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409" r:id="rId2"/>
    <p:sldId id="410" r:id="rId3"/>
    <p:sldId id="412" r:id="rId4"/>
    <p:sldId id="413" r:id="rId5"/>
    <p:sldId id="414" r:id="rId6"/>
    <p:sldId id="440" r:id="rId7"/>
    <p:sldId id="418" r:id="rId8"/>
    <p:sldId id="419" r:id="rId9"/>
    <p:sldId id="433" r:id="rId10"/>
    <p:sldId id="421" r:id="rId11"/>
    <p:sldId id="422" r:id="rId12"/>
    <p:sldId id="386" r:id="rId13"/>
    <p:sldId id="387" r:id="rId14"/>
    <p:sldId id="408" r:id="rId15"/>
    <p:sldId id="423" r:id="rId16"/>
    <p:sldId id="434" r:id="rId17"/>
    <p:sldId id="435" r:id="rId18"/>
    <p:sldId id="388" r:id="rId19"/>
    <p:sldId id="389" r:id="rId20"/>
    <p:sldId id="436" r:id="rId21"/>
    <p:sldId id="437" r:id="rId22"/>
    <p:sldId id="406" r:id="rId23"/>
    <p:sldId id="428" r:id="rId24"/>
    <p:sldId id="439" r:id="rId25"/>
    <p:sldId id="438" r:id="rId26"/>
    <p:sldId id="27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317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694F384-1D1D-4AAD-AE68-D802FD718032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263155" y="4937232"/>
            <a:ext cx="5662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9073" y="1480602"/>
            <a:ext cx="5199016" cy="20142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第二课  中国共产党的先进性</a:t>
            </a: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始终坚持以人民为中心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2106" y="3704691"/>
            <a:ext cx="48362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   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闫雪梅 闫美玲 郑培珍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399214" y="97590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76" y="852928"/>
            <a:ext cx="8917321" cy="401106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中国共产党人的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是党的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性质宗旨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理想信念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奋斗目标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的集中体现。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党越是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长期执政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越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不能忘记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，越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不能丧失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自我革命精神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要把党的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自我革命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推向深入，把党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成为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始终走在时代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前列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、人民衷心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、勇于自我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经得起各种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风浪考验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朝气蓬勃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马克思主义执政党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FF1A6E94-0342-4A69-9CD1-5695F929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kern="1200" spc="15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+mn-ea"/>
                <a:sym typeface="+mn-ea"/>
              </a:rPr>
              <a:t>联系</a:t>
            </a:r>
            <a:r>
              <a:rPr lang="zh-CN" altLang="en-US" sz="2800" b="1" kern="1200" spc="150" noProof="1">
                <a:solidFill>
                  <a:srgbClr val="FF0000"/>
                </a:solidFill>
                <a:latin typeface="+mn-ea"/>
                <a:sym typeface="+mn-ea"/>
              </a:rPr>
              <a:t>实际</a:t>
            </a:r>
            <a:r>
              <a:rPr lang="zh-CN" altLang="en-US" sz="2800" b="1" kern="1200" spc="15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+mn-ea"/>
                <a:sym typeface="+mn-ea"/>
              </a:rPr>
              <a:t>谈谈</a:t>
            </a:r>
            <a:r>
              <a:rPr lang="zh-CN" altLang="en-US" sz="2800" b="1" kern="1200" spc="150" noProof="1">
                <a:latin typeface="+mn-ea"/>
                <a:sym typeface="+mn-ea"/>
              </a:rPr>
              <a:t>为什么</a:t>
            </a:r>
            <a:r>
              <a:rPr lang="zh-CN" altLang="en-US" sz="2800" b="1" kern="1200" spc="15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+mn-ea"/>
                <a:sym typeface="+mn-ea"/>
              </a:rPr>
              <a:t>保持</a:t>
            </a:r>
            <a:r>
              <a:rPr lang="zh-CN" altLang="en-US" sz="2800" b="1" kern="1200" spc="15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党的</a:t>
            </a:r>
            <a:r>
              <a:rPr lang="zh-CN" altLang="en-US" sz="2800" b="1" kern="1200" spc="150" noProof="1">
                <a:solidFill>
                  <a:srgbClr val="FF0000"/>
                </a:solidFill>
                <a:latin typeface="+mn-ea"/>
                <a:sym typeface="+mn-ea"/>
              </a:rPr>
              <a:t>先进性</a:t>
            </a:r>
            <a:r>
              <a:rPr lang="zh-CN" altLang="en-US" sz="2800" b="1" kern="1200" spc="15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0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935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的产物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：两个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党的根本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人民立场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党的根本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党的性质和宗旨的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5" y="130072"/>
            <a:ext cx="884432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D50647-DD10-48EA-82B1-38F20AEE8CE8}"/>
              </a:ext>
            </a:extLst>
          </p:cNvPr>
          <p:cNvSpPr/>
          <p:nvPr/>
        </p:nvSpPr>
        <p:spPr>
          <a:xfrm>
            <a:off x="161365" y="845480"/>
            <a:ext cx="8844321" cy="3539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马克思列宁主义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中国工人运动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的产物，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中国工人阶级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，同时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6">
            <a:extLst>
              <a:ext uri="{FF2B5EF4-FFF2-40B4-BE49-F238E27FC236}">
                <a16:creationId xmlns:a16="http://schemas.microsoft.com/office/drawing/2014/main" id="{52C9F4B4-21B1-43D1-BA67-E4956CED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85" y="298804"/>
            <a:ext cx="877516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立场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宗旨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13A0B8-2D84-4456-B1D0-637742A2A268}"/>
              </a:ext>
            </a:extLst>
          </p:cNvPr>
          <p:cNvSpPr/>
          <p:nvPr/>
        </p:nvSpPr>
        <p:spPr>
          <a:xfrm>
            <a:off x="199785" y="1196349"/>
            <a:ext cx="8775164" cy="19505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人民立场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是中国共产党的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 pitchFamily="49" charset="-122"/>
              </a:rPr>
              <a:t>根本立场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为人民谋幸福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是中国共产党的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 pitchFamily="49" charset="-122"/>
              </a:rPr>
              <a:t>根本使命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全心全意为人民服务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是中国共产党的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 pitchFamily="49" charset="-122"/>
              </a:rPr>
              <a:t>根本宗旨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87C61DC6-2666-4A0F-86AB-217BAFB5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25" y="148198"/>
            <a:ext cx="8866829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党的性质和宗旨的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987682-D3AC-4D09-ABC1-EAB153A6EA93}"/>
              </a:ext>
            </a:extLst>
          </p:cNvPr>
          <p:cNvSpPr/>
          <p:nvPr/>
        </p:nvSpPr>
        <p:spPr>
          <a:xfrm>
            <a:off x="154225" y="979569"/>
            <a:ext cx="8866829" cy="35548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党除了工人阶级和最广大人民的根本利益，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没有自己特殊的利益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在任何时候，党都应把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人民利益放在第一位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保持同人民群众的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血肉联系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，与人民同甘共苦，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权为民所用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情为民所系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利为民所谋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不允许任何党员脱离群众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更不允许任何党员凌驾于群众之上。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93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716343"/>
            <a:ext cx="885969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党的执政理念的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党的执政理念的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立党为公、执政为民的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  <a:p>
            <a:pPr>
              <a:lnSpc>
                <a:spcPct val="150000"/>
              </a:lnSpc>
              <a:defRPr/>
            </a:pP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800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第二目    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执政理念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84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：谈对为人民服务的理解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169049" y="647464"/>
            <a:ext cx="8859690" cy="43781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《为人民服务》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1944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日毛泽东在中共中央直属机关追中央警卫团战士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同志大会上所作的演讲。张思德是四川仪陇县人，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年参加红军，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1937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入党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。他参加过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，作战机智勇敢，曾多次负伤，后因病留在延安作警卫工作。他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勤勤恳恳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不计名利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，主动要求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承担烧木炭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这一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又脏又累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而对技术要求又高的工作。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1944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日，在安塞县（今延安市安塞区）石峡峪烧炭时，炭窑崩塌，张思德为保护战友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英勇牺牲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，年仅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毛泽东在《为人民服务》中指出：“我们的共产党和共产党所领导的八路军、新四军，是革命的队伍。我们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这个队伍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完全是为着解放人民的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彻底地为人民的利益工作的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同志就是我们这个队伍中的一个同志。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”“人总是要死的，但死的意义有不同。中国古时候有个文学家叫做司马迁的说过：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'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人固有一死，或重于泰山，或轻于鸿毛。’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为人民利益而死，就比泰山还重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；替法西斯卖力，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替剥削人民和压迫人民的人去死，就比鸿毛还轻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同志是为人民利益而死的，他的死是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比泰山还要重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的。”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中国共产党的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你对毛泽东这段文字的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04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对毛泽东这段文字的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169049" y="647464"/>
            <a:ext cx="8859690" cy="43781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中国共产党是中国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工人阶级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同时是中国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和中华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中国共产党是中国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各族人民利益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的忠实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除了人民的利益，没有自已特殊的利益；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全心全意为人民服务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是中国共产党的根本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就是全心全意为人民利益奋斗的历史。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张思德是为人民服务的光辉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典范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了中国共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党人的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“为人民服务”的思想，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了我们党的根本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集中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了共产党人的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dirty="0"/>
          </a:p>
        </p:txBody>
      </p:sp>
      <p:pic>
        <p:nvPicPr>
          <p:cNvPr id="6" name="Picture 3" descr="https://p1.ssl.qhimg.com/dr/270_500_/t01adb02b3300960836.jpg?size=400x530">
            <a:extLst>
              <a:ext uri="{FF2B5EF4-FFF2-40B4-BE49-F238E27FC236}">
                <a16:creationId xmlns:a16="http://schemas.microsoft.com/office/drawing/2014/main" id="{B3083334-F1CC-423E-AA9A-C8754ED6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929" y="647464"/>
            <a:ext cx="1390810" cy="1844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95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>
            <a:extLst>
              <a:ext uri="{FF2B5EF4-FFF2-40B4-BE49-F238E27FC236}">
                <a16:creationId xmlns:a16="http://schemas.microsoft.com/office/drawing/2014/main" id="{61DC006A-6FB5-49B1-8CFC-50BCBD42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61" y="82475"/>
            <a:ext cx="888274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党的执政理念的</a:t>
            </a:r>
            <a:r>
              <a:rPr lang="zh-CN" altLang="en-US" sz="2800" b="1" dirty="0">
                <a:solidFill>
                  <a:srgbClr val="FF0000"/>
                </a:solidFill>
              </a:rPr>
              <a:t>依据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115261" y="721774"/>
            <a:ext cx="888274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的问题，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是检验一个政党、一个政权性质的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试金石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人民是历史的创造者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是决定党和国家前途命运的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根本力量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因此，中国共产党始终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人民主体地位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以人民为中心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4CBDDE5-7420-4DAB-B661-08811D659527}"/>
              </a:ext>
            </a:extLst>
          </p:cNvPr>
          <p:cNvSpPr txBox="1"/>
          <p:nvPr/>
        </p:nvSpPr>
        <p:spPr>
          <a:xfrm>
            <a:off x="53788" y="690125"/>
            <a:ext cx="9028740" cy="41930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立党为公、执政为民是中国共产党的执政理念。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defRPr/>
            </a:pP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立党为公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，就是党的路线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方针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政策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中国先进生产力的发展要求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中国先进文化的前进方向和中国最广大人民的根本利益，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共同利益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全体人民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共同理想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执政为民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，就是党的全部工作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最广大人民的根本利益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为根本出发点和落脚点。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defRPr/>
            </a:pP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对美好生活的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就是我们党的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奋斗目标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这是以习近平同志为核心的党中央不忘初心、牢记使命、</a:t>
            </a:r>
            <a:endParaRPr lang="en-US" altLang="zh-CN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坚持人民立场、坚持以人民为中心的发展理念的集中体现。</a:t>
            </a:r>
            <a:endParaRPr lang="en-US" altLang="zh-CN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344" name="矩形 6">
            <a:extLst>
              <a:ext uri="{FF2B5EF4-FFF2-40B4-BE49-F238E27FC236}">
                <a16:creationId xmlns:a16="http://schemas.microsoft.com/office/drawing/2014/main" id="{097C67B0-49B5-4F3F-98FD-7D55A606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7" y="92149"/>
            <a:ext cx="892116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   2.</a:t>
            </a:r>
            <a:r>
              <a:rPr lang="zh-CN" altLang="en-US" sz="2800" b="1" dirty="0">
                <a:solidFill>
                  <a:srgbClr val="0000FF"/>
                </a:solidFill>
              </a:rPr>
              <a:t>党的执政理念的</a:t>
            </a:r>
            <a:r>
              <a:rPr lang="zh-CN" altLang="en-US" sz="2800" b="1" dirty="0">
                <a:solidFill>
                  <a:srgbClr val="FF0000"/>
                </a:solidFill>
              </a:rPr>
              <a:t>内涵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5" y="209254"/>
            <a:ext cx="8667589" cy="31431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第二课  中国共产党的先进性</a:t>
            </a:r>
            <a:b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始终坚持以人民为中心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 始终走在时代前列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36987"/>
            <a:ext cx="8944215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：十八洞村的变化   </a:t>
            </a:r>
            <a:r>
              <a:rPr lang="zh-CN" altLang="en-US" sz="24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课下完成</a:t>
            </a:r>
            <a:endParaRPr lang="en-US" altLang="zh-CN" sz="2400" b="1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53787" y="670516"/>
            <a:ext cx="9005688" cy="4131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2013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在湖南省湘西土家族苗族自治州十八洞村考察时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精准扶贫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的重要思想。当地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县委县政府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以这一思想为指导，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立足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自身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，敢想敢干，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紧扣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“精准”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二字，下足功夫。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他们精准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贫困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对象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，精准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支柱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找准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村里所具备的劳务经济、特色种植、特色养殖、苗绣、旅游服务五个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；精准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基础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设施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，先后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农村“五改”（改厕、改水、改圈、改厨、改路）和公共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服务设施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。精准扶贫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出了十八洞村人走出贫困的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志向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。经过几年的努力，现在的十八洞村由深度贫困村到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136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户贫困户全部脱贫摘帽，由默默无闻的苗寨到乡村旅游胜地，由精准扶贫首倡地到全国精准扶贫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，为全国的脱贫攻坚树立了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榜样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十八洞村的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你对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立党为公、执政为民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688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51522"/>
            <a:ext cx="8944215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十八洞村的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你对立党为公、执政为民的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84524" y="647464"/>
            <a:ext cx="9005688" cy="43781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人民对美好生活的向往就是我们党的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奋斗目标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十八洞村的变化，是在习近平提出的精准扶贫重要思想指导下，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当地县委、县政府带领十八洞村村民奋斗才得来的。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立党为公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，就是党的路线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方针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政策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中国先进生产力的发展要求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中国先进文化的前进方向和中国最广大人民的根本利益，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共同利益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全体人民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共同理想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执政为民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，就是党的全部工作必须以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最广大人民的根本利益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为根本出发点和落脚点。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坚持立党为公、执政为民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全心全意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的根本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把党的群众路线贯彻到治国理政全部活动之中，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牢记执政党的权力是人民赋予的，坚持为人民掌好权、用好权；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人民立场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人民主体地位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，虚心向人民学习，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倾听人民呼声，汲取人民智慧，切实做到紧紧依靠人民、一切为了人民。</a:t>
            </a:r>
            <a:endParaRPr lang="zh-CN" altLang="en-US" sz="2000" dirty="0"/>
          </a:p>
        </p:txBody>
      </p:sp>
      <p:pic>
        <p:nvPicPr>
          <p:cNvPr id="7" name="图片 6" descr="图片包含 游戏机, 水, 涂鸦&#10;&#10;描述已自动生成">
            <a:extLst>
              <a:ext uri="{FF2B5EF4-FFF2-40B4-BE49-F238E27FC236}">
                <a16:creationId xmlns:a16="http://schemas.microsoft.com/office/drawing/2014/main" id="{45ED6503-8F6A-48A8-A079-75EA326ED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45" y="2313124"/>
            <a:ext cx="1621331" cy="23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1DAEA7D2-6148-4FA5-BFD2-F8F10CE5C924}"/>
              </a:ext>
            </a:extLst>
          </p:cNvPr>
          <p:cNvSpPr txBox="1"/>
          <p:nvPr/>
        </p:nvSpPr>
        <p:spPr>
          <a:xfrm>
            <a:off x="103734" y="542498"/>
            <a:ext cx="8936531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全心全意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的根本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把党的群众路线贯彻到治国理政全部活动之中，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牢记执政党的权力是人民赋予的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坚持为人民掌好权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用好权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人民立场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人民主体地位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虚心向人民学习，倾听人民呼声，汲取人民智慧，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切实做到紧紧依靠人民、一切为了人民。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/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党在社会主义初级阶段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基本路线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领导和团结全国各族人民，以经济建设为中心，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坚持四项基本原则，坚持改革开放，自力更生，艰苦创业，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为把我国建设成为富强民主文明和谐美丽的社会主义现代化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强国而奋斗。</a:t>
            </a:r>
          </a:p>
        </p:txBody>
      </p:sp>
      <p:sp>
        <p:nvSpPr>
          <p:cNvPr id="14344" name="矩形 6">
            <a:extLst>
              <a:ext uri="{FF2B5EF4-FFF2-40B4-BE49-F238E27FC236}">
                <a16:creationId xmlns:a16="http://schemas.microsoft.com/office/drawing/2014/main" id="{097C67B0-49B5-4F3F-98FD-7D55A606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5" y="19278"/>
            <a:ext cx="893653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   3. </a:t>
            </a:r>
            <a:r>
              <a:rPr lang="zh-CN" altLang="en-US" sz="2800" b="1" dirty="0">
                <a:solidFill>
                  <a:srgbClr val="0000FF"/>
                </a:solidFill>
              </a:rPr>
              <a:t>坚持立党为公、执政为民的</a:t>
            </a:r>
            <a:r>
              <a:rPr lang="zh-CN" altLang="en-US" sz="2800" b="1" dirty="0">
                <a:solidFill>
                  <a:srgbClr val="FF0000"/>
                </a:solidFill>
              </a:rPr>
              <a:t>要求</a:t>
            </a:r>
          </a:p>
        </p:txBody>
      </p:sp>
    </p:spTree>
    <p:extLst>
      <p:ext uri="{BB962C8B-B14F-4D97-AF65-F5344CB8AC3E}">
        <p14:creationId xmlns:p14="http://schemas.microsoft.com/office/powerpoint/2010/main" val="333343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18251"/>
              </p:ext>
            </p:extLst>
          </p:nvPr>
        </p:nvGraphicFramePr>
        <p:xfrm>
          <a:off x="208719" y="660713"/>
          <a:ext cx="8681708" cy="1524000"/>
        </p:xfrm>
        <a:graphic>
          <a:graphicData uri="http://schemas.openxmlformats.org/drawingml/2006/table">
            <a:tbl>
              <a:tblPr/>
              <a:tblGrid>
                <a:gridCol w="144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楷体"/>
                          <a:ea typeface="宋体"/>
                          <a:cs typeface="Times New Roman"/>
                        </a:rPr>
                        <a:t>1978</a:t>
                      </a: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楷体"/>
                          <a:ea typeface="宋体"/>
                          <a:cs typeface="Times New Roman"/>
                        </a:rPr>
                        <a:t>1990</a:t>
                      </a: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楷体"/>
                          <a:ea typeface="宋体"/>
                          <a:cs typeface="Times New Roman"/>
                        </a:rPr>
                        <a:t>2000</a:t>
                      </a:r>
                      <a:r>
                        <a:rPr lang="zh-CN" sz="2000" b="1" kern="10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楷体"/>
                          <a:ea typeface="宋体"/>
                          <a:cs typeface="Times New Roman"/>
                        </a:rPr>
                        <a:t>2020</a:t>
                      </a:r>
                      <a:r>
                        <a:rPr lang="zh-CN" sz="2000" b="1" kern="10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楷体"/>
                          <a:ea typeface="宋体"/>
                          <a:cs typeface="Times New Roman"/>
                        </a:rPr>
                        <a:t>2035</a:t>
                      </a:r>
                      <a:r>
                        <a:rPr lang="zh-CN" sz="2000" b="1" kern="10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楷体"/>
                          <a:ea typeface="宋体"/>
                          <a:cs typeface="Times New Roman"/>
                        </a:rPr>
                        <a:t>2050</a:t>
                      </a:r>
                      <a:r>
                        <a:rPr lang="zh-CN" sz="2000" b="1" kern="100">
                          <a:latin typeface="Calibri"/>
                          <a:ea typeface="楷体"/>
                          <a:cs typeface="Times New Roman"/>
                        </a:rPr>
                        <a:t>年</a:t>
                      </a:r>
                      <a:endParaRPr lang="zh-CN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党的工作重心转移到社会主义现代化建设上来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解决人民的温饱问题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使人民生活总体达到小康水平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全面建成小康社会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基本实现社会主义现代化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建成富强民主文明和谐美丽的社会主义现代化强国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47810"/>
              </p:ext>
            </p:extLst>
          </p:nvPr>
        </p:nvGraphicFramePr>
        <p:xfrm>
          <a:off x="208719" y="2279211"/>
          <a:ext cx="8681706" cy="814678"/>
        </p:xfrm>
        <a:graphic>
          <a:graphicData uri="http://schemas.openxmlformats.org/drawingml/2006/table">
            <a:tbl>
              <a:tblPr/>
              <a:tblGrid>
                <a:gridCol w="289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939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采访对象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愿景（</a:t>
                      </a:r>
                      <a:r>
                        <a:rPr lang="en-US" sz="2000" b="1" kern="100" dirty="0">
                          <a:latin typeface="Calibri"/>
                          <a:ea typeface="楷体"/>
                          <a:cs typeface="Times New Roman"/>
                        </a:rPr>
                        <a:t>2020-2035</a:t>
                      </a: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年）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愿景（</a:t>
                      </a:r>
                      <a:r>
                        <a:rPr lang="en-US" sz="2000" b="1" kern="100" dirty="0">
                          <a:latin typeface="Calibri"/>
                          <a:ea typeface="楷体"/>
                          <a:cs typeface="Times New Roman"/>
                        </a:rPr>
                        <a:t>2035-2050</a:t>
                      </a:r>
                      <a:r>
                        <a:rPr lang="zh-CN" sz="2000" b="1" kern="100" dirty="0">
                          <a:latin typeface="Calibri"/>
                          <a:ea typeface="楷体"/>
                          <a:cs typeface="Times New Roman"/>
                        </a:rPr>
                        <a:t>年）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8719" y="3403375"/>
            <a:ext cx="8681706" cy="15465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29791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访谈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结果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人们愿景的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共同之处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。</a:t>
            </a:r>
          </a:p>
          <a:p>
            <a:pPr indent="229791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访谈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或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资料，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itchFamily="34" charset="0"/>
            </a:endParaRPr>
          </a:p>
          <a:p>
            <a:pPr indent="229791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人们实现共同愿景所面临的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机遇与挑战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indent="229791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3.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就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如何实现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共同愿景，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你的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建议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376D853A-CB96-48E7-B8CA-539CEE99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21" y="45841"/>
            <a:ext cx="8681706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：人们的共同愿景</a:t>
            </a:r>
            <a:endParaRPr lang="en-US" altLang="zh-CN" sz="2400" b="1" dirty="0">
              <a:solidFill>
                <a:srgbClr val="008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3698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indent="229791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访谈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结果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Calibri" pitchFamily="34" charset="0"/>
              </a:rPr>
              <a:t>人们愿景的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共同之处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。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107576" y="752021"/>
            <a:ext cx="8921163" cy="4008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人们的具体愿景</a:t>
            </a:r>
            <a:r>
              <a:rPr lang="ja-JP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不完全一样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，但其中</a:t>
            </a:r>
            <a:r>
              <a:rPr lang="ja-JP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必然有共同之处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ja-JP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ja-JP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改革开放四十多年来，我国社会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生产力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水平明显提高，</a:t>
            </a:r>
            <a:endParaRPr lang="en-US" altLang="ja-JP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人民生活显著改善，  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温饱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问题已得到</a:t>
            </a:r>
            <a:r>
              <a:rPr lang="ja-JP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随着中国特色社会主义进入新时代，</a:t>
            </a:r>
            <a:endParaRPr lang="en-US" altLang="ja-JP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物质性需要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不断得到满足，更加</a:t>
            </a:r>
            <a:r>
              <a:rPr lang="ja-JP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期盼</a:t>
            </a:r>
            <a:endParaRPr lang="en-US" altLang="ja-JP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更好的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、更可靠的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社会保障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、更高水平的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医疗卫生服务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ja-JP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更舒适的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居住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</a:t>
            </a:r>
            <a:r>
              <a:rPr lang="ja-JP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更优美的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ja-JP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富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ja-JP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精神文化生活</a:t>
            </a:r>
            <a:r>
              <a:rPr lang="ja-JP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</a:p>
          <a:p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这既是我国社会生产力水平显著提高的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必然结果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又对我国未来经济社会发展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更高要求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4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1DAEA7D2-6148-4FA5-BFD2-F8F10CE5C924}"/>
              </a:ext>
            </a:extLst>
          </p:cNvPr>
          <p:cNvSpPr txBox="1"/>
          <p:nvPr/>
        </p:nvSpPr>
        <p:spPr>
          <a:xfrm>
            <a:off x="103734" y="707628"/>
            <a:ext cx="8936531" cy="40222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世纪中叶，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文明、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文明、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文明、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社会文明、生态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文明将全面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全面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治理体系和治理能力现代化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更加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优越性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充分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成为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综合国力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国际影响力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的国家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全体人民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将享有更加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幸福安康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的生活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将以更加昂扬的姿态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屹立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于世界民族之林。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4" name="矩形 6">
            <a:extLst>
              <a:ext uri="{FF2B5EF4-FFF2-40B4-BE49-F238E27FC236}">
                <a16:creationId xmlns:a16="http://schemas.microsoft.com/office/drawing/2014/main" id="{097C67B0-49B5-4F3F-98FD-7D55A606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5" y="73419"/>
            <a:ext cx="893653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我国社会主义现代化强国建设的</a:t>
            </a:r>
            <a:r>
              <a:rPr lang="zh-CN" altLang="en-US" sz="2800" b="1" dirty="0">
                <a:solidFill>
                  <a:srgbClr val="0000FF"/>
                </a:solidFill>
              </a:rPr>
              <a:t>宏伟蓝图</a:t>
            </a:r>
          </a:p>
        </p:txBody>
      </p:sp>
    </p:spTree>
    <p:extLst>
      <p:ext uri="{BB962C8B-B14F-4D97-AF65-F5344CB8AC3E}">
        <p14:creationId xmlns:p14="http://schemas.microsoft.com/office/powerpoint/2010/main" val="407919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第二课  知识结构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5A1DE60-0DD1-4E9E-A9BC-CB90F08BEEE5}"/>
              </a:ext>
            </a:extLst>
          </p:cNvPr>
          <p:cNvSpPr/>
          <p:nvPr/>
        </p:nvSpPr>
        <p:spPr>
          <a:xfrm>
            <a:off x="905663" y="1294376"/>
            <a:ext cx="191826" cy="2278700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8" y="838697"/>
            <a:ext cx="224221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始终坚持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以人民为中心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8" y="3204587"/>
            <a:ext cx="224221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始终走在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时代前列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F2949FB6-0559-404C-93ED-AC3592D8F5AA}"/>
              </a:ext>
            </a:extLst>
          </p:cNvPr>
          <p:cNvSpPr/>
          <p:nvPr/>
        </p:nvSpPr>
        <p:spPr>
          <a:xfrm>
            <a:off x="3459732" y="878877"/>
            <a:ext cx="151278" cy="830997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845" y="698463"/>
            <a:ext cx="487314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845" y="1436170"/>
            <a:ext cx="487314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执政理念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847" y="2520051"/>
            <a:ext cx="487314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与时俱进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848" y="3218789"/>
            <a:ext cx="487314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解放思想、实事求是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与时俱进、就真务实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848" y="4286859"/>
            <a:ext cx="487314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发挥共产党员的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先锋模范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834F0-376A-4617-BD17-309334290FC7}"/>
              </a:ext>
            </a:extLst>
          </p:cNvPr>
          <p:cNvSpPr txBox="1"/>
          <p:nvPr/>
        </p:nvSpPr>
        <p:spPr>
          <a:xfrm>
            <a:off x="207468" y="777923"/>
            <a:ext cx="651895" cy="39703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中国共产党的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先进性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C60DE49E-7381-4F88-AC42-EE8C04DFC3D2}"/>
              </a:ext>
            </a:extLst>
          </p:cNvPr>
          <p:cNvSpPr/>
          <p:nvPr/>
        </p:nvSpPr>
        <p:spPr>
          <a:xfrm>
            <a:off x="3450853" y="2750884"/>
            <a:ext cx="160157" cy="1744275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276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96" y="518471"/>
            <a:ext cx="8306440" cy="33155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始终坚持以人民为中心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本框分两目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探究与分享：为什么要保持党的先进性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一、党的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性质和宗旨</a:t>
            </a: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二、党的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执政理念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第一框  知识结构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480514" y="372024"/>
            <a:ext cx="156955" cy="16881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64" y="171969"/>
            <a:ext cx="481350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的产物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1055879" y="999046"/>
            <a:ext cx="235040" cy="262628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028" y="884986"/>
            <a:ext cx="2142235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党的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200" dirty="0"/>
              <a:t>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000" y="3412596"/>
            <a:ext cx="209326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党的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执政理念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65" y="584133"/>
            <a:ext cx="481350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  党的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000" dirty="0"/>
              <a:t>：两个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519" y="1458839"/>
            <a:ext cx="481350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党的根本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BE1360B-0F62-452D-B488-34DD08F1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71" y="1876931"/>
            <a:ext cx="480565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3.</a:t>
            </a:r>
            <a:r>
              <a:rPr lang="zh-CN" altLang="en-US" sz="2000" dirty="0"/>
              <a:t>党的性质和宗旨的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3485214" y="2547531"/>
            <a:ext cx="169206" cy="209770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75F181F-705B-457C-AB68-C9D7C448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71" y="4027085"/>
            <a:ext cx="48056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3.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  <a:r>
              <a:rPr lang="zh-CN" altLang="zh-CN" sz="2000" dirty="0"/>
              <a:t>根本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4351E21-A02E-4651-923B-5EB7D842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519" y="1043122"/>
            <a:ext cx="481350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2.</a:t>
            </a:r>
            <a:r>
              <a:rPr lang="zh-CN" altLang="en-US" sz="2000" b="1" dirty="0"/>
              <a:t>党的根本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立场</a:t>
            </a:r>
            <a:r>
              <a:rPr lang="zh-CN" altLang="en-US" sz="2000" b="1" dirty="0"/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人民立场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520" y="2341113"/>
            <a:ext cx="481350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：检验一个党的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试金石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523" y="2758017"/>
            <a:ext cx="481350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      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人民群众</a:t>
            </a:r>
            <a:r>
              <a:rPr lang="zh-CN" altLang="en-US" sz="2000" dirty="0"/>
              <a:t>的历史地位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519" y="3174922"/>
            <a:ext cx="481350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2.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</a:t>
            </a:r>
            <a:r>
              <a:rPr lang="zh-CN" altLang="en-US" sz="2000" b="1" dirty="0"/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立党为公、执政为民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1329B64E-C7F0-4246-AEA3-96A2758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18" y="4445177"/>
            <a:ext cx="480565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        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初级阶段</a:t>
            </a:r>
            <a:r>
              <a:rPr lang="zh-CN" altLang="zh-CN" sz="2000" dirty="0"/>
              <a:t>基本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路线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7A18E0A-01D5-4A07-BF83-C634597D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71" y="3589308"/>
            <a:ext cx="48056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/>
              <a:t>        美好向往是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奋斗目标</a:t>
            </a:r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11" y="1144921"/>
            <a:ext cx="796066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始终坚持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以人民为中心</a:t>
            </a:r>
          </a:p>
        </p:txBody>
      </p:sp>
    </p:spTree>
    <p:extLst>
      <p:ext uri="{BB962C8B-B14F-4D97-AF65-F5344CB8AC3E}">
        <p14:creationId xmlns:p14="http://schemas.microsoft.com/office/powerpoint/2010/main" val="389242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19103" y="74450"/>
          <a:ext cx="8905794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3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学习要求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  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引述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党章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规定，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明确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党的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性质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宗旨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指导思想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以“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怎样高扬永不褪色的旗帜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”为议题，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探究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中国共产党永远保持先进性、纯洁性的重要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意义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查阅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党史相关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文献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讨论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中国共产党在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革命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建设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改革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时期的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使命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分享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中国共产党保持本色、坚持特色、与时俱进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心得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查阅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雷锋等时代楷模的相关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资料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体会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他们的精神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境界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发掘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本地资源，采取多种访谈方式，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引用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身边模范党员的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先进事迹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讨论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保持党的先进性、纯洁性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所面临的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新问题新挑战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zh-CN" sz="16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搜集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有关反腐倡廉的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材料</a:t>
                      </a:r>
                      <a:r>
                        <a:rPr lang="zh-CN" altLang="zh-CN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，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结合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新时代的伟大斗争、伟大工程、伟大事业、伟大梦想，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揭示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全面从严治党的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意义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7615"/>
              </p:ext>
            </p:extLst>
          </p:nvPr>
        </p:nvGraphicFramePr>
        <p:xfrm>
          <a:off x="191332" y="2630476"/>
          <a:ext cx="8761335" cy="1371600"/>
        </p:xfrm>
        <a:graphic>
          <a:graphicData uri="http://schemas.openxmlformats.org/drawingml/2006/table">
            <a:tbl>
              <a:tblPr/>
              <a:tblGrid>
                <a:gridCol w="60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名称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纪念物的位置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纪念物背后的故事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我们要铭记什么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红船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浙江嘉兴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   1921</a:t>
                      </a: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年，中共一大最后一次会议从上海转移至浙江嘉兴，在南湖的一条游船上胜利闭幕，宣告中国共产党的诞生。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中国革命的航船从这里扬帆起航，体现了“开天辟地、敢为人先”的首创精神。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4459" y="613995"/>
            <a:ext cx="8839714" cy="4334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 defTabSz="6858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200" spc="15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教材第</a:t>
            </a:r>
            <a:r>
              <a:rPr lang="en-US" altLang="zh-CN" sz="2400" b="1" kern="1200" spc="15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15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页 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探究与分享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：保持党的先进性</a:t>
            </a:r>
            <a:endParaRPr lang="en-US" altLang="zh-CN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indent="228600" defTabSz="685800" fontAlgn="base" hangingPunct="1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Calibri" pitchFamily="34" charset="0"/>
              </a:rPr>
              <a:t>  在中共一大会址纪念馆的留言中，出现频率最高的是“不忘初心”。一个人牢记初心，就不会在变幻莫测的世界中迷失自己；一个政党不忘初心，就能够在风云变幻的时代里此立潮头。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28600" defTabSz="685800" eaLnBrk="0" fontAlgn="base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Calibri" pitchFamily="34" charset="0"/>
              </a:rPr>
              <a:t>  通过报刊、电视、网络等查找文献资料，了解与党的历史有关的纪念碑、雕像等公共纪念物，完成下表。</a:t>
            </a:r>
          </a:p>
          <a:p>
            <a:pPr indent="228600"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500" b="1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Calibri" pitchFamily="34" charset="0"/>
            </a:endParaRPr>
          </a:p>
          <a:p>
            <a:pPr indent="228600"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500" b="1" dirty="0">
              <a:latin typeface="黑体" pitchFamily="49" charset="-122"/>
              <a:ea typeface="黑体" pitchFamily="49" charset="-122"/>
              <a:cs typeface="Calibri" pitchFamily="34" charset="0"/>
            </a:endParaRPr>
          </a:p>
          <a:p>
            <a:pPr indent="228600"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500" b="1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Calibri" pitchFamily="34" charset="0"/>
            </a:endParaRPr>
          </a:p>
          <a:p>
            <a:pPr indent="228600"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500" b="1" dirty="0">
              <a:latin typeface="黑体" pitchFamily="49" charset="-122"/>
              <a:ea typeface="黑体" pitchFamily="49" charset="-122"/>
              <a:cs typeface="Calibri" pitchFamily="34" charset="0"/>
            </a:endParaRPr>
          </a:p>
          <a:p>
            <a:pPr hangingPunct="1">
              <a:spcAft>
                <a:spcPct val="0"/>
              </a:spcAft>
            </a:pPr>
            <a:endParaRPr lang="en-US" altLang="zh-CN" sz="2400" b="1" kern="1200" spc="150" noProof="1">
              <a:solidFill>
                <a:schemeClr val="tx1"/>
              </a:solidFill>
              <a:latin typeface="+mn-ea"/>
              <a:ea typeface="+mn-ea"/>
              <a:cs typeface="+mn-cs"/>
              <a:sym typeface="+mn-ea"/>
            </a:endParaRPr>
          </a:p>
          <a:p>
            <a:pPr hangingPunct="1">
              <a:spcAft>
                <a:spcPct val="0"/>
              </a:spcAft>
            </a:pPr>
            <a:r>
              <a:rPr lang="en-US" altLang="zh-CN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1.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结合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成果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说明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中国共产党是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如何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保持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和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践行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初心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的。</a:t>
            </a:r>
          </a:p>
          <a:p>
            <a:pPr hangingPunct="1">
              <a:spcAft>
                <a:spcPct val="0"/>
              </a:spcAft>
            </a:pPr>
            <a:r>
              <a:rPr lang="en-US" altLang="zh-CN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2.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联系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实际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谈谈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为什么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要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保持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党的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先进性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</a:t>
            </a:r>
            <a:endParaRPr lang="zh-CN" altLang="en-US" sz="2400" b="1" kern="1200" spc="15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59" y="36987"/>
            <a:ext cx="883971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第一框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始终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以人民为中心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891348"/>
            <a:ext cx="8921163" cy="35961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中国共产党从</a:t>
            </a:r>
            <a:r>
              <a:rPr lang="zh-CN" altLang="zh-CN" sz="2400" b="1" dirty="0">
                <a:latin typeface="+mn-ea"/>
              </a:rPr>
              <a:t>诞生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之日起，就把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马克思主义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鲜明地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写在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自己的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旗帜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上，无论处于顺境还是处于逆境，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从未动摇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对马克思主义的坚定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信仰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</a:t>
            </a:r>
            <a:r>
              <a:rPr lang="zh-CN" altLang="zh-CN" sz="2400" b="1" dirty="0">
                <a:latin typeface="+mn-ea"/>
              </a:rPr>
              <a:t>百年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来，中国共产党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不忘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初心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牢记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使命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围绕</a:t>
            </a:r>
            <a:r>
              <a:rPr lang="zh-CN" altLang="zh-CN" sz="2400" b="1" dirty="0">
                <a:latin typeface="+mn-ea"/>
                <a:ea typeface="+mn-ea"/>
              </a:rPr>
              <a:t>救国、兴国、强国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的历史逻辑、紧紧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依靠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人民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完成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新民主主义革命，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实现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了民族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独立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、人民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解放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完成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社会主义革命，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确立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社会主义基本制度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推进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改革开放，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开创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坚持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</a:rPr>
              <a:t>发展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中国特色社会主义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结合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成果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说明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中国共产党是</a:t>
            </a:r>
            <a:r>
              <a:rPr lang="zh-CN" altLang="en-US" sz="2400" b="1" dirty="0">
                <a:latin typeface="+mn-ea"/>
              </a:rPr>
              <a:t>如何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保持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践行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初心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4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891348"/>
            <a:ext cx="8921163" cy="39188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③为中国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人民谋幸福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、为中华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民族谋复兴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是中国共产党人的初心和使命，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鲜明体现了党的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奋斗目标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前进方向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是中国共产党人矢志不渝的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政治追求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中国共产党始终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坚持以人民为中心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实现好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维护好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发展好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最广大人民的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根本利益，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团结带领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全国人民努力奋斗，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使中华民族实现从站起来、富起来到强起来的伟大飞跃。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结合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成果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说明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中国共产党是</a:t>
            </a:r>
            <a:r>
              <a:rPr lang="zh-CN" altLang="en-US" sz="2400" b="1" dirty="0">
                <a:latin typeface="+mn-ea"/>
              </a:rPr>
              <a:t>如何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保持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践行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初心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7750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2823</Words>
  <Application>Microsoft Office PowerPoint</Application>
  <PresentationFormat>全屏显示(16:9)</PresentationFormat>
  <Paragraphs>257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仿宋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   《政治与法治》第3课时 第二课  中国共产党的先进性第一框  始终坚持以人民为中心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144</cp:revision>
  <dcterms:created xsi:type="dcterms:W3CDTF">2020-02-01T11:21:51Z</dcterms:created>
  <dcterms:modified xsi:type="dcterms:W3CDTF">2020-04-13T23:44:35Z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