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4" r:id="rId2"/>
    <p:sldId id="305" r:id="rId3"/>
    <p:sldId id="345" r:id="rId4"/>
    <p:sldId id="367" r:id="rId5"/>
    <p:sldId id="346" r:id="rId6"/>
    <p:sldId id="347" r:id="rId7"/>
    <p:sldId id="368" r:id="rId8"/>
    <p:sldId id="365" r:id="rId9"/>
    <p:sldId id="326" r:id="rId10"/>
    <p:sldId id="366" r:id="rId11"/>
    <p:sldId id="275" r:id="rId12"/>
  </p:sldIdLst>
  <p:sldSz cx="9144000" cy="5143500" type="screen16x9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FF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9" autoAdjust="0"/>
    <p:restoredTop sz="94660"/>
  </p:normalViewPr>
  <p:slideViewPr>
    <p:cSldViewPr>
      <p:cViewPr varScale="1">
        <p:scale>
          <a:sx n="81" d="100"/>
          <a:sy n="81" d="100"/>
        </p:scale>
        <p:origin x="-36" y="-168"/>
      </p:cViewPr>
      <p:guideLst>
        <p:guide orient="horz" pos="162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07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2" y="2397515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2" y="1257302"/>
            <a:ext cx="7772400" cy="1153715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1101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5" y="205978"/>
            <a:ext cx="1471595" cy="450891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05978"/>
            <a:ext cx="6686569" cy="450891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1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2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1" y="4762964"/>
            <a:ext cx="2025001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9" y="3497937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9" y="385421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9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3" y="4800600"/>
            <a:ext cx="3200400" cy="21285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4800600"/>
            <a:ext cx="3733801" cy="2128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2" y="2357436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2357437"/>
            <a:ext cx="7772400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123229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790160"/>
            <a:ext cx="59040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1" y="171450"/>
            <a:ext cx="5900752" cy="632210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857238"/>
            <a:ext cx="5900750" cy="3857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857238"/>
            <a:ext cx="2257408" cy="3857652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1" y="228600"/>
            <a:ext cx="6400800" cy="51435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3" y="857251"/>
            <a:ext cx="7223248" cy="2985129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1" y="4057651"/>
            <a:ext cx="5657888" cy="603647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08500"/>
            <a:ext cx="9144000" cy="135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147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4800600"/>
            <a:ext cx="3200400" cy="21285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pPr/>
              <a:t>2020/3/22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1" y="4800600"/>
            <a:ext cx="3733801" cy="2128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4800600"/>
            <a:ext cx="914400" cy="212598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1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71084" y="3635375"/>
            <a:ext cx="3601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6" y="3699511"/>
            <a:ext cx="5045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北京市陈经纶中学 王岩岩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4"/>
          <p:cNvSpPr txBox="1">
            <a:spLocks/>
          </p:cNvSpPr>
          <p:nvPr/>
        </p:nvSpPr>
        <p:spPr>
          <a:xfrm>
            <a:off x="3491880" y="2211710"/>
            <a:ext cx="5647057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5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《</a:t>
            </a:r>
            <a:r>
              <a:rPr kumimoji="0" lang="zh-CN" altLang="en-US" sz="405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论语</a:t>
            </a:r>
            <a:r>
              <a:rPr kumimoji="0" lang="en-US" altLang="zh-CN" sz="405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》</a:t>
            </a:r>
            <a:r>
              <a:rPr kumimoji="0" lang="zh-CN" altLang="en-US" sz="405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中的</a:t>
            </a:r>
            <a:r>
              <a:rPr lang="zh-CN" altLang="en-US" sz="4050" b="1" spc="600" dirty="0" smtClean="0">
                <a:solidFill>
                  <a:srgbClr val="FF0000"/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教育</a:t>
            </a:r>
            <a:endParaRPr kumimoji="0" lang="zh-CN" altLang="en-US" sz="405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3923928" y="1194125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000" b="1" spc="226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中名著阅读</a:t>
            </a:r>
            <a:r>
              <a:rPr lang="zh-CN" altLang="en-US" sz="2400" b="1" spc="226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349355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7544" y="1460853"/>
            <a:ext cx="8604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培养具有仁义之心的“仕”</a:t>
            </a:r>
            <a:endParaRPr lang="en-US" altLang="zh-CN" sz="24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7704" y="411510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教育的目标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9552" y="2541990"/>
            <a:ext cx="8604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培养德才兼备的“君子”</a:t>
            </a:r>
            <a:endParaRPr lang="en-US" altLang="zh-CN" sz="24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2139702"/>
            <a:ext cx="1991251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仁德的人不忧愁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2571750"/>
            <a:ext cx="1991251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聪明的人不迷惑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3075806"/>
            <a:ext cx="1991251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勇敢的人不畏惧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7092280" y="199568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956376" y="1419622"/>
            <a:ext cx="108012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修己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安人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安百姓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39552" y="3867894"/>
            <a:ext cx="8604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人格完善的个人</a:t>
            </a:r>
            <a:endParaRPr lang="en-US" altLang="zh-CN" sz="2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8316416" y="2643758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897916" y="3795886"/>
            <a:ext cx="1210588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大同社会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4211960" y="2067694"/>
            <a:ext cx="360040" cy="14401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allAtOnce"/>
      <p:bldP spid="6" grpId="0"/>
      <p:bldP spid="9" grpId="0" build="allAtOnce"/>
      <p:bldP spid="14" grpId="0" animBg="1"/>
      <p:bldP spid="17" grpId="0" animBg="1"/>
      <p:bldP spid="10" grpId="0" animBg="1"/>
      <p:bldP spid="11" grpId="0" animBg="1"/>
      <p:bldP spid="12" grpId="0" animBg="1"/>
      <p:bldP spid="13" grpId="0" build="allAtOnce"/>
      <p:bldP spid="15" grpId="0" animBg="1"/>
      <p:bldP spid="18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1" y="793833"/>
            <a:ext cx="1234441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8" y="2360295"/>
            <a:ext cx="4658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1" y="3507742"/>
            <a:ext cx="4205412" cy="51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349355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7544" y="2786902"/>
            <a:ext cx="8604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7704" y="411510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真孔子</a:t>
            </a:r>
            <a:r>
              <a:rPr lang="en-US" altLang="zh-CN" sz="4400" dirty="0" smtClean="0">
                <a:latin typeface="华文隶书" pitchFamily="2" charset="-122"/>
                <a:ea typeface="华文隶书" pitchFamily="2" charset="-122"/>
              </a:rPr>
              <a:t>——</a:t>
            </a:r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伟大导师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2355726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/>
              <a:t>思想家？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827584" y="3219822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/>
              <a:t>教育家？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827584" y="1563638"/>
            <a:ext cx="259228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/>
              <a:t>儒家学派创始人？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827584" y="4011910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/>
              <a:t>圣人？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4033230" y="2160270"/>
            <a:ext cx="1077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16216" y="2367920"/>
            <a:ext cx="151216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师</a:t>
            </a:r>
            <a:endParaRPr lang="zh-CN" altLang="en-US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6" grpId="0" build="allAtOnce"/>
      <p:bldP spid="5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/>
      <p:bldP spid="11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349355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79512" y="1347614"/>
            <a:ext cx="87129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altLang="zh-CN" sz="2000" dirty="0" smtClean="0"/>
              <a:t> </a:t>
            </a:r>
            <a:r>
              <a:rPr lang="zh-CN" altLang="en-US" sz="2000" dirty="0" smtClean="0"/>
              <a:t>伯牛有疾。子问之，自牖执其手，曰：“亡之，命矣夫！斯人也而有斯疾也！斯人也而有斯疾也！”（</a:t>
            </a:r>
            <a:r>
              <a:rPr lang="en-US" altLang="zh-CN" sz="2000" dirty="0" smtClean="0"/>
              <a:t>6.10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u="sng" dirty="0" smtClean="0"/>
              <a:t>颜渊</a:t>
            </a:r>
            <a:r>
              <a:rPr lang="zh-CN" altLang="en-US" sz="2000" dirty="0" smtClean="0"/>
              <a:t>死，子曰：“噫！天丧予！天丧予！”（</a:t>
            </a:r>
            <a:r>
              <a:rPr lang="en-US" altLang="zh-CN" sz="2000" dirty="0" smtClean="0"/>
              <a:t>11.9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u="sng" dirty="0" smtClean="0"/>
              <a:t>季氏</a:t>
            </a:r>
            <a:r>
              <a:rPr lang="zh-CN" altLang="en-US" sz="2000" dirty="0" smtClean="0"/>
              <a:t>富于周公①，而求也为之聚敛而附益之②。子曰．“非吾徒也，小子鸣鼓而攻之可也。”（</a:t>
            </a:r>
            <a:r>
              <a:rPr lang="en-US" altLang="zh-CN" sz="2000" dirty="0" smtClean="0"/>
              <a:t>11.17</a:t>
            </a:r>
            <a:r>
              <a:rPr lang="zh-CN" altLang="en-US" sz="2000" dirty="0" smtClean="0"/>
              <a:t>）</a:t>
            </a:r>
          </a:p>
          <a:p>
            <a:pPr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endParaRPr lang="en-US" altLang="zh-CN" sz="2000" dirty="0" smtClean="0"/>
          </a:p>
          <a:p>
            <a:pPr lvl="0" indent="280988" fontAlgn="base">
              <a:spcBef>
                <a:spcPct val="0"/>
              </a:spcBef>
              <a:spcAft>
                <a:spcPts val="1800"/>
              </a:spcAft>
            </a:pPr>
            <a:endParaRPr lang="zh-CN" altLang="zh-CN" sz="2000" dirty="0" smtClean="0"/>
          </a:p>
        </p:txBody>
      </p:sp>
      <p:sp>
        <p:nvSpPr>
          <p:cNvPr id="6" name="矩形 5"/>
          <p:cNvSpPr/>
          <p:nvPr/>
        </p:nvSpPr>
        <p:spPr>
          <a:xfrm>
            <a:off x="467544" y="339502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可敬、可亲、可爱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349355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528" y="1851670"/>
            <a:ext cx="8604448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zh-CN" sz="2000" dirty="0" smtClean="0"/>
              <a:t>子曰：“</a:t>
            </a:r>
            <a:r>
              <a:rPr lang="zh-CN" altLang="zh-CN" sz="2000" dirty="0" smtClean="0">
                <a:solidFill>
                  <a:srgbClr val="FF0000"/>
                </a:solidFill>
              </a:rPr>
              <a:t>有教无类</a:t>
            </a:r>
            <a:r>
              <a:rPr lang="zh-CN" altLang="zh-CN" sz="2000" dirty="0" smtClean="0"/>
              <a:t>”。（</a:t>
            </a:r>
            <a:r>
              <a:rPr lang="en-US" altLang="zh-CN" sz="2000" dirty="0" smtClean="0"/>
              <a:t>15.39</a:t>
            </a:r>
            <a:r>
              <a:rPr lang="zh-CN" altLang="zh-CN" sz="2000" dirty="0" smtClean="0"/>
              <a:t>）</a:t>
            </a:r>
            <a:endParaRPr lang="en-US" altLang="zh-CN" sz="2000" dirty="0" smtClean="0"/>
          </a:p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zh-CN" sz="2000" dirty="0" smtClean="0"/>
              <a:t>子曰：</a:t>
            </a:r>
            <a:r>
              <a:rPr lang="en-US" altLang="zh-CN" sz="2000" dirty="0" smtClean="0"/>
              <a:t>“</a:t>
            </a:r>
            <a:r>
              <a:rPr lang="zh-CN" altLang="zh-CN" sz="2000" dirty="0" smtClean="0"/>
              <a:t>自行束脩以上，吾未尝无诲焉。</a:t>
            </a:r>
            <a:r>
              <a:rPr lang="en-US" altLang="zh-CN" sz="2000" dirty="0" smtClean="0"/>
              <a:t>”</a:t>
            </a:r>
            <a:r>
              <a:rPr lang="zh-CN" altLang="zh-CN" sz="2000" dirty="0" smtClean="0"/>
              <a:t>（</a:t>
            </a:r>
            <a:r>
              <a:rPr lang="en-US" altLang="zh-CN" sz="2000" dirty="0" smtClean="0"/>
              <a:t>7.7</a:t>
            </a:r>
            <a:r>
              <a:rPr lang="zh-CN" altLang="zh-CN" sz="2000" dirty="0" smtClean="0"/>
              <a:t>）</a:t>
            </a:r>
          </a:p>
        </p:txBody>
      </p:sp>
      <p:sp>
        <p:nvSpPr>
          <p:cNvPr id="6" name="矩形 5"/>
          <p:cNvSpPr/>
          <p:nvPr/>
        </p:nvSpPr>
        <p:spPr>
          <a:xfrm>
            <a:off x="467544" y="339502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教育对象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3491880" y="267494"/>
            <a:ext cx="4608512" cy="1656184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一指不分贵贱贤愚，对各类人都可以进行教育。二可指人，原本是“有类”的，通过教育，却可以消除这些差别。</a:t>
            </a:r>
            <a:endParaRPr lang="zh-CN" altLang="en-US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allAtOnce"/>
      <p:bldP spid="6" grpId="0" build="allAtOnce"/>
      <p:bldP spid="11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349355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1520" y="2355726"/>
            <a:ext cx="8604448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子以四教：文、行、忠、信。（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7.25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）</a:t>
            </a:r>
          </a:p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67944" y="267494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教育内容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1259632" y="771550"/>
            <a:ext cx="2376264" cy="1224136"/>
          </a:xfrm>
          <a:prstGeom prst="wedgeRectCallout">
            <a:avLst>
              <a:gd name="adj1" fmla="val -22568"/>
              <a:gd name="adj2" fmla="val 8142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六艺：礼乐射御书数</a:t>
            </a:r>
            <a:endParaRPr lang="en-US" altLang="zh-CN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六经：</a:t>
            </a:r>
            <a:r>
              <a:rPr lang="en-US" altLang="zh-CN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诗</a:t>
            </a:r>
            <a:r>
              <a:rPr lang="en-US" altLang="zh-CN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》《</a:t>
            </a:r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书</a:t>
            </a:r>
            <a:r>
              <a:rPr lang="en-US" altLang="zh-CN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》《</a:t>
            </a:r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礼</a:t>
            </a:r>
            <a:r>
              <a:rPr lang="en-US" altLang="zh-CN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》《</a:t>
            </a:r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易</a:t>
            </a:r>
            <a:r>
              <a:rPr lang="en-US" altLang="zh-CN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》《</a:t>
            </a:r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春秋</a:t>
            </a:r>
            <a:r>
              <a:rPr lang="en-US" altLang="zh-CN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》《</a:t>
            </a:r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乐</a:t>
            </a:r>
            <a:r>
              <a:rPr lang="en-US" altLang="zh-CN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》</a:t>
            </a:r>
            <a:endParaRPr lang="zh-CN" altLang="en-US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右大括号 16"/>
          <p:cNvSpPr/>
          <p:nvPr/>
        </p:nvSpPr>
        <p:spPr>
          <a:xfrm rot="5400000">
            <a:off x="2951820" y="2319722"/>
            <a:ext cx="288032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131840" y="3363838"/>
            <a:ext cx="86409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礼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allAtOnce"/>
      <p:bldP spid="6" grpId="0" build="allAtOnce"/>
      <p:bldP spid="15" grpId="0" build="allAtOnce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349355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9552" y="1707654"/>
            <a:ext cx="8604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子不语：怪、力、乱、神。（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7.21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7704" y="411510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教育的特点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1131590"/>
            <a:ext cx="199285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偏向社会人事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2283718"/>
            <a:ext cx="1476686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偏重文事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39552" y="2787774"/>
            <a:ext cx="86044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南宫适问于孔子曰：“羿善射，奡荡舟，俱不得其死然。禹、稷躬稼而有天下。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夫子不答。南宫适出，子曰：“君子哉若人！尚德哉若人！”（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14.5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827824"/>
            <a:ext cx="199285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轻视生产劳动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allAtOnce"/>
      <p:bldP spid="6" grpId="0" build="allAtOnce"/>
      <p:bldP spid="14" grpId="0" build="allAtOnce" animBg="1"/>
      <p:bldP spid="17" grpId="0" build="allAtOnce" animBg="1"/>
      <p:bldP spid="10" grpId="0" build="allAtOnce"/>
      <p:bldP spid="11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349355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7544" y="1491630"/>
            <a:ext cx="8604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“道之以政，齐之以刑，民免而无耻；齐之以礼，有耻且格。（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2.3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7704" y="411510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教育的作用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9552" y="1995686"/>
            <a:ext cx="8604448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子贡问政。子曰：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足食，足兵，民信之矣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。子贡曰：必不得已而去，于斯三者何先？曰：去兵。子贡曰：必不得已而去，于斯二者何先？曰：去食。自古皆有死，民无信不立。”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2859782"/>
            <a:ext cx="3281668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对社会的作用：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庶、富、教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39552" y="3579862"/>
            <a:ext cx="8604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孔子曰：“生而知之者，上也；学而知之者，次也：困而学之，又其次也；困而不学，民斯为下矣。”（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 16.9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4371950"/>
            <a:ext cx="3023585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对个人的作用：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敏而好学</a:t>
            </a:r>
            <a:endParaRPr lang="zh-CN" altLang="en-US" sz="2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allAtOnce"/>
      <p:bldP spid="6" grpId="0"/>
      <p:bldP spid="9" grpId="0" build="allAtOnce"/>
      <p:bldP spid="14" grpId="0" build="allAtOnce" animBg="1"/>
      <p:bldP spid="16" grpId="0" build="allAtOnce"/>
      <p:bldP spid="1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349355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7544" y="1491630"/>
            <a:ext cx="8604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“不愤不启，不悱不发。举一隅不以三隅反，则不复也。”（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7.8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7704" y="411510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教育的方法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7544" y="2355726"/>
            <a:ext cx="860444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“为国以礼，其言不让，是故哂之。唯求则非邦也与？安见方六七十如五六十而非邦也者？唯赤则非邦也与？宗庙会同，非诸侯而何？赤也为之小，孰能为之大？”（侍坐）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子路问：“闻斯行诸？”子曰：“有父兄在，如之何其闻斯行之？”冉有问：“闻斯行诸？”子曰：“闻斯行之。”公西华曰：“由也问：“闻斯行诸？”子曰：‘有父兄在’；求也问：‘闻斯行诸’。子曰‘闻斯行之’。赤也惑，敢问。”子曰：“求也退，故进之；由也兼人，故退之。”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11.22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1923678"/>
            <a:ext cx="633670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学生的主体地位，教师的引导地位，启发学生思考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4743390"/>
            <a:ext cx="3799438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注重因材施教，发展学生个性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allAtOnce"/>
      <p:bldP spid="6" grpId="0"/>
      <p:bldP spid="9" grpId="0" build="allAtOnce"/>
      <p:bldP spid="13" grpId="0" build="allAtOnce" animBg="1"/>
      <p:bldP spid="14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2526348"/>
            <a:ext cx="8604448" cy="494687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endParaRPr lang="zh-CN" altLang="zh-CN" sz="20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1635646"/>
            <a:ext cx="8064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80988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“知之者不如好之者，好之者不如乐之者。”（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6.20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zh-CN" altLang="en-US" sz="2000" b="1" dirty="0" smtClean="0">
              <a:solidFill>
                <a:srgbClr val="3333FF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2715766"/>
            <a:ext cx="806489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80988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子曰：“温故而知新，可以为师矣。”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 2.11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子夏曰：“日知其所亡，月无忘其所能，可谓好学也已矣。”（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19.5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</a:p>
          <a:p>
            <a:pPr marR="0" lvl="0" indent="280988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/>
            </a:pPr>
            <a:endParaRPr lang="zh-CN" altLang="en-US" sz="2000" b="1" dirty="0" smtClean="0">
              <a:solidFill>
                <a:srgbClr val="3333FF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211710"/>
            <a:ext cx="2767104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学思、学习实践结合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795886"/>
            <a:ext cx="1467068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温故知新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 animBg="1"/>
      <p:bldP spid="6" grpId="0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3220</TotalTime>
  <Words>875</Words>
  <Application>Microsoft Office PowerPoint</Application>
  <PresentationFormat>全屏显示(16:9)</PresentationFormat>
  <Paragraphs>69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暗香扑面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WIN</cp:lastModifiedBy>
  <cp:revision>108</cp:revision>
  <dcterms:created xsi:type="dcterms:W3CDTF">2020-02-01T16:43:00Z</dcterms:created>
  <dcterms:modified xsi:type="dcterms:W3CDTF">2020-03-22T13:18:08Z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