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52.xml" ContentType="application/vnd.openxmlformats-officedocument.presentationml.tags+xml"/>
  <Override PartName="/ppt/notesSlides/notesSlide4.xml" ContentType="application/vnd.openxmlformats-officedocument.presentationml.notesSlide+xml"/>
  <Override PartName="/ppt/tags/tag15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411" r:id="rId2"/>
    <p:sldId id="396" r:id="rId3"/>
    <p:sldId id="5640" r:id="rId4"/>
    <p:sldId id="418" r:id="rId5"/>
    <p:sldId id="419" r:id="rId6"/>
    <p:sldId id="417" r:id="rId7"/>
    <p:sldId id="5639" r:id="rId8"/>
    <p:sldId id="456" r:id="rId9"/>
    <p:sldId id="422" r:id="rId10"/>
    <p:sldId id="423" r:id="rId11"/>
    <p:sldId id="424" r:id="rId12"/>
    <p:sldId id="427" r:id="rId13"/>
    <p:sldId id="273" r:id="rId14"/>
    <p:sldId id="420" r:id="rId15"/>
    <p:sldId id="421" r:id="rId16"/>
    <p:sldId id="425" r:id="rId17"/>
    <p:sldId id="426" r:id="rId18"/>
    <p:sldId id="386" r:id="rId19"/>
    <p:sldId id="429" r:id="rId20"/>
    <p:sldId id="430" r:id="rId21"/>
    <p:sldId id="387" r:id="rId22"/>
    <p:sldId id="408" r:id="rId23"/>
    <p:sldId id="5641" r:id="rId24"/>
    <p:sldId id="428" r:id="rId25"/>
    <p:sldId id="431" r:id="rId26"/>
    <p:sldId id="432" r:id="rId27"/>
    <p:sldId id="433" r:id="rId28"/>
    <p:sldId id="434" r:id="rId29"/>
    <p:sldId id="435" r:id="rId30"/>
    <p:sldId id="403" r:id="rId31"/>
    <p:sldId id="436" r:id="rId32"/>
    <p:sldId id="5642" r:id="rId33"/>
    <p:sldId id="437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6" r:id="rId42"/>
    <p:sldId id="447" r:id="rId43"/>
    <p:sldId id="448" r:id="rId44"/>
    <p:sldId id="452" r:id="rId45"/>
    <p:sldId id="5638" r:id="rId46"/>
    <p:sldId id="271" r:id="rId47"/>
    <p:sldId id="259" r:id="rId48"/>
    <p:sldId id="445" r:id="rId49"/>
    <p:sldId id="449" r:id="rId5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lsg" initials="l" lastIdx="3" clrIdx="2">
    <p:extLst>
      <p:ext uri="{19B8F6BF-5375-455C-9EA6-DF929625EA0E}">
        <p15:presenceInfo xmlns:p15="http://schemas.microsoft.com/office/powerpoint/2012/main" userId="ls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90767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BFB5A1A2-97BC-44C2-B1C8-198B95974A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1FA7FB0E-B066-41DF-9C0F-761FAD4F76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DA66870F-CF98-4740-BF97-B3577DF13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fld id="{CD457123-1F3F-4326-AF5B-5291879CFB75}" type="slidenum">
              <a:rPr lang="zh-CN" altLang="en-US" sz="1200" smtClean="0"/>
              <a:pPr/>
              <a:t>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59365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BFB5A1A2-97BC-44C2-B1C8-198B95974A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1FA7FB0E-B066-41DF-9C0F-761FAD4F76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DA66870F-CF98-4740-BF97-B3577DF13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fld id="{CD457123-1F3F-4326-AF5B-5291879CFB75}" type="slidenum">
              <a:rPr lang="zh-CN" altLang="en-US" sz="1200" smtClean="0"/>
              <a:pPr/>
              <a:t>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853173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532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155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CB4C7-103F-0442-873F-E449DDA983E4}" type="slidenum">
              <a:rPr kumimoji="1" lang="zh-CN" altLang="en-US" smtClean="0"/>
              <a:t>45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5448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BFB5A1A2-97BC-44C2-B1C8-198B95974A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1FA7FB0E-B066-41DF-9C0F-761FAD4F76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id="{DA66870F-CF98-4740-BF97-B3577DF13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fld id="{CD457123-1F3F-4326-AF5B-5291879CFB75}" type="slidenum">
              <a:rPr lang="zh-CN" altLang="en-US" sz="1200" smtClean="0"/>
              <a:pPr/>
              <a:t>47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36397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2020/4/8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3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4" Type="http://schemas.openxmlformats.org/officeDocument/2006/relationships/image" Target="../media/image1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719073" y="1480602"/>
            <a:ext cx="5002306" cy="2014228"/>
          </a:xfrm>
        </p:spPr>
        <p:txBody>
          <a:bodyPr>
            <a:normAutofit fontScale="90000"/>
          </a:bodyPr>
          <a:lstStyle/>
          <a:p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en-US" altLang="zh-CN" sz="31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31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政治与法治</a:t>
            </a:r>
            <a:r>
              <a:rPr lang="en-US" altLang="zh-CN" sz="31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31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31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31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b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1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第一课  历史和人民的选择</a:t>
            </a:r>
            <a:r>
              <a:rPr lang="zh-CN" altLang="en-US" sz="31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第一框  </a:t>
            </a:r>
            <a:r>
              <a:rPr lang="zh-CN" altLang="en-US" sz="24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中华人民共和国成立</a:t>
            </a:r>
            <a:br>
              <a:rPr lang="en-US" altLang="zh-CN" sz="24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28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</a:t>
            </a:r>
            <a:r>
              <a:rPr lang="zh-CN" altLang="en-US" sz="24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前各种政治力量</a:t>
            </a:r>
            <a:endParaRPr lang="zh-CN" altLang="en-US" sz="2800" b="1" spc="3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02106" y="3704691"/>
            <a:ext cx="483624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中国人民大学附中朝阳学校  殷  玥</a:t>
            </a:r>
            <a:endParaRPr lang="en-US" altLang="zh-CN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北京市朝阳区教育研究中心  刘曙光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B942C1E-5DD8-4EA2-B712-1230F95E40DD}"/>
              </a:ext>
            </a:extLst>
          </p:cNvPr>
          <p:cNvSpPr txBox="1"/>
          <p:nvPr/>
        </p:nvSpPr>
        <p:spPr>
          <a:xfrm>
            <a:off x="4173303" y="1018937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418" y="677892"/>
            <a:ext cx="8921163" cy="425525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</a:rPr>
              <a:t>参与</a:t>
            </a:r>
            <a:r>
              <a:rPr lang="zh-CN" altLang="en-US" sz="2400" b="1" dirty="0"/>
              <a:t>以“新中国成立”为主题的纪录片</a:t>
            </a:r>
            <a:r>
              <a:rPr lang="zh-CN" altLang="en-US" sz="2400" b="1" dirty="0">
                <a:solidFill>
                  <a:srgbClr val="FF0000"/>
                </a:solidFill>
              </a:rPr>
              <a:t>摄制</a:t>
            </a:r>
            <a:r>
              <a:rPr lang="zh-CN" altLang="en-US" sz="2400" b="1" dirty="0"/>
              <a:t>， </a:t>
            </a:r>
            <a:endParaRPr lang="en-US" altLang="zh-CN" sz="2400" b="1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/>
              <a:t>你会重点</a:t>
            </a:r>
            <a:r>
              <a:rPr lang="zh-CN" altLang="en-US" sz="2400" b="1" dirty="0">
                <a:solidFill>
                  <a:srgbClr val="0000FF"/>
                </a:solidFill>
              </a:rPr>
              <a:t>描述</a:t>
            </a:r>
            <a:r>
              <a:rPr lang="zh-CN" altLang="en-US" sz="2400" b="1" dirty="0"/>
              <a:t>哪几个历史</a:t>
            </a:r>
            <a:r>
              <a:rPr lang="zh-CN" altLang="en-US" sz="2400" b="1" dirty="0">
                <a:solidFill>
                  <a:srgbClr val="FF0000"/>
                </a:solidFill>
              </a:rPr>
              <a:t>瞬间</a:t>
            </a:r>
            <a:r>
              <a:rPr lang="zh-CN" altLang="en-US" sz="2400" b="1" dirty="0"/>
              <a:t>？</a:t>
            </a:r>
            <a:r>
              <a:rPr lang="zh-CN" altLang="en-US" sz="2400" b="1" dirty="0">
                <a:solidFill>
                  <a:srgbClr val="0000FF"/>
                </a:solidFill>
              </a:rPr>
              <a:t>为什么？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瞬间：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马克思主义在中国的传播、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中国共产党的成立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国共合作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、中国革命道路的开辟、抗日战争、</a:t>
            </a: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重庆谈判、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解放战争、新中国的成立。</a:t>
            </a: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理由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反映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中国政治舞台上</a:t>
            </a:r>
            <a:r>
              <a:rPr lang="zh-CN" altLang="en-US" sz="2400" b="1" dirty="0">
                <a:solidFill>
                  <a:srgbClr val="FF0000"/>
                </a:solidFill>
              </a:rPr>
              <a:t>各种力量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的斗争、合作与较量；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展现</a:t>
            </a:r>
            <a:r>
              <a:rPr lang="zh-CN" altLang="en-US" sz="2400" b="1" dirty="0">
                <a:solidFill>
                  <a:srgbClr val="FF0000"/>
                </a:solidFill>
              </a:rPr>
              <a:t>中国共产党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领导中国人民争取民族独立和人民</a:t>
            </a: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解放、实现国家富强和人民幸福的</a:t>
            </a:r>
            <a:r>
              <a:rPr lang="zh-CN" altLang="en-US" sz="2400" b="1" dirty="0">
                <a:solidFill>
                  <a:srgbClr val="FF0000"/>
                </a:solidFill>
              </a:rPr>
              <a:t>历史进程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2400" b="1" dirty="0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B9CE57E4-EE34-401D-8DAC-897E71940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18" y="80437"/>
            <a:ext cx="8921163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教材第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探究与分享</a:t>
            </a:r>
            <a:r>
              <a:rPr lang="en-US" altLang="zh-CN" sz="28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lang="zh-CN" altLang="en-US" sz="28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：新中国成立</a:t>
            </a:r>
            <a:endParaRPr lang="zh-CN" altLang="en-US" sz="2400" b="1" kern="1200" spc="150" noProof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844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418" y="653143"/>
            <a:ext cx="8917321" cy="428000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中国共产党领导中国人民革命的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中国共产党执政是历史和人民的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1921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月，中国共产党诞生，这是中国历史上开天辟地的大事变。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中国共产党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中国人民为实现民族独立、人民解放和国家富强、人民幸福不懈奋斗，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历经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抗日战争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解放战争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等伟大斗争，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了辉煌历史，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成就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了伟大事业，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了其他政治力量无法相比的领导能力，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赢得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了人民的支持、信任和拥护，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在全国范围执掌政权、具有坚强领导力量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伟大政党。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FF1A6E94-0342-4A69-9CD1-5695F9291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18" y="80437"/>
            <a:ext cx="8921163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教材第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探究与分享</a:t>
            </a:r>
            <a:r>
              <a:rPr lang="en-US" altLang="zh-CN" sz="28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lang="zh-CN" altLang="en-US" sz="28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：新中国成立</a:t>
            </a:r>
            <a:endParaRPr lang="zh-CN" altLang="en-US" sz="2400" b="1" kern="1200" spc="150" noProof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3005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800867"/>
            <a:ext cx="8859690" cy="38942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，讲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个问题：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近代中国，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危机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四伏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列强入侵，中国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受损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基本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国情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，半殖半封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主要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矛盾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，外部内部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历史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：独立解放，富强幸福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第一目   近代中国的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基本国情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主要矛盾</a:t>
            </a:r>
            <a:endParaRPr lang="en-US" altLang="zh-CN" sz="2800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4062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418" y="677892"/>
            <a:ext cx="8921163" cy="425525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1939年，毛泽东在《中国革命和中国共产党》中指出：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中国现时的社会，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是一个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殖民地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、半殖民地、半封建性质的社会。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只有认清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中国社会的性质，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才能认清</a:t>
            </a:r>
            <a:endParaRPr lang="en-US" altLang="zh-CN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中国革命的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、中国革命的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、中国革命的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动力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中国革命的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、中国革命的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前途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转变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所以，认清中国社会的性质，就是说，认清中国的国情，乃是认清一切革命问题的基本的根据。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b="1" dirty="0"/>
              <a:t>       </a:t>
            </a:r>
            <a:r>
              <a:rPr lang="zh-CN" altLang="en-US" sz="2400" b="1" dirty="0">
                <a:solidFill>
                  <a:srgbClr val="0000FF"/>
                </a:solidFill>
              </a:rPr>
              <a:t>结合</a:t>
            </a:r>
            <a:r>
              <a:rPr lang="zh-CN" altLang="en-US" sz="2400" b="1" dirty="0"/>
              <a:t>上述论断，</a:t>
            </a:r>
            <a:r>
              <a:rPr lang="zh-CN" altLang="en-US" sz="2400" b="1" dirty="0">
                <a:solidFill>
                  <a:srgbClr val="0000FF"/>
                </a:solidFill>
              </a:rPr>
              <a:t>分析</a:t>
            </a:r>
            <a:r>
              <a:rPr lang="zh-CN" altLang="en-US" sz="2400" b="1" dirty="0"/>
              <a:t>把握近代中国基本国情的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重要性</a:t>
            </a:r>
            <a:r>
              <a:rPr lang="zh-CN" altLang="en-US" sz="2400" b="1" dirty="0"/>
              <a:t>。</a:t>
            </a:r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6E16CB19-22BB-4C34-A7C9-3611547C8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0"/>
            <a:ext cx="8859690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教材第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：近代中国的基本国情</a:t>
            </a:r>
            <a:endParaRPr lang="en-US" altLang="zh-CN" sz="2800" b="1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049" y="593368"/>
            <a:ext cx="8859690" cy="445504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坚持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从基本国情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出发，是制定正确路线方针政策的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近代中国的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社会性质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zh-CN" sz="2400" b="1" spc="0" dirty="0">
                <a:ea typeface="仿宋_GB2312" pitchFamily="49" charset="-122"/>
                <a:cs typeface="+mj-cs"/>
                <a:sym typeface="Calibri" panose="020F0502020204030204"/>
              </a:rPr>
              <a:t>半殖民地</a:t>
            </a:r>
            <a:r>
              <a:rPr lang="zh-CN" altLang="zh-CN" sz="2400" b="1" spc="0" dirty="0">
                <a:ea typeface="仿宋_GB2312" pitchFamily="49" charset="-122"/>
                <a:cs typeface="+mj-cs"/>
              </a:rPr>
              <a:t>半封建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社会，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这是近代中国最基本的国情，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了近代中国社会的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主要矛盾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帝国主义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zh-CN" sz="24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anose="020F0502020204030204"/>
              </a:rPr>
              <a:t>中华民族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的矛盾、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封建主义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zh-CN" sz="24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人民大众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的矛盾。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近代中国的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基本国情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主要矛盾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了近代中国的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两大</a:t>
            </a:r>
            <a:r>
              <a:rPr lang="zh-CN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历史任务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推翻</a:t>
            </a:r>
            <a:r>
              <a:rPr lang="zh-CN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帝国主义和封建主义的</a:t>
            </a:r>
            <a:r>
              <a:rPr lang="zh-CN" altLang="zh-CN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统治</a:t>
            </a:r>
            <a:r>
              <a:rPr lang="zh-CN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争取</a:t>
            </a:r>
            <a:r>
              <a:rPr lang="zh-CN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民族</a:t>
            </a:r>
            <a:r>
              <a:rPr lang="zh-CN" altLang="zh-CN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独立</a:t>
            </a:r>
            <a:r>
              <a:rPr lang="zh-CN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和人民</a:t>
            </a:r>
            <a:r>
              <a:rPr lang="zh-CN" altLang="zh-CN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解放</a:t>
            </a:r>
            <a:r>
              <a:rPr lang="zh-CN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彻底</a:t>
            </a:r>
            <a:r>
              <a:rPr lang="zh-CN" altLang="zh-CN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</a:t>
            </a:r>
            <a:r>
              <a:rPr lang="zh-CN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贫穷落后的</a:t>
            </a:r>
            <a:r>
              <a:rPr lang="zh-CN" altLang="zh-CN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面貌</a:t>
            </a:r>
            <a:r>
              <a:rPr lang="zh-CN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国家</a:t>
            </a:r>
            <a:r>
              <a:rPr lang="zh-CN" altLang="zh-CN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富强</a:t>
            </a:r>
            <a:r>
              <a:rPr lang="zh-CN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和人民</a:t>
            </a:r>
            <a:r>
              <a:rPr lang="zh-CN" altLang="zh-CN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幸福</a:t>
            </a:r>
            <a:r>
              <a:rPr lang="zh-CN" altLang="zh-CN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sz="22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6E16CB19-22BB-4C34-A7C9-3611547C8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0"/>
            <a:ext cx="8859690" cy="5256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</a:rPr>
              <a:t>结合</a:t>
            </a:r>
            <a:r>
              <a:rPr lang="zh-CN" altLang="en-US" sz="2400" b="1" dirty="0"/>
              <a:t>上述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论断</a:t>
            </a:r>
            <a:r>
              <a:rPr lang="zh-CN" altLang="en-US" sz="2400" b="1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分析</a:t>
            </a:r>
            <a:r>
              <a:rPr lang="zh-CN" altLang="en-US" sz="2400" b="1" dirty="0"/>
              <a:t>把握近代中国基本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国情</a:t>
            </a:r>
            <a:r>
              <a:rPr lang="zh-CN" altLang="en-US" sz="2400" b="1" dirty="0"/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重要性</a:t>
            </a:r>
            <a:r>
              <a:rPr lang="zh-CN" altLang="en-US" sz="2400" b="1" dirty="0"/>
              <a:t>。</a:t>
            </a:r>
            <a:endParaRPr lang="en-US" altLang="zh-CN" sz="2400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15077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472" y="716312"/>
            <a:ext cx="9021056" cy="426294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中国共产党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准确地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并把握了近代中国的基本国情，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将马克思主义的</a:t>
            </a:r>
            <a:r>
              <a:rPr lang="zh-CN" altLang="en-US" sz="24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anose="020F0502020204030204"/>
              </a:rPr>
              <a:t>普遍真理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与中国革命的</a:t>
            </a:r>
            <a:r>
              <a:rPr lang="zh-CN" altLang="en-US" sz="24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具体实践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相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中国各族人民经过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28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zh-CN" altLang="en-US" sz="24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浴血奋战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帝国主义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封建主义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官僚资本主义</a:t>
            </a:r>
            <a:r>
              <a:rPr lang="zh-CN" altLang="en-US" sz="24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三座大山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新民主主义</a:t>
            </a:r>
            <a:r>
              <a:rPr lang="zh-CN" altLang="en-US" sz="24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革命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的伟大</a:t>
            </a:r>
            <a:r>
              <a:rPr lang="zh-CN" altLang="en-US" sz="24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胜利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6E16CB19-22BB-4C34-A7C9-3611547C8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0"/>
            <a:ext cx="8859690" cy="5256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</a:rPr>
              <a:t>结合</a:t>
            </a:r>
            <a:r>
              <a:rPr lang="zh-CN" altLang="en-US" sz="2400" b="1" dirty="0"/>
              <a:t>上述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论断</a:t>
            </a:r>
            <a:r>
              <a:rPr lang="zh-CN" altLang="en-US" sz="2400" b="1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分析</a:t>
            </a:r>
            <a:r>
              <a:rPr lang="zh-CN" altLang="en-US" sz="2400" b="1" dirty="0"/>
              <a:t>把握近代中国基本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国情</a:t>
            </a:r>
            <a:r>
              <a:rPr lang="zh-CN" altLang="en-US" sz="2400" b="1" dirty="0"/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重要性</a:t>
            </a:r>
            <a:r>
              <a:rPr lang="zh-CN" altLang="en-US" sz="2400" b="1" dirty="0"/>
              <a:t>。</a:t>
            </a:r>
            <a:endParaRPr lang="en-US" altLang="zh-CN" sz="2400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2172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800867"/>
            <a:ext cx="8859690" cy="38472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近代中国，危机四伏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在人类社会发展的历史长河中，中国曾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走在世界文明的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前列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17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世纪中叶以后，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西方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一些国家先后爆发资产阶级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革命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，建立资本主义制度，相继完成工业革命，实现近代化机器大生产。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当时的清政府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对内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实行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封建专制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统治，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对外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采取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闭关锁国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政策，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中国社会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几乎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陷入停滞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状态。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到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19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世纪三四十年代，清王朝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由盛而衰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的颓势日益加深，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政治腐败，军备废弛，财政结据，社会动荡，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危机四伏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58316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800867"/>
            <a:ext cx="8859690" cy="38472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列强入侵，中国受损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1840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年，英国发动侵略中国的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鸦片战争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，用坚船利炮轰开了古老中国的大门。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其他列强先后发动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第二次鸦片战争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、中法战争、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中日甲午战争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八国联军侵华战争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等。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西方列强强迫清王朝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签订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了一系列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不平等条约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严重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损害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了中国的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独立和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领土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完整，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并一步一步地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了中国的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外交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军事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3415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55" y="777814"/>
            <a:ext cx="8859690" cy="3970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</a:rPr>
              <a:t>3.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基本国情，半殖半封</a:t>
            </a:r>
            <a:endParaRPr lang="en-US" altLang="zh-CN" sz="2800" b="1" dirty="0">
              <a:solidFill>
                <a:srgbClr val="0000FF"/>
              </a:solidFill>
              <a:latin typeface="+mn-ea"/>
            </a:endParaRPr>
          </a:p>
          <a:p>
            <a:pPr>
              <a:defRPr/>
            </a:pPr>
            <a:endParaRPr lang="en-US" altLang="zh-CN" sz="2800" b="1" dirty="0">
              <a:solidFill>
                <a:srgbClr val="0000FF"/>
              </a:solidFill>
              <a:latin typeface="+mn-ea"/>
            </a:endParaRPr>
          </a:p>
          <a:p>
            <a:pPr>
              <a:defRPr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+mn-ea"/>
              </a:rPr>
              <a:t>帝国主义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的入侵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打断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了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中国从封建社会向资本主义社会发展的正常进程。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中国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逐渐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成为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半殖民地半封建社会。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半殖民地半封建社会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近代中国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基本国情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也是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认识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解决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近代中国一切社会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基本依据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800867"/>
            <a:ext cx="8859690" cy="35394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endParaRPr lang="zh-CN" altLang="en-US" sz="2800" b="1" dirty="0">
              <a:latin typeface="+mn-ea"/>
            </a:endParaRPr>
          </a:p>
          <a:p>
            <a:pPr>
              <a:defRPr/>
            </a:pPr>
            <a:r>
              <a:rPr lang="zh-CN" altLang="en-US" sz="2800" b="1" dirty="0">
                <a:latin typeface="+mn-ea"/>
              </a:rPr>
              <a:t>半殖民地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形式上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独立自主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的国家，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实际上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在政治、经济、外交、军事等方面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都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受到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外国殖民主义的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奴役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800" b="1" dirty="0">
                <a:latin typeface="+mn-ea"/>
              </a:rPr>
              <a:t>半封建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：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形式上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封建统治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自然经济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占主导地位，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实际上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社会已逐渐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近代化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资本主义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经济、政治、文化等方面不断发展。</a:t>
            </a: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名词点击</a:t>
            </a:r>
          </a:p>
        </p:txBody>
      </p:sp>
    </p:spTree>
    <p:extLst>
      <p:ext uri="{BB962C8B-B14F-4D97-AF65-F5344CB8AC3E}">
        <p14:creationId xmlns:p14="http://schemas.microsoft.com/office/powerpoint/2010/main" val="423352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3">
            <a:extLst>
              <a:ext uri="{FF2B5EF4-FFF2-40B4-BE49-F238E27FC236}">
                <a16:creationId xmlns:a16="http://schemas.microsoft.com/office/drawing/2014/main" id="{6A2856F3-175C-4D72-81AE-50D585CAA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625" y="209254"/>
            <a:ext cx="8667589" cy="402492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4272" tIns="17135" rIns="34272" bIns="1713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政治与法治</a:t>
            </a: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第一课  历史和人民的选择  </a:t>
            </a:r>
            <a:b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第一框   中华人民共和国成立前</a:t>
            </a:r>
            <a:b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各种政治力量</a:t>
            </a:r>
            <a:endParaRPr lang="en-US" altLang="zh-CN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第二框   中国共产党领导人民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站起来、富起来、强起来</a:t>
            </a:r>
            <a:endParaRPr lang="zh-CN" altLang="en-US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800867"/>
            <a:ext cx="8859690" cy="3970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帝国主义</a:t>
            </a:r>
            <a:r>
              <a:rPr lang="zh-CN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和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中华民族</a:t>
            </a:r>
            <a:r>
              <a:rPr lang="zh-CN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的矛盾</a:t>
            </a:r>
          </a:p>
          <a:p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封建主义</a:t>
            </a:r>
            <a:r>
              <a:rPr lang="zh-CN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和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人民大众</a:t>
            </a:r>
            <a:r>
              <a:rPr lang="zh-CN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的矛盾</a:t>
            </a:r>
          </a:p>
          <a:p>
            <a:r>
              <a:rPr lang="zh-CN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各帝国主义国家争夺对中国控制权的矛盾</a:t>
            </a:r>
            <a:endParaRPr lang="en-US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封建统治阶级内部各集团、派系之间的矛盾</a:t>
            </a:r>
          </a:p>
          <a:p>
            <a:r>
              <a:rPr lang="zh-CN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地主阶级和农民阶级的矛盾</a:t>
            </a:r>
          </a:p>
          <a:p>
            <a:r>
              <a:rPr lang="zh-CN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资产阶级和地主阶级的矛盾</a:t>
            </a:r>
          </a:p>
          <a:p>
            <a:r>
              <a:rPr lang="zh-CN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资产阶级和无产阶级的矛盾</a:t>
            </a:r>
          </a:p>
          <a:p>
            <a:r>
              <a:rPr lang="en-US" altLang="zh-CN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......</a:t>
            </a:r>
            <a:endParaRPr lang="zh-CN" altLang="zh-CN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由此，影响了   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近代中国的多重矛盾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1336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813A0B8-2D84-4456-B1D0-637742A2A268}"/>
              </a:ext>
            </a:extLst>
          </p:cNvPr>
          <p:cNvSpPr/>
          <p:nvPr/>
        </p:nvSpPr>
        <p:spPr>
          <a:xfrm>
            <a:off x="184961" y="812147"/>
            <a:ext cx="8813040" cy="36679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仿宋_GB2312"/>
              </a:rPr>
              <a:t>4. </a:t>
            </a:r>
            <a:r>
              <a:rPr lang="zh-CN" altLang="en-US" sz="2800" b="1" dirty="0">
                <a:solidFill>
                  <a:srgbClr val="0000FF"/>
                </a:solidFill>
              </a:rPr>
              <a:t>主要矛盾，外部内部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半殖民地半封建社会的基本国情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决定了近代中国有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多重矛盾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，它们</a:t>
            </a:r>
            <a:r>
              <a:rPr lang="zh-CN" altLang="en-US" sz="2800" b="1" dirty="0">
                <a:solidFill>
                  <a:srgbClr val="0000FF"/>
                </a:solidFill>
              </a:rPr>
              <a:t>相互交织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其中，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仿宋_GB231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帝国主义和中华民族的矛盾、</a:t>
            </a:r>
            <a:endParaRPr lang="en-US" altLang="zh-CN" sz="2800" b="1" dirty="0">
              <a:solidFill>
                <a:srgbClr val="FF0000"/>
              </a:solidFill>
              <a:latin typeface="+mn-ea"/>
              <a:ea typeface="仿宋_GB231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仿宋_GB231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仿宋_GB2312"/>
              </a:rPr>
              <a:t>封建主义和人民大众的矛盾</a:t>
            </a:r>
            <a:endParaRPr lang="en-US" altLang="zh-CN" sz="2800" b="1" dirty="0">
              <a:solidFill>
                <a:srgbClr val="FF0000"/>
              </a:solidFill>
              <a:latin typeface="+mn-ea"/>
              <a:ea typeface="仿宋_GB2312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仿宋_GB231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是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近代中国社会的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仿宋_GB2312"/>
              </a:rPr>
              <a:t>主要矛盾。</a:t>
            </a: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5DB02B97-5986-444B-AF70-4B8594006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其中</a:t>
            </a:r>
            <a:endParaRPr lang="en-US" altLang="zh-CN" sz="2800" b="1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813A0B8-2D84-4456-B1D0-637742A2A268}"/>
              </a:ext>
            </a:extLst>
          </p:cNvPr>
          <p:cNvSpPr/>
          <p:nvPr/>
        </p:nvSpPr>
        <p:spPr>
          <a:xfrm>
            <a:off x="76840" y="758358"/>
            <a:ext cx="8951899" cy="41985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仿宋_GB2312"/>
              </a:rPr>
              <a:t>5.</a:t>
            </a:r>
            <a:r>
              <a:rPr lang="zh-CN" altLang="en-US" sz="2800" b="1" dirty="0">
                <a:solidFill>
                  <a:srgbClr val="0000FF"/>
                </a:solidFill>
              </a:rPr>
              <a:t> 历史任务：独立解放，富强幸福</a:t>
            </a:r>
          </a:p>
          <a:p>
            <a:pPr>
              <a:lnSpc>
                <a:spcPts val="3360"/>
              </a:lnSpc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近代中国的基本国情和主要矛盾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360"/>
              </a:lnSpc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决定了近代中国的两大历史任务：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360"/>
              </a:lnSpc>
              <a:defRPr/>
            </a:pP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360"/>
              </a:lnSpc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推翻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帝国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主义和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封建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主义的统治，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360"/>
              </a:lnSpc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争取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民族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独立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和人民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解放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360"/>
              </a:lnSpc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360"/>
              </a:lnSpc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彻底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贫穷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落后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面貌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360"/>
              </a:lnSpc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国家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富强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和人民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幸福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8EE8572E-B6C9-420D-BD4E-3162ADDEF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932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近代中国的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基本国情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主要矛盾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，决定了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9418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719073" y="1480602"/>
            <a:ext cx="5002306" cy="2014228"/>
          </a:xfrm>
        </p:spPr>
        <p:txBody>
          <a:bodyPr>
            <a:normAutofit fontScale="90000"/>
          </a:bodyPr>
          <a:lstStyle/>
          <a:p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en-US" altLang="zh-CN" sz="31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31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政治与法治</a:t>
            </a:r>
            <a:r>
              <a:rPr lang="en-US" altLang="zh-CN" sz="31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31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31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31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b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1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第一课  历史和人民的选择</a:t>
            </a:r>
            <a:r>
              <a:rPr lang="zh-CN" altLang="en-US" sz="31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第一框  </a:t>
            </a:r>
            <a:r>
              <a:rPr lang="zh-CN" altLang="en-US" sz="24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中华人民共和国成立</a:t>
            </a:r>
            <a:br>
              <a:rPr lang="en-US" altLang="zh-CN" sz="24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28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</a:t>
            </a:r>
            <a:r>
              <a:rPr lang="zh-CN" altLang="en-US" sz="24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前各种政治力量</a:t>
            </a:r>
            <a:endParaRPr lang="zh-CN" altLang="en-US" sz="2800" b="1" spc="3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02106" y="3704691"/>
            <a:ext cx="483624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中国人民大学附中朝阳学校  殷  玥</a:t>
            </a:r>
            <a:endParaRPr lang="en-US" altLang="zh-CN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北京市朝阳区教育研究中心  刘曙光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B942C1E-5DD8-4EA2-B712-1230F95E40DD}"/>
              </a:ext>
            </a:extLst>
          </p:cNvPr>
          <p:cNvSpPr txBox="1"/>
          <p:nvPr/>
        </p:nvSpPr>
        <p:spPr>
          <a:xfrm>
            <a:off x="4173303" y="1018937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0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716343"/>
            <a:ext cx="8859690" cy="38942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，讲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个问题：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奋起抗争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各种力量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激烈较量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初心使命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中国共产党的方案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脱颖而出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中国共产党执政，是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必然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第二目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各种政治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力量解决中国问题的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en-US" altLang="zh-CN" sz="2800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8848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419" y="597921"/>
            <a:ext cx="8921162" cy="442862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在滚滚向前的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历史长河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中，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不同的时代会现出不同的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漩涡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浪花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形成所处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时代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的特殊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这些问题既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关乎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国家民族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发展的前途命运，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也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牵动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千家万户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普通百姓的冷暖人生。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如何面对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近代中国的基本国情和主要矛盾？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如何回应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时代的声音？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面对上述问题，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各种政治力量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先后登上历史舞台。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solidFill>
                  <a:srgbClr val="0000FF"/>
                </a:solidFill>
              </a:rPr>
              <a:t>     运用</a:t>
            </a:r>
            <a:r>
              <a:rPr lang="zh-CN" altLang="en-US" sz="2400" b="1" dirty="0"/>
              <a:t>所学</a:t>
            </a:r>
            <a:r>
              <a:rPr lang="zh-CN" altLang="en-US" sz="2400" b="1" dirty="0">
                <a:solidFill>
                  <a:srgbClr val="0000FF"/>
                </a:solidFill>
              </a:rPr>
              <a:t>知识，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solidFill>
                  <a:srgbClr val="0000FF"/>
                </a:solidFill>
              </a:rPr>
              <a:t>     说明</a:t>
            </a:r>
            <a:r>
              <a:rPr lang="zh-CN" altLang="en-US" sz="2400" b="1" dirty="0"/>
              <a:t>近代中国先后有哪些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政治力量</a:t>
            </a:r>
            <a:r>
              <a:rPr lang="zh-CN" altLang="en-US" sz="2400" b="1" dirty="0"/>
              <a:t>登上历史舞台，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solidFill>
                  <a:srgbClr val="0000FF"/>
                </a:solidFill>
              </a:rPr>
              <a:t>           </a:t>
            </a:r>
            <a:r>
              <a:rPr lang="zh-CN" altLang="en-US" sz="2400" b="1" dirty="0"/>
              <a:t>它们对时代的声音分别作出了怎样的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回应</a:t>
            </a:r>
            <a:r>
              <a:rPr lang="zh-CN" altLang="en-US" sz="2400" b="1" dirty="0"/>
              <a:t>。</a:t>
            </a: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376D853A-CB96-48E7-B8CA-539CEE990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19" y="0"/>
            <a:ext cx="8921162" cy="5256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教材第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：各种政治力量登上历史舞台</a:t>
            </a:r>
            <a:endParaRPr lang="en-US" altLang="zh-CN" sz="2400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16702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840" y="136879"/>
            <a:ext cx="9013372" cy="491921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solidFill>
                  <a:srgbClr val="0000FF"/>
                </a:solidFill>
              </a:rPr>
              <a:t>      说明</a:t>
            </a:r>
            <a:r>
              <a:rPr lang="zh-CN" altLang="en-US" sz="2400" b="1" dirty="0"/>
              <a:t>近代中国先后有哪些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政治力量</a:t>
            </a:r>
            <a:r>
              <a:rPr lang="zh-CN" altLang="en-US" sz="2400" b="1" dirty="0"/>
              <a:t>登上历史舞台，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solidFill>
                  <a:srgbClr val="0000FF"/>
                </a:solidFill>
              </a:rPr>
              <a:t>      </a:t>
            </a:r>
            <a:r>
              <a:rPr lang="zh-CN" altLang="en-US" sz="2400" b="1" dirty="0"/>
              <a:t>它们对时代的声音分别作出了怎样的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回应</a:t>
            </a:r>
            <a:r>
              <a:rPr lang="zh-CN" altLang="en-US" sz="2400" b="1" dirty="0"/>
              <a:t>。</a:t>
            </a:r>
            <a:endParaRPr lang="en-US" altLang="zh-CN" sz="2400" b="1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400" b="1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鸦片战争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之后，中国逐步成为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半殖民地半封建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社会，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进入一个饱经磨难的时期，面临“数千年未有之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大变局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”。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②洪秀全发动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太平天国运动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，试图推翻清王朝，建立“地上天国”。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洋务派掀起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洋务运动，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以“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“求富”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口号，试图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解决国弱民贫问题。这些都未能挽救国家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落后挨打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的局面。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中日甲午战争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后，帝国主义对中国的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侵略日益加深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中国的民族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危机不断加剧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维新派掀起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戊戌变法运动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，旨在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救亡图存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9925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840" y="136879"/>
            <a:ext cx="9013372" cy="491921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⑥1900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义和团运动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高涨。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八国联军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侵略中国，中国的民族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危机全面加深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随着清政府统治危机加深，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资产阶级领导的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民主革命运动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在全国各地迅速开展，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辛亥革命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胜利后建立了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中华民国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但并没能解决近代中国社会的问题，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近代中国社会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陷入新的混乱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之中。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⑧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五四运动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促进了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马克思主义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在中国的传播。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⑨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中国共产党的诞生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，给灾难深重的中国人民带来光明和希望，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中国革命的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面貌焕然一新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中国共产党的方案在历史和人民的检验中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脱颖而出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最终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唯一正确的选择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18364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2891" y="713183"/>
            <a:ext cx="8863532" cy="425838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奋起抗争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en-US" altLang="zh-CN" sz="2400" b="1" dirty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自从一八四○年鸦片战争失败那时起，先进的中国人，经过千辛万苦，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向西方国家寻找真理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洪秀全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康有为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严复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孙中山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，代表了在中国共产党出世以前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向西方寻找真理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的一派人物。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    ——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毛泽东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64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234" y="679578"/>
            <a:ext cx="8863532" cy="52394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各种力量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激烈较量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59666798-77D3-4555-9709-6DE11AF6B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684390"/>
              </p:ext>
            </p:extLst>
          </p:nvPr>
        </p:nvGraphicFramePr>
        <p:xfrm>
          <a:off x="111419" y="1453762"/>
          <a:ext cx="8921163" cy="31561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73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3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4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387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FF"/>
                          </a:solidFill>
                          <a:effectLst/>
                        </a:rPr>
                        <a:t>第一种方案</a:t>
                      </a:r>
                      <a:endParaRPr lang="zh-CN" sz="1400" b="1" kern="100" dirty="0">
                        <a:solidFill>
                          <a:srgbClr val="0000FF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FF"/>
                          </a:solidFill>
                          <a:effectLst/>
                        </a:rPr>
                        <a:t>第二种方案</a:t>
                      </a:r>
                      <a:endParaRPr lang="zh-CN" sz="1400" b="1" kern="100" dirty="0">
                        <a:solidFill>
                          <a:srgbClr val="0000FF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0000FF"/>
                          </a:solidFill>
                          <a:effectLst/>
                        </a:rPr>
                        <a:t>第三种方案</a:t>
                      </a:r>
                      <a:endParaRPr lang="zh-CN" sz="1400" b="1" kern="100" dirty="0">
                        <a:solidFill>
                          <a:srgbClr val="0000FF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5427"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先后以</a:t>
                      </a:r>
                      <a:r>
                        <a:rPr 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北洋军阀和国民党统治集团</a:t>
                      </a:r>
                      <a:r>
                        <a:rPr lang="zh-CN" sz="1800" kern="100" dirty="0">
                          <a:effectLst/>
                        </a:rPr>
                        <a:t>为代表，极力维护地主和买办资产阶级统治， 让中国继续</a:t>
                      </a:r>
                      <a:r>
                        <a:rPr 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走半殖民地半封建的道路</a:t>
                      </a:r>
                      <a:r>
                        <a:rPr lang="zh-CN" sz="1800" kern="100" dirty="0">
                          <a:effectLst/>
                        </a:rPr>
                        <a:t>。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以</a:t>
                      </a:r>
                      <a:r>
                        <a:rPr 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某些中间派或中间人士</a:t>
                      </a:r>
                      <a:r>
                        <a:rPr lang="zh-CN" sz="1800" kern="100" dirty="0">
                          <a:effectLst/>
                        </a:rPr>
                        <a:t>为代表，幻想建立资产阶级共和国，</a:t>
                      </a:r>
                      <a:r>
                        <a:rPr 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走独立发展资本主义的道路</a:t>
                      </a:r>
                      <a:r>
                        <a:rPr lang="zh-CN" sz="1800" kern="100" dirty="0">
                          <a:effectLst/>
                        </a:rPr>
                        <a:t>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 </a:t>
                      </a:r>
                      <a:r>
                        <a:rPr lang="zh-CN" sz="1800" kern="100" dirty="0">
                          <a:effectLst/>
                        </a:rPr>
                        <a:t>以</a:t>
                      </a:r>
                      <a:r>
                        <a:rPr 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中国共产党</a:t>
                      </a:r>
                      <a:r>
                        <a:rPr lang="zh-CN" sz="1800" kern="100" dirty="0">
                          <a:effectLst/>
                        </a:rPr>
                        <a:t>为代表，主张建立工人阶级领导的、以工农联盟为基础的人民共和国，经过新民主主义</a:t>
                      </a:r>
                      <a:r>
                        <a:rPr 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走向社会主义</a:t>
                      </a:r>
                      <a:r>
                        <a:rPr lang="zh-CN" sz="1800" kern="100" dirty="0">
                          <a:effectLst/>
                        </a:rPr>
                        <a:t>。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8342">
                <a:tc>
                  <a:txBody>
                    <a:bodyPr/>
                    <a:lstStyle/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被中国人民</a:t>
                      </a:r>
                      <a:r>
                        <a:rPr 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抛弃</a:t>
                      </a:r>
                      <a:r>
                        <a:rPr lang="zh-CN" sz="1800" kern="100" dirty="0">
                          <a:effectLst/>
                        </a:rPr>
                        <a:t>了，且</a:t>
                      </a:r>
                      <a:endParaRPr lang="en-US" altLang="zh-CN" sz="1800" kern="100" dirty="0">
                        <a:effectLst/>
                      </a:endParaRPr>
                    </a:p>
                    <a:p>
                      <a:pPr indent="304800"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代表者的统治也</a:t>
                      </a:r>
                      <a:r>
                        <a:rPr 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被推翻</a:t>
                      </a:r>
                      <a:r>
                        <a:rPr lang="zh-CN" sz="1800" kern="100" dirty="0">
                          <a:effectLst/>
                        </a:rPr>
                        <a:t>了。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    </a:t>
                      </a:r>
                      <a:r>
                        <a:rPr lang="zh-CN" sz="1800" kern="100" dirty="0">
                          <a:effectLst/>
                        </a:rPr>
                        <a:t>没有得到人民群众认可，它的多数代表者后来也承认这个方案在中国</a:t>
                      </a:r>
                      <a:r>
                        <a:rPr 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无法实现</a:t>
                      </a:r>
                      <a:r>
                        <a:rPr lang="zh-CN" sz="1800" kern="100" dirty="0">
                          <a:effectLst/>
                        </a:rPr>
                        <a:t>。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</a:rPr>
                        <a:t>    </a:t>
                      </a:r>
                      <a:r>
                        <a:rPr lang="zh-CN" sz="1800" kern="100" dirty="0">
                          <a:effectLst/>
                        </a:rPr>
                        <a:t>最终赢得包括民族资产</a:t>
                      </a:r>
                      <a:r>
                        <a:rPr lang="zh-CN" altLang="zh-CN" sz="1800" kern="100" dirty="0">
                          <a:effectLst/>
                        </a:rPr>
                        <a:t>阶</a:t>
                      </a:r>
                      <a:endParaRPr lang="zh-CN" sz="18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级在内的最广大人民群众的</a:t>
                      </a:r>
                      <a:r>
                        <a:rPr lang="zh-CN" sz="1800" kern="100" dirty="0">
                          <a:solidFill>
                            <a:srgbClr val="FF0000"/>
                          </a:solidFill>
                          <a:effectLst/>
                        </a:rPr>
                        <a:t>拥护</a:t>
                      </a:r>
                      <a:r>
                        <a:rPr lang="zh-CN" sz="1800" kern="100" dirty="0">
                          <a:effectLst/>
                        </a:rPr>
                        <a:t>。</a:t>
                      </a: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1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>
            <a:extLst>
              <a:ext uri="{FF2B5EF4-FFF2-40B4-BE49-F238E27FC236}">
                <a16:creationId xmlns:a16="http://schemas.microsoft.com/office/drawing/2014/main" id="{24C23453-11A0-4377-9012-84BCA92D9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13356"/>
            <a:ext cx="2924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第一课  知识结构</a:t>
            </a:r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55A1DE60-0DD1-4E9E-A9BC-CB90F08BEEE5}"/>
              </a:ext>
            </a:extLst>
          </p:cNvPr>
          <p:cNvSpPr/>
          <p:nvPr/>
        </p:nvSpPr>
        <p:spPr>
          <a:xfrm>
            <a:off x="905663" y="1294376"/>
            <a:ext cx="190010" cy="2424696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197" name="TextBox 9">
            <a:extLst>
              <a:ext uri="{FF2B5EF4-FFF2-40B4-BE49-F238E27FC236}">
                <a16:creationId xmlns:a16="http://schemas.microsoft.com/office/drawing/2014/main" id="{BC25F872-8273-4865-9983-5842F9A02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088" y="838697"/>
            <a:ext cx="2405628" cy="1200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中华人民共和国成立前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各种政治力量</a:t>
            </a:r>
          </a:p>
        </p:txBody>
      </p:sp>
      <p:sp>
        <p:nvSpPr>
          <p:cNvPr id="8198" name="TextBox 10">
            <a:extLst>
              <a:ext uri="{FF2B5EF4-FFF2-40B4-BE49-F238E27FC236}">
                <a16:creationId xmlns:a16="http://schemas.microsoft.com/office/drawing/2014/main" id="{DC4BD3EF-E0E3-4407-A765-19E50C472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088" y="3204587"/>
            <a:ext cx="2405628" cy="1200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中国共产党领导人民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站起来、富起来、强起来</a:t>
            </a:r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F2949FB6-0559-404C-93ED-AC3592D8F5AA}"/>
              </a:ext>
            </a:extLst>
          </p:cNvPr>
          <p:cNvSpPr/>
          <p:nvPr/>
        </p:nvSpPr>
        <p:spPr>
          <a:xfrm>
            <a:off x="3567073" y="714132"/>
            <a:ext cx="190010" cy="1449458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00" name="TextBox 12">
            <a:extLst>
              <a:ext uri="{FF2B5EF4-FFF2-40B4-BE49-F238E27FC236}">
                <a16:creationId xmlns:a16="http://schemas.microsoft.com/office/drawing/2014/main" id="{09ACB73F-933B-498F-8213-BCCFDAC76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440" y="547090"/>
            <a:ext cx="4873147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近代中国的基本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国情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和主要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矛盾</a:t>
            </a:r>
          </a:p>
        </p:txBody>
      </p:sp>
      <p:sp>
        <p:nvSpPr>
          <p:cNvPr id="8201" name="TextBox 13">
            <a:extLst>
              <a:ext uri="{FF2B5EF4-FFF2-40B4-BE49-F238E27FC236}">
                <a16:creationId xmlns:a16="http://schemas.microsoft.com/office/drawing/2014/main" id="{FF0F5DD9-64BD-48D1-875A-2D8C5512F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442" y="1215093"/>
            <a:ext cx="4873148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各种政治力量解决中国问题的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</a:p>
        </p:txBody>
      </p:sp>
      <p:sp>
        <p:nvSpPr>
          <p:cNvPr id="8212" name="TextBox 24">
            <a:extLst>
              <a:ext uri="{FF2B5EF4-FFF2-40B4-BE49-F238E27FC236}">
                <a16:creationId xmlns:a16="http://schemas.microsoft.com/office/drawing/2014/main" id="{E9445B26-CD6B-422E-BEBE-EDE1240B1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440" y="2812471"/>
            <a:ext cx="4873145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建立新中国  中国人民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站起来</a:t>
            </a:r>
          </a:p>
        </p:txBody>
      </p:sp>
      <p:sp>
        <p:nvSpPr>
          <p:cNvPr id="8213" name="TextBox 25">
            <a:extLst>
              <a:ext uri="{FF2B5EF4-FFF2-40B4-BE49-F238E27FC236}">
                <a16:creationId xmlns:a16="http://schemas.microsoft.com/office/drawing/2014/main" id="{66AE2997-1C46-418F-9499-841C36790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440" y="3493967"/>
            <a:ext cx="4873144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实行改革开放  走向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民富国强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08A71BE4-CD73-4CC9-BFDA-DE2EC26BD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440" y="1869365"/>
            <a:ext cx="4873145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没有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共产党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就没有新中国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AC7DCB14-E322-4FD9-B4BD-8565166E0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440" y="4186890"/>
            <a:ext cx="4873144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进入新时代  踏上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新征程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93834F0-376A-4617-BD17-309334290FC7}"/>
              </a:ext>
            </a:extLst>
          </p:cNvPr>
          <p:cNvSpPr txBox="1"/>
          <p:nvPr/>
        </p:nvSpPr>
        <p:spPr>
          <a:xfrm>
            <a:off x="207468" y="777923"/>
            <a:ext cx="651895" cy="35394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n-ea"/>
                <a:ea typeface="+mn-ea"/>
              </a:rPr>
              <a:t>历史和人民的</a:t>
            </a:r>
            <a:r>
              <a:rPr lang="zh-CN" altLang="en-US" sz="2800" b="1" dirty="0">
                <a:solidFill>
                  <a:srgbClr val="FF0000"/>
                </a:solidFill>
              </a:rPr>
              <a:t>选择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30FAF997-6BAA-48AB-B99F-EDE30EA94228}"/>
              </a:ext>
            </a:extLst>
          </p:cNvPr>
          <p:cNvSpPr/>
          <p:nvPr/>
        </p:nvSpPr>
        <p:spPr>
          <a:xfrm>
            <a:off x="3567073" y="3006421"/>
            <a:ext cx="190010" cy="1449458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227695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D0DEA280-4461-4043-BECE-E4D0FE10E89A}"/>
              </a:ext>
            </a:extLst>
          </p:cNvPr>
          <p:cNvSpPr txBox="1"/>
          <p:nvPr/>
        </p:nvSpPr>
        <p:spPr>
          <a:xfrm>
            <a:off x="92210" y="1363864"/>
            <a:ext cx="8872402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     </a:t>
            </a:r>
            <a:r>
              <a:rPr lang="en-US" altLang="zh-CN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1921</a:t>
            </a:r>
            <a:r>
              <a: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年</a:t>
            </a:r>
            <a:r>
              <a:rPr lang="en-US" altLang="zh-CN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7</a:t>
            </a:r>
            <a:r>
              <a: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月，中国共产党诞生，这是中国历史上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开天辟地</a:t>
            </a:r>
            <a:r>
              <a: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的大事变。 </a:t>
            </a:r>
            <a:endParaRPr lang="en-US" altLang="zh-CN" sz="24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</a:t>
            </a:r>
            <a:endParaRPr lang="en-US" altLang="zh-CN" sz="24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 为中国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</a:t>
            </a:r>
            <a:r>
              <a: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谋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幸福</a:t>
            </a:r>
            <a:r>
              <a: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、为中华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</a:t>
            </a:r>
            <a:r>
              <a: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谋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复兴</a:t>
            </a:r>
            <a:r>
              <a: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是中国共产党的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初心</a:t>
            </a:r>
            <a:r>
              <a: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使命</a:t>
            </a:r>
            <a:r>
              <a: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4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endParaRPr lang="en-US" altLang="zh-CN" sz="24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从此，中国人民</a:t>
            </a:r>
            <a:endParaRPr lang="en-US" altLang="zh-CN" sz="24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在斗争中就有了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主心骨</a:t>
            </a:r>
            <a:r>
              <a: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，</a:t>
            </a:r>
            <a:endParaRPr lang="en-US" altLang="zh-CN" sz="24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看到了解决中国问题的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出路</a:t>
            </a:r>
            <a:r>
              <a: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希望</a:t>
            </a:r>
            <a:r>
              <a:rPr lang="zh-CN" altLang="en-US" sz="24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C56A596-47B3-4088-A4BE-A0BFA5DF7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10" y="727667"/>
            <a:ext cx="8872402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</a:rPr>
              <a:t>3.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初心使命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D0DEA280-4461-4043-BECE-E4D0FE10E89A}"/>
              </a:ext>
            </a:extLst>
          </p:cNvPr>
          <p:cNvSpPr txBox="1"/>
          <p:nvPr/>
        </p:nvSpPr>
        <p:spPr>
          <a:xfrm>
            <a:off x="92210" y="1386916"/>
            <a:ext cx="8944214" cy="25968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在近代中国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三种主要政治力量</a:t>
            </a: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所提出的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三种方案</a:t>
            </a: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中，</a:t>
            </a:r>
            <a:endParaRPr lang="en-US" altLang="zh-CN" sz="28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中国共产党的方案在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历史和人民的检验</a:t>
            </a: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中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脱颖而出</a:t>
            </a: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，</a:t>
            </a:r>
            <a:endParaRPr lang="en-US" altLang="zh-CN" sz="28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最终成为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唯一正确的选择</a:t>
            </a: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8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中国共产党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执政</a:t>
            </a: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，既是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历史的必然</a:t>
            </a: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，也是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人民的选择</a:t>
            </a:r>
            <a:r>
              <a:rPr lang="zh-CN" altLang="en-US" sz="28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C56A596-47B3-4088-A4BE-A0BFA5DF7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93" y="719983"/>
            <a:ext cx="8944214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</a:rPr>
              <a:t>4.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中国共产党的方案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脱颖而出</a:t>
            </a:r>
          </a:p>
        </p:txBody>
      </p:sp>
    </p:spTree>
    <p:extLst>
      <p:ext uri="{BB962C8B-B14F-4D97-AF65-F5344CB8AC3E}">
        <p14:creationId xmlns:p14="http://schemas.microsoft.com/office/powerpoint/2010/main" val="2931288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719073" y="1480602"/>
            <a:ext cx="5002306" cy="2014228"/>
          </a:xfrm>
        </p:spPr>
        <p:txBody>
          <a:bodyPr>
            <a:normAutofit fontScale="90000"/>
          </a:bodyPr>
          <a:lstStyle/>
          <a:p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r>
              <a:rPr lang="en-US" altLang="zh-CN" sz="31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31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政治与法治</a:t>
            </a:r>
            <a:r>
              <a:rPr lang="en-US" altLang="zh-CN" sz="31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31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31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3100" b="1" spc="3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b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1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第一课  历史和人民的选择</a:t>
            </a:r>
            <a:r>
              <a:rPr lang="zh-CN" altLang="en-US" sz="31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第一框  </a:t>
            </a:r>
            <a:r>
              <a:rPr lang="zh-CN" altLang="en-US" sz="24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中华人民共和国成立</a:t>
            </a:r>
            <a:br>
              <a:rPr lang="en-US" altLang="zh-CN" sz="24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28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</a:t>
            </a:r>
            <a:r>
              <a:rPr lang="zh-CN" altLang="en-US" sz="2400" b="1" spc="3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前各种政治力量</a:t>
            </a:r>
            <a:endParaRPr lang="zh-CN" altLang="en-US" sz="2800" b="1" spc="3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02106" y="3704691"/>
            <a:ext cx="483624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中国人民大学附中朝阳学校  殷  玥</a:t>
            </a:r>
            <a:endParaRPr lang="en-US" altLang="zh-CN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北京市朝阳区教育研究中心  刘曙光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B942C1E-5DD8-4EA2-B712-1230F95E40DD}"/>
              </a:ext>
            </a:extLst>
          </p:cNvPr>
          <p:cNvSpPr txBox="1"/>
          <p:nvPr/>
        </p:nvSpPr>
        <p:spPr>
          <a:xfrm>
            <a:off x="4173303" y="1018937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7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6">
            <a:extLst>
              <a:ext uri="{FF2B5EF4-FFF2-40B4-BE49-F238E27FC236}">
                <a16:creationId xmlns:a16="http://schemas.microsoft.com/office/drawing/2014/main" id="{37A0230C-587E-4EB2-A4A1-6C157E5D2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716343"/>
            <a:ext cx="8859690" cy="32478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，讲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个问题：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社会结构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阶级结构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变化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革命特点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变化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中国新民主主义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革命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胜利</a:t>
            </a: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B08B964-A87D-4DFE-8E05-7980EC3C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859690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第三目   没有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共产党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就没有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新中国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4419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31" y="667078"/>
            <a:ext cx="8974950" cy="428912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 1943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年，蒋介石在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中国之命运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中提出“没有国民党，就没有中国”的口号，中国共产党在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解放日报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发表题为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没有共产党，就没有中国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的社论，歌曲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没有共产党就没有中国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在北京房山霞云岭乡堂上村创作完成，并传遍大江南北，经久不衰。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后来，毛泽东在歌名中“中国”前增加了“新”字，歌名变成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没有共产党就没有新中国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如今，在这首歌诞生地，建起了纪念馆。许多学校在这里为学生举办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岁成人礼，并向学生赠送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中华人民共和国宪法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单行本。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毛泽东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在“中国”前面添加了“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”字？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谈谈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对“没有共产党就没有新中国”的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376D853A-CB96-48E7-B8CA-539CEE990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1" y="88121"/>
            <a:ext cx="8974950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教材第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探究与分享</a:t>
            </a:r>
            <a:r>
              <a:rPr lang="en-US" altLang="zh-CN" sz="24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4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：</a:t>
            </a:r>
            <a:r>
              <a:rPr lang="en-US" altLang="zh-CN" sz="24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《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没有共产党就没有新中国</a:t>
            </a:r>
            <a:r>
              <a:rPr lang="en-US" altLang="zh-CN" sz="24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》</a:t>
            </a:r>
            <a:endParaRPr lang="zh-CN" altLang="en-US" sz="2400" b="1" kern="1200" spc="150" noProof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8194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840" y="136879"/>
            <a:ext cx="9013372" cy="491921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solidFill>
                  <a:srgbClr val="0000FF"/>
                </a:solidFill>
              </a:rPr>
              <a:t>    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毛泽东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在“中国”前面添加了“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”字？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谈谈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对“没有共产党就没有新中国”的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400" b="1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①中国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共产党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领导中国人民争取民族独立、人民解放和国家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富强、人民幸福，建立了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新中国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，给古老中国带来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新面貌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②歌曲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没有共产党就没有（新）中国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唱出了广大人民群众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对中国共产党的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衷心拥护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跟党走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的坚定信念。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有五千多年的文明历史，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成立于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1921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成立于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1949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年，“没有共产党就没有中国”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这个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说法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不确切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不妥当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1950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年，毛泽东在“中国”前面加上“新”字，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从此，这首歌就成了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没有共产党就没有新中国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08214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840" y="136879"/>
            <a:ext cx="9013372" cy="491921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solidFill>
                  <a:srgbClr val="0000FF"/>
                </a:solidFill>
              </a:rPr>
              <a:t>    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在歌曲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没有共产党就没有新中国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的诞生地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举办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成人礼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有何特殊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①在我国，很多学校会为学生举办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18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岁成人礼。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②在歌曲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没有共产党就没有新中国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诞生地举办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18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岁成人礼，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使学生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接受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革命文化的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熏陶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思想政治引领和价值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引领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可以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激发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学生的爱党爱国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情怀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和社会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责任感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他们树立远大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理想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把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个人成长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祖国发展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在一起。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58894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626" y="136880"/>
            <a:ext cx="8736747" cy="120014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solidFill>
                  <a:srgbClr val="0000FF"/>
                </a:solidFill>
              </a:rPr>
              <a:t>    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了解所在地区有哪些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革命纪念地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可作为教育实践基地，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本地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实际情况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一次教育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实践活动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请同学们课下完成。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56BD251D-A300-40B8-9842-2ABEF65B0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320053"/>
              </p:ext>
            </p:extLst>
          </p:nvPr>
        </p:nvGraphicFramePr>
        <p:xfrm>
          <a:off x="203625" y="2080540"/>
          <a:ext cx="8736747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8245">
                  <a:extLst>
                    <a:ext uri="{9D8B030D-6E8A-4147-A177-3AD203B41FA5}">
                      <a16:colId xmlns:a16="http://schemas.microsoft.com/office/drawing/2014/main" val="2629096879"/>
                    </a:ext>
                  </a:extLst>
                </a:gridCol>
                <a:gridCol w="2766253">
                  <a:extLst>
                    <a:ext uri="{9D8B030D-6E8A-4147-A177-3AD203B41FA5}">
                      <a16:colId xmlns:a16="http://schemas.microsoft.com/office/drawing/2014/main" val="4073440503"/>
                    </a:ext>
                  </a:extLst>
                </a:gridCol>
                <a:gridCol w="2912249">
                  <a:extLst>
                    <a:ext uri="{9D8B030D-6E8A-4147-A177-3AD203B41FA5}">
                      <a16:colId xmlns:a16="http://schemas.microsoft.com/office/drawing/2014/main" val="1262359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00" dirty="0">
                          <a:solidFill>
                            <a:srgbClr val="0000FF"/>
                          </a:solidFill>
                          <a:effectLst/>
                        </a:rPr>
                        <a:t>革命纪念地历史故事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00" dirty="0">
                          <a:solidFill>
                            <a:srgbClr val="0000FF"/>
                          </a:solidFill>
                          <a:effectLst/>
                        </a:rPr>
                        <a:t>教育实践活动内容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kern="100" dirty="0">
                          <a:solidFill>
                            <a:srgbClr val="0000FF"/>
                          </a:solidFill>
                          <a:effectLst/>
                        </a:rPr>
                        <a:t>预期活动效果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73789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①</a:t>
                      </a:r>
                      <a:endParaRPr lang="en-US" alt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kern="100" dirty="0">
                          <a:effectLst/>
                          <a:latin typeface="Calibri"/>
                          <a:ea typeface="宋体"/>
                          <a:cs typeface="Times New Roman"/>
                        </a:rPr>
                        <a:t>①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05847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②</a:t>
                      </a:r>
                      <a:endParaRPr lang="en-US" altLang="zh-CN" sz="2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②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7263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③</a:t>
                      </a:r>
                      <a:endParaRPr lang="en-US" altLang="zh-CN" sz="2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③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567008"/>
                  </a:ext>
                </a:extLst>
              </a:tr>
            </a:tbl>
          </a:graphicData>
        </a:graphic>
      </p:graphicFrame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3568E917-DB1F-47FD-B41B-AED008F58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972398"/>
              </p:ext>
            </p:extLst>
          </p:nvPr>
        </p:nvGraphicFramePr>
        <p:xfrm>
          <a:off x="203625" y="1623340"/>
          <a:ext cx="8736747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6747">
                  <a:extLst>
                    <a:ext uri="{9D8B030D-6E8A-4147-A177-3AD203B41FA5}">
                      <a16:colId xmlns:a16="http://schemas.microsoft.com/office/drawing/2014/main" val="2884725470"/>
                    </a:ext>
                  </a:extLst>
                </a:gridCol>
              </a:tblGrid>
              <a:tr h="19403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中国人民抗日战争纪念馆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教育实践活动   计划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034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009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525" y="729984"/>
            <a:ext cx="8936530" cy="426463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社会结构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阶级结构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变化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在由封建社会逐渐成为半殖民地半封建社会的过程中，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随着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官办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外国人开办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工业企业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的创建，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中国出现了最早的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近代产业工人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中国工人阶级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人数不多，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集中分布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在大城市，利于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成为阶级力量。  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处于帝国主义、封建主义和官僚资本主义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三重压迫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之下，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富有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斗争精神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，具有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革命性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③与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先进生产方式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相联系，是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先进生产力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代表，具有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先进性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中国产业工人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成为一支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日趋重要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的社会力量。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9441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049" y="597921"/>
            <a:ext cx="8863532" cy="442862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革命特点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变化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理论：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1917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俄国十月革命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，送来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马克思列宁主义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力量：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1919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五四运动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后，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工人阶级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成为反帝反封建的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  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新民主主义革命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领导力量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对象、目标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中国共产党成立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前，中国社会各阶级各阶层对外国侵略者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和本国封建统治者所进行的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斗争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，存在两个根本性的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弱点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一是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没有认清革命的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不能团结真正的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朋友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以打击真正的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敌人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二是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没有广泛地发动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人民群众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特别是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工农群众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未能形成有组织的、持久的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群众运动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2975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3">
            <a:extLst>
              <a:ext uri="{FF2B5EF4-FFF2-40B4-BE49-F238E27FC236}">
                <a16:creationId xmlns:a16="http://schemas.microsoft.com/office/drawing/2014/main" id="{D6B776BB-A79C-487B-90F2-BC1A23B6E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92" y="61473"/>
            <a:ext cx="8875060" cy="49036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4272" tIns="17135" rIns="34272" bIns="1713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本课导语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中华民族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具有五千多年连绵不断的文明史，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zh-CN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人类社会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的进步和发展作出了卓越贡献。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1840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年鸦片战争后</a:t>
            </a:r>
            <a:r>
              <a:rPr lang="zh-CN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陷入内忧外患的黑暗境地</a:t>
            </a:r>
            <a:r>
              <a:rPr lang="zh-CN" altLang="zh-CN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山河破碎、民不聊生。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在中国谋求</a:t>
            </a:r>
            <a:r>
              <a:rPr lang="zh-CN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民族独立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人民解放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的斗争中，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应运而生。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这一开天辟地的大事变，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深刻改变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了近代以来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中华民族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发展的方向和进程，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深刻改变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了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的前途和命运。</a:t>
            </a:r>
          </a:p>
        </p:txBody>
      </p:sp>
    </p:spTree>
    <p:extLst>
      <p:ext uri="{BB962C8B-B14F-4D97-AF65-F5344CB8AC3E}">
        <p14:creationId xmlns:p14="http://schemas.microsoft.com/office/powerpoint/2010/main" val="22183467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049" y="597921"/>
            <a:ext cx="8863532" cy="442862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革命特点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变化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目的：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把实现共产主义作为党的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最高理想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最终目标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义无反顾地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肩负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起实现中华民族伟大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复兴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历史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使命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对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“为什么革命、怎样革命”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的根本问题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正确答案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对象：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中国共产党深刻认识到，实现中华民族伟大复兴，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必须首先推翻压在中国人民头上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的帝国主义、封建主义、官僚资本主义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三座大山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实现民族独立、人民解放。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5796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31" y="637775"/>
            <a:ext cx="9001845" cy="441760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1949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中国人民政治协商会议第一届全体会议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决定，为了纪念在人民解放战争和人民革命中牺牲的人民英雄，在首都北京建立一座人民英雄纪念碑。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1949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日，人民英雄纪念碑奠基典礼在天安门广场隆重举行，毛泽东在奠基仪式上宣读碑文。人民英雄纪念碑于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1952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日正式开始动工兴建，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1958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日建成，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日正式揭幕。从此以后，人民英雄纪念碑成为中国人民纪念、缅怀英雄烈士的最神圣的丰碑。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中华人民共和国英雄烈士保护法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规定：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“每年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日为烈士纪念日，国家在首都北京天安门广场人民英雄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纪念碑前举行纪念仪式，缅怀英雄烈士。”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背诵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人民英雄纪念碑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碑文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2.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碑文中的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三年以来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三十年以来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由此上溯到一干八百四十年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分别指哪几个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历史时期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3.</a:t>
            </a: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列举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这三个时间段的典型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事件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，加以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4B5E85F-0C52-4E86-9492-D883C3765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1" y="88121"/>
            <a:ext cx="8974950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教材第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探究与分享</a:t>
            </a:r>
            <a:r>
              <a:rPr lang="en-US" altLang="zh-CN" sz="24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5</a:t>
            </a:r>
            <a:r>
              <a:rPr lang="zh-CN" altLang="en-US" sz="2400" b="1" kern="1200" spc="150" noProof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：人民英雄纪念碑</a:t>
            </a:r>
          </a:p>
        </p:txBody>
      </p:sp>
    </p:spTree>
    <p:extLst>
      <p:ext uri="{BB962C8B-B14F-4D97-AF65-F5344CB8AC3E}">
        <p14:creationId xmlns:p14="http://schemas.microsoft.com/office/powerpoint/2010/main" val="30891304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524" y="76840"/>
            <a:ext cx="8974952" cy="485749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人民英雄纪念碑碑文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三年以来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，在人民解放战争和人民革命中牺牲的人民英雄们永垂不朽！</a:t>
            </a:r>
            <a:endParaRPr lang="en-US" altLang="zh-CN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三十年以来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，在人民解放战争和人民革命中牺牲的人民英雄们永垂不朽！</a:t>
            </a:r>
            <a:endParaRPr lang="en-US" altLang="zh-CN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由此上溯到一千八百四十年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，从那时起，为了反对内外敌人，争取民族独立和人民自由幸福，在历次斗争中牺牲的人民英雄们永垂不朽！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4268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524" y="368834"/>
            <a:ext cx="8974952" cy="456549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碑文中的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三年以来”“三十年以来”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“由此上溯到一干八百四十年”分别指哪几个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历史时期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“三年以来”是指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1946-1949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年的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解放战争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时期；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“三十年以来”是指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1919-1949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年以五四运动为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开端的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新民主主义革命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斗争到新中国成立这一时期；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“由此上溯到一干八百四十年”是指自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1840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年鸦片战争至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1949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年新中国成立这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110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年的历史时期。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这三个时间段中，无数中国爱国志士不屈抗争，其中很多人献出了生命。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51020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419" y="161365"/>
            <a:ext cx="8921162" cy="490241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中国共产党领导新民主主义</a:t>
            </a:r>
            <a:r>
              <a:rPr lang="zh-CN" altLang="en-US" sz="24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anose="020F0502020204030204"/>
              </a:rPr>
              <a:t>革命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取得胜利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革命胜利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：中国共产党领导中国各族人民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经过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28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年浴血奋战，终于推翻了三座大山，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取得了新民主主义革命的伟大胜利，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于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1949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月建立中华人民共和国，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伟大意义：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了中国从几千年封建专制政治向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人民民主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的伟大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飞跃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  </a:t>
            </a:r>
            <a:b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中国人民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了国家的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国家和自已命运的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③历史结论：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没有共产党就没有新中国，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是近代以来中国人民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斗争经验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的历史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是中国人民在长期探索、艰苦奋斗的基础上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共同确认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的历史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真理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65495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B2C9380A-C45A-4151-ACC3-800096334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8" y="55821"/>
            <a:ext cx="8922938" cy="50378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defTabSz="685800" eaLnBrk="1" hangingPunct="1"/>
            <a:r>
              <a:rPr lang="zh-CN" altLang="en-US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7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回首过去</a:t>
            </a:r>
            <a:r>
              <a:rPr lang="zh-CN" altLang="en-US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，全党同志必须牢记，   </a:t>
            </a:r>
            <a:r>
              <a:rPr lang="en-US" altLang="zh-CN" sz="3300" dirty="0"/>
              <a:t>2000</a:t>
            </a:r>
            <a:r>
              <a:rPr lang="zh-CN" altLang="zh-CN" sz="3300" dirty="0"/>
              <a:t>多个条约</a:t>
            </a:r>
            <a:endParaRPr lang="en-US" altLang="zh-CN" sz="27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 eaLnBrk="1" hangingPunct="1"/>
            <a:r>
              <a:rPr lang="en-US" altLang="zh-CN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落后</a:t>
            </a:r>
            <a:r>
              <a:rPr lang="zh-CN" altLang="en-US" sz="27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就要</a:t>
            </a: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挨打</a:t>
            </a:r>
            <a:r>
              <a:rPr lang="zh-CN" altLang="en-US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                  </a:t>
            </a:r>
            <a:r>
              <a:rPr lang="en-US" altLang="zh-CN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8000</a:t>
            </a: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endParaRPr lang="en-US" altLang="zh-CN" sz="27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 eaLnBrk="1" hangingPunct="1"/>
            <a:r>
              <a:rPr lang="en-US" altLang="zh-CN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r>
              <a:rPr lang="zh-CN" altLang="en-US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才能</a:t>
            </a: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自强</a:t>
            </a:r>
            <a:r>
              <a:rPr lang="zh-CN" altLang="en-US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7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 eaLnBrk="1" hangingPunct="1"/>
            <a:endParaRPr lang="en-US" altLang="zh-CN" sz="27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 eaLnBrk="1" hangingPunct="1"/>
            <a:r>
              <a:rPr lang="zh-CN" altLang="en-US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en-US" altLang="zh-CN" sz="27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 eaLnBrk="1" hangingPunct="1"/>
            <a:r>
              <a:rPr lang="en-US" altLang="zh-CN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7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审视现在</a:t>
            </a:r>
            <a:r>
              <a:rPr lang="zh-CN" altLang="en-US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，全党同志必须牢记，</a:t>
            </a:r>
            <a:endParaRPr lang="en-US" altLang="zh-CN" sz="27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 eaLnBrk="1" hangingPunct="1"/>
            <a:r>
              <a:rPr lang="en-US" altLang="zh-CN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道路决定命运，</a:t>
            </a:r>
            <a:endParaRPr lang="en-US" altLang="zh-CN" sz="27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 eaLnBrk="1" hangingPunct="1"/>
            <a:r>
              <a:rPr lang="en-US" altLang="zh-CN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找到一条</a:t>
            </a: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</a:t>
            </a:r>
            <a:r>
              <a:rPr lang="zh-CN" altLang="en-US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道路</a:t>
            </a:r>
            <a:r>
              <a:rPr lang="zh-CN" altLang="en-US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多么不容易，</a:t>
            </a:r>
            <a:endParaRPr lang="en-US" altLang="zh-CN" sz="27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 eaLnBrk="1" hangingPunct="1"/>
            <a:r>
              <a:rPr lang="en-US" altLang="zh-CN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我们必须</a:t>
            </a: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坚定不移</a:t>
            </a:r>
            <a:r>
              <a:rPr lang="zh-CN" altLang="en-US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走下去。</a:t>
            </a:r>
            <a:endParaRPr lang="en-US" altLang="zh-CN" sz="27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 eaLnBrk="1" hangingPunct="1"/>
            <a:r>
              <a:rPr lang="en-US" altLang="zh-CN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7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展望未来</a:t>
            </a:r>
            <a:r>
              <a:rPr lang="zh-CN" altLang="en-US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，全党同志必须牢记，</a:t>
            </a:r>
            <a:r>
              <a:rPr lang="en-US" altLang="zh-CN" sz="27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7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中外旧约章汇编</a:t>
            </a:r>
            <a:r>
              <a:rPr lang="en-US" altLang="zh-CN" sz="27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en-US" altLang="zh-CN" sz="27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 eaLnBrk="1" hangingPunct="1"/>
            <a:r>
              <a:rPr lang="en-US" altLang="zh-CN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要把蓝图变为现实，               </a:t>
            </a:r>
            <a:r>
              <a:rPr lang="en-US" altLang="zh-CN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1689—1901</a:t>
            </a:r>
          </a:p>
          <a:p>
            <a:pPr defTabSz="685800" eaLnBrk="1" hangingPunct="1"/>
            <a:r>
              <a:rPr lang="en-US" altLang="zh-CN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还有</a:t>
            </a: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很长的路</a:t>
            </a:r>
            <a:r>
              <a:rPr lang="zh-CN" altLang="en-US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要走，               </a:t>
            </a:r>
            <a:r>
              <a:rPr lang="en-US" altLang="zh-CN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1901—1919</a:t>
            </a:r>
          </a:p>
          <a:p>
            <a:pPr defTabSz="685800" eaLnBrk="1" hangingPunct="1"/>
            <a:r>
              <a:rPr lang="en-US" altLang="zh-CN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需要我们付出</a:t>
            </a:r>
            <a:r>
              <a:rPr lang="zh-CN" altLang="en-US" sz="27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</a:t>
            </a: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艰苦</a:t>
            </a:r>
            <a:r>
              <a:rPr lang="zh-CN" altLang="en-US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努力</a:t>
            </a:r>
            <a:r>
              <a:rPr lang="zh-CN" altLang="en-US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     </a:t>
            </a:r>
            <a:r>
              <a:rPr lang="en-US" altLang="zh-CN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1919—1949</a:t>
            </a:r>
            <a:endParaRPr lang="zh-CN" altLang="en-US" sz="27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 eaLnBrk="1" hangingPunct="1"/>
            <a:r>
              <a:rPr lang="en-US" altLang="zh-CN" sz="27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endParaRPr lang="zh-CN" altLang="en-US" sz="27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EBB20F4-4B3E-4143-A0D7-439A6C129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638" y="980856"/>
            <a:ext cx="2352453" cy="25386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B01FE15-AD00-466B-A59C-44BF1093D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921" y="518636"/>
            <a:ext cx="3023000" cy="14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94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>
            <a:extLst>
              <a:ext uri="{FF2B5EF4-FFF2-40B4-BE49-F238E27FC236}">
                <a16:creationId xmlns:a16="http://schemas.microsoft.com/office/drawing/2014/main" id="{24C23453-11A0-4377-9012-84BCA92D9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13356"/>
            <a:ext cx="2924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第一课  知识结构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D6A22F-56C1-4217-8657-8D3182022CF2}"/>
              </a:ext>
            </a:extLst>
          </p:cNvPr>
          <p:cNvSpPr txBox="1"/>
          <p:nvPr/>
        </p:nvSpPr>
        <p:spPr>
          <a:xfrm>
            <a:off x="221744" y="1344476"/>
            <a:ext cx="615553" cy="3053216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n-ea"/>
                <a:ea typeface="+mn-ea"/>
              </a:rPr>
              <a:t>历史和人民的选择 </a:t>
            </a:r>
            <a:endParaRPr lang="zh-CN" altLang="en-US" sz="1350" b="1" dirty="0">
              <a:latin typeface="Arial" charset="0"/>
            </a:endParaRPr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55A1DE60-0DD1-4E9E-A9BC-CB90F08BEEE5}"/>
              </a:ext>
            </a:extLst>
          </p:cNvPr>
          <p:cNvSpPr/>
          <p:nvPr/>
        </p:nvSpPr>
        <p:spPr>
          <a:xfrm>
            <a:off x="930432" y="1294376"/>
            <a:ext cx="109280" cy="2618258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197" name="TextBox 9">
            <a:extLst>
              <a:ext uri="{FF2B5EF4-FFF2-40B4-BE49-F238E27FC236}">
                <a16:creationId xmlns:a16="http://schemas.microsoft.com/office/drawing/2014/main" id="{BC25F872-8273-4865-9983-5842F9A02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088" y="838697"/>
            <a:ext cx="1964369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000" dirty="0"/>
              <a:t>中华人民共和国成立前各种政治力量</a:t>
            </a:r>
          </a:p>
        </p:txBody>
      </p:sp>
      <p:sp>
        <p:nvSpPr>
          <p:cNvPr id="8198" name="TextBox 10">
            <a:extLst>
              <a:ext uri="{FF2B5EF4-FFF2-40B4-BE49-F238E27FC236}">
                <a16:creationId xmlns:a16="http://schemas.microsoft.com/office/drawing/2014/main" id="{DC4BD3EF-E0E3-4407-A765-19E50C472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541" y="3420659"/>
            <a:ext cx="1972417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000" dirty="0"/>
              <a:t>中国共产党领导人民站起来、富起来、强起来</a:t>
            </a:r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F2949FB6-0559-404C-93ED-AC3592D8F5AA}"/>
              </a:ext>
            </a:extLst>
          </p:cNvPr>
          <p:cNvSpPr/>
          <p:nvPr/>
        </p:nvSpPr>
        <p:spPr>
          <a:xfrm>
            <a:off x="3126020" y="457862"/>
            <a:ext cx="157193" cy="1673027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00" name="TextBox 12">
            <a:extLst>
              <a:ext uri="{FF2B5EF4-FFF2-40B4-BE49-F238E27FC236}">
                <a16:creationId xmlns:a16="http://schemas.microsoft.com/office/drawing/2014/main" id="{09ACB73F-933B-498F-8213-BCCFDAC76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496" y="182633"/>
            <a:ext cx="1998682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000" dirty="0"/>
              <a:t>近代中国的基本国情和主要矛盾</a:t>
            </a:r>
          </a:p>
        </p:txBody>
      </p:sp>
      <p:sp>
        <p:nvSpPr>
          <p:cNvPr id="8201" name="TextBox 13">
            <a:extLst>
              <a:ext uri="{FF2B5EF4-FFF2-40B4-BE49-F238E27FC236}">
                <a16:creationId xmlns:a16="http://schemas.microsoft.com/office/drawing/2014/main" id="{FF0F5DD9-64BD-48D1-875A-2D8C5512F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496" y="1017309"/>
            <a:ext cx="2014966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800" dirty="0"/>
              <a:t>各种政治力量解决中国问题的方案</a:t>
            </a:r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1B4DFC33-288D-4F23-A8D6-35F3B4CA5874}"/>
              </a:ext>
            </a:extLst>
          </p:cNvPr>
          <p:cNvSpPr/>
          <p:nvPr/>
        </p:nvSpPr>
        <p:spPr>
          <a:xfrm>
            <a:off x="5384869" y="173601"/>
            <a:ext cx="264026" cy="725949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03" name="TextBox 15">
            <a:extLst>
              <a:ext uri="{FF2B5EF4-FFF2-40B4-BE49-F238E27FC236}">
                <a16:creationId xmlns:a16="http://schemas.microsoft.com/office/drawing/2014/main" id="{53428273-A581-4A1C-B8E8-EC12C7483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84" y="19517"/>
            <a:ext cx="3109826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基本国情</a:t>
            </a:r>
          </a:p>
        </p:txBody>
      </p:sp>
      <p:sp>
        <p:nvSpPr>
          <p:cNvPr id="24" name="左大括号 23">
            <a:extLst>
              <a:ext uri="{FF2B5EF4-FFF2-40B4-BE49-F238E27FC236}">
                <a16:creationId xmlns:a16="http://schemas.microsoft.com/office/drawing/2014/main" id="{C0E0D23D-C760-496F-A073-37F63C74109E}"/>
              </a:ext>
            </a:extLst>
          </p:cNvPr>
          <p:cNvSpPr/>
          <p:nvPr/>
        </p:nvSpPr>
        <p:spPr>
          <a:xfrm>
            <a:off x="3124920" y="3049034"/>
            <a:ext cx="165967" cy="1689636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12" name="TextBox 24">
            <a:extLst>
              <a:ext uri="{FF2B5EF4-FFF2-40B4-BE49-F238E27FC236}">
                <a16:creationId xmlns:a16="http://schemas.microsoft.com/office/drawing/2014/main" id="{E9445B26-CD6B-422E-BEBE-EDE1240B1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2" y="2675932"/>
            <a:ext cx="2016127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000" dirty="0"/>
              <a:t>建立新中国</a:t>
            </a:r>
            <a:endParaRPr lang="en-US" altLang="zh-CN" sz="2000" dirty="0"/>
          </a:p>
          <a:p>
            <a:pPr algn="ctr"/>
            <a:r>
              <a:rPr lang="zh-CN" altLang="en-US" sz="2000" dirty="0"/>
              <a:t>中国人民站起来</a:t>
            </a:r>
          </a:p>
        </p:txBody>
      </p:sp>
      <p:sp>
        <p:nvSpPr>
          <p:cNvPr id="8213" name="TextBox 25">
            <a:extLst>
              <a:ext uri="{FF2B5EF4-FFF2-40B4-BE49-F238E27FC236}">
                <a16:creationId xmlns:a16="http://schemas.microsoft.com/office/drawing/2014/main" id="{66AE2997-1C46-418F-9499-841C36790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9417" y="3506753"/>
            <a:ext cx="1996215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000" dirty="0"/>
              <a:t>实行改革开放</a:t>
            </a:r>
            <a:endParaRPr lang="en-US" altLang="zh-CN" sz="2000" dirty="0"/>
          </a:p>
          <a:p>
            <a:r>
              <a:rPr lang="zh-CN" altLang="en-US" sz="2000" dirty="0"/>
              <a:t>走向民富国强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08A71BE4-CD73-4CC9-BFDA-DE2EC26BD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413" y="1786575"/>
            <a:ext cx="2016127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000" dirty="0"/>
              <a:t>没有共产党</a:t>
            </a:r>
            <a:endParaRPr lang="en-US" altLang="zh-CN" sz="2000" dirty="0"/>
          </a:p>
          <a:p>
            <a:pPr algn="ctr"/>
            <a:r>
              <a:rPr lang="zh-CN" altLang="en-US" sz="2000" dirty="0"/>
              <a:t>就没有新中国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AC7DCB14-E322-4FD9-B4BD-8565166E0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368" y="4338417"/>
            <a:ext cx="1996215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000" dirty="0"/>
              <a:t>进入新时代  </a:t>
            </a:r>
            <a:endParaRPr lang="en-US" altLang="zh-CN" sz="2000" dirty="0"/>
          </a:p>
          <a:p>
            <a:r>
              <a:rPr lang="zh-CN" altLang="en-US" sz="2000" dirty="0"/>
              <a:t>踏上新征程</a:t>
            </a: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A5B814BF-7966-4B4B-9E60-067791D70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83" y="332865"/>
            <a:ext cx="3109827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1600" dirty="0"/>
              <a:t>2.</a:t>
            </a:r>
            <a:r>
              <a:rPr lang="zh-CN" altLang="en-US" sz="1600" dirty="0"/>
              <a:t>主要矛盾</a:t>
            </a:r>
          </a:p>
        </p:txBody>
      </p: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471C34B4-17F7-436D-9BC9-BB49464EF80A}"/>
              </a:ext>
            </a:extLst>
          </p:cNvPr>
          <p:cNvSpPr/>
          <p:nvPr/>
        </p:nvSpPr>
        <p:spPr>
          <a:xfrm>
            <a:off x="5384868" y="999045"/>
            <a:ext cx="254015" cy="688832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78B7A9C3-C5AB-4C9A-AE6C-7C3380E84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83" y="990590"/>
            <a:ext cx="3120916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各种政治力量的方案</a:t>
            </a: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7BE1360B-0F62-452D-B488-34DD08F14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83" y="1366652"/>
            <a:ext cx="3120914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dirty="0"/>
              <a:t>2.</a:t>
            </a:r>
            <a:r>
              <a:rPr lang="zh-CN" altLang="en-US" dirty="0"/>
              <a:t>中国共产党的方案脱颖而出</a:t>
            </a:r>
          </a:p>
        </p:txBody>
      </p:sp>
      <p:sp>
        <p:nvSpPr>
          <p:cNvPr id="36" name="左大括号 35">
            <a:extLst>
              <a:ext uri="{FF2B5EF4-FFF2-40B4-BE49-F238E27FC236}">
                <a16:creationId xmlns:a16="http://schemas.microsoft.com/office/drawing/2014/main" id="{490C0983-F09C-4EBA-8D9C-09E601E46390}"/>
              </a:ext>
            </a:extLst>
          </p:cNvPr>
          <p:cNvSpPr/>
          <p:nvPr/>
        </p:nvSpPr>
        <p:spPr>
          <a:xfrm>
            <a:off x="5377158" y="1773359"/>
            <a:ext cx="264026" cy="725949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39" name="左大括号 38">
            <a:extLst>
              <a:ext uri="{FF2B5EF4-FFF2-40B4-BE49-F238E27FC236}">
                <a16:creationId xmlns:a16="http://schemas.microsoft.com/office/drawing/2014/main" id="{C455CBCE-CBAB-4E2B-99B9-EDCED0B4C0C8}"/>
              </a:ext>
            </a:extLst>
          </p:cNvPr>
          <p:cNvSpPr/>
          <p:nvPr/>
        </p:nvSpPr>
        <p:spPr>
          <a:xfrm>
            <a:off x="5384867" y="2725443"/>
            <a:ext cx="251714" cy="667496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id="{4899B37D-498D-40FD-810C-0AFE15CAE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890" y="2694974"/>
            <a:ext cx="3099820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id="{CA8A281A-8411-444D-8963-BB42808F0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889" y="3071036"/>
            <a:ext cx="3110908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2" name="左大括号 41">
            <a:extLst>
              <a:ext uri="{FF2B5EF4-FFF2-40B4-BE49-F238E27FC236}">
                <a16:creationId xmlns:a16="http://schemas.microsoft.com/office/drawing/2014/main" id="{CEB165BD-8322-4C90-8F8F-6008F87F8CA3}"/>
              </a:ext>
            </a:extLst>
          </p:cNvPr>
          <p:cNvSpPr/>
          <p:nvPr/>
        </p:nvSpPr>
        <p:spPr>
          <a:xfrm>
            <a:off x="5384866" y="3495526"/>
            <a:ext cx="264026" cy="725949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43" name="TextBox 15">
            <a:extLst>
              <a:ext uri="{FF2B5EF4-FFF2-40B4-BE49-F238E27FC236}">
                <a16:creationId xmlns:a16="http://schemas.microsoft.com/office/drawing/2014/main" id="{475F181F-705B-457C-AB68-C9D7C4481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890" y="3492861"/>
            <a:ext cx="3099819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4" name="TextBox 15">
            <a:extLst>
              <a:ext uri="{FF2B5EF4-FFF2-40B4-BE49-F238E27FC236}">
                <a16:creationId xmlns:a16="http://schemas.microsoft.com/office/drawing/2014/main" id="{EC0CC0DC-1541-4416-9C50-F519FA8DA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892" y="3878074"/>
            <a:ext cx="3099817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5" name="左大括号 44">
            <a:extLst>
              <a:ext uri="{FF2B5EF4-FFF2-40B4-BE49-F238E27FC236}">
                <a16:creationId xmlns:a16="http://schemas.microsoft.com/office/drawing/2014/main" id="{7CE8625D-4410-476E-B906-3DFD7D94B1DF}"/>
              </a:ext>
            </a:extLst>
          </p:cNvPr>
          <p:cNvSpPr/>
          <p:nvPr/>
        </p:nvSpPr>
        <p:spPr>
          <a:xfrm>
            <a:off x="5384865" y="4325201"/>
            <a:ext cx="264026" cy="725949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46" name="TextBox 15">
            <a:extLst>
              <a:ext uri="{FF2B5EF4-FFF2-40B4-BE49-F238E27FC236}">
                <a16:creationId xmlns:a16="http://schemas.microsoft.com/office/drawing/2014/main" id="{D3C2545A-67BE-44DE-947C-79C9AFF1F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890" y="4322536"/>
            <a:ext cx="3099817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7" name="TextBox 15">
            <a:extLst>
              <a:ext uri="{FF2B5EF4-FFF2-40B4-BE49-F238E27FC236}">
                <a16:creationId xmlns:a16="http://schemas.microsoft.com/office/drawing/2014/main" id="{AC72C755-94F0-4498-8C72-860E43B14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891" y="4707749"/>
            <a:ext cx="3110906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8" name="TextBox 15">
            <a:extLst>
              <a:ext uri="{FF2B5EF4-FFF2-40B4-BE49-F238E27FC236}">
                <a16:creationId xmlns:a16="http://schemas.microsoft.com/office/drawing/2014/main" id="{B4351E21-A02E-4651-923B-5EB7D842D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181" y="653760"/>
            <a:ext cx="3118617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1600" b="1" dirty="0"/>
              <a:t>3.</a:t>
            </a:r>
            <a:r>
              <a:rPr lang="zh-CN" altLang="en-US" sz="1600" b="1" dirty="0"/>
              <a:t>历史任务</a:t>
            </a: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949A39A8-DF42-4EF6-94DC-6701A441F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6581" y="1741124"/>
            <a:ext cx="3123218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中国社会结构和阶级结构变化</a:t>
            </a:r>
          </a:p>
        </p:txBody>
      </p:sp>
      <p:sp>
        <p:nvSpPr>
          <p:cNvPr id="50" name="TextBox 15">
            <a:extLst>
              <a:ext uri="{FF2B5EF4-FFF2-40B4-BE49-F238E27FC236}">
                <a16:creationId xmlns:a16="http://schemas.microsoft.com/office/drawing/2014/main" id="{4E8F8FF4-5E6A-4446-B09B-1991CA22E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6580" y="2054472"/>
            <a:ext cx="3123217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1600" dirty="0"/>
              <a:t>2.</a:t>
            </a:r>
            <a:r>
              <a:rPr lang="zh-CN" altLang="en-US" sz="1600" dirty="0"/>
              <a:t>中国革命特点变化</a:t>
            </a:r>
          </a:p>
        </p:txBody>
      </p:sp>
      <p:sp>
        <p:nvSpPr>
          <p:cNvPr id="51" name="TextBox 15">
            <a:extLst>
              <a:ext uri="{FF2B5EF4-FFF2-40B4-BE49-F238E27FC236}">
                <a16:creationId xmlns:a16="http://schemas.microsoft.com/office/drawing/2014/main" id="{5ED2C902-2BE8-4451-9B2E-1A9ED449D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886" y="2357880"/>
            <a:ext cx="3115911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1600" b="1" dirty="0"/>
              <a:t>3.</a:t>
            </a:r>
            <a:r>
              <a:rPr lang="zh-CN" altLang="en-US" sz="1600" b="1" dirty="0"/>
              <a:t>中国新民主主义革命取得胜利</a:t>
            </a:r>
          </a:p>
        </p:txBody>
      </p:sp>
    </p:spTree>
    <p:extLst>
      <p:ext uri="{BB962C8B-B14F-4D97-AF65-F5344CB8AC3E}">
        <p14:creationId xmlns:p14="http://schemas.microsoft.com/office/powerpoint/2010/main" val="21266858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049" y="597921"/>
            <a:ext cx="8863532" cy="442862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中国共产党领导新民主主义</a:t>
            </a:r>
            <a:r>
              <a:rPr lang="zh-CN" altLang="en-US" sz="28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anose="020F0502020204030204"/>
              </a:rPr>
              <a:t>革命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取得胜利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革命胜利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中国共产党领导中国各族人民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经过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28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年浴血奋战，终于推翻了三座大山，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取得了新民主主义革命的伟大胜利，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于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1949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月建立中华人民共和国。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伟大意义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了中国从几千年封建专制政治向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人民民主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的伟大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飞跃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  </a:t>
            </a:r>
            <a:b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中国人民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了国家的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权力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国家和自已命运的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主人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60978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419" y="791455"/>
            <a:ext cx="8921162" cy="400338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中国共产党领导新民主主义</a:t>
            </a:r>
            <a:r>
              <a:rPr lang="zh-CN" altLang="en-US" sz="28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Calibri" panose="020F0502020204030204"/>
              </a:rPr>
              <a:t>革命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取得胜利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③历史结论：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没有共产党就没有新中国，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是近代以来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斗争经验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的历史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在长期探索、艰苦奋斗的基础上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共同确认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的历史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真理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776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3">
            <a:extLst>
              <a:ext uri="{FF2B5EF4-FFF2-40B4-BE49-F238E27FC236}">
                <a16:creationId xmlns:a16="http://schemas.microsoft.com/office/drawing/2014/main" id="{D6B776BB-A79C-487B-90F2-BC1A23B6E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23" y="61473"/>
            <a:ext cx="8967269" cy="44727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4272" tIns="17135" rIns="34272" bIns="1713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本课导语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历史已经证明并将继续证明，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是中国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工人阶级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先锋队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          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中华民族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先锋队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          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是中国特色社会主义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事业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领导核心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中国特色社会主义</a:t>
            </a:r>
            <a:r>
              <a:rPr lang="zh-CN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最本质的特征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是中国共产党领导，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中国特色社会主义</a:t>
            </a:r>
            <a:r>
              <a:rPr lang="zh-CN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制度的最大优势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是中国共产党领导，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中国共产党是</a:t>
            </a:r>
            <a:r>
              <a:rPr lang="zh-CN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最高政治领导力量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党政军民学，东西南北中，</a:t>
            </a:r>
            <a:r>
              <a:rPr lang="zh-CN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党是领导一切的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1346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3">
            <a:extLst>
              <a:ext uri="{FF2B5EF4-FFF2-40B4-BE49-F238E27FC236}">
                <a16:creationId xmlns:a16="http://schemas.microsoft.com/office/drawing/2014/main" id="{D6B776BB-A79C-487B-90F2-BC1A23B6E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80" y="184984"/>
            <a:ext cx="8306440" cy="47735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4272" tIns="17135" rIns="34272" bIns="1713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第一框   中华人民共和国成立前</a:t>
            </a:r>
            <a:b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各种政治力量</a:t>
            </a: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本框分三目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框题下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探究与分享：新中国成立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一、近代中国的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基本国情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主要矛盾</a:t>
            </a:r>
            <a:b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各种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政治力量解决中国问题的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三、没有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共产党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就没有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新中国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>
            <a:extLst>
              <a:ext uri="{FF2B5EF4-FFF2-40B4-BE49-F238E27FC236}">
                <a16:creationId xmlns:a16="http://schemas.microsoft.com/office/drawing/2014/main" id="{24C23453-11A0-4377-9012-84BCA92D9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13356"/>
            <a:ext cx="29243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第一框  知识结构</a:t>
            </a:r>
          </a:p>
        </p:txBody>
      </p:sp>
      <p:sp>
        <p:nvSpPr>
          <p:cNvPr id="8198" name="TextBox 10">
            <a:extLst>
              <a:ext uri="{FF2B5EF4-FFF2-40B4-BE49-F238E27FC236}">
                <a16:creationId xmlns:a16="http://schemas.microsoft.com/office/drawing/2014/main" id="{DC4BD3EF-E0E3-4407-A765-19E50C472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54" y="972800"/>
            <a:ext cx="929515" cy="3416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1.1</a:t>
            </a:r>
          </a:p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中华人民共和国成立前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各种政治力量</a:t>
            </a:r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1B4DFC33-288D-4F23-A8D6-35F3B4CA5874}"/>
              </a:ext>
            </a:extLst>
          </p:cNvPr>
          <p:cNvSpPr/>
          <p:nvPr/>
        </p:nvSpPr>
        <p:spPr>
          <a:xfrm>
            <a:off x="3502029" y="199902"/>
            <a:ext cx="156955" cy="1688150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03" name="TextBox 15">
            <a:extLst>
              <a:ext uri="{FF2B5EF4-FFF2-40B4-BE49-F238E27FC236}">
                <a16:creationId xmlns:a16="http://schemas.microsoft.com/office/drawing/2014/main" id="{53428273-A581-4A1C-B8E8-EC12C7483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034" y="44009"/>
            <a:ext cx="5156815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近代中国，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危机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四伏</a:t>
            </a:r>
          </a:p>
        </p:txBody>
      </p:sp>
      <p:sp>
        <p:nvSpPr>
          <p:cNvPr id="24" name="左大括号 23">
            <a:extLst>
              <a:ext uri="{FF2B5EF4-FFF2-40B4-BE49-F238E27FC236}">
                <a16:creationId xmlns:a16="http://schemas.microsoft.com/office/drawing/2014/main" id="{C0E0D23D-C760-496F-A073-37F63C74109E}"/>
              </a:ext>
            </a:extLst>
          </p:cNvPr>
          <p:cNvSpPr/>
          <p:nvPr/>
        </p:nvSpPr>
        <p:spPr>
          <a:xfrm>
            <a:off x="1192270" y="999045"/>
            <a:ext cx="126037" cy="3390075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12" name="TextBox 24">
            <a:extLst>
              <a:ext uri="{FF2B5EF4-FFF2-40B4-BE49-F238E27FC236}">
                <a16:creationId xmlns:a16="http://schemas.microsoft.com/office/drawing/2014/main" id="{E9445B26-CD6B-422E-BEBE-EDE1240B1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271" y="712864"/>
            <a:ext cx="2142235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200" dirty="0"/>
              <a:t>近代中国的基本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国情</a:t>
            </a:r>
            <a:r>
              <a:rPr lang="zh-CN" altLang="en-US" sz="2200" dirty="0"/>
              <a:t>和主要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矛盾</a:t>
            </a:r>
          </a:p>
        </p:txBody>
      </p:sp>
      <p:sp>
        <p:nvSpPr>
          <p:cNvPr id="8213" name="TextBox 25">
            <a:extLst>
              <a:ext uri="{FF2B5EF4-FFF2-40B4-BE49-F238E27FC236}">
                <a16:creationId xmlns:a16="http://schemas.microsoft.com/office/drawing/2014/main" id="{66AE2997-1C46-418F-9499-841C36790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727" y="2375695"/>
            <a:ext cx="2109039" cy="11079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200" dirty="0"/>
              <a:t>各种政治力量解决中国问题的</a:t>
            </a:r>
            <a:r>
              <a:rPr lang="zh-CN" altLang="en-US" sz="2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AC7DCB14-E322-4FD9-B4BD-8565166E0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727" y="4025782"/>
            <a:ext cx="2109039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200" dirty="0"/>
              <a:t>没有</a:t>
            </a:r>
            <a:r>
              <a:rPr lang="zh-CN" altLang="en-US" sz="2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共产党</a:t>
            </a:r>
          </a:p>
          <a:p>
            <a:r>
              <a:rPr lang="zh-CN" altLang="en-US" sz="2200" dirty="0"/>
              <a:t>就没有新中国</a:t>
            </a: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A5B814BF-7966-4B4B-9E60-067791D70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034" y="453203"/>
            <a:ext cx="51568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dirty="0"/>
              <a:t>2.</a:t>
            </a:r>
            <a:r>
              <a:rPr lang="zh-CN" altLang="en-US" sz="2000" dirty="0"/>
              <a:t>列强入侵，中国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受损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78B7A9C3-C5AB-4C9A-AE6C-7C3380E84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034" y="1286717"/>
            <a:ext cx="51568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主要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矛盾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：外部内部</a:t>
            </a: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7BE1360B-0F62-452D-B488-34DD08F14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7182" y="1704809"/>
            <a:ext cx="5156813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dirty="0"/>
              <a:t>5.</a:t>
            </a:r>
            <a:r>
              <a:rPr lang="zh-CN" altLang="en-US" sz="2000" dirty="0"/>
              <a:t>历史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zh-CN" altLang="en-US" sz="2000" dirty="0"/>
              <a:t>：独立解放，富强幸福</a:t>
            </a:r>
          </a:p>
        </p:txBody>
      </p:sp>
      <p:sp>
        <p:nvSpPr>
          <p:cNvPr id="39" name="左大括号 38">
            <a:extLst>
              <a:ext uri="{FF2B5EF4-FFF2-40B4-BE49-F238E27FC236}">
                <a16:creationId xmlns:a16="http://schemas.microsoft.com/office/drawing/2014/main" id="{C455CBCE-CBAB-4E2B-99B9-EDCED0B4C0C8}"/>
              </a:ext>
            </a:extLst>
          </p:cNvPr>
          <p:cNvSpPr/>
          <p:nvPr/>
        </p:nvSpPr>
        <p:spPr>
          <a:xfrm>
            <a:off x="3478896" y="2312894"/>
            <a:ext cx="161284" cy="1337021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43" name="TextBox 15">
            <a:extLst>
              <a:ext uri="{FF2B5EF4-FFF2-40B4-BE49-F238E27FC236}">
                <a16:creationId xmlns:a16="http://schemas.microsoft.com/office/drawing/2014/main" id="{475F181F-705B-457C-AB68-C9D7C4481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7183" y="3854963"/>
            <a:ext cx="515681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dirty="0"/>
              <a:t>1.</a:t>
            </a:r>
            <a:r>
              <a:rPr lang="zh-CN" altLang="en-US" sz="2000" dirty="0"/>
              <a:t>中国社会结构和阶级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结构变化</a:t>
            </a:r>
          </a:p>
        </p:txBody>
      </p:sp>
      <p:sp>
        <p:nvSpPr>
          <p:cNvPr id="45" name="左大括号 44">
            <a:extLst>
              <a:ext uri="{FF2B5EF4-FFF2-40B4-BE49-F238E27FC236}">
                <a16:creationId xmlns:a16="http://schemas.microsoft.com/office/drawing/2014/main" id="{7CE8625D-4410-476E-B906-3DFD7D94B1DF}"/>
              </a:ext>
            </a:extLst>
          </p:cNvPr>
          <p:cNvSpPr/>
          <p:nvPr/>
        </p:nvSpPr>
        <p:spPr>
          <a:xfrm>
            <a:off x="3478896" y="3978589"/>
            <a:ext cx="161284" cy="941243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/>
          </a:p>
        </p:txBody>
      </p:sp>
      <p:sp>
        <p:nvSpPr>
          <p:cNvPr id="47" name="TextBox 15">
            <a:extLst>
              <a:ext uri="{FF2B5EF4-FFF2-40B4-BE49-F238E27FC236}">
                <a16:creationId xmlns:a16="http://schemas.microsoft.com/office/drawing/2014/main" id="{AC72C755-94F0-4498-8C72-860E43B14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034" y="4703199"/>
            <a:ext cx="5164665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dirty="0"/>
              <a:t>3.</a:t>
            </a:r>
            <a:r>
              <a:rPr lang="zh-CN" altLang="en-US" sz="2000" dirty="0"/>
              <a:t>中国新民主主义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革命</a:t>
            </a:r>
            <a:r>
              <a:rPr lang="zh-CN" altLang="en-US" sz="2000" dirty="0"/>
              <a:t>取得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胜利</a:t>
            </a:r>
          </a:p>
        </p:txBody>
      </p:sp>
      <p:sp>
        <p:nvSpPr>
          <p:cNvPr id="48" name="TextBox 15">
            <a:extLst>
              <a:ext uri="{FF2B5EF4-FFF2-40B4-BE49-F238E27FC236}">
                <a16:creationId xmlns:a16="http://schemas.microsoft.com/office/drawing/2014/main" id="{B4351E21-A02E-4651-923B-5EB7D842D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034" y="871000"/>
            <a:ext cx="51568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b="1" dirty="0"/>
              <a:t>3.</a:t>
            </a:r>
            <a:r>
              <a:rPr lang="zh-CN" altLang="en-US" sz="2000" b="1" dirty="0"/>
              <a:t>基本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国情</a:t>
            </a:r>
            <a:r>
              <a:rPr lang="zh-CN" altLang="en-US" sz="2000" b="1" dirty="0"/>
              <a:t>：半殖半封</a:t>
            </a: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949A39A8-DF42-4EF6-94DC-6701A441F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034" y="2168991"/>
            <a:ext cx="5156813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中国人民奋起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抗争</a:t>
            </a:r>
          </a:p>
        </p:txBody>
      </p:sp>
      <p:sp>
        <p:nvSpPr>
          <p:cNvPr id="50" name="TextBox 15">
            <a:extLst>
              <a:ext uri="{FF2B5EF4-FFF2-40B4-BE49-F238E27FC236}">
                <a16:creationId xmlns:a16="http://schemas.microsoft.com/office/drawing/2014/main" id="{4E8F8FF4-5E6A-4446-B09B-1991CA22E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038" y="2585895"/>
            <a:ext cx="516466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dirty="0"/>
              <a:t>2.</a:t>
            </a:r>
            <a:r>
              <a:rPr lang="zh-CN" altLang="en-US" sz="2000" dirty="0"/>
              <a:t>各种力量激烈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较量</a:t>
            </a:r>
          </a:p>
        </p:txBody>
      </p:sp>
      <p:sp>
        <p:nvSpPr>
          <p:cNvPr id="51" name="TextBox 15">
            <a:extLst>
              <a:ext uri="{FF2B5EF4-FFF2-40B4-BE49-F238E27FC236}">
                <a16:creationId xmlns:a16="http://schemas.microsoft.com/office/drawing/2014/main" id="{5ED2C902-2BE8-4451-9B2E-1A9ED449D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034" y="3002800"/>
            <a:ext cx="5156812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b="1" dirty="0"/>
              <a:t>3.</a:t>
            </a:r>
            <a:r>
              <a:rPr lang="zh-CN" altLang="en-US" sz="2000" b="1" dirty="0"/>
              <a:t>中国共产党的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初心使命</a:t>
            </a:r>
          </a:p>
        </p:txBody>
      </p:sp>
      <p:sp>
        <p:nvSpPr>
          <p:cNvPr id="37" name="TextBox 15">
            <a:extLst>
              <a:ext uri="{FF2B5EF4-FFF2-40B4-BE49-F238E27FC236}">
                <a16:creationId xmlns:a16="http://schemas.microsoft.com/office/drawing/2014/main" id="{1329B64E-C7F0-4246-AEA3-96A2758C3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034" y="4273055"/>
            <a:ext cx="516466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dirty="0"/>
              <a:t>1.</a:t>
            </a:r>
            <a:r>
              <a:rPr lang="zh-CN" altLang="en-US" sz="2000" dirty="0"/>
              <a:t>中国革命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特点变化</a:t>
            </a: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77A18E0A-01D5-4A07-BF83-C634597DD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886" y="3417186"/>
            <a:ext cx="5156812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000" b="1" dirty="0"/>
              <a:t>4.</a:t>
            </a:r>
            <a:r>
              <a:rPr lang="zh-CN" altLang="en-US" sz="2000" b="1" dirty="0"/>
              <a:t>中国共产党的方案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脱颖而出</a:t>
            </a:r>
          </a:p>
        </p:txBody>
      </p:sp>
    </p:spTree>
    <p:extLst>
      <p:ext uri="{BB962C8B-B14F-4D97-AF65-F5344CB8AC3E}">
        <p14:creationId xmlns:p14="http://schemas.microsoft.com/office/powerpoint/2010/main" val="3892429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8539" y="-30777"/>
            <a:ext cx="8730097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学习</a:t>
            </a:r>
            <a:r>
              <a:rPr kumimoji="0" lang="zh-CN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要求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50907E7-0B13-4C00-A43B-76433B145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4" y="564028"/>
            <a:ext cx="8837796" cy="443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6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050" y="946833"/>
            <a:ext cx="8790534" cy="397863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教材第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探究与分享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：新中国成立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1919-1949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年是中国的新民主主义革命时期。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从五四运动爆发到中华人民共和国成立，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中国人民的革命经历了一段波澜壮阔的风云岁月。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b="1" dirty="0"/>
              <a:t>     </a:t>
            </a:r>
            <a:r>
              <a:rPr lang="en-US" altLang="zh-CN" sz="2400" b="1" dirty="0"/>
              <a:t>1.</a:t>
            </a:r>
            <a:r>
              <a:rPr lang="zh-CN" altLang="en-US" sz="2400" b="1" dirty="0">
                <a:solidFill>
                  <a:srgbClr val="0000FF"/>
                </a:solidFill>
              </a:rPr>
              <a:t>参与</a:t>
            </a:r>
            <a:r>
              <a:rPr lang="zh-CN" altLang="en-US" sz="2400" b="1" dirty="0"/>
              <a:t>以“新中国成立”为主题的纪录片</a:t>
            </a:r>
            <a:r>
              <a:rPr lang="zh-CN" altLang="en-US" sz="2400" b="1" dirty="0">
                <a:solidFill>
                  <a:srgbClr val="FF0000"/>
                </a:solidFill>
              </a:rPr>
              <a:t>摄制</a:t>
            </a:r>
            <a:r>
              <a:rPr lang="zh-CN" altLang="en-US" sz="2400" b="1" dirty="0"/>
              <a:t>， </a:t>
            </a:r>
            <a:endParaRPr lang="en-US" altLang="zh-CN" sz="2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400" b="1" dirty="0"/>
              <a:t>        </a:t>
            </a:r>
            <a:r>
              <a:rPr lang="zh-CN" altLang="en-US" sz="2400" b="1" dirty="0"/>
              <a:t>你会重点</a:t>
            </a:r>
            <a:r>
              <a:rPr lang="zh-CN" altLang="en-US" sz="2400" b="1" dirty="0">
                <a:solidFill>
                  <a:srgbClr val="0000FF"/>
                </a:solidFill>
              </a:rPr>
              <a:t>描述</a:t>
            </a:r>
            <a:r>
              <a:rPr lang="zh-CN" altLang="en-US" sz="2400" b="1" dirty="0"/>
              <a:t>哪几个历史</a:t>
            </a:r>
            <a:r>
              <a:rPr lang="zh-CN" altLang="en-US" sz="2400" b="1" dirty="0">
                <a:solidFill>
                  <a:srgbClr val="FF0000"/>
                </a:solidFill>
              </a:rPr>
              <a:t>瞬间</a:t>
            </a:r>
            <a:r>
              <a:rPr lang="zh-CN" altLang="en-US" sz="2400" b="1" dirty="0"/>
              <a:t>？为什么？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400" b="1" dirty="0"/>
              <a:t>     2.</a:t>
            </a:r>
            <a:r>
              <a:rPr lang="zh-CN" altLang="en-US" sz="2400" b="1" dirty="0">
                <a:solidFill>
                  <a:srgbClr val="0000FF"/>
                </a:solidFill>
              </a:rPr>
              <a:t>引用</a:t>
            </a:r>
            <a:r>
              <a:rPr lang="zh-CN" altLang="en-US" sz="2400" b="1" dirty="0"/>
              <a:t>中国共产党领导中国人民革命的</a:t>
            </a:r>
            <a:r>
              <a:rPr lang="zh-CN" altLang="en-US" sz="2400" b="1" dirty="0">
                <a:solidFill>
                  <a:srgbClr val="FF0000"/>
                </a:solidFill>
              </a:rPr>
              <a:t>实例</a:t>
            </a:r>
            <a:r>
              <a:rPr lang="zh-CN" altLang="en-US" sz="2400" b="1" dirty="0"/>
              <a:t>，</a:t>
            </a:r>
            <a:endParaRPr lang="en-US" altLang="zh-CN" sz="24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400" b="1" dirty="0"/>
              <a:t>        </a:t>
            </a:r>
            <a:r>
              <a:rPr lang="zh-CN" altLang="en-US" sz="2400" b="1" dirty="0">
                <a:solidFill>
                  <a:srgbClr val="0000FF"/>
                </a:solidFill>
              </a:rPr>
              <a:t>说明</a:t>
            </a:r>
            <a:r>
              <a:rPr lang="zh-CN" altLang="en-US" sz="2400" b="1" dirty="0"/>
              <a:t>中国共产党执政是历史和人民的</a:t>
            </a:r>
            <a:r>
              <a:rPr lang="zh-CN" altLang="en-US" sz="2400" b="1" dirty="0">
                <a:solidFill>
                  <a:srgbClr val="FF0000"/>
                </a:solidFill>
              </a:rPr>
              <a:t>选择</a:t>
            </a:r>
            <a:r>
              <a:rPr lang="zh-CN" altLang="en-US" sz="2400" b="1" dirty="0"/>
              <a:t>。</a:t>
            </a:r>
            <a:endParaRPr lang="en-US" altLang="zh-CN" sz="2400" b="1" dirty="0"/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id="{5F0A2875-3D25-45F3-B611-D075F4E6F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9" y="36987"/>
            <a:ext cx="8790534" cy="5979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第一框   中华人民共和国成立前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各种政治力量</a:t>
            </a:r>
            <a:endParaRPr lang="en-US" altLang="zh-CN" sz="2800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00670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4270</Words>
  <Application>Microsoft Office PowerPoint</Application>
  <PresentationFormat>全屏显示(16:9)</PresentationFormat>
  <Paragraphs>466</Paragraphs>
  <Slides>49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8" baseType="lpstr">
      <vt:lpstr>仿宋</vt:lpstr>
      <vt:lpstr>黑体</vt:lpstr>
      <vt:lpstr>楷体</vt:lpstr>
      <vt:lpstr>宋体</vt:lpstr>
      <vt:lpstr>微软雅黑</vt:lpstr>
      <vt:lpstr>新宋体</vt:lpstr>
      <vt:lpstr>Arial</vt:lpstr>
      <vt:lpstr>Calibri</vt:lpstr>
      <vt:lpstr>1_Office 主题​​</vt:lpstr>
      <vt:lpstr>   《政治与法治》第1课时 第一课  历史和人民的选择第一框  中华人民共和国成立            前各种政治力量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《政治与法治》第1课时 第一课  历史和人民的选择第一框  中华人民共和国成立            前各种政治力量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《政治与法治》第1课时 第一课  历史和人民的选择第一框  中华人民共和国成立            前各种政治力量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lsg</cp:lastModifiedBy>
  <cp:revision>163</cp:revision>
  <dcterms:created xsi:type="dcterms:W3CDTF">2020-02-01T11:21:51Z</dcterms:created>
  <dcterms:modified xsi:type="dcterms:W3CDTF">2020-04-08T04:16:00Z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