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1429" r:id="rId2"/>
    <p:sldId id="338" r:id="rId3"/>
    <p:sldId id="579" r:id="rId4"/>
    <p:sldId id="580" r:id="rId5"/>
    <p:sldId id="584" r:id="rId6"/>
    <p:sldId id="339" r:id="rId7"/>
    <p:sldId id="1421" r:id="rId8"/>
    <p:sldId id="582" r:id="rId9"/>
    <p:sldId id="583" r:id="rId10"/>
    <p:sldId id="1422" r:id="rId11"/>
    <p:sldId id="1427" r:id="rId12"/>
    <p:sldId id="567" r:id="rId13"/>
    <p:sldId id="1423" r:id="rId14"/>
    <p:sldId id="585" r:id="rId15"/>
    <p:sldId id="334" r:id="rId16"/>
    <p:sldId id="587" r:id="rId17"/>
    <p:sldId id="1424" r:id="rId18"/>
    <p:sldId id="1428" r:id="rId19"/>
    <p:sldId id="586" r:id="rId20"/>
    <p:sldId id="277" r:id="rId21"/>
    <p:sldId id="291" r:id="rId22"/>
    <p:sldId id="1425" r:id="rId23"/>
    <p:sldId id="1430"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 ning" initials="ln"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2" autoAdjust="0"/>
    <p:restoredTop sz="94660"/>
  </p:normalViewPr>
  <p:slideViewPr>
    <p:cSldViewPr snapToGrid="0">
      <p:cViewPr varScale="1">
        <p:scale>
          <a:sx n="62" d="100"/>
          <a:sy n="62" d="100"/>
        </p:scale>
        <p:origin x="-90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1F2A3-5193-46A8-90E0-93D8EADE2201}" type="datetimeFigureOut">
              <a:rPr lang="zh-CN" altLang="en-US" smtClean="0"/>
              <a:t>2020/3/31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26D56-8906-4B35-9BBF-04724395C2F8}" type="slidenum">
              <a:rPr lang="zh-CN" altLang="en-US" smtClean="0"/>
              <a:t>‹#›</a:t>
            </a:fld>
            <a:endParaRPr lang="zh-CN" altLang="en-US"/>
          </a:p>
        </p:txBody>
      </p:sp>
    </p:spTree>
    <p:extLst>
      <p:ext uri="{BB962C8B-B14F-4D97-AF65-F5344CB8AC3E}">
        <p14:creationId xmlns:p14="http://schemas.microsoft.com/office/powerpoint/2010/main" val="3437290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8463" y="1243013"/>
            <a:ext cx="5964237" cy="33559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1</a:t>
            </a:fld>
            <a:endParaRPr lang="zh-CN" altLang="en-US"/>
          </a:p>
        </p:txBody>
      </p:sp>
    </p:spTree>
    <p:extLst>
      <p:ext uri="{BB962C8B-B14F-4D97-AF65-F5344CB8AC3E}">
        <p14:creationId xmlns:p14="http://schemas.microsoft.com/office/powerpoint/2010/main" val="3912217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8463" y="1243013"/>
            <a:ext cx="5964237" cy="33559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23</a:t>
            </a:fld>
            <a:endParaRPr lang="zh-CN" altLang="en-US"/>
          </a:p>
        </p:txBody>
      </p:sp>
    </p:spTree>
    <p:extLst>
      <p:ext uri="{BB962C8B-B14F-4D97-AF65-F5344CB8AC3E}">
        <p14:creationId xmlns:p14="http://schemas.microsoft.com/office/powerpoint/2010/main" val="399893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400" b="1" dirty="0">
                <a:latin typeface="黑体" panose="02010609060101010101" charset="-122"/>
                <a:ea typeface="黑体" panose="02010609060101010101" charset="-122"/>
              </a:rPr>
              <a:t> </a:t>
            </a:r>
            <a:r>
              <a:rPr lang="zh-CN" altLang="en-US" sz="1200" b="1" noProof="0" dirty="0">
                <a:ln>
                  <a:noFill/>
                </a:ln>
                <a:solidFill>
                  <a:srgbClr val="0711DD"/>
                </a:solidFill>
                <a:effectLst>
                  <a:outerShdw blurRad="38100" dist="38100" dir="2700000" algn="tl">
                    <a:srgbClr val="C0C0C0"/>
                  </a:outerShdw>
                </a:effectLst>
                <a:uLnTx/>
                <a:uFillTx/>
                <a:latin typeface="黑体" panose="02010609060101010101" charset="-122"/>
                <a:ea typeface="黑体" panose="02010609060101010101" charset="-122"/>
                <a:sym typeface="+mn-ea"/>
              </a:rPr>
              <a:t>世界上最早的文明</a:t>
            </a:r>
            <a:r>
              <a:rPr lang="zh-CN" altLang="en-US" sz="1200" b="1" noProof="0" dirty="0">
                <a:ln>
                  <a:noFill/>
                </a:ln>
                <a:effectLst>
                  <a:outerShdw blurRad="38100" dist="38100" dir="2700000" algn="tl">
                    <a:srgbClr val="C0C0C0"/>
                  </a:outerShdw>
                </a:effectLst>
                <a:uLnTx/>
                <a:uFillTx/>
                <a:latin typeface="楷体" panose="02010609060101010101" pitchFamily="49" charset="-122"/>
                <a:ea typeface="楷体" panose="02010609060101010101" pitchFamily="49" charset="-122"/>
                <a:sym typeface="+mn-ea"/>
              </a:rPr>
              <a:t>诞生于西亚的两河流域、埃及的尼罗河流域、南亚的印度河和恒河流域、欧洲巴尔干半岛南部和爱琴海的部分岛屿上，以及中国的黄河、长江流域。古代各个文明集中在河流附近，</a:t>
            </a:r>
            <a:r>
              <a:rPr lang="zh-CN" altLang="en-US" sz="1200" b="1" noProof="0" dirty="0">
                <a:ln>
                  <a:noFill/>
                </a:ln>
                <a:solidFill>
                  <a:srgbClr val="FF0000"/>
                </a:solidFill>
                <a:effectLst>
                  <a:outerShdw blurRad="38100" dist="38100" dir="2700000" algn="tl">
                    <a:srgbClr val="C0C0C0"/>
                  </a:outerShdw>
                </a:effectLst>
                <a:uLnTx/>
                <a:uFillTx/>
                <a:latin typeface="黑体" panose="02010609060101010101" charset="-122"/>
                <a:ea typeface="黑体" panose="02010609060101010101" charset="-122"/>
                <a:sym typeface="+mn-ea"/>
              </a:rPr>
              <a:t>基本呈现独立发展</a:t>
            </a:r>
            <a:r>
              <a:rPr lang="zh-CN" altLang="en-US" sz="1200" b="1" noProof="0" dirty="0">
                <a:ln>
                  <a:noFill/>
                </a:ln>
                <a:effectLst>
                  <a:outerShdw blurRad="38100" dist="38100" dir="2700000" algn="tl">
                    <a:srgbClr val="C0C0C0"/>
                  </a:outerShdw>
                </a:effectLst>
                <a:uLnTx/>
                <a:uFillTx/>
                <a:latin typeface="楷体" panose="02010609060101010101" pitchFamily="49" charset="-122"/>
                <a:ea typeface="楷体" panose="02010609060101010101" pitchFamily="49" charset="-122"/>
                <a:sym typeface="+mn-ea"/>
              </a:rPr>
              <a:t>，表现出明显的</a:t>
            </a:r>
            <a:r>
              <a:rPr lang="zh-CN" altLang="en-US" sz="1200" b="1" noProof="0" dirty="0">
                <a:ln>
                  <a:noFill/>
                </a:ln>
                <a:solidFill>
                  <a:srgbClr val="FF0000"/>
                </a:solidFill>
                <a:effectLst>
                  <a:outerShdw blurRad="38100" dist="38100" dir="2700000" algn="tl">
                    <a:srgbClr val="C0C0C0"/>
                  </a:outerShdw>
                </a:effectLst>
                <a:uLnTx/>
                <a:uFillTx/>
                <a:latin typeface="黑体" panose="02010609060101010101" charset="-122"/>
                <a:ea typeface="黑体" panose="02010609060101010101" charset="-122"/>
                <a:sym typeface="+mn-ea"/>
              </a:rPr>
              <a:t>多元特征</a:t>
            </a:r>
            <a:r>
              <a:rPr lang="zh-CN" altLang="en-US" sz="1200" b="1" noProof="0" dirty="0">
                <a:ln>
                  <a:noFill/>
                </a:ln>
                <a:effectLst>
                  <a:outerShdw blurRad="38100" dist="38100" dir="2700000" algn="tl">
                    <a:srgbClr val="C0C0C0"/>
                  </a:outerShdw>
                </a:effectLst>
                <a:uLnTx/>
                <a:uFillTx/>
                <a:latin typeface="楷体" panose="02010609060101010101" pitchFamily="49" charset="-122"/>
                <a:ea typeface="楷体" panose="02010609060101010101" pitchFamily="49" charset="-122"/>
                <a:sym typeface="+mn-ea"/>
              </a:rPr>
              <a:t>。</a:t>
            </a:r>
            <a:endParaRPr lang="zh-CN" altLang="en-US" dirty="0"/>
          </a:p>
        </p:txBody>
      </p:sp>
      <p:sp>
        <p:nvSpPr>
          <p:cNvPr id="4" name="灯片编号占位符 3"/>
          <p:cNvSpPr>
            <a:spLocks noGrp="1"/>
          </p:cNvSpPr>
          <p:nvPr>
            <p:ph type="sldNum" sz="quarter" idx="5"/>
          </p:nvPr>
        </p:nvSpPr>
        <p:spPr/>
        <p:txBody>
          <a:bodyPr/>
          <a:lstStyle/>
          <a:p>
            <a:fld id="{37C26D56-8906-4B35-9BBF-04724395C2F8}" type="slidenum">
              <a:rPr lang="zh-CN" altLang="en-US" smtClean="0"/>
              <a:t>3</a:t>
            </a:fld>
            <a:endParaRPr lang="zh-CN" altLang="en-US"/>
          </a:p>
        </p:txBody>
      </p:sp>
    </p:spTree>
    <p:extLst>
      <p:ext uri="{BB962C8B-B14F-4D97-AF65-F5344CB8AC3E}">
        <p14:creationId xmlns:p14="http://schemas.microsoft.com/office/powerpoint/2010/main" val="3458302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7C26D56-8906-4B35-9BBF-04724395C2F8}" type="slidenum">
              <a:rPr lang="zh-CN" altLang="en-US" smtClean="0"/>
              <a:t>6</a:t>
            </a:fld>
            <a:endParaRPr lang="zh-CN" altLang="en-US"/>
          </a:p>
        </p:txBody>
      </p:sp>
    </p:spTree>
    <p:extLst>
      <p:ext uri="{BB962C8B-B14F-4D97-AF65-F5344CB8AC3E}">
        <p14:creationId xmlns:p14="http://schemas.microsoft.com/office/powerpoint/2010/main" val="3928015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7C26D56-8906-4B35-9BBF-04724395C2F8}" type="slidenum">
              <a:rPr lang="zh-CN" altLang="en-US" smtClean="0"/>
              <a:t>8</a:t>
            </a:fld>
            <a:endParaRPr lang="zh-CN" altLang="en-US"/>
          </a:p>
        </p:txBody>
      </p:sp>
    </p:spTree>
    <p:extLst>
      <p:ext uri="{BB962C8B-B14F-4D97-AF65-F5344CB8AC3E}">
        <p14:creationId xmlns:p14="http://schemas.microsoft.com/office/powerpoint/2010/main" val="294913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solidFill>
                  <a:srgbClr val="002060"/>
                </a:solidFill>
              </a:rPr>
              <a:t>上端是汉谟拉比王站在太阳和正义之神沙马什面前接受象征王权的权标的浮雕；下端是用阿卡德楔形文字刻写的法典铭文，共</a:t>
            </a:r>
            <a:r>
              <a:rPr lang="en-US" altLang="zh-CN" b="1" dirty="0">
                <a:solidFill>
                  <a:srgbClr val="002060"/>
                </a:solidFill>
              </a:rPr>
              <a:t>282</a:t>
            </a:r>
            <a:r>
              <a:rPr lang="zh-CN" altLang="en-US" b="1" dirty="0">
                <a:solidFill>
                  <a:srgbClr val="002060"/>
                </a:solidFill>
              </a:rPr>
              <a:t>条。</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37C26D56-8906-4B35-9BBF-04724395C2F8}" type="slidenum">
              <a:rPr lang="zh-CN" altLang="en-US" smtClean="0"/>
              <a:t>9</a:t>
            </a:fld>
            <a:endParaRPr lang="zh-CN" altLang="en-US"/>
          </a:p>
        </p:txBody>
      </p:sp>
    </p:spTree>
    <p:extLst>
      <p:ext uri="{BB962C8B-B14F-4D97-AF65-F5344CB8AC3E}">
        <p14:creationId xmlns:p14="http://schemas.microsoft.com/office/powerpoint/2010/main" val="1157354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有关法老的含义，雷海宗在</a:t>
            </a:r>
            <a:r>
              <a:rPr lang="en-US" altLang="zh-CN" dirty="0"/>
              <a:t>《</a:t>
            </a:r>
            <a:r>
              <a:rPr lang="zh-CN" altLang="en-US" dirty="0"/>
              <a:t>世界上古史讲义</a:t>
            </a:r>
            <a:r>
              <a:rPr lang="en-US" altLang="zh-CN" dirty="0"/>
              <a:t>》</a:t>
            </a:r>
            <a:r>
              <a:rPr lang="zh-CN" altLang="en-US" dirty="0"/>
              <a:t>一书中指出统一的埃及的王被称为法老意为“大宅”。大宅是指王所居住的宫室，因为在教士的宣传下，王的地位越来越高，并且越来越神秘。一般国家的王还只不过是假借神的名义，被认为受神委托，而埃及的王</a:t>
            </a:r>
            <a:r>
              <a:rPr lang="en-US" altLang="zh-CN" dirty="0"/>
              <a:t>——</a:t>
            </a:r>
            <a:r>
              <a:rPr lang="zh-CN" altLang="en-US" dirty="0"/>
              <a:t>法老本身就是被当作神。埃及是一种极端的神权统治。</a:t>
            </a:r>
          </a:p>
          <a:p>
            <a:endParaRPr lang="zh-CN" altLang="en-US" dirty="0"/>
          </a:p>
        </p:txBody>
      </p:sp>
      <p:sp>
        <p:nvSpPr>
          <p:cNvPr id="4" name="灯片编号占位符 3"/>
          <p:cNvSpPr>
            <a:spLocks noGrp="1"/>
          </p:cNvSpPr>
          <p:nvPr>
            <p:ph type="sldNum" sz="quarter" idx="5"/>
          </p:nvPr>
        </p:nvSpPr>
        <p:spPr/>
        <p:txBody>
          <a:bodyPr/>
          <a:lstStyle/>
          <a:p>
            <a:fld id="{37C26D56-8906-4B35-9BBF-04724395C2F8}" type="slidenum">
              <a:rPr lang="zh-CN" altLang="en-US" smtClean="0"/>
              <a:t>12</a:t>
            </a:fld>
            <a:endParaRPr lang="zh-CN" altLang="en-US"/>
          </a:p>
        </p:txBody>
      </p:sp>
    </p:spTree>
    <p:extLst>
      <p:ext uri="{BB962C8B-B14F-4D97-AF65-F5344CB8AC3E}">
        <p14:creationId xmlns:p14="http://schemas.microsoft.com/office/powerpoint/2010/main" val="2491231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古代文明等级制度很普遍，比如中国的分封制、梭伦改革中财产等级，但随着社会的发展日趋瓦解，为什么印度种姓长期存在</a:t>
            </a:r>
            <a:endParaRPr lang="en-US" altLang="zh-CN" dirty="0"/>
          </a:p>
          <a:p>
            <a:r>
              <a:rPr lang="zh-CN" altLang="en-US" dirty="0"/>
              <a:t>古代印度特殊的地理环境浓厚的宗教意识安于现状的百姓和频繁入侵的使得他拥有人类历史上最为森严的等级制度，这种制度的落后性在现代化的今天，越来越明显。随着印度工业化和城市化的推进，这一制度瓦解必然的，但是并非短期能够改变。</a:t>
            </a:r>
          </a:p>
        </p:txBody>
      </p:sp>
      <p:sp>
        <p:nvSpPr>
          <p:cNvPr id="4" name="灯片编号占位符 3"/>
          <p:cNvSpPr>
            <a:spLocks noGrp="1"/>
          </p:cNvSpPr>
          <p:nvPr>
            <p:ph type="sldNum" sz="quarter" idx="5"/>
          </p:nvPr>
        </p:nvSpPr>
        <p:spPr/>
        <p:txBody>
          <a:bodyPr/>
          <a:lstStyle/>
          <a:p>
            <a:fld id="{37C26D56-8906-4B35-9BBF-04724395C2F8}" type="slidenum">
              <a:rPr lang="zh-CN" altLang="en-US" smtClean="0"/>
              <a:t>16</a:t>
            </a:fld>
            <a:endParaRPr lang="zh-CN" altLang="en-US"/>
          </a:p>
        </p:txBody>
      </p:sp>
    </p:spTree>
    <p:extLst>
      <p:ext uri="{BB962C8B-B14F-4D97-AF65-F5344CB8AC3E}">
        <p14:creationId xmlns:p14="http://schemas.microsoft.com/office/powerpoint/2010/main" val="1109531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r>
              <a:rPr lang="zh-CN" altLang="en-US" sz="1200" b="1" dirty="0">
                <a:solidFill>
                  <a:srgbClr val="0000FF"/>
                </a:solidFill>
              </a:rPr>
              <a:t>古希腊多山、多岛、其有限的陆地被山岭分割小块，不适合统一国家的形成，</a:t>
            </a:r>
            <a:r>
              <a:rPr lang="en-US" altLang="zh-CN" sz="1200" b="1" dirty="0">
                <a:solidFill>
                  <a:srgbClr val="0000FF"/>
                </a:solidFill>
              </a:rPr>
              <a:t>……</a:t>
            </a:r>
            <a:r>
              <a:rPr lang="zh-CN" altLang="en-US" sz="1200" b="1" dirty="0">
                <a:solidFill>
                  <a:srgbClr val="0000FF"/>
                </a:solidFill>
              </a:rPr>
              <a:t>公元前</a:t>
            </a:r>
            <a:r>
              <a:rPr lang="en-US" altLang="zh-CN" sz="1200" b="1" dirty="0">
                <a:solidFill>
                  <a:srgbClr val="0000FF"/>
                </a:solidFill>
              </a:rPr>
              <a:t>8</a:t>
            </a:r>
            <a:r>
              <a:rPr lang="zh-CN" altLang="en-US" sz="1200" b="1" dirty="0">
                <a:solidFill>
                  <a:srgbClr val="0000FF"/>
                </a:solidFill>
              </a:rPr>
              <a:t>世纪至公元前</a:t>
            </a:r>
            <a:r>
              <a:rPr lang="en-US" altLang="zh-CN" sz="1200" b="1" dirty="0">
                <a:solidFill>
                  <a:srgbClr val="0000FF"/>
                </a:solidFill>
              </a:rPr>
              <a:t>6</a:t>
            </a:r>
            <a:r>
              <a:rPr lang="zh-CN" altLang="en-US" sz="1200" b="1" dirty="0">
                <a:solidFill>
                  <a:srgbClr val="0000FF"/>
                </a:solidFill>
              </a:rPr>
              <a:t>世纪，古代希腊城邦制度开始形成。各地相继形成了</a:t>
            </a:r>
            <a:r>
              <a:rPr lang="en-US" altLang="zh-CN" sz="1200" b="1" dirty="0">
                <a:solidFill>
                  <a:srgbClr val="0000FF"/>
                </a:solidFill>
              </a:rPr>
              <a:t>200</a:t>
            </a:r>
            <a:r>
              <a:rPr lang="zh-CN" altLang="en-US" sz="1200" b="1" dirty="0">
                <a:solidFill>
                  <a:srgbClr val="0000FF"/>
                </a:solidFill>
              </a:rPr>
              <a:t>多个城邦，它们的国土面积一般只有百余平方公里、人口数万</a:t>
            </a:r>
            <a:r>
              <a:rPr lang="en-US" altLang="zh-CN" sz="1200" b="1" dirty="0">
                <a:solidFill>
                  <a:srgbClr val="0000FF"/>
                </a:solidFill>
              </a:rPr>
              <a:t>……</a:t>
            </a:r>
          </a:p>
          <a:p>
            <a:pPr eaLnBrk="1" hangingPunct="1"/>
            <a:r>
              <a:rPr lang="zh-CN" altLang="en-US" sz="1200" b="1" dirty="0">
                <a:solidFill>
                  <a:srgbClr val="0000FF"/>
                </a:solidFill>
                <a:ea typeface="楷体_GB2312"/>
                <a:cs typeface="楷体_GB2312"/>
                <a:sym typeface="Times New Roman" panose="02020603050405020304" pitchFamily="18" charset="0"/>
              </a:rPr>
              <a:t>古希腊</a:t>
            </a:r>
            <a:r>
              <a:rPr lang="zh-CN" altLang="en-US" sz="1200" b="1" dirty="0">
                <a:solidFill>
                  <a:srgbClr val="0000FF"/>
                </a:solidFill>
              </a:rPr>
              <a:t>土地贫瘠，农业耕作条件先天不足，但盛产葡萄酒、橄榄油等，</a:t>
            </a:r>
            <a:r>
              <a:rPr lang="zh-CN" altLang="en-US" sz="1200" b="1" dirty="0">
                <a:solidFill>
                  <a:srgbClr val="0000FF"/>
                </a:solidFill>
                <a:ea typeface="楷体_GB2312"/>
                <a:cs typeface="楷体_GB2312"/>
                <a:sym typeface="Times New Roman" panose="02020603050405020304" pitchFamily="18" charset="0"/>
              </a:rPr>
              <a:t>希腊人利用当地丰富的物产和便利的航海条件，向海外输出酒、布匹 产品。</a:t>
            </a:r>
          </a:p>
          <a:p>
            <a:pPr eaLnBrk="1" hangingPunct="1"/>
            <a:endParaRPr lang="en-US" altLang="zh-CN" sz="1200" b="1" dirty="0">
              <a:solidFill>
                <a:srgbClr val="0000FF"/>
              </a:solidFill>
              <a:ea typeface="楷体_GB2312"/>
              <a:cs typeface="楷体_GB2312"/>
              <a:sym typeface="Times New Roman" panose="02020603050405020304" pitchFamily="18" charset="0"/>
            </a:endParaRPr>
          </a:p>
          <a:p>
            <a:pPr eaLnBrk="1" hangingPunct="1"/>
            <a:r>
              <a:rPr lang="zh-CN" altLang="en-US" b="1" dirty="0">
                <a:solidFill>
                  <a:srgbClr val="0000FF"/>
                </a:solidFill>
              </a:rPr>
              <a:t>史料</a:t>
            </a:r>
            <a:r>
              <a:rPr lang="en-US" altLang="zh-CN" b="1" dirty="0">
                <a:solidFill>
                  <a:srgbClr val="0000FF"/>
                </a:solidFill>
              </a:rPr>
              <a:t>4</a:t>
            </a:r>
            <a:r>
              <a:rPr lang="zh-CN" altLang="en-US" b="1" dirty="0">
                <a:solidFill>
                  <a:srgbClr val="0000FF"/>
                </a:solidFill>
              </a:rPr>
              <a:t>：黑格尔在</a:t>
            </a:r>
            <a:r>
              <a:rPr lang="en-US" altLang="zh-CN" b="1" dirty="0">
                <a:solidFill>
                  <a:srgbClr val="0000FF"/>
                </a:solidFill>
              </a:rPr>
              <a:t>《</a:t>
            </a:r>
            <a:r>
              <a:rPr lang="zh-CN" altLang="en-US" b="1" dirty="0">
                <a:solidFill>
                  <a:srgbClr val="0000FF"/>
                </a:solidFill>
              </a:rPr>
              <a:t>历史哲学</a:t>
            </a:r>
            <a:r>
              <a:rPr lang="en-US" altLang="zh-CN" b="1" dirty="0">
                <a:solidFill>
                  <a:srgbClr val="0000FF"/>
                </a:solidFill>
              </a:rPr>
              <a:t>》</a:t>
            </a:r>
            <a:r>
              <a:rPr lang="zh-CN" altLang="en-US" b="1" dirty="0">
                <a:solidFill>
                  <a:srgbClr val="0000FF"/>
                </a:solidFill>
              </a:rPr>
              <a:t>中曾精彩地讲到大海和人类精神的联系：大海给了我们茫茫</a:t>
            </a:r>
          </a:p>
          <a:p>
            <a:pPr eaLnBrk="1" hangingPunct="1"/>
            <a:r>
              <a:rPr lang="zh-CN" altLang="en-US" b="1" dirty="0">
                <a:solidFill>
                  <a:srgbClr val="0000FF"/>
                </a:solidFill>
              </a:rPr>
              <a:t>            无定、浩浩无际和渺渺无限的观念：人类在大海的无限里感到他自己的有限的时候，</a:t>
            </a:r>
          </a:p>
          <a:p>
            <a:pPr eaLnBrk="1" hangingPunct="1"/>
            <a:r>
              <a:rPr lang="zh-CN" altLang="en-US" b="1" dirty="0">
                <a:solidFill>
                  <a:srgbClr val="0000FF"/>
                </a:solidFill>
              </a:rPr>
              <a:t>            他们就被激起了勇气，要去超越那有限的一切。</a:t>
            </a:r>
          </a:p>
          <a:p>
            <a:endParaRPr lang="zh-CN" altLang="en-US" dirty="0"/>
          </a:p>
        </p:txBody>
      </p:sp>
      <p:sp>
        <p:nvSpPr>
          <p:cNvPr id="4" name="灯片编号占位符 3"/>
          <p:cNvSpPr>
            <a:spLocks noGrp="1"/>
          </p:cNvSpPr>
          <p:nvPr>
            <p:ph type="sldNum" sz="quarter" idx="5"/>
          </p:nvPr>
        </p:nvSpPr>
        <p:spPr/>
        <p:txBody>
          <a:bodyPr/>
          <a:lstStyle/>
          <a:p>
            <a:fld id="{37C26D56-8906-4B35-9BBF-04724395C2F8}" type="slidenum">
              <a:rPr lang="zh-CN" altLang="en-US" smtClean="0"/>
              <a:t>19</a:t>
            </a:fld>
            <a:endParaRPr lang="zh-CN" altLang="en-US"/>
          </a:p>
        </p:txBody>
      </p:sp>
    </p:spTree>
    <p:extLst>
      <p:ext uri="{BB962C8B-B14F-4D97-AF65-F5344CB8AC3E}">
        <p14:creationId xmlns:p14="http://schemas.microsoft.com/office/powerpoint/2010/main" val="1763207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7C26D56-8906-4B35-9BBF-04724395C2F8}" type="slidenum">
              <a:rPr lang="zh-CN" altLang="en-US" smtClean="0"/>
              <a:t>21</a:t>
            </a:fld>
            <a:endParaRPr lang="zh-CN" altLang="en-US"/>
          </a:p>
        </p:txBody>
      </p:sp>
    </p:spTree>
    <p:extLst>
      <p:ext uri="{BB962C8B-B14F-4D97-AF65-F5344CB8AC3E}">
        <p14:creationId xmlns:p14="http://schemas.microsoft.com/office/powerpoint/2010/main" val="2255771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EFF262B-3FFC-4FBC-AE18-D6B5BE7153F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CEFF46B3-2929-401B-A581-5D763F0FA3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CF6539BC-9CF4-4BD0-B1F9-9688E5A32CFD}"/>
              </a:ext>
            </a:extLst>
          </p:cNvPr>
          <p:cNvSpPr>
            <a:spLocks noGrp="1"/>
          </p:cNvSpPr>
          <p:nvPr>
            <p:ph type="dt" sz="half" idx="10"/>
          </p:nvPr>
        </p:nvSpPr>
        <p:spPr/>
        <p:txBody>
          <a:bodyPr/>
          <a:lstStyle/>
          <a:p>
            <a:fld id="{F424D88C-5F9C-478F-924F-0691A34EEEF8}" type="datetimeFigureOut">
              <a:rPr lang="zh-CN" altLang="en-US" smtClean="0"/>
              <a:t>2020/3/31</a:t>
            </a:fld>
            <a:endParaRPr lang="zh-CN" altLang="en-US"/>
          </a:p>
        </p:txBody>
      </p:sp>
      <p:sp>
        <p:nvSpPr>
          <p:cNvPr id="5" name="页脚占位符 4">
            <a:extLst>
              <a:ext uri="{FF2B5EF4-FFF2-40B4-BE49-F238E27FC236}">
                <a16:creationId xmlns:a16="http://schemas.microsoft.com/office/drawing/2014/main" xmlns="" id="{74F60FC4-5F0A-43A6-992D-E1696C7D29B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E18C417-537A-4615-BAE1-500389F30C0E}"/>
              </a:ext>
            </a:extLst>
          </p:cNvPr>
          <p:cNvSpPr>
            <a:spLocks noGrp="1"/>
          </p:cNvSpPr>
          <p:nvPr>
            <p:ph type="sldNum" sz="quarter" idx="12"/>
          </p:nvPr>
        </p:nvSpPr>
        <p:spPr/>
        <p:txBody>
          <a:bodyPr/>
          <a:lstStyle/>
          <a:p>
            <a:fld id="{CC35EEBA-6E37-4042-8E81-C6AE227C55BE}" type="slidenum">
              <a:rPr lang="zh-CN" altLang="en-US" smtClean="0"/>
              <a:t>‹#›</a:t>
            </a:fld>
            <a:endParaRPr lang="zh-CN" altLang="en-US"/>
          </a:p>
        </p:txBody>
      </p:sp>
    </p:spTree>
    <p:extLst>
      <p:ext uri="{BB962C8B-B14F-4D97-AF65-F5344CB8AC3E}">
        <p14:creationId xmlns:p14="http://schemas.microsoft.com/office/powerpoint/2010/main" val="611129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C58E9C9-AB7E-441A-8B1F-89D6D45ECAD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B2218801-F2BB-48CD-8337-4383449A269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3902C8F-6879-4220-A5EE-0D3534DA8612}"/>
              </a:ext>
            </a:extLst>
          </p:cNvPr>
          <p:cNvSpPr>
            <a:spLocks noGrp="1"/>
          </p:cNvSpPr>
          <p:nvPr>
            <p:ph type="dt" sz="half" idx="10"/>
          </p:nvPr>
        </p:nvSpPr>
        <p:spPr/>
        <p:txBody>
          <a:bodyPr/>
          <a:lstStyle/>
          <a:p>
            <a:fld id="{F424D88C-5F9C-478F-924F-0691A34EEEF8}" type="datetimeFigureOut">
              <a:rPr lang="zh-CN" altLang="en-US" smtClean="0"/>
              <a:t>2020/3/31</a:t>
            </a:fld>
            <a:endParaRPr lang="zh-CN" altLang="en-US"/>
          </a:p>
        </p:txBody>
      </p:sp>
      <p:sp>
        <p:nvSpPr>
          <p:cNvPr id="5" name="页脚占位符 4">
            <a:extLst>
              <a:ext uri="{FF2B5EF4-FFF2-40B4-BE49-F238E27FC236}">
                <a16:creationId xmlns:a16="http://schemas.microsoft.com/office/drawing/2014/main" xmlns="" id="{C11366CC-DFE4-4E01-92AB-8AC55221D8C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5F82C70-C089-47B3-9FEB-FAC1A85055E2}"/>
              </a:ext>
            </a:extLst>
          </p:cNvPr>
          <p:cNvSpPr>
            <a:spLocks noGrp="1"/>
          </p:cNvSpPr>
          <p:nvPr>
            <p:ph type="sldNum" sz="quarter" idx="12"/>
          </p:nvPr>
        </p:nvSpPr>
        <p:spPr/>
        <p:txBody>
          <a:bodyPr/>
          <a:lstStyle/>
          <a:p>
            <a:fld id="{CC35EEBA-6E37-4042-8E81-C6AE227C55BE}" type="slidenum">
              <a:rPr lang="zh-CN" altLang="en-US" smtClean="0"/>
              <a:t>‹#›</a:t>
            </a:fld>
            <a:endParaRPr lang="zh-CN" altLang="en-US"/>
          </a:p>
        </p:txBody>
      </p:sp>
    </p:spTree>
    <p:extLst>
      <p:ext uri="{BB962C8B-B14F-4D97-AF65-F5344CB8AC3E}">
        <p14:creationId xmlns:p14="http://schemas.microsoft.com/office/powerpoint/2010/main" val="3562877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03318C20-CA48-4239-93AF-CEDC1555FE2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0CAF7D1B-D119-4BBD-92BE-5BF6DFDCD4E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26786F4C-8FE3-4673-AD14-020E3CDD50FC}"/>
              </a:ext>
            </a:extLst>
          </p:cNvPr>
          <p:cNvSpPr>
            <a:spLocks noGrp="1"/>
          </p:cNvSpPr>
          <p:nvPr>
            <p:ph type="dt" sz="half" idx="10"/>
          </p:nvPr>
        </p:nvSpPr>
        <p:spPr/>
        <p:txBody>
          <a:bodyPr/>
          <a:lstStyle/>
          <a:p>
            <a:fld id="{F424D88C-5F9C-478F-924F-0691A34EEEF8}" type="datetimeFigureOut">
              <a:rPr lang="zh-CN" altLang="en-US" smtClean="0"/>
              <a:t>2020/3/31</a:t>
            </a:fld>
            <a:endParaRPr lang="zh-CN" altLang="en-US"/>
          </a:p>
        </p:txBody>
      </p:sp>
      <p:sp>
        <p:nvSpPr>
          <p:cNvPr id="5" name="页脚占位符 4">
            <a:extLst>
              <a:ext uri="{FF2B5EF4-FFF2-40B4-BE49-F238E27FC236}">
                <a16:creationId xmlns:a16="http://schemas.microsoft.com/office/drawing/2014/main" xmlns="" id="{DFC060E5-E163-4B7B-9E4F-8717C42889A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B5DF96F-83A3-406B-B362-109F84EAF1E5}"/>
              </a:ext>
            </a:extLst>
          </p:cNvPr>
          <p:cNvSpPr>
            <a:spLocks noGrp="1"/>
          </p:cNvSpPr>
          <p:nvPr>
            <p:ph type="sldNum" sz="quarter" idx="12"/>
          </p:nvPr>
        </p:nvSpPr>
        <p:spPr/>
        <p:txBody>
          <a:bodyPr/>
          <a:lstStyle/>
          <a:p>
            <a:fld id="{CC35EEBA-6E37-4042-8E81-C6AE227C55BE}" type="slidenum">
              <a:rPr lang="zh-CN" altLang="en-US" smtClean="0"/>
              <a:t>‹#›</a:t>
            </a:fld>
            <a:endParaRPr lang="zh-CN" altLang="en-US"/>
          </a:p>
        </p:txBody>
      </p:sp>
    </p:spTree>
    <p:extLst>
      <p:ext uri="{BB962C8B-B14F-4D97-AF65-F5344CB8AC3E}">
        <p14:creationId xmlns:p14="http://schemas.microsoft.com/office/powerpoint/2010/main" val="951103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4258E1C-4063-4580-847A-BD766B49435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9EB5A55-CC13-483F-B404-DE9B1C911E8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698A76BC-30AB-4B20-AC03-B26077611A3D}"/>
              </a:ext>
            </a:extLst>
          </p:cNvPr>
          <p:cNvSpPr>
            <a:spLocks noGrp="1"/>
          </p:cNvSpPr>
          <p:nvPr>
            <p:ph type="dt" sz="half" idx="10"/>
          </p:nvPr>
        </p:nvSpPr>
        <p:spPr/>
        <p:txBody>
          <a:bodyPr/>
          <a:lstStyle/>
          <a:p>
            <a:fld id="{F424D88C-5F9C-478F-924F-0691A34EEEF8}" type="datetimeFigureOut">
              <a:rPr lang="zh-CN" altLang="en-US" smtClean="0"/>
              <a:t>2020/3/31</a:t>
            </a:fld>
            <a:endParaRPr lang="zh-CN" altLang="en-US"/>
          </a:p>
        </p:txBody>
      </p:sp>
      <p:sp>
        <p:nvSpPr>
          <p:cNvPr id="5" name="页脚占位符 4">
            <a:extLst>
              <a:ext uri="{FF2B5EF4-FFF2-40B4-BE49-F238E27FC236}">
                <a16:creationId xmlns:a16="http://schemas.microsoft.com/office/drawing/2014/main" xmlns="" id="{FB658080-AC50-47F8-901F-8A6F9DBA6C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A3339217-7F3D-46C5-8A6A-D692EEAD118A}"/>
              </a:ext>
            </a:extLst>
          </p:cNvPr>
          <p:cNvSpPr>
            <a:spLocks noGrp="1"/>
          </p:cNvSpPr>
          <p:nvPr>
            <p:ph type="sldNum" sz="quarter" idx="12"/>
          </p:nvPr>
        </p:nvSpPr>
        <p:spPr/>
        <p:txBody>
          <a:bodyPr/>
          <a:lstStyle/>
          <a:p>
            <a:fld id="{CC35EEBA-6E37-4042-8E81-C6AE227C55BE}" type="slidenum">
              <a:rPr lang="zh-CN" altLang="en-US" smtClean="0"/>
              <a:t>‹#›</a:t>
            </a:fld>
            <a:endParaRPr lang="zh-CN" altLang="en-US"/>
          </a:p>
        </p:txBody>
      </p:sp>
    </p:spTree>
    <p:extLst>
      <p:ext uri="{BB962C8B-B14F-4D97-AF65-F5344CB8AC3E}">
        <p14:creationId xmlns:p14="http://schemas.microsoft.com/office/powerpoint/2010/main" val="214410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B96722B-FAEB-4372-A540-D95777E189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3D48438A-6964-4EB2-9174-6BA0B1620B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817F5EDE-FA40-4EC7-9EFC-E04BC917BC8C}"/>
              </a:ext>
            </a:extLst>
          </p:cNvPr>
          <p:cNvSpPr>
            <a:spLocks noGrp="1"/>
          </p:cNvSpPr>
          <p:nvPr>
            <p:ph type="dt" sz="half" idx="10"/>
          </p:nvPr>
        </p:nvSpPr>
        <p:spPr/>
        <p:txBody>
          <a:bodyPr/>
          <a:lstStyle/>
          <a:p>
            <a:fld id="{F424D88C-5F9C-478F-924F-0691A34EEEF8}" type="datetimeFigureOut">
              <a:rPr lang="zh-CN" altLang="en-US" smtClean="0"/>
              <a:t>2020/3/31</a:t>
            </a:fld>
            <a:endParaRPr lang="zh-CN" altLang="en-US"/>
          </a:p>
        </p:txBody>
      </p:sp>
      <p:sp>
        <p:nvSpPr>
          <p:cNvPr id="5" name="页脚占位符 4">
            <a:extLst>
              <a:ext uri="{FF2B5EF4-FFF2-40B4-BE49-F238E27FC236}">
                <a16:creationId xmlns:a16="http://schemas.microsoft.com/office/drawing/2014/main" xmlns="" id="{1FF41042-5FD2-4A59-B5C8-55296F7BB69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B01E73A-14AA-45E3-B455-2833536A8FB9}"/>
              </a:ext>
            </a:extLst>
          </p:cNvPr>
          <p:cNvSpPr>
            <a:spLocks noGrp="1"/>
          </p:cNvSpPr>
          <p:nvPr>
            <p:ph type="sldNum" sz="quarter" idx="12"/>
          </p:nvPr>
        </p:nvSpPr>
        <p:spPr/>
        <p:txBody>
          <a:bodyPr/>
          <a:lstStyle/>
          <a:p>
            <a:fld id="{CC35EEBA-6E37-4042-8E81-C6AE227C55BE}" type="slidenum">
              <a:rPr lang="zh-CN" altLang="en-US" smtClean="0"/>
              <a:t>‹#›</a:t>
            </a:fld>
            <a:endParaRPr lang="zh-CN" altLang="en-US"/>
          </a:p>
        </p:txBody>
      </p:sp>
    </p:spTree>
    <p:extLst>
      <p:ext uri="{BB962C8B-B14F-4D97-AF65-F5344CB8AC3E}">
        <p14:creationId xmlns:p14="http://schemas.microsoft.com/office/powerpoint/2010/main" val="3906378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8E5AA68-1A11-43EA-8315-ADE7D13CA3E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73C42843-82A5-4708-B7D6-19FE485D514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D6C67406-8EE0-4B42-A961-8C6B602029E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D1EC8AB5-A6D0-42CB-A5C0-7F252807A626}"/>
              </a:ext>
            </a:extLst>
          </p:cNvPr>
          <p:cNvSpPr>
            <a:spLocks noGrp="1"/>
          </p:cNvSpPr>
          <p:nvPr>
            <p:ph type="dt" sz="half" idx="10"/>
          </p:nvPr>
        </p:nvSpPr>
        <p:spPr/>
        <p:txBody>
          <a:bodyPr/>
          <a:lstStyle/>
          <a:p>
            <a:fld id="{F424D88C-5F9C-478F-924F-0691A34EEEF8}" type="datetimeFigureOut">
              <a:rPr lang="zh-CN" altLang="en-US" smtClean="0"/>
              <a:t>2020/3/31</a:t>
            </a:fld>
            <a:endParaRPr lang="zh-CN" altLang="en-US"/>
          </a:p>
        </p:txBody>
      </p:sp>
      <p:sp>
        <p:nvSpPr>
          <p:cNvPr id="6" name="页脚占位符 5">
            <a:extLst>
              <a:ext uri="{FF2B5EF4-FFF2-40B4-BE49-F238E27FC236}">
                <a16:creationId xmlns:a16="http://schemas.microsoft.com/office/drawing/2014/main" xmlns="" id="{B74928E1-1481-48FF-92F8-351F9BF418D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F74B0D95-D412-49DB-B67A-CBFA32F849E6}"/>
              </a:ext>
            </a:extLst>
          </p:cNvPr>
          <p:cNvSpPr>
            <a:spLocks noGrp="1"/>
          </p:cNvSpPr>
          <p:nvPr>
            <p:ph type="sldNum" sz="quarter" idx="12"/>
          </p:nvPr>
        </p:nvSpPr>
        <p:spPr/>
        <p:txBody>
          <a:bodyPr/>
          <a:lstStyle/>
          <a:p>
            <a:fld id="{CC35EEBA-6E37-4042-8E81-C6AE227C55BE}" type="slidenum">
              <a:rPr lang="zh-CN" altLang="en-US" smtClean="0"/>
              <a:t>‹#›</a:t>
            </a:fld>
            <a:endParaRPr lang="zh-CN" altLang="en-US"/>
          </a:p>
        </p:txBody>
      </p:sp>
    </p:spTree>
    <p:extLst>
      <p:ext uri="{BB962C8B-B14F-4D97-AF65-F5344CB8AC3E}">
        <p14:creationId xmlns:p14="http://schemas.microsoft.com/office/powerpoint/2010/main" val="2471421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D30CF3F-AAD8-491E-BC94-8398FB7060C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D25BAB1E-4521-46AE-9ED2-34EF56E980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EB7D10FE-90A6-447E-99EC-F0742043C4A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049A5E72-AD1E-4FDD-BCDF-993E58FEBF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A24C1DEA-04D1-47ED-9551-1DA3C0D8F98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04B94EC8-BF9F-4864-9E97-2194A6518457}"/>
              </a:ext>
            </a:extLst>
          </p:cNvPr>
          <p:cNvSpPr>
            <a:spLocks noGrp="1"/>
          </p:cNvSpPr>
          <p:nvPr>
            <p:ph type="dt" sz="half" idx="10"/>
          </p:nvPr>
        </p:nvSpPr>
        <p:spPr/>
        <p:txBody>
          <a:bodyPr/>
          <a:lstStyle/>
          <a:p>
            <a:fld id="{F424D88C-5F9C-478F-924F-0691A34EEEF8}" type="datetimeFigureOut">
              <a:rPr lang="zh-CN" altLang="en-US" smtClean="0"/>
              <a:t>2020/3/31</a:t>
            </a:fld>
            <a:endParaRPr lang="zh-CN" altLang="en-US"/>
          </a:p>
        </p:txBody>
      </p:sp>
      <p:sp>
        <p:nvSpPr>
          <p:cNvPr id="8" name="页脚占位符 7">
            <a:extLst>
              <a:ext uri="{FF2B5EF4-FFF2-40B4-BE49-F238E27FC236}">
                <a16:creationId xmlns:a16="http://schemas.microsoft.com/office/drawing/2014/main" xmlns="" id="{ED86725A-FA93-4C9A-8667-C74E4A40BF8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2CE242A-203E-4A60-B473-F440D86423EF}"/>
              </a:ext>
            </a:extLst>
          </p:cNvPr>
          <p:cNvSpPr>
            <a:spLocks noGrp="1"/>
          </p:cNvSpPr>
          <p:nvPr>
            <p:ph type="sldNum" sz="quarter" idx="12"/>
          </p:nvPr>
        </p:nvSpPr>
        <p:spPr/>
        <p:txBody>
          <a:bodyPr/>
          <a:lstStyle/>
          <a:p>
            <a:fld id="{CC35EEBA-6E37-4042-8E81-C6AE227C55BE}" type="slidenum">
              <a:rPr lang="zh-CN" altLang="en-US" smtClean="0"/>
              <a:t>‹#›</a:t>
            </a:fld>
            <a:endParaRPr lang="zh-CN" altLang="en-US"/>
          </a:p>
        </p:txBody>
      </p:sp>
    </p:spTree>
    <p:extLst>
      <p:ext uri="{BB962C8B-B14F-4D97-AF65-F5344CB8AC3E}">
        <p14:creationId xmlns:p14="http://schemas.microsoft.com/office/powerpoint/2010/main" val="2028106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C116470-70E2-4EF9-99C8-C26A6BED44F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96D64290-9D2C-487E-85AE-B2DBF434BD55}"/>
              </a:ext>
            </a:extLst>
          </p:cNvPr>
          <p:cNvSpPr>
            <a:spLocks noGrp="1"/>
          </p:cNvSpPr>
          <p:nvPr>
            <p:ph type="dt" sz="half" idx="10"/>
          </p:nvPr>
        </p:nvSpPr>
        <p:spPr/>
        <p:txBody>
          <a:bodyPr/>
          <a:lstStyle/>
          <a:p>
            <a:fld id="{F424D88C-5F9C-478F-924F-0691A34EEEF8}" type="datetimeFigureOut">
              <a:rPr lang="zh-CN" altLang="en-US" smtClean="0"/>
              <a:t>2020/3/31</a:t>
            </a:fld>
            <a:endParaRPr lang="zh-CN" altLang="en-US"/>
          </a:p>
        </p:txBody>
      </p:sp>
      <p:sp>
        <p:nvSpPr>
          <p:cNvPr id="4" name="页脚占位符 3">
            <a:extLst>
              <a:ext uri="{FF2B5EF4-FFF2-40B4-BE49-F238E27FC236}">
                <a16:creationId xmlns:a16="http://schemas.microsoft.com/office/drawing/2014/main" xmlns="" id="{8A42AC0A-BE7C-462E-B71C-9E6EAAE9BE0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4CEE63A0-C064-4D88-A183-58690F88755C}"/>
              </a:ext>
            </a:extLst>
          </p:cNvPr>
          <p:cNvSpPr>
            <a:spLocks noGrp="1"/>
          </p:cNvSpPr>
          <p:nvPr>
            <p:ph type="sldNum" sz="quarter" idx="12"/>
          </p:nvPr>
        </p:nvSpPr>
        <p:spPr/>
        <p:txBody>
          <a:bodyPr/>
          <a:lstStyle/>
          <a:p>
            <a:fld id="{CC35EEBA-6E37-4042-8E81-C6AE227C55BE}" type="slidenum">
              <a:rPr lang="zh-CN" altLang="en-US" smtClean="0"/>
              <a:t>‹#›</a:t>
            </a:fld>
            <a:endParaRPr lang="zh-CN" altLang="en-US"/>
          </a:p>
        </p:txBody>
      </p:sp>
    </p:spTree>
    <p:extLst>
      <p:ext uri="{BB962C8B-B14F-4D97-AF65-F5344CB8AC3E}">
        <p14:creationId xmlns:p14="http://schemas.microsoft.com/office/powerpoint/2010/main" val="1902302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0E6E4D57-161B-4A57-ACC6-88C3876A6070}"/>
              </a:ext>
            </a:extLst>
          </p:cNvPr>
          <p:cNvSpPr>
            <a:spLocks noGrp="1"/>
          </p:cNvSpPr>
          <p:nvPr>
            <p:ph type="dt" sz="half" idx="10"/>
          </p:nvPr>
        </p:nvSpPr>
        <p:spPr/>
        <p:txBody>
          <a:bodyPr/>
          <a:lstStyle/>
          <a:p>
            <a:fld id="{F424D88C-5F9C-478F-924F-0691A34EEEF8}" type="datetimeFigureOut">
              <a:rPr lang="zh-CN" altLang="en-US" smtClean="0"/>
              <a:t>2020/3/31</a:t>
            </a:fld>
            <a:endParaRPr lang="zh-CN" altLang="en-US"/>
          </a:p>
        </p:txBody>
      </p:sp>
      <p:sp>
        <p:nvSpPr>
          <p:cNvPr id="3" name="页脚占位符 2">
            <a:extLst>
              <a:ext uri="{FF2B5EF4-FFF2-40B4-BE49-F238E27FC236}">
                <a16:creationId xmlns:a16="http://schemas.microsoft.com/office/drawing/2014/main" xmlns="" id="{A55CA43D-7E8E-4772-87D8-1F7A83E9BB0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6982E0F8-5675-49E9-B80E-5399DC57FCB3}"/>
              </a:ext>
            </a:extLst>
          </p:cNvPr>
          <p:cNvSpPr>
            <a:spLocks noGrp="1"/>
          </p:cNvSpPr>
          <p:nvPr>
            <p:ph type="sldNum" sz="quarter" idx="12"/>
          </p:nvPr>
        </p:nvSpPr>
        <p:spPr/>
        <p:txBody>
          <a:bodyPr/>
          <a:lstStyle/>
          <a:p>
            <a:fld id="{CC35EEBA-6E37-4042-8E81-C6AE227C55BE}" type="slidenum">
              <a:rPr lang="zh-CN" altLang="en-US" smtClean="0"/>
              <a:t>‹#›</a:t>
            </a:fld>
            <a:endParaRPr lang="zh-CN" altLang="en-US"/>
          </a:p>
        </p:txBody>
      </p:sp>
    </p:spTree>
    <p:extLst>
      <p:ext uri="{BB962C8B-B14F-4D97-AF65-F5344CB8AC3E}">
        <p14:creationId xmlns:p14="http://schemas.microsoft.com/office/powerpoint/2010/main" val="334447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53D8D80-8D2E-490B-86F9-D78F8C6C938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49E81598-CC47-4025-BB89-481E2E62F0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056CFADC-6B17-4D7D-8A17-2A96174865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FC06F835-784F-4033-A451-B774A3B65095}"/>
              </a:ext>
            </a:extLst>
          </p:cNvPr>
          <p:cNvSpPr>
            <a:spLocks noGrp="1"/>
          </p:cNvSpPr>
          <p:nvPr>
            <p:ph type="dt" sz="half" idx="10"/>
          </p:nvPr>
        </p:nvSpPr>
        <p:spPr/>
        <p:txBody>
          <a:bodyPr/>
          <a:lstStyle/>
          <a:p>
            <a:fld id="{F424D88C-5F9C-478F-924F-0691A34EEEF8}" type="datetimeFigureOut">
              <a:rPr lang="zh-CN" altLang="en-US" smtClean="0"/>
              <a:t>2020/3/31</a:t>
            </a:fld>
            <a:endParaRPr lang="zh-CN" altLang="en-US"/>
          </a:p>
        </p:txBody>
      </p:sp>
      <p:sp>
        <p:nvSpPr>
          <p:cNvPr id="6" name="页脚占位符 5">
            <a:extLst>
              <a:ext uri="{FF2B5EF4-FFF2-40B4-BE49-F238E27FC236}">
                <a16:creationId xmlns:a16="http://schemas.microsoft.com/office/drawing/2014/main" xmlns="" id="{814142F0-7D3D-4E29-82ED-38CD1D3465A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013F1D20-1DA5-4C3C-8DA4-BA1D0EAED2D4}"/>
              </a:ext>
            </a:extLst>
          </p:cNvPr>
          <p:cNvSpPr>
            <a:spLocks noGrp="1"/>
          </p:cNvSpPr>
          <p:nvPr>
            <p:ph type="sldNum" sz="quarter" idx="12"/>
          </p:nvPr>
        </p:nvSpPr>
        <p:spPr/>
        <p:txBody>
          <a:bodyPr/>
          <a:lstStyle/>
          <a:p>
            <a:fld id="{CC35EEBA-6E37-4042-8E81-C6AE227C55BE}" type="slidenum">
              <a:rPr lang="zh-CN" altLang="en-US" smtClean="0"/>
              <a:t>‹#›</a:t>
            </a:fld>
            <a:endParaRPr lang="zh-CN" altLang="en-US"/>
          </a:p>
        </p:txBody>
      </p:sp>
    </p:spTree>
    <p:extLst>
      <p:ext uri="{BB962C8B-B14F-4D97-AF65-F5344CB8AC3E}">
        <p14:creationId xmlns:p14="http://schemas.microsoft.com/office/powerpoint/2010/main" val="3564625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567CAAD-F4BF-47E8-93E7-C1B965B2A03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A44ACD17-88E2-4C24-B2A0-B94C9C6746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040F1151-3BAE-4044-A88A-2890EF2898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D826E8CD-0F7D-4D64-8FFC-15218E471E84}"/>
              </a:ext>
            </a:extLst>
          </p:cNvPr>
          <p:cNvSpPr>
            <a:spLocks noGrp="1"/>
          </p:cNvSpPr>
          <p:nvPr>
            <p:ph type="dt" sz="half" idx="10"/>
          </p:nvPr>
        </p:nvSpPr>
        <p:spPr/>
        <p:txBody>
          <a:bodyPr/>
          <a:lstStyle/>
          <a:p>
            <a:fld id="{F424D88C-5F9C-478F-924F-0691A34EEEF8}" type="datetimeFigureOut">
              <a:rPr lang="zh-CN" altLang="en-US" smtClean="0"/>
              <a:t>2020/3/31</a:t>
            </a:fld>
            <a:endParaRPr lang="zh-CN" altLang="en-US"/>
          </a:p>
        </p:txBody>
      </p:sp>
      <p:sp>
        <p:nvSpPr>
          <p:cNvPr id="6" name="页脚占位符 5">
            <a:extLst>
              <a:ext uri="{FF2B5EF4-FFF2-40B4-BE49-F238E27FC236}">
                <a16:creationId xmlns:a16="http://schemas.microsoft.com/office/drawing/2014/main" xmlns="" id="{FE8C4A85-6D73-4086-8EC9-C467350617B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26E0946-A033-499E-B408-B4CB51BE2DFF}"/>
              </a:ext>
            </a:extLst>
          </p:cNvPr>
          <p:cNvSpPr>
            <a:spLocks noGrp="1"/>
          </p:cNvSpPr>
          <p:nvPr>
            <p:ph type="sldNum" sz="quarter" idx="12"/>
          </p:nvPr>
        </p:nvSpPr>
        <p:spPr/>
        <p:txBody>
          <a:bodyPr/>
          <a:lstStyle/>
          <a:p>
            <a:fld id="{CC35EEBA-6E37-4042-8E81-C6AE227C55BE}" type="slidenum">
              <a:rPr lang="zh-CN" altLang="en-US" smtClean="0"/>
              <a:t>‹#›</a:t>
            </a:fld>
            <a:endParaRPr lang="zh-CN" altLang="en-US"/>
          </a:p>
        </p:txBody>
      </p:sp>
    </p:spTree>
    <p:extLst>
      <p:ext uri="{BB962C8B-B14F-4D97-AF65-F5344CB8AC3E}">
        <p14:creationId xmlns:p14="http://schemas.microsoft.com/office/powerpoint/2010/main" val="2893976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B5F17E3D-4CD5-4DA7-A673-BAEEF504FA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C6530DA1-6AE3-4E27-998F-8B43EF7151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5AD4E1C9-4E94-4E8D-84BE-1C4FD83A61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4D88C-5F9C-478F-924F-0691A34EEEF8}" type="datetimeFigureOut">
              <a:rPr lang="zh-CN" altLang="en-US" smtClean="0"/>
              <a:t>2020/3/31</a:t>
            </a:fld>
            <a:endParaRPr lang="zh-CN" altLang="en-US"/>
          </a:p>
        </p:txBody>
      </p:sp>
      <p:sp>
        <p:nvSpPr>
          <p:cNvPr id="5" name="页脚占位符 4">
            <a:extLst>
              <a:ext uri="{FF2B5EF4-FFF2-40B4-BE49-F238E27FC236}">
                <a16:creationId xmlns:a16="http://schemas.microsoft.com/office/drawing/2014/main" xmlns="" id="{D0177CA0-7630-4C0E-BBD7-539FED938A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C70D68D0-9A89-43C5-A976-0C546ED605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5EEBA-6E37-4042-8E81-C6AE227C55BE}" type="slidenum">
              <a:rPr lang="zh-CN" altLang="en-US" smtClean="0"/>
              <a:t>‹#›</a:t>
            </a:fld>
            <a:endParaRPr lang="zh-CN" altLang="en-US"/>
          </a:p>
        </p:txBody>
      </p:sp>
    </p:spTree>
    <p:extLst>
      <p:ext uri="{BB962C8B-B14F-4D97-AF65-F5344CB8AC3E}">
        <p14:creationId xmlns:p14="http://schemas.microsoft.com/office/powerpoint/2010/main" val="2633028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764" b="55974"/>
          <a:stretch>
            <a:fillRect/>
          </a:stretch>
        </p:blipFill>
        <p:spPr>
          <a:xfrm>
            <a:off x="1" y="446"/>
            <a:ext cx="12192000" cy="6857111"/>
          </a:xfrm>
          <a:prstGeom prst="rect">
            <a:avLst/>
          </a:prstGeom>
        </p:spPr>
      </p:pic>
      <p:sp>
        <p:nvSpPr>
          <p:cNvPr id="20" name="矩形 19"/>
          <p:cNvSpPr/>
          <p:nvPr/>
        </p:nvSpPr>
        <p:spPr>
          <a:xfrm>
            <a:off x="1075599" y="2251569"/>
            <a:ext cx="10040803" cy="3118944"/>
          </a:xfrm>
          <a:prstGeom prst="rect">
            <a:avLst/>
          </a:prstGeom>
        </p:spPr>
        <p:txBody>
          <a:bodyPr wrap="square" lIns="116979" tIns="58490" rIns="116979" bIns="58490">
            <a:spAutoFit/>
          </a:bodyPr>
          <a:lstStyle/>
          <a:p>
            <a:pPr algn="l">
              <a:lnSpc>
                <a:spcPct val="150000"/>
              </a:lnSpc>
            </a:pPr>
            <a:r>
              <a:rPr lang="zh-CN" altLang="en-US" sz="2600" spc="289" dirty="0">
                <a:solidFill>
                  <a:schemeClr val="tx1">
                    <a:lumMod val="85000"/>
                    <a:lumOff val="15000"/>
                  </a:schemeClr>
                </a:solidFill>
                <a:latin typeface="微软雅黑" panose="020B0503020204020204" pitchFamily="34" charset="-122"/>
                <a:ea typeface="微软雅黑" panose="020B0503020204020204" pitchFamily="34" charset="-122"/>
              </a:rPr>
              <a:t>学段：高中</a:t>
            </a:r>
          </a:p>
          <a:p>
            <a:pPr algn="l">
              <a:lnSpc>
                <a:spcPct val="150000"/>
              </a:lnSpc>
            </a:pPr>
            <a:r>
              <a:rPr lang="zh-CN" altLang="en-US" sz="2600" spc="289" dirty="0">
                <a:solidFill>
                  <a:schemeClr val="tx1">
                    <a:lumMod val="85000"/>
                    <a:lumOff val="15000"/>
                  </a:schemeClr>
                </a:solidFill>
                <a:latin typeface="微软雅黑" panose="020B0503020204020204" pitchFamily="34" charset="-122"/>
                <a:ea typeface="微软雅黑" panose="020B0503020204020204" pitchFamily="34" charset="-122"/>
              </a:rPr>
              <a:t>学科：历史</a:t>
            </a:r>
            <a:endParaRPr lang="en-US" altLang="zh-CN" sz="2600" spc="289"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2600" spc="289" dirty="0">
                <a:solidFill>
                  <a:schemeClr val="tx1">
                    <a:lumMod val="85000"/>
                    <a:lumOff val="15000"/>
                  </a:schemeClr>
                </a:solidFill>
                <a:latin typeface="微软雅黑" panose="020B0503020204020204" pitchFamily="34" charset="-122"/>
                <a:ea typeface="微软雅黑" panose="020B0503020204020204" pitchFamily="34" charset="-122"/>
              </a:rPr>
              <a:t>年级：高一</a:t>
            </a:r>
          </a:p>
          <a:p>
            <a:pPr>
              <a:lnSpc>
                <a:spcPct val="150000"/>
              </a:lnSpc>
            </a:pPr>
            <a:r>
              <a:rPr lang="zh-CN" altLang="en-US" sz="2600" spc="289" dirty="0">
                <a:solidFill>
                  <a:schemeClr val="tx1">
                    <a:lumMod val="85000"/>
                    <a:lumOff val="15000"/>
                  </a:schemeClr>
                </a:solidFill>
                <a:latin typeface="微软雅黑" panose="020B0503020204020204" pitchFamily="34" charset="-122"/>
                <a:ea typeface="微软雅黑" panose="020B0503020204020204" pitchFamily="34" charset="-122"/>
              </a:rPr>
              <a:t>版本：部编版</a:t>
            </a:r>
            <a:r>
              <a:rPr lang="en-US" altLang="zh-CN" sz="2600" spc="289"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600" spc="289" dirty="0">
                <a:solidFill>
                  <a:schemeClr val="tx1">
                    <a:lumMod val="85000"/>
                    <a:lumOff val="15000"/>
                  </a:schemeClr>
                </a:solidFill>
                <a:latin typeface="微软雅黑" panose="020B0503020204020204" pitchFamily="34" charset="-122"/>
                <a:ea typeface="微软雅黑" panose="020B0503020204020204" pitchFamily="34" charset="-122"/>
              </a:rPr>
              <a:t>中外历史纲要</a:t>
            </a:r>
            <a:r>
              <a:rPr lang="en-US" altLang="zh-CN" sz="2600" spc="289"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600" spc="289" dirty="0">
                <a:solidFill>
                  <a:schemeClr val="tx1">
                    <a:lumMod val="85000"/>
                    <a:lumOff val="15000"/>
                  </a:schemeClr>
                </a:solidFill>
                <a:latin typeface="微软雅黑" panose="020B0503020204020204" pitchFamily="34" charset="-122"/>
                <a:ea typeface="微软雅黑" panose="020B0503020204020204" pitchFamily="34" charset="-122"/>
              </a:rPr>
              <a:t>（下）</a:t>
            </a:r>
            <a:r>
              <a:rPr lang="en-US" altLang="zh-CN" sz="2600" spc="289"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600" spc="289" dirty="0">
                <a:solidFill>
                  <a:schemeClr val="tx1">
                    <a:lumMod val="85000"/>
                    <a:lumOff val="15000"/>
                  </a:schemeClr>
                </a:solidFill>
                <a:latin typeface="微软雅黑" panose="020B0503020204020204" pitchFamily="34" charset="-122"/>
                <a:ea typeface="微软雅黑" panose="020B0503020204020204" pitchFamily="34" charset="-122"/>
              </a:rPr>
              <a:t>第一</a:t>
            </a:r>
            <a:r>
              <a:rPr lang="zh-CN" altLang="en-US" sz="2600" spc="289" dirty="0" smtClean="0">
                <a:solidFill>
                  <a:schemeClr val="tx1">
                    <a:lumMod val="85000"/>
                    <a:lumOff val="15000"/>
                  </a:schemeClr>
                </a:solidFill>
                <a:latin typeface="微软雅黑" panose="020B0503020204020204" pitchFamily="34" charset="-122"/>
                <a:ea typeface="微软雅黑" panose="020B0503020204020204" pitchFamily="34" charset="-122"/>
              </a:rPr>
              <a:t>单元  第</a:t>
            </a:r>
            <a:r>
              <a:rPr lang="en-US" altLang="zh-CN" sz="2600" spc="289" dirty="0" smtClean="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2600" spc="289" dirty="0" smtClean="0">
                <a:solidFill>
                  <a:schemeClr val="tx1">
                    <a:lumMod val="85000"/>
                    <a:lumOff val="15000"/>
                  </a:schemeClr>
                </a:solidFill>
                <a:latin typeface="微软雅黑" panose="020B0503020204020204" pitchFamily="34" charset="-122"/>
                <a:ea typeface="微软雅黑" panose="020B0503020204020204" pitchFamily="34" charset="-122"/>
              </a:rPr>
              <a:t>课 </a:t>
            </a:r>
            <a:endParaRPr lang="zh-CN" altLang="en-US" sz="2600" spc="289"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2600" spc="289" dirty="0">
                <a:solidFill>
                  <a:schemeClr val="tx1">
                    <a:lumMod val="85000"/>
                    <a:lumOff val="15000"/>
                  </a:schemeClr>
                </a:solidFill>
                <a:latin typeface="微软雅黑" panose="020B0503020204020204" pitchFamily="34" charset="-122"/>
                <a:ea typeface="微软雅黑" panose="020B0503020204020204" pitchFamily="34" charset="-122"/>
              </a:rPr>
              <a:t>单位：</a:t>
            </a:r>
            <a:r>
              <a:rPr lang="zh-CN" altLang="en-US" sz="2600" spc="289" dirty="0" smtClean="0">
                <a:solidFill>
                  <a:schemeClr val="tx1">
                    <a:lumMod val="85000"/>
                    <a:lumOff val="15000"/>
                  </a:schemeClr>
                </a:solidFill>
                <a:latin typeface="微软雅黑" panose="020B0503020204020204" pitchFamily="34" charset="-122"/>
                <a:ea typeface="微软雅黑" panose="020B0503020204020204" pitchFamily="34" charset="-122"/>
              </a:rPr>
              <a:t>北京市华师附中朝阳学校：李宁</a:t>
            </a:r>
            <a:endParaRPr lang="en-US" altLang="zh-CN" sz="2600" spc="289"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3416" t="12045" r="31981" b="24572"/>
          <a:stretch>
            <a:fillRect/>
          </a:stretch>
        </p:blipFill>
        <p:spPr>
          <a:xfrm>
            <a:off x="9872621" y="5090199"/>
            <a:ext cx="1883692" cy="1676295"/>
          </a:xfrm>
          <a:prstGeom prst="rect">
            <a:avLst/>
          </a:prstGeom>
        </p:spPr>
      </p:pic>
      <p:pic>
        <p:nvPicPr>
          <p:cNvPr id="2" name="图片 1" descr="111 (2)"/>
          <p:cNvPicPr>
            <a:picLocks noChangeAspect="1"/>
          </p:cNvPicPr>
          <p:nvPr/>
        </p:nvPicPr>
        <p:blipFill>
          <a:blip r:embed="rId5"/>
          <a:stretch>
            <a:fillRect/>
          </a:stretch>
        </p:blipFill>
        <p:spPr>
          <a:xfrm>
            <a:off x="303074" y="255555"/>
            <a:ext cx="7024315" cy="874201"/>
          </a:xfrm>
          <a:prstGeom prst="rect">
            <a:avLst/>
          </a:prstGeom>
        </p:spPr>
      </p:pic>
      <p:sp>
        <p:nvSpPr>
          <p:cNvPr id="7" name="矩形 6">
            <a:extLst>
              <a:ext uri="{FF2B5EF4-FFF2-40B4-BE49-F238E27FC236}">
                <a16:creationId xmlns="" xmlns:a16="http://schemas.microsoft.com/office/drawing/2014/main" id="{DACD47BB-3631-1F46-A977-38671B906ABA}"/>
              </a:ext>
            </a:extLst>
          </p:cNvPr>
          <p:cNvSpPr/>
          <p:nvPr/>
        </p:nvSpPr>
        <p:spPr>
          <a:xfrm>
            <a:off x="1913268" y="1304710"/>
            <a:ext cx="8901199" cy="669325"/>
          </a:xfrm>
          <a:prstGeom prst="rect">
            <a:avLst/>
          </a:prstGeom>
        </p:spPr>
        <p:txBody>
          <a:bodyPr wrap="square" lIns="116979" tIns="58490" rIns="116979" bIns="58490">
            <a:spAutoFit/>
          </a:bodyPr>
          <a:lstStyle/>
          <a:p>
            <a:r>
              <a:rPr lang="zh-CN" altLang="en-US" sz="3600" b="1" spc="384" dirty="0">
                <a:latin typeface="微软雅黑" panose="020B0503020204020204" pitchFamily="34" charset="-122"/>
                <a:ea typeface="微软雅黑" panose="020B0503020204020204" pitchFamily="34" charset="-122"/>
              </a:rPr>
              <a:t>微课名称</a:t>
            </a:r>
            <a:r>
              <a:rPr lang="zh-CN" altLang="en-US" sz="3600" b="1" spc="384" dirty="0" smtClean="0">
                <a:latin typeface="微软雅黑" panose="020B0503020204020204" pitchFamily="34" charset="-122"/>
                <a:ea typeface="微软雅黑" panose="020B0503020204020204" pitchFamily="34" charset="-122"/>
              </a:rPr>
              <a:t>：文明的产生与早期发展</a:t>
            </a:r>
            <a:endParaRPr lang="zh-CN" altLang="en-US" sz="3600" b="1" spc="384"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2652561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
            <a:extLst>
              <a:ext uri="{FF2B5EF4-FFF2-40B4-BE49-F238E27FC236}">
                <a16:creationId xmlns:a16="http://schemas.microsoft.com/office/drawing/2014/main" xmlns="" id="{F74D6FAF-3447-4C45-940D-4FBF1FE3A159}"/>
              </a:ext>
            </a:extLst>
          </p:cNvPr>
          <p:cNvPicPr>
            <a:picLocks noChangeAspect="1"/>
          </p:cNvPicPr>
          <p:nvPr/>
        </p:nvPicPr>
        <p:blipFill>
          <a:blip r:embed="rId2" cstate="print"/>
          <a:stretch>
            <a:fillRect/>
          </a:stretch>
        </p:blipFill>
        <p:spPr>
          <a:xfrm>
            <a:off x="1614882" y="909467"/>
            <a:ext cx="8811895" cy="4324985"/>
          </a:xfrm>
          <a:prstGeom prst="rect">
            <a:avLst/>
          </a:prstGeom>
          <a:ln w="12700" cmpd="sng">
            <a:solidFill>
              <a:schemeClr val="tx1"/>
            </a:solidFill>
            <a:prstDash val="solid"/>
          </a:ln>
        </p:spPr>
      </p:pic>
      <p:sp>
        <p:nvSpPr>
          <p:cNvPr id="5" name="椭圆 4">
            <a:extLst>
              <a:ext uri="{FF2B5EF4-FFF2-40B4-BE49-F238E27FC236}">
                <a16:creationId xmlns:a16="http://schemas.microsoft.com/office/drawing/2014/main" xmlns="" id="{C3B7468A-85F4-4B97-BBBE-8BCB2687F431}"/>
              </a:ext>
            </a:extLst>
          </p:cNvPr>
          <p:cNvSpPr/>
          <p:nvPr/>
        </p:nvSpPr>
        <p:spPr>
          <a:xfrm>
            <a:off x="3817856" y="2168165"/>
            <a:ext cx="1378650" cy="180759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 Box 40">
            <a:extLst>
              <a:ext uri="{FF2B5EF4-FFF2-40B4-BE49-F238E27FC236}">
                <a16:creationId xmlns:a16="http://schemas.microsoft.com/office/drawing/2014/main" xmlns="" id="{925009FC-A7C5-46D2-8AC5-5756023CD3B9}"/>
              </a:ext>
            </a:extLst>
          </p:cNvPr>
          <p:cNvSpPr txBox="1">
            <a:spLocks noChangeArrowheads="1"/>
          </p:cNvSpPr>
          <p:nvPr/>
        </p:nvSpPr>
        <p:spPr bwMode="auto">
          <a:xfrm>
            <a:off x="5196506" y="548602"/>
            <a:ext cx="5230271" cy="4616648"/>
          </a:xfrm>
          <a:prstGeom prst="rect">
            <a:avLst/>
          </a:prstGeom>
          <a:solidFill>
            <a:schemeClr val="bg1"/>
          </a:solidFill>
          <a:ln>
            <a:noFill/>
          </a:ln>
          <a:effectLst/>
        </p:spPr>
        <p:txBody>
          <a:bodyPr wrap="square">
            <a:spAutoFit/>
          </a:bodyPr>
          <a:lstStyle/>
          <a:p>
            <a:r>
              <a:rPr lang="zh-CN" altLang="en-US" sz="2800" b="1" dirty="0">
                <a:solidFill>
                  <a:srgbClr val="0000FF"/>
                </a:solidFill>
                <a:ea typeface="华文行楷" panose="02010800040101010101" pitchFamily="2" charset="-122"/>
              </a:rPr>
              <a:t> </a:t>
            </a:r>
          </a:p>
          <a:p>
            <a:pPr>
              <a:lnSpc>
                <a:spcPct val="150000"/>
              </a:lnSpc>
            </a:pPr>
            <a:r>
              <a:rPr lang="zh-CN" altLang="en-US" sz="2800" b="1" dirty="0">
                <a:solidFill>
                  <a:srgbClr val="0000FF"/>
                </a:solidFill>
                <a:ea typeface="华文行楷" panose="02010800040101010101" pitchFamily="2" charset="-122"/>
              </a:rPr>
              <a:t>区域：古代埃及</a:t>
            </a:r>
            <a:endParaRPr lang="en-US" altLang="zh-CN" sz="2800" b="1" dirty="0">
              <a:solidFill>
                <a:srgbClr val="0000FF"/>
              </a:solidFill>
              <a:ea typeface="华文行楷" panose="02010800040101010101" pitchFamily="2" charset="-122"/>
            </a:endParaRPr>
          </a:p>
          <a:p>
            <a:pPr>
              <a:lnSpc>
                <a:spcPct val="150000"/>
              </a:lnSpc>
            </a:pPr>
            <a:r>
              <a:rPr lang="zh-CN" altLang="en-US" sz="2800" b="1" dirty="0">
                <a:solidFill>
                  <a:srgbClr val="0000FF"/>
                </a:solidFill>
                <a:ea typeface="华文行楷" panose="02010800040101010101" pitchFamily="2" charset="-122"/>
              </a:rPr>
              <a:t>时间：约公元前</a:t>
            </a:r>
            <a:r>
              <a:rPr lang="en-US" altLang="zh-CN" sz="2800" b="1" dirty="0">
                <a:solidFill>
                  <a:srgbClr val="0000FF"/>
                </a:solidFill>
                <a:ea typeface="华文行楷" panose="02010800040101010101" pitchFamily="2" charset="-122"/>
              </a:rPr>
              <a:t>3100</a:t>
            </a:r>
            <a:endParaRPr lang="zh-CN" altLang="en-US" sz="2800" b="1" dirty="0">
              <a:solidFill>
                <a:srgbClr val="0000FF"/>
              </a:solidFill>
              <a:ea typeface="华文行楷" panose="02010800040101010101" pitchFamily="2" charset="-122"/>
            </a:endParaRPr>
          </a:p>
          <a:p>
            <a:pPr>
              <a:lnSpc>
                <a:spcPct val="150000"/>
              </a:lnSpc>
            </a:pPr>
            <a:r>
              <a:rPr lang="zh-CN" altLang="en-US" sz="2800" b="1" dirty="0">
                <a:solidFill>
                  <a:srgbClr val="0000FF"/>
                </a:solidFill>
                <a:ea typeface="华文行楷" panose="02010800040101010101" pitchFamily="2" charset="-122"/>
              </a:rPr>
              <a:t>政治：法老</a:t>
            </a:r>
            <a:r>
              <a:rPr lang="en-US" altLang="zh-CN" sz="2800" b="1" dirty="0">
                <a:solidFill>
                  <a:srgbClr val="0000FF"/>
                </a:solidFill>
                <a:ea typeface="华文行楷" panose="02010800040101010101" pitchFamily="2" charset="-122"/>
              </a:rPr>
              <a:t>(</a:t>
            </a:r>
            <a:r>
              <a:rPr lang="zh-CN" altLang="en-US" sz="2800" b="1" dirty="0">
                <a:solidFill>
                  <a:srgbClr val="0000FF"/>
                </a:solidFill>
                <a:ea typeface="华文行楷" panose="02010800040101010101" pitchFamily="2" charset="-122"/>
              </a:rPr>
              <a:t>神权</a:t>
            </a:r>
            <a:r>
              <a:rPr lang="en-US" altLang="zh-CN" sz="2800" b="1" dirty="0">
                <a:solidFill>
                  <a:srgbClr val="0000FF"/>
                </a:solidFill>
                <a:ea typeface="华文行楷" panose="02010800040101010101" pitchFamily="2" charset="-122"/>
              </a:rPr>
              <a:t>)</a:t>
            </a:r>
            <a:endParaRPr lang="zh-CN" altLang="en-US" sz="2800" b="1" dirty="0">
              <a:solidFill>
                <a:srgbClr val="0000FF"/>
              </a:solidFill>
              <a:ea typeface="华文行楷" panose="02010800040101010101" pitchFamily="2" charset="-122"/>
            </a:endParaRPr>
          </a:p>
          <a:p>
            <a:pPr>
              <a:lnSpc>
                <a:spcPct val="150000"/>
              </a:lnSpc>
            </a:pPr>
            <a:r>
              <a:rPr lang="zh-CN" altLang="en-US" sz="2800" b="1" dirty="0">
                <a:solidFill>
                  <a:srgbClr val="0000FF"/>
                </a:solidFill>
                <a:ea typeface="华文行楷" panose="02010800040101010101" pitchFamily="2" charset="-122"/>
              </a:rPr>
              <a:t>文字：象形文字</a:t>
            </a:r>
          </a:p>
          <a:p>
            <a:pPr>
              <a:lnSpc>
                <a:spcPct val="150000"/>
              </a:lnSpc>
            </a:pPr>
            <a:r>
              <a:rPr lang="zh-CN" altLang="en-US" sz="2800" b="1" dirty="0">
                <a:solidFill>
                  <a:srgbClr val="0000FF"/>
                </a:solidFill>
                <a:ea typeface="华文行楷" panose="02010800040101010101" pitchFamily="2" charset="-122"/>
              </a:rPr>
              <a:t>文化：金字塔、太阳历、纸莎草</a:t>
            </a:r>
            <a:endParaRPr lang="zh-CN" altLang="en-US" sz="2800" dirty="0"/>
          </a:p>
          <a:p>
            <a:endParaRPr lang="zh-CN" altLang="en-US" sz="2800" b="1" dirty="0">
              <a:solidFill>
                <a:srgbClr val="006600"/>
              </a:solidFill>
              <a:ea typeface="华文行楷" panose="02010800040101010101" pitchFamily="2" charset="-122"/>
            </a:endParaRPr>
          </a:p>
          <a:p>
            <a:endParaRPr lang="zh-CN" altLang="en-US" sz="2800" b="1" dirty="0">
              <a:solidFill>
                <a:srgbClr val="006600"/>
              </a:solidFill>
              <a:ea typeface="华文行楷" panose="02010800040101010101" pitchFamily="2" charset="-122"/>
            </a:endParaRPr>
          </a:p>
        </p:txBody>
      </p:sp>
      <p:sp>
        <p:nvSpPr>
          <p:cNvPr id="6" name="TextBox 2">
            <a:extLst>
              <a:ext uri="{FF2B5EF4-FFF2-40B4-BE49-F238E27FC236}">
                <a16:creationId xmlns:a16="http://schemas.microsoft.com/office/drawing/2014/main" xmlns="" id="{AA81AE45-DBD2-4C32-B933-42343401B0CB}"/>
              </a:ext>
            </a:extLst>
          </p:cNvPr>
          <p:cNvSpPr txBox="1">
            <a:spLocks noChangeArrowheads="1"/>
          </p:cNvSpPr>
          <p:nvPr/>
        </p:nvSpPr>
        <p:spPr bwMode="auto">
          <a:xfrm>
            <a:off x="1270317" y="242543"/>
            <a:ext cx="5487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solidFill>
                  <a:srgbClr val="FF0000"/>
                </a:solidFill>
                <a:latin typeface="黑体" panose="02010609060101010101" pitchFamily="49" charset="-122"/>
                <a:ea typeface="黑体" panose="02010609060101010101" pitchFamily="49" charset="-122"/>
              </a:rPr>
              <a:t>二、早期文明之古代北非</a:t>
            </a:r>
          </a:p>
        </p:txBody>
      </p:sp>
    </p:spTree>
    <p:extLst>
      <p:ext uri="{BB962C8B-B14F-4D97-AF65-F5344CB8AC3E}">
        <p14:creationId xmlns:p14="http://schemas.microsoft.com/office/powerpoint/2010/main" val="238239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xmlns="" id="{4E04AD8B-D399-4BE2-8BCB-4FD15175C938}"/>
              </a:ext>
            </a:extLst>
          </p:cNvPr>
          <p:cNvSpPr txBox="1"/>
          <p:nvPr/>
        </p:nvSpPr>
        <p:spPr>
          <a:xfrm>
            <a:off x="5128024" y="1028549"/>
            <a:ext cx="5905736" cy="5355312"/>
          </a:xfrm>
          <a:prstGeom prst="rect">
            <a:avLst/>
          </a:prstGeom>
          <a:noFill/>
        </p:spPr>
        <p:txBody>
          <a:bodyPr wrap="square" rtlCol="0">
            <a:spAutoFit/>
          </a:bodyPr>
          <a:lstStyle/>
          <a:p>
            <a:pPr indent="457200">
              <a:lnSpc>
                <a:spcPct val="150000"/>
              </a:lnSpc>
            </a:pPr>
            <a:r>
              <a:rPr lang="zh-CN" altLang="en-US" sz="2400" dirty="0" smtClean="0"/>
              <a:t> 尼罗河</a:t>
            </a:r>
            <a:r>
              <a:rPr lang="zh-CN" altLang="en-US" sz="2400" dirty="0"/>
              <a:t>流域和美索不达米亚不同，它的西面是利比亚沙漠，东面是阿拉伯沙漠，南面是努比亚沙漠和尼罗河瀑布，北面是三角洲地区的没有港湾的海岸，这些自然屏障使他收到特别好的保护，不易遭到外族的侵犯，相比于两河流域不可预测引发灾难的洪水不同，尼罗河是温和的，可预测的，因此埃及文明是保守和稳定的，文明是自信乐观的。</a:t>
            </a:r>
            <a:endParaRPr lang="en-US" altLang="zh-CN" sz="2400" dirty="0"/>
          </a:p>
          <a:p>
            <a:endParaRPr lang="en-US" altLang="zh-CN" dirty="0"/>
          </a:p>
        </p:txBody>
      </p:sp>
      <p:pic>
        <p:nvPicPr>
          <p:cNvPr id="3" name="图片 2">
            <a:extLst>
              <a:ext uri="{FF2B5EF4-FFF2-40B4-BE49-F238E27FC236}">
                <a16:creationId xmlns:a16="http://schemas.microsoft.com/office/drawing/2014/main" xmlns="" id="{1833137F-FF67-4561-8A68-2838CAE5B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316" y="983186"/>
            <a:ext cx="3629318" cy="5400675"/>
          </a:xfrm>
          <a:prstGeom prst="rect">
            <a:avLst/>
          </a:prstGeom>
        </p:spPr>
      </p:pic>
      <p:sp>
        <p:nvSpPr>
          <p:cNvPr id="4" name="TextBox 2">
            <a:extLst>
              <a:ext uri="{FF2B5EF4-FFF2-40B4-BE49-F238E27FC236}">
                <a16:creationId xmlns:a16="http://schemas.microsoft.com/office/drawing/2014/main" xmlns="" id="{B46EA95D-41D3-4E21-A2D9-62EB579FE055}"/>
              </a:ext>
            </a:extLst>
          </p:cNvPr>
          <p:cNvSpPr txBox="1">
            <a:spLocks noChangeArrowheads="1"/>
          </p:cNvSpPr>
          <p:nvPr/>
        </p:nvSpPr>
        <p:spPr bwMode="auto">
          <a:xfrm>
            <a:off x="1270316" y="242543"/>
            <a:ext cx="63748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solidFill>
                  <a:srgbClr val="FF0000"/>
                </a:solidFill>
                <a:latin typeface="黑体" panose="02010609060101010101" pitchFamily="49" charset="-122"/>
                <a:ea typeface="黑体" panose="02010609060101010101" pitchFamily="49" charset="-122"/>
              </a:rPr>
              <a:t>古埃及文明的时空条件</a:t>
            </a:r>
          </a:p>
        </p:txBody>
      </p:sp>
    </p:spTree>
    <p:extLst>
      <p:ext uri="{BB962C8B-B14F-4D97-AF65-F5344CB8AC3E}">
        <p14:creationId xmlns:p14="http://schemas.microsoft.com/office/powerpoint/2010/main" val="446002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图片1"/>
          <p:cNvPicPr>
            <a:picLocks noChangeAspect="1"/>
          </p:cNvPicPr>
          <p:nvPr/>
        </p:nvPicPr>
        <p:blipFill>
          <a:blip r:embed="rId3" cstate="print"/>
          <a:stretch>
            <a:fillRect/>
          </a:stretch>
        </p:blipFill>
        <p:spPr>
          <a:xfrm>
            <a:off x="1082695" y="3324563"/>
            <a:ext cx="3883660" cy="2094964"/>
          </a:xfrm>
          <a:prstGeom prst="rect">
            <a:avLst/>
          </a:prstGeom>
          <a:noFill/>
          <a:ln w="9525">
            <a:noFill/>
          </a:ln>
        </p:spPr>
      </p:pic>
      <p:sp>
        <p:nvSpPr>
          <p:cNvPr id="20482" name="Rectangle 3"/>
          <p:cNvSpPr/>
          <p:nvPr/>
        </p:nvSpPr>
        <p:spPr>
          <a:xfrm>
            <a:off x="1478855" y="5419527"/>
            <a:ext cx="2357437" cy="384175"/>
          </a:xfrm>
          <a:prstGeom prst="rect">
            <a:avLst/>
          </a:prstGeom>
          <a:noFill/>
          <a:ln w="9525">
            <a:noFill/>
          </a:ln>
        </p:spPr>
        <p:txBody>
          <a:bodyPr wrap="square" lIns="0" tIns="0" rIns="0" bIns="0" anchor="t">
            <a:spAutoFit/>
          </a:bodyPr>
          <a:lstStyle/>
          <a:p>
            <a:pPr algn="ctr"/>
            <a:r>
              <a:rPr lang="zh-CN" altLang="en-US" sz="2500" dirty="0">
                <a:solidFill>
                  <a:srgbClr val="663300"/>
                </a:solidFill>
                <a:latin typeface="Times New Roman" panose="02020603050405020304" pitchFamily="18" charset="0"/>
                <a:ea typeface="黑体" panose="02010609060101010101" pitchFamily="49" charset="-122"/>
              </a:rPr>
              <a:t>金字塔墓道</a:t>
            </a:r>
          </a:p>
        </p:txBody>
      </p:sp>
      <p:sp>
        <p:nvSpPr>
          <p:cNvPr id="5" name="文本框 4">
            <a:extLst>
              <a:ext uri="{FF2B5EF4-FFF2-40B4-BE49-F238E27FC236}">
                <a16:creationId xmlns:a16="http://schemas.microsoft.com/office/drawing/2014/main" xmlns="" id="{2358EE91-EDBE-4399-92D3-92671DD5D883}"/>
              </a:ext>
            </a:extLst>
          </p:cNvPr>
          <p:cNvSpPr txBox="1"/>
          <p:nvPr/>
        </p:nvSpPr>
        <p:spPr>
          <a:xfrm>
            <a:off x="5517821" y="826207"/>
            <a:ext cx="6199695" cy="4656275"/>
          </a:xfrm>
          <a:prstGeom prst="rect">
            <a:avLst/>
          </a:prstGeom>
          <a:noFill/>
        </p:spPr>
        <p:txBody>
          <a:bodyPr wrap="square" rtlCol="0">
            <a:spAutoFit/>
          </a:bodyPr>
          <a:lstStyle/>
          <a:p>
            <a:pPr indent="457200">
              <a:lnSpc>
                <a:spcPct val="150000"/>
              </a:lnSpc>
            </a:pPr>
            <a:r>
              <a:rPr lang="zh-CN" altLang="en-US" sz="2000" dirty="0">
                <a:latin typeface="楷体" panose="02010609060101010101" pitchFamily="49" charset="-122"/>
                <a:ea typeface="楷体" panose="02010609060101010101" pitchFamily="49" charset="-122"/>
              </a:rPr>
              <a:t>在这众多的金字塔中，最令世人不可思议的就是始建于公元前</a:t>
            </a:r>
            <a:r>
              <a:rPr lang="en-US" altLang="zh-CN" sz="2000" dirty="0">
                <a:latin typeface="楷体" panose="02010609060101010101" pitchFamily="49" charset="-122"/>
                <a:ea typeface="楷体" panose="02010609060101010101" pitchFamily="49" charset="-122"/>
              </a:rPr>
              <a:t>2690</a:t>
            </a:r>
            <a:r>
              <a:rPr lang="zh-CN" altLang="en-US" sz="2000" dirty="0">
                <a:latin typeface="楷体" panose="02010609060101010101" pitchFamily="49" charset="-122"/>
                <a:ea typeface="楷体" panose="02010609060101010101" pitchFamily="49" charset="-122"/>
              </a:rPr>
              <a:t>年的胡夫金字塔。这座巨型金字塔棱体的每条底边长</a:t>
            </a:r>
            <a:r>
              <a:rPr lang="en-US" altLang="zh-CN" sz="2000" dirty="0">
                <a:latin typeface="楷体" panose="02010609060101010101" pitchFamily="49" charset="-122"/>
                <a:ea typeface="楷体" panose="02010609060101010101" pitchFamily="49" charset="-122"/>
              </a:rPr>
              <a:t>230.42</a:t>
            </a:r>
            <a:r>
              <a:rPr lang="zh-CN" altLang="en-US" sz="2000" dirty="0">
                <a:latin typeface="楷体" panose="02010609060101010101" pitchFamily="49" charset="-122"/>
                <a:ea typeface="楷体" panose="02010609060101010101" pitchFamily="49" charset="-122"/>
              </a:rPr>
              <a:t>米，塔高</a:t>
            </a:r>
            <a:r>
              <a:rPr lang="en-US" altLang="zh-CN" sz="2000" dirty="0">
                <a:latin typeface="楷体" panose="02010609060101010101" pitchFamily="49" charset="-122"/>
                <a:ea typeface="楷体" panose="02010609060101010101" pitchFamily="49" charset="-122"/>
              </a:rPr>
              <a:t>146.50</a:t>
            </a:r>
            <a:r>
              <a:rPr lang="zh-CN" altLang="en-US" sz="2000" dirty="0">
                <a:latin typeface="楷体" panose="02010609060101010101" pitchFamily="49" charset="-122"/>
                <a:ea typeface="楷体" panose="02010609060101010101" pitchFamily="49" charset="-122"/>
              </a:rPr>
              <a:t>米，侧面与地表夹角为</a:t>
            </a:r>
            <a:r>
              <a:rPr lang="en-US" altLang="zh-CN" sz="2000" dirty="0">
                <a:latin typeface="楷体" panose="02010609060101010101" pitchFamily="49" charset="-122"/>
                <a:ea typeface="楷体" panose="02010609060101010101" pitchFamily="49" charset="-122"/>
              </a:rPr>
              <a:t>51︒52</a:t>
            </a:r>
            <a:r>
              <a:rPr lang="zh-CN" altLang="en-US" sz="2000" dirty="0">
                <a:latin typeface="楷体" panose="02010609060101010101" pitchFamily="49" charset="-122"/>
                <a:ea typeface="楷体" panose="02010609060101010101" pitchFamily="49" charset="-122"/>
              </a:rPr>
              <a:t>＇。这座金字塔修建时完全用的是当地岩石，一共用乐</a:t>
            </a:r>
            <a:r>
              <a:rPr lang="en-US" altLang="zh-CN" sz="2000" dirty="0">
                <a:latin typeface="楷体" panose="02010609060101010101" pitchFamily="49" charset="-122"/>
                <a:ea typeface="楷体" panose="02010609060101010101" pitchFamily="49" charset="-122"/>
              </a:rPr>
              <a:t>30</a:t>
            </a:r>
            <a:r>
              <a:rPr lang="zh-CN" altLang="en-US" sz="2000" dirty="0">
                <a:latin typeface="楷体" panose="02010609060101010101" pitchFamily="49" charset="-122"/>
                <a:ea typeface="楷体" panose="02010609060101010101" pitchFamily="49" charset="-122"/>
              </a:rPr>
              <a:t>万块才把金字塔给堆砌起来，一块石头就重</a:t>
            </a:r>
            <a:r>
              <a:rPr lang="en-US" altLang="zh-CN" sz="2000" dirty="0">
                <a:latin typeface="楷体" panose="02010609060101010101" pitchFamily="49" charset="-122"/>
                <a:ea typeface="楷体" panose="02010609060101010101" pitchFamily="49" charset="-122"/>
              </a:rPr>
              <a:t>2.5</a:t>
            </a:r>
            <a:r>
              <a:rPr lang="zh-CN" altLang="en-US" sz="2000" dirty="0">
                <a:latin typeface="楷体" panose="02010609060101010101" pitchFamily="49" charset="-122"/>
                <a:ea typeface="楷体" panose="02010609060101010101" pitchFamily="49" charset="-122"/>
              </a:rPr>
              <a:t>吨，况且，石块与石块之间没有用过任何粘合材料</a:t>
            </a:r>
            <a:r>
              <a:rPr lang="zh-CN" altLang="en-US" sz="2000" dirty="0"/>
              <a:t>。</a:t>
            </a:r>
            <a:endParaRPr lang="en-US" altLang="zh-CN" sz="2000" dirty="0"/>
          </a:p>
          <a:p>
            <a:pPr indent="457200">
              <a:lnSpc>
                <a:spcPct val="150000"/>
              </a:lnSpc>
            </a:pPr>
            <a:r>
              <a:rPr lang="en-US" altLang="zh-CN" sz="2000" dirty="0"/>
              <a:t>    ——</a:t>
            </a:r>
            <a:r>
              <a:rPr lang="zh-CN" altLang="en-US" sz="2000" dirty="0"/>
              <a:t>曹家骧</a:t>
            </a:r>
            <a:r>
              <a:rPr lang="en-US" altLang="zh-CN" sz="2000" dirty="0"/>
              <a:t>《</a:t>
            </a:r>
            <a:r>
              <a:rPr lang="zh-CN" altLang="en-US" sz="2000" dirty="0"/>
              <a:t>超越时空的直播</a:t>
            </a:r>
            <a:r>
              <a:rPr lang="en-US" altLang="zh-CN" sz="2000" dirty="0"/>
              <a:t>——</a:t>
            </a:r>
            <a:r>
              <a:rPr lang="zh-CN" altLang="en-US" sz="2000" dirty="0"/>
              <a:t>香港凤凰卫视卫星直播埃及金字塔考古发掘内幕</a:t>
            </a:r>
            <a:r>
              <a:rPr lang="en-US" altLang="zh-CN" sz="2000" dirty="0"/>
              <a:t>》</a:t>
            </a:r>
            <a:r>
              <a:rPr lang="zh-CN" altLang="en-US" sz="2000" dirty="0"/>
              <a:t>，载</a:t>
            </a:r>
            <a:r>
              <a:rPr lang="en-US" altLang="zh-CN" sz="2000" dirty="0"/>
              <a:t>《</a:t>
            </a:r>
            <a:r>
              <a:rPr lang="zh-CN" altLang="en-US" sz="2000" dirty="0"/>
              <a:t>新闻记者</a:t>
            </a:r>
            <a:r>
              <a:rPr lang="en-US" altLang="zh-CN" sz="2000" dirty="0"/>
              <a:t>》</a:t>
            </a:r>
            <a:r>
              <a:rPr lang="zh-CN" altLang="en-US" sz="2000" dirty="0"/>
              <a:t>，</a:t>
            </a:r>
            <a:r>
              <a:rPr lang="en-US" altLang="zh-CN" sz="2000" dirty="0"/>
              <a:t>1999</a:t>
            </a:r>
            <a:r>
              <a:rPr lang="zh-CN" altLang="en-US" sz="2000" dirty="0"/>
              <a:t>年第</a:t>
            </a:r>
            <a:r>
              <a:rPr lang="en-US" altLang="zh-CN" sz="2000" dirty="0"/>
              <a:t>5</a:t>
            </a:r>
            <a:r>
              <a:rPr lang="zh-CN" altLang="en-US" sz="2000" dirty="0"/>
              <a:t>期</a:t>
            </a:r>
          </a:p>
        </p:txBody>
      </p:sp>
      <p:pic>
        <p:nvPicPr>
          <p:cNvPr id="6" name="图片 5">
            <a:extLst>
              <a:ext uri="{FF2B5EF4-FFF2-40B4-BE49-F238E27FC236}">
                <a16:creationId xmlns:a16="http://schemas.microsoft.com/office/drawing/2014/main" xmlns="" id="{84863BCA-2E93-49E8-A8F2-4CE81A5D0EAA}"/>
              </a:ext>
            </a:extLst>
          </p:cNvPr>
          <p:cNvPicPr>
            <a:picLocks noChangeAspect="1"/>
          </p:cNvPicPr>
          <p:nvPr/>
        </p:nvPicPr>
        <p:blipFill>
          <a:blip r:embed="rId4"/>
          <a:stretch>
            <a:fillRect/>
          </a:stretch>
        </p:blipFill>
        <p:spPr>
          <a:xfrm>
            <a:off x="1082695" y="823228"/>
            <a:ext cx="3883660" cy="2102485"/>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
            <a:extLst>
              <a:ext uri="{FF2B5EF4-FFF2-40B4-BE49-F238E27FC236}">
                <a16:creationId xmlns:a16="http://schemas.microsoft.com/office/drawing/2014/main" xmlns="" id="{1D099B96-1885-424A-9CBB-BFFF0BD897CC}"/>
              </a:ext>
            </a:extLst>
          </p:cNvPr>
          <p:cNvPicPr>
            <a:picLocks noChangeAspect="1"/>
          </p:cNvPicPr>
          <p:nvPr/>
        </p:nvPicPr>
        <p:blipFill>
          <a:blip r:embed="rId2" cstate="print"/>
          <a:stretch>
            <a:fillRect/>
          </a:stretch>
        </p:blipFill>
        <p:spPr>
          <a:xfrm>
            <a:off x="2302479" y="949254"/>
            <a:ext cx="8038726" cy="5475113"/>
          </a:xfrm>
          <a:prstGeom prst="rect">
            <a:avLst/>
          </a:prstGeom>
          <a:ln w="12700" cmpd="sng">
            <a:solidFill>
              <a:schemeClr val="tx1"/>
            </a:solidFill>
            <a:prstDash val="solid"/>
          </a:ln>
        </p:spPr>
      </p:pic>
      <p:sp>
        <p:nvSpPr>
          <p:cNvPr id="3" name="椭圆 2">
            <a:extLst>
              <a:ext uri="{FF2B5EF4-FFF2-40B4-BE49-F238E27FC236}">
                <a16:creationId xmlns:a16="http://schemas.microsoft.com/office/drawing/2014/main" xmlns="" id="{EB6914A1-0A6D-4142-B3FB-BCB082C06BBF}"/>
              </a:ext>
            </a:extLst>
          </p:cNvPr>
          <p:cNvSpPr/>
          <p:nvPr/>
        </p:nvSpPr>
        <p:spPr>
          <a:xfrm>
            <a:off x="6321842" y="3334484"/>
            <a:ext cx="1687398" cy="180759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2">
            <a:extLst>
              <a:ext uri="{FF2B5EF4-FFF2-40B4-BE49-F238E27FC236}">
                <a16:creationId xmlns:a16="http://schemas.microsoft.com/office/drawing/2014/main" xmlns="" id="{5C89C545-8C3A-443B-BEB8-BFBD21DC6FF8}"/>
              </a:ext>
            </a:extLst>
          </p:cNvPr>
          <p:cNvSpPr txBox="1">
            <a:spLocks noChangeArrowheads="1"/>
          </p:cNvSpPr>
          <p:nvPr/>
        </p:nvSpPr>
        <p:spPr bwMode="auto">
          <a:xfrm>
            <a:off x="1270317" y="242543"/>
            <a:ext cx="5487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solidFill>
                  <a:srgbClr val="FF0000"/>
                </a:solidFill>
                <a:latin typeface="黑体" panose="02010609060101010101" pitchFamily="49" charset="-122"/>
                <a:ea typeface="黑体" panose="02010609060101010101" pitchFamily="49" charset="-122"/>
              </a:rPr>
              <a:t>二、早期文明之古代南亚</a:t>
            </a:r>
          </a:p>
        </p:txBody>
      </p:sp>
      <p:sp>
        <p:nvSpPr>
          <p:cNvPr id="7" name="Text Box 60">
            <a:extLst>
              <a:ext uri="{FF2B5EF4-FFF2-40B4-BE49-F238E27FC236}">
                <a16:creationId xmlns:a16="http://schemas.microsoft.com/office/drawing/2014/main" xmlns="" id="{F47E25CF-43B8-4224-8259-4328657020AF}"/>
              </a:ext>
            </a:extLst>
          </p:cNvPr>
          <p:cNvSpPr txBox="1">
            <a:spLocks noChangeArrowheads="1"/>
          </p:cNvSpPr>
          <p:nvPr/>
        </p:nvSpPr>
        <p:spPr bwMode="auto">
          <a:xfrm>
            <a:off x="1668544" y="821980"/>
            <a:ext cx="3978111" cy="5909310"/>
          </a:xfrm>
          <a:prstGeom prst="rect">
            <a:avLst/>
          </a:prstGeom>
          <a:solidFill>
            <a:schemeClr val="bg1"/>
          </a:solidFill>
          <a:ln>
            <a:noFill/>
          </a:ln>
          <a:effectLst/>
        </p:spPr>
        <p:txBody>
          <a:bodyPr wrap="square">
            <a:spAutoFit/>
          </a:bodyPr>
          <a:lstStyle/>
          <a:p>
            <a:r>
              <a:rPr lang="zh-CN" altLang="en-US" sz="2800" b="1" dirty="0">
                <a:solidFill>
                  <a:srgbClr val="0000FF"/>
                </a:solidFill>
                <a:ea typeface="华文行楷" panose="02010800040101010101" pitchFamily="2" charset="-122"/>
              </a:rPr>
              <a:t> </a:t>
            </a:r>
          </a:p>
          <a:p>
            <a:r>
              <a:rPr lang="zh-CN" altLang="en-US" sz="2800" b="1" dirty="0">
                <a:solidFill>
                  <a:srgbClr val="0000FF"/>
                </a:solidFill>
                <a:ea typeface="华文行楷" panose="02010800040101010101" pitchFamily="2" charset="-122"/>
              </a:rPr>
              <a:t> </a:t>
            </a:r>
            <a:r>
              <a:rPr lang="zh-CN" altLang="en-US" sz="2800" b="1" dirty="0">
                <a:ea typeface="华文行楷" panose="02010800040101010101" pitchFamily="2" charset="-122"/>
              </a:rPr>
              <a:t>区域：古代印度</a:t>
            </a:r>
          </a:p>
          <a:p>
            <a:pPr>
              <a:lnSpc>
                <a:spcPct val="150000"/>
              </a:lnSpc>
            </a:pPr>
            <a:r>
              <a:rPr lang="zh-CN" altLang="en-US" sz="2800" b="1" dirty="0">
                <a:ea typeface="华文行楷" panose="02010800040101010101" pitchFamily="2" charset="-122"/>
              </a:rPr>
              <a:t>时间：公元前</a:t>
            </a:r>
            <a:r>
              <a:rPr lang="en-US" altLang="zh-CN" sz="2800" b="1" dirty="0">
                <a:ea typeface="华文行楷" panose="02010800040101010101" pitchFamily="2" charset="-122"/>
              </a:rPr>
              <a:t>2300</a:t>
            </a:r>
          </a:p>
          <a:p>
            <a:pPr>
              <a:lnSpc>
                <a:spcPct val="150000"/>
              </a:lnSpc>
            </a:pPr>
            <a:r>
              <a:rPr lang="zh-CN" altLang="en-US" sz="2800" b="1" dirty="0">
                <a:ea typeface="华文行楷" panose="02010800040101010101" pitchFamily="2" charset="-122"/>
              </a:rPr>
              <a:t>（印度河流域）</a:t>
            </a:r>
            <a:endParaRPr lang="en-US" altLang="zh-CN" sz="2800" b="1" dirty="0">
              <a:ea typeface="华文行楷" panose="02010800040101010101" pitchFamily="2" charset="-122"/>
            </a:endParaRPr>
          </a:p>
          <a:p>
            <a:pPr>
              <a:lnSpc>
                <a:spcPct val="150000"/>
              </a:lnSpc>
            </a:pPr>
            <a:r>
              <a:rPr lang="zh-CN" altLang="en-US" sz="2800" b="1" dirty="0">
                <a:ea typeface="华文行楷" panose="02010800040101010101" pitchFamily="2" charset="-122"/>
              </a:rPr>
              <a:t>公元前</a:t>
            </a:r>
            <a:r>
              <a:rPr lang="en-US" altLang="zh-CN" sz="2800" b="1" dirty="0">
                <a:ea typeface="华文行楷" panose="02010800040101010101" pitchFamily="2" charset="-122"/>
              </a:rPr>
              <a:t>6</a:t>
            </a:r>
            <a:r>
              <a:rPr lang="zh-CN" altLang="en-US" sz="2800" b="1" dirty="0">
                <a:ea typeface="华文行楷" panose="02010800040101010101" pitchFamily="2" charset="-122"/>
              </a:rPr>
              <a:t>世纪</a:t>
            </a:r>
            <a:endParaRPr lang="en-US" altLang="zh-CN" sz="2800" b="1" dirty="0">
              <a:ea typeface="华文行楷" panose="02010800040101010101" pitchFamily="2" charset="-122"/>
            </a:endParaRPr>
          </a:p>
          <a:p>
            <a:pPr>
              <a:lnSpc>
                <a:spcPct val="150000"/>
              </a:lnSpc>
            </a:pPr>
            <a:r>
              <a:rPr lang="zh-CN" altLang="en-US" sz="2800" b="1" dirty="0">
                <a:ea typeface="华文行楷" panose="02010800040101010101" pitchFamily="2" charset="-122"/>
              </a:rPr>
              <a:t>（恒河流域）</a:t>
            </a:r>
          </a:p>
          <a:p>
            <a:pPr>
              <a:lnSpc>
                <a:spcPct val="150000"/>
              </a:lnSpc>
            </a:pPr>
            <a:r>
              <a:rPr lang="zh-CN" altLang="en-US" sz="2800" b="1" dirty="0">
                <a:ea typeface="华文行楷" panose="02010800040101010101" pitchFamily="2" charset="-122"/>
              </a:rPr>
              <a:t>政治：种姓制度</a:t>
            </a:r>
          </a:p>
          <a:p>
            <a:pPr>
              <a:lnSpc>
                <a:spcPct val="150000"/>
              </a:lnSpc>
            </a:pPr>
            <a:r>
              <a:rPr lang="zh-CN" altLang="en-US" sz="2800" b="1" dirty="0">
                <a:ea typeface="华文行楷" panose="02010800040101010101" pitchFamily="2" charset="-122"/>
              </a:rPr>
              <a:t>文化：佛教</a:t>
            </a:r>
          </a:p>
          <a:p>
            <a:pPr>
              <a:lnSpc>
                <a:spcPct val="150000"/>
              </a:lnSpc>
            </a:pPr>
            <a:endParaRPr lang="zh-CN" altLang="en-US" sz="2800" b="1" dirty="0">
              <a:ea typeface="华文行楷" panose="02010800040101010101" pitchFamily="2" charset="-122"/>
            </a:endParaRPr>
          </a:p>
          <a:p>
            <a:endParaRPr lang="zh-CN" altLang="en-US" sz="2800" b="1" dirty="0">
              <a:ea typeface="华文行楷" panose="02010800040101010101" pitchFamily="2" charset="-122"/>
            </a:endParaRPr>
          </a:p>
        </p:txBody>
      </p:sp>
    </p:spTree>
    <p:extLst>
      <p:ext uri="{BB962C8B-B14F-4D97-AF65-F5344CB8AC3E}">
        <p14:creationId xmlns:p14="http://schemas.microsoft.com/office/powerpoint/2010/main" val="60505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AAED870B-EA36-4BD3-B883-6095A349D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316" y="941245"/>
            <a:ext cx="4209798" cy="5539682"/>
          </a:xfrm>
          <a:prstGeom prst="rect">
            <a:avLst/>
          </a:prstGeom>
        </p:spPr>
      </p:pic>
      <p:sp>
        <p:nvSpPr>
          <p:cNvPr id="4" name="TextBox 2">
            <a:extLst>
              <a:ext uri="{FF2B5EF4-FFF2-40B4-BE49-F238E27FC236}">
                <a16:creationId xmlns:a16="http://schemas.microsoft.com/office/drawing/2014/main" xmlns="" id="{DC6625EC-A935-49C1-9FD3-00339F2BC1DA}"/>
              </a:ext>
            </a:extLst>
          </p:cNvPr>
          <p:cNvSpPr txBox="1">
            <a:spLocks noChangeArrowheads="1"/>
          </p:cNvSpPr>
          <p:nvPr/>
        </p:nvSpPr>
        <p:spPr bwMode="auto">
          <a:xfrm>
            <a:off x="2794317" y="226006"/>
            <a:ext cx="48256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solidFill>
                  <a:srgbClr val="FF0000"/>
                </a:solidFill>
                <a:latin typeface="黑体" panose="02010609060101010101" pitchFamily="49" charset="-122"/>
                <a:ea typeface="黑体" panose="02010609060101010101" pitchFamily="49" charset="-122"/>
              </a:rPr>
              <a:t>古印度文明的时空条件</a:t>
            </a:r>
          </a:p>
        </p:txBody>
      </p:sp>
      <p:sp>
        <p:nvSpPr>
          <p:cNvPr id="5" name="矩形 4">
            <a:extLst>
              <a:ext uri="{FF2B5EF4-FFF2-40B4-BE49-F238E27FC236}">
                <a16:creationId xmlns:a16="http://schemas.microsoft.com/office/drawing/2014/main" xmlns="" id="{CC71B9AE-9D97-44EE-8F7E-63032C8E9B08}"/>
              </a:ext>
            </a:extLst>
          </p:cNvPr>
          <p:cNvSpPr/>
          <p:nvPr/>
        </p:nvSpPr>
        <p:spPr>
          <a:xfrm>
            <a:off x="5564956" y="1027786"/>
            <a:ext cx="6096000" cy="4662815"/>
          </a:xfrm>
          <a:prstGeom prst="rect">
            <a:avLst/>
          </a:prstGeom>
        </p:spPr>
        <p:txBody>
          <a:bodyPr>
            <a:spAutoFit/>
          </a:bodyPr>
          <a:lstStyle/>
          <a:p>
            <a:pPr indent="720000">
              <a:lnSpc>
                <a:spcPct val="150000"/>
              </a:lnSpc>
            </a:pPr>
            <a:r>
              <a:rPr lang="zh-CN" altLang="en-US" dirty="0">
                <a:latin typeface="微软雅黑" panose="020B0503020204020204" pitchFamily="34" charset="-122"/>
                <a:ea typeface="微软雅黑" panose="020B0503020204020204" pitchFamily="34" charset="-122"/>
              </a:rPr>
              <a:t>从印度的外围来看，古代印度北靠喜马拉雅山和兴都库什山脉作天然屏障、南临印度洋、东接孟加拉湾、西濒阿拉伯海，这种“一面围山，三面环海”的地理位置导致印度在地理上自成一</a:t>
            </a:r>
            <a:r>
              <a:rPr lang="zh-CN" altLang="en-US" dirty="0" smtClean="0">
                <a:latin typeface="微软雅黑" panose="020B0503020204020204" pitchFamily="34" charset="-122"/>
                <a:ea typeface="微软雅黑" panose="020B0503020204020204" pitchFamily="34" charset="-122"/>
              </a:rPr>
              <a:t>格。</a:t>
            </a:r>
            <a:endParaRPr lang="en-US" altLang="zh-CN" dirty="0">
              <a:latin typeface="微软雅黑" panose="020B0503020204020204" pitchFamily="34" charset="-122"/>
              <a:ea typeface="微软雅黑" panose="020B0503020204020204" pitchFamily="34" charset="-122"/>
            </a:endParaRPr>
          </a:p>
          <a:p>
            <a:pPr indent="720000">
              <a:lnSpc>
                <a:spcPct val="150000"/>
              </a:lnSpc>
            </a:pPr>
            <a:r>
              <a:rPr lang="zh-CN" altLang="en-US" dirty="0" smtClean="0">
                <a:latin typeface="微软雅黑" panose="020B0503020204020204" pitchFamily="34" charset="-122"/>
                <a:ea typeface="微软雅黑" panose="020B0503020204020204" pitchFamily="34" charset="-122"/>
              </a:rPr>
              <a:t>从印度内部地形结构所形成的印度地理特点的差异性上，我们可以得出这样的结论，自然疆界上，高山、大河、森林、沙漠及高原的阻隔容易形成一个个“蜂窝状”的文明单元，也会导致印度在人文上形成多种族、多宗教、多语言并存的局面，这样的天然屏障在交通不发达的古代是难以逾越的天堑。</a:t>
            </a:r>
            <a:endParaRPr lang="en-US" altLang="zh-CN" dirty="0" smtClean="0">
              <a:latin typeface="微软雅黑" panose="020B0503020204020204" pitchFamily="34" charset="-122"/>
              <a:ea typeface="微软雅黑" panose="020B0503020204020204" pitchFamily="34" charset="-122"/>
            </a:endParaRPr>
          </a:p>
          <a:p>
            <a:pPr indent="720000" algn="r">
              <a:lnSpc>
                <a:spcPct val="150000"/>
              </a:lnSpc>
            </a:pPr>
            <a:r>
              <a:rPr lang="en-US" altLang="zh-CN"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蒋敬</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印度文明分散性特征研究</a:t>
            </a:r>
            <a:r>
              <a:rPr lang="en-US" altLang="zh-CN"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54495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AF961A3E-6839-4CE1-8338-3715DC5AEE5D}"/>
              </a:ext>
            </a:extLst>
          </p:cNvPr>
          <p:cNvGrpSpPr>
            <a:grpSpLocks/>
          </p:cNvGrpSpPr>
          <p:nvPr/>
        </p:nvGrpSpPr>
        <p:grpSpPr bwMode="auto">
          <a:xfrm>
            <a:off x="1772239" y="597842"/>
            <a:ext cx="6999041" cy="5465239"/>
            <a:chOff x="113" y="1071"/>
            <a:chExt cx="3120" cy="3335"/>
          </a:xfrm>
        </p:grpSpPr>
        <p:sp>
          <p:nvSpPr>
            <p:cNvPr id="8" name="Text Box 2">
              <a:extLst>
                <a:ext uri="{FF2B5EF4-FFF2-40B4-BE49-F238E27FC236}">
                  <a16:creationId xmlns:a16="http://schemas.microsoft.com/office/drawing/2014/main" xmlns="" id="{750C5EBA-5A09-43A2-BD2D-39E7B23BA3E4}"/>
                </a:ext>
              </a:extLst>
            </p:cNvPr>
            <p:cNvSpPr txBox="1">
              <a:spLocks noChangeArrowheads="1"/>
            </p:cNvSpPr>
            <p:nvPr/>
          </p:nvSpPr>
          <p:spPr bwMode="auto">
            <a:xfrm>
              <a:off x="113" y="1071"/>
              <a:ext cx="3120" cy="522"/>
            </a:xfrm>
            <a:prstGeom prst="rect">
              <a:avLst/>
            </a:prstGeom>
            <a:noFill/>
            <a:ln w="9525">
              <a:noFill/>
              <a:miter lim="800000"/>
              <a:headEnd/>
              <a:tailEnd/>
            </a:ln>
            <a:effectLst/>
          </p:spPr>
          <p:txBody>
            <a:bodyPr>
              <a:spAutoFit/>
            </a:bodyPr>
            <a:lstStyle/>
            <a:p>
              <a:pPr fontAlgn="auto">
                <a:spcBef>
                  <a:spcPts val="0"/>
                </a:spcBef>
                <a:spcAft>
                  <a:spcPts val="0"/>
                </a:spcAft>
                <a:defRPr/>
              </a:pPr>
              <a:r>
                <a:rPr lang="zh-CN" altLang="en-US" sz="3200" b="1" dirty="0">
                  <a:solidFill>
                    <a:srgbClr val="000099"/>
                  </a:solidFill>
                  <a:effectLst>
                    <a:outerShdw blurRad="38100" dist="38100" dir="2700000" algn="tl">
                      <a:srgbClr val="C0C0C0"/>
                    </a:outerShdw>
                  </a:effectLst>
                  <a:ea typeface="华文新魏" pitchFamily="2" charset="-122"/>
                </a:rPr>
                <a:t>印度的种姓制度</a:t>
              </a:r>
            </a:p>
          </p:txBody>
        </p:sp>
        <p:pic>
          <p:nvPicPr>
            <p:cNvPr id="9" name="Picture 32" descr="梵天">
              <a:extLst>
                <a:ext uri="{FF2B5EF4-FFF2-40B4-BE49-F238E27FC236}">
                  <a16:creationId xmlns:a16="http://schemas.microsoft.com/office/drawing/2014/main" xmlns="" id="{EB31F475-2216-4905-AF60-F96938C6B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 y="1480"/>
              <a:ext cx="1179" cy="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 descr="婆罗门">
              <a:extLst>
                <a:ext uri="{FF2B5EF4-FFF2-40B4-BE49-F238E27FC236}">
                  <a16:creationId xmlns:a16="http://schemas.microsoft.com/office/drawing/2014/main" xmlns="" id="{9CA5C91F-1EB3-4015-805F-A9CC15568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 y="1253"/>
              <a:ext cx="499" cy="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4" descr="刹帝利">
              <a:extLst>
                <a:ext uri="{FF2B5EF4-FFF2-40B4-BE49-F238E27FC236}">
                  <a16:creationId xmlns:a16="http://schemas.microsoft.com/office/drawing/2014/main" xmlns="" id="{A7214095-ED05-47E1-A1B8-563D9F6B03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7" y="2024"/>
              <a:ext cx="499"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5" descr="咴舍">
              <a:extLst>
                <a:ext uri="{FF2B5EF4-FFF2-40B4-BE49-F238E27FC236}">
                  <a16:creationId xmlns:a16="http://schemas.microsoft.com/office/drawing/2014/main" xmlns="" id="{F6640C85-3577-401C-A328-38218C1A1A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2" y="2795"/>
              <a:ext cx="493"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6" descr="首陀罗">
              <a:extLst>
                <a:ext uri="{FF2B5EF4-FFF2-40B4-BE49-F238E27FC236}">
                  <a16:creationId xmlns:a16="http://schemas.microsoft.com/office/drawing/2014/main" xmlns="" id="{6DAADEE3-3A4E-4E40-B6F0-5D055D8925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2" y="3595"/>
              <a:ext cx="478"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37">
              <a:extLst>
                <a:ext uri="{FF2B5EF4-FFF2-40B4-BE49-F238E27FC236}">
                  <a16:creationId xmlns:a16="http://schemas.microsoft.com/office/drawing/2014/main" xmlns="" id="{90D968D4-9945-4E75-8F37-5CEDBC42627B}"/>
                </a:ext>
              </a:extLst>
            </p:cNvPr>
            <p:cNvSpPr>
              <a:spLocks noChangeShapeType="1"/>
            </p:cNvSpPr>
            <p:nvPr/>
          </p:nvSpPr>
          <p:spPr bwMode="auto">
            <a:xfrm flipV="1">
              <a:off x="1202" y="1616"/>
              <a:ext cx="1315" cy="536"/>
            </a:xfrm>
            <a:prstGeom prst="line">
              <a:avLst/>
            </a:prstGeom>
            <a:noFill/>
            <a:ln w="57150">
              <a:solidFill>
                <a:srgbClr val="A5002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 name="Line 38">
              <a:extLst>
                <a:ext uri="{FF2B5EF4-FFF2-40B4-BE49-F238E27FC236}">
                  <a16:creationId xmlns:a16="http://schemas.microsoft.com/office/drawing/2014/main" xmlns="" id="{3C723941-C81C-4996-B519-ABDFDAB42308}"/>
                </a:ext>
              </a:extLst>
            </p:cNvPr>
            <p:cNvSpPr>
              <a:spLocks noChangeShapeType="1"/>
            </p:cNvSpPr>
            <p:nvPr/>
          </p:nvSpPr>
          <p:spPr bwMode="auto">
            <a:xfrm flipV="1">
              <a:off x="1429" y="2432"/>
              <a:ext cx="1133" cy="91"/>
            </a:xfrm>
            <a:prstGeom prst="line">
              <a:avLst/>
            </a:prstGeom>
            <a:noFill/>
            <a:ln w="57150">
              <a:solidFill>
                <a:srgbClr val="A5002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 name="Line 39">
              <a:extLst>
                <a:ext uri="{FF2B5EF4-FFF2-40B4-BE49-F238E27FC236}">
                  <a16:creationId xmlns:a16="http://schemas.microsoft.com/office/drawing/2014/main" xmlns="" id="{8D7B9B4B-4E10-43FC-B09D-7209BCAA51D7}"/>
                </a:ext>
              </a:extLst>
            </p:cNvPr>
            <p:cNvSpPr>
              <a:spLocks noChangeShapeType="1"/>
            </p:cNvSpPr>
            <p:nvPr/>
          </p:nvSpPr>
          <p:spPr bwMode="auto">
            <a:xfrm>
              <a:off x="1292" y="3113"/>
              <a:ext cx="1316" cy="0"/>
            </a:xfrm>
            <a:prstGeom prst="line">
              <a:avLst/>
            </a:prstGeom>
            <a:noFill/>
            <a:ln w="57150">
              <a:solidFill>
                <a:srgbClr val="A5002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 name="Text Box 45">
              <a:extLst>
                <a:ext uri="{FF2B5EF4-FFF2-40B4-BE49-F238E27FC236}">
                  <a16:creationId xmlns:a16="http://schemas.microsoft.com/office/drawing/2014/main" xmlns="" id="{B8104F49-0EE6-4DDF-BE7A-62F922C14900}"/>
                </a:ext>
              </a:extLst>
            </p:cNvPr>
            <p:cNvSpPr txBox="1">
              <a:spLocks noChangeArrowheads="1"/>
            </p:cNvSpPr>
            <p:nvPr/>
          </p:nvSpPr>
          <p:spPr bwMode="auto">
            <a:xfrm>
              <a:off x="657" y="3793"/>
              <a:ext cx="1122" cy="613"/>
            </a:xfrm>
            <a:prstGeom prst="rect">
              <a:avLst/>
            </a:prstGeom>
            <a:solidFill>
              <a:srgbClr val="99CCFF"/>
            </a:solidFill>
            <a:ln w="38100" cmpd="dbl">
              <a:solidFill>
                <a:srgbClr val="A50021"/>
              </a:solidFill>
              <a:miter lim="800000"/>
              <a:headEnd/>
              <a:tailEnd/>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a:latin typeface="Calibri" panose="020F0502020204030204" pitchFamily="34" charset="0"/>
                </a:rPr>
                <a:t>  </a:t>
              </a:r>
              <a:r>
                <a:rPr lang="zh-CN" altLang="en-US" sz="3200" b="1">
                  <a:latin typeface="Calibri" panose="020F0502020204030204" pitchFamily="34" charset="0"/>
                </a:rPr>
                <a:t>原人</a:t>
              </a:r>
            </a:p>
          </p:txBody>
        </p:sp>
      </p:grpSp>
      <p:sp>
        <p:nvSpPr>
          <p:cNvPr id="18" name="Text Box 41">
            <a:extLst>
              <a:ext uri="{FF2B5EF4-FFF2-40B4-BE49-F238E27FC236}">
                <a16:creationId xmlns:a16="http://schemas.microsoft.com/office/drawing/2014/main" xmlns="" id="{11844101-13D7-4F88-8DD1-BB25659C4918}"/>
              </a:ext>
            </a:extLst>
          </p:cNvPr>
          <p:cNvSpPr txBox="1">
            <a:spLocks noChangeArrowheads="1"/>
          </p:cNvSpPr>
          <p:nvPr/>
        </p:nvSpPr>
        <p:spPr bwMode="auto">
          <a:xfrm>
            <a:off x="9222915" y="882896"/>
            <a:ext cx="2230652" cy="830997"/>
          </a:xfrm>
          <a:prstGeom prst="rect">
            <a:avLst/>
          </a:prstGeom>
          <a:solidFill>
            <a:srgbClr val="99CCFF"/>
          </a:solidFill>
          <a:ln w="38100" cmpd="dbl">
            <a:solidFill>
              <a:srgbClr val="A50021"/>
            </a:solidFill>
            <a:miter lim="800000"/>
            <a:headEnd/>
            <a:tailEnd/>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latin typeface="Calibri" panose="020F0502020204030204" pitchFamily="34" charset="0"/>
              </a:rPr>
              <a:t>婆罗门</a:t>
            </a:r>
            <a:endParaRPr lang="en-US" altLang="zh-CN" sz="2400" b="1" dirty="0">
              <a:latin typeface="Calibri" panose="020F0502020204030204" pitchFamily="34" charset="0"/>
            </a:endParaRPr>
          </a:p>
          <a:p>
            <a:pPr eaLnBrk="1" hangingPunct="1"/>
            <a:r>
              <a:rPr lang="zh-CN" altLang="en-US" sz="2400" b="1" dirty="0">
                <a:latin typeface="Calibri" panose="020F0502020204030204" pitchFamily="34" charset="0"/>
              </a:rPr>
              <a:t>（宗教祭祀）</a:t>
            </a:r>
          </a:p>
        </p:txBody>
      </p:sp>
      <p:sp>
        <p:nvSpPr>
          <p:cNvPr id="19" name="Text Box 42">
            <a:extLst>
              <a:ext uri="{FF2B5EF4-FFF2-40B4-BE49-F238E27FC236}">
                <a16:creationId xmlns:a16="http://schemas.microsoft.com/office/drawing/2014/main" xmlns="" id="{1258E595-1991-4008-A1A3-D82F90DB03E1}"/>
              </a:ext>
            </a:extLst>
          </p:cNvPr>
          <p:cNvSpPr txBox="1">
            <a:spLocks noChangeArrowheads="1"/>
          </p:cNvSpPr>
          <p:nvPr/>
        </p:nvSpPr>
        <p:spPr bwMode="auto">
          <a:xfrm>
            <a:off x="9209990" y="1886370"/>
            <a:ext cx="2157627" cy="830997"/>
          </a:xfrm>
          <a:prstGeom prst="rect">
            <a:avLst/>
          </a:prstGeom>
          <a:solidFill>
            <a:srgbClr val="99CCFF"/>
          </a:solidFill>
          <a:ln w="38100" cmpd="dbl">
            <a:solidFill>
              <a:srgbClr val="A50021"/>
            </a:solidFill>
            <a:miter lim="800000"/>
            <a:headEnd/>
            <a:tailEnd/>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latin typeface="Calibri" panose="020F0502020204030204" pitchFamily="34" charset="0"/>
              </a:rPr>
              <a:t>刹帝利</a:t>
            </a:r>
            <a:endParaRPr lang="en-US" altLang="zh-CN" sz="2400" b="1" dirty="0">
              <a:latin typeface="Calibri" panose="020F0502020204030204" pitchFamily="34" charset="0"/>
            </a:endParaRPr>
          </a:p>
          <a:p>
            <a:pPr eaLnBrk="1" hangingPunct="1"/>
            <a:r>
              <a:rPr lang="zh-CN" altLang="en-US" sz="2400" b="1" dirty="0">
                <a:latin typeface="Calibri" panose="020F0502020204030204" pitchFamily="34" charset="0"/>
              </a:rPr>
              <a:t>（国王、武士）</a:t>
            </a:r>
          </a:p>
        </p:txBody>
      </p:sp>
      <p:sp>
        <p:nvSpPr>
          <p:cNvPr id="20" name="Text Box 43">
            <a:extLst>
              <a:ext uri="{FF2B5EF4-FFF2-40B4-BE49-F238E27FC236}">
                <a16:creationId xmlns:a16="http://schemas.microsoft.com/office/drawing/2014/main" xmlns="" id="{D6C18AA4-2D54-46E9-9A6E-B7AD81CA943C}"/>
              </a:ext>
            </a:extLst>
          </p:cNvPr>
          <p:cNvSpPr txBox="1">
            <a:spLocks noChangeArrowheads="1"/>
          </p:cNvSpPr>
          <p:nvPr/>
        </p:nvSpPr>
        <p:spPr bwMode="auto">
          <a:xfrm>
            <a:off x="9209990" y="2822631"/>
            <a:ext cx="2230652" cy="1015663"/>
          </a:xfrm>
          <a:prstGeom prst="rect">
            <a:avLst/>
          </a:prstGeom>
          <a:solidFill>
            <a:srgbClr val="99CCFF"/>
          </a:solidFill>
          <a:ln w="38100" cmpd="dbl">
            <a:solidFill>
              <a:srgbClr val="A50021"/>
            </a:solidFill>
            <a:miter lim="800000"/>
            <a:headEnd/>
            <a:tailEnd/>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latin typeface="Calibri" panose="020F0502020204030204" pitchFamily="34" charset="0"/>
              </a:rPr>
              <a:t>吠  舍</a:t>
            </a:r>
            <a:endParaRPr lang="en-US" altLang="zh-CN" sz="2400" b="1" dirty="0">
              <a:latin typeface="Calibri" panose="020F0502020204030204" pitchFamily="34" charset="0"/>
            </a:endParaRPr>
          </a:p>
          <a:p>
            <a:pPr eaLnBrk="1" hangingPunct="1"/>
            <a:r>
              <a:rPr lang="zh-CN" altLang="en-US" sz="2400" b="1" dirty="0">
                <a:latin typeface="Calibri" panose="020F0502020204030204" pitchFamily="34" charset="0"/>
              </a:rPr>
              <a:t>（农民、商人</a:t>
            </a:r>
            <a:r>
              <a:rPr lang="zh-CN" altLang="en-US" sz="3200" b="1" dirty="0">
                <a:latin typeface="Calibri" panose="020F0502020204030204" pitchFamily="34" charset="0"/>
              </a:rPr>
              <a:t>）</a:t>
            </a:r>
            <a:r>
              <a:rPr lang="zh-CN" altLang="en-US" sz="3600" b="1" dirty="0">
                <a:latin typeface="Calibri" panose="020F0502020204030204" pitchFamily="34" charset="0"/>
              </a:rPr>
              <a:t> </a:t>
            </a:r>
          </a:p>
        </p:txBody>
      </p:sp>
      <p:sp>
        <p:nvSpPr>
          <p:cNvPr id="21" name="Text Box 44">
            <a:extLst>
              <a:ext uri="{FF2B5EF4-FFF2-40B4-BE49-F238E27FC236}">
                <a16:creationId xmlns:a16="http://schemas.microsoft.com/office/drawing/2014/main" xmlns="" id="{1D40302A-88AA-4639-B225-60E26D19B450}"/>
              </a:ext>
            </a:extLst>
          </p:cNvPr>
          <p:cNvSpPr txBox="1">
            <a:spLocks noChangeArrowheads="1"/>
          </p:cNvSpPr>
          <p:nvPr/>
        </p:nvSpPr>
        <p:spPr bwMode="auto">
          <a:xfrm>
            <a:off x="9222915" y="4048821"/>
            <a:ext cx="1727200" cy="461665"/>
          </a:xfrm>
          <a:prstGeom prst="rect">
            <a:avLst/>
          </a:prstGeom>
          <a:solidFill>
            <a:srgbClr val="99CCFF"/>
          </a:solidFill>
          <a:ln w="38100" cmpd="dbl">
            <a:solidFill>
              <a:srgbClr val="A50021"/>
            </a:solidFill>
            <a:miter lim="800000"/>
            <a:headEnd/>
            <a:tailEnd/>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latin typeface="Calibri" panose="020F0502020204030204" pitchFamily="34" charset="0"/>
              </a:rPr>
              <a:t>首陀罗</a:t>
            </a:r>
          </a:p>
        </p:txBody>
      </p:sp>
    </p:spTree>
    <p:extLst>
      <p:ext uri="{BB962C8B-B14F-4D97-AF65-F5344CB8AC3E}">
        <p14:creationId xmlns:p14="http://schemas.microsoft.com/office/powerpoint/2010/main" val="95380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To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lide(fromTop)">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slide(fromTop)">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lide(fromTop)">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autoUpdateAnimBg="0"/>
      <p:bldP spid="19" grpId="0" animBg="1" autoUpdateAnimBg="0"/>
      <p:bldP spid="20" grpId="0" animBg="1" autoUpdateAnimBg="0"/>
      <p:bldP spid="21"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D69A0A0-00F6-4271-9B7D-2BF99838F81D}"/>
              </a:ext>
            </a:extLst>
          </p:cNvPr>
          <p:cNvSpPr>
            <a:spLocks noGrp="1"/>
          </p:cNvSpPr>
          <p:nvPr>
            <p:ph type="title"/>
          </p:nvPr>
        </p:nvSpPr>
        <p:spPr>
          <a:xfrm>
            <a:off x="3200400" y="182245"/>
            <a:ext cx="5882640" cy="762635"/>
          </a:xfrm>
        </p:spPr>
        <p:txBody>
          <a:bodyPr>
            <a:normAutofit/>
          </a:bodyPr>
          <a:lstStyle/>
          <a:p>
            <a:r>
              <a:rPr lang="zh-CN" altLang="en-US" sz="2800" b="1" dirty="0">
                <a:latin typeface="黑体" panose="02010609060101010101" pitchFamily="49" charset="-122"/>
                <a:ea typeface="黑体" panose="02010609060101010101" pitchFamily="49" charset="-122"/>
              </a:rPr>
              <a:t>印度的种姓制度何以长期存在</a:t>
            </a:r>
            <a:r>
              <a:rPr lang="zh-CN" altLang="en-US" sz="2800" b="1" dirty="0" smtClean="0">
                <a:latin typeface="黑体" panose="02010609060101010101" pitchFamily="49" charset="-122"/>
                <a:ea typeface="黑体" panose="02010609060101010101" pitchFamily="49" charset="-122"/>
              </a:rPr>
              <a:t>？</a:t>
            </a:r>
            <a:endParaRPr lang="zh-CN" altLang="en-US" sz="2800" b="1" dirty="0">
              <a:latin typeface="黑体" panose="02010609060101010101" pitchFamily="49" charset="-122"/>
              <a:ea typeface="黑体" panose="02010609060101010101" pitchFamily="49" charset="-122"/>
            </a:endParaRPr>
          </a:p>
        </p:txBody>
      </p:sp>
      <p:sp>
        <p:nvSpPr>
          <p:cNvPr id="3" name="内容占位符 2">
            <a:extLst>
              <a:ext uri="{FF2B5EF4-FFF2-40B4-BE49-F238E27FC236}">
                <a16:creationId xmlns:a16="http://schemas.microsoft.com/office/drawing/2014/main" xmlns="" id="{9BA76BF3-CB6B-4AC0-BFDE-9EAAC8EC007B}"/>
              </a:ext>
            </a:extLst>
          </p:cNvPr>
          <p:cNvSpPr>
            <a:spLocks noGrp="1"/>
          </p:cNvSpPr>
          <p:nvPr>
            <p:ph idx="1"/>
          </p:nvPr>
        </p:nvSpPr>
        <p:spPr>
          <a:xfrm>
            <a:off x="701040" y="1039970"/>
            <a:ext cx="11109960" cy="5132229"/>
          </a:xfrm>
        </p:spPr>
        <p:txBody>
          <a:bodyPr>
            <a:noAutofit/>
          </a:bodyPr>
          <a:lstStyle/>
          <a:p>
            <a:pPr marL="0" indent="457200">
              <a:lnSpc>
                <a:spcPct val="160000"/>
              </a:lnSpc>
              <a:buNone/>
            </a:pP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摩奴法经</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的根本精神是要人从思想上接受和承认一切现存的社会制度是合理的。个人生活上的痛苦都是前生所种下的“因”所致，因此要认识今生的痛苦乃是不可避免，并且也不当求免的</a:t>
            </a:r>
            <a:r>
              <a:rPr lang="zh-CN" altLang="en-US" sz="2000" dirty="0"/>
              <a:t>。</a:t>
            </a:r>
            <a:endParaRPr lang="en-US" altLang="zh-CN" sz="2000" dirty="0"/>
          </a:p>
          <a:p>
            <a:pPr marL="0" indent="457200">
              <a:lnSpc>
                <a:spcPct val="160000"/>
              </a:lnSpc>
              <a:buNone/>
            </a:pPr>
            <a:r>
              <a:rPr lang="en-US" altLang="zh-CN" sz="2000" dirty="0"/>
              <a:t>      ——</a:t>
            </a:r>
            <a:r>
              <a:rPr lang="zh-CN" altLang="en-US" sz="2000" dirty="0"/>
              <a:t>雷海宗</a:t>
            </a:r>
            <a:r>
              <a:rPr lang="en-US" altLang="zh-CN" sz="2000" dirty="0"/>
              <a:t>《</a:t>
            </a:r>
            <a:r>
              <a:rPr lang="zh-CN" altLang="en-US" sz="2000" dirty="0"/>
              <a:t>世界古代史纲要</a:t>
            </a:r>
            <a:r>
              <a:rPr lang="en-US" altLang="zh-CN" sz="2000" dirty="0"/>
              <a:t>》</a:t>
            </a:r>
            <a:r>
              <a:rPr lang="zh-CN" altLang="en-US" sz="2000" dirty="0"/>
              <a:t>，</a:t>
            </a:r>
            <a:r>
              <a:rPr lang="en-US" altLang="zh-CN" sz="2000" dirty="0"/>
              <a:t>57</a:t>
            </a:r>
            <a:r>
              <a:rPr lang="zh-CN" altLang="en-US" sz="2000" dirty="0"/>
              <a:t>页，天津，天津人民出版社，</a:t>
            </a:r>
            <a:r>
              <a:rPr lang="en-US" altLang="zh-CN" sz="2000" dirty="0"/>
              <a:t>2016 </a:t>
            </a:r>
          </a:p>
          <a:p>
            <a:pPr marL="0" indent="457200">
              <a:lnSpc>
                <a:spcPct val="160000"/>
              </a:lnSpc>
              <a:buNone/>
            </a:pPr>
            <a:r>
              <a:rPr lang="zh-CN" altLang="en-US" sz="2000" dirty="0">
                <a:latin typeface="楷体" panose="02010609060101010101" pitchFamily="49" charset="-122"/>
                <a:ea typeface="楷体" panose="02010609060101010101" pitchFamily="49" charset="-122"/>
              </a:rPr>
              <a:t> 从种姓制的另一端看，穷人和地位卑微者也有支持种姓制度的强烈理由。除了最悲惨和最边缘的人之外，所有的人都可以轻视某些人，这是种姓制度一个并非不重要的心理特点</a:t>
            </a:r>
            <a:r>
              <a:rPr lang="zh-CN" altLang="en-US" sz="2000" dirty="0"/>
              <a:t>。</a:t>
            </a:r>
            <a:endParaRPr lang="en-US" altLang="zh-CN" sz="2000" dirty="0"/>
          </a:p>
          <a:p>
            <a:pPr marL="0" indent="457200">
              <a:lnSpc>
                <a:spcPct val="160000"/>
              </a:lnSpc>
              <a:buNone/>
            </a:pPr>
            <a:r>
              <a:rPr lang="en-US" altLang="zh-CN" sz="2000" dirty="0"/>
              <a:t>     ——【</a:t>
            </a:r>
            <a:r>
              <a:rPr lang="zh-CN" altLang="en-US" sz="2000" dirty="0"/>
              <a:t>美</a:t>
            </a:r>
            <a:r>
              <a:rPr lang="en-US" altLang="zh-CN" sz="2000" dirty="0"/>
              <a:t>】</a:t>
            </a:r>
            <a:r>
              <a:rPr lang="zh-CN" altLang="en-US" sz="2000" dirty="0"/>
              <a:t>威廉</a:t>
            </a:r>
            <a:r>
              <a:rPr lang="en-US" altLang="zh-CN" sz="2000" dirty="0"/>
              <a:t>•</a:t>
            </a:r>
            <a:r>
              <a:rPr lang="zh-CN" altLang="en-US" sz="2000" dirty="0"/>
              <a:t>麦克尼尔</a:t>
            </a:r>
            <a:r>
              <a:rPr lang="en-US" altLang="zh-CN" sz="2000" dirty="0"/>
              <a:t>《</a:t>
            </a:r>
            <a:r>
              <a:rPr lang="zh-CN" altLang="en-US" sz="2000" dirty="0"/>
              <a:t>世界史</a:t>
            </a:r>
            <a:r>
              <a:rPr lang="en-US" altLang="zh-CN" sz="2000" dirty="0"/>
              <a:t>》</a:t>
            </a:r>
            <a:r>
              <a:rPr lang="zh-CN" altLang="en-US" sz="2000" dirty="0"/>
              <a:t>，施诚等译，</a:t>
            </a:r>
            <a:r>
              <a:rPr lang="en-US" altLang="zh-CN" sz="2000" dirty="0"/>
              <a:t>72</a:t>
            </a:r>
            <a:r>
              <a:rPr lang="zh-CN" altLang="en-US" sz="2000" dirty="0"/>
              <a:t>页，北京：中信出版社，</a:t>
            </a:r>
            <a:r>
              <a:rPr lang="en-US" altLang="zh-CN" sz="2000" dirty="0"/>
              <a:t>2013</a:t>
            </a:r>
          </a:p>
          <a:p>
            <a:pPr marL="0" indent="457200">
              <a:lnSpc>
                <a:spcPct val="160000"/>
              </a:lnSpc>
              <a:buNone/>
            </a:pPr>
            <a:r>
              <a:rPr lang="zh-CN" altLang="en-US" sz="2000" dirty="0">
                <a:latin typeface="楷体" panose="02010609060101010101" pitchFamily="49" charset="-122"/>
                <a:ea typeface="楷体" panose="02010609060101010101" pitchFamily="49" charset="-122"/>
              </a:rPr>
              <a:t>（印度）历史上较大的外来民族的征服，现在知道的就有十多次，如雅利安人，马其顿人，塞种人，贵霜人，匈奴人，波斯人，土耳其人，阿拉伯人，莫卧儿人以及近代英国人等。</a:t>
            </a:r>
            <a:endParaRPr lang="en-US" altLang="zh-CN" sz="2000" dirty="0">
              <a:latin typeface="楷体" panose="02010609060101010101" pitchFamily="49" charset="-122"/>
              <a:ea typeface="楷体" panose="02010609060101010101" pitchFamily="49" charset="-122"/>
            </a:endParaRPr>
          </a:p>
          <a:p>
            <a:pPr marL="0" indent="457200">
              <a:lnSpc>
                <a:spcPct val="160000"/>
              </a:lnSpc>
              <a:buNone/>
            </a:pPr>
            <a:r>
              <a:rPr lang="en-US" altLang="zh-CN" sz="2000" dirty="0"/>
              <a:t>    ——</a:t>
            </a:r>
            <a:r>
              <a:rPr lang="zh-CN" altLang="en-US" sz="2000" dirty="0"/>
              <a:t>尚会鹏：</a:t>
            </a:r>
            <a:r>
              <a:rPr lang="en-US" altLang="zh-CN" sz="2000" dirty="0"/>
              <a:t>《</a:t>
            </a:r>
            <a:r>
              <a:rPr lang="zh-CN" altLang="en-US" sz="2000" dirty="0"/>
              <a:t>种姓与印度教社会</a:t>
            </a:r>
            <a:r>
              <a:rPr lang="en-US" altLang="zh-CN" sz="2000" dirty="0"/>
              <a:t>》</a:t>
            </a:r>
            <a:r>
              <a:rPr lang="zh-CN" altLang="en-US" sz="2000" dirty="0"/>
              <a:t>，</a:t>
            </a:r>
            <a:r>
              <a:rPr lang="en-US" altLang="zh-CN" sz="2000" dirty="0"/>
              <a:t>372</a:t>
            </a:r>
            <a:r>
              <a:rPr lang="zh-CN" altLang="en-US" sz="2000" dirty="0"/>
              <a:t>页，北京：北京大学出版社，</a:t>
            </a:r>
            <a:r>
              <a:rPr lang="en-US" altLang="zh-CN" sz="2000" dirty="0"/>
              <a:t>2001</a:t>
            </a:r>
            <a:endParaRPr lang="zh-CN" altLang="en-US" sz="2000" dirty="0"/>
          </a:p>
        </p:txBody>
      </p:sp>
    </p:spTree>
    <p:extLst>
      <p:ext uri="{BB962C8B-B14F-4D97-AF65-F5344CB8AC3E}">
        <p14:creationId xmlns:p14="http://schemas.microsoft.com/office/powerpoint/2010/main" val="388682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
            <a:extLst>
              <a:ext uri="{FF2B5EF4-FFF2-40B4-BE49-F238E27FC236}">
                <a16:creationId xmlns:a16="http://schemas.microsoft.com/office/drawing/2014/main" xmlns="" id="{8EC9813A-0210-4179-8517-AB41091813C2}"/>
              </a:ext>
            </a:extLst>
          </p:cNvPr>
          <p:cNvPicPr>
            <a:picLocks noChangeAspect="1"/>
          </p:cNvPicPr>
          <p:nvPr/>
        </p:nvPicPr>
        <p:blipFill>
          <a:blip r:embed="rId2" cstate="print"/>
          <a:stretch>
            <a:fillRect/>
          </a:stretch>
        </p:blipFill>
        <p:spPr>
          <a:xfrm>
            <a:off x="1048713" y="765432"/>
            <a:ext cx="9707270" cy="5475113"/>
          </a:xfrm>
          <a:prstGeom prst="rect">
            <a:avLst/>
          </a:prstGeom>
          <a:ln w="12700" cmpd="sng">
            <a:solidFill>
              <a:schemeClr val="tx1"/>
            </a:solidFill>
            <a:prstDash val="solid"/>
          </a:ln>
        </p:spPr>
      </p:pic>
      <p:sp>
        <p:nvSpPr>
          <p:cNvPr id="3" name="椭圆 2">
            <a:extLst>
              <a:ext uri="{FF2B5EF4-FFF2-40B4-BE49-F238E27FC236}">
                <a16:creationId xmlns:a16="http://schemas.microsoft.com/office/drawing/2014/main" xmlns="" id="{36365BFE-59D4-4983-AE8D-C01E2252708E}"/>
              </a:ext>
            </a:extLst>
          </p:cNvPr>
          <p:cNvSpPr/>
          <p:nvPr/>
        </p:nvSpPr>
        <p:spPr>
          <a:xfrm>
            <a:off x="3242820" y="1951347"/>
            <a:ext cx="1159497" cy="121227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 Box 25">
            <a:extLst>
              <a:ext uri="{FF2B5EF4-FFF2-40B4-BE49-F238E27FC236}">
                <a16:creationId xmlns:a16="http://schemas.microsoft.com/office/drawing/2014/main" xmlns="" id="{57CCCF85-AAF2-4A06-9706-D474E6480B3A}"/>
              </a:ext>
            </a:extLst>
          </p:cNvPr>
          <p:cNvSpPr txBox="1">
            <a:spLocks noChangeArrowheads="1"/>
          </p:cNvSpPr>
          <p:nvPr/>
        </p:nvSpPr>
        <p:spPr bwMode="auto">
          <a:xfrm>
            <a:off x="6211744" y="617455"/>
            <a:ext cx="4675062" cy="526297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800" b="1" dirty="0">
                <a:solidFill>
                  <a:srgbClr val="0000FF"/>
                </a:solidFill>
                <a:ea typeface="华文行楷" panose="02010800040101010101" pitchFamily="2" charset="-122"/>
              </a:rPr>
              <a:t> </a:t>
            </a:r>
          </a:p>
          <a:p>
            <a:endParaRPr lang="en-US" altLang="zh-CN" sz="2800" b="1" dirty="0">
              <a:solidFill>
                <a:srgbClr val="0000FF"/>
              </a:solidFill>
              <a:ea typeface="华文行楷" panose="02010800040101010101" pitchFamily="2" charset="-122"/>
            </a:endParaRPr>
          </a:p>
          <a:p>
            <a:r>
              <a:rPr lang="zh-CN" altLang="en-US" sz="2800" b="1" dirty="0">
                <a:solidFill>
                  <a:srgbClr val="0000FF"/>
                </a:solidFill>
                <a:latin typeface="华文行楷" panose="02010800040101010101" pitchFamily="2" charset="-122"/>
                <a:ea typeface="华文行楷" panose="02010800040101010101" pitchFamily="2" charset="-122"/>
              </a:rPr>
              <a:t>区域：古代希腊</a:t>
            </a:r>
            <a:endParaRPr lang="en-US" altLang="zh-CN" sz="2800" b="1" dirty="0">
              <a:solidFill>
                <a:srgbClr val="0000FF"/>
              </a:solidFill>
              <a:latin typeface="华文行楷" panose="02010800040101010101" pitchFamily="2" charset="-122"/>
              <a:ea typeface="华文行楷" panose="02010800040101010101" pitchFamily="2" charset="-122"/>
            </a:endParaRPr>
          </a:p>
          <a:p>
            <a:endParaRPr lang="zh-CN" altLang="en-US" sz="2800" b="1" dirty="0">
              <a:solidFill>
                <a:srgbClr val="0000FF"/>
              </a:solidFill>
              <a:latin typeface="华文行楷" panose="02010800040101010101" pitchFamily="2" charset="-122"/>
              <a:ea typeface="华文行楷" panose="02010800040101010101" pitchFamily="2" charset="-122"/>
            </a:endParaRPr>
          </a:p>
          <a:p>
            <a:r>
              <a:rPr lang="zh-CN" altLang="en-US" sz="2800" b="1" dirty="0">
                <a:solidFill>
                  <a:srgbClr val="0000FF"/>
                </a:solidFill>
                <a:latin typeface="华文行楷" panose="02010800040101010101" pitchFamily="2" charset="-122"/>
                <a:ea typeface="华文行楷" panose="02010800040101010101" pitchFamily="2" charset="-122"/>
              </a:rPr>
              <a:t>时间：前</a:t>
            </a:r>
            <a:r>
              <a:rPr lang="en-US" altLang="zh-CN" sz="2800" b="1" dirty="0">
                <a:solidFill>
                  <a:srgbClr val="0000FF"/>
                </a:solidFill>
                <a:latin typeface="华文行楷" panose="02010800040101010101" pitchFamily="2" charset="-122"/>
                <a:ea typeface="华文行楷" panose="02010800040101010101" pitchFamily="2" charset="-122"/>
              </a:rPr>
              <a:t>2000</a:t>
            </a:r>
            <a:r>
              <a:rPr lang="zh-CN" altLang="en-US" sz="2800" b="1" dirty="0">
                <a:solidFill>
                  <a:srgbClr val="0000FF"/>
                </a:solidFill>
                <a:latin typeface="华文行楷" panose="02010800040101010101" pitchFamily="2" charset="-122"/>
                <a:ea typeface="华文行楷" panose="02010800040101010101" pitchFamily="2" charset="-122"/>
              </a:rPr>
              <a:t>（爱琴文明）</a:t>
            </a:r>
            <a:endParaRPr lang="en-US" altLang="zh-CN" sz="2800" b="1" dirty="0">
              <a:solidFill>
                <a:srgbClr val="0000FF"/>
              </a:solidFill>
              <a:latin typeface="华文行楷" panose="02010800040101010101" pitchFamily="2" charset="-122"/>
              <a:ea typeface="华文行楷" panose="02010800040101010101" pitchFamily="2" charset="-122"/>
            </a:endParaRPr>
          </a:p>
          <a:p>
            <a:r>
              <a:rPr lang="en-US" altLang="zh-CN" sz="2800" b="1" dirty="0">
                <a:solidFill>
                  <a:srgbClr val="0000FF"/>
                </a:solidFill>
                <a:latin typeface="华文行楷" panose="02010800040101010101" pitchFamily="2" charset="-122"/>
                <a:ea typeface="华文行楷" panose="02010800040101010101" pitchFamily="2" charset="-122"/>
              </a:rPr>
              <a:t>             </a:t>
            </a:r>
            <a:r>
              <a:rPr lang="zh-CN" altLang="en-US" sz="2800" b="1" dirty="0">
                <a:solidFill>
                  <a:srgbClr val="0000FF"/>
                </a:solidFill>
                <a:latin typeface="华文行楷" panose="02010800040101010101" pitchFamily="2" charset="-122"/>
                <a:ea typeface="华文行楷" panose="02010800040101010101" pitchFamily="2" charset="-122"/>
              </a:rPr>
              <a:t>前</a:t>
            </a:r>
            <a:r>
              <a:rPr lang="en-US" altLang="zh-CN" sz="2800" b="1" dirty="0">
                <a:solidFill>
                  <a:srgbClr val="0000FF"/>
                </a:solidFill>
                <a:latin typeface="华文行楷" panose="02010800040101010101" pitchFamily="2" charset="-122"/>
                <a:ea typeface="华文行楷" panose="02010800040101010101" pitchFamily="2" charset="-122"/>
              </a:rPr>
              <a:t>8</a:t>
            </a:r>
            <a:r>
              <a:rPr lang="zh-CN" altLang="en-US" sz="2800" b="1" dirty="0">
                <a:solidFill>
                  <a:srgbClr val="0000FF"/>
                </a:solidFill>
                <a:latin typeface="华文行楷" panose="02010800040101010101" pitchFamily="2" charset="-122"/>
                <a:ea typeface="华文行楷" panose="02010800040101010101" pitchFamily="2" charset="-122"/>
              </a:rPr>
              <a:t>世纪（城邦时代）</a:t>
            </a:r>
            <a:endParaRPr lang="en-US" altLang="zh-CN" sz="2800" b="1" dirty="0">
              <a:solidFill>
                <a:srgbClr val="0000FF"/>
              </a:solidFill>
              <a:latin typeface="华文行楷" panose="02010800040101010101" pitchFamily="2" charset="-122"/>
              <a:ea typeface="华文行楷" panose="02010800040101010101" pitchFamily="2" charset="-122"/>
            </a:endParaRPr>
          </a:p>
          <a:p>
            <a:endParaRPr lang="zh-CN" altLang="en-US" sz="2800" b="1" dirty="0">
              <a:solidFill>
                <a:srgbClr val="0000FF"/>
              </a:solidFill>
              <a:latin typeface="华文行楷" panose="02010800040101010101" pitchFamily="2" charset="-122"/>
              <a:ea typeface="华文行楷" panose="02010800040101010101" pitchFamily="2" charset="-122"/>
            </a:endParaRPr>
          </a:p>
          <a:p>
            <a:r>
              <a:rPr lang="zh-CN" altLang="en-US" sz="2800" b="1" dirty="0">
                <a:solidFill>
                  <a:srgbClr val="0000FF"/>
                </a:solidFill>
                <a:latin typeface="华文行楷" panose="02010800040101010101" pitchFamily="2" charset="-122"/>
                <a:ea typeface="华文行楷" panose="02010800040101010101" pitchFamily="2" charset="-122"/>
              </a:rPr>
              <a:t>政治：城邦民主政治</a:t>
            </a:r>
            <a:endParaRPr lang="en-US" altLang="zh-CN" sz="2800" b="1" dirty="0">
              <a:solidFill>
                <a:srgbClr val="0000FF"/>
              </a:solidFill>
              <a:latin typeface="华文行楷" panose="02010800040101010101" pitchFamily="2" charset="-122"/>
              <a:ea typeface="华文行楷" panose="02010800040101010101" pitchFamily="2" charset="-122"/>
            </a:endParaRPr>
          </a:p>
          <a:p>
            <a:endParaRPr lang="zh-CN" altLang="en-US" sz="2800" b="1" dirty="0">
              <a:solidFill>
                <a:srgbClr val="0000FF"/>
              </a:solidFill>
              <a:latin typeface="华文行楷" panose="02010800040101010101" pitchFamily="2" charset="-122"/>
              <a:ea typeface="华文行楷" panose="02010800040101010101" pitchFamily="2" charset="-122"/>
            </a:endParaRPr>
          </a:p>
          <a:p>
            <a:r>
              <a:rPr lang="zh-CN" altLang="en-US" sz="2800" b="1" dirty="0">
                <a:solidFill>
                  <a:srgbClr val="0000FF"/>
                </a:solidFill>
                <a:latin typeface="华文行楷" panose="02010800040101010101" pitchFamily="2" charset="-122"/>
                <a:ea typeface="华文行楷" panose="02010800040101010101" pitchFamily="2" charset="-122"/>
              </a:rPr>
              <a:t>文化：神话、喜剧、悲剧、历史、哲学</a:t>
            </a:r>
            <a:endParaRPr lang="zh-CN" altLang="en-US" sz="2800" b="1" dirty="0">
              <a:solidFill>
                <a:srgbClr val="0000FF"/>
              </a:solidFill>
              <a:ea typeface="华文行楷" panose="02010800040101010101" pitchFamily="2" charset="-122"/>
            </a:endParaRPr>
          </a:p>
          <a:p>
            <a:endParaRPr lang="zh-CN" altLang="en-US" sz="2800" b="1" dirty="0">
              <a:solidFill>
                <a:srgbClr val="0000FF"/>
              </a:solidFill>
              <a:ea typeface="华文行楷" panose="02010800040101010101" pitchFamily="2" charset="-122"/>
            </a:endParaRPr>
          </a:p>
        </p:txBody>
      </p:sp>
      <p:sp>
        <p:nvSpPr>
          <p:cNvPr id="7" name="TextBox 2">
            <a:extLst>
              <a:ext uri="{FF2B5EF4-FFF2-40B4-BE49-F238E27FC236}">
                <a16:creationId xmlns:a16="http://schemas.microsoft.com/office/drawing/2014/main" xmlns="" id="{B16B38E5-DD66-4CC8-8E0E-DCA83358B0E3}"/>
              </a:ext>
            </a:extLst>
          </p:cNvPr>
          <p:cNvSpPr txBox="1">
            <a:spLocks noChangeArrowheads="1"/>
          </p:cNvSpPr>
          <p:nvPr/>
        </p:nvSpPr>
        <p:spPr bwMode="auto">
          <a:xfrm>
            <a:off x="1270317" y="242543"/>
            <a:ext cx="5487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solidFill>
                  <a:srgbClr val="FF0000"/>
                </a:solidFill>
                <a:latin typeface="黑体" panose="02010609060101010101" pitchFamily="49" charset="-122"/>
                <a:ea typeface="黑体" panose="02010609060101010101" pitchFamily="49" charset="-122"/>
              </a:rPr>
              <a:t>二、早期文明之古代欧洲</a:t>
            </a:r>
          </a:p>
        </p:txBody>
      </p:sp>
    </p:spTree>
    <p:extLst>
      <p:ext uri="{BB962C8B-B14F-4D97-AF65-F5344CB8AC3E}">
        <p14:creationId xmlns:p14="http://schemas.microsoft.com/office/powerpoint/2010/main" val="364227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655B1739-9CF4-44B8-985E-0171CC3F35E2}"/>
              </a:ext>
            </a:extLst>
          </p:cNvPr>
          <p:cNvSpPr/>
          <p:nvPr/>
        </p:nvSpPr>
        <p:spPr>
          <a:xfrm>
            <a:off x="6482496" y="1033075"/>
            <a:ext cx="5206584" cy="2400657"/>
          </a:xfrm>
          <a:prstGeom prst="rect">
            <a:avLst/>
          </a:prstGeom>
        </p:spPr>
        <p:txBody>
          <a:bodyPr wrap="square">
            <a:spAutoFit/>
          </a:bodyPr>
          <a:lstStyle/>
          <a:p>
            <a:pPr indent="457200">
              <a:lnSpc>
                <a:spcPct val="150000"/>
              </a:lnSpc>
            </a:pPr>
            <a:r>
              <a:rPr lang="zh-CN" altLang="en-US" sz="2000" dirty="0">
                <a:latin typeface="微软雅黑" panose="020B0503020204020204" pitchFamily="34" charset="-122"/>
                <a:ea typeface="微软雅黑" panose="020B0503020204020204" pitchFamily="34" charset="-122"/>
              </a:rPr>
              <a:t>山地多，平原少，海岸线漫长，岛屿多，地中海气候，利于葡萄和橄榄等经济作物生长。利于小国寡民的城邦制形成，促进商品经济发展，利于形成平等意识和冒险精神，推动了古希腊殖民扩张，有利于民主制发展。</a:t>
            </a:r>
            <a:endParaRPr lang="zh-CN" altLang="en-US" sz="2000" dirty="0">
              <a:ea typeface="楷体_GB2312"/>
              <a:cs typeface="楷体_GB2312"/>
              <a:sym typeface="Times New Roman" panose="02020603050405020304" pitchFamily="18" charset="0"/>
            </a:endParaRPr>
          </a:p>
        </p:txBody>
      </p:sp>
      <p:pic>
        <p:nvPicPr>
          <p:cNvPr id="3" name="图片 2" descr="01300000433093124784792406044.jpg">
            <a:extLst>
              <a:ext uri="{FF2B5EF4-FFF2-40B4-BE49-F238E27FC236}">
                <a16:creationId xmlns:a16="http://schemas.microsoft.com/office/drawing/2014/main" xmlns="" id="{37ACBDDB-FC4B-497C-AE4F-B592B496FF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5723" y="1057726"/>
            <a:ext cx="5205447" cy="445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a:extLst>
              <a:ext uri="{FF2B5EF4-FFF2-40B4-BE49-F238E27FC236}">
                <a16:creationId xmlns:a16="http://schemas.microsoft.com/office/drawing/2014/main" xmlns="" id="{E1DA94E8-F032-4F46-B0D4-933846E41EAC}"/>
              </a:ext>
            </a:extLst>
          </p:cNvPr>
          <p:cNvSpPr txBox="1">
            <a:spLocks noChangeArrowheads="1"/>
          </p:cNvSpPr>
          <p:nvPr/>
        </p:nvSpPr>
        <p:spPr bwMode="auto">
          <a:xfrm>
            <a:off x="1270316" y="442430"/>
            <a:ext cx="63748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solidFill>
                  <a:srgbClr val="FF0000"/>
                </a:solidFill>
                <a:latin typeface="黑体" panose="02010609060101010101" pitchFamily="49" charset="-122"/>
                <a:ea typeface="黑体" panose="02010609060101010101" pitchFamily="49" charset="-122"/>
              </a:rPr>
              <a:t>古希腊的时空条件</a:t>
            </a:r>
          </a:p>
        </p:txBody>
      </p:sp>
      <p:sp>
        <p:nvSpPr>
          <p:cNvPr id="5" name="矩形 4">
            <a:extLst>
              <a:ext uri="{FF2B5EF4-FFF2-40B4-BE49-F238E27FC236}">
                <a16:creationId xmlns:a16="http://schemas.microsoft.com/office/drawing/2014/main" xmlns="" id="{94CE824F-11F1-443B-A7BD-C6470819F491}"/>
              </a:ext>
            </a:extLst>
          </p:cNvPr>
          <p:cNvSpPr/>
          <p:nvPr/>
        </p:nvSpPr>
        <p:spPr>
          <a:xfrm>
            <a:off x="6482496" y="3661144"/>
            <a:ext cx="5206584" cy="1938992"/>
          </a:xfrm>
          <a:prstGeom prst="rect">
            <a:avLst/>
          </a:prstGeom>
        </p:spPr>
        <p:txBody>
          <a:bodyPr wrap="square">
            <a:spAutoFit/>
          </a:bodyPr>
          <a:lstStyle/>
          <a:p>
            <a:pPr indent="457200">
              <a:lnSpc>
                <a:spcPct val="150000"/>
              </a:lnSpc>
            </a:pPr>
            <a:r>
              <a:rPr lang="zh-CN" altLang="en-US" sz="2000" dirty="0"/>
              <a:t>城邦是一个以</a:t>
            </a:r>
            <a:r>
              <a:rPr lang="zh-CN" altLang="en-US" sz="2000" dirty="0">
                <a:solidFill>
                  <a:srgbClr val="FF0000"/>
                </a:solidFill>
              </a:rPr>
              <a:t>城市</a:t>
            </a:r>
            <a:r>
              <a:rPr lang="zh-CN" altLang="en-US" sz="2000" dirty="0"/>
              <a:t>为中心、</a:t>
            </a:r>
            <a:r>
              <a:rPr lang="zh-CN" altLang="en-US" sz="2000" dirty="0">
                <a:solidFill>
                  <a:srgbClr val="FF0000"/>
                </a:solidFill>
              </a:rPr>
              <a:t>公民</a:t>
            </a:r>
            <a:r>
              <a:rPr lang="zh-CN" altLang="en-US" sz="2000" dirty="0"/>
              <a:t>为主体、</a:t>
            </a:r>
            <a:r>
              <a:rPr lang="zh-CN" altLang="en-US" sz="2000" dirty="0">
                <a:solidFill>
                  <a:srgbClr val="FF0000"/>
                </a:solidFill>
              </a:rPr>
              <a:t>国家</a:t>
            </a:r>
            <a:r>
              <a:rPr lang="zh-CN" altLang="en-US" sz="2000" dirty="0"/>
              <a:t>为本质的共同体。</a:t>
            </a:r>
            <a:r>
              <a:rPr lang="zh-CN" altLang="en-US" sz="2000" dirty="0">
                <a:solidFill>
                  <a:srgbClr val="FF0000"/>
                </a:solidFill>
              </a:rPr>
              <a:t>独立自治、小国寡民</a:t>
            </a:r>
            <a:r>
              <a:rPr lang="zh-CN" altLang="en-US" sz="2000" dirty="0"/>
              <a:t>是明显特征。雅典城邦实行的是多数公民掌权的</a:t>
            </a:r>
            <a:r>
              <a:rPr lang="zh-CN" altLang="en-US" sz="2000" dirty="0">
                <a:solidFill>
                  <a:srgbClr val="FF0000"/>
                </a:solidFill>
              </a:rPr>
              <a:t>民主政治</a:t>
            </a:r>
            <a:r>
              <a:rPr lang="zh-CN" altLang="en-US" sz="2000" dirty="0"/>
              <a:t>。</a:t>
            </a:r>
          </a:p>
        </p:txBody>
      </p:sp>
    </p:spTree>
    <p:extLst>
      <p:ext uri="{BB962C8B-B14F-4D97-AF65-F5344CB8AC3E}">
        <p14:creationId xmlns:p14="http://schemas.microsoft.com/office/powerpoint/2010/main" val="2408139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xmlns="" id="{3D6D2C2E-1A27-4780-BAD9-61C148FC477C}"/>
              </a:ext>
            </a:extLst>
          </p:cNvPr>
          <p:cNvSpPr txBox="1"/>
          <p:nvPr/>
        </p:nvSpPr>
        <p:spPr>
          <a:xfrm>
            <a:off x="755714" y="1105788"/>
            <a:ext cx="10548595" cy="3262432"/>
          </a:xfrm>
          <a:prstGeom prst="rect">
            <a:avLst/>
          </a:prstGeom>
          <a:noFill/>
        </p:spPr>
        <p:txBody>
          <a:bodyPr wrap="square" rtlCol="0">
            <a:spAutoFit/>
          </a:bodyPr>
          <a:lstStyle/>
          <a:p>
            <a:r>
              <a:rPr lang="zh-CN" altLang="en-US" sz="2400" dirty="0">
                <a:solidFill>
                  <a:srgbClr val="FF0000"/>
                </a:solidFill>
                <a:latin typeface="楷体" panose="02010609060101010101" pitchFamily="49" charset="-122"/>
                <a:ea typeface="楷体" panose="02010609060101010101" pitchFamily="49" charset="-122"/>
              </a:rPr>
              <a:t>   一个公民只要有任何长处，他就会收到提携，担任公职，这是作为他优点的奖赏，跟特权是两码事。</a:t>
            </a:r>
            <a:endParaRPr lang="en-US" altLang="zh-CN" sz="2400" dirty="0">
              <a:solidFill>
                <a:srgbClr val="FF0000"/>
              </a:solidFill>
              <a:latin typeface="楷体" panose="02010609060101010101" pitchFamily="49" charset="-122"/>
              <a:ea typeface="楷体" panose="02010609060101010101" pitchFamily="49" charset="-122"/>
            </a:endParaRPr>
          </a:p>
          <a:p>
            <a:r>
              <a:rPr lang="en-US" altLang="zh-CN" dirty="0"/>
              <a:t>       ——【</a:t>
            </a:r>
            <a:r>
              <a:rPr lang="zh-CN" altLang="en-US" dirty="0"/>
              <a:t>古希腊</a:t>
            </a:r>
            <a:r>
              <a:rPr lang="en-US" altLang="zh-CN" dirty="0"/>
              <a:t>】</a:t>
            </a:r>
            <a:r>
              <a:rPr lang="zh-CN" altLang="en-US" dirty="0"/>
              <a:t>修昔底德</a:t>
            </a:r>
            <a:r>
              <a:rPr lang="en-US" altLang="zh-CN" dirty="0"/>
              <a:t>《</a:t>
            </a:r>
            <a:r>
              <a:rPr lang="zh-CN" altLang="en-US" dirty="0"/>
              <a:t>伯罗奔尼撒战争史</a:t>
            </a:r>
            <a:r>
              <a:rPr lang="en-US" altLang="zh-CN" dirty="0"/>
              <a:t>》</a:t>
            </a:r>
            <a:r>
              <a:rPr lang="zh-CN" altLang="en-US" dirty="0"/>
              <a:t>全两册，谢德风译，北京：商务印书馆，</a:t>
            </a:r>
            <a:r>
              <a:rPr lang="en-US" altLang="zh-CN" dirty="0"/>
              <a:t>1960</a:t>
            </a:r>
          </a:p>
          <a:p>
            <a:r>
              <a:rPr lang="zh-CN" altLang="en-US" sz="2400" dirty="0">
                <a:solidFill>
                  <a:srgbClr val="FF0000"/>
                </a:solidFill>
                <a:latin typeface="楷体" panose="02010609060101010101" pitchFamily="49" charset="-122"/>
                <a:ea typeface="楷体" panose="02010609060101010101" pitchFamily="49" charset="-122"/>
              </a:rPr>
              <a:t>   在他们看来，抽签的整个过程，神都在显示着他的作用，抽签的结果是神意的表达，他们必须执行。</a:t>
            </a:r>
            <a:endParaRPr lang="en-US" altLang="zh-CN" sz="2400" dirty="0">
              <a:solidFill>
                <a:srgbClr val="FF0000"/>
              </a:solidFill>
              <a:latin typeface="楷体" panose="02010609060101010101" pitchFamily="49" charset="-122"/>
              <a:ea typeface="楷体" panose="02010609060101010101" pitchFamily="49" charset="-122"/>
            </a:endParaRPr>
          </a:p>
          <a:p>
            <a:r>
              <a:rPr lang="en-US" altLang="zh-CN" dirty="0"/>
              <a:t>       ——</a:t>
            </a:r>
            <a:r>
              <a:rPr lang="zh-CN" altLang="en-US" dirty="0"/>
              <a:t>冯金朋：</a:t>
            </a:r>
            <a:r>
              <a:rPr lang="en-US" altLang="zh-CN" dirty="0"/>
              <a:t>《</a:t>
            </a:r>
            <a:r>
              <a:rPr lang="zh-CN" altLang="en-US" dirty="0"/>
              <a:t>公民社会的起源：希腊城邦制度</a:t>
            </a:r>
            <a:r>
              <a:rPr lang="en-US" altLang="zh-CN" dirty="0"/>
              <a:t>》</a:t>
            </a:r>
            <a:r>
              <a:rPr lang="zh-CN" altLang="en-US" dirty="0"/>
              <a:t>，</a:t>
            </a:r>
            <a:r>
              <a:rPr lang="en-US" altLang="zh-CN" dirty="0"/>
              <a:t>212</a:t>
            </a:r>
            <a:r>
              <a:rPr lang="zh-CN" altLang="en-US" dirty="0"/>
              <a:t>页，长春，长春出版社，</a:t>
            </a:r>
            <a:r>
              <a:rPr lang="en-US" altLang="zh-CN" dirty="0"/>
              <a:t>2012</a:t>
            </a:r>
          </a:p>
          <a:p>
            <a:r>
              <a:rPr lang="zh-CN" altLang="en-US" sz="2400" dirty="0">
                <a:solidFill>
                  <a:srgbClr val="FF0000"/>
                </a:solidFill>
                <a:latin typeface="楷体" panose="02010609060101010101" pitchFamily="49" charset="-122"/>
                <a:ea typeface="楷体" panose="02010609060101010101" pitchFamily="49" charset="-122"/>
              </a:rPr>
              <a:t>   公民大会所通过的法令都刻在石碑上，然后公布于广场之上。</a:t>
            </a:r>
            <a:r>
              <a:rPr lang="en-US" altLang="zh-CN" sz="2400" dirty="0">
                <a:solidFill>
                  <a:srgbClr val="FF0000"/>
                </a:solidFill>
                <a:latin typeface="楷体" panose="02010609060101010101" pitchFamily="49" charset="-122"/>
                <a:ea typeface="楷体" panose="02010609060101010101" pitchFamily="49" charset="-122"/>
              </a:rPr>
              <a:t>……</a:t>
            </a:r>
            <a:r>
              <a:rPr lang="zh-CN" altLang="en-US" sz="2400" dirty="0">
                <a:solidFill>
                  <a:srgbClr val="FF0000"/>
                </a:solidFill>
                <a:latin typeface="楷体" panose="02010609060101010101" pitchFamily="49" charset="-122"/>
                <a:ea typeface="楷体" panose="02010609060101010101" pitchFamily="49" charset="-122"/>
              </a:rPr>
              <a:t>帕特农神庙修建工程的预算和开支都刻在石头上，供城邦公民监督</a:t>
            </a:r>
            <a:r>
              <a:rPr lang="zh-CN" altLang="en-US" sz="2800" dirty="0">
                <a:solidFill>
                  <a:srgbClr val="FF0000"/>
                </a:solidFill>
                <a:latin typeface="楷体" panose="02010609060101010101" pitchFamily="49" charset="-122"/>
                <a:ea typeface="楷体" panose="02010609060101010101" pitchFamily="49" charset="-122"/>
              </a:rPr>
              <a:t>。</a:t>
            </a:r>
            <a:endParaRPr lang="en-US" altLang="zh-CN" sz="2800" dirty="0">
              <a:solidFill>
                <a:srgbClr val="FF0000"/>
              </a:solidFill>
              <a:latin typeface="楷体" panose="02010609060101010101" pitchFamily="49" charset="-122"/>
              <a:ea typeface="楷体" panose="02010609060101010101" pitchFamily="49" charset="-122"/>
            </a:endParaRPr>
          </a:p>
          <a:p>
            <a:r>
              <a:rPr lang="en-US" altLang="zh-CN" dirty="0"/>
              <a:t>      ——</a:t>
            </a:r>
            <a:r>
              <a:rPr lang="zh-CN" altLang="en-US" dirty="0"/>
              <a:t>黄洋：</a:t>
            </a:r>
            <a:r>
              <a:rPr lang="en-US" altLang="zh-CN" dirty="0"/>
              <a:t>《</a:t>
            </a:r>
            <a:r>
              <a:rPr lang="zh-CN" altLang="en-US" dirty="0"/>
              <a:t>希腊城邦的公共空间与政治文化</a:t>
            </a:r>
            <a:r>
              <a:rPr lang="en-US" altLang="zh-CN" dirty="0"/>
              <a:t>》</a:t>
            </a:r>
            <a:r>
              <a:rPr lang="zh-CN" altLang="en-US" dirty="0"/>
              <a:t>，载</a:t>
            </a:r>
            <a:r>
              <a:rPr lang="en-US" altLang="zh-CN" dirty="0"/>
              <a:t>《</a:t>
            </a:r>
            <a:r>
              <a:rPr lang="zh-CN" altLang="en-US" dirty="0"/>
              <a:t>历史研究</a:t>
            </a:r>
            <a:r>
              <a:rPr lang="en-US" altLang="zh-CN" dirty="0"/>
              <a:t>》</a:t>
            </a:r>
            <a:r>
              <a:rPr lang="zh-CN" altLang="en-US" dirty="0"/>
              <a:t>，</a:t>
            </a:r>
            <a:r>
              <a:rPr lang="en-US" altLang="zh-CN" dirty="0"/>
              <a:t>2001</a:t>
            </a:r>
            <a:r>
              <a:rPr lang="zh-CN" altLang="en-US" dirty="0"/>
              <a:t>年第</a:t>
            </a:r>
            <a:r>
              <a:rPr lang="en-US" altLang="zh-CN" dirty="0"/>
              <a:t>5</a:t>
            </a:r>
            <a:r>
              <a:rPr lang="zh-CN" altLang="en-US" dirty="0"/>
              <a:t>期</a:t>
            </a:r>
          </a:p>
        </p:txBody>
      </p:sp>
      <p:sp>
        <p:nvSpPr>
          <p:cNvPr id="3" name="TextBox 2">
            <a:extLst>
              <a:ext uri="{FF2B5EF4-FFF2-40B4-BE49-F238E27FC236}">
                <a16:creationId xmlns:a16="http://schemas.microsoft.com/office/drawing/2014/main" xmlns="" id="{40E698C5-F51A-4BBE-8F4D-44FC8FE52091}"/>
              </a:ext>
            </a:extLst>
          </p:cNvPr>
          <p:cNvSpPr txBox="1">
            <a:spLocks noChangeArrowheads="1"/>
          </p:cNvSpPr>
          <p:nvPr/>
        </p:nvSpPr>
        <p:spPr bwMode="auto">
          <a:xfrm>
            <a:off x="2682609" y="298946"/>
            <a:ext cx="51050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solidFill>
                  <a:srgbClr val="FF0000"/>
                </a:solidFill>
                <a:latin typeface="黑体" panose="02010609060101010101" pitchFamily="49" charset="-122"/>
                <a:ea typeface="黑体" panose="02010609060101010101" pitchFamily="49" charset="-122"/>
              </a:rPr>
              <a:t>古希腊雅典的民主政治</a:t>
            </a:r>
          </a:p>
        </p:txBody>
      </p:sp>
      <p:sp>
        <p:nvSpPr>
          <p:cNvPr id="4" name="TextBox 2">
            <a:extLst>
              <a:ext uri="{FF2B5EF4-FFF2-40B4-BE49-F238E27FC236}">
                <a16:creationId xmlns:a16="http://schemas.microsoft.com/office/drawing/2014/main" xmlns="" id="{0F1E7DE4-01BA-472F-9E0F-AD75066C9916}"/>
              </a:ext>
            </a:extLst>
          </p:cNvPr>
          <p:cNvSpPr txBox="1">
            <a:spLocks noChangeArrowheads="1"/>
          </p:cNvSpPr>
          <p:nvPr/>
        </p:nvSpPr>
        <p:spPr bwMode="auto">
          <a:xfrm>
            <a:off x="1128757" y="4549195"/>
            <a:ext cx="1017555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隶书" panose="02010509060101010101" pitchFamily="49" charset="-122"/>
                <a:ea typeface="隶书" panose="02010509060101010101" pitchFamily="49" charset="-122"/>
              </a:rPr>
              <a:t>古希腊民主政治通过公民大会保证全体公民参与政权，通过抽签方式保证公平，接受公民监督，有利于发挥公民创造力，造就辉煌灿烂的古希腊文化</a:t>
            </a:r>
            <a:r>
              <a:rPr lang="zh-CN" altLang="en-US" sz="3200" b="1" dirty="0">
                <a:latin typeface="隶书" panose="02010509060101010101" pitchFamily="49" charset="-122"/>
                <a:ea typeface="隶书" panose="02010509060101010101" pitchFamily="49" charset="-122"/>
              </a:rPr>
              <a:t>。</a:t>
            </a:r>
          </a:p>
        </p:txBody>
      </p:sp>
    </p:spTree>
    <p:extLst>
      <p:ext uri="{BB962C8B-B14F-4D97-AF65-F5344CB8AC3E}">
        <p14:creationId xmlns:p14="http://schemas.microsoft.com/office/powerpoint/2010/main" val="268439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4">
            <a:extLst>
              <a:ext uri="{FF2B5EF4-FFF2-40B4-BE49-F238E27FC236}">
                <a16:creationId xmlns:a16="http://schemas.microsoft.com/office/drawing/2014/main" xmlns="" id="{E3B30AB8-D76E-4384-87DC-7172518B86A4}"/>
              </a:ext>
            </a:extLst>
          </p:cNvPr>
          <p:cNvSpPr txBox="1">
            <a:spLocks noChangeArrowheads="1"/>
          </p:cNvSpPr>
          <p:nvPr/>
        </p:nvSpPr>
        <p:spPr bwMode="auto">
          <a:xfrm>
            <a:off x="2121535" y="1100139"/>
            <a:ext cx="6931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dirty="0">
                <a:solidFill>
                  <a:srgbClr val="FF0000"/>
                </a:solidFill>
              </a:rPr>
              <a:t>第</a:t>
            </a:r>
            <a:r>
              <a:rPr lang="en-US" altLang="zh-CN" sz="4000" b="1" dirty="0">
                <a:solidFill>
                  <a:srgbClr val="FF0000"/>
                </a:solidFill>
              </a:rPr>
              <a:t>1</a:t>
            </a:r>
            <a:r>
              <a:rPr lang="zh-CN" altLang="en-US" sz="4000" b="1" dirty="0">
                <a:solidFill>
                  <a:srgbClr val="FF0000"/>
                </a:solidFill>
              </a:rPr>
              <a:t>课  文明的产生与早期发展</a:t>
            </a:r>
          </a:p>
        </p:txBody>
      </p:sp>
      <p:sp>
        <p:nvSpPr>
          <p:cNvPr id="3075" name="TextBox 5">
            <a:extLst>
              <a:ext uri="{FF2B5EF4-FFF2-40B4-BE49-F238E27FC236}">
                <a16:creationId xmlns:a16="http://schemas.microsoft.com/office/drawing/2014/main" xmlns="" id="{1F1F5E6E-BAE9-4D26-A0B4-6A26AA1FF312}"/>
              </a:ext>
            </a:extLst>
          </p:cNvPr>
          <p:cNvSpPr txBox="1">
            <a:spLocks noChangeArrowheads="1"/>
          </p:cNvSpPr>
          <p:nvPr/>
        </p:nvSpPr>
        <p:spPr bwMode="auto">
          <a:xfrm>
            <a:off x="2121535" y="2558416"/>
            <a:ext cx="719780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b="1" dirty="0" smtClean="0"/>
              <a:t>学习目标：</a:t>
            </a:r>
            <a:endParaRPr lang="en-US" altLang="zh-CN" sz="2400" b="1" dirty="0"/>
          </a:p>
          <a:p>
            <a:pPr eaLnBrk="1" hangingPunct="1">
              <a:lnSpc>
                <a:spcPct val="150000"/>
              </a:lnSpc>
            </a:pPr>
            <a:r>
              <a:rPr lang="en-US" altLang="zh-CN" sz="2400" b="1" dirty="0"/>
              <a:t>                 </a:t>
            </a:r>
            <a:r>
              <a:rPr lang="zh-CN" altLang="en-US" sz="2400" b="1" dirty="0"/>
              <a:t>知道早期人类文明的产生；</a:t>
            </a:r>
            <a:endParaRPr lang="en-US" altLang="zh-CN" sz="2400" b="1" dirty="0"/>
          </a:p>
          <a:p>
            <a:pPr eaLnBrk="1" hangingPunct="1">
              <a:lnSpc>
                <a:spcPct val="150000"/>
              </a:lnSpc>
            </a:pPr>
            <a:r>
              <a:rPr lang="zh-CN" altLang="en-US" sz="2400" b="1" dirty="0"/>
              <a:t>                 了解各文明古国发展的不同特点；</a:t>
            </a:r>
            <a:endParaRPr lang="en-US" altLang="zh-CN" sz="2400" b="1" dirty="0"/>
          </a:p>
          <a:p>
            <a:pPr eaLnBrk="1" hangingPunct="1">
              <a:lnSpc>
                <a:spcPct val="150000"/>
              </a:lnSpc>
            </a:pPr>
            <a:r>
              <a:rPr lang="zh-CN" altLang="en-US" sz="2400" b="1" dirty="0"/>
              <a:t>                 </a:t>
            </a:r>
            <a:r>
              <a:rPr lang="zh-CN" altLang="en-US" sz="2400" b="1" dirty="0" smtClean="0"/>
              <a:t>分析</a:t>
            </a:r>
            <a:r>
              <a:rPr lang="zh-CN" altLang="en-US" sz="2400" b="1" dirty="0"/>
              <a:t>、认识这些特点形成的不同时空</a:t>
            </a:r>
            <a:r>
              <a:rPr lang="zh-CN" altLang="en-US" sz="2400" b="1" dirty="0" smtClean="0"/>
              <a:t>条件</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left)">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88D110C4-8351-4177-8233-0A2A75FD3DB0}"/>
              </a:ext>
            </a:extLst>
          </p:cNvPr>
          <p:cNvPicPr>
            <a:picLocks noChangeAspect="1"/>
          </p:cNvPicPr>
          <p:nvPr/>
        </p:nvPicPr>
        <p:blipFill>
          <a:blip r:embed="rId2"/>
          <a:stretch>
            <a:fillRect/>
          </a:stretch>
        </p:blipFill>
        <p:spPr>
          <a:xfrm>
            <a:off x="487680" y="1188720"/>
            <a:ext cx="3383280" cy="3383280"/>
          </a:xfrm>
          <a:prstGeom prst="rect">
            <a:avLst/>
          </a:prstGeom>
        </p:spPr>
      </p:pic>
      <p:pic>
        <p:nvPicPr>
          <p:cNvPr id="4" name="图片 3">
            <a:extLst>
              <a:ext uri="{FF2B5EF4-FFF2-40B4-BE49-F238E27FC236}">
                <a16:creationId xmlns:a16="http://schemas.microsoft.com/office/drawing/2014/main" xmlns="" id="{8641D7BF-80BF-4457-8334-DF0DBF5ADBF2}"/>
              </a:ext>
            </a:extLst>
          </p:cNvPr>
          <p:cNvPicPr>
            <a:picLocks noChangeAspect="1"/>
          </p:cNvPicPr>
          <p:nvPr/>
        </p:nvPicPr>
        <p:blipFill>
          <a:blip r:embed="rId3"/>
          <a:stretch>
            <a:fillRect/>
          </a:stretch>
        </p:blipFill>
        <p:spPr>
          <a:xfrm>
            <a:off x="4946446" y="944880"/>
            <a:ext cx="2593543" cy="3870960"/>
          </a:xfrm>
          <a:prstGeom prst="rect">
            <a:avLst/>
          </a:prstGeom>
        </p:spPr>
      </p:pic>
      <p:pic>
        <p:nvPicPr>
          <p:cNvPr id="5" name="图片 4">
            <a:extLst>
              <a:ext uri="{FF2B5EF4-FFF2-40B4-BE49-F238E27FC236}">
                <a16:creationId xmlns:a16="http://schemas.microsoft.com/office/drawing/2014/main" xmlns="" id="{BDB73EDC-3B56-41DE-86E0-427FC0395EB8}"/>
              </a:ext>
            </a:extLst>
          </p:cNvPr>
          <p:cNvPicPr>
            <a:picLocks noChangeAspect="1"/>
          </p:cNvPicPr>
          <p:nvPr/>
        </p:nvPicPr>
        <p:blipFill>
          <a:blip r:embed="rId4"/>
          <a:stretch>
            <a:fillRect/>
          </a:stretch>
        </p:blipFill>
        <p:spPr>
          <a:xfrm>
            <a:off x="8858250" y="1170622"/>
            <a:ext cx="2552700" cy="3419475"/>
          </a:xfrm>
          <a:prstGeom prst="rect">
            <a:avLst/>
          </a:prstGeom>
        </p:spPr>
      </p:pic>
      <p:sp>
        <p:nvSpPr>
          <p:cNvPr id="6" name="文本框 5">
            <a:extLst>
              <a:ext uri="{FF2B5EF4-FFF2-40B4-BE49-F238E27FC236}">
                <a16:creationId xmlns:a16="http://schemas.microsoft.com/office/drawing/2014/main" xmlns="" id="{0CF39DF3-F607-4C39-B331-9E86A7F77A2E}"/>
              </a:ext>
            </a:extLst>
          </p:cNvPr>
          <p:cNvSpPr txBox="1"/>
          <p:nvPr/>
        </p:nvSpPr>
        <p:spPr>
          <a:xfrm>
            <a:off x="1409700" y="5013959"/>
            <a:ext cx="1539240" cy="461665"/>
          </a:xfrm>
          <a:prstGeom prst="rect">
            <a:avLst/>
          </a:prstGeom>
          <a:noFill/>
        </p:spPr>
        <p:txBody>
          <a:bodyPr wrap="square" rtlCol="0">
            <a:spAutoFit/>
          </a:bodyPr>
          <a:lstStyle/>
          <a:p>
            <a:r>
              <a:rPr lang="zh-CN" altLang="en-US" sz="2400" dirty="0">
                <a:latin typeface="楷体" panose="02010609060101010101" pitchFamily="49" charset="-122"/>
                <a:ea typeface="楷体" panose="02010609060101010101" pitchFamily="49" charset="-122"/>
              </a:rPr>
              <a:t>苏格拉底</a:t>
            </a:r>
          </a:p>
        </p:txBody>
      </p:sp>
      <p:sp>
        <p:nvSpPr>
          <p:cNvPr id="7" name="文本框 6">
            <a:extLst>
              <a:ext uri="{FF2B5EF4-FFF2-40B4-BE49-F238E27FC236}">
                <a16:creationId xmlns:a16="http://schemas.microsoft.com/office/drawing/2014/main" xmlns="" id="{5575DCB4-E7C4-4F65-ABB1-484CFE12AC69}"/>
              </a:ext>
            </a:extLst>
          </p:cNvPr>
          <p:cNvSpPr txBox="1"/>
          <p:nvPr/>
        </p:nvSpPr>
        <p:spPr>
          <a:xfrm>
            <a:off x="5745480" y="5015746"/>
            <a:ext cx="1661160" cy="461665"/>
          </a:xfrm>
          <a:prstGeom prst="rect">
            <a:avLst/>
          </a:prstGeom>
          <a:noFill/>
        </p:spPr>
        <p:txBody>
          <a:bodyPr wrap="square" rtlCol="0">
            <a:spAutoFit/>
          </a:bodyPr>
          <a:lstStyle/>
          <a:p>
            <a:r>
              <a:rPr lang="zh-CN" altLang="en-US" sz="2400" dirty="0">
                <a:latin typeface="楷体" panose="02010609060101010101" pitchFamily="49" charset="-122"/>
                <a:ea typeface="楷体" panose="02010609060101010101" pitchFamily="49" charset="-122"/>
              </a:rPr>
              <a:t>柏拉图</a:t>
            </a:r>
          </a:p>
        </p:txBody>
      </p:sp>
      <p:sp>
        <p:nvSpPr>
          <p:cNvPr id="8" name="文本框 7">
            <a:extLst>
              <a:ext uri="{FF2B5EF4-FFF2-40B4-BE49-F238E27FC236}">
                <a16:creationId xmlns:a16="http://schemas.microsoft.com/office/drawing/2014/main" xmlns="" id="{09976AA7-8907-403D-89B3-4EF7B3105FF2}"/>
              </a:ext>
            </a:extLst>
          </p:cNvPr>
          <p:cNvSpPr txBox="1"/>
          <p:nvPr/>
        </p:nvSpPr>
        <p:spPr>
          <a:xfrm>
            <a:off x="9304020" y="5013960"/>
            <a:ext cx="1821180" cy="461665"/>
          </a:xfrm>
          <a:prstGeom prst="rect">
            <a:avLst/>
          </a:prstGeom>
          <a:noFill/>
        </p:spPr>
        <p:txBody>
          <a:bodyPr wrap="square" rtlCol="0">
            <a:spAutoFit/>
          </a:bodyPr>
          <a:lstStyle/>
          <a:p>
            <a:r>
              <a:rPr lang="zh-CN" altLang="en-US" sz="2400" dirty="0">
                <a:latin typeface="楷体" panose="02010609060101010101" pitchFamily="49" charset="-122"/>
                <a:ea typeface="楷体" panose="02010609060101010101" pitchFamily="49" charset="-122"/>
              </a:rPr>
              <a:t>亚里士多德</a:t>
            </a:r>
          </a:p>
        </p:txBody>
      </p:sp>
    </p:spTree>
    <p:extLst>
      <p:ext uri="{BB962C8B-B14F-4D97-AF65-F5344CB8AC3E}">
        <p14:creationId xmlns:p14="http://schemas.microsoft.com/office/powerpoint/2010/main" val="1197684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stretch>
            <a:fillRect/>
          </a:stretch>
        </p:blipFill>
        <p:spPr>
          <a:xfrm>
            <a:off x="1844040" y="15241"/>
            <a:ext cx="7711440" cy="4769962"/>
          </a:xfrm>
          <a:prstGeom prst="rect">
            <a:avLst/>
          </a:prstGeom>
        </p:spPr>
      </p:pic>
      <p:sp>
        <p:nvSpPr>
          <p:cNvPr id="8" name="文本框 7"/>
          <p:cNvSpPr txBox="1"/>
          <p:nvPr/>
        </p:nvSpPr>
        <p:spPr>
          <a:xfrm>
            <a:off x="1844040" y="30481"/>
            <a:ext cx="7711440" cy="521970"/>
          </a:xfrm>
          <a:prstGeom prst="rect">
            <a:avLst/>
          </a:prstGeom>
          <a:solidFill>
            <a:schemeClr val="bg1">
              <a:lumMod val="85000"/>
            </a:schemeClr>
          </a:solidFill>
          <a:effectLst>
            <a:outerShdw blurRad="152400" dist="114300" dir="2700000" algn="tl" rotWithShape="0">
              <a:prstClr val="black">
                <a:alpha val="40000"/>
              </a:prstClr>
            </a:outerShdw>
          </a:effectLst>
        </p:spPr>
        <p:txBody>
          <a:bodyPr wrap="square" rtlCol="0">
            <a:spAutoFit/>
          </a:bodyPr>
          <a:lstStyle/>
          <a:p>
            <a:r>
              <a:rPr lang="zh-CN" sz="2800" dirty="0"/>
              <a:t>雅典民主政治最大的污点之一：苏格拉底之死</a:t>
            </a:r>
          </a:p>
        </p:txBody>
      </p:sp>
      <p:sp>
        <p:nvSpPr>
          <p:cNvPr id="5" name="内容占位符 2">
            <a:extLst>
              <a:ext uri="{FF2B5EF4-FFF2-40B4-BE49-F238E27FC236}">
                <a16:creationId xmlns:a16="http://schemas.microsoft.com/office/drawing/2014/main" xmlns="" id="{37D944C1-08A9-4E17-BB04-D7D75589AB5C}"/>
              </a:ext>
            </a:extLst>
          </p:cNvPr>
          <p:cNvSpPr>
            <a:spLocks noGrp="1"/>
          </p:cNvSpPr>
          <p:nvPr>
            <p:ph idx="1"/>
          </p:nvPr>
        </p:nvSpPr>
        <p:spPr>
          <a:xfrm>
            <a:off x="1066800" y="4648043"/>
            <a:ext cx="9601200" cy="1962818"/>
          </a:xfrm>
        </p:spPr>
        <p:txBody>
          <a:bodyPr>
            <a:noAutofit/>
          </a:bodyPr>
          <a:lstStyle/>
          <a:p>
            <a:pPr marL="0" indent="457200">
              <a:lnSpc>
                <a:spcPct val="150000"/>
              </a:lnSpc>
              <a:buNone/>
            </a:pPr>
            <a:r>
              <a:rPr lang="zh-CN" altLang="en-US" dirty="0">
                <a:latin typeface="隶书" panose="02010509060101010101" pitchFamily="49" charset="-122"/>
                <a:ea typeface="隶书" panose="02010509060101010101" pitchFamily="49" charset="-122"/>
              </a:rPr>
              <a:t>雅典民主不是真正意义的民主，公民仅指成年男性公民，妇女外侨、奴隶被排斥在外，通过抽签产生是否意味着公正，苏格拉底之死直接证明了雅典政治的非理性和盲目性</a:t>
            </a:r>
            <a:r>
              <a:rPr lang="zh-CN" altLang="en-US" dirty="0" smtClean="0">
                <a:latin typeface="隶书" panose="02010509060101010101" pitchFamily="49" charset="-122"/>
                <a:ea typeface="隶书" panose="02010509060101010101" pitchFamily="49" charset="-122"/>
              </a:rPr>
              <a:t>。</a:t>
            </a:r>
            <a:endParaRPr lang="zh-CN" altLang="en-US" dirty="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AD186316-E6B9-4399-97FB-FE27FBDF5712}"/>
              </a:ext>
            </a:extLst>
          </p:cNvPr>
          <p:cNvSpPr>
            <a:spLocks noGrp="1"/>
          </p:cNvSpPr>
          <p:nvPr>
            <p:ph idx="1"/>
          </p:nvPr>
        </p:nvSpPr>
        <p:spPr>
          <a:xfrm>
            <a:off x="1472918" y="4617438"/>
            <a:ext cx="8811895" cy="1479380"/>
          </a:xfrm>
        </p:spPr>
        <p:txBody>
          <a:bodyPr>
            <a:normAutofit fontScale="25000" lnSpcReduction="20000"/>
          </a:bodyPr>
          <a:lstStyle/>
          <a:p>
            <a:pPr indent="-432000">
              <a:lnSpc>
                <a:spcPct val="170000"/>
              </a:lnSpc>
            </a:pPr>
            <a:r>
              <a:rPr lang="zh-CN" altLang="en-US" sz="8000" dirty="0"/>
              <a:t>早期文明特点：独立，多元。</a:t>
            </a:r>
            <a:endParaRPr lang="en-US" altLang="zh-CN" sz="8000" dirty="0"/>
          </a:p>
          <a:p>
            <a:pPr indent="-432000">
              <a:lnSpc>
                <a:spcPct val="170000"/>
              </a:lnSpc>
            </a:pPr>
            <a:r>
              <a:rPr lang="zh-CN" altLang="en-US" sz="8000" dirty="0"/>
              <a:t>每一个国家和民族的文明都扎根于本国本民族的土壤之中，都有自己的本色、长处、优点。文明是平等的，要尊重各国各民族的文明。</a:t>
            </a:r>
          </a:p>
          <a:p>
            <a:endParaRPr lang="zh-CN" altLang="en-US" dirty="0"/>
          </a:p>
        </p:txBody>
      </p:sp>
      <p:pic>
        <p:nvPicPr>
          <p:cNvPr id="4" name="图片 3" descr="图片2">
            <a:extLst>
              <a:ext uri="{FF2B5EF4-FFF2-40B4-BE49-F238E27FC236}">
                <a16:creationId xmlns:a16="http://schemas.microsoft.com/office/drawing/2014/main" xmlns="" id="{94B3AFF3-8A76-4037-B153-D3184EAE3046}"/>
              </a:ext>
            </a:extLst>
          </p:cNvPr>
          <p:cNvPicPr>
            <a:picLocks noChangeAspect="1"/>
          </p:cNvPicPr>
          <p:nvPr/>
        </p:nvPicPr>
        <p:blipFill>
          <a:blip r:embed="rId2" cstate="print"/>
          <a:stretch>
            <a:fillRect/>
          </a:stretch>
        </p:blipFill>
        <p:spPr>
          <a:xfrm>
            <a:off x="1472918" y="266100"/>
            <a:ext cx="8811895" cy="4351338"/>
          </a:xfrm>
          <a:prstGeom prst="rect">
            <a:avLst/>
          </a:prstGeom>
          <a:ln w="12700" cmpd="sng">
            <a:solidFill>
              <a:schemeClr val="tx1"/>
            </a:solidFill>
            <a:prstDash val="solid"/>
          </a:ln>
        </p:spPr>
      </p:pic>
    </p:spTree>
    <p:extLst>
      <p:ext uri="{BB962C8B-B14F-4D97-AF65-F5344CB8AC3E}">
        <p14:creationId xmlns:p14="http://schemas.microsoft.com/office/powerpoint/2010/main" val="2272225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764" b="55974"/>
          <a:stretch>
            <a:fillRect/>
          </a:stretch>
        </p:blipFill>
        <p:spPr>
          <a:xfrm>
            <a:off x="-1" y="446"/>
            <a:ext cx="12192000" cy="6857111"/>
          </a:xfrm>
          <a:prstGeom prst="rect">
            <a:avLst/>
          </a:prstGeom>
        </p:spPr>
      </p:pic>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3416" t="12045" r="31981" b="24572"/>
          <a:stretch>
            <a:fillRect/>
          </a:stretch>
        </p:blipFill>
        <p:spPr>
          <a:xfrm>
            <a:off x="3041003" y="2046532"/>
            <a:ext cx="2612559" cy="2324915"/>
          </a:xfrm>
          <a:prstGeom prst="rect">
            <a:avLst/>
          </a:prstGeom>
        </p:spPr>
      </p:pic>
      <p:sp>
        <p:nvSpPr>
          <p:cNvPr id="11" name="矩形 10"/>
          <p:cNvSpPr/>
          <p:nvPr/>
        </p:nvSpPr>
        <p:spPr>
          <a:xfrm>
            <a:off x="5653564" y="2486682"/>
            <a:ext cx="4204772" cy="1048007"/>
          </a:xfrm>
          <a:prstGeom prst="rect">
            <a:avLst/>
          </a:prstGeom>
        </p:spPr>
        <p:txBody>
          <a:bodyPr wrap="square" lIns="86492" tIns="43247" rIns="86492" bIns="43247" anchor="t">
            <a:spAutoFit/>
          </a:bodyPr>
          <a:lstStyle/>
          <a:p>
            <a:pPr algn="ctr" fontAlgn="ctr"/>
            <a:r>
              <a:rPr lang="zh-CN" altLang="en-US" sz="6200" b="1" spc="756" dirty="0">
                <a:latin typeface="微软雅黑" panose="020B0503020204020204" pitchFamily="34" charset="-122"/>
                <a:ea typeface="微软雅黑" panose="020B0503020204020204" pitchFamily="34" charset="-122"/>
              </a:rPr>
              <a:t>谢谢观看</a:t>
            </a:r>
          </a:p>
        </p:txBody>
      </p:sp>
      <p:sp>
        <p:nvSpPr>
          <p:cNvPr id="12" name="矩形 11"/>
          <p:cNvSpPr/>
          <p:nvPr/>
        </p:nvSpPr>
        <p:spPr>
          <a:xfrm>
            <a:off x="5952632" y="3477840"/>
            <a:ext cx="3583131" cy="409373"/>
          </a:xfrm>
          <a:prstGeom prst="rect">
            <a:avLst/>
          </a:prstGeom>
        </p:spPr>
        <p:txBody>
          <a:bodyPr wrap="none" lIns="116979" tIns="58490" rIns="116979" bIns="58490">
            <a:spAutoFit/>
          </a:bodyPr>
          <a:lstStyle/>
          <a:p>
            <a:r>
              <a:rPr lang="en-US" altLang="zh-CN" sz="1900" dirty="0">
                <a:latin typeface="Arial" panose="020B0604020202020204" pitchFamily="34" charset="0"/>
              </a:rPr>
              <a:t>THANK YOU FOR WATCHING</a:t>
            </a:r>
            <a:endParaRPr lang="zh-CN" altLang="en-US" sz="1900" dirty="0"/>
          </a:p>
        </p:txBody>
      </p:sp>
      <p:pic>
        <p:nvPicPr>
          <p:cNvPr id="6" name="图片 5" descr="111 (2)"/>
          <p:cNvPicPr>
            <a:picLocks noChangeAspect="1"/>
          </p:cNvPicPr>
          <p:nvPr/>
        </p:nvPicPr>
        <p:blipFill>
          <a:blip r:embed="rId5"/>
          <a:stretch>
            <a:fillRect/>
          </a:stretch>
        </p:blipFill>
        <p:spPr>
          <a:xfrm>
            <a:off x="303074" y="255555"/>
            <a:ext cx="7024315" cy="874201"/>
          </a:xfrm>
          <a:prstGeom prst="rect">
            <a:avLst/>
          </a:prstGeom>
        </p:spPr>
      </p:pic>
    </p:spTree>
    <p:extLst>
      <p:ext uri="{BB962C8B-B14F-4D97-AF65-F5344CB8AC3E}">
        <p14:creationId xmlns:p14="http://schemas.microsoft.com/office/powerpoint/2010/main" val="9145765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25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2"/>
          <p:cNvPicPr>
            <a:picLocks noChangeAspect="1"/>
          </p:cNvPicPr>
          <p:nvPr/>
        </p:nvPicPr>
        <p:blipFill>
          <a:blip r:embed="rId3" cstate="print"/>
          <a:stretch>
            <a:fillRect/>
          </a:stretch>
        </p:blipFill>
        <p:spPr>
          <a:xfrm>
            <a:off x="1689736" y="972821"/>
            <a:ext cx="8811895" cy="4324985"/>
          </a:xfrm>
          <a:prstGeom prst="rect">
            <a:avLst/>
          </a:prstGeom>
          <a:ln w="12700" cmpd="sng">
            <a:solidFill>
              <a:schemeClr val="tx1"/>
            </a:solidFill>
            <a:prstDash val="solid"/>
          </a:ln>
        </p:spPr>
      </p:pic>
      <p:grpSp>
        <p:nvGrpSpPr>
          <p:cNvPr id="12" name="组合 11"/>
          <p:cNvGrpSpPr/>
          <p:nvPr/>
        </p:nvGrpSpPr>
        <p:grpSpPr>
          <a:xfrm>
            <a:off x="2031365" y="1412875"/>
            <a:ext cx="7617460" cy="2188210"/>
            <a:chOff x="799" y="2225"/>
            <a:chExt cx="11996" cy="3446"/>
          </a:xfrm>
        </p:grpSpPr>
        <p:sp>
          <p:nvSpPr>
            <p:cNvPr id="6" name="圆角矩形 5"/>
            <p:cNvSpPr/>
            <p:nvPr/>
          </p:nvSpPr>
          <p:spPr>
            <a:xfrm>
              <a:off x="9619" y="3083"/>
              <a:ext cx="3176" cy="1134"/>
            </a:xfrm>
            <a:prstGeom prst="roundRect">
              <a:avLst/>
            </a:prstGeom>
            <a:gradFill>
              <a:gsLst>
                <a:gs pos="0">
                  <a:srgbClr val="FBFB11"/>
                </a:gs>
                <a:gs pos="100000">
                  <a:srgbClr val="838309"/>
                </a:gs>
              </a:gsLst>
              <a:lin ang="5400000" scaled="0"/>
            </a:gra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latin typeface="楷体" panose="02010609060101010101" charset="-122"/>
                  <a:ea typeface="楷体" panose="02010609060101010101" charset="-122"/>
                  <a:cs typeface="楷体" panose="02010609060101010101" charset="-122"/>
                </a:rPr>
                <a:t>中国文明</a:t>
              </a:r>
            </a:p>
            <a:p>
              <a:pPr algn="ctr"/>
              <a:r>
                <a:rPr lang="zh-CN" altLang="en-US" b="1">
                  <a:solidFill>
                    <a:schemeClr val="tx1"/>
                  </a:solidFill>
                  <a:latin typeface="楷体" panose="02010609060101010101" charset="-122"/>
                  <a:ea typeface="楷体" panose="02010609060101010101" charset="-122"/>
                  <a:cs typeface="楷体" panose="02010609060101010101" charset="-122"/>
                </a:rPr>
                <a:t>约</a:t>
              </a:r>
              <a:r>
                <a:rPr lang="en-US" altLang="zh-CN" b="1">
                  <a:solidFill>
                    <a:schemeClr val="tx1"/>
                  </a:solidFill>
                  <a:latin typeface="楷体" panose="02010609060101010101" charset="-122"/>
                  <a:ea typeface="楷体" panose="02010609060101010101" charset="-122"/>
                  <a:cs typeface="楷体" panose="02010609060101010101" charset="-122"/>
                </a:rPr>
                <a:t>BC2070</a:t>
              </a:r>
              <a:r>
                <a:rPr lang="zh-CN" altLang="en-US" b="1">
                  <a:solidFill>
                    <a:schemeClr val="tx1"/>
                  </a:solidFill>
                  <a:latin typeface="楷体" panose="02010609060101010101" charset="-122"/>
                  <a:ea typeface="楷体" panose="02010609060101010101" charset="-122"/>
                  <a:cs typeface="楷体" panose="02010609060101010101" charset="-122"/>
                </a:rPr>
                <a:t>年</a:t>
              </a:r>
            </a:p>
          </p:txBody>
        </p:sp>
        <p:grpSp>
          <p:nvGrpSpPr>
            <p:cNvPr id="11" name="组合 10"/>
            <p:cNvGrpSpPr/>
            <p:nvPr/>
          </p:nvGrpSpPr>
          <p:grpSpPr>
            <a:xfrm>
              <a:off x="799" y="2225"/>
              <a:ext cx="9032" cy="3446"/>
              <a:chOff x="799" y="2225"/>
              <a:chExt cx="9032" cy="3446"/>
            </a:xfrm>
          </p:grpSpPr>
          <p:sp>
            <p:nvSpPr>
              <p:cNvPr id="7" name="圆角矩形 6"/>
              <p:cNvSpPr/>
              <p:nvPr/>
            </p:nvSpPr>
            <p:spPr>
              <a:xfrm>
                <a:off x="4110" y="3083"/>
                <a:ext cx="4357" cy="1134"/>
              </a:xfrm>
              <a:prstGeom prst="roundRect">
                <a:avLst/>
              </a:prstGeom>
              <a:gradFill>
                <a:gsLst>
                  <a:gs pos="0">
                    <a:srgbClr val="FBFB11"/>
                  </a:gs>
                  <a:gs pos="100000">
                    <a:srgbClr val="838309"/>
                  </a:gs>
                </a:gsLst>
                <a:lin ang="5400000" scaled="0"/>
              </a:gra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latin typeface="楷体" panose="02010609060101010101" charset="-122"/>
                    <a:ea typeface="楷体" panose="02010609060101010101" charset="-122"/>
                    <a:cs typeface="楷体" panose="02010609060101010101" charset="-122"/>
                  </a:rPr>
                  <a:t>古代两河流域文明</a:t>
                </a:r>
              </a:p>
              <a:p>
                <a:pPr algn="ctr"/>
                <a:r>
                  <a:rPr lang="zh-CN" altLang="en-US" b="1">
                    <a:solidFill>
                      <a:schemeClr val="tx1"/>
                    </a:solidFill>
                    <a:latin typeface="楷体" panose="02010609060101010101" charset="-122"/>
                    <a:ea typeface="楷体" panose="02010609060101010101" charset="-122"/>
                    <a:cs typeface="楷体" panose="02010609060101010101" charset="-122"/>
                  </a:rPr>
                  <a:t>约</a:t>
                </a:r>
                <a:r>
                  <a:rPr lang="en-US" altLang="zh-CN" b="1">
                    <a:solidFill>
                      <a:schemeClr val="tx1"/>
                    </a:solidFill>
                    <a:latin typeface="楷体" panose="02010609060101010101" charset="-122"/>
                    <a:ea typeface="楷体" panose="02010609060101010101" charset="-122"/>
                    <a:cs typeface="楷体" panose="02010609060101010101" charset="-122"/>
                  </a:rPr>
                  <a:t>BC4000</a:t>
                </a:r>
                <a:r>
                  <a:rPr lang="zh-CN" altLang="en-US" b="1">
                    <a:solidFill>
                      <a:schemeClr val="tx1"/>
                    </a:solidFill>
                    <a:latin typeface="楷体" panose="02010609060101010101" charset="-122"/>
                    <a:ea typeface="楷体" panose="02010609060101010101" charset="-122"/>
                    <a:cs typeface="楷体" panose="02010609060101010101" charset="-122"/>
                  </a:rPr>
                  <a:t>年</a:t>
                </a:r>
              </a:p>
            </p:txBody>
          </p:sp>
          <p:sp>
            <p:nvSpPr>
              <p:cNvPr id="8" name="圆角矩形 7"/>
              <p:cNvSpPr/>
              <p:nvPr/>
            </p:nvSpPr>
            <p:spPr>
              <a:xfrm>
                <a:off x="6655" y="4373"/>
                <a:ext cx="3176" cy="1134"/>
              </a:xfrm>
              <a:prstGeom prst="roundRect">
                <a:avLst/>
              </a:prstGeom>
              <a:gradFill>
                <a:gsLst>
                  <a:gs pos="0">
                    <a:srgbClr val="FBFB11"/>
                  </a:gs>
                  <a:gs pos="100000">
                    <a:srgbClr val="838309"/>
                  </a:gs>
                </a:gsLst>
                <a:lin ang="5400000" scaled="0"/>
              </a:gra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latin typeface="楷体" panose="02010609060101010101" charset="-122"/>
                    <a:ea typeface="楷体" panose="02010609060101010101" charset="-122"/>
                    <a:cs typeface="楷体" panose="02010609060101010101" charset="-122"/>
                  </a:rPr>
                  <a:t>古印度文明</a:t>
                </a:r>
              </a:p>
              <a:p>
                <a:pPr algn="ctr"/>
                <a:r>
                  <a:rPr lang="zh-CN" altLang="en-US" b="1">
                    <a:solidFill>
                      <a:schemeClr val="tx1"/>
                    </a:solidFill>
                    <a:latin typeface="楷体" panose="02010609060101010101" charset="-122"/>
                    <a:ea typeface="楷体" panose="02010609060101010101" charset="-122"/>
                    <a:cs typeface="楷体" panose="02010609060101010101" charset="-122"/>
                  </a:rPr>
                  <a:t>约</a:t>
                </a:r>
                <a:r>
                  <a:rPr lang="en-US" altLang="zh-CN" b="1">
                    <a:solidFill>
                      <a:schemeClr val="tx1"/>
                    </a:solidFill>
                    <a:latin typeface="楷体" panose="02010609060101010101" charset="-122"/>
                    <a:ea typeface="楷体" panose="02010609060101010101" charset="-122"/>
                    <a:cs typeface="楷体" panose="02010609060101010101" charset="-122"/>
                  </a:rPr>
                  <a:t>BC2300</a:t>
                </a:r>
                <a:r>
                  <a:rPr lang="zh-CN" altLang="en-US" b="1">
                    <a:solidFill>
                      <a:schemeClr val="tx1"/>
                    </a:solidFill>
                    <a:latin typeface="楷体" panose="02010609060101010101" charset="-122"/>
                    <a:ea typeface="楷体" panose="02010609060101010101" charset="-122"/>
                    <a:cs typeface="楷体" panose="02010609060101010101" charset="-122"/>
                  </a:rPr>
                  <a:t>年</a:t>
                </a:r>
              </a:p>
            </p:txBody>
          </p:sp>
          <p:sp>
            <p:nvSpPr>
              <p:cNvPr id="9" name="圆角矩形 8"/>
              <p:cNvSpPr/>
              <p:nvPr/>
            </p:nvSpPr>
            <p:spPr>
              <a:xfrm>
                <a:off x="2506" y="4537"/>
                <a:ext cx="3176" cy="1134"/>
              </a:xfrm>
              <a:prstGeom prst="roundRect">
                <a:avLst/>
              </a:prstGeom>
              <a:gradFill>
                <a:gsLst>
                  <a:gs pos="0">
                    <a:srgbClr val="FBFB11"/>
                  </a:gs>
                  <a:gs pos="100000">
                    <a:srgbClr val="838309"/>
                  </a:gs>
                </a:gsLst>
                <a:lin ang="5400000" scaled="0"/>
              </a:gra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楷体" panose="02010609060101010101" charset="-122"/>
                    <a:ea typeface="楷体" panose="02010609060101010101" charset="-122"/>
                    <a:cs typeface="楷体" panose="02010609060101010101" charset="-122"/>
                  </a:rPr>
                  <a:t>古埃及文明</a:t>
                </a:r>
              </a:p>
              <a:p>
                <a:pPr algn="ctr"/>
                <a:r>
                  <a:rPr lang="zh-CN" altLang="en-US" b="1" dirty="0">
                    <a:solidFill>
                      <a:schemeClr val="tx1"/>
                    </a:solidFill>
                    <a:latin typeface="楷体" panose="02010609060101010101" charset="-122"/>
                    <a:ea typeface="楷体" panose="02010609060101010101" charset="-122"/>
                    <a:cs typeface="楷体" panose="02010609060101010101" charset="-122"/>
                  </a:rPr>
                  <a:t>约</a:t>
                </a:r>
                <a:r>
                  <a:rPr lang="en-US" altLang="zh-CN" b="1" dirty="0">
                    <a:solidFill>
                      <a:schemeClr val="tx1"/>
                    </a:solidFill>
                    <a:latin typeface="楷体" panose="02010609060101010101" charset="-122"/>
                    <a:ea typeface="楷体" panose="02010609060101010101" charset="-122"/>
                    <a:cs typeface="楷体" panose="02010609060101010101" charset="-122"/>
                  </a:rPr>
                  <a:t>BC3100</a:t>
                </a:r>
                <a:r>
                  <a:rPr lang="zh-CN" altLang="en-US" b="1" dirty="0">
                    <a:solidFill>
                      <a:schemeClr val="tx1"/>
                    </a:solidFill>
                    <a:latin typeface="楷体" panose="02010609060101010101" charset="-122"/>
                    <a:ea typeface="楷体" panose="02010609060101010101" charset="-122"/>
                    <a:cs typeface="楷体" panose="02010609060101010101" charset="-122"/>
                  </a:rPr>
                  <a:t>年</a:t>
                </a:r>
              </a:p>
            </p:txBody>
          </p:sp>
          <p:sp>
            <p:nvSpPr>
              <p:cNvPr id="10" name="圆角矩形 9"/>
              <p:cNvSpPr/>
              <p:nvPr/>
            </p:nvSpPr>
            <p:spPr>
              <a:xfrm>
                <a:off x="799" y="2225"/>
                <a:ext cx="3176" cy="1134"/>
              </a:xfrm>
              <a:prstGeom prst="roundRect">
                <a:avLst/>
              </a:prstGeom>
              <a:gradFill>
                <a:gsLst>
                  <a:gs pos="0">
                    <a:srgbClr val="FBFB11"/>
                  </a:gs>
                  <a:gs pos="100000">
                    <a:srgbClr val="838309"/>
                  </a:gs>
                </a:gsLst>
                <a:lin ang="5400000" scaled="0"/>
              </a:gra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latin typeface="楷体" panose="02010609060101010101" charset="-122"/>
                    <a:ea typeface="楷体" panose="02010609060101010101" charset="-122"/>
                    <a:cs typeface="楷体" panose="02010609060101010101" charset="-122"/>
                  </a:rPr>
                  <a:t>古希腊文明</a:t>
                </a:r>
              </a:p>
              <a:p>
                <a:pPr algn="ctr"/>
                <a:r>
                  <a:rPr lang="zh-CN" altLang="en-US" b="1">
                    <a:solidFill>
                      <a:schemeClr val="tx1"/>
                    </a:solidFill>
                    <a:latin typeface="楷体" panose="02010609060101010101" charset="-122"/>
                    <a:ea typeface="楷体" panose="02010609060101010101" charset="-122"/>
                    <a:cs typeface="楷体" panose="02010609060101010101" charset="-122"/>
                  </a:rPr>
                  <a:t>约</a:t>
                </a:r>
                <a:r>
                  <a:rPr lang="en-US" altLang="zh-CN" b="1">
                    <a:solidFill>
                      <a:schemeClr val="tx1"/>
                    </a:solidFill>
                    <a:latin typeface="楷体" panose="02010609060101010101" charset="-122"/>
                    <a:ea typeface="楷体" panose="02010609060101010101" charset="-122"/>
                    <a:cs typeface="楷体" panose="02010609060101010101" charset="-122"/>
                  </a:rPr>
                  <a:t>BC800</a:t>
                </a:r>
                <a:r>
                  <a:rPr lang="zh-CN" altLang="en-US" b="1">
                    <a:solidFill>
                      <a:schemeClr val="tx1"/>
                    </a:solidFill>
                    <a:latin typeface="楷体" panose="02010609060101010101" charset="-122"/>
                    <a:ea typeface="楷体" panose="02010609060101010101" charset="-122"/>
                    <a:cs typeface="楷体" panose="02010609060101010101" charset="-122"/>
                  </a:rPr>
                  <a:t>年</a:t>
                </a:r>
              </a:p>
            </p:txBody>
          </p:sp>
        </p:grpSp>
      </p:grpSp>
      <p:sp>
        <p:nvSpPr>
          <p:cNvPr id="14" name="TextBox 2">
            <a:extLst>
              <a:ext uri="{FF2B5EF4-FFF2-40B4-BE49-F238E27FC236}">
                <a16:creationId xmlns:a16="http://schemas.microsoft.com/office/drawing/2014/main" xmlns="" id="{5CECCC9E-17B6-4AB4-BFFC-DDF6950BEF67}"/>
              </a:ext>
            </a:extLst>
          </p:cNvPr>
          <p:cNvSpPr txBox="1">
            <a:spLocks noChangeArrowheads="1"/>
          </p:cNvSpPr>
          <p:nvPr/>
        </p:nvSpPr>
        <p:spPr bwMode="auto">
          <a:xfrm>
            <a:off x="1270316" y="242543"/>
            <a:ext cx="88118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solidFill>
                  <a:srgbClr val="FF0000"/>
                </a:solidFill>
                <a:latin typeface="黑体" panose="02010609060101010101" pitchFamily="49" charset="-122"/>
                <a:ea typeface="黑体" panose="02010609060101010101" pitchFamily="49" charset="-122"/>
              </a:rPr>
              <a:t>早期文明</a:t>
            </a:r>
          </a:p>
        </p:txBody>
      </p:sp>
      <p:sp>
        <p:nvSpPr>
          <p:cNvPr id="2" name="矩形 1">
            <a:extLst>
              <a:ext uri="{FF2B5EF4-FFF2-40B4-BE49-F238E27FC236}">
                <a16:creationId xmlns:a16="http://schemas.microsoft.com/office/drawing/2014/main" xmlns="" id="{2FC92F60-9D5E-4294-BDF9-668B0017FB6C}"/>
              </a:ext>
            </a:extLst>
          </p:cNvPr>
          <p:cNvSpPr/>
          <p:nvPr/>
        </p:nvSpPr>
        <p:spPr>
          <a:xfrm>
            <a:off x="2829513" y="5592791"/>
            <a:ext cx="4716356" cy="584775"/>
          </a:xfrm>
          <a:prstGeom prst="rect">
            <a:avLst/>
          </a:prstGeom>
        </p:spPr>
        <p:txBody>
          <a:bodyPr wrap="none">
            <a:spAutoFit/>
          </a:bodyPr>
          <a:lstStyle/>
          <a:p>
            <a:r>
              <a:rPr lang="zh-CN" altLang="en-US" sz="3200" b="1" dirty="0">
                <a:solidFill>
                  <a:srgbClr val="FF0000"/>
                </a:solidFill>
                <a:latin typeface="黑体" panose="02010609060101010101" pitchFamily="49" charset="-122"/>
                <a:ea typeface="黑体" panose="02010609060101010101" pitchFamily="49" charset="-122"/>
              </a:rPr>
              <a:t>思考文明产生的时空条件</a:t>
            </a:r>
            <a:endParaRPr lang="zh-CN" alt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descr="D:\images\第二单元 文明的起源\第一课 得天独厚的大河文明\图片\尼罗河的赠礼\文明起源时期大河流域人们生活的想象图.jpg"/>
          <p:cNvPicPr>
            <a:picLocks noChangeAspect="1"/>
          </p:cNvPicPr>
          <p:nvPr/>
        </p:nvPicPr>
        <p:blipFill>
          <a:blip r:embed="rId2" cstate="print"/>
          <a:stretch>
            <a:fillRect/>
          </a:stretch>
        </p:blipFill>
        <p:spPr>
          <a:xfrm>
            <a:off x="1509714" y="354014"/>
            <a:ext cx="9139237" cy="6149975"/>
          </a:xfrm>
          <a:prstGeom prst="rect">
            <a:avLst/>
          </a:prstGeom>
          <a:noFill/>
          <a:ln w="9525">
            <a:noFill/>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timg (2)"/>
          <p:cNvPicPr>
            <a:picLocks noChangeAspect="1"/>
          </p:cNvPicPr>
          <p:nvPr/>
        </p:nvPicPr>
        <p:blipFill>
          <a:blip r:embed="rId2" cstate="print"/>
          <a:stretch>
            <a:fillRect/>
          </a:stretch>
        </p:blipFill>
        <p:spPr>
          <a:xfrm>
            <a:off x="1709414" y="834737"/>
            <a:ext cx="9018905" cy="5560060"/>
          </a:xfrm>
          <a:prstGeom prst="rect">
            <a:avLst/>
          </a:prstGeom>
        </p:spPr>
      </p:pic>
      <p:sp>
        <p:nvSpPr>
          <p:cNvPr id="3" name="文本框 2"/>
          <p:cNvSpPr txBox="1"/>
          <p:nvPr/>
        </p:nvSpPr>
        <p:spPr>
          <a:xfrm>
            <a:off x="3411141" y="311517"/>
            <a:ext cx="5369717" cy="523220"/>
          </a:xfrm>
          <a:prstGeom prst="rect">
            <a:avLst/>
          </a:prstGeom>
          <a:noFill/>
        </p:spPr>
        <p:txBody>
          <a:bodyPr wrap="square" rtlCol="0">
            <a:spAutoFit/>
          </a:bodyPr>
          <a:lstStyle/>
          <a:p>
            <a:pPr algn="ctr"/>
            <a:r>
              <a:rPr lang="zh-CN" altLang="en-US" sz="2800" dirty="0">
                <a:latin typeface="黑体" panose="02010609060101010101" pitchFamily="49" charset="-122"/>
                <a:ea typeface="黑体" panose="02010609060101010101" pitchFamily="49" charset="-122"/>
              </a:rPr>
              <a:t>农耕畜牧的产生及其传播示意图</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
            <a:extLst>
              <a:ext uri="{FF2B5EF4-FFF2-40B4-BE49-F238E27FC236}">
                <a16:creationId xmlns:a16="http://schemas.microsoft.com/office/drawing/2014/main" xmlns="" id="{0C011B8C-E96E-49A7-BCDA-D91EAE93C208}"/>
              </a:ext>
            </a:extLst>
          </p:cNvPr>
          <p:cNvGrpSpPr>
            <a:grpSpLocks/>
          </p:cNvGrpSpPr>
          <p:nvPr/>
        </p:nvGrpSpPr>
        <p:grpSpPr bwMode="auto">
          <a:xfrm>
            <a:off x="1524000" y="2492375"/>
            <a:ext cx="1042988" cy="914400"/>
            <a:chOff x="467544" y="1052736"/>
            <a:chExt cx="1080120" cy="914400"/>
          </a:xfrm>
        </p:grpSpPr>
        <p:sp>
          <p:nvSpPr>
            <p:cNvPr id="2" name="椭圆 1">
              <a:extLst>
                <a:ext uri="{FF2B5EF4-FFF2-40B4-BE49-F238E27FC236}">
                  <a16:creationId xmlns:a16="http://schemas.microsoft.com/office/drawing/2014/main" xmlns="" id="{93CCB1E4-26C8-4A88-9AEC-956952B90C36}"/>
                </a:ext>
              </a:extLst>
            </p:cNvPr>
            <p:cNvSpPr/>
            <p:nvPr/>
          </p:nvSpPr>
          <p:spPr>
            <a:xfrm>
              <a:off x="467544" y="1052736"/>
              <a:ext cx="1080120" cy="9144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174" name="TextBox 2">
              <a:extLst>
                <a:ext uri="{FF2B5EF4-FFF2-40B4-BE49-F238E27FC236}">
                  <a16:creationId xmlns:a16="http://schemas.microsoft.com/office/drawing/2014/main" xmlns="" id="{8CAF4849-4099-45D6-B6E8-F3359F09BBA3}"/>
                </a:ext>
              </a:extLst>
            </p:cNvPr>
            <p:cNvSpPr txBox="1">
              <a:spLocks noChangeArrowheads="1"/>
            </p:cNvSpPr>
            <p:nvPr/>
          </p:nvSpPr>
          <p:spPr bwMode="auto">
            <a:xfrm>
              <a:off x="611560" y="1124744"/>
              <a:ext cx="8320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0000FF"/>
                  </a:solidFill>
                  <a:latin typeface="Calibri" panose="020F0502020204030204" pitchFamily="34" charset="0"/>
                </a:rPr>
                <a:t>采集</a:t>
              </a:r>
              <a:endParaRPr lang="en-US" altLang="zh-CN" sz="2400" b="1">
                <a:solidFill>
                  <a:srgbClr val="0000FF"/>
                </a:solidFill>
                <a:latin typeface="Calibri" panose="020F0502020204030204" pitchFamily="34" charset="0"/>
              </a:endParaRPr>
            </a:p>
            <a:p>
              <a:pPr eaLnBrk="1" hangingPunct="1"/>
              <a:r>
                <a:rPr lang="zh-CN" altLang="en-US" sz="2400" b="1">
                  <a:solidFill>
                    <a:srgbClr val="0000FF"/>
                  </a:solidFill>
                  <a:latin typeface="Calibri" panose="020F0502020204030204" pitchFamily="34" charset="0"/>
                </a:rPr>
                <a:t>渔猎</a:t>
              </a:r>
            </a:p>
          </p:txBody>
        </p:sp>
      </p:grpSp>
      <p:grpSp>
        <p:nvGrpSpPr>
          <p:cNvPr id="4" name="组合 4">
            <a:extLst>
              <a:ext uri="{FF2B5EF4-FFF2-40B4-BE49-F238E27FC236}">
                <a16:creationId xmlns:a16="http://schemas.microsoft.com/office/drawing/2014/main" xmlns="" id="{CD7CB880-F9E2-4AF0-8876-6FD4E9F1E729}"/>
              </a:ext>
            </a:extLst>
          </p:cNvPr>
          <p:cNvGrpSpPr>
            <a:grpSpLocks/>
          </p:cNvGrpSpPr>
          <p:nvPr/>
        </p:nvGrpSpPr>
        <p:grpSpPr bwMode="auto">
          <a:xfrm>
            <a:off x="3071813" y="2420938"/>
            <a:ext cx="1079500" cy="914400"/>
            <a:chOff x="467544" y="1052736"/>
            <a:chExt cx="1080120" cy="914400"/>
          </a:xfrm>
        </p:grpSpPr>
        <p:sp>
          <p:nvSpPr>
            <p:cNvPr id="6" name="椭圆 5">
              <a:extLst>
                <a:ext uri="{FF2B5EF4-FFF2-40B4-BE49-F238E27FC236}">
                  <a16:creationId xmlns:a16="http://schemas.microsoft.com/office/drawing/2014/main" xmlns="" id="{D7AE2E35-38B1-4BAE-BDC8-C1552E8260B4}"/>
                </a:ext>
              </a:extLst>
            </p:cNvPr>
            <p:cNvSpPr/>
            <p:nvPr/>
          </p:nvSpPr>
          <p:spPr>
            <a:xfrm>
              <a:off x="467544" y="1052736"/>
              <a:ext cx="1080120" cy="9144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172" name="TextBox 6">
              <a:extLst>
                <a:ext uri="{FF2B5EF4-FFF2-40B4-BE49-F238E27FC236}">
                  <a16:creationId xmlns:a16="http://schemas.microsoft.com/office/drawing/2014/main" xmlns="" id="{58B2CF18-3678-43E2-A380-2DE4E82C3FCB}"/>
                </a:ext>
              </a:extLst>
            </p:cNvPr>
            <p:cNvSpPr txBox="1">
              <a:spLocks noChangeArrowheads="1"/>
            </p:cNvSpPr>
            <p:nvPr/>
          </p:nvSpPr>
          <p:spPr bwMode="auto">
            <a:xfrm>
              <a:off x="611560" y="1124744"/>
              <a:ext cx="803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0000FF"/>
                  </a:solidFill>
                  <a:latin typeface="Calibri" panose="020F0502020204030204" pitchFamily="34" charset="0"/>
                </a:rPr>
                <a:t>农耕</a:t>
              </a:r>
              <a:endParaRPr lang="en-US" altLang="zh-CN" sz="2400" b="1">
                <a:solidFill>
                  <a:srgbClr val="0000FF"/>
                </a:solidFill>
                <a:latin typeface="Calibri" panose="020F0502020204030204" pitchFamily="34" charset="0"/>
              </a:endParaRPr>
            </a:p>
            <a:p>
              <a:pPr eaLnBrk="1" hangingPunct="1"/>
              <a:r>
                <a:rPr lang="zh-CN" altLang="en-US" sz="2400" b="1">
                  <a:solidFill>
                    <a:srgbClr val="0000FF"/>
                  </a:solidFill>
                  <a:latin typeface="Calibri" panose="020F0502020204030204" pitchFamily="34" charset="0"/>
                </a:rPr>
                <a:t>畜牧</a:t>
              </a:r>
            </a:p>
          </p:txBody>
        </p:sp>
      </p:grpSp>
      <p:sp>
        <p:nvSpPr>
          <p:cNvPr id="9" name="右箭头 8">
            <a:extLst>
              <a:ext uri="{FF2B5EF4-FFF2-40B4-BE49-F238E27FC236}">
                <a16:creationId xmlns:a16="http://schemas.microsoft.com/office/drawing/2014/main" xmlns="" id="{5B7415FC-8E3B-44E9-994A-BEF3F72AECA1}"/>
              </a:ext>
            </a:extLst>
          </p:cNvPr>
          <p:cNvSpPr/>
          <p:nvPr/>
        </p:nvSpPr>
        <p:spPr>
          <a:xfrm>
            <a:off x="4151313" y="2852738"/>
            <a:ext cx="1223962" cy="144462"/>
          </a:xfrm>
          <a:prstGeom prst="rightArrow">
            <a:avLst/>
          </a:prstGeom>
          <a:solidFill>
            <a:schemeClr val="tx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5" name="组合 142">
            <a:extLst>
              <a:ext uri="{FF2B5EF4-FFF2-40B4-BE49-F238E27FC236}">
                <a16:creationId xmlns:a16="http://schemas.microsoft.com/office/drawing/2014/main" xmlns="" id="{2B450577-2FD7-4C3E-A305-CA05E760FF84}"/>
              </a:ext>
            </a:extLst>
          </p:cNvPr>
          <p:cNvGrpSpPr>
            <a:grpSpLocks/>
          </p:cNvGrpSpPr>
          <p:nvPr/>
        </p:nvGrpSpPr>
        <p:grpSpPr bwMode="auto">
          <a:xfrm>
            <a:off x="4079876" y="2420939"/>
            <a:ext cx="1217613" cy="904875"/>
            <a:chOff x="2555776" y="2420888"/>
            <a:chExt cx="1217000" cy="904166"/>
          </a:xfrm>
        </p:grpSpPr>
        <p:sp>
          <p:nvSpPr>
            <p:cNvPr id="5169" name="TextBox 9">
              <a:extLst>
                <a:ext uri="{FF2B5EF4-FFF2-40B4-BE49-F238E27FC236}">
                  <a16:creationId xmlns:a16="http://schemas.microsoft.com/office/drawing/2014/main" xmlns="" id="{B7666F3F-2C65-49E8-A30C-E691D202C26F}"/>
                </a:ext>
              </a:extLst>
            </p:cNvPr>
            <p:cNvSpPr txBox="1">
              <a:spLocks noChangeArrowheads="1"/>
            </p:cNvSpPr>
            <p:nvPr/>
          </p:nvSpPr>
          <p:spPr bwMode="auto">
            <a:xfrm>
              <a:off x="2627784" y="2420888"/>
              <a:ext cx="11128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FF0000"/>
                  </a:solidFill>
                  <a:latin typeface="Calibri" panose="020F0502020204030204" pitchFamily="34" charset="0"/>
                </a:rPr>
                <a:t>手工业</a:t>
              </a:r>
            </a:p>
          </p:txBody>
        </p:sp>
        <p:sp>
          <p:nvSpPr>
            <p:cNvPr id="5170" name="TextBox 10">
              <a:extLst>
                <a:ext uri="{FF2B5EF4-FFF2-40B4-BE49-F238E27FC236}">
                  <a16:creationId xmlns:a16="http://schemas.microsoft.com/office/drawing/2014/main" xmlns="" id="{96F26653-39F2-4189-81E5-1C07B4FF1990}"/>
                </a:ext>
              </a:extLst>
            </p:cNvPr>
            <p:cNvSpPr txBox="1">
              <a:spLocks noChangeArrowheads="1"/>
            </p:cNvSpPr>
            <p:nvPr/>
          </p:nvSpPr>
          <p:spPr bwMode="auto">
            <a:xfrm>
              <a:off x="2555776" y="2924944"/>
              <a:ext cx="1217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FF0000"/>
                  </a:solidFill>
                  <a:latin typeface="Calibri" panose="020F0502020204030204" pitchFamily="34" charset="0"/>
                </a:rPr>
                <a:t>社会分工</a:t>
              </a:r>
            </a:p>
          </p:txBody>
        </p:sp>
      </p:grpSp>
      <p:grpSp>
        <p:nvGrpSpPr>
          <p:cNvPr id="7" name="组合 143">
            <a:extLst>
              <a:ext uri="{FF2B5EF4-FFF2-40B4-BE49-F238E27FC236}">
                <a16:creationId xmlns:a16="http://schemas.microsoft.com/office/drawing/2014/main" xmlns="" id="{B8B6C7DF-E48F-4DC4-A6A9-2C5F8D88FA6C}"/>
              </a:ext>
            </a:extLst>
          </p:cNvPr>
          <p:cNvGrpSpPr>
            <a:grpSpLocks/>
          </p:cNvGrpSpPr>
          <p:nvPr/>
        </p:nvGrpSpPr>
        <p:grpSpPr bwMode="auto">
          <a:xfrm>
            <a:off x="6240464" y="2492375"/>
            <a:ext cx="598487" cy="788988"/>
            <a:chOff x="4716016" y="2492896"/>
            <a:chExt cx="598241" cy="788806"/>
          </a:xfrm>
        </p:grpSpPr>
        <p:sp>
          <p:nvSpPr>
            <p:cNvPr id="5167" name="TextBox 11">
              <a:extLst>
                <a:ext uri="{FF2B5EF4-FFF2-40B4-BE49-F238E27FC236}">
                  <a16:creationId xmlns:a16="http://schemas.microsoft.com/office/drawing/2014/main" xmlns="" id="{1B89CFC5-3317-4E20-9756-3AC5233B6104}"/>
                </a:ext>
              </a:extLst>
            </p:cNvPr>
            <p:cNvSpPr txBox="1">
              <a:spLocks noChangeArrowheads="1"/>
            </p:cNvSpPr>
            <p:nvPr/>
          </p:nvSpPr>
          <p:spPr bwMode="auto">
            <a:xfrm>
              <a:off x="4716016" y="2492896"/>
              <a:ext cx="598241" cy="78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b="1">
                  <a:latin typeface="楷体" panose="02010609060101010101" pitchFamily="49" charset="-122"/>
                  <a:ea typeface="楷体" panose="02010609060101010101" pitchFamily="49" charset="-122"/>
                </a:rPr>
                <a:t>剩余</a:t>
              </a:r>
              <a:endParaRPr lang="en-US" altLang="zh-CN" sz="1600" b="1">
                <a:latin typeface="楷体" panose="02010609060101010101" pitchFamily="49" charset="-122"/>
                <a:ea typeface="楷体" panose="02010609060101010101" pitchFamily="49" charset="-122"/>
              </a:endParaRPr>
            </a:p>
            <a:p>
              <a:pPr eaLnBrk="1" hangingPunct="1">
                <a:lnSpc>
                  <a:spcPct val="150000"/>
                </a:lnSpc>
              </a:pPr>
              <a:r>
                <a:rPr lang="zh-CN" altLang="en-US" sz="1600" b="1">
                  <a:latin typeface="楷体" panose="02010609060101010101" pitchFamily="49" charset="-122"/>
                  <a:ea typeface="楷体" panose="02010609060101010101" pitchFamily="49" charset="-122"/>
                </a:rPr>
                <a:t>私有</a:t>
              </a:r>
            </a:p>
          </p:txBody>
        </p:sp>
        <p:sp>
          <p:nvSpPr>
            <p:cNvPr id="13" name="右箭头 12">
              <a:extLst>
                <a:ext uri="{FF2B5EF4-FFF2-40B4-BE49-F238E27FC236}">
                  <a16:creationId xmlns:a16="http://schemas.microsoft.com/office/drawing/2014/main" xmlns="" id="{E5AFE9BB-787F-4D02-A17F-D1C95C54B29B}"/>
                </a:ext>
              </a:extLst>
            </p:cNvPr>
            <p:cNvSpPr/>
            <p:nvPr/>
          </p:nvSpPr>
          <p:spPr>
            <a:xfrm>
              <a:off x="4860419" y="2853176"/>
              <a:ext cx="431623" cy="144429"/>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14" name="TextBox 13">
            <a:extLst>
              <a:ext uri="{FF2B5EF4-FFF2-40B4-BE49-F238E27FC236}">
                <a16:creationId xmlns:a16="http://schemas.microsoft.com/office/drawing/2014/main" xmlns="" id="{8FB44A30-FFDD-4566-8608-7D0F81297C52}"/>
              </a:ext>
            </a:extLst>
          </p:cNvPr>
          <p:cNvSpPr txBox="1">
            <a:spLocks noChangeArrowheads="1"/>
          </p:cNvSpPr>
          <p:nvPr/>
        </p:nvSpPr>
        <p:spPr bwMode="auto">
          <a:xfrm>
            <a:off x="6888164" y="2708276"/>
            <a:ext cx="803275" cy="461963"/>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FF0000"/>
                </a:solidFill>
                <a:latin typeface="Calibri" panose="020F0502020204030204" pitchFamily="34" charset="0"/>
              </a:rPr>
              <a:t>阶级</a:t>
            </a:r>
          </a:p>
        </p:txBody>
      </p:sp>
      <p:sp>
        <p:nvSpPr>
          <p:cNvPr id="15" name="右箭头 14">
            <a:extLst>
              <a:ext uri="{FF2B5EF4-FFF2-40B4-BE49-F238E27FC236}">
                <a16:creationId xmlns:a16="http://schemas.microsoft.com/office/drawing/2014/main" xmlns="" id="{A1673A78-240D-49C4-B797-CC0DD5014893}"/>
              </a:ext>
            </a:extLst>
          </p:cNvPr>
          <p:cNvSpPr/>
          <p:nvPr/>
        </p:nvSpPr>
        <p:spPr>
          <a:xfrm>
            <a:off x="7751763" y="2852738"/>
            <a:ext cx="431800" cy="144462"/>
          </a:xfrm>
          <a:prstGeom prst="rightArrow">
            <a:avLst/>
          </a:prstGeom>
          <a:solidFill>
            <a:schemeClr val="tx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TextBox 15">
            <a:extLst>
              <a:ext uri="{FF2B5EF4-FFF2-40B4-BE49-F238E27FC236}">
                <a16:creationId xmlns:a16="http://schemas.microsoft.com/office/drawing/2014/main" xmlns="" id="{9929341F-DE66-4DAC-BB57-898A299A8A87}"/>
              </a:ext>
            </a:extLst>
          </p:cNvPr>
          <p:cNvSpPr txBox="1">
            <a:spLocks noChangeArrowheads="1"/>
          </p:cNvSpPr>
          <p:nvPr/>
        </p:nvSpPr>
        <p:spPr bwMode="auto">
          <a:xfrm>
            <a:off x="8256589" y="2708276"/>
            <a:ext cx="803275" cy="461963"/>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FF0000"/>
                </a:solidFill>
                <a:latin typeface="Calibri" panose="020F0502020204030204" pitchFamily="34" charset="0"/>
              </a:rPr>
              <a:t>国家</a:t>
            </a:r>
          </a:p>
        </p:txBody>
      </p:sp>
      <p:sp>
        <p:nvSpPr>
          <p:cNvPr id="17" name="右箭头 16">
            <a:extLst>
              <a:ext uri="{FF2B5EF4-FFF2-40B4-BE49-F238E27FC236}">
                <a16:creationId xmlns:a16="http://schemas.microsoft.com/office/drawing/2014/main" xmlns="" id="{DA4E88FE-478A-4CD1-9582-56C8AB4C7F57}"/>
              </a:ext>
            </a:extLst>
          </p:cNvPr>
          <p:cNvSpPr/>
          <p:nvPr/>
        </p:nvSpPr>
        <p:spPr>
          <a:xfrm>
            <a:off x="9120188" y="2852738"/>
            <a:ext cx="431800" cy="144462"/>
          </a:xfrm>
          <a:prstGeom prst="rightArrow">
            <a:avLst/>
          </a:prstGeom>
          <a:solidFill>
            <a:schemeClr val="tx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TextBox 17">
            <a:extLst>
              <a:ext uri="{FF2B5EF4-FFF2-40B4-BE49-F238E27FC236}">
                <a16:creationId xmlns:a16="http://schemas.microsoft.com/office/drawing/2014/main" xmlns="" id="{F0E5FA09-A9E1-4D9F-8D54-BA46D1BAAEE1}"/>
              </a:ext>
            </a:extLst>
          </p:cNvPr>
          <p:cNvSpPr txBox="1">
            <a:spLocks noChangeArrowheads="1"/>
          </p:cNvSpPr>
          <p:nvPr/>
        </p:nvSpPr>
        <p:spPr bwMode="auto">
          <a:xfrm>
            <a:off x="9625014" y="2708276"/>
            <a:ext cx="803275" cy="461963"/>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FF0000"/>
                </a:solidFill>
                <a:latin typeface="Calibri" panose="020F0502020204030204" pitchFamily="34" charset="0"/>
              </a:rPr>
              <a:t>文字</a:t>
            </a:r>
          </a:p>
        </p:txBody>
      </p:sp>
      <p:grpSp>
        <p:nvGrpSpPr>
          <p:cNvPr id="10" name="组合 154">
            <a:extLst>
              <a:ext uri="{FF2B5EF4-FFF2-40B4-BE49-F238E27FC236}">
                <a16:creationId xmlns:a16="http://schemas.microsoft.com/office/drawing/2014/main" xmlns="" id="{1BDFF87D-1C5E-43B4-9090-4262BE5BB4D3}"/>
              </a:ext>
            </a:extLst>
          </p:cNvPr>
          <p:cNvGrpSpPr>
            <a:grpSpLocks/>
          </p:cNvGrpSpPr>
          <p:nvPr/>
        </p:nvGrpSpPr>
        <p:grpSpPr bwMode="auto">
          <a:xfrm>
            <a:off x="4151314" y="3933825"/>
            <a:ext cx="1800225" cy="706438"/>
            <a:chOff x="2627784" y="3933056"/>
            <a:chExt cx="1800200" cy="707886"/>
          </a:xfrm>
        </p:grpSpPr>
        <p:sp>
          <p:nvSpPr>
            <p:cNvPr id="20" name="右箭头 19">
              <a:extLst>
                <a:ext uri="{FF2B5EF4-FFF2-40B4-BE49-F238E27FC236}">
                  <a16:creationId xmlns:a16="http://schemas.microsoft.com/office/drawing/2014/main" xmlns="" id="{D7A9EEFE-DFB7-4F20-B14E-CF694EBE66F0}"/>
                </a:ext>
              </a:extLst>
            </p:cNvPr>
            <p:cNvSpPr/>
            <p:nvPr/>
          </p:nvSpPr>
          <p:spPr>
            <a:xfrm>
              <a:off x="2627784" y="4292566"/>
              <a:ext cx="1800200" cy="73175"/>
            </a:xfrm>
            <a:prstGeom prst="rightArrow">
              <a:avLst/>
            </a:prstGeom>
            <a:solidFill>
              <a:srgbClr val="006600"/>
            </a:solidFill>
            <a:ln>
              <a:solidFill>
                <a:srgbClr val="00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166" name="TextBox 20">
              <a:extLst>
                <a:ext uri="{FF2B5EF4-FFF2-40B4-BE49-F238E27FC236}">
                  <a16:creationId xmlns:a16="http://schemas.microsoft.com/office/drawing/2014/main" xmlns="" id="{80E4390B-D94D-4346-88BE-6FFF964BD41B}"/>
                </a:ext>
              </a:extLst>
            </p:cNvPr>
            <p:cNvSpPr txBox="1">
              <a:spLocks noChangeArrowheads="1"/>
            </p:cNvSpPr>
            <p:nvPr/>
          </p:nvSpPr>
          <p:spPr bwMode="auto">
            <a:xfrm>
              <a:off x="2843808" y="3933056"/>
              <a:ext cx="121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6600"/>
                  </a:solidFill>
                  <a:latin typeface="楷体" panose="02010609060101010101" pitchFamily="49" charset="-122"/>
                  <a:ea typeface="楷体" panose="02010609060101010101" pitchFamily="49" charset="-122"/>
                </a:rPr>
                <a:t>播种收获</a:t>
              </a:r>
              <a:endParaRPr lang="en-US" altLang="zh-CN" sz="2000" b="1">
                <a:solidFill>
                  <a:srgbClr val="006600"/>
                </a:solidFill>
                <a:latin typeface="楷体" panose="02010609060101010101" pitchFamily="49" charset="-122"/>
                <a:ea typeface="楷体" panose="02010609060101010101" pitchFamily="49" charset="-122"/>
              </a:endParaRPr>
            </a:p>
            <a:p>
              <a:pPr eaLnBrk="1" hangingPunct="1"/>
              <a:r>
                <a:rPr lang="zh-CN" altLang="en-US" sz="2000" b="1">
                  <a:solidFill>
                    <a:srgbClr val="006600"/>
                  </a:solidFill>
                  <a:latin typeface="楷体" panose="02010609060101010101" pitchFamily="49" charset="-122"/>
                  <a:ea typeface="楷体" panose="02010609060101010101" pitchFamily="49" charset="-122"/>
                </a:rPr>
                <a:t>  定居</a:t>
              </a:r>
            </a:p>
          </p:txBody>
        </p:sp>
      </p:grpSp>
      <p:sp>
        <p:nvSpPr>
          <p:cNvPr id="22" name="TextBox 21">
            <a:extLst>
              <a:ext uri="{FF2B5EF4-FFF2-40B4-BE49-F238E27FC236}">
                <a16:creationId xmlns:a16="http://schemas.microsoft.com/office/drawing/2014/main" xmlns="" id="{87CBD431-711C-4269-B010-AB3DCDE02873}"/>
              </a:ext>
            </a:extLst>
          </p:cNvPr>
          <p:cNvSpPr txBox="1">
            <a:spLocks noChangeArrowheads="1"/>
          </p:cNvSpPr>
          <p:nvPr/>
        </p:nvSpPr>
        <p:spPr bwMode="auto">
          <a:xfrm>
            <a:off x="6024564" y="4076701"/>
            <a:ext cx="803275" cy="461963"/>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FF0000"/>
                </a:solidFill>
                <a:latin typeface="Calibri" panose="020F0502020204030204" pitchFamily="34" charset="0"/>
              </a:rPr>
              <a:t>城市</a:t>
            </a:r>
          </a:p>
        </p:txBody>
      </p:sp>
      <p:grpSp>
        <p:nvGrpSpPr>
          <p:cNvPr id="11" name="组合 32">
            <a:extLst>
              <a:ext uri="{FF2B5EF4-FFF2-40B4-BE49-F238E27FC236}">
                <a16:creationId xmlns:a16="http://schemas.microsoft.com/office/drawing/2014/main" xmlns="" id="{BBB485E4-82A9-490E-959C-2332006C72C9}"/>
              </a:ext>
            </a:extLst>
          </p:cNvPr>
          <p:cNvGrpSpPr>
            <a:grpSpLocks/>
          </p:cNvGrpSpPr>
          <p:nvPr/>
        </p:nvGrpSpPr>
        <p:grpSpPr bwMode="auto">
          <a:xfrm>
            <a:off x="5016501" y="3141663"/>
            <a:ext cx="5040313" cy="368300"/>
            <a:chOff x="3203848" y="3140968"/>
            <a:chExt cx="5040560" cy="368424"/>
          </a:xfrm>
        </p:grpSpPr>
        <p:cxnSp>
          <p:nvCxnSpPr>
            <p:cNvPr id="24" name="直接连接符 23">
              <a:extLst>
                <a:ext uri="{FF2B5EF4-FFF2-40B4-BE49-F238E27FC236}">
                  <a16:creationId xmlns:a16="http://schemas.microsoft.com/office/drawing/2014/main" xmlns="" id="{4D01E3C3-2713-4F6B-A2DB-AA6C79099541}"/>
                </a:ext>
              </a:extLst>
            </p:cNvPr>
            <p:cNvCxnSpPr/>
            <p:nvPr/>
          </p:nvCxnSpPr>
          <p:spPr>
            <a:xfrm>
              <a:off x="3203848" y="3212429"/>
              <a:ext cx="0" cy="28902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6A9474F0-3057-44A6-A00F-DAAB5E08EAFC}"/>
                </a:ext>
              </a:extLst>
            </p:cNvPr>
            <p:cNvCxnSpPr/>
            <p:nvPr/>
          </p:nvCxnSpPr>
          <p:spPr>
            <a:xfrm flipV="1">
              <a:off x="3203848" y="3501451"/>
              <a:ext cx="5040560" cy="794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xmlns="" id="{9C333900-8278-4E38-BCA1-93EDEC4F9B34}"/>
                </a:ext>
              </a:extLst>
            </p:cNvPr>
            <p:cNvCxnSpPr/>
            <p:nvPr/>
          </p:nvCxnSpPr>
          <p:spPr>
            <a:xfrm flipV="1">
              <a:off x="5435982" y="3140968"/>
              <a:ext cx="0" cy="360483"/>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xmlns="" id="{4F2ACDC5-0256-48C7-98DB-D48C766E337C}"/>
                </a:ext>
              </a:extLst>
            </p:cNvPr>
            <p:cNvCxnSpPr/>
            <p:nvPr/>
          </p:nvCxnSpPr>
          <p:spPr>
            <a:xfrm flipV="1">
              <a:off x="6804474" y="3140968"/>
              <a:ext cx="0" cy="360483"/>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xmlns="" id="{98126826-E42E-41D0-BA0E-382C65E95BC4}"/>
                </a:ext>
              </a:extLst>
            </p:cNvPr>
            <p:cNvCxnSpPr/>
            <p:nvPr/>
          </p:nvCxnSpPr>
          <p:spPr>
            <a:xfrm flipV="1">
              <a:off x="8244408" y="3140968"/>
              <a:ext cx="0" cy="360483"/>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xmlns="" id="{89688744-C1B3-46EB-A836-6EE9AED80E3B}"/>
              </a:ext>
            </a:extLst>
          </p:cNvPr>
          <p:cNvSpPr txBox="1">
            <a:spLocks noChangeArrowheads="1"/>
          </p:cNvSpPr>
          <p:nvPr/>
        </p:nvSpPr>
        <p:spPr bwMode="auto">
          <a:xfrm>
            <a:off x="5448300" y="3500439"/>
            <a:ext cx="649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latin typeface="Calibri" panose="020F0502020204030204" pitchFamily="34" charset="0"/>
              </a:rPr>
              <a:t>人口</a:t>
            </a:r>
          </a:p>
        </p:txBody>
      </p:sp>
      <p:sp>
        <p:nvSpPr>
          <p:cNvPr id="36" name="TextBox 35">
            <a:extLst>
              <a:ext uri="{FF2B5EF4-FFF2-40B4-BE49-F238E27FC236}">
                <a16:creationId xmlns:a16="http://schemas.microsoft.com/office/drawing/2014/main" xmlns="" id="{DD6630FE-C3BA-404D-A273-ACA821EE2A79}"/>
              </a:ext>
            </a:extLst>
          </p:cNvPr>
          <p:cNvSpPr txBox="1">
            <a:spLocks noChangeArrowheads="1"/>
          </p:cNvSpPr>
          <p:nvPr/>
        </p:nvSpPr>
        <p:spPr bwMode="auto">
          <a:xfrm>
            <a:off x="5303839" y="2708276"/>
            <a:ext cx="1112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FF0000"/>
                </a:solidFill>
                <a:latin typeface="Calibri" panose="020F0502020204030204" pitchFamily="34" charset="0"/>
              </a:rPr>
              <a:t>生产力</a:t>
            </a:r>
          </a:p>
        </p:txBody>
      </p:sp>
      <p:sp>
        <p:nvSpPr>
          <p:cNvPr id="37" name="TextBox 36">
            <a:extLst>
              <a:ext uri="{FF2B5EF4-FFF2-40B4-BE49-F238E27FC236}">
                <a16:creationId xmlns:a16="http://schemas.microsoft.com/office/drawing/2014/main" xmlns="" id="{2BD8BB9A-1A1D-4889-8C28-627B1004B53A}"/>
              </a:ext>
            </a:extLst>
          </p:cNvPr>
          <p:cNvSpPr txBox="1">
            <a:spLocks noChangeArrowheads="1"/>
          </p:cNvSpPr>
          <p:nvPr/>
        </p:nvSpPr>
        <p:spPr bwMode="auto">
          <a:xfrm>
            <a:off x="7680326" y="2492376"/>
            <a:ext cx="598241"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b="1">
                <a:latin typeface="楷体" panose="02010609060101010101" pitchFamily="49" charset="-122"/>
                <a:ea typeface="楷体" panose="02010609060101010101" pitchFamily="49" charset="-122"/>
              </a:rPr>
              <a:t>矛盾</a:t>
            </a:r>
            <a:endParaRPr lang="en-US" altLang="zh-CN" sz="1600" b="1">
              <a:latin typeface="楷体" panose="02010609060101010101" pitchFamily="49" charset="-122"/>
              <a:ea typeface="楷体" panose="02010609060101010101" pitchFamily="49" charset="-122"/>
            </a:endParaRPr>
          </a:p>
        </p:txBody>
      </p:sp>
      <p:sp>
        <p:nvSpPr>
          <p:cNvPr id="38" name="TextBox 37">
            <a:extLst>
              <a:ext uri="{FF2B5EF4-FFF2-40B4-BE49-F238E27FC236}">
                <a16:creationId xmlns:a16="http://schemas.microsoft.com/office/drawing/2014/main" xmlns="" id="{A436D5A6-53AC-41F4-938E-7D1370E616B2}"/>
              </a:ext>
            </a:extLst>
          </p:cNvPr>
          <p:cNvSpPr txBox="1">
            <a:spLocks noChangeArrowheads="1"/>
          </p:cNvSpPr>
          <p:nvPr/>
        </p:nvSpPr>
        <p:spPr bwMode="auto">
          <a:xfrm>
            <a:off x="9048751" y="2492376"/>
            <a:ext cx="598241" cy="77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b="1">
                <a:latin typeface="楷体" panose="02010609060101010101" pitchFamily="49" charset="-122"/>
                <a:ea typeface="楷体" panose="02010609060101010101" pitchFamily="49" charset="-122"/>
              </a:rPr>
              <a:t>记事</a:t>
            </a:r>
            <a:endParaRPr lang="en-US" altLang="zh-CN" sz="1600" b="1">
              <a:latin typeface="楷体" panose="02010609060101010101" pitchFamily="49" charset="-122"/>
              <a:ea typeface="楷体" panose="02010609060101010101" pitchFamily="49" charset="-122"/>
            </a:endParaRPr>
          </a:p>
          <a:p>
            <a:pPr eaLnBrk="1" hangingPunct="1">
              <a:lnSpc>
                <a:spcPct val="150000"/>
              </a:lnSpc>
            </a:pPr>
            <a:r>
              <a:rPr lang="zh-CN" altLang="en-US" sz="1600" b="1">
                <a:latin typeface="楷体" panose="02010609060101010101" pitchFamily="49" charset="-122"/>
                <a:ea typeface="楷体" panose="02010609060101010101" pitchFamily="49" charset="-122"/>
              </a:rPr>
              <a:t>管理</a:t>
            </a:r>
          </a:p>
        </p:txBody>
      </p:sp>
      <p:grpSp>
        <p:nvGrpSpPr>
          <p:cNvPr id="12" name="组合 151">
            <a:extLst>
              <a:ext uri="{FF2B5EF4-FFF2-40B4-BE49-F238E27FC236}">
                <a16:creationId xmlns:a16="http://schemas.microsoft.com/office/drawing/2014/main" xmlns="" id="{4D16B539-05AE-4AF9-97A7-E09BF3CB1BAF}"/>
              </a:ext>
            </a:extLst>
          </p:cNvPr>
          <p:cNvGrpSpPr>
            <a:grpSpLocks/>
          </p:cNvGrpSpPr>
          <p:nvPr/>
        </p:nvGrpSpPr>
        <p:grpSpPr bwMode="auto">
          <a:xfrm rot="-2995692">
            <a:off x="6853239" y="1952626"/>
            <a:ext cx="935037" cy="1439863"/>
            <a:chOff x="2627784" y="1628800"/>
            <a:chExt cx="2880320" cy="1296144"/>
          </a:xfrm>
        </p:grpSpPr>
        <p:sp>
          <p:nvSpPr>
            <p:cNvPr id="19" name="右箭头 18">
              <a:extLst>
                <a:ext uri="{FF2B5EF4-FFF2-40B4-BE49-F238E27FC236}">
                  <a16:creationId xmlns:a16="http://schemas.microsoft.com/office/drawing/2014/main" xmlns="" id="{F45C09FF-344E-4167-93C4-434F785DE298}"/>
                </a:ext>
              </a:extLst>
            </p:cNvPr>
            <p:cNvSpPr>
              <a:spLocks noChangeArrowheads="1"/>
            </p:cNvSpPr>
            <p:nvPr/>
          </p:nvSpPr>
          <p:spPr bwMode="auto">
            <a:xfrm>
              <a:off x="2627784" y="1628800"/>
              <a:ext cx="2880320" cy="71479"/>
            </a:xfrm>
            <a:prstGeom prst="rightArrow">
              <a:avLst>
                <a:gd name="adj1" fmla="val 50000"/>
                <a:gd name="adj2" fmla="val 49997"/>
              </a:avLst>
            </a:prstGeom>
            <a:solidFill>
              <a:srgbClr val="FF00FF"/>
            </a:solidFill>
            <a:ln w="9525" algn="ctr">
              <a:solidFill>
                <a:srgbClr val="FF00FF"/>
              </a:solidFill>
              <a:miter lim="800000"/>
              <a:headEnd/>
              <a:tailEnd/>
            </a:ln>
          </p:spPr>
          <p:txBody>
            <a:bodyPr vert="eaVert" anchor="ctr"/>
            <a:lstStyle/>
            <a:p>
              <a:pPr algn="ctr">
                <a:defRPr/>
              </a:pPr>
              <a:endParaRPr lang="zh-CN" altLang="en-US">
                <a:solidFill>
                  <a:schemeClr val="lt1"/>
                </a:solidFill>
              </a:endParaRPr>
            </a:p>
          </p:txBody>
        </p:sp>
        <p:cxnSp>
          <p:nvCxnSpPr>
            <p:cNvPr id="40" name="直接连接符 39">
              <a:extLst>
                <a:ext uri="{FF2B5EF4-FFF2-40B4-BE49-F238E27FC236}">
                  <a16:creationId xmlns:a16="http://schemas.microsoft.com/office/drawing/2014/main" xmlns="" id="{6130F836-AFB2-483E-8C80-C3A7FB6B653F}"/>
                </a:ext>
              </a:extLst>
            </p:cNvPr>
            <p:cNvCxnSpPr>
              <a:cxnSpLocks noChangeShapeType="1"/>
              <a:stCxn id="19" idx="1"/>
            </p:cNvCxnSpPr>
            <p:nvPr/>
          </p:nvCxnSpPr>
          <p:spPr bwMode="auto">
            <a:xfrm>
              <a:off x="2627784" y="1665334"/>
              <a:ext cx="0" cy="125961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57150" algn="ctr">
                  <a:solidFill>
                    <a:srgbClr val="FF00FF"/>
                  </a:solidFill>
                  <a:round/>
                  <a:headEnd/>
                  <a:tailEnd/>
                </a14:hiddenLine>
              </a:ext>
            </a:extLst>
          </p:spPr>
        </p:cxnSp>
      </p:grpSp>
      <p:sp>
        <p:nvSpPr>
          <p:cNvPr id="43" name="TextBox 42">
            <a:extLst>
              <a:ext uri="{FF2B5EF4-FFF2-40B4-BE49-F238E27FC236}">
                <a16:creationId xmlns:a16="http://schemas.microsoft.com/office/drawing/2014/main" xmlns="" id="{586546BE-1638-43CB-98CE-86F163DF11C2}"/>
              </a:ext>
            </a:extLst>
          </p:cNvPr>
          <p:cNvSpPr txBox="1">
            <a:spLocks noChangeArrowheads="1"/>
          </p:cNvSpPr>
          <p:nvPr/>
        </p:nvSpPr>
        <p:spPr bwMode="auto">
          <a:xfrm rot="-24694600">
            <a:off x="6095207" y="2061370"/>
            <a:ext cx="1098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楷体" panose="02010609060101010101" pitchFamily="49" charset="-122"/>
                <a:ea typeface="楷体" panose="02010609060101010101" pitchFamily="49" charset="-122"/>
              </a:rPr>
              <a:t>剩余产品掠夺</a:t>
            </a:r>
          </a:p>
        </p:txBody>
      </p:sp>
      <p:sp>
        <p:nvSpPr>
          <p:cNvPr id="46" name="TextBox 45">
            <a:extLst>
              <a:ext uri="{FF2B5EF4-FFF2-40B4-BE49-F238E27FC236}">
                <a16:creationId xmlns:a16="http://schemas.microsoft.com/office/drawing/2014/main" xmlns="" id="{C4627794-1B17-4306-8195-7FFAE68E939A}"/>
              </a:ext>
            </a:extLst>
          </p:cNvPr>
          <p:cNvSpPr txBox="1">
            <a:spLocks noChangeArrowheads="1"/>
          </p:cNvSpPr>
          <p:nvPr/>
        </p:nvSpPr>
        <p:spPr bwMode="auto">
          <a:xfrm>
            <a:off x="7032625" y="1412875"/>
            <a:ext cx="1511300" cy="400050"/>
          </a:xfrm>
          <a:prstGeom prst="rect">
            <a:avLst/>
          </a:prstGeom>
          <a:noFill/>
          <a:ln w="9525">
            <a:solidFill>
              <a:srgbClr val="FF00FF"/>
            </a:solidFill>
            <a:prstDash val="sys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FF00FF"/>
                </a:solidFill>
                <a:latin typeface="Calibri" panose="020F0502020204030204" pitchFamily="34" charset="0"/>
              </a:rPr>
              <a:t>     战    争</a:t>
            </a:r>
          </a:p>
        </p:txBody>
      </p:sp>
      <p:cxnSp>
        <p:nvCxnSpPr>
          <p:cNvPr id="47" name="直接箭头连接符 46">
            <a:extLst>
              <a:ext uri="{FF2B5EF4-FFF2-40B4-BE49-F238E27FC236}">
                <a16:creationId xmlns:a16="http://schemas.microsoft.com/office/drawing/2014/main" xmlns="" id="{81BDF7F5-6292-4321-9189-7AFD319EA38D}"/>
              </a:ext>
            </a:extLst>
          </p:cNvPr>
          <p:cNvCxnSpPr/>
          <p:nvPr/>
        </p:nvCxnSpPr>
        <p:spPr>
          <a:xfrm>
            <a:off x="7319963" y="1844675"/>
            <a:ext cx="0" cy="863600"/>
          </a:xfrm>
          <a:prstGeom prst="straightConnector1">
            <a:avLst/>
          </a:prstGeom>
          <a:ln w="28575">
            <a:solidFill>
              <a:srgbClr val="FF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1" name="直接箭头连接符 70">
            <a:extLst>
              <a:ext uri="{FF2B5EF4-FFF2-40B4-BE49-F238E27FC236}">
                <a16:creationId xmlns:a16="http://schemas.microsoft.com/office/drawing/2014/main" xmlns="" id="{E711FC7C-10E0-4647-AAA3-ABEBEA5BCE97}"/>
              </a:ext>
            </a:extLst>
          </p:cNvPr>
          <p:cNvCxnSpPr/>
          <p:nvPr/>
        </p:nvCxnSpPr>
        <p:spPr>
          <a:xfrm>
            <a:off x="8399463" y="1844675"/>
            <a:ext cx="0" cy="863600"/>
          </a:xfrm>
          <a:prstGeom prst="straightConnector1">
            <a:avLst/>
          </a:prstGeom>
          <a:ln w="28575">
            <a:solidFill>
              <a:srgbClr val="FF00FF"/>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21" name="组合 135">
            <a:extLst>
              <a:ext uri="{FF2B5EF4-FFF2-40B4-BE49-F238E27FC236}">
                <a16:creationId xmlns:a16="http://schemas.microsoft.com/office/drawing/2014/main" xmlns="" id="{9BDD0E0B-9483-4F1B-89BD-6C802F71B869}"/>
              </a:ext>
            </a:extLst>
          </p:cNvPr>
          <p:cNvGrpSpPr>
            <a:grpSpLocks/>
          </p:cNvGrpSpPr>
          <p:nvPr/>
        </p:nvGrpSpPr>
        <p:grpSpPr bwMode="auto">
          <a:xfrm>
            <a:off x="6816725" y="1628775"/>
            <a:ext cx="3671888" cy="2692400"/>
            <a:chOff x="5436096" y="1612831"/>
            <a:chExt cx="3240360" cy="2692965"/>
          </a:xfrm>
        </p:grpSpPr>
        <p:cxnSp>
          <p:nvCxnSpPr>
            <p:cNvPr id="126" name="肘形连接符 125">
              <a:extLst>
                <a:ext uri="{FF2B5EF4-FFF2-40B4-BE49-F238E27FC236}">
                  <a16:creationId xmlns:a16="http://schemas.microsoft.com/office/drawing/2014/main" xmlns="" id="{110F8478-160D-440C-95C6-B1D256EA76BB}"/>
                </a:ext>
              </a:extLst>
            </p:cNvPr>
            <p:cNvCxnSpPr>
              <a:stCxn id="46" idx="3"/>
            </p:cNvCxnSpPr>
            <p:nvPr/>
          </p:nvCxnSpPr>
          <p:spPr>
            <a:xfrm>
              <a:off x="7020552" y="1612831"/>
              <a:ext cx="1655904" cy="2680262"/>
            </a:xfrm>
            <a:prstGeom prst="bentConnector2">
              <a:avLst/>
            </a:prstGeom>
            <a:ln w="28575">
              <a:solidFill>
                <a:srgbClr val="006600"/>
              </a:solidFill>
              <a:prstDash val="sysDash"/>
            </a:ln>
          </p:spPr>
          <p:style>
            <a:lnRef idx="1">
              <a:schemeClr val="accent1"/>
            </a:lnRef>
            <a:fillRef idx="0">
              <a:schemeClr val="accent1"/>
            </a:fillRef>
            <a:effectRef idx="0">
              <a:schemeClr val="accent1"/>
            </a:effectRef>
            <a:fontRef idx="minor">
              <a:schemeClr val="tx1"/>
            </a:fontRef>
          </p:style>
        </p:cxnSp>
        <p:cxnSp>
          <p:nvCxnSpPr>
            <p:cNvPr id="132" name="肘形连接符 131">
              <a:extLst>
                <a:ext uri="{FF2B5EF4-FFF2-40B4-BE49-F238E27FC236}">
                  <a16:creationId xmlns:a16="http://schemas.microsoft.com/office/drawing/2014/main" xmlns="" id="{DD738A1E-6BA9-494A-9191-0CB7FB86D80F}"/>
                </a:ext>
              </a:extLst>
            </p:cNvPr>
            <p:cNvCxnSpPr/>
            <p:nvPr/>
          </p:nvCxnSpPr>
          <p:spPr>
            <a:xfrm rot="10800000">
              <a:off x="5436096" y="4293093"/>
              <a:ext cx="3240360" cy="12703"/>
            </a:xfrm>
            <a:prstGeom prst="bentConnector3">
              <a:avLst>
                <a:gd name="adj1" fmla="val 93982"/>
              </a:avLst>
            </a:prstGeom>
            <a:ln w="28575">
              <a:solidFill>
                <a:srgbClr val="006600"/>
              </a:solidFill>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139" name="直接箭头连接符 138">
            <a:extLst>
              <a:ext uri="{FF2B5EF4-FFF2-40B4-BE49-F238E27FC236}">
                <a16:creationId xmlns:a16="http://schemas.microsoft.com/office/drawing/2014/main" xmlns="" id="{ED2796BD-1B57-4CC0-AB2D-FA0250F5B226}"/>
              </a:ext>
            </a:extLst>
          </p:cNvPr>
          <p:cNvCxnSpPr/>
          <p:nvPr/>
        </p:nvCxnSpPr>
        <p:spPr>
          <a:xfrm flipH="1">
            <a:off x="6816725" y="3213101"/>
            <a:ext cx="1481138" cy="936625"/>
          </a:xfrm>
          <a:prstGeom prst="straightConnector1">
            <a:avLst/>
          </a:prstGeom>
          <a:ln w="28575">
            <a:solidFill>
              <a:srgbClr val="0066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7" name="直接连接符 146">
            <a:extLst>
              <a:ext uri="{FF2B5EF4-FFF2-40B4-BE49-F238E27FC236}">
                <a16:creationId xmlns:a16="http://schemas.microsoft.com/office/drawing/2014/main" xmlns="" id="{2605C2A3-D4AD-4275-A9DC-3AA2E6AC9FCE}"/>
              </a:ext>
            </a:extLst>
          </p:cNvPr>
          <p:cNvCxnSpPr>
            <a:endCxn id="20" idx="1"/>
          </p:cNvCxnSpPr>
          <p:nvPr/>
        </p:nvCxnSpPr>
        <p:spPr>
          <a:xfrm flipH="1">
            <a:off x="4151314" y="2924175"/>
            <a:ext cx="15875" cy="1404938"/>
          </a:xfrm>
          <a:prstGeom prst="line">
            <a:avLst/>
          </a:prstGeom>
          <a:ln w="57150">
            <a:solidFill>
              <a:srgbClr val="006600"/>
            </a:solidFill>
            <a:prstDash val="solid"/>
          </a:ln>
        </p:spPr>
        <p:style>
          <a:lnRef idx="1">
            <a:schemeClr val="accent1"/>
          </a:lnRef>
          <a:fillRef idx="0">
            <a:schemeClr val="accent1"/>
          </a:fillRef>
          <a:effectRef idx="0">
            <a:schemeClr val="accent1"/>
          </a:effectRef>
          <a:fontRef idx="minor">
            <a:schemeClr val="tx1"/>
          </a:fontRef>
        </p:style>
      </p:cxnSp>
      <p:grpSp>
        <p:nvGrpSpPr>
          <p:cNvPr id="23" name="组合 153">
            <a:extLst>
              <a:ext uri="{FF2B5EF4-FFF2-40B4-BE49-F238E27FC236}">
                <a16:creationId xmlns:a16="http://schemas.microsoft.com/office/drawing/2014/main" xmlns="" id="{48C95451-5935-43A5-B61A-6489A696C628}"/>
              </a:ext>
            </a:extLst>
          </p:cNvPr>
          <p:cNvGrpSpPr>
            <a:grpSpLocks/>
          </p:cNvGrpSpPr>
          <p:nvPr/>
        </p:nvGrpSpPr>
        <p:grpSpPr bwMode="auto">
          <a:xfrm>
            <a:off x="2351089" y="2492376"/>
            <a:ext cx="1081087" cy="504825"/>
            <a:chOff x="827584" y="2492896"/>
            <a:chExt cx="1080120" cy="504056"/>
          </a:xfrm>
        </p:grpSpPr>
        <p:sp>
          <p:nvSpPr>
            <p:cNvPr id="8" name="右箭头 7">
              <a:extLst>
                <a:ext uri="{FF2B5EF4-FFF2-40B4-BE49-F238E27FC236}">
                  <a16:creationId xmlns:a16="http://schemas.microsoft.com/office/drawing/2014/main" xmlns="" id="{00253911-3C37-455B-9679-114E6AFFD832}"/>
                </a:ext>
              </a:extLst>
            </p:cNvPr>
            <p:cNvSpPr/>
            <p:nvPr/>
          </p:nvSpPr>
          <p:spPr>
            <a:xfrm>
              <a:off x="1043291" y="2852710"/>
              <a:ext cx="504373" cy="144242"/>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155" name="TextBox 152">
              <a:extLst>
                <a:ext uri="{FF2B5EF4-FFF2-40B4-BE49-F238E27FC236}">
                  <a16:creationId xmlns:a16="http://schemas.microsoft.com/office/drawing/2014/main" xmlns="" id="{77E792F5-9E40-4055-B964-FC13CAA9387A}"/>
                </a:ext>
              </a:extLst>
            </p:cNvPr>
            <p:cNvSpPr txBox="1">
              <a:spLocks noChangeArrowheads="1"/>
            </p:cNvSpPr>
            <p:nvPr/>
          </p:nvSpPr>
          <p:spPr bwMode="auto">
            <a:xfrm>
              <a:off x="827584" y="2492896"/>
              <a:ext cx="10801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FF0000"/>
                  </a:solidFill>
                  <a:latin typeface="楷体" panose="02010609060101010101" pitchFamily="49" charset="-122"/>
                  <a:ea typeface="楷体" panose="02010609060101010101" pitchFamily="49" charset="-122"/>
                </a:rPr>
                <a:t>生产力</a:t>
              </a:r>
            </a:p>
          </p:txBody>
        </p:sp>
      </p:grpSp>
      <p:sp>
        <p:nvSpPr>
          <p:cNvPr id="156" name="TextBox 155">
            <a:extLst>
              <a:ext uri="{FF2B5EF4-FFF2-40B4-BE49-F238E27FC236}">
                <a16:creationId xmlns:a16="http://schemas.microsoft.com/office/drawing/2014/main" xmlns="" id="{1EC42845-7E57-47EC-BCDF-D9C64ECE8825}"/>
              </a:ext>
            </a:extLst>
          </p:cNvPr>
          <p:cNvSpPr txBox="1">
            <a:spLocks noChangeArrowheads="1"/>
          </p:cNvSpPr>
          <p:nvPr/>
        </p:nvSpPr>
        <p:spPr bwMode="auto">
          <a:xfrm>
            <a:off x="6959601" y="1916114"/>
            <a:ext cx="3921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a:solidFill>
                  <a:srgbClr val="FF00FF"/>
                </a:solidFill>
                <a:latin typeface="楷体" panose="02010609060101010101" pitchFamily="49" charset="-122"/>
                <a:ea typeface="楷体" panose="02010609060101010101" pitchFamily="49" charset="-122"/>
              </a:rPr>
              <a:t>奴</a:t>
            </a:r>
            <a:endParaRPr lang="en-US" altLang="zh-CN" sz="1600" b="1">
              <a:solidFill>
                <a:srgbClr val="FF00FF"/>
              </a:solidFill>
              <a:latin typeface="楷体" panose="02010609060101010101" pitchFamily="49" charset="-122"/>
              <a:ea typeface="楷体" panose="02010609060101010101" pitchFamily="49" charset="-122"/>
            </a:endParaRPr>
          </a:p>
          <a:p>
            <a:pPr eaLnBrk="1" hangingPunct="1"/>
            <a:r>
              <a:rPr lang="zh-CN" altLang="en-US" sz="1600" b="1">
                <a:solidFill>
                  <a:srgbClr val="FF00FF"/>
                </a:solidFill>
                <a:latin typeface="楷体" panose="02010609060101010101" pitchFamily="49" charset="-122"/>
                <a:ea typeface="楷体" panose="02010609060101010101" pitchFamily="49" charset="-122"/>
              </a:rPr>
              <a:t>隶</a:t>
            </a:r>
          </a:p>
        </p:txBody>
      </p:sp>
      <p:sp>
        <p:nvSpPr>
          <p:cNvPr id="5149" name="TextBox 159">
            <a:extLst>
              <a:ext uri="{FF2B5EF4-FFF2-40B4-BE49-F238E27FC236}">
                <a16:creationId xmlns:a16="http://schemas.microsoft.com/office/drawing/2014/main" xmlns="" id="{4E3DD08E-2D4C-4145-805E-5B6D585B3531}"/>
              </a:ext>
            </a:extLst>
          </p:cNvPr>
          <p:cNvSpPr txBox="1">
            <a:spLocks noChangeArrowheads="1"/>
          </p:cNvSpPr>
          <p:nvPr/>
        </p:nvSpPr>
        <p:spPr bwMode="auto">
          <a:xfrm>
            <a:off x="1419226" y="387626"/>
            <a:ext cx="88360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solidFill>
                  <a:srgbClr val="FF0000"/>
                </a:solidFill>
                <a:latin typeface="黑体" panose="02010609060101010101" pitchFamily="49" charset="-122"/>
                <a:ea typeface="黑体" panose="02010609060101010101" pitchFamily="49" charset="-122"/>
              </a:rPr>
              <a:t>一、古代文明的产生（何以产生？文明标志？）</a:t>
            </a:r>
          </a:p>
        </p:txBody>
      </p:sp>
      <p:sp>
        <p:nvSpPr>
          <p:cNvPr id="5150" name="TextBox 50">
            <a:extLst>
              <a:ext uri="{FF2B5EF4-FFF2-40B4-BE49-F238E27FC236}">
                <a16:creationId xmlns:a16="http://schemas.microsoft.com/office/drawing/2014/main" xmlns="" id="{60F8FFED-DFDD-41DE-A328-4EC86A760DF2}"/>
              </a:ext>
            </a:extLst>
          </p:cNvPr>
          <p:cNvSpPr txBox="1">
            <a:spLocks noChangeArrowheads="1"/>
          </p:cNvSpPr>
          <p:nvPr/>
        </p:nvSpPr>
        <p:spPr bwMode="auto">
          <a:xfrm>
            <a:off x="1739165" y="5215675"/>
            <a:ext cx="59522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t>文明产生前提</a:t>
            </a:r>
            <a:r>
              <a:rPr lang="en-US" altLang="zh-CN" sz="2800" b="1" dirty="0"/>
              <a:t>——</a:t>
            </a:r>
            <a:r>
              <a:rPr lang="zh-CN" altLang="en-US" sz="2800" b="1" dirty="0"/>
              <a:t>农耕畜牧发展</a:t>
            </a:r>
            <a:endParaRPr lang="en-US" altLang="zh-CN" sz="2800" b="1" dirty="0"/>
          </a:p>
          <a:p>
            <a:pPr eaLnBrk="1" hangingPunct="1"/>
            <a:r>
              <a:rPr lang="zh-CN" altLang="en-US" sz="2800" b="1" dirty="0"/>
              <a:t>文明产生标志</a:t>
            </a:r>
            <a:r>
              <a:rPr lang="en-US" altLang="zh-CN" sz="2800" b="1" dirty="0"/>
              <a:t>——</a:t>
            </a:r>
            <a:r>
              <a:rPr lang="zh-CN" altLang="en-US" sz="2800" b="1" dirty="0"/>
              <a:t>阶级、国家、文字</a:t>
            </a:r>
          </a:p>
        </p:txBody>
      </p:sp>
      <p:sp>
        <p:nvSpPr>
          <p:cNvPr id="53" name="TextBox 52">
            <a:extLst>
              <a:ext uri="{FF2B5EF4-FFF2-40B4-BE49-F238E27FC236}">
                <a16:creationId xmlns:a16="http://schemas.microsoft.com/office/drawing/2014/main" xmlns="" id="{62A90D75-4D5E-4364-920C-CA9343A3DCDA}"/>
              </a:ext>
            </a:extLst>
          </p:cNvPr>
          <p:cNvSpPr txBox="1">
            <a:spLocks noChangeArrowheads="1"/>
          </p:cNvSpPr>
          <p:nvPr/>
        </p:nvSpPr>
        <p:spPr bwMode="auto">
          <a:xfrm>
            <a:off x="8040689" y="4292600"/>
            <a:ext cx="858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latin typeface="Calibri" panose="020F0502020204030204" pitchFamily="34" charset="0"/>
              </a:rPr>
              <a:t>   </a:t>
            </a:r>
            <a:r>
              <a:rPr lang="zh-CN" altLang="en-US" sz="2000" b="1">
                <a:solidFill>
                  <a:srgbClr val="006600"/>
                </a:solidFill>
                <a:latin typeface="楷体" panose="02010609060101010101" pitchFamily="49" charset="-122"/>
                <a:ea typeface="楷体" panose="02010609060101010101" pitchFamily="49" charset="-122"/>
              </a:rPr>
              <a:t>兼并</a:t>
            </a:r>
          </a:p>
        </p:txBody>
      </p:sp>
      <p:sp>
        <p:nvSpPr>
          <p:cNvPr id="54" name="TextBox 53">
            <a:extLst>
              <a:ext uri="{FF2B5EF4-FFF2-40B4-BE49-F238E27FC236}">
                <a16:creationId xmlns:a16="http://schemas.microsoft.com/office/drawing/2014/main" xmlns="" id="{17022768-D203-48A1-9E26-F88E72DFEC0A}"/>
              </a:ext>
            </a:extLst>
          </p:cNvPr>
          <p:cNvSpPr txBox="1">
            <a:spLocks noChangeArrowheads="1"/>
          </p:cNvSpPr>
          <p:nvPr/>
        </p:nvSpPr>
        <p:spPr bwMode="auto">
          <a:xfrm rot="-1839379">
            <a:off x="6911976" y="3328989"/>
            <a:ext cx="1216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6600"/>
                </a:solidFill>
                <a:latin typeface="楷体" panose="02010609060101010101" pitchFamily="49" charset="-122"/>
                <a:ea typeface="楷体" panose="02010609060101010101" pitchFamily="49" charset="-122"/>
              </a:rPr>
              <a:t>政治</a:t>
            </a:r>
            <a:endParaRPr lang="en-US" altLang="zh-CN" sz="2000" b="1">
              <a:solidFill>
                <a:srgbClr val="006600"/>
              </a:solidFill>
              <a:latin typeface="楷体" panose="02010609060101010101" pitchFamily="49" charset="-122"/>
              <a:ea typeface="楷体" panose="02010609060101010101" pitchFamily="49" charset="-122"/>
            </a:endParaRPr>
          </a:p>
          <a:p>
            <a:pPr eaLnBrk="1" hangingPunct="1"/>
            <a:r>
              <a:rPr lang="zh-CN" altLang="en-US" sz="2000" b="1">
                <a:solidFill>
                  <a:srgbClr val="006600"/>
                </a:solidFill>
                <a:latin typeface="楷体" panose="02010609060101010101" pitchFamily="49" charset="-122"/>
                <a:ea typeface="楷体" panose="02010609060101010101" pitchFamily="49" charset="-122"/>
              </a:rPr>
              <a:t>宗教活动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nodeType="afterGroup">
                            <p:stCondLst>
                              <p:cond delay="500"/>
                            </p:stCondLst>
                            <p:childTnLst>
                              <p:par>
                                <p:cTn id="18" presetID="1"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childTnLst>
                          </p:cTn>
                        </p:par>
                        <p:par>
                          <p:cTn id="25" fill="hold" nodeType="afterGroup">
                            <p:stCondLst>
                              <p:cond delay="500"/>
                            </p:stCondLst>
                            <p:childTnLst>
                              <p:par>
                                <p:cTn id="26" presetID="1"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par>
                          <p:cTn id="37" fill="hold" nodeType="afterGroup">
                            <p:stCondLst>
                              <p:cond delay="0"/>
                            </p:stCondLst>
                            <p:childTnLst>
                              <p:par>
                                <p:cTn id="38" presetID="22" presetClass="entr" presetSubtype="8" fill="hold" grpId="0" nodeType="after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left)">
                                      <p:cBhvr>
                                        <p:cTn id="40" dur="500"/>
                                        <p:tgtEl>
                                          <p:spTgt spid="43"/>
                                        </p:tgtEl>
                                      </p:cBhvr>
                                    </p:animEffect>
                                  </p:childTnLst>
                                </p:cTn>
                              </p:par>
                            </p:childTnLst>
                          </p:cTn>
                        </p:par>
                        <p:par>
                          <p:cTn id="41" fill="hold" nodeType="afterGroup">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left)">
                                      <p:cBhvr>
                                        <p:cTn id="44" dur="500"/>
                                        <p:tgtEl>
                                          <p:spTgt spid="4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1"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up)">
                                      <p:cBhvr>
                                        <p:cTn id="49" dur="500"/>
                                        <p:tgtEl>
                                          <p:spTgt spid="47"/>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156"/>
                                        </p:tgtEl>
                                        <p:attrNameLst>
                                          <p:attrName>style.visibility</p:attrName>
                                        </p:attrNameLst>
                                      </p:cBhvr>
                                      <p:to>
                                        <p:strVal val="visible"/>
                                      </p:to>
                                    </p:set>
                                    <p:animEffect transition="in" filter="wipe(up)">
                                      <p:cBhvr>
                                        <p:cTn id="52" dur="500"/>
                                        <p:tgtEl>
                                          <p:spTgt spid="15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par>
                          <p:cTn id="57" fill="hold" nodeType="afterGroup">
                            <p:stCondLst>
                              <p:cond delay="0"/>
                            </p:stCondLst>
                            <p:childTnLst>
                              <p:par>
                                <p:cTn id="58" presetID="1"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childTnLst>
                                </p:cTn>
                              </p:par>
                              <p:par>
                                <p:cTn id="60" presetID="22" presetClass="entr" presetSubtype="1" fill="hold" nodeType="with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up)">
                                      <p:cBhvr>
                                        <p:cTn id="62" dur="500"/>
                                        <p:tgtEl>
                                          <p:spTgt spid="7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left)">
                                      <p:cBhvr>
                                        <p:cTn id="72" dur="500"/>
                                        <p:tgtEl>
                                          <p:spTgt spid="38"/>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left)">
                                      <p:cBhvr>
                                        <p:cTn id="80" dur="500"/>
                                        <p:tgtEl>
                                          <p:spTgt spid="18"/>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2000"/>
                                        <p:tgtEl>
                                          <p:spTgt spid="11"/>
                                        </p:tgtEl>
                                      </p:cBhvr>
                                    </p:animEffect>
                                  </p:childTnLst>
                                </p:cTn>
                              </p:par>
                            </p:childTnLst>
                          </p:cTn>
                        </p:par>
                        <p:par>
                          <p:cTn id="86" fill="hold" nodeType="afterGroup">
                            <p:stCondLst>
                              <p:cond delay="2000"/>
                            </p:stCondLst>
                            <p:childTnLst>
                              <p:par>
                                <p:cTn id="87" presetID="22" presetClass="entr" presetSubtype="8" fill="hold" grpId="0" nodeType="after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1" fill="hold" nodeType="clickEffect">
                                  <p:stCondLst>
                                    <p:cond delay="0"/>
                                  </p:stCondLst>
                                  <p:childTnLst>
                                    <p:set>
                                      <p:cBhvr>
                                        <p:cTn id="93" dur="1" fill="hold">
                                          <p:stCondLst>
                                            <p:cond delay="0"/>
                                          </p:stCondLst>
                                        </p:cTn>
                                        <p:tgtEl>
                                          <p:spTgt spid="147"/>
                                        </p:tgtEl>
                                        <p:attrNameLst>
                                          <p:attrName>style.visibility</p:attrName>
                                        </p:attrNameLst>
                                      </p:cBhvr>
                                      <p:to>
                                        <p:strVal val="visible"/>
                                      </p:to>
                                    </p:set>
                                    <p:animEffect transition="in" filter="wipe(up)">
                                      <p:cBhvr>
                                        <p:cTn id="94" dur="500"/>
                                        <p:tgtEl>
                                          <p:spTgt spid="147"/>
                                        </p:tgtEl>
                                      </p:cBhvr>
                                    </p:animEffect>
                                  </p:childTnLst>
                                </p:cTn>
                              </p:par>
                            </p:childTnLst>
                          </p:cTn>
                        </p:par>
                        <p:par>
                          <p:cTn id="95" fill="hold" nodeType="afterGroup">
                            <p:stCondLst>
                              <p:cond delay="500"/>
                            </p:stCondLst>
                            <p:childTnLst>
                              <p:par>
                                <p:cTn id="96" presetID="22" presetClass="entr" presetSubtype="8" fill="hold" nodeType="afterEffect">
                                  <p:stCondLst>
                                    <p:cond delay="0"/>
                                  </p:stCondLst>
                                  <p:childTnLst>
                                    <p:set>
                                      <p:cBhvr>
                                        <p:cTn id="97" dur="1" fill="hold">
                                          <p:stCondLst>
                                            <p:cond delay="0"/>
                                          </p:stCondLst>
                                        </p:cTn>
                                        <p:tgtEl>
                                          <p:spTgt spid="10"/>
                                        </p:tgtEl>
                                        <p:attrNameLst>
                                          <p:attrName>style.visibility</p:attrName>
                                        </p:attrNameLst>
                                      </p:cBhvr>
                                      <p:to>
                                        <p:strVal val="visible"/>
                                      </p:to>
                                    </p:set>
                                    <p:animEffect transition="in" filter="wipe(left)">
                                      <p:cBhvr>
                                        <p:cTn id="98" dur="500"/>
                                        <p:tgtEl>
                                          <p:spTgt spid="10"/>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left)">
                                      <p:cBhvr>
                                        <p:cTn id="103" dur="500"/>
                                        <p:tgtEl>
                                          <p:spTgt spid="22"/>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1" fill="hold" nodeType="click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wipe(up)">
                                      <p:cBhvr>
                                        <p:cTn id="108" dur="1000"/>
                                        <p:tgtEl>
                                          <p:spTgt spid="21"/>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2" fill="hold" nodeType="clickEffect">
                                  <p:stCondLst>
                                    <p:cond delay="0"/>
                                  </p:stCondLst>
                                  <p:childTnLst>
                                    <p:set>
                                      <p:cBhvr>
                                        <p:cTn id="112" dur="1" fill="hold">
                                          <p:stCondLst>
                                            <p:cond delay="0"/>
                                          </p:stCondLst>
                                        </p:cTn>
                                        <p:tgtEl>
                                          <p:spTgt spid="139"/>
                                        </p:tgtEl>
                                        <p:attrNameLst>
                                          <p:attrName>style.visibility</p:attrName>
                                        </p:attrNameLst>
                                      </p:cBhvr>
                                      <p:to>
                                        <p:strVal val="visible"/>
                                      </p:to>
                                    </p:set>
                                    <p:animEffect transition="in" filter="wipe(right)">
                                      <p:cBhvr>
                                        <p:cTn id="113" dur="500"/>
                                        <p:tgtEl>
                                          <p:spTgt spid="139"/>
                                        </p:tgtEl>
                                      </p:cBhvr>
                                    </p:animEffect>
                                  </p:childTnLst>
                                </p:cTn>
                              </p:par>
                            </p:childTnLst>
                          </p:cTn>
                        </p:par>
                        <p:par>
                          <p:cTn id="114" fill="hold" nodeType="afterGroup">
                            <p:stCondLst>
                              <p:cond delay="500"/>
                            </p:stCondLst>
                            <p:childTnLst>
                              <p:par>
                                <p:cTn id="115" presetID="22" presetClass="entr" presetSubtype="8" fill="hold" grpId="0" nodeType="afterEffect">
                                  <p:stCondLst>
                                    <p:cond delay="0"/>
                                  </p:stCondLst>
                                  <p:childTnLst>
                                    <p:set>
                                      <p:cBhvr>
                                        <p:cTn id="116" dur="1" fill="hold">
                                          <p:stCondLst>
                                            <p:cond delay="0"/>
                                          </p:stCondLst>
                                        </p:cTn>
                                        <p:tgtEl>
                                          <p:spTgt spid="53"/>
                                        </p:tgtEl>
                                        <p:attrNameLst>
                                          <p:attrName>style.visibility</p:attrName>
                                        </p:attrNameLst>
                                      </p:cBhvr>
                                      <p:to>
                                        <p:strVal val="visible"/>
                                      </p:to>
                                    </p:set>
                                    <p:animEffect transition="in" filter="wipe(left)">
                                      <p:cBhvr>
                                        <p:cTn id="117" dur="500"/>
                                        <p:tgtEl>
                                          <p:spTgt spid="53"/>
                                        </p:tgtEl>
                                      </p:cBhvr>
                                    </p:animEffect>
                                  </p:childTnLst>
                                </p:cTn>
                              </p:par>
                            </p:childTnLst>
                          </p:cTn>
                        </p:par>
                        <p:par>
                          <p:cTn id="118" fill="hold" nodeType="afterGroup">
                            <p:stCondLst>
                              <p:cond delay="1000"/>
                            </p:stCondLst>
                            <p:childTnLst>
                              <p:par>
                                <p:cTn id="119" presetID="22" presetClass="entr" presetSubtype="8" fill="hold" grpId="0" nodeType="afterEffect">
                                  <p:stCondLst>
                                    <p:cond delay="0"/>
                                  </p:stCondLst>
                                  <p:childTnLst>
                                    <p:set>
                                      <p:cBhvr>
                                        <p:cTn id="120" dur="1" fill="hold">
                                          <p:stCondLst>
                                            <p:cond delay="0"/>
                                          </p:stCondLst>
                                        </p:cTn>
                                        <p:tgtEl>
                                          <p:spTgt spid="54"/>
                                        </p:tgtEl>
                                        <p:attrNameLst>
                                          <p:attrName>style.visibility</p:attrName>
                                        </p:attrNameLst>
                                      </p:cBhvr>
                                      <p:to>
                                        <p:strVal val="visible"/>
                                      </p:to>
                                    </p:set>
                                    <p:animEffect transition="in" filter="wipe(left)">
                                      <p:cBhvr>
                                        <p:cTn id="121" dur="500"/>
                                        <p:tgtEl>
                                          <p:spTgt spid="54"/>
                                        </p:tgtEl>
                                      </p:cBhvr>
                                    </p:animEffec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5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6" grpId="0" animBg="1"/>
      <p:bldP spid="17" grpId="0" animBg="1"/>
      <p:bldP spid="18" grpId="0" animBg="1"/>
      <p:bldP spid="22" grpId="0" animBg="1"/>
      <p:bldP spid="34" grpId="0"/>
      <p:bldP spid="36" grpId="0"/>
      <p:bldP spid="37" grpId="0"/>
      <p:bldP spid="38" grpId="0"/>
      <p:bldP spid="43" grpId="0"/>
      <p:bldP spid="46" grpId="0" animBg="1"/>
      <p:bldP spid="156" grpId="0"/>
      <p:bldP spid="5150" grpId="0"/>
      <p:bldP spid="53"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
            <a:extLst>
              <a:ext uri="{FF2B5EF4-FFF2-40B4-BE49-F238E27FC236}">
                <a16:creationId xmlns:a16="http://schemas.microsoft.com/office/drawing/2014/main" xmlns="" id="{791F7ED7-111E-46F2-9134-C24A50719098}"/>
              </a:ext>
            </a:extLst>
          </p:cNvPr>
          <p:cNvPicPr>
            <a:picLocks noChangeAspect="1"/>
          </p:cNvPicPr>
          <p:nvPr/>
        </p:nvPicPr>
        <p:blipFill>
          <a:blip r:embed="rId2" cstate="print"/>
          <a:stretch>
            <a:fillRect/>
          </a:stretch>
        </p:blipFill>
        <p:spPr>
          <a:xfrm>
            <a:off x="822470" y="774859"/>
            <a:ext cx="9707270" cy="5475113"/>
          </a:xfrm>
          <a:prstGeom prst="rect">
            <a:avLst/>
          </a:prstGeom>
          <a:ln w="12700" cmpd="sng">
            <a:solidFill>
              <a:schemeClr val="tx1"/>
            </a:solidFill>
            <a:prstDash val="solid"/>
          </a:ln>
        </p:spPr>
      </p:pic>
      <p:sp>
        <p:nvSpPr>
          <p:cNvPr id="4" name="椭圆 3">
            <a:extLst>
              <a:ext uri="{FF2B5EF4-FFF2-40B4-BE49-F238E27FC236}">
                <a16:creationId xmlns:a16="http://schemas.microsoft.com/office/drawing/2014/main" xmlns="" id="{DE02E143-30AA-4ED3-938C-A91D6E8BE751}"/>
              </a:ext>
            </a:extLst>
          </p:cNvPr>
          <p:cNvSpPr/>
          <p:nvPr/>
        </p:nvSpPr>
        <p:spPr>
          <a:xfrm>
            <a:off x="3949831" y="1621410"/>
            <a:ext cx="1687398" cy="180759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2">
            <a:extLst>
              <a:ext uri="{FF2B5EF4-FFF2-40B4-BE49-F238E27FC236}">
                <a16:creationId xmlns:a16="http://schemas.microsoft.com/office/drawing/2014/main" xmlns="" id="{6574F517-420C-43B6-8F0B-CF8C9DA1BEE9}"/>
              </a:ext>
            </a:extLst>
          </p:cNvPr>
          <p:cNvSpPr txBox="1">
            <a:spLocks noChangeArrowheads="1"/>
          </p:cNvSpPr>
          <p:nvPr/>
        </p:nvSpPr>
        <p:spPr bwMode="auto">
          <a:xfrm>
            <a:off x="1270317" y="242543"/>
            <a:ext cx="5487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solidFill>
                  <a:srgbClr val="FF0000"/>
                </a:solidFill>
                <a:latin typeface="黑体" panose="02010609060101010101" pitchFamily="49" charset="-122"/>
                <a:ea typeface="黑体" panose="02010609060101010101" pitchFamily="49" charset="-122"/>
              </a:rPr>
              <a:t>二、早期文明之古代西亚</a:t>
            </a:r>
          </a:p>
        </p:txBody>
      </p:sp>
      <p:sp>
        <p:nvSpPr>
          <p:cNvPr id="6" name="Text Box 40">
            <a:extLst>
              <a:ext uri="{FF2B5EF4-FFF2-40B4-BE49-F238E27FC236}">
                <a16:creationId xmlns:a16="http://schemas.microsoft.com/office/drawing/2014/main" xmlns="" id="{2504F7EA-8850-4AA6-ABFA-918102C38D08}"/>
              </a:ext>
            </a:extLst>
          </p:cNvPr>
          <p:cNvSpPr txBox="1">
            <a:spLocks noChangeArrowheads="1"/>
          </p:cNvSpPr>
          <p:nvPr/>
        </p:nvSpPr>
        <p:spPr bwMode="auto">
          <a:xfrm>
            <a:off x="6247231" y="608028"/>
            <a:ext cx="5034718" cy="6038576"/>
          </a:xfrm>
          <a:prstGeom prst="rect">
            <a:avLst/>
          </a:prstGeom>
          <a:solidFill>
            <a:schemeClr val="bg1"/>
          </a:solidFill>
          <a:ln>
            <a:noFill/>
          </a:ln>
          <a:effectLst/>
        </p:spPr>
        <p:txBody>
          <a:bodyPr wrap="square">
            <a:spAutoFit/>
          </a:bodyPr>
          <a:lstStyle/>
          <a:p>
            <a:r>
              <a:rPr lang="zh-CN" altLang="en-US" sz="2800" b="1" dirty="0">
                <a:solidFill>
                  <a:srgbClr val="0000FF"/>
                </a:solidFill>
                <a:ea typeface="华文行楷" panose="02010800040101010101" pitchFamily="2" charset="-122"/>
              </a:rPr>
              <a:t> </a:t>
            </a:r>
          </a:p>
          <a:p>
            <a:r>
              <a:rPr lang="zh-CN" altLang="en-US" sz="2800" b="1" dirty="0">
                <a:solidFill>
                  <a:srgbClr val="006600"/>
                </a:solidFill>
                <a:ea typeface="华文行楷" panose="02010800040101010101" pitchFamily="2" charset="-122"/>
              </a:rPr>
              <a:t>区域：古代西亚</a:t>
            </a:r>
          </a:p>
          <a:p>
            <a:pPr>
              <a:lnSpc>
                <a:spcPct val="140000"/>
              </a:lnSpc>
            </a:pPr>
            <a:r>
              <a:rPr lang="zh-CN" altLang="en-US" sz="2800" b="1" dirty="0">
                <a:solidFill>
                  <a:srgbClr val="006600"/>
                </a:solidFill>
                <a:ea typeface="华文行楷" panose="02010800040101010101" pitchFamily="2" charset="-122"/>
              </a:rPr>
              <a:t>时间：公元前</a:t>
            </a:r>
            <a:r>
              <a:rPr lang="en-US" altLang="zh-CN" sz="2800" b="1" dirty="0">
                <a:solidFill>
                  <a:srgbClr val="006600"/>
                </a:solidFill>
                <a:ea typeface="华文行楷" panose="02010800040101010101" pitchFamily="2" charset="-122"/>
              </a:rPr>
              <a:t>2900</a:t>
            </a:r>
            <a:endParaRPr lang="zh-CN" altLang="en-US" sz="2800" b="1" dirty="0">
              <a:solidFill>
                <a:srgbClr val="006600"/>
              </a:solidFill>
              <a:ea typeface="华文行楷" panose="02010800040101010101" pitchFamily="2" charset="-122"/>
            </a:endParaRPr>
          </a:p>
          <a:p>
            <a:pPr>
              <a:lnSpc>
                <a:spcPct val="140000"/>
              </a:lnSpc>
            </a:pPr>
            <a:r>
              <a:rPr lang="zh-CN" altLang="en-US" sz="2800" b="1" dirty="0">
                <a:solidFill>
                  <a:srgbClr val="006600"/>
                </a:solidFill>
                <a:ea typeface="华文行楷" panose="02010800040101010101" pitchFamily="2" charset="-122"/>
              </a:rPr>
              <a:t>政治：城市国家</a:t>
            </a:r>
            <a:endParaRPr lang="en-US" altLang="zh-CN" sz="2800" b="1" dirty="0">
              <a:solidFill>
                <a:srgbClr val="006600"/>
              </a:solidFill>
              <a:ea typeface="华文行楷" panose="02010800040101010101" pitchFamily="2" charset="-122"/>
            </a:endParaRPr>
          </a:p>
          <a:p>
            <a:pPr>
              <a:lnSpc>
                <a:spcPct val="140000"/>
              </a:lnSpc>
            </a:pPr>
            <a:r>
              <a:rPr lang="zh-CN" altLang="en-US" sz="2800" b="1" dirty="0">
                <a:solidFill>
                  <a:srgbClr val="006600"/>
                </a:solidFill>
                <a:ea typeface="华文行楷" panose="02010800040101010101" pitchFamily="2" charset="-122"/>
              </a:rPr>
              <a:t>          君权神授</a:t>
            </a:r>
            <a:endParaRPr lang="en-US" altLang="zh-CN" sz="2800" b="1" dirty="0">
              <a:solidFill>
                <a:srgbClr val="006600"/>
              </a:solidFill>
              <a:ea typeface="华文行楷" panose="02010800040101010101" pitchFamily="2" charset="-122"/>
            </a:endParaRPr>
          </a:p>
          <a:p>
            <a:pPr>
              <a:lnSpc>
                <a:spcPct val="140000"/>
              </a:lnSpc>
            </a:pPr>
            <a:r>
              <a:rPr lang="zh-CN" altLang="en-US" sz="2800" b="1" dirty="0">
                <a:solidFill>
                  <a:srgbClr val="006600"/>
                </a:solidFill>
                <a:ea typeface="华文行楷" panose="02010800040101010101" pitchFamily="2" charset="-122"/>
              </a:rPr>
              <a:t>法典：</a:t>
            </a:r>
            <a:r>
              <a:rPr lang="en-US" altLang="zh-CN" sz="2800" b="1" dirty="0">
                <a:solidFill>
                  <a:srgbClr val="006600"/>
                </a:solidFill>
                <a:ea typeface="华文行楷" panose="02010800040101010101" pitchFamily="2" charset="-122"/>
              </a:rPr>
              <a:t>《</a:t>
            </a:r>
            <a:r>
              <a:rPr lang="zh-CN" altLang="en-US" sz="2800" b="1" dirty="0">
                <a:solidFill>
                  <a:srgbClr val="006600"/>
                </a:solidFill>
                <a:ea typeface="华文行楷" panose="02010800040101010101" pitchFamily="2" charset="-122"/>
              </a:rPr>
              <a:t>汉谟拉比法典</a:t>
            </a:r>
            <a:r>
              <a:rPr lang="en-US" altLang="zh-CN" sz="2800" b="1" dirty="0">
                <a:solidFill>
                  <a:srgbClr val="006600"/>
                </a:solidFill>
                <a:ea typeface="华文行楷" panose="02010800040101010101" pitchFamily="2" charset="-122"/>
              </a:rPr>
              <a:t>》</a:t>
            </a:r>
            <a:endParaRPr lang="zh-CN" altLang="en-US" sz="2800" b="1" dirty="0">
              <a:solidFill>
                <a:srgbClr val="006600"/>
              </a:solidFill>
              <a:ea typeface="华文行楷" panose="02010800040101010101" pitchFamily="2" charset="-122"/>
            </a:endParaRPr>
          </a:p>
          <a:p>
            <a:pPr>
              <a:lnSpc>
                <a:spcPct val="140000"/>
              </a:lnSpc>
            </a:pPr>
            <a:r>
              <a:rPr lang="zh-CN" altLang="en-US" sz="2800" b="1" dirty="0">
                <a:solidFill>
                  <a:srgbClr val="006600"/>
                </a:solidFill>
                <a:ea typeface="华文行楷" panose="02010800040101010101" pitchFamily="2" charset="-122"/>
              </a:rPr>
              <a:t>文字：楔形文字</a:t>
            </a:r>
          </a:p>
          <a:p>
            <a:pPr>
              <a:lnSpc>
                <a:spcPct val="140000"/>
              </a:lnSpc>
            </a:pPr>
            <a:r>
              <a:rPr lang="zh-CN" altLang="en-US" sz="2800" b="1" dirty="0">
                <a:solidFill>
                  <a:srgbClr val="006600"/>
                </a:solidFill>
                <a:ea typeface="华文行楷" panose="02010800040101010101" pitchFamily="2" charset="-122"/>
              </a:rPr>
              <a:t>文化：</a:t>
            </a:r>
            <a:r>
              <a:rPr lang="en-US" altLang="zh-CN" sz="2800" b="1" dirty="0">
                <a:solidFill>
                  <a:srgbClr val="006600"/>
                </a:solidFill>
                <a:ea typeface="华文行楷" panose="02010800040101010101" pitchFamily="2" charset="-122"/>
              </a:rPr>
              <a:t>《</a:t>
            </a:r>
            <a:r>
              <a:rPr lang="zh-CN" altLang="en-US" sz="2800" b="1" dirty="0">
                <a:solidFill>
                  <a:srgbClr val="006600"/>
                </a:solidFill>
                <a:ea typeface="华文行楷" panose="02010800040101010101" pitchFamily="2" charset="-122"/>
              </a:rPr>
              <a:t>吉尔伽美什</a:t>
            </a:r>
            <a:r>
              <a:rPr lang="en-US" altLang="zh-CN" sz="2800" b="1" dirty="0">
                <a:solidFill>
                  <a:srgbClr val="006600"/>
                </a:solidFill>
                <a:ea typeface="华文行楷" panose="02010800040101010101" pitchFamily="2" charset="-122"/>
              </a:rPr>
              <a:t>》</a:t>
            </a:r>
          </a:p>
          <a:p>
            <a:pPr>
              <a:lnSpc>
                <a:spcPct val="140000"/>
              </a:lnSpc>
            </a:pPr>
            <a:r>
              <a:rPr lang="en-US" altLang="zh-CN" sz="2800" b="1" dirty="0">
                <a:solidFill>
                  <a:srgbClr val="006600"/>
                </a:solidFill>
                <a:ea typeface="华文行楷" panose="02010800040101010101" pitchFamily="2" charset="-122"/>
              </a:rPr>
              <a:t>            60</a:t>
            </a:r>
            <a:r>
              <a:rPr lang="zh-CN" altLang="en-US" sz="2800" b="1" dirty="0">
                <a:solidFill>
                  <a:srgbClr val="006600"/>
                </a:solidFill>
                <a:ea typeface="华文行楷" panose="02010800040101010101" pitchFamily="2" charset="-122"/>
              </a:rPr>
              <a:t>进位制</a:t>
            </a:r>
          </a:p>
          <a:p>
            <a:endParaRPr lang="zh-CN" altLang="en-US" sz="2800" b="1" dirty="0">
              <a:solidFill>
                <a:srgbClr val="006600"/>
              </a:solidFill>
              <a:ea typeface="华文行楷" panose="02010800040101010101" pitchFamily="2" charset="-122"/>
            </a:endParaRPr>
          </a:p>
          <a:p>
            <a:endParaRPr lang="zh-CN" altLang="en-US" sz="2800" b="1" dirty="0">
              <a:solidFill>
                <a:srgbClr val="006600"/>
              </a:solidFill>
              <a:ea typeface="华文行楷" panose="02010800040101010101" pitchFamily="2" charset="-122"/>
            </a:endParaRPr>
          </a:p>
        </p:txBody>
      </p:sp>
    </p:spTree>
    <p:extLst>
      <p:ext uri="{BB962C8B-B14F-4D97-AF65-F5344CB8AC3E}">
        <p14:creationId xmlns:p14="http://schemas.microsoft.com/office/powerpoint/2010/main" val="109636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C10EA90E-E3A4-4D6D-921E-D925C8E0E545}"/>
              </a:ext>
            </a:extLst>
          </p:cNvPr>
          <p:cNvSpPr txBox="1"/>
          <p:nvPr/>
        </p:nvSpPr>
        <p:spPr>
          <a:xfrm>
            <a:off x="6096000" y="678730"/>
            <a:ext cx="5668652" cy="5241303"/>
          </a:xfrm>
          <a:prstGeom prst="rect">
            <a:avLst/>
          </a:prstGeom>
          <a:solidFill>
            <a:schemeClr val="bg1"/>
          </a:solidFill>
        </p:spPr>
        <p:txBody>
          <a:bodyPr wrap="square" rtlCol="0">
            <a:spAutoFit/>
          </a:bodyPr>
          <a:lstStyle/>
          <a:p>
            <a:endParaRPr lang="zh-CN" altLang="en-US" dirty="0"/>
          </a:p>
        </p:txBody>
      </p:sp>
      <p:pic>
        <p:nvPicPr>
          <p:cNvPr id="5" name="图片 4">
            <a:extLst>
              <a:ext uri="{FF2B5EF4-FFF2-40B4-BE49-F238E27FC236}">
                <a16:creationId xmlns:a16="http://schemas.microsoft.com/office/drawing/2014/main" xmlns="" id="{781E3389-3B4D-4F73-8FF4-90248B9524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711" y="1041489"/>
            <a:ext cx="5524289" cy="4380793"/>
          </a:xfrm>
          <a:prstGeom prst="rect">
            <a:avLst/>
          </a:prstGeom>
        </p:spPr>
      </p:pic>
      <p:sp>
        <p:nvSpPr>
          <p:cNvPr id="6" name="文本框 5">
            <a:extLst>
              <a:ext uri="{FF2B5EF4-FFF2-40B4-BE49-F238E27FC236}">
                <a16:creationId xmlns:a16="http://schemas.microsoft.com/office/drawing/2014/main" xmlns="" id="{15DC52B0-2013-4961-9BDD-D6EC83FAD886}"/>
              </a:ext>
            </a:extLst>
          </p:cNvPr>
          <p:cNvSpPr txBox="1"/>
          <p:nvPr/>
        </p:nvSpPr>
        <p:spPr>
          <a:xfrm>
            <a:off x="6262853" y="877396"/>
            <a:ext cx="4908067" cy="4708981"/>
          </a:xfrm>
          <a:prstGeom prst="rect">
            <a:avLst/>
          </a:prstGeom>
          <a:noFill/>
        </p:spPr>
        <p:txBody>
          <a:bodyPr wrap="square" rtlCol="0">
            <a:spAutoFit/>
          </a:bodyPr>
          <a:lstStyle/>
          <a:p>
            <a:pPr>
              <a:lnSpc>
                <a:spcPct val="150000"/>
              </a:lnSpc>
            </a:pPr>
            <a:r>
              <a:rPr lang="zh-CN" altLang="en-US" sz="2000" dirty="0" smtClean="0"/>
              <a:t>    富饶</a:t>
            </a:r>
            <a:r>
              <a:rPr lang="zh-CN" altLang="en-US" sz="2000" dirty="0"/>
              <a:t>的美索不达米亚，北接亚美尼亚高原，西连叙利亚草原，东面紧邻伊朗高原，三面均无险可守，周围众多的游牧民族逐鹿这片肥沃的新月地带，历史上的两河流域充满了刀光剑影。对每年洪水泛滥的恐惧，加之永远存在的外族入侵的威胁，使得苏美尔人充满了对自然环境的不安全，人与人之间也充满了不安全感，所以，美索不达米亚人试图通过编制完备的法典来消除各种潜在的冲突。</a:t>
            </a:r>
          </a:p>
        </p:txBody>
      </p:sp>
      <p:sp>
        <p:nvSpPr>
          <p:cNvPr id="7" name="TextBox 2">
            <a:extLst>
              <a:ext uri="{FF2B5EF4-FFF2-40B4-BE49-F238E27FC236}">
                <a16:creationId xmlns:a16="http://schemas.microsoft.com/office/drawing/2014/main" xmlns="" id="{4EFA59D3-6867-4D0B-A5BE-9D6E48060AB7}"/>
              </a:ext>
            </a:extLst>
          </p:cNvPr>
          <p:cNvSpPr txBox="1">
            <a:spLocks noChangeArrowheads="1"/>
          </p:cNvSpPr>
          <p:nvPr/>
        </p:nvSpPr>
        <p:spPr bwMode="auto">
          <a:xfrm>
            <a:off x="1270316" y="242543"/>
            <a:ext cx="63748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solidFill>
                  <a:srgbClr val="FF0000"/>
                </a:solidFill>
                <a:latin typeface="黑体" panose="02010609060101010101" pitchFamily="49" charset="-122"/>
                <a:ea typeface="黑体" panose="02010609060101010101" pitchFamily="49" charset="-122"/>
              </a:rPr>
              <a:t>两河流域的时空条件</a:t>
            </a:r>
          </a:p>
        </p:txBody>
      </p:sp>
    </p:spTree>
    <p:extLst>
      <p:ext uri="{BB962C8B-B14F-4D97-AF65-F5344CB8AC3E}">
        <p14:creationId xmlns:p14="http://schemas.microsoft.com/office/powerpoint/2010/main" val="2522010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9">
            <a:extLst>
              <a:ext uri="{FF2B5EF4-FFF2-40B4-BE49-F238E27FC236}">
                <a16:creationId xmlns:a16="http://schemas.microsoft.com/office/drawing/2014/main" xmlns="" id="{BF69AF87-62DB-4E2D-BC37-566D8CD0CD81}"/>
              </a:ext>
            </a:extLst>
          </p:cNvPr>
          <p:cNvGrpSpPr>
            <a:grpSpLocks/>
          </p:cNvGrpSpPr>
          <p:nvPr/>
        </p:nvGrpSpPr>
        <p:grpSpPr bwMode="auto">
          <a:xfrm>
            <a:off x="8405944" y="415207"/>
            <a:ext cx="3075903" cy="2985512"/>
            <a:chOff x="4137" y="0"/>
            <a:chExt cx="1467" cy="1808"/>
          </a:xfrm>
        </p:grpSpPr>
        <p:pic>
          <p:nvPicPr>
            <p:cNvPr id="5" name="Picture 12" descr="B0F30F235AA68F51CB0246455C649B4F">
              <a:extLst>
                <a:ext uri="{FF2B5EF4-FFF2-40B4-BE49-F238E27FC236}">
                  <a16:creationId xmlns:a16="http://schemas.microsoft.com/office/drawing/2014/main" xmlns="" id="{CB78866C-AB37-4A07-ABE8-0A977505C37E}"/>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4150" y="0"/>
              <a:ext cx="1454" cy="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8">
              <a:extLst>
                <a:ext uri="{FF2B5EF4-FFF2-40B4-BE49-F238E27FC236}">
                  <a16:creationId xmlns:a16="http://schemas.microsoft.com/office/drawing/2014/main" xmlns="" id="{25E5690C-28BF-4521-82B5-EE3DEC672A91}"/>
                </a:ext>
              </a:extLst>
            </p:cNvPr>
            <p:cNvSpPr txBox="1">
              <a:spLocks noChangeArrowheads="1"/>
            </p:cNvSpPr>
            <p:nvPr/>
          </p:nvSpPr>
          <p:spPr bwMode="auto">
            <a:xfrm>
              <a:off x="4137" y="1"/>
              <a:ext cx="139" cy="3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sz="2800" b="1">
                <a:solidFill>
                  <a:srgbClr val="990000"/>
                </a:solidFill>
                <a:ea typeface="华文行楷" panose="02010800040101010101" pitchFamily="2" charset="-122"/>
              </a:endParaRPr>
            </a:p>
          </p:txBody>
        </p:sp>
      </p:grpSp>
      <p:sp>
        <p:nvSpPr>
          <p:cNvPr id="2" name="矩形 1">
            <a:extLst>
              <a:ext uri="{FF2B5EF4-FFF2-40B4-BE49-F238E27FC236}">
                <a16:creationId xmlns:a16="http://schemas.microsoft.com/office/drawing/2014/main" xmlns="" id="{677DE3BF-FB69-4990-B6F6-6F97762BB0A7}"/>
              </a:ext>
            </a:extLst>
          </p:cNvPr>
          <p:cNvSpPr/>
          <p:nvPr/>
        </p:nvSpPr>
        <p:spPr>
          <a:xfrm>
            <a:off x="399068" y="376286"/>
            <a:ext cx="9791308" cy="5545749"/>
          </a:xfrm>
          <a:prstGeom prst="rect">
            <a:avLst/>
          </a:prstGeom>
        </p:spPr>
        <p:txBody>
          <a:bodyPr wrap="square">
            <a:spAutoFit/>
          </a:bodyPr>
          <a:lstStyle/>
          <a:p>
            <a:pPr>
              <a:lnSpc>
                <a:spcPct val="150000"/>
              </a:lnSpc>
            </a:pPr>
            <a:r>
              <a:rPr lang="zh-CN" altLang="en-US" sz="2400" b="1" dirty="0">
                <a:solidFill>
                  <a:srgbClr val="0000FF"/>
                </a:solidFill>
                <a:latin typeface="Calibri" panose="020F0502020204030204" pitchFamily="34" charset="0"/>
              </a:rPr>
              <a:t>材料</a:t>
            </a:r>
            <a:r>
              <a:rPr lang="en-US" altLang="zh-CN" sz="2400" b="1" dirty="0">
                <a:solidFill>
                  <a:srgbClr val="0000FF"/>
                </a:solidFill>
                <a:latin typeface="Calibri" panose="020F0502020204030204" pitchFamily="34" charset="0"/>
              </a:rPr>
              <a:t>1</a:t>
            </a:r>
            <a:r>
              <a:rPr lang="zh-CN" altLang="en-US" sz="2400" b="1" dirty="0">
                <a:solidFill>
                  <a:srgbClr val="0000FF"/>
                </a:solidFill>
                <a:latin typeface="Calibri" panose="020F0502020204030204" pitchFamily="34" charset="0"/>
              </a:rPr>
              <a:t>：</a:t>
            </a:r>
            <a:r>
              <a:rPr lang="en-US" altLang="zh-CN" sz="2400" b="1" dirty="0">
                <a:solidFill>
                  <a:srgbClr val="0000FF"/>
                </a:solidFill>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rPr>
              <a:t>汉谟拉比法典</a:t>
            </a:r>
            <a:r>
              <a:rPr lang="en-US" altLang="zh-CN" sz="2400" b="1" dirty="0">
                <a:solidFill>
                  <a:srgbClr val="0000FF"/>
                </a:solidFill>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rPr>
              <a:t>共有</a:t>
            </a:r>
            <a:r>
              <a:rPr lang="en-US" altLang="zh-CN" sz="2400" b="1" dirty="0">
                <a:solidFill>
                  <a:srgbClr val="0000FF"/>
                </a:solidFill>
                <a:latin typeface="楷体" panose="02010609060101010101" pitchFamily="49" charset="-122"/>
                <a:ea typeface="楷体" panose="02010609060101010101" pitchFamily="49" charset="-122"/>
              </a:rPr>
              <a:t>282</a:t>
            </a:r>
            <a:r>
              <a:rPr lang="zh-CN" altLang="en-US" sz="2400" b="1" dirty="0">
                <a:solidFill>
                  <a:srgbClr val="0000FF"/>
                </a:solidFill>
                <a:latin typeface="楷体" panose="02010609060101010101" pitchFamily="49" charset="-122"/>
                <a:ea typeface="楷体" panose="02010609060101010101" pitchFamily="49" charset="-122"/>
              </a:rPr>
              <a:t>条：</a:t>
            </a:r>
            <a:endParaRPr lang="en-US" altLang="zh-CN" sz="2400" b="1" dirty="0">
              <a:solidFill>
                <a:srgbClr val="0000FF"/>
              </a:solidFill>
              <a:latin typeface="楷体" panose="02010609060101010101" pitchFamily="49" charset="-122"/>
              <a:ea typeface="楷体" panose="02010609060101010101" pitchFamily="49" charset="-122"/>
            </a:endParaRPr>
          </a:p>
          <a:p>
            <a:pPr>
              <a:lnSpc>
                <a:spcPct val="150000"/>
              </a:lnSpc>
            </a:pPr>
            <a:r>
              <a:rPr lang="en-US" altLang="zh-CN" sz="2400" b="1" dirty="0">
                <a:solidFill>
                  <a:srgbClr val="0000FF"/>
                </a:solidFill>
                <a:latin typeface="楷体" panose="02010609060101010101" pitchFamily="49" charset="-122"/>
                <a:ea typeface="楷体" panose="02010609060101010101" pitchFamily="49" charset="-122"/>
              </a:rPr>
              <a:t>      1</a:t>
            </a:r>
            <a:r>
              <a:rPr lang="zh-CN" altLang="en-US" sz="2400" b="1" dirty="0">
                <a:solidFill>
                  <a:srgbClr val="0000FF"/>
                </a:solidFill>
                <a:latin typeface="楷体" panose="02010609060101010101" pitchFamily="49" charset="-122"/>
                <a:ea typeface="楷体" panose="02010609060101010101" pitchFamily="49" charset="-122"/>
              </a:rPr>
              <a:t>至</a:t>
            </a:r>
            <a:r>
              <a:rPr lang="en-US" altLang="zh-CN" sz="2400" b="1" dirty="0">
                <a:solidFill>
                  <a:srgbClr val="0000FF"/>
                </a:solidFill>
                <a:latin typeface="楷体" panose="02010609060101010101" pitchFamily="49" charset="-122"/>
                <a:ea typeface="楷体" panose="02010609060101010101" pitchFamily="49" charset="-122"/>
              </a:rPr>
              <a:t>5</a:t>
            </a:r>
            <a:r>
              <a:rPr lang="zh-CN" altLang="en-US" sz="2400" b="1" dirty="0">
                <a:solidFill>
                  <a:srgbClr val="0000FF"/>
                </a:solidFill>
                <a:latin typeface="楷体" panose="02010609060101010101" pitchFamily="49" charset="-122"/>
                <a:ea typeface="楷体" panose="02010609060101010101" pitchFamily="49" charset="-122"/>
              </a:rPr>
              <a:t>条是关于诉讼审判的规定，</a:t>
            </a:r>
            <a:endParaRPr lang="en-US" altLang="zh-CN" sz="2400" b="1" dirty="0">
              <a:solidFill>
                <a:srgbClr val="0000FF"/>
              </a:solidFill>
              <a:latin typeface="楷体" panose="02010609060101010101" pitchFamily="49" charset="-122"/>
              <a:ea typeface="楷体" panose="02010609060101010101" pitchFamily="49" charset="-122"/>
            </a:endParaRPr>
          </a:p>
          <a:p>
            <a:pPr>
              <a:lnSpc>
                <a:spcPct val="150000"/>
              </a:lnSpc>
            </a:pPr>
            <a:r>
              <a:rPr lang="en-US" altLang="zh-CN" sz="2400" b="1" dirty="0">
                <a:solidFill>
                  <a:srgbClr val="0000FF"/>
                </a:solidFill>
                <a:latin typeface="楷体" panose="02010609060101010101" pitchFamily="49" charset="-122"/>
                <a:ea typeface="楷体" panose="02010609060101010101" pitchFamily="49" charset="-122"/>
              </a:rPr>
              <a:t>      6</a:t>
            </a:r>
            <a:r>
              <a:rPr lang="zh-CN" altLang="en-US" sz="2400" b="1" dirty="0">
                <a:solidFill>
                  <a:srgbClr val="0000FF"/>
                </a:solidFill>
                <a:latin typeface="楷体" panose="02010609060101010101" pitchFamily="49" charset="-122"/>
                <a:ea typeface="楷体" panose="02010609060101010101" pitchFamily="49" charset="-122"/>
              </a:rPr>
              <a:t>至</a:t>
            </a:r>
            <a:r>
              <a:rPr lang="en-US" altLang="zh-CN" sz="2400" b="1" dirty="0">
                <a:solidFill>
                  <a:srgbClr val="0000FF"/>
                </a:solidFill>
                <a:latin typeface="楷体" panose="02010609060101010101" pitchFamily="49" charset="-122"/>
                <a:ea typeface="楷体" panose="02010609060101010101" pitchFamily="49" charset="-122"/>
              </a:rPr>
              <a:t>126</a:t>
            </a:r>
            <a:r>
              <a:rPr lang="zh-CN" altLang="en-US" sz="2400" b="1" dirty="0">
                <a:solidFill>
                  <a:srgbClr val="0000FF"/>
                </a:solidFill>
                <a:latin typeface="楷体" panose="02010609060101010101" pitchFamily="49" charset="-122"/>
                <a:ea typeface="楷体" panose="02010609060101010101" pitchFamily="49" charset="-122"/>
              </a:rPr>
              <a:t>条是关于保护私有财产的规定；</a:t>
            </a:r>
            <a:endParaRPr lang="en-US" altLang="zh-CN" sz="2400" b="1" dirty="0">
              <a:solidFill>
                <a:srgbClr val="0000FF"/>
              </a:solidFill>
              <a:latin typeface="楷体" panose="02010609060101010101" pitchFamily="49" charset="-122"/>
              <a:ea typeface="楷体" panose="02010609060101010101" pitchFamily="49" charset="-122"/>
            </a:endParaRPr>
          </a:p>
          <a:p>
            <a:pPr>
              <a:lnSpc>
                <a:spcPct val="150000"/>
              </a:lnSpc>
            </a:pPr>
            <a:r>
              <a:rPr lang="en-US" altLang="zh-CN" sz="2400" b="1" dirty="0">
                <a:solidFill>
                  <a:srgbClr val="0000FF"/>
                </a:solidFill>
                <a:latin typeface="楷体" panose="02010609060101010101" pitchFamily="49" charset="-122"/>
                <a:ea typeface="楷体" panose="02010609060101010101" pitchFamily="49" charset="-122"/>
              </a:rPr>
              <a:t>      127</a:t>
            </a:r>
            <a:r>
              <a:rPr lang="zh-CN" altLang="en-US" sz="2400" b="1" dirty="0">
                <a:solidFill>
                  <a:srgbClr val="0000FF"/>
                </a:solidFill>
                <a:latin typeface="楷体" panose="02010609060101010101" pitchFamily="49" charset="-122"/>
                <a:ea typeface="楷体" panose="02010609060101010101" pitchFamily="49" charset="-122"/>
              </a:rPr>
              <a:t>至</a:t>
            </a:r>
            <a:r>
              <a:rPr lang="en-US" altLang="zh-CN" sz="2400" b="1" dirty="0">
                <a:solidFill>
                  <a:srgbClr val="0000FF"/>
                </a:solidFill>
                <a:latin typeface="楷体" panose="02010609060101010101" pitchFamily="49" charset="-122"/>
                <a:ea typeface="楷体" panose="02010609060101010101" pitchFamily="49" charset="-122"/>
              </a:rPr>
              <a:t>195</a:t>
            </a:r>
            <a:r>
              <a:rPr lang="zh-CN" altLang="en-US" sz="2400" b="1" dirty="0">
                <a:solidFill>
                  <a:srgbClr val="0000FF"/>
                </a:solidFill>
                <a:latin typeface="楷体" panose="02010609060101010101" pitchFamily="49" charset="-122"/>
                <a:ea typeface="楷体" panose="02010609060101010101" pitchFamily="49" charset="-122"/>
              </a:rPr>
              <a:t>条关于婚姻、家庭与财产继承；</a:t>
            </a:r>
            <a:endParaRPr lang="en-US" altLang="zh-CN" sz="2400" b="1" dirty="0">
              <a:solidFill>
                <a:srgbClr val="0000FF"/>
              </a:solidFill>
              <a:latin typeface="楷体" panose="02010609060101010101" pitchFamily="49" charset="-122"/>
              <a:ea typeface="楷体" panose="02010609060101010101" pitchFamily="49" charset="-122"/>
            </a:endParaRPr>
          </a:p>
          <a:p>
            <a:pPr>
              <a:lnSpc>
                <a:spcPct val="150000"/>
              </a:lnSpc>
            </a:pPr>
            <a:r>
              <a:rPr lang="en-US" altLang="zh-CN" sz="2400" b="1" dirty="0">
                <a:solidFill>
                  <a:srgbClr val="0000FF"/>
                </a:solidFill>
                <a:latin typeface="楷体" panose="02010609060101010101" pitchFamily="49" charset="-122"/>
                <a:ea typeface="楷体" panose="02010609060101010101" pitchFamily="49" charset="-122"/>
              </a:rPr>
              <a:t>      196</a:t>
            </a:r>
            <a:r>
              <a:rPr lang="zh-CN" altLang="en-US" sz="2400" b="1" dirty="0">
                <a:solidFill>
                  <a:srgbClr val="0000FF"/>
                </a:solidFill>
                <a:latin typeface="楷体" panose="02010609060101010101" pitchFamily="49" charset="-122"/>
                <a:ea typeface="楷体" panose="02010609060101010101" pitchFamily="49" charset="-122"/>
              </a:rPr>
              <a:t>至</a:t>
            </a:r>
            <a:r>
              <a:rPr lang="en-US" altLang="zh-CN" sz="2400" b="1" dirty="0">
                <a:solidFill>
                  <a:srgbClr val="0000FF"/>
                </a:solidFill>
                <a:latin typeface="楷体" panose="02010609060101010101" pitchFamily="49" charset="-122"/>
                <a:ea typeface="楷体" panose="02010609060101010101" pitchFamily="49" charset="-122"/>
              </a:rPr>
              <a:t>214</a:t>
            </a:r>
            <a:r>
              <a:rPr lang="zh-CN" altLang="en-US" sz="2400" b="1" dirty="0">
                <a:solidFill>
                  <a:srgbClr val="0000FF"/>
                </a:solidFill>
                <a:latin typeface="楷体" panose="02010609060101010101" pitchFamily="49" charset="-122"/>
                <a:ea typeface="楷体" panose="02010609060101010101" pitchFamily="49" charset="-122"/>
              </a:rPr>
              <a:t>条关于人身保护和“同态复仇法”</a:t>
            </a:r>
            <a:r>
              <a:rPr lang="en-US" altLang="zh-CN" sz="2400" b="1" dirty="0">
                <a:solidFill>
                  <a:srgbClr val="0000FF"/>
                </a:solidFill>
                <a:latin typeface="楷体" panose="02010609060101010101" pitchFamily="49" charset="-122"/>
                <a:ea typeface="楷体" panose="02010609060101010101" pitchFamily="49" charset="-122"/>
              </a:rPr>
              <a:t>……</a:t>
            </a:r>
          </a:p>
          <a:p>
            <a:pPr>
              <a:lnSpc>
                <a:spcPct val="150000"/>
              </a:lnSpc>
            </a:pPr>
            <a:r>
              <a:rPr lang="en-US" altLang="zh-CN" sz="2400" b="1" dirty="0">
                <a:solidFill>
                  <a:srgbClr val="0000FF"/>
                </a:solidFill>
                <a:latin typeface="楷体" panose="02010609060101010101" pitchFamily="49" charset="-122"/>
                <a:ea typeface="楷体" panose="02010609060101010101" pitchFamily="49" charset="-122"/>
              </a:rPr>
              <a:t>      242</a:t>
            </a:r>
            <a:r>
              <a:rPr lang="zh-CN" altLang="en-US" sz="2400" b="1" dirty="0">
                <a:solidFill>
                  <a:srgbClr val="0000FF"/>
                </a:solidFill>
                <a:latin typeface="楷体" panose="02010609060101010101" pitchFamily="49" charset="-122"/>
                <a:ea typeface="楷体" panose="02010609060101010101" pitchFamily="49" charset="-122"/>
              </a:rPr>
              <a:t>至</a:t>
            </a:r>
            <a:r>
              <a:rPr lang="en-US" altLang="zh-CN" sz="2400" b="1" dirty="0">
                <a:solidFill>
                  <a:srgbClr val="0000FF"/>
                </a:solidFill>
                <a:latin typeface="楷体" panose="02010609060101010101" pitchFamily="49" charset="-122"/>
                <a:ea typeface="楷体" panose="02010609060101010101" pitchFamily="49" charset="-122"/>
              </a:rPr>
              <a:t>277</a:t>
            </a:r>
            <a:r>
              <a:rPr lang="zh-CN" altLang="en-US" sz="2400" b="1" dirty="0">
                <a:solidFill>
                  <a:srgbClr val="0000FF"/>
                </a:solidFill>
                <a:latin typeface="楷体" panose="02010609060101010101" pitchFamily="49" charset="-122"/>
                <a:ea typeface="楷体" panose="02010609060101010101" pitchFamily="49" charset="-122"/>
              </a:rPr>
              <a:t>条关于租赁牲畜、船只以及佣工和报酬；</a:t>
            </a:r>
            <a:endParaRPr lang="en-US" altLang="zh-CN" sz="2400" b="1" dirty="0">
              <a:solidFill>
                <a:srgbClr val="0000FF"/>
              </a:solidFill>
              <a:latin typeface="楷体" panose="02010609060101010101" pitchFamily="49" charset="-122"/>
              <a:ea typeface="楷体" panose="02010609060101010101" pitchFamily="49" charset="-122"/>
            </a:endParaRPr>
          </a:p>
          <a:p>
            <a:pPr>
              <a:lnSpc>
                <a:spcPct val="150000"/>
              </a:lnSpc>
            </a:pPr>
            <a:r>
              <a:rPr lang="en-US" altLang="zh-CN" sz="2400" b="1" dirty="0">
                <a:solidFill>
                  <a:srgbClr val="0000FF"/>
                </a:solidFill>
                <a:latin typeface="楷体" panose="02010609060101010101" pitchFamily="49" charset="-122"/>
                <a:ea typeface="楷体" panose="02010609060101010101" pitchFamily="49" charset="-122"/>
              </a:rPr>
              <a:t>      278</a:t>
            </a:r>
            <a:r>
              <a:rPr lang="zh-CN" altLang="en-US" sz="2400" b="1" dirty="0">
                <a:solidFill>
                  <a:srgbClr val="0000FF"/>
                </a:solidFill>
                <a:latin typeface="楷体" panose="02010609060101010101" pitchFamily="49" charset="-122"/>
                <a:ea typeface="楷体" panose="02010609060101010101" pitchFamily="49" charset="-122"/>
              </a:rPr>
              <a:t>至</a:t>
            </a:r>
            <a:r>
              <a:rPr lang="en-US" altLang="zh-CN" sz="2400" b="1" dirty="0">
                <a:solidFill>
                  <a:srgbClr val="0000FF"/>
                </a:solidFill>
                <a:latin typeface="楷体" panose="02010609060101010101" pitchFamily="49" charset="-122"/>
                <a:ea typeface="楷体" panose="02010609060101010101" pitchFamily="49" charset="-122"/>
              </a:rPr>
              <a:t>282</a:t>
            </a:r>
            <a:r>
              <a:rPr lang="zh-CN" altLang="en-US" sz="2400" b="1" dirty="0">
                <a:solidFill>
                  <a:srgbClr val="0000FF"/>
                </a:solidFill>
                <a:latin typeface="楷体" panose="02010609060101010101" pitchFamily="49" charset="-122"/>
                <a:ea typeface="楷体" panose="02010609060101010101" pitchFamily="49" charset="-122"/>
              </a:rPr>
              <a:t>条是关于奴隶的规定</a:t>
            </a:r>
            <a:endParaRPr lang="en-US" altLang="zh-CN" sz="2400" b="1" dirty="0">
              <a:solidFill>
                <a:srgbClr val="0000FF"/>
              </a:solidFill>
              <a:latin typeface="楷体" panose="02010609060101010101" pitchFamily="49" charset="-122"/>
              <a:ea typeface="楷体" panose="02010609060101010101" pitchFamily="49" charset="-122"/>
            </a:endParaRPr>
          </a:p>
          <a:p>
            <a:pPr>
              <a:lnSpc>
                <a:spcPct val="150000"/>
              </a:lnSpc>
            </a:pPr>
            <a:r>
              <a:rPr lang="zh-CN" altLang="en-US" sz="2400" b="1" dirty="0">
                <a:solidFill>
                  <a:srgbClr val="0000FF"/>
                </a:solidFill>
                <a:latin typeface="楷体" panose="02010609060101010101" pitchFamily="49" charset="-122"/>
                <a:ea typeface="楷体" panose="02010609060101010101" pitchFamily="49" charset="-122"/>
              </a:rPr>
              <a:t>材料</a:t>
            </a:r>
            <a:r>
              <a:rPr lang="en-US" altLang="zh-CN" sz="2400" b="1" dirty="0">
                <a:solidFill>
                  <a:srgbClr val="0000FF"/>
                </a:solidFill>
                <a:latin typeface="楷体" panose="02010609060101010101" pitchFamily="49" charset="-122"/>
                <a:ea typeface="楷体" panose="02010609060101010101" pitchFamily="49" charset="-122"/>
              </a:rPr>
              <a:t>2 </a:t>
            </a:r>
            <a:r>
              <a:rPr lang="zh-CN" altLang="en-US" sz="2400" b="1" dirty="0">
                <a:solidFill>
                  <a:srgbClr val="0000FF"/>
                </a:solidFill>
                <a:latin typeface="楷体" panose="02010609060101010101" pitchFamily="49" charset="-122"/>
                <a:ea typeface="楷体" panose="02010609060101010101" pitchFamily="49" charset="-122"/>
              </a:rPr>
              <a:t>第</a:t>
            </a:r>
            <a:r>
              <a:rPr lang="en-US" altLang="zh-CN" sz="2400" b="1" dirty="0">
                <a:solidFill>
                  <a:srgbClr val="0000FF"/>
                </a:solidFill>
                <a:latin typeface="楷体" panose="02010609060101010101" pitchFamily="49" charset="-122"/>
                <a:ea typeface="楷体" panose="02010609060101010101" pitchFamily="49" charset="-122"/>
              </a:rPr>
              <a:t>23</a:t>
            </a:r>
            <a:r>
              <a:rPr lang="zh-CN" altLang="en-US" sz="2400" b="1" dirty="0">
                <a:solidFill>
                  <a:srgbClr val="0000FF"/>
                </a:solidFill>
                <a:latin typeface="楷体" panose="02010609060101010101" pitchFamily="49" charset="-122"/>
                <a:ea typeface="楷体" panose="02010609060101010101" pitchFamily="49" charset="-122"/>
              </a:rPr>
              <a:t>条：如强盗不能捕到，被劫者应于神前发誓，指明其所有失物，则盗劫发生地点或其周围之公社及长老，应赔偿其所失之物。</a:t>
            </a:r>
            <a:endParaRPr lang="en-US" altLang="zh-CN" sz="2400" b="1" dirty="0">
              <a:solidFill>
                <a:srgbClr val="0000FF"/>
              </a:solidFill>
              <a:latin typeface="楷体" panose="02010609060101010101" pitchFamily="49" charset="-122"/>
              <a:ea typeface="楷体" panose="02010609060101010101" pitchFamily="49" charset="-122"/>
            </a:endParaRPr>
          </a:p>
          <a:p>
            <a:pPr>
              <a:lnSpc>
                <a:spcPct val="150000"/>
              </a:lnSpc>
            </a:pPr>
            <a:r>
              <a:rPr lang="en-US" altLang="zh-CN" sz="2400" b="1" dirty="0">
                <a:solidFill>
                  <a:srgbClr val="0000FF"/>
                </a:solidFill>
                <a:latin typeface="楷体" panose="02010609060101010101" pitchFamily="49" charset="-122"/>
                <a:ea typeface="楷体" panose="02010609060101010101" pitchFamily="49" charset="-122"/>
              </a:rPr>
              <a:t>               </a:t>
            </a:r>
            <a:r>
              <a:rPr lang="en-US" altLang="zh-CN" b="1" dirty="0">
                <a:solidFill>
                  <a:srgbClr val="0000FF"/>
                </a:solidFill>
                <a:latin typeface="楷体" panose="02010609060101010101" pitchFamily="49" charset="-122"/>
                <a:ea typeface="楷体" panose="02010609060101010101" pitchFamily="49" charset="-122"/>
              </a:rPr>
              <a:t>——</a:t>
            </a:r>
            <a:r>
              <a:rPr lang="zh-CN" altLang="en-US" b="1" dirty="0">
                <a:solidFill>
                  <a:srgbClr val="0000FF"/>
                </a:solidFill>
                <a:latin typeface="楷体" panose="02010609060101010101" pitchFamily="49" charset="-122"/>
                <a:ea typeface="楷体" panose="02010609060101010101" pitchFamily="49" charset="-122"/>
              </a:rPr>
              <a:t>江平主编</a:t>
            </a:r>
            <a:r>
              <a:rPr lang="en-US" altLang="zh-CN" b="1" dirty="0">
                <a:solidFill>
                  <a:srgbClr val="0000FF"/>
                </a:solidFill>
                <a:latin typeface="楷体" panose="02010609060101010101" pitchFamily="49" charset="-122"/>
                <a:ea typeface="楷体" panose="02010609060101010101" pitchFamily="49" charset="-122"/>
              </a:rPr>
              <a:t>《</a:t>
            </a:r>
            <a:r>
              <a:rPr lang="zh-CN" altLang="en-US" b="1" dirty="0">
                <a:solidFill>
                  <a:srgbClr val="0000FF"/>
                </a:solidFill>
                <a:latin typeface="楷体" panose="02010609060101010101" pitchFamily="49" charset="-122"/>
                <a:ea typeface="楷体" panose="02010609060101010101" pitchFamily="49" charset="-122"/>
              </a:rPr>
              <a:t>汉穆拉比法典</a:t>
            </a:r>
            <a:r>
              <a:rPr lang="en-US" altLang="zh-CN" b="1" dirty="0">
                <a:solidFill>
                  <a:srgbClr val="0000FF"/>
                </a:solidFill>
                <a:latin typeface="楷体" panose="02010609060101010101" pitchFamily="49" charset="-122"/>
                <a:ea typeface="楷体" panose="02010609060101010101" pitchFamily="49" charset="-122"/>
              </a:rPr>
              <a:t>》</a:t>
            </a:r>
            <a:r>
              <a:rPr lang="zh-CN" altLang="en-US" b="1" dirty="0">
                <a:solidFill>
                  <a:srgbClr val="0000FF"/>
                </a:solidFill>
                <a:latin typeface="楷体" panose="02010609060101010101" pitchFamily="49" charset="-122"/>
                <a:ea typeface="楷体" panose="02010609060101010101" pitchFamily="49" charset="-122"/>
              </a:rPr>
              <a:t>，</a:t>
            </a:r>
            <a:r>
              <a:rPr lang="en-US" altLang="zh-CN" b="1" dirty="0">
                <a:solidFill>
                  <a:srgbClr val="0000FF"/>
                </a:solidFill>
                <a:latin typeface="楷体" panose="02010609060101010101" pitchFamily="49" charset="-122"/>
                <a:ea typeface="楷体" panose="02010609060101010101" pitchFamily="49" charset="-122"/>
              </a:rPr>
              <a:t>20</a:t>
            </a:r>
            <a:r>
              <a:rPr lang="zh-CN" altLang="en-US" b="1" dirty="0">
                <a:solidFill>
                  <a:srgbClr val="0000FF"/>
                </a:solidFill>
                <a:latin typeface="楷体" panose="02010609060101010101" pitchFamily="49" charset="-122"/>
                <a:ea typeface="楷体" panose="02010609060101010101" pitchFamily="49" charset="-122"/>
              </a:rPr>
              <a:t>页，北京：法律出版社，</a:t>
            </a:r>
            <a:r>
              <a:rPr lang="en-US" altLang="zh-CN" b="1" dirty="0">
                <a:solidFill>
                  <a:srgbClr val="0000FF"/>
                </a:solidFill>
                <a:latin typeface="楷体" panose="02010609060101010101" pitchFamily="49" charset="-122"/>
                <a:ea typeface="楷体" panose="02010609060101010101" pitchFamily="49" charset="-122"/>
              </a:rPr>
              <a:t>2000</a:t>
            </a:r>
          </a:p>
        </p:txBody>
      </p:sp>
      <p:sp>
        <p:nvSpPr>
          <p:cNvPr id="3" name="文本框 2">
            <a:extLst>
              <a:ext uri="{FF2B5EF4-FFF2-40B4-BE49-F238E27FC236}">
                <a16:creationId xmlns:a16="http://schemas.microsoft.com/office/drawing/2014/main" xmlns="" id="{E73D251E-4FB8-49C8-BEA5-1EB66FAD6B06}"/>
              </a:ext>
            </a:extLst>
          </p:cNvPr>
          <p:cNvSpPr txBox="1"/>
          <p:nvPr/>
        </p:nvSpPr>
        <p:spPr>
          <a:xfrm>
            <a:off x="637883" y="1072813"/>
            <a:ext cx="7768062" cy="4616648"/>
          </a:xfrm>
          <a:prstGeom prst="rect">
            <a:avLst/>
          </a:prstGeom>
          <a:solidFill>
            <a:schemeClr val="accent3">
              <a:lumMod val="20000"/>
              <a:lumOff val="80000"/>
            </a:schemeClr>
          </a:solidFill>
        </p:spPr>
        <p:txBody>
          <a:bodyPr wrap="square" rtlCol="0">
            <a:spAutoFit/>
          </a:bodyPr>
          <a:lstStyle/>
          <a:p>
            <a:pPr indent="432000">
              <a:lnSpc>
                <a:spcPct val="150000"/>
              </a:lnSpc>
            </a:pPr>
            <a:r>
              <a:rPr lang="zh-CN" altLang="en-US" sz="2800" dirty="0" smtClean="0"/>
              <a:t>  结合</a:t>
            </a:r>
            <a:r>
              <a:rPr lang="zh-CN" altLang="en-US" sz="2800" dirty="0"/>
              <a:t>材料分析得出，古巴比伦政治是一个奴隶制的君主专制社会，国王通过宣扬君权神授、颁布法律维护国家统一，经济上立法对私有财产进行保护，社会生活方面通过公社和长老发挥重要作用，部分福利政策是弱势群体合理利益一定程度得到保护，也存在同态复仇等一些原始平等成分。</a:t>
            </a:r>
          </a:p>
        </p:txBody>
      </p:sp>
    </p:spTree>
    <p:extLst>
      <p:ext uri="{BB962C8B-B14F-4D97-AF65-F5344CB8AC3E}">
        <p14:creationId xmlns:p14="http://schemas.microsoft.com/office/powerpoint/2010/main" val="291700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TotalTime>
  <Words>2225</Words>
  <Application>Microsoft Office PowerPoint</Application>
  <PresentationFormat>自定义</PresentationFormat>
  <Paragraphs>169</Paragraphs>
  <Slides>23</Slides>
  <Notes>10</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印度的种姓制度何以长期存在？</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中外历史纲要（下） 1-5课教材分析</dc:title>
  <dc:creator>li ning</dc:creator>
  <cp:lastModifiedBy>user</cp:lastModifiedBy>
  <cp:revision>155</cp:revision>
  <dcterms:created xsi:type="dcterms:W3CDTF">2020-01-26T08:43:39Z</dcterms:created>
  <dcterms:modified xsi:type="dcterms:W3CDTF">2020-03-31T06:29:19Z</dcterms:modified>
</cp:coreProperties>
</file>