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2" r:id="rId5"/>
    <p:sldId id="266" r:id="rId6"/>
    <p:sldId id="285" r:id="rId7"/>
    <p:sldId id="286" r:id="rId8"/>
    <p:sldId id="272" r:id="rId9"/>
    <p:sldId id="274" r:id="rId10"/>
    <p:sldId id="278" r:id="rId11"/>
    <p:sldId id="311" r:id="rId12"/>
    <p:sldId id="288" r:id="rId13"/>
    <p:sldId id="308" r:id="rId14"/>
    <p:sldId id="294" r:id="rId15"/>
    <p:sldId id="310" r:id="rId16"/>
    <p:sldId id="309" r:id="rId17"/>
    <p:sldId id="290" r:id="rId18"/>
    <p:sldId id="291" r:id="rId19"/>
    <p:sldId id="292" r:id="rId20"/>
    <p:sldId id="293" r:id="rId21"/>
    <p:sldId id="284" r:id="rId22"/>
  </p:sldIdLst>
  <p:sldSz cx="9528175" cy="5359400"/>
  <p:notesSz cx="6858000" cy="9144000"/>
  <p:defaultTextStyle>
    <a:defPPr>
      <a:defRPr lang="zh-CN"/>
    </a:defPPr>
    <a:lvl1pPr marL="0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1pPr>
    <a:lvl2pPr marL="347980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2pPr>
    <a:lvl3pPr marL="695960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3pPr>
    <a:lvl4pPr marL="1043940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4pPr>
    <a:lvl5pPr marL="1392555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5pPr>
    <a:lvl6pPr marL="1740535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6pPr>
    <a:lvl7pPr marL="2088515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7pPr>
    <a:lvl8pPr marL="2436495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8pPr>
    <a:lvl9pPr marL="2784475" algn="l" defTabSz="695960" rtl="0" eaLnBrk="1" latinLnBrk="0" hangingPunct="1">
      <a:defRPr sz="137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1032" y="-282"/>
      </p:cViewPr>
      <p:guideLst>
        <p:guide orient="horz" pos="1970"/>
        <p:guide orient="horz" pos="1858"/>
        <p:guide pos="3012"/>
        <p:guide pos="1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5CE6C-7D12-4367-8E70-794DE029FEEA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96440-F0BF-41AB-AD52-E92AAD722A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0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7EB32-429A-405C-BCC9-E1A5AE75277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1022" y="877106"/>
            <a:ext cx="7146131" cy="1865865"/>
          </a:xfrm>
        </p:spPr>
        <p:txBody>
          <a:bodyPr anchor="b"/>
          <a:lstStyle>
            <a:lvl1pPr algn="ctr">
              <a:defRPr sz="469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2814926"/>
            <a:ext cx="7146131" cy="1293947"/>
          </a:xfrm>
        </p:spPr>
        <p:txBody>
          <a:bodyPr/>
          <a:lstStyle>
            <a:lvl1pPr marL="0" indent="0" algn="ctr">
              <a:buNone/>
              <a:defRPr sz="1875"/>
            </a:lvl1pPr>
            <a:lvl2pPr marL="357505" indent="0" algn="ctr">
              <a:buNone/>
              <a:defRPr sz="1565"/>
            </a:lvl2pPr>
            <a:lvl3pPr marL="714375" indent="0" algn="ctr">
              <a:buNone/>
              <a:defRPr sz="1405"/>
            </a:lvl3pPr>
            <a:lvl4pPr marL="1071880" indent="0" algn="ctr">
              <a:buNone/>
              <a:defRPr sz="1250"/>
            </a:lvl4pPr>
            <a:lvl5pPr marL="1429385" indent="0" algn="ctr">
              <a:buNone/>
              <a:defRPr sz="1250"/>
            </a:lvl5pPr>
            <a:lvl6pPr marL="1786255" indent="0" algn="ctr">
              <a:buNone/>
              <a:defRPr sz="1250"/>
            </a:lvl6pPr>
            <a:lvl7pPr marL="2143760" indent="0" algn="ctr">
              <a:buNone/>
              <a:defRPr sz="1250"/>
            </a:lvl7pPr>
            <a:lvl8pPr marL="2501265" indent="0" algn="ctr">
              <a:buNone/>
              <a:defRPr sz="1250"/>
            </a:lvl8pPr>
            <a:lvl9pPr marL="2858135" indent="0" algn="ctr">
              <a:buNone/>
              <a:defRPr sz="125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0" y="285338"/>
            <a:ext cx="2054513" cy="45418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2" y="285338"/>
            <a:ext cx="6044436" cy="45418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99" y="1336129"/>
            <a:ext cx="8218051" cy="2229361"/>
          </a:xfrm>
        </p:spPr>
        <p:txBody>
          <a:bodyPr anchor="b"/>
          <a:lstStyle>
            <a:lvl1pPr>
              <a:defRPr sz="469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99" y="3586581"/>
            <a:ext cx="8218051" cy="1172368"/>
          </a:xfrm>
        </p:spPr>
        <p:txBody>
          <a:bodyPr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35750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2pPr>
            <a:lvl3pPr marL="71437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3pPr>
            <a:lvl4pPr marL="107188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4pPr>
            <a:lvl5pPr marL="142938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5pPr>
            <a:lvl6pPr marL="178625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6pPr>
            <a:lvl7pPr marL="214376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7pPr>
            <a:lvl8pPr marL="250126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8pPr>
            <a:lvl9pPr marL="2858135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426692"/>
            <a:ext cx="4049474" cy="340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426692"/>
            <a:ext cx="4049474" cy="34004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285339"/>
            <a:ext cx="8218051" cy="103590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313798"/>
            <a:ext cx="4030864" cy="643872"/>
          </a:xfrm>
        </p:spPr>
        <p:txBody>
          <a:bodyPr anchor="b"/>
          <a:lstStyle>
            <a:lvl1pPr marL="0" indent="0">
              <a:buNone/>
              <a:defRPr sz="1875" b="1"/>
            </a:lvl1pPr>
            <a:lvl2pPr marL="357505" indent="0">
              <a:buNone/>
              <a:defRPr sz="1565" b="1"/>
            </a:lvl2pPr>
            <a:lvl3pPr marL="714375" indent="0">
              <a:buNone/>
              <a:defRPr sz="1405" b="1"/>
            </a:lvl3pPr>
            <a:lvl4pPr marL="1071880" indent="0">
              <a:buNone/>
              <a:defRPr sz="1250" b="1"/>
            </a:lvl4pPr>
            <a:lvl5pPr marL="1429385" indent="0">
              <a:buNone/>
              <a:defRPr sz="1250" b="1"/>
            </a:lvl5pPr>
            <a:lvl6pPr marL="1786255" indent="0">
              <a:buNone/>
              <a:defRPr sz="1250" b="1"/>
            </a:lvl6pPr>
            <a:lvl7pPr marL="2143760" indent="0">
              <a:buNone/>
              <a:defRPr sz="1250" b="1"/>
            </a:lvl7pPr>
            <a:lvl8pPr marL="2501265" indent="0">
              <a:buNone/>
              <a:defRPr sz="1250" b="1"/>
            </a:lvl8pPr>
            <a:lvl9pPr marL="2858135" indent="0">
              <a:buNone/>
              <a:defRPr sz="125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1957670"/>
            <a:ext cx="4030864" cy="287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313798"/>
            <a:ext cx="4050715" cy="643872"/>
          </a:xfrm>
        </p:spPr>
        <p:txBody>
          <a:bodyPr anchor="b"/>
          <a:lstStyle>
            <a:lvl1pPr marL="0" indent="0">
              <a:buNone/>
              <a:defRPr sz="1875" b="1"/>
            </a:lvl1pPr>
            <a:lvl2pPr marL="357505" indent="0">
              <a:buNone/>
              <a:defRPr sz="1565" b="1"/>
            </a:lvl2pPr>
            <a:lvl3pPr marL="714375" indent="0">
              <a:buNone/>
              <a:defRPr sz="1405" b="1"/>
            </a:lvl3pPr>
            <a:lvl4pPr marL="1071880" indent="0">
              <a:buNone/>
              <a:defRPr sz="1250" b="1"/>
            </a:lvl4pPr>
            <a:lvl5pPr marL="1429385" indent="0">
              <a:buNone/>
              <a:defRPr sz="1250" b="1"/>
            </a:lvl5pPr>
            <a:lvl6pPr marL="1786255" indent="0">
              <a:buNone/>
              <a:defRPr sz="1250" b="1"/>
            </a:lvl6pPr>
            <a:lvl7pPr marL="2143760" indent="0">
              <a:buNone/>
              <a:defRPr sz="1250" b="1"/>
            </a:lvl7pPr>
            <a:lvl8pPr marL="2501265" indent="0">
              <a:buNone/>
              <a:defRPr sz="1250" b="1"/>
            </a:lvl8pPr>
            <a:lvl9pPr marL="2858135" indent="0">
              <a:buNone/>
              <a:defRPr sz="125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1957670"/>
            <a:ext cx="4050715" cy="287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4" y="357293"/>
            <a:ext cx="3073084" cy="1250527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771655"/>
            <a:ext cx="4823639" cy="3808648"/>
          </a:xfrm>
        </p:spPr>
        <p:txBody>
          <a:bodyPr/>
          <a:lstStyle>
            <a:lvl1pPr>
              <a:defRPr sz="2500"/>
            </a:lvl1pPr>
            <a:lvl2pPr>
              <a:defRPr sz="2190"/>
            </a:lvl2pPr>
            <a:lvl3pPr>
              <a:defRPr sz="1875"/>
            </a:lvl3pPr>
            <a:lvl4pPr>
              <a:defRPr sz="1565"/>
            </a:lvl4pPr>
            <a:lvl5pPr>
              <a:defRPr sz="1565"/>
            </a:lvl5pPr>
            <a:lvl6pPr>
              <a:defRPr sz="1565"/>
            </a:lvl6pPr>
            <a:lvl7pPr>
              <a:defRPr sz="1565"/>
            </a:lvl7pPr>
            <a:lvl8pPr>
              <a:defRPr sz="1565"/>
            </a:lvl8pPr>
            <a:lvl9pPr>
              <a:defRPr sz="15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4" y="1607820"/>
            <a:ext cx="3073084" cy="2978685"/>
          </a:xfrm>
        </p:spPr>
        <p:txBody>
          <a:bodyPr/>
          <a:lstStyle>
            <a:lvl1pPr marL="0" indent="0">
              <a:buNone/>
              <a:defRPr sz="1250"/>
            </a:lvl1pPr>
            <a:lvl2pPr marL="357505" indent="0">
              <a:buNone/>
              <a:defRPr sz="1095"/>
            </a:lvl2pPr>
            <a:lvl3pPr marL="714375" indent="0">
              <a:buNone/>
              <a:defRPr sz="940"/>
            </a:lvl3pPr>
            <a:lvl4pPr marL="1071880" indent="0">
              <a:buNone/>
              <a:defRPr sz="780"/>
            </a:lvl4pPr>
            <a:lvl5pPr marL="1429385" indent="0">
              <a:buNone/>
              <a:defRPr sz="780"/>
            </a:lvl5pPr>
            <a:lvl6pPr marL="1786255" indent="0">
              <a:buNone/>
              <a:defRPr sz="780"/>
            </a:lvl6pPr>
            <a:lvl7pPr marL="2143760" indent="0">
              <a:buNone/>
              <a:defRPr sz="780"/>
            </a:lvl7pPr>
            <a:lvl8pPr marL="2501265" indent="0">
              <a:buNone/>
              <a:defRPr sz="780"/>
            </a:lvl8pPr>
            <a:lvl9pPr marL="2858135" indent="0">
              <a:buNone/>
              <a:defRPr sz="7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4" y="357293"/>
            <a:ext cx="3073084" cy="1250527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771655"/>
            <a:ext cx="4823639" cy="3808648"/>
          </a:xfrm>
        </p:spPr>
        <p:txBody>
          <a:bodyPr anchor="t"/>
          <a:lstStyle>
            <a:lvl1pPr marL="0" indent="0">
              <a:buNone/>
              <a:defRPr sz="2500"/>
            </a:lvl1pPr>
            <a:lvl2pPr marL="357505" indent="0">
              <a:buNone/>
              <a:defRPr sz="2190"/>
            </a:lvl2pPr>
            <a:lvl3pPr marL="714375" indent="0">
              <a:buNone/>
              <a:defRPr sz="1875"/>
            </a:lvl3pPr>
            <a:lvl4pPr marL="1071880" indent="0">
              <a:buNone/>
              <a:defRPr sz="1565"/>
            </a:lvl4pPr>
            <a:lvl5pPr marL="1429385" indent="0">
              <a:buNone/>
              <a:defRPr sz="1565"/>
            </a:lvl5pPr>
            <a:lvl6pPr marL="1786255" indent="0">
              <a:buNone/>
              <a:defRPr sz="1565"/>
            </a:lvl6pPr>
            <a:lvl7pPr marL="2143760" indent="0">
              <a:buNone/>
              <a:defRPr sz="1565"/>
            </a:lvl7pPr>
            <a:lvl8pPr marL="2501265" indent="0">
              <a:buNone/>
              <a:defRPr sz="1565"/>
            </a:lvl8pPr>
            <a:lvl9pPr marL="2858135" indent="0">
              <a:buNone/>
              <a:defRPr sz="156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4" y="1607820"/>
            <a:ext cx="3073084" cy="2978685"/>
          </a:xfrm>
        </p:spPr>
        <p:txBody>
          <a:bodyPr/>
          <a:lstStyle>
            <a:lvl1pPr marL="0" indent="0">
              <a:buNone/>
              <a:defRPr sz="1250"/>
            </a:lvl1pPr>
            <a:lvl2pPr marL="357505" indent="0">
              <a:buNone/>
              <a:defRPr sz="1095"/>
            </a:lvl2pPr>
            <a:lvl3pPr marL="714375" indent="0">
              <a:buNone/>
              <a:defRPr sz="940"/>
            </a:lvl3pPr>
            <a:lvl4pPr marL="1071880" indent="0">
              <a:buNone/>
              <a:defRPr sz="780"/>
            </a:lvl4pPr>
            <a:lvl5pPr marL="1429385" indent="0">
              <a:buNone/>
              <a:defRPr sz="780"/>
            </a:lvl5pPr>
            <a:lvl6pPr marL="1786255" indent="0">
              <a:buNone/>
              <a:defRPr sz="780"/>
            </a:lvl6pPr>
            <a:lvl7pPr marL="2143760" indent="0">
              <a:buNone/>
              <a:defRPr sz="780"/>
            </a:lvl7pPr>
            <a:lvl8pPr marL="2501265" indent="0">
              <a:buNone/>
              <a:defRPr sz="780"/>
            </a:lvl8pPr>
            <a:lvl9pPr marL="2858135" indent="0">
              <a:buNone/>
              <a:defRPr sz="7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285339"/>
            <a:ext cx="8218051" cy="1035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426692"/>
            <a:ext cx="8218051" cy="3400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4967370"/>
            <a:ext cx="2143839" cy="285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C81A-D027-4A12-8E52-B5DDDC2B9315}" type="datetimeFigureOut">
              <a:rPr lang="zh-CN" altLang="en-US" smtClean="0"/>
              <a:pPr/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4967370"/>
            <a:ext cx="3215759" cy="285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4967370"/>
            <a:ext cx="2143839" cy="285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14375" rtl="0" eaLnBrk="1" latinLnBrk="0" hangingPunct="1">
        <a:lnSpc>
          <a:spcPct val="90000"/>
        </a:lnSpc>
        <a:spcBef>
          <a:spcPct val="0"/>
        </a:spcBef>
        <a:buNone/>
        <a:defRPr sz="34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435" indent="-178435" algn="l" defTabSz="7143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90" kern="1200">
          <a:solidFill>
            <a:schemeClr val="tx1"/>
          </a:solidFill>
          <a:latin typeface="+mn-lt"/>
          <a:ea typeface="+mn-ea"/>
          <a:cs typeface="+mn-cs"/>
        </a:defRPr>
      </a:lvl1pPr>
      <a:lvl2pPr marL="535940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893445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65" kern="1200">
          <a:solidFill>
            <a:schemeClr val="tx1"/>
          </a:solidFill>
          <a:latin typeface="+mn-lt"/>
          <a:ea typeface="+mn-ea"/>
          <a:cs typeface="+mn-cs"/>
        </a:defRPr>
      </a:lvl3pPr>
      <a:lvl4pPr marL="1250315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4pPr>
      <a:lvl5pPr marL="1607820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5pPr>
      <a:lvl6pPr marL="1965325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6pPr>
      <a:lvl7pPr marL="2322195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7pPr>
      <a:lvl8pPr marL="2679700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8pPr>
      <a:lvl9pPr marL="3037205" indent="-178435" algn="l" defTabSz="714375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3pPr>
      <a:lvl4pPr marL="1071880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4pPr>
      <a:lvl5pPr marL="142938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5pPr>
      <a:lvl6pPr marL="178625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6pPr>
      <a:lvl7pPr marL="2143760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7pPr>
      <a:lvl8pPr marL="250126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8pPr>
      <a:lvl9pPr marL="2858135" algn="l" defTabSz="714375" rtl="0" eaLnBrk="1" latinLnBrk="0" hangingPunct="1">
        <a:defRPr sz="14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10.wav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14.wav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8.png"/><Relationship Id="rId2" Type="http://schemas.openxmlformats.org/officeDocument/2006/relationships/audio" Target="../media/audio15.wav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11" Type="http://schemas.openxmlformats.org/officeDocument/2006/relationships/image" Target="../media/image6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6.wav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audio9.wav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" b="55974"/>
          <a:stretch>
            <a:fillRect/>
          </a:stretch>
        </p:blipFill>
        <p:spPr>
          <a:xfrm>
            <a:off x="-1" y="0"/>
            <a:ext cx="9528175" cy="53594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74202" y="1063081"/>
            <a:ext cx="818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微课名称</a:t>
            </a:r>
            <a:r>
              <a:rPr lang="zh-CN" altLang="en-US" sz="36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36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6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中古时期的欧洲</a:t>
            </a:r>
            <a:r>
              <a:rPr lang="en-US" altLang="zh-CN" sz="36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3600" b="1" spc="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</a:p>
        </p:txBody>
      </p:sp>
      <p:sp>
        <p:nvSpPr>
          <p:cNvPr id="20" name="矩形 19"/>
          <p:cNvSpPr/>
          <p:nvPr/>
        </p:nvSpPr>
        <p:spPr>
          <a:xfrm>
            <a:off x="1285343" y="1764672"/>
            <a:ext cx="61822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学段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：高中</a:t>
            </a:r>
            <a:endParaRPr lang="zh-CN" altLang="en-US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：历史</a:t>
            </a:r>
            <a:endParaRPr lang="zh-CN" altLang="en-US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年级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：高一</a:t>
            </a:r>
            <a:endParaRPr lang="zh-CN" altLang="en-US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：人教版中外历史纲要（下）第</a:t>
            </a:r>
            <a:r>
              <a:rPr lang="en-US" altLang="zh-CN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endParaRPr lang="zh-CN" altLang="en-US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：北京市和平街第一中学</a:t>
            </a:r>
            <a:endParaRPr lang="zh-CN" altLang="en-US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spc="226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</a:t>
            </a:r>
            <a:r>
              <a:rPr lang="zh-CN" altLang="en-US" sz="2000" spc="226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：王哲</a:t>
            </a:r>
            <a:endParaRPr lang="en-US" altLang="zh-CN" sz="2000" spc="226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12045" r="31981" b="24572"/>
          <a:stretch>
            <a:fillRect/>
          </a:stretch>
        </p:blipFill>
        <p:spPr>
          <a:xfrm>
            <a:off x="7822954" y="3841785"/>
            <a:ext cx="1705221" cy="1517615"/>
          </a:xfrm>
          <a:prstGeom prst="rect">
            <a:avLst/>
          </a:prstGeom>
        </p:spPr>
      </p:pic>
      <p:pic>
        <p:nvPicPr>
          <p:cNvPr id="2" name="图片 1" descr="111 (2)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418"/>
            <a:ext cx="5489575" cy="683260"/>
          </a:xfrm>
          <a:prstGeom prst="rect">
            <a:avLst/>
          </a:prstGeom>
        </p:spPr>
      </p:pic>
      <p:pic>
        <p:nvPicPr>
          <p:cNvPr id="7" name="~PP1339.WAV">
            <a:hlinkClick r:id="" action="ppaction://media"/>
          </p:cNvPr>
          <p:cNvPicPr>
            <a:picLocks noRot="1" noChangeAspect="1"/>
          </p:cNvPicPr>
          <p:nvPr>
            <a:wavAudioFile r:embed="rId1" name="~PP1339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66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4" b="3434"/>
          <a:stretch>
            <a:fillRect/>
          </a:stretch>
        </p:blipFill>
        <p:spPr>
          <a:xfrm>
            <a:off x="3401" y="0"/>
            <a:ext cx="9524773" cy="53594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269561" y="1065306"/>
            <a:ext cx="21437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3000" b="1" spc="226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教学过程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4688011" y="2450198"/>
            <a:ext cx="432536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本课教学过程由导入新课、讲授新课、课堂小结、反馈练习四部分构成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63652" y="1673019"/>
            <a:ext cx="1553762" cy="1570775"/>
            <a:chOff x="2918306" y="1498847"/>
            <a:chExt cx="1553762" cy="15707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11107" y="1961069"/>
              <a:ext cx="768159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altLang="zh-CN" sz="3750" kern="0" dirty="0">
                  <a:solidFill>
                    <a:srgbClr val="96D02B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0 4</a:t>
              </a:r>
              <a:endParaRPr lang="zh-CN" altLang="en-US" sz="3750" kern="0" dirty="0">
                <a:solidFill>
                  <a:srgbClr val="96D02B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9" name="~PP3001.WAV">
            <a:hlinkClick r:id="" action="ppaction://media"/>
          </p:cNvPr>
          <p:cNvPicPr>
            <a:picLocks noRot="1" noChangeAspect="1"/>
          </p:cNvPicPr>
          <p:nvPr>
            <a:wavAudioFile r:embed="rId2" name="~PP3001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07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12" y="463138"/>
            <a:ext cx="203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导入新课：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Straight Connector 200"/>
          <p:cNvCxnSpPr/>
          <p:nvPr/>
        </p:nvCxnSpPr>
        <p:spPr>
          <a:xfrm flipV="1">
            <a:off x="380010" y="1033153"/>
            <a:ext cx="1888177" cy="11876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5278" t="6384" r="5256" b="7479"/>
          <a:stretch>
            <a:fillRect/>
          </a:stretch>
        </p:blipFill>
        <p:spPr bwMode="auto">
          <a:xfrm rot="5400000" flipH="1" flipV="1">
            <a:off x="3408486" y="-760289"/>
            <a:ext cx="5359400" cy="687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椭圆 17"/>
          <p:cNvSpPr/>
          <p:nvPr/>
        </p:nvSpPr>
        <p:spPr>
          <a:xfrm>
            <a:off x="3189907" y="807521"/>
            <a:ext cx="705199" cy="33250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822977" y="1805049"/>
            <a:ext cx="534780" cy="29688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162903" y="736269"/>
            <a:ext cx="582281" cy="34438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595361" y="1935678"/>
            <a:ext cx="705199" cy="391886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697684" y="1935678"/>
            <a:ext cx="546264" cy="261257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189516" y="3728852"/>
            <a:ext cx="593767" cy="237506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39798" y="4073236"/>
            <a:ext cx="705199" cy="39188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854146" y="2968831"/>
            <a:ext cx="522903" cy="332509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533512" y="2398816"/>
            <a:ext cx="705199" cy="391886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049096" y="3289466"/>
            <a:ext cx="606031" cy="285007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3205949" y="2707573"/>
            <a:ext cx="629782" cy="32063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709558" y="2268187"/>
            <a:ext cx="486890" cy="249382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844743" y="2790702"/>
            <a:ext cx="522903" cy="332509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885704" y="5023262"/>
            <a:ext cx="1187532" cy="3361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-1" y="1151907"/>
            <a:ext cx="27194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观察西欧封建庄园示意图，结合课文，回答问题：</a:t>
            </a:r>
            <a:endParaRPr lang="en-US" altLang="zh-CN" sz="18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）土地用途有几种？</a:t>
            </a:r>
            <a:endParaRPr lang="en-US" altLang="zh-CN" sz="18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）有哪些建筑？</a:t>
            </a:r>
            <a:endParaRPr lang="en-US" altLang="zh-CN" sz="18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）应该有哪些人物呢？</a:t>
            </a:r>
            <a:endParaRPr lang="en-US" altLang="zh-CN" sz="18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4" name="~PP3306.WAV">
            <a:hlinkClick r:id="" action="ppaction://media"/>
          </p:cNvPr>
          <p:cNvPicPr>
            <a:picLocks noRot="1" noChangeAspect="1"/>
          </p:cNvPicPr>
          <p:nvPr>
            <a:wavAudioFile r:embed="rId2" name="~PP3306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790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30" grpId="0" bldLvl="0" animBg="1"/>
      <p:bldP spid="31" grpId="0" bldLvl="0" animBg="1"/>
      <p:bldP spid="3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4" name="Straight Connector 200"/>
          <p:cNvCxnSpPr/>
          <p:nvPr/>
        </p:nvCxnSpPr>
        <p:spPr>
          <a:xfrm flipV="1">
            <a:off x="142504" y="698500"/>
            <a:ext cx="4543796" cy="2146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27807" y="150748"/>
            <a:ext cx="5018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讲授新课：一、西欧的封建社会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132" y="78013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土地用途：</a:t>
            </a:r>
            <a:endParaRPr lang="zh-CN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66899" y="1306285"/>
            <a:ext cx="7006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耕地、果园和公共草地。其中耕地，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农业技术进步角度：休耕地和播种地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使用者身份角度：</a:t>
            </a:r>
            <a:r>
              <a:rPr lang="zh-CN" altLang="zh-CN" sz="2000" b="1" dirty="0" smtClean="0"/>
              <a:t>领主自营地和农民份地</a:t>
            </a:r>
            <a:r>
              <a:rPr lang="zh-CN" altLang="en-US" sz="2000" b="1" dirty="0" smtClean="0"/>
              <a:t>，</a:t>
            </a:r>
            <a:r>
              <a:rPr lang="zh-CN" altLang="zh-CN" sz="2000" b="1" dirty="0" smtClean="0"/>
              <a:t>农民份地</a:t>
            </a:r>
            <a:r>
              <a:rPr lang="zh-CN" altLang="en-US" sz="2000" b="1" dirty="0" smtClean="0"/>
              <a:t>又</a:t>
            </a:r>
            <a:r>
              <a:rPr lang="zh-CN" altLang="zh-CN" sz="2000" b="1" dirty="0" smtClean="0"/>
              <a:t>分为自由农份地和农奴份地</a:t>
            </a:r>
            <a:endParaRPr lang="zh-CN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189132" y="283457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建筑种类：</a:t>
            </a:r>
            <a:endParaRPr lang="zh-CN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66900" y="3265715"/>
            <a:ext cx="8217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磨坊、烘烤间、铁匠铺、谷仓、教堂、神父的房子、村庄和领主的房子</a:t>
            </a:r>
            <a:endParaRPr lang="en-US" altLang="zh-CN" sz="2000" b="1" dirty="0" smtClean="0"/>
          </a:p>
          <a:p>
            <a:endParaRPr lang="zh-CN" altLang="en-US" sz="2000" b="1" dirty="0"/>
          </a:p>
        </p:txBody>
      </p:sp>
      <p:sp>
        <p:nvSpPr>
          <p:cNvPr id="14" name="矩形 13"/>
          <p:cNvSpPr/>
          <p:nvPr/>
        </p:nvSpPr>
        <p:spPr>
          <a:xfrm>
            <a:off x="224759" y="3962727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人物身份：</a:t>
            </a:r>
            <a:endParaRPr lang="zh-CN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902525" y="4524499"/>
            <a:ext cx="743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领主、神父、农民和农奴</a:t>
            </a:r>
            <a:endParaRPr lang="zh-CN" alt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25787" y="3966358"/>
            <a:ext cx="314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进一步探讨庄园中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这些人物之间的关系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9532" y="629394"/>
            <a:ext cx="347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如何合理解释土地用途和建筑种类？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~PP1479.WAV">
            <a:hlinkClick r:id="" action="ppaction://media"/>
          </p:cNvPr>
          <p:cNvPicPr>
            <a:picLocks noRot="1" noChangeAspect="1"/>
          </p:cNvPicPr>
          <p:nvPr>
            <a:wavAudioFile r:embed="rId2" name="~PP1479.WAV"/>
          </p:nvPr>
        </p:nvPicPr>
        <p:blipFill>
          <a:blip r:embed="rId6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181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封建主权利义务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3675"/>
            <a:ext cx="6822808" cy="275737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791325" y="405368"/>
            <a:ext cx="2736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+mn-ea"/>
                <a:cs typeface="华文楷体" panose="02010600040101010101" charset="-122"/>
              </a:rPr>
              <a:t>“一块封土典型意义上就是从领主处持有的地产，作为一种特别服役、尤其是军事服役的回报。”</a:t>
            </a:r>
          </a:p>
          <a:p>
            <a:r>
              <a:rPr lang="en-US" altLang="zh-CN" sz="2000" b="1" dirty="0" smtClean="0">
                <a:latin typeface="+mn-ea"/>
                <a:cs typeface="华文仿宋" panose="02010600040101010101" charset="-122"/>
                <a:sym typeface="+mn-ea"/>
              </a:rPr>
              <a:t> </a:t>
            </a:r>
            <a:r>
              <a:rPr lang="zh-CN" altLang="en-US" sz="2000" b="1" dirty="0" smtClean="0">
                <a:latin typeface="+mn-ea"/>
                <a:cs typeface="华文仿宋" panose="02010600040101010101" charset="-122"/>
                <a:sym typeface="+mn-ea"/>
              </a:rPr>
              <a:t>—【美】西德尼·佩因特 《西欧中世纪史》</a:t>
            </a:r>
            <a:endParaRPr lang="zh-CN" altLang="en-US" sz="2000" b="1" dirty="0">
              <a:latin typeface="+mn-ea"/>
              <a:cs typeface="华文仿宋" panose="02010600040101010101" charset="-122"/>
            </a:endParaRPr>
          </a:p>
        </p:txBody>
      </p:sp>
      <p:pic>
        <p:nvPicPr>
          <p:cNvPr id="11" name="图片 10" descr="plate_213820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466080" cy="3180715"/>
          </a:xfrm>
          <a:prstGeom prst="rect">
            <a:avLst/>
          </a:prstGeom>
        </p:spPr>
      </p:pic>
      <p:grpSp>
        <p:nvGrpSpPr>
          <p:cNvPr id="13" name="组合 6"/>
          <p:cNvGrpSpPr/>
          <p:nvPr/>
        </p:nvGrpSpPr>
        <p:grpSpPr>
          <a:xfrm>
            <a:off x="2703723" y="2747761"/>
            <a:ext cx="2363470" cy="368300"/>
            <a:chOff x="2952115" y="3587115"/>
            <a:chExt cx="2363470" cy="368300"/>
          </a:xfrm>
        </p:grpSpPr>
        <p:sp>
          <p:nvSpPr>
            <p:cNvPr id="14" name="文本框 12"/>
            <p:cNvSpPr txBox="1"/>
            <p:nvPr/>
          </p:nvSpPr>
          <p:spPr>
            <a:xfrm>
              <a:off x="2952115" y="3587115"/>
              <a:ext cx="760095" cy="3683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latin typeface="宋体" pitchFamily="2" charset="-122"/>
                  <a:ea typeface="宋体" pitchFamily="2" charset="-122"/>
                </a:rPr>
                <a:t> </a:t>
              </a:r>
              <a:r>
                <a:rPr lang="zh-CN" altLang="en-US" sz="1800" b="1" dirty="0">
                  <a:latin typeface="宋体" pitchFamily="2" charset="-122"/>
                  <a:ea typeface="宋体" pitchFamily="2" charset="-122"/>
                </a:rPr>
                <a:t>封臣</a:t>
              </a:r>
            </a:p>
          </p:txBody>
        </p:sp>
        <p:sp>
          <p:nvSpPr>
            <p:cNvPr id="15" name="文本框 1"/>
            <p:cNvSpPr txBox="1"/>
            <p:nvPr/>
          </p:nvSpPr>
          <p:spPr>
            <a:xfrm>
              <a:off x="4555490" y="3587115"/>
              <a:ext cx="760095" cy="3683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>
                  <a:latin typeface="宋体" pitchFamily="2" charset="-122"/>
                  <a:ea typeface="宋体" pitchFamily="2" charset="-122"/>
                </a:rPr>
                <a:t> </a:t>
              </a:r>
              <a:r>
                <a:rPr lang="zh-CN" altLang="en-US" sz="1800" b="1" dirty="0">
                  <a:latin typeface="宋体" pitchFamily="2" charset="-122"/>
                  <a:ea typeface="宋体" pitchFamily="2" charset="-122"/>
                </a:rPr>
                <a:t>封君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859927" y="3225333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kern="100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中古时期宣誓效忠仪式</a:t>
            </a:r>
            <a:endParaRPr lang="en-US" altLang="zh-CN" sz="2000" b="1" kern="100" dirty="0" smtClean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b="1" kern="100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b="1" kern="100" dirty="0" smtClean="0">
                <a:latin typeface="+mn-ea"/>
                <a:cs typeface="Times New Roman" panose="02020603050405020304" pitchFamily="18" charset="0"/>
              </a:rPr>
              <a:t>-------《</a:t>
            </a:r>
            <a:r>
              <a:rPr lang="zh-CN" altLang="en-US" sz="2000" b="1" kern="100" dirty="0" smtClean="0">
                <a:latin typeface="+mn-ea"/>
                <a:cs typeface="Times New Roman" panose="02020603050405020304" pitchFamily="18" charset="0"/>
              </a:rPr>
              <a:t>萨克森镜鉴</a:t>
            </a:r>
            <a:r>
              <a:rPr lang="en-US" altLang="zh-CN" sz="2000" b="1" kern="100" dirty="0" smtClean="0">
                <a:latin typeface="+mn-ea"/>
                <a:cs typeface="Times New Roman" panose="02020603050405020304" pitchFamily="18" charset="0"/>
              </a:rPr>
              <a:t>》</a:t>
            </a:r>
            <a:endParaRPr lang="zh-CN" altLang="zh-CN" sz="2000" b="1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1373" y="4300835"/>
            <a:ext cx="637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>
                <a:latin typeface="黑体" pitchFamily="49" charset="-122"/>
                <a:ea typeface="黑体" pitchFamily="49" charset="-122"/>
              </a:rPr>
              <a:t>这段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</a:rPr>
              <a:t>誓词</a:t>
            </a:r>
            <a:r>
              <a:rPr lang="zh-CN" altLang="zh-CN" sz="2400" b="1" dirty="0" smtClean="0">
                <a:latin typeface="黑体" pitchFamily="49" charset="-122"/>
                <a:ea typeface="黑体" pitchFamily="49" charset="-122"/>
              </a:rPr>
              <a:t>体现了封君与封臣之间怎样的关系？</a:t>
            </a:r>
            <a:endParaRPr lang="zh-CN" altLang="en-US" sz="24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3141990"/>
            <a:ext cx="55118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kumimoji="1" lang="zh-CN" altLang="en-US" sz="2800" b="1" dirty="0" smtClean="0">
                <a:solidFill>
                  <a:prstClr val="black"/>
                </a:solidFill>
                <a:latin typeface="黑体" pitchFamily="2" charset="-122"/>
                <a:ea typeface="黑体" pitchFamily="2" charset="-122"/>
              </a:rPr>
              <a:t>西欧封君封臣制度有什么特点？</a:t>
            </a:r>
            <a:endParaRPr kumimoji="1" lang="en-US" altLang="zh-CN" sz="2800" b="1" dirty="0" smtClean="0">
              <a:solidFill>
                <a:prstClr val="black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3619262"/>
            <a:ext cx="923607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宋体" pitchFamily="2" charset="-122"/>
              </a:rPr>
              <a:t>以土地为纽带、层层分封、等级森严、依次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主臣关系；</a:t>
            </a:r>
            <a:endParaRPr lang="en-US" altLang="zh-CN" sz="28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" y="4221490"/>
            <a:ext cx="952817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但国王实际权力有限，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领主各自为政，出现分裂割据局面。</a:t>
            </a:r>
            <a:endParaRPr lang="zh-CN" altLang="en-US" sz="2800" noProof="1"/>
          </a:p>
        </p:txBody>
      </p:sp>
      <p:sp>
        <p:nvSpPr>
          <p:cNvPr id="22" name="椭圆 21"/>
          <p:cNvSpPr/>
          <p:nvPr/>
        </p:nvSpPr>
        <p:spPr>
          <a:xfrm>
            <a:off x="7634907" y="439221"/>
            <a:ext cx="705199" cy="33250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825407" y="782121"/>
            <a:ext cx="705199" cy="33250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663607" y="1366321"/>
            <a:ext cx="705199" cy="33250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435600" y="0"/>
            <a:ext cx="4092575" cy="3170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封君封臣制度的建立需要履行一套特定的仪式。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9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世纪封臣的效忠誓词如下：“我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……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效忠我的主人，爱其所爱，仇其所仇。主人凡践履契约，因我委身投附而善待于我，赐我以应得，则我的一言一行，一举一动，必将以他的意志为准则，绝无违背。”</a:t>
            </a:r>
            <a:endParaRPr lang="en-US" altLang="zh-CN" sz="2000" b="1" dirty="0" smtClean="0">
              <a:latin typeface="楷体" pitchFamily="49" charset="-122"/>
              <a:ea typeface="楷体" pitchFamily="49" charset="-122"/>
              <a:cs typeface="楷体" charset="-122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itchFamily="49" charset="-122"/>
                <a:ea typeface="楷体" pitchFamily="49" charset="-122"/>
                <a:cs typeface="楷体" charset="-122"/>
              </a:rPr>
              <a:t>——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［美］约翰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·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巴克勒等著，霍文利等译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《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西方社会史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》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楷体" charset="-122"/>
              </a:rPr>
              <a:t>上卷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cs typeface="宋体" pitchFamily="2" charset="-122"/>
            </a:endParaRPr>
          </a:p>
        </p:txBody>
      </p:sp>
      <p:pic>
        <p:nvPicPr>
          <p:cNvPr id="34" name="~PP831.WAV">
            <a:hlinkClick r:id="" action="ppaction://media"/>
          </p:cNvPr>
          <p:cNvPicPr>
            <a:picLocks noRot="1" noChangeAspect="1"/>
          </p:cNvPicPr>
          <p:nvPr>
            <a:wavAudioFile r:embed="rId2" name="~PP831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4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bldLvl="0" animBg="1"/>
      <p:bldP spid="23" grpId="0" bldLvl="0" animBg="1"/>
      <p:bldP spid="24" grpId="0" bldLvl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65" y="195118"/>
            <a:ext cx="883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n-ea"/>
              </a:rPr>
              <a:t>农民与领主之间的关系如何？农民的社会地位是怎样的？</a:t>
            </a:r>
            <a:endParaRPr lang="en-US" altLang="zh-CN" sz="2400" b="1" dirty="0" smtClean="0">
              <a:latin typeface="+mn-ea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3670469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000" b="1" i="0" u="none" strike="noStrike" cap="none" normalizeH="0" baseline="0" dirty="0" smtClean="0">
                <a:ln>
                  <a:noFill/>
                </a:ln>
                <a:solidFill>
                  <a:srgbClr val="C06468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▲ </a:t>
            </a: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耕种的农民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（绘画作品）</a:t>
            </a:r>
            <a:endParaRPr kumimoji="0" 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反映了中世纪西欧农民耕种土地的情景</a:t>
            </a:r>
            <a:endParaRPr kumimoji="0" 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rcRect t="17593"/>
          <a:stretch>
            <a:fillRect/>
          </a:stretch>
        </p:blipFill>
        <p:spPr>
          <a:xfrm>
            <a:off x="0" y="952500"/>
            <a:ext cx="5005705" cy="26263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87938" y="916480"/>
            <a:ext cx="4208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/>
              <a:t>领主给农民、农奴</a:t>
            </a:r>
            <a:r>
              <a:rPr lang="zh-CN" altLang="en-US" sz="2400" b="1" dirty="0" smtClean="0"/>
              <a:t>提供保护和</a:t>
            </a:r>
            <a:r>
              <a:rPr lang="zh-CN" altLang="zh-CN" sz="2400" b="1" dirty="0" smtClean="0"/>
              <a:t>土地等资源；</a:t>
            </a:r>
            <a:endParaRPr lang="en-US" altLang="zh-CN" sz="2400" b="1" dirty="0" smtClean="0"/>
          </a:p>
          <a:p>
            <a:r>
              <a:rPr lang="zh-CN" altLang="zh-CN" sz="2400" b="1" dirty="0" smtClean="0"/>
              <a:t>农民和农奴</a:t>
            </a:r>
            <a:r>
              <a:rPr lang="zh-CN" altLang="en-US" sz="2400" b="1" dirty="0" smtClean="0"/>
              <a:t>向领主缴纳租税</a:t>
            </a:r>
            <a:r>
              <a:rPr lang="zh-CN" altLang="zh-CN" sz="2400" b="1" dirty="0" smtClean="0"/>
              <a:t>、服劳役。</a:t>
            </a:r>
            <a:endParaRPr lang="en-US" altLang="zh-CN" sz="2400" b="1" dirty="0" smtClean="0"/>
          </a:p>
          <a:p>
            <a:endParaRPr lang="zh-CN" altLang="zh-CN" sz="2400" b="1" dirty="0" smtClean="0"/>
          </a:p>
        </p:txBody>
      </p:sp>
      <p:sp>
        <p:nvSpPr>
          <p:cNvPr id="8" name="矩形 7"/>
          <p:cNvSpPr/>
          <p:nvPr/>
        </p:nvSpPr>
        <p:spPr>
          <a:xfrm>
            <a:off x="5151438" y="2477512"/>
            <a:ext cx="4132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/>
              <a:t>农奴在法律上是非自由人，固着于土地上，需要自备工具为领主服一定时间的劳役。自由农民，也要为领主服一定时间的劳役。</a:t>
            </a:r>
            <a:endParaRPr lang="zh-CN" altLang="zh-CN" sz="2400" b="1" dirty="0"/>
          </a:p>
        </p:txBody>
      </p:sp>
      <p:pic>
        <p:nvPicPr>
          <p:cNvPr id="14" name="~PP732.WAV">
            <a:hlinkClick r:id="" action="ppaction://media"/>
          </p:cNvPr>
          <p:cNvPicPr>
            <a:picLocks noRot="1" noChangeAspect="1"/>
          </p:cNvPicPr>
          <p:nvPr>
            <a:wavAudioFile r:embed="rId2" name="~PP732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820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489643" y="4788723"/>
            <a:ext cx="47740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3200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rPr>
              <a:t>西欧城市的重新兴起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898943" y="1684738"/>
            <a:ext cx="697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>
                <a:ea typeface="黑体" pitchFamily="49" charset="-122"/>
              </a:rPr>
              <a:t>马赛</a:t>
            </a:r>
          </a:p>
        </p:txBody>
      </p:sp>
      <p:pic>
        <p:nvPicPr>
          <p:cNvPr id="29699" name="Picture 4" descr="c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183617" y="853534"/>
            <a:ext cx="5223954" cy="391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01111" y="849813"/>
            <a:ext cx="3718635" cy="2317444"/>
            <a:chOff x="0" y="0"/>
            <a:chExt cx="2248" cy="1868"/>
          </a:xfrm>
        </p:grpSpPr>
        <p:sp>
          <p:nvSpPr>
            <p:cNvPr id="29701" name="Rectangle 6"/>
            <p:cNvSpPr>
              <a:spLocks noChangeArrowheads="1"/>
            </p:cNvSpPr>
            <p:nvPr/>
          </p:nvSpPr>
          <p:spPr bwMode="auto">
            <a:xfrm>
              <a:off x="257" y="1263"/>
              <a:ext cx="1729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威尼斯</a:t>
              </a:r>
            </a:p>
            <a:p>
              <a:pPr algn="ctr">
                <a:lnSpc>
                  <a:spcPct val="90000"/>
                </a:lnSpc>
              </a:pPr>
              <a:r>
                <a:rPr lang="zh-CN" altLang="en-US" sz="1600" b="1">
                  <a:latin typeface="华文仿宋" pitchFamily="2" charset="-122"/>
                  <a:ea typeface="华文仿宋" pitchFamily="2" charset="-122"/>
                </a:rPr>
                <a:t>原属东罗马帝国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1600" b="1">
                  <a:latin typeface="华文仿宋" pitchFamily="2" charset="-122"/>
                  <a:ea typeface="华文仿宋" pitchFamily="2" charset="-122"/>
                </a:rPr>
                <a:t>10</a:t>
              </a:r>
              <a:r>
                <a:rPr lang="zh-CN" altLang="en-US" sz="1600" b="1">
                  <a:latin typeface="华文仿宋" pitchFamily="2" charset="-122"/>
                  <a:ea typeface="华文仿宋" pitchFamily="2" charset="-122"/>
                </a:rPr>
                <a:t>世纪末建为独立的城市共和国</a:t>
              </a:r>
            </a:p>
          </p:txBody>
        </p:sp>
        <p:pic>
          <p:nvPicPr>
            <p:cNvPr id="29702" name="Picture 7" descr="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" y="22"/>
              <a:ext cx="2200" cy="1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AutoShape 8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78824"/>
                <a:gd name="adj2" fmla="val 56167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01111" y="3113911"/>
            <a:ext cx="3718635" cy="2326128"/>
            <a:chOff x="0" y="0"/>
            <a:chExt cx="2248" cy="1875"/>
          </a:xfrm>
        </p:grpSpPr>
        <p:sp>
          <p:nvSpPr>
            <p:cNvPr id="29705" name="Rectangle 10"/>
            <p:cNvSpPr>
              <a:spLocks noChangeArrowheads="1"/>
            </p:cNvSpPr>
            <p:nvPr/>
          </p:nvSpPr>
          <p:spPr bwMode="auto">
            <a:xfrm>
              <a:off x="565" y="1270"/>
              <a:ext cx="1116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热那亚</a:t>
              </a:r>
            </a:p>
            <a:p>
              <a:pPr algn="ctr">
                <a:lnSpc>
                  <a:spcPct val="90000"/>
                </a:lnSpc>
              </a:pPr>
              <a:r>
                <a:rPr lang="zh-CN" altLang="en-US" sz="1600" b="1">
                  <a:latin typeface="华文仿宋" pitchFamily="2" charset="-122"/>
                  <a:ea typeface="华文仿宋" pitchFamily="2" charset="-122"/>
                </a:rPr>
                <a:t>始建于罗马帝国时期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zh-CN" sz="1600" b="1">
                  <a:latin typeface="华文仿宋" pitchFamily="2" charset="-122"/>
                  <a:ea typeface="华文仿宋" pitchFamily="2" charset="-122"/>
                </a:rPr>
                <a:t>1528</a:t>
              </a:r>
              <a:r>
                <a:rPr lang="zh-CN" altLang="en-US" sz="1600" b="1">
                  <a:latin typeface="华文仿宋" pitchFamily="2" charset="-122"/>
                  <a:ea typeface="华文仿宋" pitchFamily="2" charset="-122"/>
                </a:rPr>
                <a:t>年重新获得独立</a:t>
              </a:r>
            </a:p>
          </p:txBody>
        </p:sp>
        <p:pic>
          <p:nvPicPr>
            <p:cNvPr id="29706" name="Picture 11" descr="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" y="20"/>
              <a:ext cx="2190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AutoShape 12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94931"/>
                <a:gd name="adj2" fmla="val -36653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606074" y="853534"/>
            <a:ext cx="3718635" cy="2241767"/>
            <a:chOff x="0" y="0"/>
            <a:chExt cx="2248" cy="1807"/>
          </a:xfrm>
        </p:grpSpPr>
        <p:sp>
          <p:nvSpPr>
            <p:cNvPr id="29709" name="AutoShape 14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85056"/>
                <a:gd name="adj2" fmla="val 68324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  <p:sp>
          <p:nvSpPr>
            <p:cNvPr id="29710" name="Rectangle 15"/>
            <p:cNvSpPr>
              <a:spLocks noChangeArrowheads="1"/>
            </p:cNvSpPr>
            <p:nvPr/>
          </p:nvSpPr>
          <p:spPr bwMode="auto">
            <a:xfrm>
              <a:off x="826" y="1559"/>
              <a:ext cx="62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佛罗伦萨</a:t>
              </a:r>
            </a:p>
          </p:txBody>
        </p:sp>
        <p:pic>
          <p:nvPicPr>
            <p:cNvPr id="29711" name="Picture 16" descr="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" y="26"/>
              <a:ext cx="2200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06074" y="3117633"/>
            <a:ext cx="3718635" cy="2255414"/>
            <a:chOff x="0" y="0"/>
            <a:chExt cx="2248" cy="1818"/>
          </a:xfrm>
        </p:grpSpPr>
        <p:sp>
          <p:nvSpPr>
            <p:cNvPr id="29713" name="AutoShape 18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124375"/>
                <a:gd name="adj2" fmla="val -71889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  <p:sp>
          <p:nvSpPr>
            <p:cNvPr id="29714" name="Rectangle 19"/>
            <p:cNvSpPr>
              <a:spLocks noChangeArrowheads="1"/>
            </p:cNvSpPr>
            <p:nvPr/>
          </p:nvSpPr>
          <p:spPr bwMode="auto">
            <a:xfrm>
              <a:off x="967" y="1570"/>
              <a:ext cx="31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巴黎</a:t>
              </a:r>
            </a:p>
          </p:txBody>
        </p:sp>
        <p:pic>
          <p:nvPicPr>
            <p:cNvPr id="29715" name="Picture 20" descr="b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" y="18"/>
              <a:ext cx="2192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589532" y="879587"/>
            <a:ext cx="3718635" cy="2241767"/>
            <a:chOff x="0" y="0"/>
            <a:chExt cx="2248" cy="1807"/>
          </a:xfrm>
        </p:grpSpPr>
        <p:sp>
          <p:nvSpPr>
            <p:cNvPr id="29717" name="AutoShape 22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112190"/>
                <a:gd name="adj2" fmla="val 72509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  <p:sp>
          <p:nvSpPr>
            <p:cNvPr id="29718" name="Rectangle 23"/>
            <p:cNvSpPr>
              <a:spLocks noChangeArrowheads="1"/>
            </p:cNvSpPr>
            <p:nvPr/>
          </p:nvSpPr>
          <p:spPr bwMode="auto">
            <a:xfrm>
              <a:off x="968" y="1559"/>
              <a:ext cx="31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马赛</a:t>
              </a:r>
            </a:p>
          </p:txBody>
        </p:sp>
        <p:pic>
          <p:nvPicPr>
            <p:cNvPr id="29719" name="Picture 24" descr="m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" y="26"/>
              <a:ext cx="2197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5594494" y="3117633"/>
            <a:ext cx="3718635" cy="2255414"/>
            <a:chOff x="0" y="0"/>
            <a:chExt cx="2248" cy="1818"/>
          </a:xfrm>
        </p:grpSpPr>
        <p:sp>
          <p:nvSpPr>
            <p:cNvPr id="29721" name="AutoShape 26"/>
            <p:cNvSpPr>
              <a:spLocks noChangeArrowheads="1"/>
            </p:cNvSpPr>
            <p:nvPr/>
          </p:nvSpPr>
          <p:spPr bwMode="auto">
            <a:xfrm>
              <a:off x="0" y="0"/>
              <a:ext cx="2248" cy="1768"/>
            </a:xfrm>
            <a:prstGeom prst="wedgeRectCallout">
              <a:avLst>
                <a:gd name="adj1" fmla="val -132384"/>
                <a:gd name="adj2" fmla="val -95417"/>
              </a:avLst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zh-CN" altLang="en-US"/>
            </a:p>
          </p:txBody>
        </p:sp>
        <p:sp>
          <p:nvSpPr>
            <p:cNvPr id="29722" name="Rectangle 27"/>
            <p:cNvSpPr>
              <a:spLocks noChangeArrowheads="1"/>
            </p:cNvSpPr>
            <p:nvPr/>
          </p:nvSpPr>
          <p:spPr bwMode="auto">
            <a:xfrm>
              <a:off x="974" y="1570"/>
              <a:ext cx="310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663300"/>
                  </a:solidFill>
                  <a:latin typeface="Times New Roman" pitchFamily="18" charset="0"/>
                  <a:ea typeface="黑体" pitchFamily="49" charset="-122"/>
                </a:rPr>
                <a:t>伦敦</a:t>
              </a:r>
            </a:p>
          </p:txBody>
        </p:sp>
        <p:pic>
          <p:nvPicPr>
            <p:cNvPr id="29723" name="Picture 28" descr="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" y="22"/>
              <a:ext cx="2197" cy="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pic>
        <p:nvPicPr>
          <p:cNvPr id="36" name="~PP901.WAV">
            <a:hlinkClick r:id="" action="ppaction://media"/>
          </p:cNvPr>
          <p:cNvPicPr>
            <a:picLocks noRot="1" noChangeAspect="1"/>
          </p:cNvPicPr>
          <p:nvPr>
            <a:wavAudioFile r:embed="rId2" name="~PP901.WAV"/>
          </p:nvPr>
        </p:nvPicPr>
        <p:blipFill>
          <a:blip r:embed="rId12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317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90500" y="150748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讲授新课：二、中古西欧的王权、城市与教会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Straight Connector 200"/>
          <p:cNvCxnSpPr/>
          <p:nvPr/>
        </p:nvCxnSpPr>
        <p:spPr>
          <a:xfrm flipV="1">
            <a:off x="294904" y="647700"/>
            <a:ext cx="6105896" cy="2146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74638" y="1456178"/>
            <a:ext cx="80946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概括中古西欧王权的演变发展。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简述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西欧城市兴起和发展的时间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历史条件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和影响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说明中古时期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基督教会的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社会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地位。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" y="698500"/>
            <a:ext cx="666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阅读课文，回答问题。</a:t>
            </a:r>
            <a:endParaRPr lang="zh-CN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719138" y="1921039"/>
            <a:ext cx="8145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/>
              <a:t>中古即封建制初期</a:t>
            </a:r>
            <a:r>
              <a:rPr lang="zh-CN" altLang="en-US" sz="2400" b="1" dirty="0" smtClean="0"/>
              <a:t>、</a:t>
            </a:r>
            <a:r>
              <a:rPr lang="zh-CN" altLang="zh-CN" sz="2400" b="1" dirty="0" smtClean="0"/>
              <a:t>中古中后期</a:t>
            </a:r>
            <a:r>
              <a:rPr lang="zh-CN" altLang="en-US" sz="2400" b="1" dirty="0" smtClean="0"/>
              <a:t>、中古晚期</a:t>
            </a:r>
            <a:endParaRPr lang="zh-CN" altLang="zh-CN" sz="2400" b="1" dirty="0" smtClean="0"/>
          </a:p>
        </p:txBody>
      </p:sp>
      <p:sp>
        <p:nvSpPr>
          <p:cNvPr id="12" name="矩形 11"/>
          <p:cNvSpPr/>
          <p:nvPr/>
        </p:nvSpPr>
        <p:spPr>
          <a:xfrm>
            <a:off x="680881" y="3048820"/>
            <a:ext cx="7320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影响：</a:t>
            </a:r>
            <a:r>
              <a:rPr lang="zh-CN" altLang="zh-CN" sz="2400" b="1" dirty="0" smtClean="0"/>
              <a:t>推动城市经济繁荣，利于资本主义发展，促进王权强大</a:t>
            </a:r>
            <a:r>
              <a:rPr lang="zh-CN" altLang="en-US" sz="2400" b="1" dirty="0" smtClean="0"/>
              <a:t>，为文艺复兴提供条件</a:t>
            </a:r>
            <a:endParaRPr lang="zh-CN" altLang="en-US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801194" y="449662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/>
              <a:t>举足轻重</a:t>
            </a:r>
            <a:endParaRPr lang="zh-CN" altLang="en-US" sz="2400" b="1" dirty="0"/>
          </a:p>
        </p:txBody>
      </p:sp>
      <p:sp>
        <p:nvSpPr>
          <p:cNvPr id="1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20062" y="1459012"/>
            <a:ext cx="470811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  <a:sym typeface="Lato Light" charset="0"/>
              </a:rPr>
              <a:t>4.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  <a:sym typeface="Lato Light" charset="0"/>
              </a:rPr>
              <a:t>西欧封建社会出现了许多新变化，在多方面取得进步。有哪些具体表现？</a:t>
            </a:r>
            <a:endParaRPr lang="en-US" altLang="zh-CN" sz="2400" b="1" dirty="0">
              <a:latin typeface="微软雅黑" pitchFamily="34" charset="-122"/>
              <a:ea typeface="微软雅黑" pitchFamily="34" charset="-122"/>
              <a:sym typeface="Lato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2654300"/>
            <a:ext cx="42545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</a:rPr>
              <a:t>王权强大，为近代民族国家发展奠定基础</a:t>
            </a:r>
            <a:endParaRPr lang="en-US" altLang="zh-CN" sz="24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</a:rPr>
              <a:t>城市兴起促进资本主义发展、为文艺复兴提供条件</a:t>
            </a:r>
            <a:endParaRPr lang="en-US" altLang="zh-CN" sz="24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</a:rPr>
              <a:t>市民参与政治，英国议会起源</a:t>
            </a:r>
            <a:endParaRPr lang="en-US" altLang="zh-CN" sz="24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+mn-ea"/>
              </a:rPr>
              <a:t>教会的垄断地位受到质疑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9" name="~PP3540.WAV">
            <a:hlinkClick r:id="" action="ppaction://media"/>
          </p:cNvPr>
          <p:cNvPicPr>
            <a:picLocks noRot="1" noChangeAspect="1"/>
          </p:cNvPicPr>
          <p:nvPr>
            <a:wavAudioFile r:embed="rId2" name="~PP3540.WAV"/>
          </p:nvPr>
        </p:nvPicPr>
        <p:blipFill>
          <a:blip r:embed="rId5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41962" y="1819135"/>
          <a:ext cx="8775863" cy="3291840"/>
        </p:xfrm>
        <a:graphic>
          <a:graphicData uri="http://schemas.openxmlformats.org/drawingml/2006/table">
            <a:tbl>
              <a:tblPr/>
              <a:tblGrid>
                <a:gridCol w="1068777"/>
                <a:gridCol w="3788229"/>
                <a:gridCol w="391885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latin typeface="+mn-ea"/>
                          <a:ea typeface="+mn-ea"/>
                          <a:cs typeface="Times New Roman"/>
                        </a:rPr>
                        <a:t>国家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>
                          <a:latin typeface="+mn-ea"/>
                          <a:ea typeface="+mn-ea"/>
                          <a:cs typeface="Times New Roman"/>
                        </a:rPr>
                        <a:t>拜占庭帝国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>
                          <a:latin typeface="+mn-ea"/>
                          <a:ea typeface="+mn-ea"/>
                          <a:cs typeface="Times New Roman"/>
                        </a:rPr>
                        <a:t>俄罗斯帝国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 smtClean="0">
                          <a:latin typeface="+mn-ea"/>
                          <a:ea typeface="+mn-ea"/>
                          <a:cs typeface="Times New Roman"/>
                        </a:rPr>
                        <a:t>发展</a:t>
                      </a:r>
                      <a:endParaRPr lang="en-US" altLang="zh-CN" sz="24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 smtClean="0">
                          <a:latin typeface="+mn-ea"/>
                          <a:ea typeface="+mn-ea"/>
                          <a:cs typeface="Times New Roman"/>
                        </a:rPr>
                        <a:t>历程</a:t>
                      </a:r>
                      <a:endParaRPr lang="zh-CN" sz="2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1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>
                          <a:latin typeface="+mn-ea"/>
                          <a:ea typeface="+mn-ea"/>
                          <a:cs typeface="Times New Roman"/>
                        </a:rPr>
                        <a:t>政治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1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>
                          <a:latin typeface="+mn-ea"/>
                          <a:ea typeface="+mn-ea"/>
                          <a:cs typeface="Times New Roman"/>
                        </a:rPr>
                        <a:t>经济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latin typeface="+mn-ea"/>
                          <a:ea typeface="+mn-ea"/>
                          <a:cs typeface="Times New Roman"/>
                        </a:rPr>
                        <a:t>文化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24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90642" y="307434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讲授新课：三、拜占庭与俄罗斯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Straight Connector 200"/>
          <p:cNvCxnSpPr/>
          <p:nvPr/>
        </p:nvCxnSpPr>
        <p:spPr>
          <a:xfrm flipV="1">
            <a:off x="888506" y="838200"/>
            <a:ext cx="3581894" cy="10228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06400" y="1039912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阅读课文，填写表格。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或阅读表格，了解两大帝国兴衰历史。</a:t>
            </a:r>
            <a:endParaRPr lang="zh-CN" altLang="en-US" sz="2000" dirty="0"/>
          </a:p>
        </p:txBody>
      </p:sp>
      <p:pic>
        <p:nvPicPr>
          <p:cNvPr id="8" name="~PP2223.WAV">
            <a:hlinkClick r:id="" action="ppaction://media"/>
          </p:cNvPr>
          <p:cNvPicPr>
            <a:picLocks noRot="1" noChangeAspect="1"/>
          </p:cNvPicPr>
          <p:nvPr>
            <a:wavAudioFile r:embed="rId1" name="~PP2223.WAV"/>
          </p:nvPr>
        </p:nvPicPr>
        <p:blipFill>
          <a:blip r:embed="rId5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57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48559" y="645160"/>
          <a:ext cx="9085942" cy="2743200"/>
        </p:xfrm>
        <a:graphic>
          <a:graphicData uri="http://schemas.openxmlformats.org/drawingml/2006/table">
            <a:tbl>
              <a:tblPr/>
              <a:tblGrid>
                <a:gridCol w="805533"/>
                <a:gridCol w="3346313"/>
                <a:gridCol w="49340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国家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拜占庭帝国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俄罗斯帝国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发展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历程</a:t>
                      </a:r>
                      <a:endParaRPr lang="zh-CN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即东罗马帝国</a:t>
                      </a:r>
                      <a:r>
                        <a:rPr lang="en-US" sz="2000" b="1" kern="100" dirty="0">
                          <a:latin typeface="+mn-ea"/>
                          <a:ea typeface="+mn-ea"/>
                          <a:cs typeface="Times New Roman"/>
                        </a:rPr>
                        <a:t>395-1453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年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：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6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、</a:t>
                      </a:r>
                      <a:r>
                        <a:rPr lang="en-US" sz="2000" b="1" kern="100" dirty="0">
                          <a:latin typeface="+mn-ea"/>
                          <a:ea typeface="+mn-ea"/>
                          <a:cs typeface="Times New Roman"/>
                        </a:rPr>
                        <a:t>7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世纪陷入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混乱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；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1453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年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被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奥斯曼土耳其帝国灭亡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9</a:t>
                      </a:r>
                      <a:r>
                        <a:rPr lang="zh-CN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世纪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zh-CN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发端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于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基辅罗斯；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13</a:t>
                      </a:r>
                      <a:r>
                        <a:rPr lang="zh-CN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世纪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zh-CN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臣属金帐汗国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；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16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世纪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初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zh-CN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莫斯科公国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兴起、统一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；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17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世纪末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地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跨欧亚两洲大帝国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政治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地跨欧亚非三洲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、</a:t>
                      </a:r>
                      <a:endParaRPr lang="en-US" altLang="zh-CN" sz="2000" b="1" kern="100" dirty="0" smtClean="0"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6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世纪</a:t>
                      </a:r>
                      <a:r>
                        <a:rPr lang="en-US" alt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《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罗马民法大全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》</a:t>
                      </a:r>
                      <a:endParaRPr lang="zh-CN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+mn-ea"/>
                          <a:ea typeface="+mn-ea"/>
                          <a:cs typeface="Times New Roman"/>
                        </a:rPr>
                        <a:t>1547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年伊凡四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世</a:t>
                      </a:r>
                      <a:r>
                        <a:rPr lang="zh-CN" altLang="en-US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成为</a:t>
                      </a:r>
                      <a:r>
                        <a:rPr lang="zh-CN" sz="2000" b="1" kern="100" dirty="0" smtClean="0">
                          <a:latin typeface="+mn-ea"/>
                          <a:ea typeface="+mn-ea"/>
                          <a:cs typeface="Times New Roman"/>
                        </a:rPr>
                        <a:t>沙皇</a:t>
                      </a: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，颁布新法典，巩固强化中央集权；对外扩张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经济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工商业发达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b="1" kern="10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latin typeface="+mn-ea"/>
                          <a:ea typeface="+mn-ea"/>
                          <a:cs typeface="Times New Roman"/>
                        </a:rPr>
                        <a:t>文化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沟通东西方文化、东正教</a:t>
                      </a:r>
                      <a:endParaRPr lang="en-US" sz="2000" b="1" kern="100" dirty="0"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latin typeface="+mn-ea"/>
                          <a:ea typeface="+mn-ea"/>
                          <a:cs typeface="Times New Roman"/>
                        </a:rPr>
                        <a:t>受拜占庭帝国影响、东正教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3777" y="4370119"/>
            <a:ext cx="58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思考：中古时期的西欧与东欧有哪些不同？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~PP897.WAV">
            <a:hlinkClick r:id="" action="ppaction://media"/>
          </p:cNvPr>
          <p:cNvPicPr>
            <a:picLocks noRot="1" noChangeAspect="1"/>
          </p:cNvPicPr>
          <p:nvPr>
            <a:wavAudioFile r:embed="rId2" name="~PP897.WAV"/>
          </p:nvPr>
        </p:nvPicPr>
        <p:blipFill>
          <a:blip r:embed="rId6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555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12" y="427511"/>
            <a:ext cx="178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课堂小结：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259" y="1548327"/>
            <a:ext cx="89539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）西欧：封君封臣制度、庄园与农奴制度是西欧封建社会的基本特征。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西欧封建社会出现了许多新变化，在多方面取得进步。</a:t>
            </a:r>
          </a:p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zh-CN" sz="2400" b="1" dirty="0" smtClean="0">
                <a:latin typeface="微软雅黑" pitchFamily="34" charset="-122"/>
                <a:ea typeface="微软雅黑" pitchFamily="34" charset="-122"/>
              </a:rPr>
              <a:t>）东欧：拜占庭一度强大；俄罗斯逐渐成为中央集权的大帝国。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）欧洲不同地区文明发展呈现出多元面貌，中古时期的世界依然处于联系较少、孤立发展状态。</a:t>
            </a:r>
            <a:endParaRPr lang="zh-CN" altLang="zh-CN" sz="24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Straight Connector 200"/>
          <p:cNvCxnSpPr/>
          <p:nvPr/>
        </p:nvCxnSpPr>
        <p:spPr>
          <a:xfrm>
            <a:off x="190006" y="950027"/>
            <a:ext cx="1710046" cy="11874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1779.WAV">
            <a:hlinkClick r:id="" action="ppaction://media"/>
          </p:cNvPr>
          <p:cNvPicPr>
            <a:picLocks noRot="1" noChangeAspect="1"/>
          </p:cNvPicPr>
          <p:nvPr>
            <a:wavAudioFile r:embed="rId1" name="~PP1779.WAV"/>
          </p:nvPr>
        </p:nvPicPr>
        <p:blipFill>
          <a:blip r:embed="rId5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93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2" b="5138"/>
          <a:stretch>
            <a:fillRect/>
          </a:stretch>
        </p:blipFill>
        <p:spPr>
          <a:xfrm>
            <a:off x="-19912" y="5034642"/>
            <a:ext cx="9548087" cy="10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/>
          <p:cNvSpPr/>
          <p:nvPr/>
        </p:nvSpPr>
        <p:spPr>
          <a:xfrm>
            <a:off x="4393313" y="280915"/>
            <a:ext cx="84830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目 录</a:t>
            </a:r>
            <a:endParaRPr lang="en-CA" altLang="zh-CN" sz="225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60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cxnSp>
        <p:nvCxnSpPr>
          <p:cNvPr id="61" name="Straight Connector 200"/>
          <p:cNvCxnSpPr/>
          <p:nvPr/>
        </p:nvCxnSpPr>
        <p:spPr>
          <a:xfrm>
            <a:off x="4388438" y="1212844"/>
            <a:ext cx="788753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平行四边形 62"/>
          <p:cNvSpPr/>
          <p:nvPr/>
        </p:nvSpPr>
        <p:spPr>
          <a:xfrm rot="16200000">
            <a:off x="4106979" y="2794070"/>
            <a:ext cx="1113570" cy="1524020"/>
          </a:xfrm>
          <a:prstGeom prst="parallelogram">
            <a:avLst>
              <a:gd name="adj" fmla="val 5322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" name="平行四边形 63"/>
          <p:cNvSpPr/>
          <p:nvPr/>
        </p:nvSpPr>
        <p:spPr>
          <a:xfrm rot="16200000">
            <a:off x="4106979" y="1603253"/>
            <a:ext cx="1113570" cy="1524020"/>
          </a:xfrm>
          <a:prstGeom prst="parallelogram">
            <a:avLst>
              <a:gd name="adj" fmla="val 5322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" name="右箭头 65"/>
          <p:cNvSpPr/>
          <p:nvPr/>
        </p:nvSpPr>
        <p:spPr>
          <a:xfrm rot="10800000">
            <a:off x="3441129" y="2274103"/>
            <a:ext cx="1984643" cy="776516"/>
          </a:xfrm>
          <a:prstGeom prst="rightArrow">
            <a:avLst>
              <a:gd name="adj1" fmla="val 66953"/>
              <a:gd name="adj2" fmla="val 50000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右箭头 66"/>
          <p:cNvSpPr/>
          <p:nvPr/>
        </p:nvSpPr>
        <p:spPr>
          <a:xfrm>
            <a:off x="3901752" y="2868169"/>
            <a:ext cx="1984643" cy="776516"/>
          </a:xfrm>
          <a:prstGeom prst="rightArrow">
            <a:avLst>
              <a:gd name="adj1" fmla="val 66953"/>
              <a:gd name="adj2" fmla="val 50000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" name="右箭头 67"/>
          <p:cNvSpPr/>
          <p:nvPr/>
        </p:nvSpPr>
        <p:spPr>
          <a:xfrm rot="10800000">
            <a:off x="3441129" y="3462235"/>
            <a:ext cx="1984643" cy="776516"/>
          </a:xfrm>
          <a:prstGeom prst="rightArrow">
            <a:avLst>
              <a:gd name="adj1" fmla="val 66953"/>
              <a:gd name="adj2" fmla="val 50000"/>
            </a:avLst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901752" y="1680037"/>
            <a:ext cx="1984643" cy="776516"/>
            <a:chOff x="3901752" y="1680037"/>
            <a:chExt cx="1984643" cy="776516"/>
          </a:xfrm>
        </p:grpSpPr>
        <p:sp>
          <p:nvSpPr>
            <p:cNvPr id="65" name="右箭头 64"/>
            <p:cNvSpPr/>
            <p:nvPr/>
          </p:nvSpPr>
          <p:spPr>
            <a:xfrm>
              <a:off x="3901752" y="1680037"/>
              <a:ext cx="1984643" cy="776516"/>
            </a:xfrm>
            <a:prstGeom prst="rightArrow">
              <a:avLst>
                <a:gd name="adj1" fmla="val 66953"/>
                <a:gd name="adj2" fmla="val 50000"/>
              </a:avLst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9" name="TextBox 9"/>
            <p:cNvSpPr txBox="1"/>
            <p:nvPr/>
          </p:nvSpPr>
          <p:spPr>
            <a:xfrm>
              <a:off x="4017433" y="1837464"/>
              <a:ext cx="129266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en-US" kern="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华文黑体" pitchFamily="2" charset="-122"/>
                </a:rPr>
                <a:t>教学内容</a:t>
              </a:r>
            </a:p>
          </p:txBody>
        </p:sp>
      </p:grpSp>
      <p:sp>
        <p:nvSpPr>
          <p:cNvPr id="70" name="TextBox 11"/>
          <p:cNvSpPr txBox="1"/>
          <p:nvPr/>
        </p:nvSpPr>
        <p:spPr>
          <a:xfrm>
            <a:off x="4017433" y="2431530"/>
            <a:ext cx="129266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黑体" pitchFamily="2" charset="-122"/>
              </a:rPr>
              <a:t>教学目标</a:t>
            </a:r>
          </a:p>
        </p:txBody>
      </p:sp>
      <p:sp>
        <p:nvSpPr>
          <p:cNvPr id="71" name="TextBox 12"/>
          <p:cNvSpPr txBox="1"/>
          <p:nvPr/>
        </p:nvSpPr>
        <p:spPr>
          <a:xfrm>
            <a:off x="4017433" y="3053552"/>
            <a:ext cx="129266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黑体" pitchFamily="2" charset="-122"/>
              </a:rPr>
              <a:t>教学准备</a:t>
            </a:r>
          </a:p>
        </p:txBody>
      </p:sp>
      <p:sp>
        <p:nvSpPr>
          <p:cNvPr id="72" name="TextBox 13"/>
          <p:cNvSpPr txBox="1"/>
          <p:nvPr/>
        </p:nvSpPr>
        <p:spPr>
          <a:xfrm>
            <a:off x="4017433" y="3647618"/>
            <a:ext cx="129266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黑体" pitchFamily="2" charset="-122"/>
              </a:rPr>
              <a:t>教学过程</a:t>
            </a:r>
          </a:p>
        </p:txBody>
      </p:sp>
      <p:pic>
        <p:nvPicPr>
          <p:cNvPr id="17" name="~PP1049.WAV">
            <a:hlinkClick r:id="" action="ppaction://media"/>
          </p:cNvPr>
          <p:cNvPicPr>
            <a:picLocks noRot="1" noChangeAspect="1"/>
          </p:cNvPicPr>
          <p:nvPr>
            <a:wavAudioFile r:embed="rId1" name="~PP1049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7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riangle 201"/>
          <p:cNvSpPr/>
          <p:nvPr/>
        </p:nvSpPr>
        <p:spPr>
          <a:xfrm rot="10800000">
            <a:off x="4446949" y="-6350"/>
            <a:ext cx="682640" cy="227383"/>
          </a:xfrm>
          <a:prstGeom prst="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3967324" y="3508351"/>
            <a:ext cx="1064743" cy="819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点击输入简要文字内容，文字内容需概括精炼，不用多余的文字修饰</a:t>
            </a:r>
            <a:r>
              <a:rPr lang="en-US" altLang="zh-CN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……</a:t>
            </a:r>
            <a:r>
              <a:rPr lang="zh-CN" altLang="en-US" sz="885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lang="en-US" altLang="zh-CN" sz="885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270" y="712519"/>
            <a:ext cx="178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反馈练习：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5668" y="1710047"/>
            <a:ext cx="420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反馈题目见课时学案</a:t>
            </a:r>
            <a:endParaRPr lang="zh-CN" altLang="en-US" sz="2400" b="1" dirty="0"/>
          </a:p>
        </p:txBody>
      </p:sp>
      <p:cxnSp>
        <p:nvCxnSpPr>
          <p:cNvPr id="8" name="Straight Connector 200"/>
          <p:cNvCxnSpPr/>
          <p:nvPr/>
        </p:nvCxnSpPr>
        <p:spPr>
          <a:xfrm flipV="1">
            <a:off x="522514" y="1246909"/>
            <a:ext cx="1888177" cy="11876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~PP225.WAV">
            <a:hlinkClick r:id="" action="ppaction://media"/>
          </p:cNvPr>
          <p:cNvPicPr>
            <a:picLocks noRot="1" noChangeAspect="1"/>
          </p:cNvPicPr>
          <p:nvPr>
            <a:wavAudioFile r:embed="rId1" name="~PP225.WAV"/>
          </p:nvPr>
        </p:nvPicPr>
        <p:blipFill>
          <a:blip r:embed="rId5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34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" b="55974"/>
          <a:stretch>
            <a:fillRect/>
          </a:stretch>
        </p:blipFill>
        <p:spPr>
          <a:xfrm>
            <a:off x="-1" y="0"/>
            <a:ext cx="9528175" cy="5359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12045" r="31981" b="24572"/>
          <a:stretch>
            <a:fillRect/>
          </a:stretch>
        </p:blipFill>
        <p:spPr>
          <a:xfrm>
            <a:off x="2376576" y="1599187"/>
            <a:ext cx="2041742" cy="181711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418318" y="1943199"/>
            <a:ext cx="3286074" cy="819105"/>
          </a:xfrm>
          <a:prstGeom prst="rect">
            <a:avLst/>
          </a:prstGeom>
        </p:spPr>
        <p:txBody>
          <a:bodyPr wrap="square" lIns="67598" tIns="33799" rIns="67598" bIns="33799" anchor="t">
            <a:spAutoFit/>
          </a:bodyPr>
          <a:lstStyle/>
          <a:p>
            <a:pPr algn="ctr" fontAlgn="ctr"/>
            <a:r>
              <a:rPr lang="zh-CN" altLang="en-US" sz="4880" b="1" spc="59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</a:p>
        </p:txBody>
      </p:sp>
      <p:pic>
        <p:nvPicPr>
          <p:cNvPr id="5" name="~PP996.WAV">
            <a:hlinkClick r:id="" action="ppaction://media"/>
          </p:cNvPr>
          <p:cNvPicPr>
            <a:picLocks noRot="1" noChangeAspect="1"/>
          </p:cNvPicPr>
          <p:nvPr>
            <a:wavAudioFile r:embed="rId1" name="~PP996.WAV"/>
          </p:nvPr>
        </p:nvPicPr>
        <p:blipFill>
          <a:blip r:embed="rId6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8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4" b="3434"/>
          <a:stretch>
            <a:fillRect/>
          </a:stretch>
        </p:blipFill>
        <p:spPr>
          <a:xfrm>
            <a:off x="0" y="0"/>
            <a:ext cx="9528175" cy="53594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211418" y="588975"/>
            <a:ext cx="21437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3000" b="1" spc="226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教学内容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863652" y="1673019"/>
            <a:ext cx="1553762" cy="1570775"/>
            <a:chOff x="2918306" y="1498847"/>
            <a:chExt cx="1553762" cy="15707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339961" y="1961069"/>
              <a:ext cx="710451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altLang="zh-CN" sz="3750" kern="0" dirty="0">
                  <a:solidFill>
                    <a:srgbClr val="96D02B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0 1</a:t>
              </a:r>
              <a:endParaRPr lang="zh-CN" altLang="en-US" sz="3750" kern="0" dirty="0">
                <a:solidFill>
                  <a:srgbClr val="96D02B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3" name="TextBox 15"/>
          <p:cNvSpPr txBox="1"/>
          <p:nvPr/>
        </p:nvSpPr>
        <p:spPr>
          <a:xfrm>
            <a:off x="4486275" y="1266418"/>
            <a:ext cx="48958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sz="2000" b="1" dirty="0" smtClean="0">
                <a:solidFill>
                  <a:schemeClr val="tx1"/>
                </a:solidFill>
              </a:rPr>
              <a:t>在西欧，封君封臣制度、庄园和农奴制度成为西欧中古时代的基本特征。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10-11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世纪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以来，</a:t>
            </a:r>
            <a:r>
              <a:rPr lang="zh-CN" altLang="zh-CN" sz="2000" b="1" dirty="0" smtClean="0">
                <a:solidFill>
                  <a:schemeClr val="tx1"/>
                </a:solidFill>
              </a:rPr>
              <a:t>城市、王权与基督教会成为欧洲封建社会错综复杂的三大力量。</a:t>
            </a:r>
            <a:endParaRPr lang="zh-CN" altLang="zh-CN" sz="2000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40238" y="3257076"/>
            <a:ext cx="47625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000" b="1" dirty="0" smtClean="0">
                <a:latin typeface="微软雅黑" pitchFamily="34" charset="-122"/>
                <a:ea typeface="微软雅黑" pitchFamily="34" charset="-122"/>
              </a:rPr>
              <a:t>在东欧，拜占庭帝国的《罗马民法大全》，是罗马法的集大成者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zh-CN" altLang="zh-CN" sz="2000" b="1" dirty="0" smtClean="0">
                <a:latin typeface="微软雅黑" pitchFamily="34" charset="-122"/>
                <a:ea typeface="微软雅黑" pitchFamily="34" charset="-122"/>
              </a:rPr>
              <a:t>俄罗斯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发展成为中央集权的</a:t>
            </a:r>
            <a:r>
              <a:rPr lang="zh-CN" altLang="zh-CN" sz="2000" b="1" dirty="0" smtClean="0">
                <a:latin typeface="微软雅黑" pitchFamily="34" charset="-122"/>
                <a:ea typeface="微软雅黑" pitchFamily="34" charset="-122"/>
              </a:rPr>
              <a:t>的大帝国。</a:t>
            </a:r>
            <a:endParaRPr lang="zh-CN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~PP1172.WAV">
            <a:hlinkClick r:id="" action="ppaction://media"/>
          </p:cNvPr>
          <p:cNvPicPr>
            <a:picLocks noRot="1" noChangeAspect="1"/>
          </p:cNvPicPr>
          <p:nvPr>
            <a:wavAudioFile r:embed="rId2" name="~PP1172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8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652753" y="345880"/>
            <a:ext cx="133882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教学内容</a:t>
            </a:r>
            <a:endParaRPr lang="en-CA" altLang="zh-CN" sz="225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7" name="Triangle 201"/>
          <p:cNvSpPr/>
          <p:nvPr/>
        </p:nvSpPr>
        <p:spPr>
          <a:xfrm rot="10800000">
            <a:off x="4446949" y="1467"/>
            <a:ext cx="682640" cy="227383"/>
          </a:xfrm>
          <a:prstGeom prst="triangl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cxnSp>
        <p:nvCxnSpPr>
          <p:cNvPr id="8" name="Straight Connector 200"/>
          <p:cNvCxnSpPr/>
          <p:nvPr/>
        </p:nvCxnSpPr>
        <p:spPr>
          <a:xfrm>
            <a:off x="4388438" y="915859"/>
            <a:ext cx="788753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 bwMode="blackWhite">
          <a:xfrm>
            <a:off x="2658477" y="3754637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0" name="椭圆 9"/>
          <p:cNvSpPr/>
          <p:nvPr/>
        </p:nvSpPr>
        <p:spPr bwMode="blackWhite">
          <a:xfrm>
            <a:off x="3509962" y="2569104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1" name="椭圆 10"/>
          <p:cNvSpPr/>
          <p:nvPr/>
        </p:nvSpPr>
        <p:spPr bwMode="blackWhite">
          <a:xfrm>
            <a:off x="2395537" y="1457999"/>
            <a:ext cx="942144" cy="9421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sp>
        <p:nvSpPr>
          <p:cNvPr id="12" name="椭圆 11"/>
          <p:cNvSpPr/>
          <p:nvPr/>
        </p:nvSpPr>
        <p:spPr bwMode="blackWhite">
          <a:xfrm>
            <a:off x="1181613" y="2198746"/>
            <a:ext cx="1703783" cy="170378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7200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191217" y="2284811"/>
            <a:ext cx="465211" cy="355997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149419" y="1953817"/>
            <a:ext cx="0" cy="0"/>
          </a:xfrm>
          <a:prstGeom prst="line">
            <a:avLst/>
          </a:prstGeom>
          <a:ln w="19050">
            <a:solidFill>
              <a:srgbClr val="F7D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956538" y="1924051"/>
            <a:ext cx="438150" cy="263129"/>
            <a:chOff x="2132468" y="2251530"/>
            <a:chExt cx="584200" cy="350838"/>
          </a:xfrm>
        </p:grpSpPr>
        <p:cxnSp>
          <p:nvCxnSpPr>
            <p:cNvPr id="16" name="直接连接符 15"/>
            <p:cNvCxnSpPr/>
            <p:nvPr/>
          </p:nvCxnSpPr>
          <p:spPr bwMode="auto">
            <a:xfrm flipV="1">
              <a:off x="2132468" y="2251530"/>
              <a:ext cx="265112" cy="35083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 bwMode="auto">
            <a:xfrm>
              <a:off x="2389643" y="2251530"/>
              <a:ext cx="32702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箭头连接符 17"/>
          <p:cNvCxnSpPr/>
          <p:nvPr/>
        </p:nvCxnSpPr>
        <p:spPr>
          <a:xfrm flipH="1">
            <a:off x="3408828" y="3415223"/>
            <a:ext cx="244350" cy="33958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827245" y="1574907"/>
            <a:ext cx="1396264" cy="1696164"/>
            <a:chOff x="1960078" y="1786005"/>
            <a:chExt cx="1861684" cy="2261551"/>
          </a:xfrm>
        </p:grpSpPr>
        <p:sp>
          <p:nvSpPr>
            <p:cNvPr id="20" name="椭圆 19"/>
            <p:cNvSpPr/>
            <p:nvPr/>
          </p:nvSpPr>
          <p:spPr bwMode="auto">
            <a:xfrm>
              <a:off x="2862912" y="1786005"/>
              <a:ext cx="958850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11"/>
            <p:cNvSpPr txBox="1"/>
            <p:nvPr/>
          </p:nvSpPr>
          <p:spPr>
            <a:xfrm>
              <a:off x="3090377" y="1958804"/>
              <a:ext cx="49842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11"/>
            <p:cNvSpPr txBox="1"/>
            <p:nvPr/>
          </p:nvSpPr>
          <p:spPr>
            <a:xfrm>
              <a:off x="1960078" y="3432003"/>
              <a:ext cx="49842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25794" y="2680607"/>
            <a:ext cx="719138" cy="719138"/>
            <a:chOff x="4358143" y="3260272"/>
            <a:chExt cx="958850" cy="958850"/>
          </a:xfrm>
        </p:grpSpPr>
        <p:sp>
          <p:nvSpPr>
            <p:cNvPr id="23" name="椭圆 22"/>
            <p:cNvSpPr/>
            <p:nvPr/>
          </p:nvSpPr>
          <p:spPr bwMode="auto">
            <a:xfrm>
              <a:off x="4358143" y="3260272"/>
              <a:ext cx="958850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15"/>
            <p:cNvSpPr txBox="1"/>
            <p:nvPr/>
          </p:nvSpPr>
          <p:spPr>
            <a:xfrm>
              <a:off x="4619608" y="3423291"/>
              <a:ext cx="49842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775348" y="3853374"/>
            <a:ext cx="717947" cy="719138"/>
            <a:chOff x="3224213" y="4823962"/>
            <a:chExt cx="957262" cy="958850"/>
          </a:xfrm>
        </p:grpSpPr>
        <p:sp>
          <p:nvSpPr>
            <p:cNvPr id="26" name="椭圆 25"/>
            <p:cNvSpPr/>
            <p:nvPr/>
          </p:nvSpPr>
          <p:spPr bwMode="auto">
            <a:xfrm>
              <a:off x="3224213" y="4823962"/>
              <a:ext cx="957262" cy="958850"/>
            </a:xfrm>
            <a:prstGeom prst="ellipse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55366" y="4995977"/>
              <a:ext cx="49842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23377" y="1202371"/>
            <a:ext cx="5973023" cy="942202"/>
            <a:chOff x="3980318" y="1530589"/>
            <a:chExt cx="6767532" cy="1256269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980318" y="2251530"/>
              <a:ext cx="1228725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左中括号 29"/>
            <p:cNvSpPr/>
            <p:nvPr/>
          </p:nvSpPr>
          <p:spPr>
            <a:xfrm>
              <a:off x="5264605" y="1744778"/>
              <a:ext cx="123825" cy="1042080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80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1" name="Rectangle 5"/>
            <p:cNvSpPr/>
            <p:nvPr/>
          </p:nvSpPr>
          <p:spPr bwMode="auto">
            <a:xfrm>
              <a:off x="5276816" y="1530589"/>
              <a:ext cx="5471034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  <a:sym typeface="Gill Sans" charset="0"/>
                </a:rPr>
                <a:t>西欧封建社会：</a:t>
              </a:r>
              <a:endParaRPr lang="en-US" altLang="zh-CN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Gill Sans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latin typeface="黑体" pitchFamily="49" charset="-122"/>
                  <a:ea typeface="黑体" pitchFamily="49" charset="-122"/>
                  <a:sym typeface="Gill Sans" charset="0"/>
                </a:rPr>
                <a:t>主要学习西欧封建社会的基本特征是封君封臣制度、庄园与农奴制度</a:t>
              </a:r>
              <a:endParaRPr lang="en-US" altLang="zh-CN" sz="2400" b="1" dirty="0">
                <a:latin typeface="黑体" pitchFamily="49" charset="-122"/>
                <a:ea typeface="黑体" pitchFamily="49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71127" y="2557982"/>
            <a:ext cx="4820499" cy="873401"/>
            <a:chOff x="5453518" y="3134871"/>
            <a:chExt cx="6334754" cy="1164534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5453518" y="3806372"/>
              <a:ext cx="89376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左中括号 33"/>
            <p:cNvSpPr/>
            <p:nvPr/>
          </p:nvSpPr>
          <p:spPr>
            <a:xfrm>
              <a:off x="6411915" y="3309485"/>
              <a:ext cx="123825" cy="989920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5"/>
            <p:cNvSpPr/>
            <p:nvPr/>
          </p:nvSpPr>
          <p:spPr bwMode="auto">
            <a:xfrm>
              <a:off x="5679941" y="3134871"/>
              <a:ext cx="6108331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  <a:sym typeface="Lato Light" charset="0"/>
                </a:rPr>
                <a:t>中古西欧的王权、城市与教会：</a:t>
              </a:r>
              <a:endParaRPr lang="en-US" altLang="zh-CN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Lato Light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latin typeface="黑体" pitchFamily="49" charset="-122"/>
                  <a:ea typeface="黑体" pitchFamily="49" charset="-122"/>
                  <a:sym typeface="Lato Light" charset="0"/>
                </a:rPr>
                <a:t>主要学习西欧封建社会出现了许多新变化，在多方面取得进步</a:t>
              </a:r>
              <a:endParaRPr lang="en-US" altLang="zh-CN" sz="2400" b="1" dirty="0">
                <a:latin typeface="黑体" pitchFamily="49" charset="-122"/>
                <a:ea typeface="黑体" pitchFamily="49" charset="-122"/>
                <a:sym typeface="Lato Light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369468" y="3852021"/>
            <a:ext cx="5755481" cy="1062879"/>
            <a:chOff x="4333875" y="4822157"/>
            <a:chExt cx="6116412" cy="1417172"/>
          </a:xfrm>
        </p:grpSpPr>
        <p:cxnSp>
          <p:nvCxnSpPr>
            <p:cNvPr id="37" name="直接连接符 36"/>
            <p:cNvCxnSpPr/>
            <p:nvPr/>
          </p:nvCxnSpPr>
          <p:spPr>
            <a:xfrm flipH="1">
              <a:off x="4333875" y="5361443"/>
              <a:ext cx="893763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左中括号 37"/>
            <p:cNvSpPr/>
            <p:nvPr/>
          </p:nvSpPr>
          <p:spPr>
            <a:xfrm>
              <a:off x="5327650" y="4865176"/>
              <a:ext cx="223435" cy="1374153"/>
            </a:xfrm>
            <a:prstGeom prst="leftBracket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5"/>
            <p:cNvSpPr/>
            <p:nvPr/>
          </p:nvSpPr>
          <p:spPr bwMode="auto">
            <a:xfrm>
              <a:off x="5653089" y="4822157"/>
              <a:ext cx="4797198" cy="101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  <a:cs typeface="Lato Light" charset="0"/>
                  <a:sym typeface="Lato Light" charset="0"/>
                </a:rPr>
                <a:t>拜占庭与俄罗斯：</a:t>
              </a:r>
              <a:endParaRPr lang="en-US" altLang="zh-CN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Lato Light" charset="0"/>
                <a:sym typeface="Lato Light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 smtClean="0">
                  <a:latin typeface="黑体" pitchFamily="49" charset="-122"/>
                  <a:ea typeface="黑体" pitchFamily="49" charset="-122"/>
                  <a:cs typeface="Lato Light" charset="0"/>
                  <a:sym typeface="Lato Light" charset="0"/>
                </a:rPr>
                <a:t>主要学习拜占庭一度强大；俄罗斯逐渐称成为中央集权的大帝国</a:t>
              </a:r>
              <a:endParaRPr lang="en-US" altLang="zh-CN" sz="2400" b="1" dirty="0">
                <a:latin typeface="黑体" pitchFamily="49" charset="-122"/>
                <a:ea typeface="黑体" pitchFamily="49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288333" y="2305466"/>
            <a:ext cx="1490340" cy="1490340"/>
            <a:chOff x="1288333" y="2305466"/>
            <a:chExt cx="1490340" cy="1490340"/>
          </a:xfrm>
        </p:grpSpPr>
        <p:grpSp>
          <p:nvGrpSpPr>
            <p:cNvPr id="40" name="组合 39"/>
            <p:cNvGrpSpPr/>
            <p:nvPr/>
          </p:nvGrpSpPr>
          <p:grpSpPr>
            <a:xfrm>
              <a:off x="1288333" y="2305466"/>
              <a:ext cx="1490340" cy="1490340"/>
              <a:chOff x="931146" y="2070063"/>
              <a:chExt cx="1490340" cy="149034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931146" y="2070063"/>
                <a:ext cx="1490340" cy="1490340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3" name="同心圆 42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42" name="椭圆 41"/>
              <p:cNvSpPr/>
              <p:nvPr/>
            </p:nvSpPr>
            <p:spPr>
              <a:xfrm>
                <a:off x="1132477" y="2271394"/>
                <a:ext cx="1087679" cy="1087679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704975" y="2828925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 smtClean="0">
                  <a:latin typeface="微软雅黑" pitchFamily="34" charset="-122"/>
                  <a:ea typeface="微软雅黑" pitchFamily="34" charset="-122"/>
                </a:rPr>
                <a:t>标题</a:t>
              </a:r>
              <a:endParaRPr lang="zh-CN" altLang="en-US" sz="18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~PP133.WAV">
            <a:hlinkClick r:id="" action="ppaction://media"/>
          </p:cNvPr>
          <p:cNvPicPr>
            <a:picLocks noRot="1" noChangeAspect="1"/>
          </p:cNvPicPr>
          <p:nvPr>
            <a:wavAudioFile r:embed="rId1" name="~PP133.WAV"/>
          </p:nvPr>
        </p:nvPicPr>
        <p:blipFill>
          <a:blip r:embed="rId6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1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1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4" b="3434"/>
          <a:stretch>
            <a:fillRect/>
          </a:stretch>
        </p:blipFill>
        <p:spPr>
          <a:xfrm>
            <a:off x="-1" y="0"/>
            <a:ext cx="9528175" cy="53594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091431" y="816254"/>
            <a:ext cx="21437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3000" b="1" spc="226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教学目标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4532807" y="2285099"/>
            <a:ext cx="4563692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课程标准：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通过了解中古时期欧洲不同地区的国家、民族、宗教和社会变化，认识中古时期世界各区域文明的多元面貌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63652" y="1673019"/>
            <a:ext cx="1553762" cy="1570775"/>
            <a:chOff x="2918306" y="1498847"/>
            <a:chExt cx="1553762" cy="15707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310305" y="1961069"/>
              <a:ext cx="769763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altLang="zh-CN" sz="3750" kern="0" dirty="0">
                  <a:solidFill>
                    <a:srgbClr val="96D02B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0 2</a:t>
              </a:r>
              <a:endParaRPr lang="zh-CN" altLang="en-US" sz="3750" kern="0" dirty="0">
                <a:solidFill>
                  <a:srgbClr val="96D02B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9" name="~PP2329.WAV">
            <a:hlinkClick r:id="" action="ppaction://media"/>
          </p:cNvPr>
          <p:cNvPicPr>
            <a:picLocks noRot="1" noChangeAspect="1"/>
          </p:cNvPicPr>
          <p:nvPr>
            <a:wavAudioFile r:embed="rId2" name="~PP2329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矩形 122"/>
          <p:cNvSpPr/>
          <p:nvPr/>
        </p:nvSpPr>
        <p:spPr>
          <a:xfrm>
            <a:off x="3652754" y="333075"/>
            <a:ext cx="133882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2250" b="1" dirty="0"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24" name="Triangle 201"/>
          <p:cNvSpPr/>
          <p:nvPr/>
        </p:nvSpPr>
        <p:spPr>
          <a:xfrm rot="10800000">
            <a:off x="4446949" y="-11339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cxnSp>
        <p:nvCxnSpPr>
          <p:cNvPr id="125" name="Straight Connector 200"/>
          <p:cNvCxnSpPr/>
          <p:nvPr/>
        </p:nvCxnSpPr>
        <p:spPr>
          <a:xfrm>
            <a:off x="4388438" y="874026"/>
            <a:ext cx="788753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2" b="5138"/>
          <a:stretch>
            <a:fillRect/>
          </a:stretch>
        </p:blipFill>
        <p:spPr>
          <a:xfrm>
            <a:off x="-19912" y="5034642"/>
            <a:ext cx="9548087" cy="10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/>
          <p:cNvSpPr/>
          <p:nvPr/>
        </p:nvSpPr>
        <p:spPr>
          <a:xfrm>
            <a:off x="1230929" y="1038374"/>
            <a:ext cx="7924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依据教科书中历史图片、示意图、地图与文字叙述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明确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史事与时间、空间的关系；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梳理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中古时期西欧封建社会基本状况、西欧封建社会中后期出现的新变化、东欧拜占庭与俄罗斯帝国兴衰的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史实，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了解欧洲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历史纵向发展与横向发展的关系。</a:t>
            </a:r>
            <a:endParaRPr lang="zh-CN" altLang="en-US" sz="1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90309" y="3923959"/>
            <a:ext cx="773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梳理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史实基础上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分析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西欧封建社会的基本特征和社会变化，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归纳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东欧两大帝国的特点，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理解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欧洲不同地区文明发展的多元面貌；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认识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中古时期世界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历史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仍然处于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分散孤立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发展的状态，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渗透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国际视野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42805" y="2579497"/>
            <a:ext cx="7556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依据史实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初步</a:t>
            </a:r>
            <a:r>
              <a:rPr lang="zh-CN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运用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唯物史观分析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经济基础（庄园与农奴制度）与上层建筑（封君封臣制度）</a:t>
            </a:r>
            <a:r>
              <a:rPr lang="zh-CN" altLang="zh-CN" sz="1800" b="1" dirty="0" smtClean="0">
                <a:latin typeface="微软雅黑" pitchFamily="34" charset="-122"/>
                <a:ea typeface="微软雅黑" pitchFamily="34" charset="-122"/>
              </a:rPr>
              <a:t>之间的辩证关系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，认识西欧封建社会的基本特征。</a:t>
            </a:r>
            <a:endParaRPr lang="zh-CN" altLang="en-US" sz="18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95089" y="1227176"/>
            <a:ext cx="597441" cy="637249"/>
            <a:chOff x="495089" y="1227176"/>
            <a:chExt cx="597441" cy="637249"/>
          </a:xfrm>
        </p:grpSpPr>
        <p:grpSp>
          <p:nvGrpSpPr>
            <p:cNvPr id="3" name="组合 10"/>
            <p:cNvGrpSpPr/>
            <p:nvPr/>
          </p:nvGrpSpPr>
          <p:grpSpPr>
            <a:xfrm>
              <a:off x="495089" y="1227176"/>
              <a:ext cx="590914" cy="637249"/>
              <a:chOff x="4499992" y="267494"/>
              <a:chExt cx="599448" cy="599448"/>
            </a:xfrm>
          </p:grpSpPr>
          <p:grpSp>
            <p:nvGrpSpPr>
              <p:cNvPr id="4" name="组合 11"/>
              <p:cNvGrpSpPr/>
              <p:nvPr/>
            </p:nvGrpSpPr>
            <p:grpSpPr>
              <a:xfrm>
                <a:off x="4499992" y="267494"/>
                <a:ext cx="599448" cy="599448"/>
                <a:chOff x="4131160" y="713581"/>
                <a:chExt cx="881684" cy="881684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45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rgbClr val="94CF29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" name="Freeform 70"/>
              <p:cNvSpPr>
                <a:spLocks noEditPoints="1"/>
              </p:cNvSpPr>
              <p:nvPr/>
            </p:nvSpPr>
            <p:spPr bwMode="auto">
              <a:xfrm>
                <a:off x="4679089" y="422857"/>
                <a:ext cx="241254" cy="288722"/>
              </a:xfrm>
              <a:custGeom>
                <a:avLst/>
                <a:gdLst>
                  <a:gd name="T0" fmla="*/ 346 w 346"/>
                  <a:gd name="T1" fmla="*/ 77 h 414"/>
                  <a:gd name="T2" fmla="*/ 345 w 346"/>
                  <a:gd name="T3" fmla="*/ 75 h 414"/>
                  <a:gd name="T4" fmla="*/ 345 w 346"/>
                  <a:gd name="T5" fmla="*/ 74 h 414"/>
                  <a:gd name="T6" fmla="*/ 343 w 346"/>
                  <a:gd name="T7" fmla="*/ 72 h 414"/>
                  <a:gd name="T8" fmla="*/ 273 w 346"/>
                  <a:gd name="T9" fmla="*/ 2 h 414"/>
                  <a:gd name="T10" fmla="*/ 271 w 346"/>
                  <a:gd name="T11" fmla="*/ 0 h 414"/>
                  <a:gd name="T12" fmla="*/ 270 w 346"/>
                  <a:gd name="T13" fmla="*/ 0 h 414"/>
                  <a:gd name="T14" fmla="*/ 268 w 346"/>
                  <a:gd name="T15" fmla="*/ 0 h 414"/>
                  <a:gd name="T16" fmla="*/ 268 w 346"/>
                  <a:gd name="T17" fmla="*/ 0 h 414"/>
                  <a:gd name="T18" fmla="*/ 7 w 346"/>
                  <a:gd name="T19" fmla="*/ 0 h 414"/>
                  <a:gd name="T20" fmla="*/ 0 w 346"/>
                  <a:gd name="T21" fmla="*/ 7 h 414"/>
                  <a:gd name="T22" fmla="*/ 0 w 346"/>
                  <a:gd name="T23" fmla="*/ 407 h 414"/>
                  <a:gd name="T24" fmla="*/ 7 w 346"/>
                  <a:gd name="T25" fmla="*/ 414 h 414"/>
                  <a:gd name="T26" fmla="*/ 338 w 346"/>
                  <a:gd name="T27" fmla="*/ 414 h 414"/>
                  <a:gd name="T28" fmla="*/ 346 w 346"/>
                  <a:gd name="T29" fmla="*/ 407 h 414"/>
                  <a:gd name="T30" fmla="*/ 346 w 346"/>
                  <a:gd name="T31" fmla="*/ 77 h 414"/>
                  <a:gd name="T32" fmla="*/ 346 w 346"/>
                  <a:gd name="T33" fmla="*/ 77 h 414"/>
                  <a:gd name="T34" fmla="*/ 275 w 346"/>
                  <a:gd name="T35" fmla="*/ 25 h 414"/>
                  <a:gd name="T36" fmla="*/ 320 w 346"/>
                  <a:gd name="T37" fmla="*/ 70 h 414"/>
                  <a:gd name="T38" fmla="*/ 275 w 346"/>
                  <a:gd name="T39" fmla="*/ 70 h 414"/>
                  <a:gd name="T40" fmla="*/ 275 w 346"/>
                  <a:gd name="T41" fmla="*/ 25 h 414"/>
                  <a:gd name="T42" fmla="*/ 14 w 346"/>
                  <a:gd name="T43" fmla="*/ 400 h 414"/>
                  <a:gd name="T44" fmla="*/ 14 w 346"/>
                  <a:gd name="T45" fmla="*/ 14 h 414"/>
                  <a:gd name="T46" fmla="*/ 260 w 346"/>
                  <a:gd name="T47" fmla="*/ 14 h 414"/>
                  <a:gd name="T48" fmla="*/ 260 w 346"/>
                  <a:gd name="T49" fmla="*/ 77 h 414"/>
                  <a:gd name="T50" fmla="*/ 268 w 346"/>
                  <a:gd name="T51" fmla="*/ 85 h 414"/>
                  <a:gd name="T52" fmla="*/ 331 w 346"/>
                  <a:gd name="T53" fmla="*/ 85 h 414"/>
                  <a:gd name="T54" fmla="*/ 331 w 346"/>
                  <a:gd name="T55" fmla="*/ 400 h 414"/>
                  <a:gd name="T56" fmla="*/ 14 w 346"/>
                  <a:gd name="T57" fmla="*/ 400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46" h="414">
                    <a:moveTo>
                      <a:pt x="346" y="77"/>
                    </a:moveTo>
                    <a:cubicBezTo>
                      <a:pt x="345" y="76"/>
                      <a:pt x="345" y="76"/>
                      <a:pt x="345" y="75"/>
                    </a:cubicBezTo>
                    <a:cubicBezTo>
                      <a:pt x="345" y="75"/>
                      <a:pt x="345" y="75"/>
                      <a:pt x="345" y="74"/>
                    </a:cubicBezTo>
                    <a:cubicBezTo>
                      <a:pt x="345" y="74"/>
                      <a:pt x="344" y="73"/>
                      <a:pt x="343" y="72"/>
                    </a:cubicBezTo>
                    <a:cubicBezTo>
                      <a:pt x="273" y="2"/>
                      <a:pt x="273" y="2"/>
                      <a:pt x="273" y="2"/>
                    </a:cubicBezTo>
                    <a:cubicBezTo>
                      <a:pt x="272" y="1"/>
                      <a:pt x="272" y="1"/>
                      <a:pt x="271" y="0"/>
                    </a:cubicBezTo>
                    <a:cubicBezTo>
                      <a:pt x="271" y="0"/>
                      <a:pt x="270" y="0"/>
                      <a:pt x="270" y="0"/>
                    </a:cubicBezTo>
                    <a:cubicBezTo>
                      <a:pt x="270" y="0"/>
                      <a:pt x="269" y="0"/>
                      <a:pt x="268" y="0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0" y="411"/>
                      <a:pt x="3" y="414"/>
                      <a:pt x="7" y="414"/>
                    </a:cubicBezTo>
                    <a:cubicBezTo>
                      <a:pt x="338" y="414"/>
                      <a:pt x="338" y="414"/>
                      <a:pt x="338" y="414"/>
                    </a:cubicBezTo>
                    <a:cubicBezTo>
                      <a:pt x="342" y="414"/>
                      <a:pt x="346" y="411"/>
                      <a:pt x="346" y="407"/>
                    </a:cubicBezTo>
                    <a:cubicBezTo>
                      <a:pt x="346" y="77"/>
                      <a:pt x="346" y="77"/>
                      <a:pt x="346" y="77"/>
                    </a:cubicBezTo>
                    <a:cubicBezTo>
                      <a:pt x="346" y="77"/>
                      <a:pt x="346" y="77"/>
                      <a:pt x="346" y="77"/>
                    </a:cubicBezTo>
                    <a:close/>
                    <a:moveTo>
                      <a:pt x="275" y="25"/>
                    </a:moveTo>
                    <a:cubicBezTo>
                      <a:pt x="320" y="70"/>
                      <a:pt x="320" y="70"/>
                      <a:pt x="320" y="70"/>
                    </a:cubicBezTo>
                    <a:cubicBezTo>
                      <a:pt x="275" y="70"/>
                      <a:pt x="275" y="70"/>
                      <a:pt x="275" y="70"/>
                    </a:cubicBezTo>
                    <a:lnTo>
                      <a:pt x="275" y="25"/>
                    </a:lnTo>
                    <a:close/>
                    <a:moveTo>
                      <a:pt x="14" y="400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260" y="14"/>
                      <a:pt x="260" y="14"/>
                      <a:pt x="260" y="14"/>
                    </a:cubicBezTo>
                    <a:cubicBezTo>
                      <a:pt x="260" y="77"/>
                      <a:pt x="260" y="77"/>
                      <a:pt x="260" y="77"/>
                    </a:cubicBezTo>
                    <a:cubicBezTo>
                      <a:pt x="260" y="81"/>
                      <a:pt x="264" y="85"/>
                      <a:pt x="268" y="85"/>
                    </a:cubicBezTo>
                    <a:cubicBezTo>
                      <a:pt x="331" y="85"/>
                      <a:pt x="331" y="85"/>
                      <a:pt x="331" y="85"/>
                    </a:cubicBezTo>
                    <a:cubicBezTo>
                      <a:pt x="331" y="400"/>
                      <a:pt x="331" y="400"/>
                      <a:pt x="331" y="400"/>
                    </a:cubicBezTo>
                    <a:lnTo>
                      <a:pt x="14" y="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7595" tIns="33798" rIns="67595" bIns="33798" numCol="1" anchor="t" anchorCtr="0" compatLnSpc="1"/>
              <a:lstStyle/>
              <a:p>
                <a:endParaRPr lang="en-US" sz="177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17517" y="1246908"/>
              <a:ext cx="475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1</a:t>
              </a:r>
              <a:endParaRPr lang="zh-CN" altLang="en-US" sz="2800" b="1" dirty="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86547" y="2505496"/>
            <a:ext cx="590914" cy="590914"/>
            <a:chOff x="486547" y="2505496"/>
            <a:chExt cx="590914" cy="590914"/>
          </a:xfrm>
        </p:grpSpPr>
        <p:grpSp>
          <p:nvGrpSpPr>
            <p:cNvPr id="5" name="组合 15"/>
            <p:cNvGrpSpPr/>
            <p:nvPr/>
          </p:nvGrpSpPr>
          <p:grpSpPr>
            <a:xfrm>
              <a:off x="486547" y="2505496"/>
              <a:ext cx="590914" cy="590914"/>
              <a:chOff x="5418452" y="307702"/>
              <a:chExt cx="599448" cy="599448"/>
            </a:xfrm>
          </p:grpSpPr>
          <p:grpSp>
            <p:nvGrpSpPr>
              <p:cNvPr id="6" name="组合 16"/>
              <p:cNvGrpSpPr/>
              <p:nvPr/>
            </p:nvGrpSpPr>
            <p:grpSpPr>
              <a:xfrm>
                <a:off x="5418452" y="307702"/>
                <a:ext cx="599448" cy="599448"/>
                <a:chOff x="4131160" y="713581"/>
                <a:chExt cx="881684" cy="881684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45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rgbClr val="94CF29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8" name="Freeform 72"/>
              <p:cNvSpPr>
                <a:spLocks noEditPoints="1"/>
              </p:cNvSpPr>
              <p:nvPr/>
            </p:nvSpPr>
            <p:spPr bwMode="auto">
              <a:xfrm>
                <a:off x="5580112" y="455050"/>
                <a:ext cx="297176" cy="297712"/>
              </a:xfrm>
              <a:custGeom>
                <a:avLst/>
                <a:gdLst>
                  <a:gd name="T0" fmla="*/ 337 w 411"/>
                  <a:gd name="T1" fmla="*/ 198 h 412"/>
                  <a:gd name="T2" fmla="*/ 284 w 411"/>
                  <a:gd name="T3" fmla="*/ 220 h 412"/>
                  <a:gd name="T4" fmla="*/ 249 w 411"/>
                  <a:gd name="T5" fmla="*/ 185 h 412"/>
                  <a:gd name="T6" fmla="*/ 283 w 411"/>
                  <a:gd name="T7" fmla="*/ 107 h 412"/>
                  <a:gd name="T8" fmla="*/ 176 w 411"/>
                  <a:gd name="T9" fmla="*/ 0 h 412"/>
                  <a:gd name="T10" fmla="*/ 68 w 411"/>
                  <a:gd name="T11" fmla="*/ 107 h 412"/>
                  <a:gd name="T12" fmla="*/ 116 w 411"/>
                  <a:gd name="T13" fmla="*/ 196 h 412"/>
                  <a:gd name="T14" fmla="*/ 96 w 411"/>
                  <a:gd name="T15" fmla="*/ 266 h 412"/>
                  <a:gd name="T16" fmla="*/ 74 w 411"/>
                  <a:gd name="T17" fmla="*/ 263 h 412"/>
                  <a:gd name="T18" fmla="*/ 0 w 411"/>
                  <a:gd name="T19" fmla="*/ 337 h 412"/>
                  <a:gd name="T20" fmla="*/ 74 w 411"/>
                  <a:gd name="T21" fmla="*/ 412 h 412"/>
                  <a:gd name="T22" fmla="*/ 149 w 411"/>
                  <a:gd name="T23" fmla="*/ 337 h 412"/>
                  <a:gd name="T24" fmla="*/ 110 w 411"/>
                  <a:gd name="T25" fmla="*/ 272 h 412"/>
                  <a:gd name="T26" fmla="*/ 130 w 411"/>
                  <a:gd name="T27" fmla="*/ 204 h 412"/>
                  <a:gd name="T28" fmla="*/ 176 w 411"/>
                  <a:gd name="T29" fmla="*/ 214 h 412"/>
                  <a:gd name="T30" fmla="*/ 238 w 411"/>
                  <a:gd name="T31" fmla="*/ 195 h 412"/>
                  <a:gd name="T32" fmla="*/ 275 w 411"/>
                  <a:gd name="T33" fmla="*/ 232 h 412"/>
                  <a:gd name="T34" fmla="*/ 262 w 411"/>
                  <a:gd name="T35" fmla="*/ 273 h 412"/>
                  <a:gd name="T36" fmla="*/ 337 w 411"/>
                  <a:gd name="T37" fmla="*/ 347 h 412"/>
                  <a:gd name="T38" fmla="*/ 411 w 411"/>
                  <a:gd name="T39" fmla="*/ 273 h 412"/>
                  <a:gd name="T40" fmla="*/ 337 w 411"/>
                  <a:gd name="T41" fmla="*/ 198 h 412"/>
                  <a:gd name="T42" fmla="*/ 134 w 411"/>
                  <a:gd name="T43" fmla="*/ 337 h 412"/>
                  <a:gd name="T44" fmla="*/ 74 w 411"/>
                  <a:gd name="T45" fmla="*/ 397 h 412"/>
                  <a:gd name="T46" fmla="*/ 14 w 411"/>
                  <a:gd name="T47" fmla="*/ 337 h 412"/>
                  <a:gd name="T48" fmla="*/ 74 w 411"/>
                  <a:gd name="T49" fmla="*/ 278 h 412"/>
                  <a:gd name="T50" fmla="*/ 134 w 411"/>
                  <a:gd name="T51" fmla="*/ 337 h 412"/>
                  <a:gd name="T52" fmla="*/ 83 w 411"/>
                  <a:gd name="T53" fmla="*/ 107 h 412"/>
                  <a:gd name="T54" fmla="*/ 176 w 411"/>
                  <a:gd name="T55" fmla="*/ 14 h 412"/>
                  <a:gd name="T56" fmla="*/ 268 w 411"/>
                  <a:gd name="T57" fmla="*/ 107 h 412"/>
                  <a:gd name="T58" fmla="*/ 176 w 411"/>
                  <a:gd name="T59" fmla="*/ 200 h 412"/>
                  <a:gd name="T60" fmla="*/ 83 w 411"/>
                  <a:gd name="T61" fmla="*/ 107 h 412"/>
                  <a:gd name="T62" fmla="*/ 337 w 411"/>
                  <a:gd name="T63" fmla="*/ 332 h 412"/>
                  <a:gd name="T64" fmla="*/ 277 w 411"/>
                  <a:gd name="T65" fmla="*/ 273 h 412"/>
                  <a:gd name="T66" fmla="*/ 337 w 411"/>
                  <a:gd name="T67" fmla="*/ 213 h 412"/>
                  <a:gd name="T68" fmla="*/ 397 w 411"/>
                  <a:gd name="T69" fmla="*/ 273 h 412"/>
                  <a:gd name="T70" fmla="*/ 337 w 411"/>
                  <a:gd name="T71" fmla="*/ 33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11" h="412">
                    <a:moveTo>
                      <a:pt x="337" y="198"/>
                    </a:moveTo>
                    <a:cubicBezTo>
                      <a:pt x="316" y="198"/>
                      <a:pt x="298" y="206"/>
                      <a:pt x="284" y="220"/>
                    </a:cubicBezTo>
                    <a:cubicBezTo>
                      <a:pt x="249" y="185"/>
                      <a:pt x="249" y="185"/>
                      <a:pt x="249" y="185"/>
                    </a:cubicBezTo>
                    <a:cubicBezTo>
                      <a:pt x="270" y="166"/>
                      <a:pt x="283" y="138"/>
                      <a:pt x="283" y="107"/>
                    </a:cubicBezTo>
                    <a:cubicBezTo>
                      <a:pt x="283" y="48"/>
                      <a:pt x="235" y="0"/>
                      <a:pt x="176" y="0"/>
                    </a:cubicBezTo>
                    <a:cubicBezTo>
                      <a:pt x="117" y="0"/>
                      <a:pt x="68" y="48"/>
                      <a:pt x="68" y="107"/>
                    </a:cubicBezTo>
                    <a:cubicBezTo>
                      <a:pt x="68" y="144"/>
                      <a:pt x="88" y="177"/>
                      <a:pt x="116" y="196"/>
                    </a:cubicBezTo>
                    <a:cubicBezTo>
                      <a:pt x="96" y="266"/>
                      <a:pt x="96" y="266"/>
                      <a:pt x="96" y="266"/>
                    </a:cubicBezTo>
                    <a:cubicBezTo>
                      <a:pt x="89" y="264"/>
                      <a:pt x="82" y="263"/>
                      <a:pt x="74" y="263"/>
                    </a:cubicBezTo>
                    <a:cubicBezTo>
                      <a:pt x="33" y="263"/>
                      <a:pt x="0" y="296"/>
                      <a:pt x="0" y="337"/>
                    </a:cubicBezTo>
                    <a:cubicBezTo>
                      <a:pt x="0" y="378"/>
                      <a:pt x="33" y="412"/>
                      <a:pt x="74" y="412"/>
                    </a:cubicBezTo>
                    <a:cubicBezTo>
                      <a:pt x="115" y="412"/>
                      <a:pt x="149" y="378"/>
                      <a:pt x="149" y="337"/>
                    </a:cubicBezTo>
                    <a:cubicBezTo>
                      <a:pt x="149" y="309"/>
                      <a:pt x="133" y="284"/>
                      <a:pt x="110" y="272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44" y="210"/>
                      <a:pt x="159" y="214"/>
                      <a:pt x="176" y="214"/>
                    </a:cubicBezTo>
                    <a:cubicBezTo>
                      <a:pt x="199" y="214"/>
                      <a:pt x="220" y="207"/>
                      <a:pt x="238" y="195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67" y="243"/>
                      <a:pt x="262" y="257"/>
                      <a:pt x="262" y="273"/>
                    </a:cubicBezTo>
                    <a:cubicBezTo>
                      <a:pt x="262" y="314"/>
                      <a:pt x="296" y="347"/>
                      <a:pt x="337" y="347"/>
                    </a:cubicBezTo>
                    <a:cubicBezTo>
                      <a:pt x="378" y="347"/>
                      <a:pt x="411" y="314"/>
                      <a:pt x="411" y="273"/>
                    </a:cubicBezTo>
                    <a:cubicBezTo>
                      <a:pt x="411" y="231"/>
                      <a:pt x="378" y="198"/>
                      <a:pt x="337" y="198"/>
                    </a:cubicBezTo>
                    <a:close/>
                    <a:moveTo>
                      <a:pt x="134" y="337"/>
                    </a:moveTo>
                    <a:cubicBezTo>
                      <a:pt x="134" y="370"/>
                      <a:pt x="107" y="397"/>
                      <a:pt x="74" y="397"/>
                    </a:cubicBezTo>
                    <a:cubicBezTo>
                      <a:pt x="41" y="397"/>
                      <a:pt x="14" y="370"/>
                      <a:pt x="14" y="337"/>
                    </a:cubicBezTo>
                    <a:cubicBezTo>
                      <a:pt x="14" y="304"/>
                      <a:pt x="41" y="278"/>
                      <a:pt x="74" y="278"/>
                    </a:cubicBezTo>
                    <a:cubicBezTo>
                      <a:pt x="107" y="278"/>
                      <a:pt x="134" y="304"/>
                      <a:pt x="134" y="337"/>
                    </a:cubicBezTo>
                    <a:close/>
                    <a:moveTo>
                      <a:pt x="83" y="107"/>
                    </a:moveTo>
                    <a:cubicBezTo>
                      <a:pt x="83" y="56"/>
                      <a:pt x="125" y="14"/>
                      <a:pt x="176" y="14"/>
                    </a:cubicBezTo>
                    <a:cubicBezTo>
                      <a:pt x="227" y="14"/>
                      <a:pt x="268" y="56"/>
                      <a:pt x="268" y="107"/>
                    </a:cubicBezTo>
                    <a:cubicBezTo>
                      <a:pt x="268" y="158"/>
                      <a:pt x="227" y="200"/>
                      <a:pt x="176" y="200"/>
                    </a:cubicBezTo>
                    <a:cubicBezTo>
                      <a:pt x="125" y="200"/>
                      <a:pt x="83" y="158"/>
                      <a:pt x="83" y="107"/>
                    </a:cubicBezTo>
                    <a:close/>
                    <a:moveTo>
                      <a:pt x="337" y="332"/>
                    </a:moveTo>
                    <a:cubicBezTo>
                      <a:pt x="304" y="332"/>
                      <a:pt x="277" y="306"/>
                      <a:pt x="277" y="273"/>
                    </a:cubicBezTo>
                    <a:cubicBezTo>
                      <a:pt x="277" y="240"/>
                      <a:pt x="304" y="213"/>
                      <a:pt x="337" y="213"/>
                    </a:cubicBezTo>
                    <a:cubicBezTo>
                      <a:pt x="370" y="213"/>
                      <a:pt x="397" y="240"/>
                      <a:pt x="397" y="273"/>
                    </a:cubicBezTo>
                    <a:cubicBezTo>
                      <a:pt x="397" y="306"/>
                      <a:pt x="370" y="332"/>
                      <a:pt x="337" y="3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7595" tIns="33798" rIns="67595" bIns="33798" numCol="1" anchor="t" anchorCtr="0" compatLnSpc="1"/>
              <a:lstStyle/>
              <a:p>
                <a:endParaRPr lang="en-US" sz="177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70016" y="2541320"/>
              <a:ext cx="475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2</a:t>
              </a:r>
              <a:endParaRPr lang="zh-CN" altLang="en-US" sz="2800" b="1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4311" y="3919973"/>
            <a:ext cx="590914" cy="590914"/>
            <a:chOff x="504311" y="3919973"/>
            <a:chExt cx="590914" cy="590914"/>
          </a:xfrm>
        </p:grpSpPr>
        <p:grpSp>
          <p:nvGrpSpPr>
            <p:cNvPr id="11" name="组合 20"/>
            <p:cNvGrpSpPr/>
            <p:nvPr/>
          </p:nvGrpSpPr>
          <p:grpSpPr>
            <a:xfrm>
              <a:off x="504311" y="3919973"/>
              <a:ext cx="590914" cy="590914"/>
              <a:chOff x="6516216" y="334289"/>
              <a:chExt cx="599448" cy="599448"/>
            </a:xfrm>
          </p:grpSpPr>
          <p:grpSp>
            <p:nvGrpSpPr>
              <p:cNvPr id="12" name="组合 21"/>
              <p:cNvGrpSpPr/>
              <p:nvPr/>
            </p:nvGrpSpPr>
            <p:grpSpPr>
              <a:xfrm>
                <a:off x="6516216" y="334289"/>
                <a:ext cx="599448" cy="599448"/>
                <a:chOff x="4131160" y="713581"/>
                <a:chExt cx="881684" cy="881684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4131160" y="713581"/>
                  <a:ext cx="881684" cy="881684"/>
                </a:xfrm>
                <a:prstGeom prst="ellipse">
                  <a:avLst/>
                </a:prstGeom>
                <a:gradFill flip="none" rotWithShape="1">
                  <a:gsLst>
                    <a:gs pos="45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000000" scaled="0"/>
                  <a:tileRect/>
                </a:gradFill>
                <a:ln w="6350"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17400000" scaled="0"/>
                  </a:gradFill>
                </a:ln>
                <a:effectLst>
                  <a:outerShdw blurRad="152400" dist="38100" dir="8100000" algn="tr" rotWithShape="0">
                    <a:prstClr val="black">
                      <a:alpha val="3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4237176" y="819597"/>
                  <a:ext cx="669652" cy="669652"/>
                </a:xfrm>
                <a:prstGeom prst="ellipse">
                  <a:avLst/>
                </a:prstGeom>
                <a:solidFill>
                  <a:srgbClr val="94CF29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35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8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" name="Freeform 13"/>
              <p:cNvSpPr>
                <a:spLocks noEditPoints="1"/>
              </p:cNvSpPr>
              <p:nvPr/>
            </p:nvSpPr>
            <p:spPr bwMode="auto">
              <a:xfrm>
                <a:off x="6723586" y="474407"/>
                <a:ext cx="184708" cy="340466"/>
              </a:xfrm>
              <a:custGeom>
                <a:avLst/>
                <a:gdLst>
                  <a:gd name="T0" fmla="*/ 2 w 122"/>
                  <a:gd name="T1" fmla="*/ 65 h 225"/>
                  <a:gd name="T2" fmla="*/ 14 w 122"/>
                  <a:gd name="T3" fmla="*/ 77 h 225"/>
                  <a:gd name="T4" fmla="*/ 17 w 122"/>
                  <a:gd name="T5" fmla="*/ 76 h 225"/>
                  <a:gd name="T6" fmla="*/ 119 w 122"/>
                  <a:gd name="T7" fmla="*/ 42 h 225"/>
                  <a:gd name="T8" fmla="*/ 119 w 122"/>
                  <a:gd name="T9" fmla="*/ 30 h 225"/>
                  <a:gd name="T10" fmla="*/ 105 w 122"/>
                  <a:gd name="T11" fmla="*/ 23 h 225"/>
                  <a:gd name="T12" fmla="*/ 3 w 122"/>
                  <a:gd name="T13" fmla="*/ 57 h 225"/>
                  <a:gd name="T14" fmla="*/ 108 w 122"/>
                  <a:gd name="T15" fmla="*/ 28 h 225"/>
                  <a:gd name="T16" fmla="*/ 114 w 122"/>
                  <a:gd name="T17" fmla="*/ 35 h 225"/>
                  <a:gd name="T18" fmla="*/ 111 w 122"/>
                  <a:gd name="T19" fmla="*/ 42 h 225"/>
                  <a:gd name="T20" fmla="*/ 14 w 122"/>
                  <a:gd name="T21" fmla="*/ 71 h 225"/>
                  <a:gd name="T22" fmla="*/ 9 w 122"/>
                  <a:gd name="T23" fmla="*/ 67 h 225"/>
                  <a:gd name="T24" fmla="*/ 8 w 122"/>
                  <a:gd name="T25" fmla="*/ 59 h 225"/>
                  <a:gd name="T26" fmla="*/ 106 w 122"/>
                  <a:gd name="T27" fmla="*/ 28 h 225"/>
                  <a:gd name="T28" fmla="*/ 14 w 122"/>
                  <a:gd name="T29" fmla="*/ 43 h 225"/>
                  <a:gd name="T30" fmla="*/ 66 w 122"/>
                  <a:gd name="T31" fmla="*/ 28 h 225"/>
                  <a:gd name="T32" fmla="*/ 73 w 122"/>
                  <a:gd name="T33" fmla="*/ 10 h 225"/>
                  <a:gd name="T34" fmla="*/ 9 w 122"/>
                  <a:gd name="T35" fmla="*/ 17 h 225"/>
                  <a:gd name="T36" fmla="*/ 3 w 122"/>
                  <a:gd name="T37" fmla="*/ 35 h 225"/>
                  <a:gd name="T38" fmla="*/ 61 w 122"/>
                  <a:gd name="T39" fmla="*/ 8 h 225"/>
                  <a:gd name="T40" fmla="*/ 67 w 122"/>
                  <a:gd name="T41" fmla="*/ 12 h 225"/>
                  <a:gd name="T42" fmla="*/ 65 w 122"/>
                  <a:gd name="T43" fmla="*/ 22 h 225"/>
                  <a:gd name="T44" fmla="*/ 14 w 122"/>
                  <a:gd name="T45" fmla="*/ 37 h 225"/>
                  <a:gd name="T46" fmla="*/ 8 w 122"/>
                  <a:gd name="T47" fmla="*/ 30 h 225"/>
                  <a:gd name="T48" fmla="*/ 120 w 122"/>
                  <a:gd name="T49" fmla="*/ 101 h 225"/>
                  <a:gd name="T50" fmla="*/ 105 w 122"/>
                  <a:gd name="T51" fmla="*/ 90 h 225"/>
                  <a:gd name="T52" fmla="*/ 72 w 122"/>
                  <a:gd name="T53" fmla="*/ 110 h 225"/>
                  <a:gd name="T54" fmla="*/ 55 w 122"/>
                  <a:gd name="T55" fmla="*/ 138 h 225"/>
                  <a:gd name="T56" fmla="*/ 53 w 122"/>
                  <a:gd name="T57" fmla="*/ 99 h 225"/>
                  <a:gd name="T58" fmla="*/ 119 w 122"/>
                  <a:gd name="T59" fmla="*/ 76 h 225"/>
                  <a:gd name="T60" fmla="*/ 119 w 122"/>
                  <a:gd name="T61" fmla="*/ 64 h 225"/>
                  <a:gd name="T62" fmla="*/ 9 w 122"/>
                  <a:gd name="T63" fmla="*/ 85 h 225"/>
                  <a:gd name="T64" fmla="*/ 1 w 122"/>
                  <a:gd name="T65" fmla="*/ 97 h 225"/>
                  <a:gd name="T66" fmla="*/ 3 w 122"/>
                  <a:gd name="T67" fmla="*/ 102 h 225"/>
                  <a:gd name="T68" fmla="*/ 11 w 122"/>
                  <a:gd name="T69" fmla="*/ 110 h 225"/>
                  <a:gd name="T70" fmla="*/ 28 w 122"/>
                  <a:gd name="T71" fmla="*/ 121 h 225"/>
                  <a:gd name="T72" fmla="*/ 17 w 122"/>
                  <a:gd name="T73" fmla="*/ 138 h 225"/>
                  <a:gd name="T74" fmla="*/ 40 w 122"/>
                  <a:gd name="T75" fmla="*/ 209 h 225"/>
                  <a:gd name="T76" fmla="*/ 53 w 122"/>
                  <a:gd name="T77" fmla="*/ 225 h 225"/>
                  <a:gd name="T78" fmla="*/ 87 w 122"/>
                  <a:gd name="T79" fmla="*/ 214 h 225"/>
                  <a:gd name="T80" fmla="*/ 110 w 122"/>
                  <a:gd name="T81" fmla="*/ 187 h 225"/>
                  <a:gd name="T82" fmla="*/ 99 w 122"/>
                  <a:gd name="T83" fmla="*/ 138 h 225"/>
                  <a:gd name="T84" fmla="*/ 104 w 122"/>
                  <a:gd name="T85" fmla="*/ 117 h 225"/>
                  <a:gd name="T86" fmla="*/ 120 w 122"/>
                  <a:gd name="T87" fmla="*/ 101 h 225"/>
                  <a:gd name="T88" fmla="*/ 47 w 122"/>
                  <a:gd name="T89" fmla="*/ 101 h 225"/>
                  <a:gd name="T90" fmla="*/ 49 w 122"/>
                  <a:gd name="T91" fmla="*/ 138 h 225"/>
                  <a:gd name="T92" fmla="*/ 35 w 122"/>
                  <a:gd name="T93" fmla="*/ 121 h 225"/>
                  <a:gd name="T94" fmla="*/ 24 w 122"/>
                  <a:gd name="T95" fmla="*/ 108 h 225"/>
                  <a:gd name="T96" fmla="*/ 12 w 122"/>
                  <a:gd name="T97" fmla="*/ 104 h 225"/>
                  <a:gd name="T98" fmla="*/ 8 w 122"/>
                  <a:gd name="T99" fmla="*/ 97 h 225"/>
                  <a:gd name="T100" fmla="*/ 8 w 122"/>
                  <a:gd name="T101" fmla="*/ 93 h 225"/>
                  <a:gd name="T102" fmla="*/ 12 w 122"/>
                  <a:gd name="T103" fmla="*/ 90 h 225"/>
                  <a:gd name="T104" fmla="*/ 24 w 122"/>
                  <a:gd name="T105" fmla="*/ 86 h 225"/>
                  <a:gd name="T106" fmla="*/ 108 w 122"/>
                  <a:gd name="T107" fmla="*/ 62 h 225"/>
                  <a:gd name="T108" fmla="*/ 114 w 122"/>
                  <a:gd name="T109" fmla="*/ 69 h 225"/>
                  <a:gd name="T110" fmla="*/ 111 w 122"/>
                  <a:gd name="T111" fmla="*/ 76 h 225"/>
                  <a:gd name="T112" fmla="*/ 43 w 122"/>
                  <a:gd name="T113" fmla="*/ 98 h 225"/>
                  <a:gd name="T114" fmla="*/ 103 w 122"/>
                  <a:gd name="T115" fmla="*/ 111 h 225"/>
                  <a:gd name="T116" fmla="*/ 92 w 122"/>
                  <a:gd name="T117" fmla="*/ 138 h 225"/>
                  <a:gd name="T118" fmla="*/ 78 w 122"/>
                  <a:gd name="T119" fmla="*/ 110 h 225"/>
                  <a:gd name="T120" fmla="*/ 106 w 122"/>
                  <a:gd name="T121" fmla="*/ 96 h 225"/>
                  <a:gd name="T122" fmla="*/ 114 w 122"/>
                  <a:gd name="T123" fmla="*/ 10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2" h="225">
                    <a:moveTo>
                      <a:pt x="3" y="57"/>
                    </a:moveTo>
                    <a:cubicBezTo>
                      <a:pt x="1" y="59"/>
                      <a:pt x="1" y="62"/>
                      <a:pt x="2" y="65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4" y="74"/>
                      <a:pt x="9" y="77"/>
                      <a:pt x="14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5" y="77"/>
                      <a:pt x="16" y="77"/>
                      <a:pt x="17" y="76"/>
                    </a:cubicBezTo>
                    <a:cubicBezTo>
                      <a:pt x="112" y="48"/>
                      <a:pt x="112" y="48"/>
                      <a:pt x="112" y="48"/>
                    </a:cubicBezTo>
                    <a:cubicBezTo>
                      <a:pt x="115" y="47"/>
                      <a:pt x="118" y="45"/>
                      <a:pt x="119" y="42"/>
                    </a:cubicBezTo>
                    <a:cubicBezTo>
                      <a:pt x="120" y="40"/>
                      <a:pt x="121" y="37"/>
                      <a:pt x="120" y="34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17" y="25"/>
                      <a:pt x="113" y="22"/>
                      <a:pt x="108" y="22"/>
                    </a:cubicBezTo>
                    <a:cubicBezTo>
                      <a:pt x="107" y="22"/>
                      <a:pt x="106" y="22"/>
                      <a:pt x="105" y="23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6" y="52"/>
                      <a:pt x="4" y="54"/>
                      <a:pt x="3" y="57"/>
                    </a:cubicBezTo>
                    <a:close/>
                    <a:moveTo>
                      <a:pt x="106" y="28"/>
                    </a:moveTo>
                    <a:cubicBezTo>
                      <a:pt x="107" y="28"/>
                      <a:pt x="107" y="28"/>
                      <a:pt x="108" y="28"/>
                    </a:cubicBezTo>
                    <a:cubicBezTo>
                      <a:pt x="110" y="28"/>
                      <a:pt x="112" y="30"/>
                      <a:pt x="113" y="32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7"/>
                      <a:pt x="114" y="38"/>
                      <a:pt x="114" y="40"/>
                    </a:cubicBezTo>
                    <a:cubicBezTo>
                      <a:pt x="113" y="41"/>
                      <a:pt x="112" y="42"/>
                      <a:pt x="111" y="42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71"/>
                      <a:pt x="14" y="71"/>
                      <a:pt x="14" y="71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1" y="71"/>
                      <a:pt x="9" y="69"/>
                      <a:pt x="9" y="67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7" y="62"/>
                      <a:pt x="7" y="61"/>
                      <a:pt x="8" y="59"/>
                    </a:cubicBezTo>
                    <a:cubicBezTo>
                      <a:pt x="9" y="58"/>
                      <a:pt x="10" y="57"/>
                      <a:pt x="11" y="57"/>
                    </a:cubicBezTo>
                    <a:lnTo>
                      <a:pt x="106" y="28"/>
                    </a:lnTo>
                    <a:close/>
                    <a:moveTo>
                      <a:pt x="3" y="35"/>
                    </a:moveTo>
                    <a:cubicBezTo>
                      <a:pt x="4" y="40"/>
                      <a:pt x="9" y="43"/>
                      <a:pt x="14" y="43"/>
                    </a:cubicBezTo>
                    <a:cubicBezTo>
                      <a:pt x="15" y="43"/>
                      <a:pt x="16" y="43"/>
                      <a:pt x="17" y="43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72" y="26"/>
                      <a:pt x="76" y="19"/>
                      <a:pt x="74" y="13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1" y="4"/>
                      <a:pt x="65" y="0"/>
                      <a:pt x="59" y="2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9"/>
                      <a:pt x="0" y="25"/>
                      <a:pt x="2" y="31"/>
                    </a:cubicBezTo>
                    <a:lnTo>
                      <a:pt x="3" y="35"/>
                    </a:lnTo>
                    <a:close/>
                    <a:moveTo>
                      <a:pt x="11" y="23"/>
                    </a:move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2" y="8"/>
                      <a:pt x="62" y="8"/>
                    </a:cubicBezTo>
                    <a:cubicBezTo>
                      <a:pt x="64" y="8"/>
                      <a:pt x="67" y="9"/>
                      <a:pt x="67" y="12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69" y="18"/>
                      <a:pt x="68" y="21"/>
                      <a:pt x="65" y="22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14" y="37"/>
                      <a:pt x="14" y="37"/>
                    </a:cubicBezTo>
                    <a:cubicBezTo>
                      <a:pt x="11" y="37"/>
                      <a:pt x="9" y="36"/>
                      <a:pt x="9" y="33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27"/>
                      <a:pt x="8" y="24"/>
                      <a:pt x="11" y="23"/>
                    </a:cubicBezTo>
                    <a:close/>
                    <a:moveTo>
                      <a:pt x="120" y="101"/>
                    </a:moveTo>
                    <a:cubicBezTo>
                      <a:pt x="119" y="97"/>
                      <a:pt x="119" y="97"/>
                      <a:pt x="119" y="97"/>
                    </a:cubicBezTo>
                    <a:cubicBezTo>
                      <a:pt x="117" y="92"/>
                      <a:pt x="110" y="88"/>
                      <a:pt x="105" y="90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76" y="98"/>
                      <a:pt x="72" y="104"/>
                      <a:pt x="72" y="110"/>
                    </a:cubicBezTo>
                    <a:cubicBezTo>
                      <a:pt x="72" y="138"/>
                      <a:pt x="72" y="138"/>
                      <a:pt x="72" y="138"/>
                    </a:cubicBezTo>
                    <a:cubicBezTo>
                      <a:pt x="55" y="138"/>
                      <a:pt x="55" y="138"/>
                      <a:pt x="55" y="138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4"/>
                      <a:pt x="54" y="101"/>
                      <a:pt x="53" y="99"/>
                    </a:cubicBezTo>
                    <a:cubicBezTo>
                      <a:pt x="112" y="82"/>
                      <a:pt x="112" y="82"/>
                      <a:pt x="112" y="82"/>
                    </a:cubicBezTo>
                    <a:cubicBezTo>
                      <a:pt x="115" y="81"/>
                      <a:pt x="118" y="79"/>
                      <a:pt x="119" y="76"/>
                    </a:cubicBezTo>
                    <a:cubicBezTo>
                      <a:pt x="120" y="73"/>
                      <a:pt x="121" y="70"/>
                      <a:pt x="120" y="67"/>
                    </a:cubicBezTo>
                    <a:cubicBezTo>
                      <a:pt x="119" y="64"/>
                      <a:pt x="119" y="64"/>
                      <a:pt x="119" y="64"/>
                    </a:cubicBezTo>
                    <a:cubicBezTo>
                      <a:pt x="117" y="58"/>
                      <a:pt x="110" y="54"/>
                      <a:pt x="105" y="56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6" y="86"/>
                      <a:pt x="4" y="88"/>
                      <a:pt x="3" y="90"/>
                    </a:cubicBezTo>
                    <a:cubicBezTo>
                      <a:pt x="1" y="92"/>
                      <a:pt x="1" y="95"/>
                      <a:pt x="1" y="97"/>
                    </a:cubicBezTo>
                    <a:cubicBezTo>
                      <a:pt x="2" y="98"/>
                      <a:pt x="2" y="98"/>
                      <a:pt x="2" y="99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6"/>
                      <a:pt x="7" y="109"/>
                      <a:pt x="10" y="110"/>
                    </a:cubicBezTo>
                    <a:cubicBezTo>
                      <a:pt x="11" y="110"/>
                      <a:pt x="11" y="110"/>
                      <a:pt x="11" y="110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6" y="114"/>
                      <a:pt x="28" y="118"/>
                      <a:pt x="28" y="121"/>
                    </a:cubicBezTo>
                    <a:cubicBezTo>
                      <a:pt x="28" y="138"/>
                      <a:pt x="28" y="138"/>
                      <a:pt x="28" y="138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17" y="187"/>
                      <a:pt x="17" y="187"/>
                      <a:pt x="17" y="187"/>
                    </a:cubicBezTo>
                    <a:cubicBezTo>
                      <a:pt x="17" y="199"/>
                      <a:pt x="28" y="208"/>
                      <a:pt x="40" y="209"/>
                    </a:cubicBezTo>
                    <a:cubicBezTo>
                      <a:pt x="40" y="214"/>
                      <a:pt x="40" y="214"/>
                      <a:pt x="40" y="214"/>
                    </a:cubicBezTo>
                    <a:cubicBezTo>
                      <a:pt x="40" y="220"/>
                      <a:pt x="46" y="225"/>
                      <a:pt x="53" y="225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81" y="225"/>
                      <a:pt x="87" y="220"/>
                      <a:pt x="87" y="214"/>
                    </a:cubicBezTo>
                    <a:cubicBezTo>
                      <a:pt x="87" y="209"/>
                      <a:pt x="87" y="209"/>
                      <a:pt x="87" y="209"/>
                    </a:cubicBezTo>
                    <a:cubicBezTo>
                      <a:pt x="99" y="208"/>
                      <a:pt x="110" y="199"/>
                      <a:pt x="110" y="187"/>
                    </a:cubicBezTo>
                    <a:cubicBezTo>
                      <a:pt x="110" y="138"/>
                      <a:pt x="110" y="138"/>
                      <a:pt x="110" y="138"/>
                    </a:cubicBezTo>
                    <a:cubicBezTo>
                      <a:pt x="99" y="138"/>
                      <a:pt x="99" y="138"/>
                      <a:pt x="99" y="138"/>
                    </a:cubicBezTo>
                    <a:cubicBezTo>
                      <a:pt x="99" y="125"/>
                      <a:pt x="99" y="125"/>
                      <a:pt x="99" y="125"/>
                    </a:cubicBezTo>
                    <a:cubicBezTo>
                      <a:pt x="99" y="122"/>
                      <a:pt x="101" y="118"/>
                      <a:pt x="104" y="117"/>
                    </a:cubicBezTo>
                    <a:cubicBezTo>
                      <a:pt x="112" y="115"/>
                      <a:pt x="112" y="115"/>
                      <a:pt x="112" y="115"/>
                    </a:cubicBezTo>
                    <a:cubicBezTo>
                      <a:pt x="118" y="113"/>
                      <a:pt x="122" y="107"/>
                      <a:pt x="120" y="101"/>
                    </a:cubicBezTo>
                    <a:close/>
                    <a:moveTo>
                      <a:pt x="43" y="98"/>
                    </a:moveTo>
                    <a:cubicBezTo>
                      <a:pt x="45" y="99"/>
                      <a:pt x="46" y="100"/>
                      <a:pt x="47" y="101"/>
                    </a:cubicBezTo>
                    <a:cubicBezTo>
                      <a:pt x="48" y="103"/>
                      <a:pt x="49" y="104"/>
                      <a:pt x="49" y="106"/>
                    </a:cubicBezTo>
                    <a:cubicBezTo>
                      <a:pt x="49" y="138"/>
                      <a:pt x="49" y="138"/>
                      <a:pt x="49" y="138"/>
                    </a:cubicBezTo>
                    <a:cubicBezTo>
                      <a:pt x="35" y="138"/>
                      <a:pt x="35" y="138"/>
                      <a:pt x="35" y="138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5" y="116"/>
                      <a:pt x="30" y="110"/>
                      <a:pt x="25" y="108"/>
                    </a:cubicBezTo>
                    <a:cubicBezTo>
                      <a:pt x="25" y="108"/>
                      <a:pt x="24" y="108"/>
                      <a:pt x="24" y="108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2" y="104"/>
                      <a:pt x="12" y="104"/>
                      <a:pt x="12" y="104"/>
                    </a:cubicBezTo>
                    <a:cubicBezTo>
                      <a:pt x="10" y="104"/>
                      <a:pt x="9" y="102"/>
                      <a:pt x="9" y="101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7" y="96"/>
                      <a:pt x="7" y="94"/>
                      <a:pt x="8" y="93"/>
                    </a:cubicBezTo>
                    <a:cubicBezTo>
                      <a:pt x="9" y="92"/>
                      <a:pt x="10" y="91"/>
                      <a:pt x="11" y="90"/>
                    </a:cubicBezTo>
                    <a:cubicBezTo>
                      <a:pt x="12" y="90"/>
                      <a:pt x="12" y="90"/>
                      <a:pt x="12" y="90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7" y="62"/>
                      <a:pt x="107" y="62"/>
                      <a:pt x="108" y="62"/>
                    </a:cubicBezTo>
                    <a:cubicBezTo>
                      <a:pt x="110" y="62"/>
                      <a:pt x="112" y="63"/>
                      <a:pt x="113" y="66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5" y="71"/>
                      <a:pt x="114" y="72"/>
                      <a:pt x="114" y="73"/>
                    </a:cubicBezTo>
                    <a:cubicBezTo>
                      <a:pt x="113" y="74"/>
                      <a:pt x="112" y="75"/>
                      <a:pt x="111" y="76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39" y="97"/>
                      <a:pt x="43" y="98"/>
                      <a:pt x="43" y="98"/>
                    </a:cubicBezTo>
                    <a:close/>
                    <a:moveTo>
                      <a:pt x="111" y="109"/>
                    </a:moveTo>
                    <a:cubicBezTo>
                      <a:pt x="103" y="111"/>
                      <a:pt x="103" y="111"/>
                      <a:pt x="103" y="111"/>
                    </a:cubicBezTo>
                    <a:cubicBezTo>
                      <a:pt x="97" y="113"/>
                      <a:pt x="92" y="119"/>
                      <a:pt x="92" y="125"/>
                    </a:cubicBezTo>
                    <a:cubicBezTo>
                      <a:pt x="92" y="138"/>
                      <a:pt x="92" y="138"/>
                      <a:pt x="92" y="138"/>
                    </a:cubicBezTo>
                    <a:cubicBezTo>
                      <a:pt x="78" y="138"/>
                      <a:pt x="78" y="138"/>
                      <a:pt x="78" y="138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8" y="107"/>
                      <a:pt x="81" y="103"/>
                      <a:pt x="84" y="102"/>
                    </a:cubicBezTo>
                    <a:cubicBezTo>
                      <a:pt x="106" y="96"/>
                      <a:pt x="106" y="96"/>
                      <a:pt x="106" y="96"/>
                    </a:cubicBezTo>
                    <a:cubicBezTo>
                      <a:pt x="109" y="95"/>
                      <a:pt x="112" y="96"/>
                      <a:pt x="113" y="99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5" y="106"/>
                      <a:pt x="113" y="109"/>
                      <a:pt x="111" y="1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7595" tIns="33798" rIns="67595" bIns="33798" numCol="1" anchor="t" anchorCtr="0" compatLnSpc="1"/>
              <a:lstStyle/>
              <a:p>
                <a:endParaRPr lang="en-US" sz="177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17517" y="3930733"/>
              <a:ext cx="475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3</a:t>
              </a:r>
              <a:endParaRPr lang="zh-CN" altLang="en-US" sz="2800" b="1" dirty="0"/>
            </a:p>
          </p:txBody>
        </p:sp>
      </p:grpSp>
      <p:pic>
        <p:nvPicPr>
          <p:cNvPr id="36" name="~PP1146.WAV">
            <a:hlinkClick r:id="" action="ppaction://media"/>
          </p:cNvPr>
          <p:cNvPicPr>
            <a:picLocks noRot="1" noChangeAspect="1"/>
          </p:cNvPicPr>
          <p:nvPr>
            <a:wavAudioFile r:embed="rId2" name="~PP1146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91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矩形 122"/>
          <p:cNvSpPr/>
          <p:nvPr/>
        </p:nvSpPr>
        <p:spPr>
          <a:xfrm>
            <a:off x="3652754" y="333075"/>
            <a:ext cx="133882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5975"/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教学目标</a:t>
            </a:r>
            <a:endParaRPr lang="en-CA" altLang="zh-CN" sz="2250" b="1" dirty="0"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24" name="Triangle 201"/>
          <p:cNvSpPr/>
          <p:nvPr/>
        </p:nvSpPr>
        <p:spPr>
          <a:xfrm rot="10800000">
            <a:off x="4446949" y="-11339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cxnSp>
        <p:nvCxnSpPr>
          <p:cNvPr id="125" name="Straight Connector 200"/>
          <p:cNvCxnSpPr/>
          <p:nvPr/>
        </p:nvCxnSpPr>
        <p:spPr>
          <a:xfrm>
            <a:off x="4388438" y="874026"/>
            <a:ext cx="788753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0"/>
          <p:cNvGrpSpPr/>
          <p:nvPr/>
        </p:nvGrpSpPr>
        <p:grpSpPr>
          <a:xfrm>
            <a:off x="542590" y="1001546"/>
            <a:ext cx="590914" cy="590914"/>
            <a:chOff x="4499992" y="267494"/>
            <a:chExt cx="599448" cy="599448"/>
          </a:xfrm>
        </p:grpSpPr>
        <p:grpSp>
          <p:nvGrpSpPr>
            <p:cNvPr id="3" name="组合 11"/>
            <p:cNvGrpSpPr/>
            <p:nvPr/>
          </p:nvGrpSpPr>
          <p:grpSpPr>
            <a:xfrm>
              <a:off x="4499992" y="267494"/>
              <a:ext cx="599448" cy="599448"/>
              <a:chOff x="4131160" y="713581"/>
              <a:chExt cx="881684" cy="881684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8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94CF29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8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Freeform 70"/>
            <p:cNvSpPr>
              <a:spLocks noEditPoints="1"/>
            </p:cNvSpPr>
            <p:nvPr/>
          </p:nvSpPr>
          <p:spPr bwMode="auto">
            <a:xfrm>
              <a:off x="4679089" y="422857"/>
              <a:ext cx="241254" cy="288722"/>
            </a:xfrm>
            <a:custGeom>
              <a:avLst/>
              <a:gdLst>
                <a:gd name="T0" fmla="*/ 346 w 346"/>
                <a:gd name="T1" fmla="*/ 77 h 414"/>
                <a:gd name="T2" fmla="*/ 345 w 346"/>
                <a:gd name="T3" fmla="*/ 75 h 414"/>
                <a:gd name="T4" fmla="*/ 345 w 346"/>
                <a:gd name="T5" fmla="*/ 74 h 414"/>
                <a:gd name="T6" fmla="*/ 343 w 346"/>
                <a:gd name="T7" fmla="*/ 72 h 414"/>
                <a:gd name="T8" fmla="*/ 273 w 346"/>
                <a:gd name="T9" fmla="*/ 2 h 414"/>
                <a:gd name="T10" fmla="*/ 271 w 346"/>
                <a:gd name="T11" fmla="*/ 0 h 414"/>
                <a:gd name="T12" fmla="*/ 270 w 346"/>
                <a:gd name="T13" fmla="*/ 0 h 414"/>
                <a:gd name="T14" fmla="*/ 268 w 346"/>
                <a:gd name="T15" fmla="*/ 0 h 414"/>
                <a:gd name="T16" fmla="*/ 268 w 346"/>
                <a:gd name="T17" fmla="*/ 0 h 414"/>
                <a:gd name="T18" fmla="*/ 7 w 346"/>
                <a:gd name="T19" fmla="*/ 0 h 414"/>
                <a:gd name="T20" fmla="*/ 0 w 346"/>
                <a:gd name="T21" fmla="*/ 7 h 414"/>
                <a:gd name="T22" fmla="*/ 0 w 346"/>
                <a:gd name="T23" fmla="*/ 407 h 414"/>
                <a:gd name="T24" fmla="*/ 7 w 346"/>
                <a:gd name="T25" fmla="*/ 414 h 414"/>
                <a:gd name="T26" fmla="*/ 338 w 346"/>
                <a:gd name="T27" fmla="*/ 414 h 414"/>
                <a:gd name="T28" fmla="*/ 346 w 346"/>
                <a:gd name="T29" fmla="*/ 407 h 414"/>
                <a:gd name="T30" fmla="*/ 346 w 346"/>
                <a:gd name="T31" fmla="*/ 77 h 414"/>
                <a:gd name="T32" fmla="*/ 346 w 346"/>
                <a:gd name="T33" fmla="*/ 77 h 414"/>
                <a:gd name="T34" fmla="*/ 275 w 346"/>
                <a:gd name="T35" fmla="*/ 25 h 414"/>
                <a:gd name="T36" fmla="*/ 320 w 346"/>
                <a:gd name="T37" fmla="*/ 70 h 414"/>
                <a:gd name="T38" fmla="*/ 275 w 346"/>
                <a:gd name="T39" fmla="*/ 70 h 414"/>
                <a:gd name="T40" fmla="*/ 275 w 346"/>
                <a:gd name="T41" fmla="*/ 25 h 414"/>
                <a:gd name="T42" fmla="*/ 14 w 346"/>
                <a:gd name="T43" fmla="*/ 400 h 414"/>
                <a:gd name="T44" fmla="*/ 14 w 346"/>
                <a:gd name="T45" fmla="*/ 14 h 414"/>
                <a:gd name="T46" fmla="*/ 260 w 346"/>
                <a:gd name="T47" fmla="*/ 14 h 414"/>
                <a:gd name="T48" fmla="*/ 260 w 346"/>
                <a:gd name="T49" fmla="*/ 77 h 414"/>
                <a:gd name="T50" fmla="*/ 268 w 346"/>
                <a:gd name="T51" fmla="*/ 85 h 414"/>
                <a:gd name="T52" fmla="*/ 331 w 346"/>
                <a:gd name="T53" fmla="*/ 85 h 414"/>
                <a:gd name="T54" fmla="*/ 331 w 346"/>
                <a:gd name="T55" fmla="*/ 400 h 414"/>
                <a:gd name="T56" fmla="*/ 14 w 346"/>
                <a:gd name="T57" fmla="*/ 40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414">
                  <a:moveTo>
                    <a:pt x="346" y="77"/>
                  </a:moveTo>
                  <a:cubicBezTo>
                    <a:pt x="345" y="76"/>
                    <a:pt x="345" y="76"/>
                    <a:pt x="345" y="75"/>
                  </a:cubicBezTo>
                  <a:cubicBezTo>
                    <a:pt x="345" y="75"/>
                    <a:pt x="345" y="75"/>
                    <a:pt x="345" y="74"/>
                  </a:cubicBezTo>
                  <a:cubicBezTo>
                    <a:pt x="345" y="74"/>
                    <a:pt x="344" y="73"/>
                    <a:pt x="343" y="72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2" y="1"/>
                    <a:pt x="272" y="1"/>
                    <a:pt x="271" y="0"/>
                  </a:cubicBezTo>
                  <a:cubicBezTo>
                    <a:pt x="271" y="0"/>
                    <a:pt x="27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11"/>
                    <a:pt x="3" y="414"/>
                    <a:pt x="7" y="414"/>
                  </a:cubicBezTo>
                  <a:cubicBezTo>
                    <a:pt x="338" y="414"/>
                    <a:pt x="338" y="414"/>
                    <a:pt x="338" y="414"/>
                  </a:cubicBezTo>
                  <a:cubicBezTo>
                    <a:pt x="342" y="414"/>
                    <a:pt x="346" y="411"/>
                    <a:pt x="346" y="407"/>
                  </a:cubicBezTo>
                  <a:cubicBezTo>
                    <a:pt x="346" y="77"/>
                    <a:pt x="346" y="77"/>
                    <a:pt x="346" y="77"/>
                  </a:cubicBezTo>
                  <a:cubicBezTo>
                    <a:pt x="346" y="77"/>
                    <a:pt x="346" y="77"/>
                    <a:pt x="346" y="77"/>
                  </a:cubicBezTo>
                  <a:close/>
                  <a:moveTo>
                    <a:pt x="275" y="25"/>
                  </a:moveTo>
                  <a:cubicBezTo>
                    <a:pt x="320" y="70"/>
                    <a:pt x="320" y="70"/>
                    <a:pt x="320" y="70"/>
                  </a:cubicBezTo>
                  <a:cubicBezTo>
                    <a:pt x="275" y="70"/>
                    <a:pt x="275" y="70"/>
                    <a:pt x="275" y="70"/>
                  </a:cubicBezTo>
                  <a:lnTo>
                    <a:pt x="275" y="25"/>
                  </a:lnTo>
                  <a:close/>
                  <a:moveTo>
                    <a:pt x="14" y="400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60" y="81"/>
                    <a:pt x="264" y="85"/>
                    <a:pt x="268" y="85"/>
                  </a:cubicBezTo>
                  <a:cubicBezTo>
                    <a:pt x="331" y="85"/>
                    <a:pt x="331" y="85"/>
                    <a:pt x="331" y="85"/>
                  </a:cubicBezTo>
                  <a:cubicBezTo>
                    <a:pt x="331" y="400"/>
                    <a:pt x="331" y="400"/>
                    <a:pt x="331" y="400"/>
                  </a:cubicBezTo>
                  <a:lnTo>
                    <a:pt x="14" y="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7595" tIns="33798" rIns="67595" bIns="33798" numCol="1" anchor="t" anchorCtr="0" compatLnSpc="1"/>
            <a:lstStyle/>
            <a:p>
              <a:endParaRPr lang="en-US" sz="177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15"/>
          <p:cNvGrpSpPr/>
          <p:nvPr/>
        </p:nvGrpSpPr>
        <p:grpSpPr>
          <a:xfrm>
            <a:off x="593425" y="2552997"/>
            <a:ext cx="590914" cy="590914"/>
            <a:chOff x="5418452" y="307702"/>
            <a:chExt cx="599448" cy="599448"/>
          </a:xfrm>
        </p:grpSpPr>
        <p:grpSp>
          <p:nvGrpSpPr>
            <p:cNvPr id="5" name="组合 16"/>
            <p:cNvGrpSpPr/>
            <p:nvPr/>
          </p:nvGrpSpPr>
          <p:grpSpPr>
            <a:xfrm>
              <a:off x="5418452" y="307702"/>
              <a:ext cx="599448" cy="599448"/>
              <a:chOff x="4131160" y="713581"/>
              <a:chExt cx="881684" cy="881684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8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94CF29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8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Freeform 72"/>
            <p:cNvSpPr>
              <a:spLocks noEditPoints="1"/>
            </p:cNvSpPr>
            <p:nvPr/>
          </p:nvSpPr>
          <p:spPr bwMode="auto">
            <a:xfrm>
              <a:off x="5580112" y="455050"/>
              <a:ext cx="297176" cy="29771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7595" tIns="33798" rIns="67595" bIns="33798" numCol="1" anchor="t" anchorCtr="0" compatLnSpc="1"/>
            <a:lstStyle/>
            <a:p>
              <a:endParaRPr lang="en-US" sz="177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2" b="5138"/>
          <a:stretch>
            <a:fillRect/>
          </a:stretch>
        </p:blipFill>
        <p:spPr>
          <a:xfrm>
            <a:off x="-19912" y="5034642"/>
            <a:ext cx="9548087" cy="10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/>
          <p:cNvSpPr/>
          <p:nvPr/>
        </p:nvSpPr>
        <p:spPr>
          <a:xfrm>
            <a:off x="1230929" y="1038374"/>
            <a:ext cx="792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教学重点：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42808" y="2667963"/>
            <a:ext cx="773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教学难点：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8171" y="1698171"/>
            <a:ext cx="426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分析西欧封建社会的基本特征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6295" y="3420095"/>
            <a:ext cx="426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认识中古时期欧洲文明的多元面貌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~PP3116.WAV">
            <a:hlinkClick r:id="" action="ppaction://media"/>
          </p:cNvPr>
          <p:cNvPicPr>
            <a:picLocks noRot="1" noChangeAspect="1"/>
          </p:cNvPicPr>
          <p:nvPr>
            <a:wavAudioFile r:embed="rId2" name="~PP3116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41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6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4" b="3434"/>
          <a:stretch>
            <a:fillRect/>
          </a:stretch>
        </p:blipFill>
        <p:spPr>
          <a:xfrm>
            <a:off x="-219" y="-9843"/>
            <a:ext cx="9528393" cy="53594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033704" y="982179"/>
            <a:ext cx="21437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3000" b="1" spc="226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教学准备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4499655" y="2426447"/>
            <a:ext cx="4204958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学习普通高中历史课程标准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阅读部编义务教育教科书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阅读高中教科书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</a:rPr>
              <a:t>编制练习题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863652" y="1673019"/>
            <a:ext cx="1553762" cy="1570775"/>
            <a:chOff x="2918306" y="1498847"/>
            <a:chExt cx="1553762" cy="15707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03893" y="1961069"/>
              <a:ext cx="782587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>
                <a:defRPr/>
              </a:pPr>
              <a:r>
                <a:rPr lang="en-US" altLang="zh-CN" sz="3750" kern="0" dirty="0">
                  <a:solidFill>
                    <a:srgbClr val="96D02B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0 3</a:t>
              </a:r>
              <a:endParaRPr lang="zh-CN" altLang="en-US" sz="3750" kern="0" dirty="0">
                <a:solidFill>
                  <a:srgbClr val="96D02B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9" name="~PP610.WAV">
            <a:hlinkClick r:id="" action="ppaction://media"/>
          </p:cNvPr>
          <p:cNvPicPr>
            <a:picLocks noRot="1" noChangeAspect="1"/>
          </p:cNvPicPr>
          <p:nvPr>
            <a:wavAudioFile r:embed="rId2" name="~PP610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9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riangle 201"/>
          <p:cNvSpPr/>
          <p:nvPr/>
        </p:nvSpPr>
        <p:spPr>
          <a:xfrm rot="10800000">
            <a:off x="4446949" y="-8164"/>
            <a:ext cx="682640" cy="227383"/>
          </a:xfrm>
          <a:prstGeom prst="triangl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>
              <a:solidFill>
                <a:schemeClr val="tx1"/>
              </a:solidFill>
            </a:endParaRPr>
          </a:p>
        </p:txBody>
      </p:sp>
      <p:cxnSp>
        <p:nvCxnSpPr>
          <p:cNvPr id="60" name="Straight Connector 200"/>
          <p:cNvCxnSpPr/>
          <p:nvPr/>
        </p:nvCxnSpPr>
        <p:spPr>
          <a:xfrm>
            <a:off x="4388438" y="877201"/>
            <a:ext cx="788753" cy="0"/>
          </a:xfrm>
          <a:prstGeom prst="line">
            <a:avLst/>
          </a:prstGeom>
          <a:ln>
            <a:solidFill>
              <a:srgbClr val="67BC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空心弧 60"/>
          <p:cNvSpPr/>
          <p:nvPr/>
        </p:nvSpPr>
        <p:spPr>
          <a:xfrm rot="483470">
            <a:off x="2133251" y="1707796"/>
            <a:ext cx="2065676" cy="2065676"/>
          </a:xfrm>
          <a:prstGeom prst="blockArc">
            <a:avLst>
              <a:gd name="adj1" fmla="val 5692214"/>
              <a:gd name="adj2" fmla="val 42522"/>
              <a:gd name="adj3" fmla="val 1111"/>
            </a:avLst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0136" tIns="45068" rIns="90136" bIns="45068" rtlCol="0" anchor="ctr"/>
          <a:lstStyle/>
          <a:p>
            <a:pPr algn="ctr">
              <a:defRPr/>
            </a:pPr>
            <a:endParaRPr lang="zh-CN" altLang="en-US" sz="815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840894" y="1188221"/>
            <a:ext cx="5532901" cy="824639"/>
            <a:chOff x="4148176" y="1387817"/>
            <a:chExt cx="5368691" cy="1115397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4959524" y="2089717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64" name="组合 63"/>
            <p:cNvGrpSpPr/>
            <p:nvPr/>
          </p:nvGrpSpPr>
          <p:grpSpPr>
            <a:xfrm>
              <a:off x="4148176" y="1697000"/>
              <a:ext cx="904292" cy="806214"/>
              <a:chOff x="3835847" y="1395243"/>
              <a:chExt cx="1462116" cy="1303538"/>
            </a:xfrm>
          </p:grpSpPr>
          <p:sp>
            <p:nvSpPr>
              <p:cNvPr id="66" name="同心圆 65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15" ker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69" name="同心圆 68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68" name="椭圆 67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94CF2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015" kern="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1</a:t>
                </a:r>
                <a:endParaRPr lang="zh-CN" altLang="en-US" sz="1015" kern="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5" name="TextBox 6"/>
            <p:cNvSpPr txBox="1"/>
            <p:nvPr/>
          </p:nvSpPr>
          <p:spPr>
            <a:xfrm>
              <a:off x="4923109" y="1387817"/>
              <a:ext cx="4593758" cy="74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b="1" kern="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rPr>
                <a:t>学习研究课程标准要求</a:t>
              </a:r>
              <a:endPara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269044" y="2043492"/>
            <a:ext cx="4566198" cy="754993"/>
            <a:chOff x="4679100" y="2560712"/>
            <a:chExt cx="3133261" cy="1021195"/>
          </a:xfrm>
        </p:grpSpPr>
        <p:cxnSp>
          <p:nvCxnSpPr>
            <p:cNvPr id="72" name="直接连接符 71"/>
            <p:cNvCxnSpPr/>
            <p:nvPr/>
          </p:nvCxnSpPr>
          <p:spPr>
            <a:xfrm>
              <a:off x="5490448" y="316841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73" name="组合 72"/>
            <p:cNvGrpSpPr/>
            <p:nvPr/>
          </p:nvGrpSpPr>
          <p:grpSpPr>
            <a:xfrm>
              <a:off x="4679100" y="2775693"/>
              <a:ext cx="904292" cy="806214"/>
              <a:chOff x="3835847" y="1395243"/>
              <a:chExt cx="1462116" cy="1303538"/>
            </a:xfrm>
          </p:grpSpPr>
          <p:sp>
            <p:nvSpPr>
              <p:cNvPr id="75" name="同心圆 74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15" ker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78" name="同心圆 77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94CF2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015" kern="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2</a:t>
                </a:r>
                <a:endParaRPr lang="zh-CN" altLang="en-US" sz="1015" kern="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TextBox 15"/>
            <p:cNvSpPr txBox="1"/>
            <p:nvPr/>
          </p:nvSpPr>
          <p:spPr>
            <a:xfrm>
              <a:off x="5596537" y="2560712"/>
              <a:ext cx="2180550" cy="675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阅读部编义务教育教科书</a:t>
              </a:r>
              <a:endParaRPr lang="zh-CN" altLang="en-US" sz="1800" b="1" kern="0" dirty="0"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042157" y="2929408"/>
            <a:ext cx="4670043" cy="782899"/>
            <a:chOff x="4420400" y="3742926"/>
            <a:chExt cx="3133260" cy="1058940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5231747" y="4388370"/>
              <a:ext cx="2321913" cy="529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82" name="组合 81"/>
            <p:cNvGrpSpPr/>
            <p:nvPr/>
          </p:nvGrpSpPr>
          <p:grpSpPr>
            <a:xfrm>
              <a:off x="4420400" y="3995652"/>
              <a:ext cx="904292" cy="806214"/>
              <a:chOff x="3835847" y="1395243"/>
              <a:chExt cx="1462116" cy="1303538"/>
            </a:xfrm>
          </p:grpSpPr>
          <p:sp>
            <p:nvSpPr>
              <p:cNvPr id="84" name="同心圆 83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15" ker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85" name="组合 84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87" name="同心圆 86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6" name="椭圆 85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94CF2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015" kern="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3</a:t>
                </a:r>
                <a:endParaRPr lang="zh-CN" altLang="en-US" sz="1015" kern="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TextBox 24"/>
            <p:cNvSpPr txBox="1"/>
            <p:nvPr/>
          </p:nvSpPr>
          <p:spPr>
            <a:xfrm>
              <a:off x="5360085" y="3742926"/>
              <a:ext cx="2180550" cy="675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阅读高中教科书</a:t>
              </a:r>
              <a:endParaRPr lang="zh-CN" altLang="en-US" sz="2000" b="1" kern="0" dirty="0"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004987" y="3604029"/>
            <a:ext cx="2495338" cy="800724"/>
            <a:chOff x="3017536" y="4655412"/>
            <a:chExt cx="3375166" cy="1083050"/>
          </a:xfrm>
        </p:grpSpPr>
        <p:cxnSp>
          <p:nvCxnSpPr>
            <p:cNvPr id="90" name="直接连接符 89"/>
            <p:cNvCxnSpPr/>
            <p:nvPr/>
          </p:nvCxnSpPr>
          <p:spPr>
            <a:xfrm>
              <a:off x="3828882" y="5324966"/>
              <a:ext cx="2563820" cy="10389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oval" w="med" len="med"/>
            </a:ln>
            <a:effectLst/>
          </p:spPr>
        </p:cxnSp>
        <p:grpSp>
          <p:nvGrpSpPr>
            <p:cNvPr id="91" name="组合 90"/>
            <p:cNvGrpSpPr/>
            <p:nvPr/>
          </p:nvGrpSpPr>
          <p:grpSpPr>
            <a:xfrm>
              <a:off x="3017536" y="4932248"/>
              <a:ext cx="904292" cy="806214"/>
              <a:chOff x="3835847" y="1395243"/>
              <a:chExt cx="1462116" cy="1303538"/>
            </a:xfrm>
          </p:grpSpPr>
          <p:sp>
            <p:nvSpPr>
              <p:cNvPr id="93" name="同心圆 92"/>
              <p:cNvSpPr/>
              <p:nvPr/>
            </p:nvSpPr>
            <p:spPr>
              <a:xfrm>
                <a:off x="3835847" y="1395243"/>
                <a:ext cx="1303538" cy="1303538"/>
              </a:xfrm>
              <a:prstGeom prst="donut">
                <a:avLst>
                  <a:gd name="adj" fmla="val 3142"/>
                </a:avLst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15" ker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94" name="组合 93"/>
              <p:cNvGrpSpPr/>
              <p:nvPr/>
            </p:nvGrpSpPr>
            <p:grpSpPr>
              <a:xfrm>
                <a:off x="4939609" y="1857832"/>
                <a:ext cx="358354" cy="358354"/>
                <a:chOff x="5917211" y="1835961"/>
                <a:chExt cx="504056" cy="504056"/>
              </a:xfrm>
            </p:grpSpPr>
            <p:sp>
              <p:nvSpPr>
                <p:cNvPr id="96" name="同心圆 95"/>
                <p:cNvSpPr/>
                <p:nvPr/>
              </p:nvSpPr>
              <p:spPr>
                <a:xfrm>
                  <a:off x="5917211" y="1835961"/>
                  <a:ext cx="504056" cy="504056"/>
                </a:xfrm>
                <a:prstGeom prst="donut">
                  <a:avLst>
                    <a:gd name="adj" fmla="val 3142"/>
                  </a:avLst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7" name="椭圆 96"/>
                <p:cNvSpPr/>
                <p:nvPr/>
              </p:nvSpPr>
              <p:spPr>
                <a:xfrm>
                  <a:off x="6039087" y="1981663"/>
                  <a:ext cx="222754" cy="222754"/>
                </a:xfrm>
                <a:prstGeom prst="ellipse">
                  <a:avLst/>
                </a:prstGeom>
                <a:solidFill>
                  <a:sysClr val="window" lastClr="FFFFFF">
                    <a:lumMod val="6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15" ker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5" name="椭圆 94"/>
              <p:cNvSpPr/>
              <p:nvPr/>
            </p:nvSpPr>
            <p:spPr>
              <a:xfrm>
                <a:off x="4151028" y="1732853"/>
                <a:ext cx="676101" cy="676101"/>
              </a:xfrm>
              <a:prstGeom prst="ellipse">
                <a:avLst/>
              </a:prstGeom>
              <a:solidFill>
                <a:srgbClr val="94CF2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035" kern="0" dirty="0">
                    <a:solidFill>
                      <a:schemeClr val="bg1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4</a:t>
                </a:r>
                <a:endParaRPr lang="zh-CN" altLang="en-US" sz="1035" kern="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2" name="TextBox 33"/>
            <p:cNvSpPr txBox="1"/>
            <p:nvPr/>
          </p:nvSpPr>
          <p:spPr>
            <a:xfrm>
              <a:off x="3936297" y="4655412"/>
              <a:ext cx="2180550" cy="74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编制练习题</a:t>
              </a:r>
              <a:endParaRPr lang="zh-CN" altLang="en-US" sz="2000" b="1" kern="0" dirty="0">
                <a:latin typeface="微软雅黑" pitchFamily="34" charset="-122"/>
                <a:ea typeface="微软雅黑" pitchFamily="34" charset="-122"/>
                <a:cs typeface="华文黑体" pitchFamily="2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255778" y="1830323"/>
            <a:ext cx="1820621" cy="1820621"/>
            <a:chOff x="1535382" y="1258858"/>
            <a:chExt cx="2462552" cy="2462552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99" name="椭圆 4"/>
            <p:cNvSpPr/>
            <p:nvPr/>
          </p:nvSpPr>
          <p:spPr>
            <a:xfrm>
              <a:off x="1535382" y="1258858"/>
              <a:ext cx="2462552" cy="2462552"/>
            </a:xfrm>
            <a:custGeom>
              <a:avLst/>
              <a:gdLst/>
              <a:ahLst/>
              <a:cxnLst/>
              <a:rect l="l" t="t" r="r" b="b"/>
              <a:pathLst>
                <a:path w="2462552" h="2462552">
                  <a:moveTo>
                    <a:pt x="1227568" y="229220"/>
                  </a:moveTo>
                  <a:cubicBezTo>
                    <a:pt x="682374" y="229220"/>
                    <a:pt x="240407" y="671187"/>
                    <a:pt x="240407" y="1216381"/>
                  </a:cubicBezTo>
                  <a:cubicBezTo>
                    <a:pt x="240407" y="1761575"/>
                    <a:pt x="682374" y="2203542"/>
                    <a:pt x="1227568" y="2203542"/>
                  </a:cubicBezTo>
                  <a:cubicBezTo>
                    <a:pt x="1772762" y="2203542"/>
                    <a:pt x="2214729" y="1761575"/>
                    <a:pt x="2214729" y="1216381"/>
                  </a:cubicBezTo>
                  <a:cubicBezTo>
                    <a:pt x="2214729" y="671187"/>
                    <a:pt x="1772762" y="229220"/>
                    <a:pt x="1227568" y="229220"/>
                  </a:cubicBezTo>
                  <a:close/>
                  <a:moveTo>
                    <a:pt x="1231276" y="0"/>
                  </a:moveTo>
                  <a:cubicBezTo>
                    <a:pt x="1911291" y="0"/>
                    <a:pt x="2462552" y="551261"/>
                    <a:pt x="2462552" y="1231276"/>
                  </a:cubicBezTo>
                  <a:cubicBezTo>
                    <a:pt x="2462552" y="1911291"/>
                    <a:pt x="1911291" y="2462552"/>
                    <a:pt x="1231276" y="2462552"/>
                  </a:cubicBezTo>
                  <a:cubicBezTo>
                    <a:pt x="551261" y="2462552"/>
                    <a:pt x="0" y="1911291"/>
                    <a:pt x="0" y="1231276"/>
                  </a:cubicBezTo>
                  <a:cubicBezTo>
                    <a:pt x="0" y="551261"/>
                    <a:pt x="551261" y="0"/>
                    <a:pt x="1231276" y="0"/>
                  </a:cubicBezTo>
                  <a:close/>
                </a:path>
              </a:pathLst>
            </a:custGeom>
            <a:solidFill>
              <a:srgbClr val="94C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0703" tIns="25352" rIns="50703" bIns="2535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8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TextBox 43"/>
            <p:cNvSpPr txBox="1"/>
            <p:nvPr/>
          </p:nvSpPr>
          <p:spPr>
            <a:xfrm>
              <a:off x="1816033" y="2229101"/>
              <a:ext cx="1881323" cy="586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03910"/>
              <a:r>
                <a:rPr lang="zh-CN" altLang="en-US" sz="222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</a:p>
          </p:txBody>
        </p:sp>
      </p:grpSp>
      <p:sp>
        <p:nvSpPr>
          <p:cNvPr id="101" name="矩形 100"/>
          <p:cNvSpPr/>
          <p:nvPr/>
        </p:nvSpPr>
        <p:spPr>
          <a:xfrm>
            <a:off x="4780262" y="1725759"/>
            <a:ext cx="4126231" cy="368015"/>
          </a:xfrm>
          <a:prstGeom prst="rect">
            <a:avLst/>
          </a:prstGeom>
        </p:spPr>
        <p:txBody>
          <a:bodyPr wrap="square" lIns="90136" tIns="45068" rIns="90136" bIns="45068">
            <a:spAutoFit/>
          </a:bodyPr>
          <a:lstStyle/>
          <a:p>
            <a:r>
              <a:rPr lang="zh-CN" altLang="en-US" sz="1800" b="1" dirty="0" smtClean="0"/>
              <a:t>制定可操作可检测的教学目标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5754848" y="2535136"/>
            <a:ext cx="2643673" cy="368015"/>
          </a:xfrm>
          <a:prstGeom prst="rect">
            <a:avLst/>
          </a:prstGeom>
        </p:spPr>
        <p:txBody>
          <a:bodyPr wrap="square" lIns="90136" tIns="45068" rIns="90136" bIns="45068">
            <a:spAutoFit/>
          </a:bodyPr>
          <a:lstStyle/>
          <a:p>
            <a:r>
              <a:rPr lang="zh-CN" altLang="en-US" sz="1800" b="1" dirty="0" smtClean="0"/>
              <a:t>了解学生的基本学情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5424697" y="3378632"/>
            <a:ext cx="4103478" cy="368015"/>
          </a:xfrm>
          <a:prstGeom prst="rect">
            <a:avLst/>
          </a:prstGeom>
        </p:spPr>
        <p:txBody>
          <a:bodyPr wrap="square" lIns="90136" tIns="45068" rIns="90136" bIns="45068">
            <a:spAutoFit/>
          </a:bodyPr>
          <a:lstStyle/>
          <a:p>
            <a:pPr lvl="0"/>
            <a:r>
              <a:rPr lang="zh-CN" altLang="en-US" sz="1800" b="1" dirty="0" smtClean="0"/>
              <a:t>查找相关资料，做好教学设计</a:t>
            </a:r>
            <a:endParaRPr lang="zh-CN" altLang="en-US" sz="1800" b="1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976234" y="4082026"/>
            <a:ext cx="2643673" cy="368015"/>
          </a:xfrm>
          <a:prstGeom prst="rect">
            <a:avLst/>
          </a:prstGeom>
        </p:spPr>
        <p:txBody>
          <a:bodyPr wrap="square" lIns="90136" tIns="45068" rIns="90136" bIns="45068">
            <a:spAutoFit/>
          </a:bodyPr>
          <a:lstStyle/>
          <a:p>
            <a:r>
              <a:rPr lang="zh-CN" altLang="en-US" sz="1800" b="1" dirty="0" smtClean="0"/>
              <a:t>反馈教学效果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2" b="5138"/>
          <a:stretch>
            <a:fillRect/>
          </a:stretch>
        </p:blipFill>
        <p:spPr>
          <a:xfrm>
            <a:off x="-19912" y="5034642"/>
            <a:ext cx="9548087" cy="10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~PP351.WAV">
            <a:hlinkClick r:id="" action="ppaction://media"/>
          </p:cNvPr>
          <p:cNvPicPr>
            <a:picLocks noRot="1" noChangeAspect="1"/>
          </p:cNvPicPr>
          <p:nvPr>
            <a:wavAudioFile r:embed="rId2" name="~PP351.WAV"/>
          </p:nvPr>
        </p:nvPicPr>
        <p:blipFill>
          <a:blip r:embed="rId7" cstate="print"/>
          <a:stretch>
            <a:fillRect/>
          </a:stretch>
        </p:blipFill>
        <p:spPr>
          <a:xfrm>
            <a:off x="9048750" y="487997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37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.9|1.1|4|1.5|17.1|29.2|5.7|24.1|8.5|2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0.9|1.6|2.4|2.8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0.1|16.4|16.6|14.4|1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9|1.2|0.9|1.6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1.5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0.7|0.9|0.7|0.7|0.9|3|0.9|0.7|0.7|0.7|0.7|0.5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7.5|3.1|19.6|4.3|8.4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1513</Words>
  <Application>Microsoft Office PowerPoint</Application>
  <PresentationFormat>自定义</PresentationFormat>
  <Paragraphs>195</Paragraphs>
  <Slides>21</Slides>
  <Notes>19</Notes>
  <HiddenSlides>0</HiddenSlides>
  <MMClips>21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131</cp:revision>
  <dcterms:created xsi:type="dcterms:W3CDTF">2016-10-06T06:02:00Z</dcterms:created>
  <dcterms:modified xsi:type="dcterms:W3CDTF">2020-03-31T06:32:14Z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