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65" r:id="rId2"/>
    <p:sldId id="288" r:id="rId3"/>
    <p:sldId id="293" r:id="rId4"/>
    <p:sldId id="276" r:id="rId5"/>
    <p:sldId id="277" r:id="rId6"/>
    <p:sldId id="278" r:id="rId7"/>
    <p:sldId id="279" r:id="rId8"/>
    <p:sldId id="280" r:id="rId9"/>
    <p:sldId id="290" r:id="rId10"/>
    <p:sldId id="291" r:id="rId11"/>
    <p:sldId id="284" r:id="rId12"/>
    <p:sldId id="292" r:id="rId13"/>
    <p:sldId id="271" r:id="rId14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59" autoAdjust="0"/>
  </p:normalViewPr>
  <p:slideViewPr>
    <p:cSldViewPr snapToGrid="0">
      <p:cViewPr>
        <p:scale>
          <a:sx n="90" d="100"/>
          <a:sy n="90" d="100"/>
        </p:scale>
        <p:origin x="-594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-288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387335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BDB1E55-2EDE-4379-A2E6-60A17C75865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5246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BDB1E55-2EDE-4379-A2E6-60A17C75865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5246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BDB1E55-2EDE-4379-A2E6-60A17C75865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4983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BDB1E55-2EDE-4379-A2E6-60A17C75865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4983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BDB1E55-2EDE-4379-A2E6-60A17C75865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4983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BDB1E55-2EDE-4379-A2E6-60A17C75865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845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2020/3/4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1.emf"/><Relationship Id="rId4" Type="http://schemas.openxmlformats.org/officeDocument/2006/relationships/package" Target="../embeddings/Microsoft_Word___1.docx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2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1" y="1918980"/>
            <a:ext cx="5412105" cy="728345"/>
          </a:xfrm>
        </p:spPr>
        <p:txBody>
          <a:bodyPr>
            <a:normAutofit/>
          </a:bodyPr>
          <a:lstStyle/>
          <a:p>
            <a:pPr algn="ctr"/>
            <a:r>
              <a:rPr lang="zh-CN" altLang="en-US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人口分布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年级地理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422198" y="3699565"/>
            <a:ext cx="483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清华附中朝阳学校   贺小婧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8">
            <a:extLst>
              <a:ext uri="{FF2B5EF4-FFF2-40B4-BE49-F238E27FC236}">
                <a16:creationId xmlns="" xmlns:a16="http://schemas.microsoft.com/office/drawing/2014/main" id="{E4FED996-3A5B-46BC-B5CA-8383013E0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783" y="535638"/>
            <a:ext cx="29442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3 .  </a:t>
            </a:r>
            <a:r>
              <a:rPr lang="zh-CN" altLang="en-US" sz="2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人口</a:t>
            </a:r>
            <a:r>
              <a:rPr lang="zh-CN" altLang="en-US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分布的影响因素</a:t>
            </a:r>
            <a:endParaRPr lang="zh-CN" altLang="en-US" sz="2000" b="1" dirty="0">
              <a:solidFill>
                <a:schemeClr val="tx1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流程图: 过程 10"/>
          <p:cNvSpPr/>
          <p:nvPr/>
        </p:nvSpPr>
        <p:spPr>
          <a:xfrm>
            <a:off x="940801" y="3786523"/>
            <a:ext cx="2545237" cy="1003375"/>
          </a:xfrm>
          <a:prstGeom prst="flowChartProcess">
            <a:avLst/>
          </a:prstGeom>
          <a:solidFill>
            <a:schemeClr val="accent4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500"/>
          </a:p>
        </p:txBody>
      </p:sp>
      <p:pic>
        <p:nvPicPr>
          <p:cNvPr id="12" name="Picture 3" descr="巴西人口的分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0800" y="1125725"/>
            <a:ext cx="2545238" cy="26481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矩形 12"/>
          <p:cNvSpPr/>
          <p:nvPr/>
        </p:nvSpPr>
        <p:spPr>
          <a:xfrm>
            <a:off x="927187" y="3915564"/>
            <a:ext cx="2545238" cy="76174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5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巴西首都巴西利亚，迁都前</a:t>
            </a: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荒无人烟</a:t>
            </a:r>
            <a:r>
              <a:rPr lang="zh-CN" altLang="en-US" sz="15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，迁都后</a:t>
            </a:r>
            <a:r>
              <a:rPr lang="en-US" altLang="zh-CN" sz="15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15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年就</a:t>
            </a: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发展成拥有</a:t>
            </a:r>
            <a:r>
              <a:rPr lang="en-US" altLang="zh-CN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万人口的大城市</a:t>
            </a:r>
            <a:endParaRPr lang="zh-CN" altLang="en-US" sz="1500" b="1" dirty="0">
              <a:solidFill>
                <a:schemeClr val="bg1"/>
              </a:solidFill>
            </a:endParaRPr>
          </a:p>
        </p:txBody>
      </p:sp>
      <p:pic>
        <p:nvPicPr>
          <p:cNvPr id="2" name="Picture 2" descr="http://n1.map.pg0.cn/T1m6YvBbdg1RCvBVd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722" y="1125725"/>
            <a:ext cx="27432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矩形 18"/>
          <p:cNvSpPr>
            <a:spLocks noChangeAspect="1"/>
          </p:cNvSpPr>
          <p:nvPr/>
        </p:nvSpPr>
        <p:spPr>
          <a:xfrm>
            <a:off x="7055140" y="2263038"/>
            <a:ext cx="1131930" cy="37350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20000"/>
              </a:lnSpc>
              <a:tabLst>
                <a:tab pos="772001" algn="l"/>
                <a:tab pos="1387793" algn="l"/>
                <a:tab pos="1903571" algn="l"/>
                <a:tab pos="2416493" algn="l"/>
              </a:tabLst>
            </a:pP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18" charset="0"/>
              </a:rPr>
              <a:t>政治因素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2608314" y="3002995"/>
            <a:ext cx="216347" cy="13979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2298484" y="2449788"/>
            <a:ext cx="403624" cy="18674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39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9" grpId="0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6505467"/>
              </p:ext>
            </p:extLst>
          </p:nvPr>
        </p:nvGraphicFramePr>
        <p:xfrm>
          <a:off x="531813" y="1147730"/>
          <a:ext cx="8134350" cy="482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" name="文档" r:id="rId4" imgW="3952124" imgH="2347106" progId="Word.Document.12">
                  <p:embed/>
                </p:oleObj>
              </mc:Choice>
              <mc:Fallback>
                <p:oleObj name="文档" r:id="rId4" imgW="3952124" imgH="2347106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3" y="1147730"/>
                        <a:ext cx="8134350" cy="482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>
            <a:spLocks noChangeAspect="1"/>
          </p:cNvSpPr>
          <p:nvPr/>
        </p:nvSpPr>
        <p:spPr>
          <a:xfrm>
            <a:off x="7183111" y="1563002"/>
            <a:ext cx="944750" cy="37350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indent="200025">
              <a:lnSpc>
                <a:spcPct val="120000"/>
              </a:lnSpc>
              <a:tabLst>
                <a:tab pos="772001" algn="l"/>
                <a:tab pos="1387793" algn="l"/>
                <a:tab pos="1903571" algn="l"/>
                <a:tab pos="2416493" algn="l"/>
              </a:tabLst>
            </a:pPr>
            <a:r>
              <a:rPr lang="zh-CN" altLang="en-US" b="1" dirty="0" smtClean="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文化</a:t>
            </a:r>
            <a:endParaRPr lang="zh-CN" altLang="zh-CN" b="1" dirty="0">
              <a:solidFill>
                <a:schemeClr val="accent1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>
            <a:spLocks noChangeAspect="1"/>
          </p:cNvSpPr>
          <p:nvPr/>
        </p:nvSpPr>
        <p:spPr>
          <a:xfrm>
            <a:off x="7167342" y="1949710"/>
            <a:ext cx="944750" cy="37350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indent="200025">
              <a:lnSpc>
                <a:spcPct val="120000"/>
              </a:lnSpc>
              <a:tabLst>
                <a:tab pos="772001" algn="l"/>
                <a:tab pos="1387793" algn="l"/>
                <a:tab pos="1903571" algn="l"/>
                <a:tab pos="2416493" algn="l"/>
              </a:tabLst>
            </a:pPr>
            <a:r>
              <a:rPr lang="zh-CN" altLang="en-US" b="1" dirty="0" smtClean="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气候</a:t>
            </a:r>
            <a:endParaRPr lang="zh-CN" altLang="zh-CN" b="1" dirty="0">
              <a:solidFill>
                <a:schemeClr val="accent1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>
            <a:spLocks noChangeAspect="1"/>
          </p:cNvSpPr>
          <p:nvPr/>
        </p:nvSpPr>
        <p:spPr>
          <a:xfrm>
            <a:off x="7194934" y="2278338"/>
            <a:ext cx="944750" cy="37350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indent="200025">
              <a:lnSpc>
                <a:spcPct val="120000"/>
              </a:lnSpc>
              <a:tabLst>
                <a:tab pos="772001" algn="l"/>
                <a:tab pos="1387793" algn="l"/>
                <a:tab pos="1903571" algn="l"/>
                <a:tab pos="2416493" algn="l"/>
              </a:tabLst>
            </a:pPr>
            <a:r>
              <a:rPr lang="zh-CN" altLang="en-US" b="1" dirty="0" smtClean="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政治</a:t>
            </a:r>
            <a:endParaRPr lang="zh-CN" altLang="zh-CN" b="1" dirty="0">
              <a:solidFill>
                <a:schemeClr val="accent1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>
            <a:spLocks noChangeAspect="1"/>
          </p:cNvSpPr>
          <p:nvPr/>
        </p:nvSpPr>
        <p:spPr>
          <a:xfrm>
            <a:off x="7207860" y="2674263"/>
            <a:ext cx="1110287" cy="37350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indent="200025">
              <a:lnSpc>
                <a:spcPct val="120000"/>
              </a:lnSpc>
              <a:tabLst>
                <a:tab pos="772001" algn="l"/>
                <a:tab pos="1387793" algn="l"/>
                <a:tab pos="1903571" algn="l"/>
                <a:tab pos="2416493" algn="l"/>
              </a:tabLst>
            </a:pPr>
            <a:r>
              <a:rPr lang="zh-CN" altLang="en-US" b="1" dirty="0" smtClean="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水源</a:t>
            </a:r>
            <a:endParaRPr lang="zh-CN" altLang="zh-CN" b="1" dirty="0">
              <a:solidFill>
                <a:schemeClr val="accent1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>
            <a:spLocks noChangeAspect="1"/>
          </p:cNvSpPr>
          <p:nvPr/>
        </p:nvSpPr>
        <p:spPr>
          <a:xfrm>
            <a:off x="7194937" y="3067825"/>
            <a:ext cx="1110287" cy="4016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indent="200025">
              <a:lnSpc>
                <a:spcPct val="120000"/>
              </a:lnSpc>
              <a:tabLst>
                <a:tab pos="772001" algn="l"/>
                <a:tab pos="1387793" algn="l"/>
                <a:tab pos="1903571" algn="l"/>
                <a:tab pos="2416493" algn="l"/>
              </a:tabLst>
            </a:pPr>
            <a:r>
              <a:rPr lang="zh-CN" altLang="en-US" b="1" dirty="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土壤</a:t>
            </a:r>
            <a:endParaRPr lang="zh-CN" altLang="zh-CN" b="1" dirty="0">
              <a:solidFill>
                <a:schemeClr val="accent1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>
            <a:spLocks noChangeAspect="1"/>
          </p:cNvSpPr>
          <p:nvPr/>
        </p:nvSpPr>
        <p:spPr>
          <a:xfrm>
            <a:off x="6969095" y="3417644"/>
            <a:ext cx="1312479" cy="4016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indent="200025">
              <a:lnSpc>
                <a:spcPct val="120000"/>
              </a:lnSpc>
              <a:tabLst>
                <a:tab pos="772001" algn="l"/>
                <a:tab pos="1387793" algn="l"/>
                <a:tab pos="1903571" algn="l"/>
                <a:tab pos="2416493" algn="l"/>
              </a:tabLst>
            </a:pPr>
            <a:r>
              <a:rPr lang="zh-CN" altLang="en-US" b="1" dirty="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矿产资源</a:t>
            </a:r>
            <a:endParaRPr lang="zh-CN" altLang="zh-CN" b="1" dirty="0">
              <a:solidFill>
                <a:schemeClr val="accent1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>
            <a:spLocks noChangeAspect="1"/>
          </p:cNvSpPr>
          <p:nvPr/>
        </p:nvSpPr>
        <p:spPr>
          <a:xfrm>
            <a:off x="7168902" y="3782932"/>
            <a:ext cx="1110287" cy="37350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indent="200025">
              <a:lnSpc>
                <a:spcPct val="120000"/>
              </a:lnSpc>
              <a:tabLst>
                <a:tab pos="772001" algn="l"/>
                <a:tab pos="1387793" algn="l"/>
                <a:tab pos="1903571" algn="l"/>
                <a:tab pos="2416493" algn="l"/>
              </a:tabLst>
            </a:pPr>
            <a:r>
              <a:rPr lang="zh-CN" altLang="en-US" b="1" dirty="0" smtClean="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历史</a:t>
            </a:r>
            <a:endParaRPr lang="zh-CN" altLang="zh-CN" b="1" dirty="0">
              <a:solidFill>
                <a:schemeClr val="accent1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TextBox 8">
            <a:extLst>
              <a:ext uri="{FF2B5EF4-FFF2-40B4-BE49-F238E27FC236}">
                <a16:creationId xmlns="" xmlns:a16="http://schemas.microsoft.com/office/drawing/2014/main" id="{E4FED996-3A5B-46BC-B5CA-8383013E0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272" y="610069"/>
            <a:ext cx="30961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3 .  </a:t>
            </a:r>
            <a:r>
              <a:rPr lang="zh-CN" altLang="en-US" sz="2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人口</a:t>
            </a:r>
            <a:r>
              <a:rPr lang="zh-CN" altLang="en-US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分布的影响因素</a:t>
            </a:r>
            <a:endParaRPr lang="zh-CN" altLang="en-US" sz="2000" b="1" dirty="0">
              <a:solidFill>
                <a:schemeClr val="tx1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3212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>
            <a:extLst>
              <a:ext uri="{FF2B5EF4-FFF2-40B4-BE49-F238E27FC236}">
                <a16:creationId xmlns="" xmlns:a16="http://schemas.microsoft.com/office/drawing/2014/main" id="{E4FED996-3A5B-46BC-B5CA-8383013E0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72" y="575807"/>
            <a:ext cx="13704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小结</a:t>
            </a:r>
          </a:p>
        </p:txBody>
      </p:sp>
      <p:sp>
        <p:nvSpPr>
          <p:cNvPr id="5" name="矩形 4"/>
          <p:cNvSpPr/>
          <p:nvPr/>
        </p:nvSpPr>
        <p:spPr>
          <a:xfrm>
            <a:off x="2259267" y="1808160"/>
            <a:ext cx="1426197" cy="4385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 defTabSz="685800" hangingPunct="1"/>
            <a:r>
              <a:rPr lang="zh-CN" altLang="en-US" sz="2400" b="1" kern="1200" dirty="0">
                <a:solidFill>
                  <a:schemeClr val="tx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人口分布</a:t>
            </a:r>
          </a:p>
        </p:txBody>
      </p:sp>
      <p:sp>
        <p:nvSpPr>
          <p:cNvPr id="6" name="矩形 5"/>
          <p:cNvSpPr/>
          <p:nvPr/>
        </p:nvSpPr>
        <p:spPr>
          <a:xfrm>
            <a:off x="3816635" y="1571242"/>
            <a:ext cx="1206809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000" b="1" dirty="0">
                <a:solidFill>
                  <a:schemeClr val="accent4">
                    <a:lumMod val="50000"/>
                  </a:schemeClr>
                </a:solidFill>
                <a:latin typeface="黑体" pitchFamily="49" charset="-122"/>
                <a:ea typeface="黑体" pitchFamily="49" charset="-122"/>
              </a:rPr>
              <a:t>影响因素</a:t>
            </a:r>
          </a:p>
        </p:txBody>
      </p:sp>
      <p:sp>
        <p:nvSpPr>
          <p:cNvPr id="7" name="左中括号 6"/>
          <p:cNvSpPr/>
          <p:nvPr/>
        </p:nvSpPr>
        <p:spPr>
          <a:xfrm>
            <a:off x="5119141" y="1441172"/>
            <a:ext cx="226107" cy="1284244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347455" y="1258082"/>
            <a:ext cx="1046632" cy="3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sz="2000" b="1" dirty="0" smtClean="0">
                <a:solidFill>
                  <a:schemeClr val="tx1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自然</a:t>
            </a:r>
            <a:endParaRPr lang="zh-CN" altLang="en-US" sz="2000" b="1" dirty="0">
              <a:solidFill>
                <a:schemeClr val="tx1">
                  <a:lumMod val="75000"/>
                </a:schemeClr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302716" y="2505039"/>
            <a:ext cx="1091371" cy="3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sz="2000" b="1" dirty="0" smtClean="0">
                <a:solidFill>
                  <a:schemeClr val="tx1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人文</a:t>
            </a:r>
            <a:endParaRPr lang="zh-CN" altLang="en-US" sz="2000" b="1" dirty="0">
              <a:solidFill>
                <a:schemeClr val="tx1">
                  <a:lumMod val="7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左中括号 9"/>
          <p:cNvSpPr/>
          <p:nvPr/>
        </p:nvSpPr>
        <p:spPr>
          <a:xfrm>
            <a:off x="5953866" y="2534015"/>
            <a:ext cx="194004" cy="1315301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20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197460" y="2305926"/>
            <a:ext cx="1882832" cy="3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sz="2000" b="1" dirty="0" smtClean="0">
                <a:solidFill>
                  <a:schemeClr val="tx1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经济</a:t>
            </a:r>
            <a:endParaRPr lang="zh-CN" altLang="en-US" sz="2000" b="1" dirty="0">
              <a:solidFill>
                <a:schemeClr val="tx1">
                  <a:lumMod val="75000"/>
                </a:schemeClr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197460" y="2967029"/>
            <a:ext cx="1170454" cy="3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sz="2000" b="1" dirty="0" smtClean="0">
                <a:solidFill>
                  <a:schemeClr val="tx1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社会</a:t>
            </a:r>
            <a:endParaRPr lang="zh-CN" altLang="en-US" sz="2000" b="1" dirty="0">
              <a:solidFill>
                <a:schemeClr val="tx1">
                  <a:lumMod val="75000"/>
                </a:schemeClr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3" name="下箭头 12"/>
          <p:cNvSpPr/>
          <p:nvPr/>
        </p:nvSpPr>
        <p:spPr>
          <a:xfrm rot="10800000" flipV="1">
            <a:off x="2842156" y="2292594"/>
            <a:ext cx="247359" cy="2973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704079" y="2577531"/>
            <a:ext cx="2531216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kumimoji="1" lang="zh-CN" altLang="en-US" sz="2100" dirty="0" smtClean="0">
                <a:solidFill>
                  <a:schemeClr val="tx1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特征</a:t>
            </a:r>
            <a:endParaRPr kumimoji="1" lang="zh-CN" altLang="en-US" sz="2100" dirty="0">
              <a:solidFill>
                <a:schemeClr val="tx1">
                  <a:lumMod val="7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" name="左中括号 14"/>
          <p:cNvSpPr/>
          <p:nvPr/>
        </p:nvSpPr>
        <p:spPr>
          <a:xfrm rot="5400000">
            <a:off x="2803374" y="2314297"/>
            <a:ext cx="334648" cy="1817276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1113879" y="3390259"/>
            <a:ext cx="1728276" cy="3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algn="ctr" eaLnBrk="1" hangingPunct="1"/>
            <a:r>
              <a:rPr lang="zh-CN" altLang="en-US" sz="2000" b="1" dirty="0" smtClean="0">
                <a:solidFill>
                  <a:schemeClr val="tx1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世界人口分布</a:t>
            </a:r>
            <a:endParaRPr lang="en-US" altLang="zh-CN" sz="2000" b="1" dirty="0" smtClean="0">
              <a:solidFill>
                <a:schemeClr val="tx1">
                  <a:lumMod val="7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3014959" y="3404872"/>
            <a:ext cx="1858891" cy="3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algn="ctr" eaLnBrk="1" hangingPunct="1"/>
            <a:r>
              <a:rPr lang="zh-CN" altLang="en-US" sz="2000" b="1" dirty="0" smtClean="0">
                <a:solidFill>
                  <a:schemeClr val="tx1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中国人口分布</a:t>
            </a:r>
            <a:endParaRPr lang="en-US" altLang="zh-CN" sz="2000" b="1" dirty="0" smtClean="0">
              <a:solidFill>
                <a:schemeClr val="tx1">
                  <a:lumMod val="7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6197460" y="3593385"/>
            <a:ext cx="862107" cy="3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sz="2000" b="1" dirty="0" smtClean="0">
                <a:solidFill>
                  <a:schemeClr val="tx1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政治</a:t>
            </a:r>
            <a:endParaRPr lang="zh-CN" altLang="en-US" sz="2000" b="1" dirty="0">
              <a:solidFill>
                <a:schemeClr val="tx1">
                  <a:lumMod val="75000"/>
                </a:schemeClr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9" name="下箭头 18"/>
          <p:cNvSpPr/>
          <p:nvPr/>
        </p:nvSpPr>
        <p:spPr>
          <a:xfrm rot="16200000" flipH="1">
            <a:off x="4329493" y="1468148"/>
            <a:ext cx="173126" cy="11728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603930" y="2294384"/>
            <a:ext cx="11657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1"/>
            <a:r>
              <a:rPr lang="zh-CN" altLang="en-US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（</a:t>
            </a:r>
            <a:r>
              <a:rPr kumimoji="1" lang="zh-CN" altLang="en-US" sz="20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重要</a:t>
            </a:r>
            <a:r>
              <a:rPr lang="zh-CN" altLang="en-US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）</a:t>
            </a:r>
            <a:endParaRPr lang="zh-CN" altLang="en-US" b="1" dirty="0">
              <a:solidFill>
                <a:schemeClr val="tx1">
                  <a:lumMod val="75000"/>
                </a:schemeClr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836812" y="1246571"/>
            <a:ext cx="1217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1"/>
            <a:r>
              <a:rPr lang="zh-CN" altLang="en-US" sz="20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（基础）</a:t>
            </a:r>
          </a:p>
        </p:txBody>
      </p:sp>
    </p:spTree>
    <p:extLst>
      <p:ext uri="{BB962C8B-B14F-4D97-AF65-F5344CB8AC3E}">
        <p14:creationId xmlns:p14="http://schemas.microsoft.com/office/powerpoint/2010/main" val="306692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 animBg="1"/>
      <p:bldP spid="11" grpId="0"/>
      <p:bldP spid="12" grpId="0"/>
      <p:bldP spid="13" grpId="0" animBg="1"/>
      <p:bldP spid="14" grpId="0"/>
      <p:bldP spid="15" grpId="0" animBg="1"/>
      <p:bldP spid="16" grpId="0"/>
      <p:bldP spid="17" grpId="0"/>
      <p:bldP spid="18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2" y="538728"/>
            <a:ext cx="3123818" cy="2767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 descr="http://5b0988e595225.cdn.sohucs.com/images/20190710/c54e21a0c88346a58d264f3e985e1628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715" y="691789"/>
            <a:ext cx="2947164" cy="208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9" y="3445498"/>
            <a:ext cx="5610225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690" y="642058"/>
            <a:ext cx="2964541" cy="2505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478" y="2838541"/>
            <a:ext cx="3741182" cy="2056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椭圆 6"/>
          <p:cNvSpPr/>
          <p:nvPr/>
        </p:nvSpPr>
        <p:spPr>
          <a:xfrm>
            <a:off x="719926" y="2907573"/>
            <a:ext cx="865388" cy="55919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2499105" y="3704228"/>
            <a:ext cx="865388" cy="44247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902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11f3a292df5e0fe17a5ba5d586034a85edf7228"/>
          <p:cNvPicPr>
            <a:picLocks noChangeAspect="1"/>
          </p:cNvPicPr>
          <p:nvPr/>
        </p:nvPicPr>
        <p:blipFill>
          <a:blip r:embed="rId2"/>
          <a:srcRect l="918" t="1415" r="792" b="1180"/>
          <a:stretch>
            <a:fillRect/>
          </a:stretch>
        </p:blipFill>
        <p:spPr>
          <a:xfrm>
            <a:off x="555733" y="596580"/>
            <a:ext cx="7993118" cy="2961302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5876597" y="1006864"/>
            <a:ext cx="1478019" cy="1300245"/>
          </a:xfrm>
          <a:prstGeom prst="ellipse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/>
        </p:nvSpPr>
        <p:spPr>
          <a:xfrm>
            <a:off x="2386631" y="3849081"/>
            <a:ext cx="4344927" cy="27147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b="1" dirty="0">
                <a:solidFill>
                  <a:srgbClr val="000000"/>
                </a:solidFill>
              </a:rPr>
              <a:t>圆圈范围内居住的人口为什么这么多？</a:t>
            </a:r>
          </a:p>
        </p:txBody>
      </p:sp>
      <p:sp>
        <p:nvSpPr>
          <p:cNvPr id="7" name="标题 1"/>
          <p:cNvSpPr>
            <a:spLocks noGrp="1"/>
          </p:cNvSpPr>
          <p:nvPr/>
        </p:nvSpPr>
        <p:spPr>
          <a:xfrm>
            <a:off x="2344281" y="4251565"/>
            <a:ext cx="4186261" cy="27147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b="1" dirty="0">
                <a:solidFill>
                  <a:srgbClr val="000000"/>
                </a:solidFill>
              </a:rPr>
              <a:t>地球上的人口分布具有怎样的规律？</a:t>
            </a:r>
          </a:p>
        </p:txBody>
      </p:sp>
    </p:spTree>
    <p:extLst>
      <p:ext uri="{BB962C8B-B14F-4D97-AF65-F5344CB8AC3E}">
        <p14:creationId xmlns:p14="http://schemas.microsoft.com/office/powerpoint/2010/main" val="34224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="" xmlns:a16="http://schemas.microsoft.com/office/drawing/2014/main" id="{E4FED996-3A5B-46BC-B5CA-8383013E0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644" y="525005"/>
            <a:ext cx="26231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1 . </a:t>
            </a:r>
            <a:r>
              <a:rPr lang="zh-CN" altLang="en-US" sz="2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世界人口分布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45" y="1171062"/>
            <a:ext cx="4503226" cy="2608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827513"/>
              </p:ext>
            </p:extLst>
          </p:nvPr>
        </p:nvGraphicFramePr>
        <p:xfrm>
          <a:off x="5202616" y="1005059"/>
          <a:ext cx="3437789" cy="3429000"/>
        </p:xfrm>
        <a:graphic>
          <a:graphicData uri="http://schemas.openxmlformats.org/drawingml/2006/table">
            <a:tbl>
              <a:tblPr/>
              <a:tblGrid>
                <a:gridCol w="584924"/>
                <a:gridCol w="1009283"/>
                <a:gridCol w="825776"/>
                <a:gridCol w="1017806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排名</a:t>
                      </a: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国家</a:t>
                      </a: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人口数量（亿人）</a:t>
                      </a: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占世界比例</a:t>
                      </a: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1</a:t>
                      </a: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中国</a:t>
                      </a: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14</a:t>
                      </a: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18.8%</a:t>
                      </a: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印度</a:t>
                      </a: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13</a:t>
                      </a: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17.8%</a:t>
                      </a: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3</a:t>
                      </a: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美国</a:t>
                      </a: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3.2</a:t>
                      </a: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4.4%</a:t>
                      </a: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4</a:t>
                      </a: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印尼</a:t>
                      </a: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2.6</a:t>
                      </a: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3.5%</a:t>
                      </a: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5</a:t>
                      </a: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巴西</a:t>
                      </a: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2.1</a:t>
                      </a: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2.8%</a:t>
                      </a: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6</a:t>
                      </a: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巴基斯坦</a:t>
                      </a: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1.9</a:t>
                      </a: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2.6%</a:t>
                      </a: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7</a:t>
                      </a: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尼日利亚</a:t>
                      </a: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1.8</a:t>
                      </a: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2.5%</a:t>
                      </a: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8</a:t>
                      </a: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孟加拉国</a:t>
                      </a: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1.6</a:t>
                      </a: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2.2%</a:t>
                      </a: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9</a:t>
                      </a: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俄罗斯</a:t>
                      </a: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1.5</a:t>
                      </a: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2%</a:t>
                      </a: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10</a:t>
                      </a: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日本</a:t>
                      </a: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1.3</a:t>
                      </a: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1.7%</a:t>
                      </a: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11</a:t>
                      </a: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墨西哥</a:t>
                      </a: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1.3</a:t>
                      </a: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1.7%</a:t>
                      </a: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12</a:t>
                      </a: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埃塞俄比亚</a:t>
                      </a: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1.0</a:t>
                      </a: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1.4%</a:t>
                      </a: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13</a:t>
                      </a: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菲律宾</a:t>
                      </a: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1.0</a:t>
                      </a: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1.4%</a:t>
                      </a: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椭圆 10"/>
          <p:cNvSpPr/>
          <p:nvPr/>
        </p:nvSpPr>
        <p:spPr>
          <a:xfrm>
            <a:off x="4150288" y="2369024"/>
            <a:ext cx="780383" cy="728901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62918" y="2615227"/>
            <a:ext cx="780383" cy="728901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112359" y="1193211"/>
            <a:ext cx="780383" cy="728901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9" name="矩形 2"/>
          <p:cNvSpPr>
            <a:spLocks noChangeArrowheads="1"/>
          </p:cNvSpPr>
          <p:nvPr/>
        </p:nvSpPr>
        <p:spPr bwMode="auto">
          <a:xfrm>
            <a:off x="462916" y="3944793"/>
            <a:ext cx="4926231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marL="257175" indent="-257175">
              <a:buFont typeface="Wingdings" pitchFamily="2" charset="2"/>
              <a:buChar char="Ø"/>
            </a:pPr>
            <a:r>
              <a:rPr lang="zh-CN" altLang="en-US" sz="1800" b="1" dirty="0"/>
              <a:t>人口最多的地区及特点？</a:t>
            </a:r>
            <a:endParaRPr lang="en-US" altLang="zh-CN" sz="1800" b="1" dirty="0"/>
          </a:p>
          <a:p>
            <a:pPr marL="257175" indent="-257175">
              <a:buFont typeface="Wingdings" pitchFamily="2" charset="2"/>
              <a:buChar char="Ø"/>
            </a:pPr>
            <a:r>
              <a:rPr lang="zh-CN" altLang="en-US" sz="1800" b="1" dirty="0"/>
              <a:t>描述人口分布时，通常选取什么指标？</a:t>
            </a:r>
          </a:p>
        </p:txBody>
      </p:sp>
      <p:sp>
        <p:nvSpPr>
          <p:cNvPr id="3" name="矩形 2"/>
          <p:cNvSpPr/>
          <p:nvPr/>
        </p:nvSpPr>
        <p:spPr>
          <a:xfrm>
            <a:off x="5190796" y="1922112"/>
            <a:ext cx="3476297" cy="2062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5178972" y="3534168"/>
            <a:ext cx="3476297" cy="2062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4" name="矩形 2"/>
          <p:cNvSpPr>
            <a:spLocks noChangeArrowheads="1"/>
          </p:cNvSpPr>
          <p:nvPr/>
        </p:nvSpPr>
        <p:spPr bwMode="auto">
          <a:xfrm>
            <a:off x="5941177" y="601205"/>
            <a:ext cx="2139575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400" dirty="0" smtClean="0"/>
              <a:t>表</a:t>
            </a:r>
            <a:r>
              <a:rPr lang="en-US" altLang="zh-CN" sz="1400" dirty="0" smtClean="0"/>
              <a:t>1  </a:t>
            </a:r>
            <a:r>
              <a:rPr lang="zh-CN" altLang="en-US" sz="1400" dirty="0" smtClean="0"/>
              <a:t>人口超过</a:t>
            </a:r>
            <a:r>
              <a:rPr lang="en-US" altLang="zh-CN" sz="1400" dirty="0" smtClean="0"/>
              <a:t>1</a:t>
            </a:r>
            <a:r>
              <a:rPr lang="zh-CN" altLang="en-US" sz="1400" dirty="0" smtClean="0"/>
              <a:t>亿的国家</a:t>
            </a:r>
            <a:endParaRPr lang="zh-CN" altLang="en-US" sz="1400" dirty="0"/>
          </a:p>
        </p:txBody>
      </p:sp>
      <p:sp>
        <p:nvSpPr>
          <p:cNvPr id="16" name="椭圆 15"/>
          <p:cNvSpPr/>
          <p:nvPr/>
        </p:nvSpPr>
        <p:spPr>
          <a:xfrm>
            <a:off x="617644" y="1590723"/>
            <a:ext cx="780383" cy="728901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917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3" grpId="0" animBg="1"/>
      <p:bldP spid="15" grpId="0" animBg="1"/>
      <p:bldP spid="14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"/>
          <p:cNvSpPr>
            <a:spLocks noChangeArrowheads="1"/>
          </p:cNvSpPr>
          <p:nvPr/>
        </p:nvSpPr>
        <p:spPr bwMode="auto">
          <a:xfrm>
            <a:off x="793170" y="1166193"/>
            <a:ext cx="4926231" cy="850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marL="257175" indent="-257175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1800" b="1" dirty="0"/>
              <a:t>人口密度与</a:t>
            </a:r>
            <a:r>
              <a:rPr lang="zh-CN" altLang="en-US" sz="1800" b="1" dirty="0">
                <a:solidFill>
                  <a:srgbClr val="C00000"/>
                </a:solidFill>
              </a:rPr>
              <a:t>人口分布</a:t>
            </a:r>
            <a:r>
              <a:rPr lang="zh-CN" altLang="en-US" sz="1800" b="1" dirty="0" smtClean="0">
                <a:solidFill>
                  <a:srgbClr val="C00000"/>
                </a:solidFill>
              </a:rPr>
              <a:t>格局</a:t>
            </a:r>
            <a:r>
              <a:rPr lang="zh-CN" altLang="en-US" b="1" dirty="0"/>
              <a:t>并不完全相同</a:t>
            </a:r>
            <a:endParaRPr lang="en-US" altLang="zh-CN" b="1" dirty="0"/>
          </a:p>
          <a:p>
            <a:pPr marL="257175" indent="-257175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1800" b="1" dirty="0" smtClean="0"/>
              <a:t>可以</a:t>
            </a:r>
            <a:r>
              <a:rPr lang="zh-CN" altLang="en-US" sz="1800" b="1" dirty="0"/>
              <a:t>从哪些角度描述人口分布格局？</a:t>
            </a:r>
          </a:p>
        </p:txBody>
      </p:sp>
      <p:sp>
        <p:nvSpPr>
          <p:cNvPr id="5" name="TextBox 8">
            <a:extLst>
              <a:ext uri="{FF2B5EF4-FFF2-40B4-BE49-F238E27FC236}">
                <a16:creationId xmlns="" xmlns:a16="http://schemas.microsoft.com/office/drawing/2014/main" id="{E4FED996-3A5B-46BC-B5CA-8383013E0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335" y="649324"/>
            <a:ext cx="26231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1 . </a:t>
            </a:r>
            <a:r>
              <a:rPr lang="zh-CN" altLang="en-US" sz="2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世界人口分布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894" y="2277714"/>
            <a:ext cx="3408034" cy="2253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362" y="2277714"/>
            <a:ext cx="3405864" cy="2253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云形标注 8"/>
          <p:cNvSpPr/>
          <p:nvPr/>
        </p:nvSpPr>
        <p:spPr>
          <a:xfrm>
            <a:off x="6117083" y="285780"/>
            <a:ext cx="1891775" cy="727088"/>
          </a:xfrm>
          <a:prstGeom prst="cloudCallout">
            <a:avLst>
              <a:gd name="adj1" fmla="val -58191"/>
              <a:gd name="adj2" fmla="val 19122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人口密度</a:t>
            </a:r>
            <a:endParaRPr lang="zh-CN" altLang="en-US" sz="2000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流程图: 过程 9"/>
          <p:cNvSpPr/>
          <p:nvPr/>
        </p:nvSpPr>
        <p:spPr>
          <a:xfrm>
            <a:off x="5454514" y="1219358"/>
            <a:ext cx="3147238" cy="1260383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500"/>
          </a:p>
        </p:txBody>
      </p:sp>
      <p:sp>
        <p:nvSpPr>
          <p:cNvPr id="11" name="矩形 10"/>
          <p:cNvSpPr/>
          <p:nvPr/>
        </p:nvSpPr>
        <p:spPr>
          <a:xfrm>
            <a:off x="5489027" y="1265151"/>
            <a:ext cx="3112725" cy="11772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是否均匀</a:t>
            </a:r>
            <a:endParaRPr lang="en-US" altLang="zh-CN" b="1" dirty="0" smtClean="0">
              <a:solidFill>
                <a:schemeClr val="bg1"/>
              </a:solidFill>
            </a:endParaRPr>
          </a:p>
          <a:p>
            <a:r>
              <a:rPr lang="zh-CN" altLang="en-US" b="1" dirty="0" smtClean="0">
                <a:solidFill>
                  <a:schemeClr val="bg1"/>
                </a:solidFill>
              </a:rPr>
              <a:t>趋势（哪多哪少）</a:t>
            </a:r>
            <a:endParaRPr lang="en-US" altLang="zh-CN" b="1" dirty="0" smtClean="0">
              <a:solidFill>
                <a:schemeClr val="bg1"/>
              </a:solidFill>
            </a:endParaRPr>
          </a:p>
          <a:p>
            <a:r>
              <a:rPr lang="zh-CN" altLang="en-US" b="1" dirty="0" smtClean="0">
                <a:solidFill>
                  <a:schemeClr val="bg1"/>
                </a:solidFill>
              </a:rPr>
              <a:t>极值</a:t>
            </a:r>
            <a:endParaRPr lang="en-US" altLang="zh-CN" b="1" dirty="0" smtClean="0">
              <a:solidFill>
                <a:schemeClr val="bg1"/>
              </a:solidFill>
            </a:endParaRPr>
          </a:p>
          <a:p>
            <a:r>
              <a:rPr lang="zh-CN" altLang="en-US" b="1" dirty="0" smtClean="0">
                <a:solidFill>
                  <a:schemeClr val="bg1"/>
                </a:solidFill>
              </a:rPr>
              <a:t>空间形态（形状</a:t>
            </a:r>
            <a:r>
              <a:rPr lang="en-US" altLang="zh-CN" b="1" dirty="0" smtClean="0">
                <a:solidFill>
                  <a:schemeClr val="bg1"/>
                </a:solidFill>
              </a:rPr>
              <a:t>/</a:t>
            </a:r>
            <a:r>
              <a:rPr lang="zh-CN" altLang="en-US" b="1" dirty="0" smtClean="0">
                <a:solidFill>
                  <a:schemeClr val="bg1"/>
                </a:solidFill>
              </a:rPr>
              <a:t>沿</a:t>
            </a:r>
            <a:r>
              <a:rPr lang="en-US" altLang="zh-CN" b="1" dirty="0" smtClean="0">
                <a:solidFill>
                  <a:schemeClr val="bg1"/>
                </a:solidFill>
              </a:rPr>
              <a:t>…</a:t>
            </a:r>
            <a:r>
              <a:rPr lang="zh-CN" altLang="en-US" b="1" dirty="0" smtClean="0">
                <a:solidFill>
                  <a:schemeClr val="bg1"/>
                </a:solidFill>
              </a:rPr>
              <a:t>分布）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89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 descr="http://p3.so.qhimgs1.com/t01b7d1c1d873497a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13" y="957349"/>
            <a:ext cx="8072438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圆角矩形标注 4"/>
          <p:cNvSpPr/>
          <p:nvPr/>
        </p:nvSpPr>
        <p:spPr>
          <a:xfrm>
            <a:off x="4472101" y="2189648"/>
            <a:ext cx="714375" cy="321469"/>
          </a:xfrm>
          <a:prstGeom prst="wedgeRoundRectCallout">
            <a:avLst>
              <a:gd name="adj1" fmla="val -123548"/>
              <a:gd name="adj2" fmla="val -53384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zh-CN" altLang="en-US" b="1" dirty="0">
                <a:solidFill>
                  <a:srgbClr val="FF0000"/>
                </a:solidFill>
              </a:rPr>
              <a:t>东亚</a:t>
            </a:r>
          </a:p>
        </p:txBody>
      </p:sp>
      <p:sp>
        <p:nvSpPr>
          <p:cNvPr id="6" name="圆角矩形标注 5"/>
          <p:cNvSpPr/>
          <p:nvPr/>
        </p:nvSpPr>
        <p:spPr>
          <a:xfrm>
            <a:off x="2686163" y="2779007"/>
            <a:ext cx="714375" cy="321469"/>
          </a:xfrm>
          <a:prstGeom prst="wedgeRoundRectCallout">
            <a:avLst>
              <a:gd name="adj1" fmla="val -1870"/>
              <a:gd name="adj2" fmla="val -119228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zh-CN" altLang="en-US" b="1" dirty="0">
                <a:solidFill>
                  <a:srgbClr val="FF0000"/>
                </a:solidFill>
              </a:rPr>
              <a:t>南亚</a:t>
            </a:r>
          </a:p>
        </p:txBody>
      </p:sp>
      <p:sp>
        <p:nvSpPr>
          <p:cNvPr id="7" name="圆角矩形标注 6"/>
          <p:cNvSpPr/>
          <p:nvPr/>
        </p:nvSpPr>
        <p:spPr>
          <a:xfrm>
            <a:off x="178721" y="1385975"/>
            <a:ext cx="1118441" cy="321469"/>
          </a:xfrm>
          <a:prstGeom prst="wedgeRoundRectCallout">
            <a:avLst>
              <a:gd name="adj1" fmla="val 130845"/>
              <a:gd name="adj2" fmla="val 42104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zh-CN" altLang="en-US" b="1" dirty="0">
                <a:solidFill>
                  <a:srgbClr val="FF0000"/>
                </a:solidFill>
              </a:rPr>
              <a:t>欧洲</a:t>
            </a:r>
            <a:r>
              <a:rPr lang="zh-CN" altLang="en-US" b="1" dirty="0" smtClean="0">
                <a:solidFill>
                  <a:srgbClr val="FF0000"/>
                </a:solidFill>
              </a:rPr>
              <a:t>西部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7758227" y="1439554"/>
            <a:ext cx="1205023" cy="321469"/>
          </a:xfrm>
          <a:prstGeom prst="wedgeRoundRectCallout">
            <a:avLst>
              <a:gd name="adj1" fmla="val -110556"/>
              <a:gd name="adj2" fmla="val 94717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zh-CN" altLang="en-US" b="1" dirty="0">
                <a:solidFill>
                  <a:srgbClr val="FF0000"/>
                </a:solidFill>
              </a:rPr>
              <a:t>北美</a:t>
            </a:r>
            <a:r>
              <a:rPr lang="zh-CN" altLang="en-US" b="1" dirty="0" smtClean="0">
                <a:solidFill>
                  <a:srgbClr val="FF0000"/>
                </a:solidFill>
              </a:rPr>
              <a:t>东部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2257538" y="4011304"/>
            <a:ext cx="714375" cy="321469"/>
          </a:xfrm>
          <a:prstGeom prst="wedgeRoundRectCallout">
            <a:avLst>
              <a:gd name="adj1" fmla="val 165635"/>
              <a:gd name="adj2" fmla="val 4558"/>
              <a:gd name="adj3" fmla="val 16667"/>
            </a:avLst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zh-CN" altLang="en-US" b="1" dirty="0">
                <a:solidFill>
                  <a:schemeClr val="tx1"/>
                </a:solidFill>
              </a:rPr>
              <a:t>南极</a:t>
            </a:r>
          </a:p>
        </p:txBody>
      </p:sp>
      <p:sp>
        <p:nvSpPr>
          <p:cNvPr id="11" name="圆角矩形标注 10"/>
          <p:cNvSpPr/>
          <p:nvPr/>
        </p:nvSpPr>
        <p:spPr>
          <a:xfrm>
            <a:off x="257288" y="2082491"/>
            <a:ext cx="714375" cy="321469"/>
          </a:xfrm>
          <a:prstGeom prst="wedgeRoundRectCallout">
            <a:avLst>
              <a:gd name="adj1" fmla="val 165635"/>
              <a:gd name="adj2" fmla="val 4558"/>
              <a:gd name="adj3" fmla="val 16667"/>
            </a:avLst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zh-CN" altLang="en-US" b="1" dirty="0">
                <a:solidFill>
                  <a:schemeClr val="tx1"/>
                </a:solidFill>
              </a:rPr>
              <a:t>沙漠</a:t>
            </a:r>
          </a:p>
        </p:txBody>
      </p:sp>
      <p:sp>
        <p:nvSpPr>
          <p:cNvPr id="12" name="圆角矩形标注 11"/>
          <p:cNvSpPr/>
          <p:nvPr/>
        </p:nvSpPr>
        <p:spPr>
          <a:xfrm>
            <a:off x="8291840" y="2169622"/>
            <a:ext cx="714375" cy="589360"/>
          </a:xfrm>
          <a:prstGeom prst="wedgeRoundRectCallout">
            <a:avLst>
              <a:gd name="adj1" fmla="val -147252"/>
              <a:gd name="adj2" fmla="val 65133"/>
              <a:gd name="adj3" fmla="val 16667"/>
            </a:avLst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zh-CN" altLang="en-US" b="1" dirty="0" smtClean="0">
                <a:solidFill>
                  <a:schemeClr val="tx1"/>
                </a:solidFill>
              </a:rPr>
              <a:t>热带雨林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3972038" y="2618273"/>
            <a:ext cx="1428750" cy="321469"/>
          </a:xfrm>
          <a:prstGeom prst="wedgeRoundRectCallout">
            <a:avLst>
              <a:gd name="adj1" fmla="val -96216"/>
              <a:gd name="adj2" fmla="val -187091"/>
              <a:gd name="adj3" fmla="val 16667"/>
            </a:avLst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zh-CN" altLang="en-US" b="1" dirty="0">
                <a:solidFill>
                  <a:schemeClr val="tx1"/>
                </a:solidFill>
              </a:rPr>
              <a:t>高山、高原</a:t>
            </a:r>
          </a:p>
        </p:txBody>
      </p:sp>
      <p:sp>
        <p:nvSpPr>
          <p:cNvPr id="15" name="TextBox 8">
            <a:extLst>
              <a:ext uri="{FF2B5EF4-FFF2-40B4-BE49-F238E27FC236}">
                <a16:creationId xmlns="" xmlns:a16="http://schemas.microsoft.com/office/drawing/2014/main" id="{E4FED996-3A5B-46BC-B5CA-8383013E0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604" y="512374"/>
            <a:ext cx="26231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1 . </a:t>
            </a:r>
            <a:r>
              <a:rPr lang="zh-CN" altLang="en-US" sz="2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世界人口分布</a:t>
            </a:r>
          </a:p>
        </p:txBody>
      </p:sp>
      <p:sp>
        <p:nvSpPr>
          <p:cNvPr id="18" name="矩形 17"/>
          <p:cNvSpPr>
            <a:spLocks noChangeAspect="1"/>
          </p:cNvSpPr>
          <p:nvPr/>
        </p:nvSpPr>
        <p:spPr>
          <a:xfrm>
            <a:off x="2914498" y="429264"/>
            <a:ext cx="3002854" cy="4570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  <a:tabLst>
                <a:tab pos="772001" algn="l"/>
                <a:tab pos="1387793" algn="l"/>
                <a:tab pos="1903571" algn="l"/>
                <a:tab pos="2416493" algn="l"/>
              </a:tabLst>
            </a:pPr>
            <a:r>
              <a:rPr lang="en-US" altLang="zh-CN" sz="2100" b="1" dirty="0">
                <a:solidFill>
                  <a:schemeClr val="accent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——</a:t>
            </a:r>
            <a:r>
              <a:rPr lang="zh-CN" altLang="en-US" sz="2100" b="1" dirty="0">
                <a:solidFill>
                  <a:schemeClr val="accent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不</a:t>
            </a:r>
            <a:r>
              <a:rPr lang="zh-CN" altLang="en-US" sz="2100" b="1" dirty="0" smtClean="0">
                <a:solidFill>
                  <a:schemeClr val="accent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均衡性</a:t>
            </a:r>
            <a:endParaRPr lang="en-US" altLang="zh-CN" sz="2100" b="1" dirty="0">
              <a:solidFill>
                <a:schemeClr val="accent1">
                  <a:lumMod val="50000"/>
                </a:schemeClr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4" name="圆角矩形标注 13"/>
          <p:cNvSpPr/>
          <p:nvPr/>
        </p:nvSpPr>
        <p:spPr>
          <a:xfrm>
            <a:off x="5253263" y="725578"/>
            <a:ext cx="1817387" cy="321469"/>
          </a:xfrm>
          <a:prstGeom prst="wedgeRoundRectCallout">
            <a:avLst>
              <a:gd name="adj1" fmla="val -92495"/>
              <a:gd name="adj2" fmla="val 206500"/>
              <a:gd name="adj3" fmla="val 16667"/>
            </a:avLst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zh-CN" altLang="en-US" b="1" dirty="0" smtClean="0">
                <a:solidFill>
                  <a:schemeClr val="tx1"/>
                </a:solidFill>
              </a:rPr>
              <a:t>北极圈附近大陆</a:t>
            </a:r>
            <a:endParaRPr lang="zh-CN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38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8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37" y="1289098"/>
            <a:ext cx="4116420" cy="222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2" name="M02.eps" descr="id:2147497880;FounderCES"/>
          <p:cNvPicPr/>
          <p:nvPr/>
        </p:nvPicPr>
        <p:blipFill>
          <a:blip r:embed="rId4"/>
          <a:stretch>
            <a:fillRect/>
          </a:stretch>
        </p:blipFill>
        <p:spPr>
          <a:xfrm>
            <a:off x="5160175" y="311537"/>
            <a:ext cx="3071906" cy="1910666"/>
          </a:xfrm>
          <a:prstGeom prst="rect">
            <a:avLst/>
          </a:prstGeom>
        </p:spPr>
      </p:pic>
      <p:sp>
        <p:nvSpPr>
          <p:cNvPr id="283" name="矩形 282"/>
          <p:cNvSpPr>
            <a:spLocks noChangeAspect="1"/>
          </p:cNvSpPr>
          <p:nvPr/>
        </p:nvSpPr>
        <p:spPr>
          <a:xfrm>
            <a:off x="5223973" y="2230970"/>
            <a:ext cx="2886302" cy="30585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20000"/>
              </a:lnSpc>
              <a:tabLst>
                <a:tab pos="772001" algn="l"/>
                <a:tab pos="1387793" algn="l"/>
                <a:tab pos="1903571" algn="l"/>
                <a:tab pos="2416493" algn="l"/>
              </a:tabLst>
            </a:pPr>
            <a:r>
              <a:rPr lang="zh-CN" altLang="zh-CN" sz="14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世界人口垂直分布</a:t>
            </a:r>
            <a:r>
              <a:rPr lang="zh-CN" altLang="en-US" sz="14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图</a:t>
            </a:r>
            <a:r>
              <a:rPr lang="en-US" altLang="zh-CN" sz="14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 </a:t>
            </a:r>
            <a:endParaRPr lang="zh-CN" altLang="zh-CN" sz="1400" dirty="0">
              <a:solidFill>
                <a:srgbClr val="000000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16" name="TextBox 8">
            <a:extLst>
              <a:ext uri="{FF2B5EF4-FFF2-40B4-BE49-F238E27FC236}">
                <a16:creationId xmlns="" xmlns:a16="http://schemas.microsoft.com/office/drawing/2014/main" id="{E4FED996-3A5B-46BC-B5CA-8383013E0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74" y="572303"/>
            <a:ext cx="26231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1 . </a:t>
            </a:r>
            <a:r>
              <a:rPr lang="zh-CN" altLang="en-US" sz="2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世界人口分布</a:t>
            </a:r>
          </a:p>
        </p:txBody>
      </p:sp>
      <p:sp>
        <p:nvSpPr>
          <p:cNvPr id="219" name="矩形 218"/>
          <p:cNvSpPr>
            <a:spLocks noChangeAspect="1"/>
          </p:cNvSpPr>
          <p:nvPr/>
        </p:nvSpPr>
        <p:spPr>
          <a:xfrm>
            <a:off x="2861333" y="491615"/>
            <a:ext cx="3002854" cy="4570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  <a:tabLst>
                <a:tab pos="772001" algn="l"/>
                <a:tab pos="1387793" algn="l"/>
                <a:tab pos="1903571" algn="l"/>
                <a:tab pos="2416493" algn="l"/>
              </a:tabLst>
            </a:pPr>
            <a:r>
              <a:rPr lang="en-US" altLang="zh-CN" sz="2100" b="1" dirty="0" smtClean="0">
                <a:solidFill>
                  <a:schemeClr val="accent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——</a:t>
            </a:r>
            <a:r>
              <a:rPr lang="zh-CN" altLang="en-US" sz="2100" b="1" dirty="0" smtClean="0">
                <a:solidFill>
                  <a:schemeClr val="accent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趋向</a:t>
            </a:r>
            <a:r>
              <a:rPr lang="zh-CN" altLang="en-US" sz="2100" b="1" dirty="0">
                <a:solidFill>
                  <a:schemeClr val="accent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性</a:t>
            </a:r>
            <a:endParaRPr lang="en-US" altLang="zh-CN" sz="2100" b="1" dirty="0">
              <a:solidFill>
                <a:schemeClr val="accent1">
                  <a:lumMod val="50000"/>
                </a:schemeClr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20" name="矩形 219"/>
          <p:cNvSpPr>
            <a:spLocks noChangeAspect="1"/>
          </p:cNvSpPr>
          <p:nvPr/>
        </p:nvSpPr>
        <p:spPr>
          <a:xfrm>
            <a:off x="1090410" y="3534166"/>
            <a:ext cx="2886302" cy="305853"/>
          </a:xfrm>
          <a:prstGeom prst="rect">
            <a:avLst/>
          </a:prstGeom>
          <a:solidFill>
            <a:schemeClr val="bg2"/>
          </a:solidFill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20000"/>
              </a:lnSpc>
              <a:tabLst>
                <a:tab pos="772001" algn="l"/>
                <a:tab pos="1387793" algn="l"/>
                <a:tab pos="1903571" algn="l"/>
                <a:tab pos="2416493" algn="l"/>
              </a:tabLst>
            </a:pPr>
            <a:r>
              <a:rPr lang="zh-CN" altLang="zh-CN" sz="14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世界</a:t>
            </a:r>
            <a:r>
              <a:rPr lang="zh-CN" altLang="en-US" sz="14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不同纬度人口分布图</a:t>
            </a:r>
            <a:r>
              <a:rPr lang="en-US" altLang="zh-CN" sz="14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 </a:t>
            </a:r>
            <a:endParaRPr lang="zh-CN" altLang="zh-CN" sz="1400" dirty="0">
              <a:solidFill>
                <a:srgbClr val="000000"/>
              </a:solidFill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221" name="M04.eps" descr="id:2147497894;FounderCES"/>
          <p:cNvPicPr/>
          <p:nvPr/>
        </p:nvPicPr>
        <p:blipFill>
          <a:blip r:embed="rId5"/>
          <a:stretch>
            <a:fillRect/>
          </a:stretch>
        </p:blipFill>
        <p:spPr>
          <a:xfrm>
            <a:off x="5160176" y="2598079"/>
            <a:ext cx="3071906" cy="1825059"/>
          </a:xfrm>
          <a:prstGeom prst="rect">
            <a:avLst/>
          </a:prstGeom>
        </p:spPr>
      </p:pic>
      <p:sp>
        <p:nvSpPr>
          <p:cNvPr id="222" name="矩形 221"/>
          <p:cNvSpPr>
            <a:spLocks noChangeAspect="1"/>
          </p:cNvSpPr>
          <p:nvPr/>
        </p:nvSpPr>
        <p:spPr>
          <a:xfrm>
            <a:off x="4606419" y="4401872"/>
            <a:ext cx="4101628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1400" dirty="0" smtClean="0">
                <a:latin typeface="+mn-ea"/>
                <a:cs typeface="Times New Roman" panose="02020603050405020304" pitchFamily="18" charset="0"/>
              </a:rPr>
              <a:t>世界</a:t>
            </a:r>
            <a:r>
              <a:rPr lang="zh-CN" altLang="zh-CN" sz="1400" dirty="0">
                <a:latin typeface="+mn-ea"/>
                <a:cs typeface="Times New Roman" panose="02020603050405020304" pitchFamily="18" charset="0"/>
              </a:rPr>
              <a:t>各大洲距海岸</a:t>
            </a:r>
            <a:r>
              <a:rPr lang="en-US" altLang="zh-CN" sz="1400" dirty="0">
                <a:latin typeface="+mn-ea"/>
                <a:cs typeface="Times New Roman" panose="02020603050405020304" pitchFamily="18" charset="0"/>
              </a:rPr>
              <a:t>200</a:t>
            </a:r>
            <a:r>
              <a:rPr lang="zh-CN" altLang="zh-CN" sz="1400" dirty="0">
                <a:latin typeface="+mn-ea"/>
                <a:cs typeface="Times New Roman" panose="02020603050405020304" pitchFamily="18" charset="0"/>
              </a:rPr>
              <a:t>千米</a:t>
            </a:r>
            <a:r>
              <a:rPr lang="zh-CN" altLang="zh-CN" sz="1400" dirty="0" smtClean="0">
                <a:latin typeface="+mn-ea"/>
                <a:cs typeface="Times New Roman" panose="02020603050405020304" pitchFamily="18" charset="0"/>
              </a:rPr>
              <a:t>范围内陆</a:t>
            </a:r>
            <a:r>
              <a:rPr lang="zh-CN" altLang="zh-CN" sz="1400" dirty="0">
                <a:latin typeface="+mn-ea"/>
                <a:cs typeface="Times New Roman" panose="02020603050405020304" pitchFamily="18" charset="0"/>
              </a:rPr>
              <a:t>地面积、人</a:t>
            </a:r>
            <a:r>
              <a:rPr lang="zh-CN" altLang="zh-CN" sz="1400" dirty="0" smtClean="0">
                <a:latin typeface="+mn-ea"/>
                <a:cs typeface="Times New Roman" panose="02020603050405020304" pitchFamily="18" charset="0"/>
              </a:rPr>
              <a:t>口占</a:t>
            </a:r>
            <a:r>
              <a:rPr lang="zh-CN" altLang="en-US" sz="1400" dirty="0" smtClean="0">
                <a:latin typeface="+mn-ea"/>
                <a:cs typeface="Times New Roman" panose="02020603050405020304" pitchFamily="18" charset="0"/>
              </a:rPr>
              <a:t>各洲</a:t>
            </a:r>
            <a:r>
              <a:rPr lang="zh-CN" altLang="zh-CN" sz="1400" dirty="0" smtClean="0">
                <a:latin typeface="+mn-ea"/>
                <a:cs typeface="Times New Roman" panose="02020603050405020304" pitchFamily="18" charset="0"/>
              </a:rPr>
              <a:t>的比重</a:t>
            </a:r>
            <a:r>
              <a:rPr lang="zh-CN" altLang="en-US" sz="1400" dirty="0" smtClean="0">
                <a:latin typeface="+mn-ea"/>
                <a:cs typeface="Times New Roman" panose="02020603050405020304" pitchFamily="18" charset="0"/>
              </a:rPr>
              <a:t>图</a:t>
            </a:r>
            <a:endParaRPr lang="zh-CN" altLang="zh-CN" sz="14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23" name="流程图: 过程 222"/>
          <p:cNvSpPr/>
          <p:nvPr/>
        </p:nvSpPr>
        <p:spPr>
          <a:xfrm>
            <a:off x="426250" y="3891740"/>
            <a:ext cx="4454095" cy="536269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500"/>
          </a:p>
        </p:txBody>
      </p:sp>
      <p:sp>
        <p:nvSpPr>
          <p:cNvPr id="224" name="矩形 223"/>
          <p:cNvSpPr/>
          <p:nvPr/>
        </p:nvSpPr>
        <p:spPr>
          <a:xfrm>
            <a:off x="554168" y="3976552"/>
            <a:ext cx="4241115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</a:rPr>
              <a:t>趋向暖湿地区、低平地区、沿海地区</a:t>
            </a:r>
            <a:endParaRPr lang="en-US" altLang="zh-CN" sz="2000" b="1" dirty="0" smtClean="0">
              <a:solidFill>
                <a:schemeClr val="bg1"/>
              </a:solidFill>
            </a:endParaRPr>
          </a:p>
        </p:txBody>
      </p:sp>
      <p:sp>
        <p:nvSpPr>
          <p:cNvPr id="225" name="椭圆 224"/>
          <p:cNvSpPr/>
          <p:nvPr/>
        </p:nvSpPr>
        <p:spPr>
          <a:xfrm>
            <a:off x="7506585" y="2746568"/>
            <a:ext cx="255182" cy="129378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26" name="椭圆 225"/>
          <p:cNvSpPr/>
          <p:nvPr/>
        </p:nvSpPr>
        <p:spPr>
          <a:xfrm>
            <a:off x="7357728" y="3293671"/>
            <a:ext cx="255182" cy="736046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718554" y="1687728"/>
            <a:ext cx="3638787" cy="65363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5223974" y="1499190"/>
            <a:ext cx="2886302" cy="51535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925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/>
      <p:bldP spid="223" grpId="0" animBg="1"/>
      <p:bldP spid="224" grpId="0"/>
      <p:bldP spid="225" grpId="0" animBg="1"/>
      <p:bldP spid="226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" descr="http://p2.so.qhmsg.com/t01f271889b888231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786" y="970182"/>
            <a:ext cx="5048847" cy="3820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ChangeAspect="1"/>
          </p:cNvSpPr>
          <p:nvPr/>
        </p:nvSpPr>
        <p:spPr>
          <a:xfrm>
            <a:off x="377161" y="1059098"/>
            <a:ext cx="2886302" cy="697114"/>
          </a:xfrm>
          <a:prstGeom prst="rect">
            <a:avLst/>
          </a:prstGeom>
          <a:solidFill>
            <a:schemeClr val="bg2"/>
          </a:solidFill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20000"/>
              </a:lnSpc>
              <a:tabLst>
                <a:tab pos="772001" algn="l"/>
                <a:tab pos="1387793" algn="l"/>
                <a:tab pos="1903571" algn="l"/>
                <a:tab pos="2416493" algn="l"/>
              </a:tabLst>
            </a:pPr>
            <a:r>
              <a:rPr lang="en-US" altLang="zh-CN" sz="17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1935</a:t>
            </a:r>
            <a:r>
              <a:rPr lang="zh-CN" altLang="en-US" sz="17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年  </a:t>
            </a:r>
            <a:r>
              <a:rPr lang="zh-CN" altLang="en-US" sz="17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胡焕庸</a:t>
            </a:r>
            <a:endParaRPr lang="en-US" altLang="zh-CN" sz="1700" dirty="0">
              <a:solidFill>
                <a:srgbClr val="000000"/>
              </a:solidFill>
              <a:latin typeface="+mn-ea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tabLst>
                <a:tab pos="772001" algn="l"/>
                <a:tab pos="1387793" algn="l"/>
                <a:tab pos="1903571" algn="l"/>
                <a:tab pos="2416493" algn="l"/>
              </a:tabLst>
            </a:pPr>
            <a:r>
              <a:rPr lang="zh-CN" altLang="en-US" sz="17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黑河</a:t>
            </a:r>
            <a:r>
              <a:rPr lang="zh-CN" altLang="en-US" sz="17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（</a:t>
            </a:r>
            <a:r>
              <a:rPr lang="zh-CN" altLang="en-US" sz="1700" b="1" dirty="0" smtClean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爱辉</a:t>
            </a:r>
            <a:r>
              <a:rPr lang="zh-CN" altLang="en-US" sz="17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）</a:t>
            </a:r>
            <a:r>
              <a:rPr lang="en-US" altLang="zh-CN" sz="17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——</a:t>
            </a:r>
            <a:r>
              <a:rPr lang="zh-CN" altLang="en-US" sz="17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腾冲线</a:t>
            </a:r>
            <a:endParaRPr lang="zh-CN" altLang="zh-CN" sz="1700" dirty="0">
              <a:solidFill>
                <a:srgbClr val="000000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>
            <a:spLocks noChangeAspect="1"/>
          </p:cNvSpPr>
          <p:nvPr/>
        </p:nvSpPr>
        <p:spPr>
          <a:xfrm>
            <a:off x="7869720" y="1195985"/>
            <a:ext cx="679133" cy="3831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20000"/>
              </a:lnSpc>
              <a:tabLst>
                <a:tab pos="772001" algn="l"/>
                <a:tab pos="1387793" algn="l"/>
                <a:tab pos="1903571" algn="l"/>
                <a:tab pos="2416493" algn="l"/>
              </a:tabLst>
            </a:pPr>
            <a:r>
              <a:rPr lang="zh-CN" altLang="en-US" sz="17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黑河</a:t>
            </a:r>
            <a:endParaRPr lang="zh-CN" altLang="zh-CN" sz="1700" dirty="0">
              <a:solidFill>
                <a:srgbClr val="000000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7707114" y="1094052"/>
            <a:ext cx="865388" cy="5591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>
            <a:spLocks noChangeAspect="1"/>
          </p:cNvSpPr>
          <p:nvPr/>
        </p:nvSpPr>
        <p:spPr>
          <a:xfrm>
            <a:off x="5631028" y="3781528"/>
            <a:ext cx="679133" cy="3831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20000"/>
              </a:lnSpc>
              <a:tabLst>
                <a:tab pos="772001" algn="l"/>
                <a:tab pos="1387793" algn="l"/>
                <a:tab pos="1903571" algn="l"/>
                <a:tab pos="2416493" algn="l"/>
              </a:tabLst>
            </a:pPr>
            <a:r>
              <a:rPr lang="zh-CN" altLang="en-US" sz="17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腾冲</a:t>
            </a:r>
            <a:endParaRPr lang="zh-CN" altLang="zh-CN" sz="1700" dirty="0">
              <a:solidFill>
                <a:srgbClr val="000000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5468422" y="3679596"/>
            <a:ext cx="865388" cy="5591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>
            <a:spLocks noChangeAspect="1"/>
          </p:cNvSpPr>
          <p:nvPr/>
        </p:nvSpPr>
        <p:spPr>
          <a:xfrm>
            <a:off x="4650503" y="477627"/>
            <a:ext cx="3402868" cy="40729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20000"/>
              </a:lnSpc>
              <a:tabLst>
                <a:tab pos="772001" algn="l"/>
                <a:tab pos="1387793" algn="l"/>
                <a:tab pos="1903571" algn="l"/>
                <a:tab pos="2416493" algn="l"/>
              </a:tabLst>
            </a:pPr>
            <a:r>
              <a:rPr lang="zh-CN" altLang="en-US" sz="2000" b="1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近</a:t>
            </a:r>
            <a:r>
              <a:rPr lang="en-US" altLang="zh-CN" sz="2000" b="1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90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年格局基本稳定</a:t>
            </a:r>
            <a:endParaRPr lang="en-US" altLang="zh-CN" sz="2000" b="1" dirty="0">
              <a:solidFill>
                <a:srgbClr val="FF0000"/>
              </a:solidFill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88" y="1851408"/>
            <a:ext cx="3729039" cy="2836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8">
            <a:extLst>
              <a:ext uri="{FF2B5EF4-FFF2-40B4-BE49-F238E27FC236}">
                <a16:creationId xmlns="" xmlns:a16="http://schemas.microsoft.com/office/drawing/2014/main" id="{E4FED996-3A5B-46BC-B5CA-8383013E0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163" y="496548"/>
            <a:ext cx="216809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2 . </a:t>
            </a:r>
            <a:r>
              <a:rPr lang="zh-CN" altLang="en-US" sz="2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中国人口分布</a:t>
            </a:r>
          </a:p>
        </p:txBody>
      </p:sp>
    </p:spTree>
    <p:extLst>
      <p:ext uri="{BB962C8B-B14F-4D97-AF65-F5344CB8AC3E}">
        <p14:creationId xmlns:p14="http://schemas.microsoft.com/office/powerpoint/2010/main" val="266480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 animBg="1"/>
      <p:bldP spid="10" grpId="0"/>
      <p:bldP spid="11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4" descr="3-2中国年降水量分布副本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66" y="472284"/>
            <a:ext cx="2824840" cy="223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gss0.baidu.com/7Po3dSag_xI4khGko9WTAnF6hhy/zhidao/pic/item/a08b87d6277f9e2fa89c74371330e924b899f3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481" y="1643613"/>
            <a:ext cx="2723821" cy="204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8">
            <a:extLst>
              <a:ext uri="{FF2B5EF4-FFF2-40B4-BE49-F238E27FC236}">
                <a16:creationId xmlns="" xmlns:a16="http://schemas.microsoft.com/office/drawing/2014/main" id="{E4FED996-3A5B-46BC-B5CA-8383013E0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783" y="535638"/>
            <a:ext cx="29442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3 .  </a:t>
            </a:r>
            <a:r>
              <a:rPr lang="zh-CN" altLang="en-US" sz="2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人口</a:t>
            </a:r>
            <a:r>
              <a:rPr lang="zh-CN" altLang="en-US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分布的影响因素</a:t>
            </a:r>
            <a:endParaRPr lang="zh-CN" altLang="en-US" sz="2000" b="1" dirty="0">
              <a:solidFill>
                <a:schemeClr val="tx1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" descr="http://p2.so.qhmsg.com/t01f271889b8882310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86" y="1796561"/>
            <a:ext cx="3396526" cy="2570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s://gss0.baidu.com/-Po3dSag_xI4khGko9WTAnF6hhy/zhidao/wh%3D600%2C800/sign=87d11413d51b0ef46cbd9058edf47de2/ae51f3deb48f8c54b7fd99123d292df5e0fe7fe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451" y="2709683"/>
            <a:ext cx="2618802" cy="209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矩形 17"/>
          <p:cNvSpPr>
            <a:spLocks noChangeAspect="1"/>
          </p:cNvSpPr>
          <p:nvPr/>
        </p:nvSpPr>
        <p:spPr>
          <a:xfrm>
            <a:off x="505484" y="1215043"/>
            <a:ext cx="2429102" cy="4016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20000"/>
              </a:lnSpc>
              <a:tabLst>
                <a:tab pos="772001" algn="l"/>
                <a:tab pos="1387793" algn="l"/>
                <a:tab pos="1903571" algn="l"/>
                <a:tab pos="2416493" algn="l"/>
              </a:tabLst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18" charset="0"/>
              </a:rPr>
              <a:t>气候、地形、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18" charset="0"/>
              </a:rPr>
              <a:t>水源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026" y="1689480"/>
            <a:ext cx="3606363" cy="272011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371" y="1645176"/>
            <a:ext cx="4102972" cy="2721884"/>
          </a:xfrm>
          <a:prstGeom prst="rect">
            <a:avLst/>
          </a:prstGeom>
        </p:spPr>
      </p:pic>
      <p:sp>
        <p:nvSpPr>
          <p:cNvPr id="10" name="矩形 9"/>
          <p:cNvSpPr>
            <a:spLocks noChangeAspect="1"/>
          </p:cNvSpPr>
          <p:nvPr/>
        </p:nvSpPr>
        <p:spPr>
          <a:xfrm>
            <a:off x="4594692" y="1194578"/>
            <a:ext cx="3025211" cy="37350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20000"/>
              </a:lnSpc>
              <a:tabLst>
                <a:tab pos="772001" algn="l"/>
                <a:tab pos="1387793" algn="l"/>
                <a:tab pos="1903571" algn="l"/>
                <a:tab pos="2416493" algn="l"/>
              </a:tabLst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18" charset="0"/>
              </a:rPr>
              <a:t>生产力水平和社会生产方式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045177" y="1204302"/>
            <a:ext cx="646331" cy="3965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tabLst>
                <a:tab pos="772001" algn="l"/>
                <a:tab pos="1387793" algn="l"/>
                <a:tab pos="1903571" algn="l"/>
                <a:tab pos="2416493" algn="l"/>
              </a:tabLst>
            </a:pP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18" charset="0"/>
              </a:rPr>
              <a:t>交通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65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0" grpId="0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1711</TotalTime>
  <Words>377</Words>
  <Application>Microsoft Office PowerPoint</Application>
  <PresentationFormat>全屏显示(16:9)</PresentationFormat>
  <Paragraphs>134</Paragraphs>
  <Slides>13</Slides>
  <Notes>7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1_Office 主题​​</vt:lpstr>
      <vt:lpstr>文档</vt:lpstr>
      <vt:lpstr>人口分布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Administrator</cp:lastModifiedBy>
  <cp:revision>103</cp:revision>
  <dcterms:created xsi:type="dcterms:W3CDTF">2020-02-01T11:21:51Z</dcterms:created>
  <dcterms:modified xsi:type="dcterms:W3CDTF">2020-03-04T13:13:41Z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