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3" r:id="rId3"/>
  </p:sldMasterIdLst>
  <p:notesMasterIdLst>
    <p:notesMasterId r:id="rId5"/>
  </p:notesMasterIdLst>
  <p:sldIdLst>
    <p:sldId id="437" r:id="rId4"/>
    <p:sldId id="511" r:id="rId6"/>
    <p:sldId id="442" r:id="rId7"/>
    <p:sldId id="468" r:id="rId8"/>
    <p:sldId id="444" r:id="rId9"/>
    <p:sldId id="445" r:id="rId10"/>
    <p:sldId id="450" r:id="rId11"/>
    <p:sldId id="493" r:id="rId12"/>
    <p:sldId id="447" r:id="rId13"/>
    <p:sldId id="552" r:id="rId14"/>
    <p:sldId id="449" r:id="rId15"/>
    <p:sldId id="452" r:id="rId16"/>
    <p:sldId id="495" r:id="rId17"/>
    <p:sldId id="575" r:id="rId18"/>
    <p:sldId id="454" r:id="rId19"/>
    <p:sldId id="553" r:id="rId20"/>
    <p:sldId id="455" r:id="rId21"/>
    <p:sldId id="535" r:id="rId22"/>
    <p:sldId id="456" r:id="rId23"/>
    <p:sldId id="457" r:id="rId24"/>
    <p:sldId id="458" r:id="rId25"/>
    <p:sldId id="536" r:id="rId26"/>
    <p:sldId id="538" r:id="rId27"/>
    <p:sldId id="539" r:id="rId28"/>
    <p:sldId id="542" r:id="rId29"/>
    <p:sldId id="462" r:id="rId30"/>
    <p:sldId id="540" r:id="rId31"/>
    <p:sldId id="463" r:id="rId32"/>
    <p:sldId id="541" r:id="rId33"/>
    <p:sldId id="464" r:id="rId34"/>
    <p:sldId id="508" r:id="rId35"/>
    <p:sldId id="509" r:id="rId36"/>
    <p:sldId id="439" r:id="rId3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微软雅黑" panose="020B0503020204020204" charset="-122"/>
      <p:regular r:id="rId45"/>
    </p:embeddedFont>
    <p:embeddedFont>
      <p:font typeface="Calibri" panose="020F0502020204030204"/>
      <p:regular r:id="rId46"/>
      <p:bold r:id="rId47"/>
      <p:italic r:id="rId48"/>
      <p:boldItalic r:id="rId49"/>
    </p:embeddedFont>
    <p:embeddedFont>
      <p:font typeface="黑体" panose="02010609060101010101" charset="-122"/>
      <p:regular r:id="rId50"/>
    </p:embeddedFont>
    <p:embeddedFont>
      <p:font typeface="楷体" panose="02010609060101010101" pitchFamily="49" charset="-122"/>
      <p:regular r:id="rId51"/>
    </p:embeddedFont>
    <p:embeddedFont>
      <p:font typeface="华文楷体" panose="02010600040101010101" pitchFamily="2" charset="-122"/>
      <p:regular r:id="rId52"/>
    </p:embeddedFont>
    <p:embeddedFont>
      <p:font typeface="Arial Black" panose="020B0A04020102020204" pitchFamily="34" charset="0"/>
      <p:bold r:id="rId53"/>
    </p:embeddedFont>
    <p:embeddedFont>
      <p:font typeface="Tahoma" panose="020B0604030504040204" pitchFamily="34" charset="0"/>
      <p:regular r:id="rId54"/>
      <p:bold r:id="rId55"/>
    </p:embeddedFont>
  </p:embeddedFontLst>
  <p:custDataLst>
    <p:tags r:id="rId5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1A3F6C"/>
    <a:srgbClr val="0E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5"/>
    <p:restoredTop sz="91371"/>
  </p:normalViewPr>
  <p:slideViewPr>
    <p:cSldViewPr snapToGrid="0" showGuides="1">
      <p:cViewPr varScale="1">
        <p:scale>
          <a:sx n="80" d="100"/>
          <a:sy n="80" d="100"/>
        </p:scale>
        <p:origin x="-432" y="-60"/>
      </p:cViewPr>
      <p:guideLst>
        <p:guide orient="horz" pos="1701"/>
        <p:guide pos="3072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6" Type="http://schemas.openxmlformats.org/officeDocument/2006/relationships/tags" Target="tags/tag159.xml"/><Relationship Id="rId55" Type="http://schemas.openxmlformats.org/officeDocument/2006/relationships/font" Target="fonts/font15.fntdata"/><Relationship Id="rId54" Type="http://schemas.openxmlformats.org/officeDocument/2006/relationships/font" Target="fonts/font14.fntdata"/><Relationship Id="rId53" Type="http://schemas.openxmlformats.org/officeDocument/2006/relationships/font" Target="fonts/font13.fntdata"/><Relationship Id="rId52" Type="http://schemas.openxmlformats.org/officeDocument/2006/relationships/font" Target="fonts/font12.fntdata"/><Relationship Id="rId51" Type="http://schemas.openxmlformats.org/officeDocument/2006/relationships/font" Target="fonts/font11.fntdata"/><Relationship Id="rId50" Type="http://schemas.openxmlformats.org/officeDocument/2006/relationships/font" Target="fonts/font10.fntdata"/><Relationship Id="rId5" Type="http://schemas.openxmlformats.org/officeDocument/2006/relationships/notesMaster" Target="notesMasters/notesMaster1.xml"/><Relationship Id="rId49" Type="http://schemas.openxmlformats.org/officeDocument/2006/relationships/font" Target="fonts/font9.fntdata"/><Relationship Id="rId48" Type="http://schemas.openxmlformats.org/officeDocument/2006/relationships/font" Target="fonts/font8.fntdata"/><Relationship Id="rId47" Type="http://schemas.openxmlformats.org/officeDocument/2006/relationships/font" Target="fonts/font7.fntdata"/><Relationship Id="rId46" Type="http://schemas.openxmlformats.org/officeDocument/2006/relationships/font" Target="fonts/font6.fntdata"/><Relationship Id="rId45" Type="http://schemas.openxmlformats.org/officeDocument/2006/relationships/font" Target="fonts/font5.fntdata"/><Relationship Id="rId44" Type="http://schemas.openxmlformats.org/officeDocument/2006/relationships/font" Target="fonts/font4.fntdata"/><Relationship Id="rId43" Type="http://schemas.openxmlformats.org/officeDocument/2006/relationships/font" Target="fonts/font3.fntdata"/><Relationship Id="rId42" Type="http://schemas.openxmlformats.org/officeDocument/2006/relationships/font" Target="fonts/font2.fntdata"/><Relationship Id="rId41" Type="http://schemas.openxmlformats.org/officeDocument/2006/relationships/font" Target="fonts/font1.fntdata"/><Relationship Id="rId40" Type="http://schemas.openxmlformats.org/officeDocument/2006/relationships/tableStyles" Target="tableStyles.xml"/><Relationship Id="rId4" Type="http://schemas.openxmlformats.org/officeDocument/2006/relationships/slide" Target="slides/slide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BF09FA-C98B-4348-8B7F-EA90CA43A3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r>
              <a:rPr lang="zh-CN" altLang="en-US" dirty="0"/>
              <a:t>同学们好，今天我们学习的课题是</a:t>
            </a:r>
            <a:r>
              <a:rPr lang="zh-CN" altLang="en-US" b="1" spc="30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寻找基因之路（1）——</a:t>
            </a:r>
            <a:br>
              <a:rPr lang="zh-CN" altLang="en-US" b="1" spc="30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</a:br>
            <a:r>
              <a:rPr lang="zh-CN" altLang="en-US" b="1" spc="30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孟德尔的豌豆杂交实验（一）</a:t>
            </a:r>
            <a:br>
              <a:rPr lang="zh-CN" altLang="en-US" b="1" spc="30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</a:br>
            <a:r>
              <a:rPr lang="zh-CN" altLang="en-US" b="1" spc="30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第1课时</a:t>
            </a:r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3010" name="幻灯片图像占位符 17409"/>
          <p:cNvSpPr>
            <a:spLocks noGrp="1" noRot="1" noTextEdit="1"/>
          </p:cNvSpPr>
          <p:nvPr>
            <p:ph type="sldImg"/>
          </p:nvPr>
        </p:nvSpPr>
        <p:spPr>
          <a:ln w="1"/>
        </p:spPr>
      </p:sp>
      <p:sp>
        <p:nvSpPr>
          <p:cNvPr id="43011" name="文本占位符 17410"/>
          <p:cNvSpPr>
            <a:spLocks noGrp="1" noRot="1"/>
          </p:cNvSpPr>
          <p:nvPr>
            <p:ph type="body"/>
          </p:nvPr>
        </p:nvSpPr>
        <p:spPr/>
        <p:txBody>
          <a:bodyPr wrap="square" lIns="91440" tIns="45720" rIns="91440" bIns="45720" anchor="ctr"/>
          <a:p>
            <a:pPr lvl="0" eaLnBrk="1" hangingPunct="1"/>
            <a:r>
              <a:rPr lang="zh-CN" altLang="en-US" dirty="0"/>
              <a:t>从表格中可看出豌豆有多对相对性状，且很多性状容易区分，且很多性状能够稳定地遗传给后代。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幻灯片图像占位符 1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44035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r>
              <a:rPr lang="zh-CN" altLang="en-US" dirty="0">
                <a:sym typeface="宋体" panose="02010600030101010101" pitchFamily="2" charset="-122"/>
              </a:rPr>
              <a:t>第</a:t>
            </a:r>
            <a:r>
              <a:rPr lang="en-US" altLang="zh-CN" dirty="0">
                <a:sym typeface="宋体" panose="02010600030101010101" pitchFamily="2" charset="-122"/>
              </a:rPr>
              <a:t>3</a:t>
            </a:r>
            <a:r>
              <a:rPr lang="zh-CN" altLang="en-US" dirty="0">
                <a:sym typeface="宋体" panose="02010600030101010101" pitchFamily="2" charset="-122"/>
              </a:rPr>
              <a:t>，可以用豌豆做人工杂交实验。请大家暂停，观察教材</a:t>
            </a:r>
            <a:r>
              <a:rPr lang="en-US" altLang="zh-CN" dirty="0">
                <a:sym typeface="宋体" panose="02010600030101010101" pitchFamily="2" charset="-122"/>
              </a:rPr>
              <a:t>p3 </a:t>
            </a:r>
            <a:r>
              <a:rPr lang="zh-CN" altLang="en-US" dirty="0">
                <a:sym typeface="宋体" panose="02010600030101010101" pitchFamily="2" charset="-122"/>
              </a:rPr>
              <a:t>图</a:t>
            </a:r>
            <a:r>
              <a:rPr lang="en-US" altLang="zh-CN" dirty="0">
                <a:sym typeface="宋体" panose="02010600030101010101" pitchFamily="2" charset="-122"/>
              </a:rPr>
              <a:t>1-1</a:t>
            </a:r>
            <a:r>
              <a:rPr lang="zh-CN" altLang="en-US" dirty="0">
                <a:sym typeface="宋体" panose="02010600030101010101" pitchFamily="2" charset="-122"/>
              </a:rPr>
              <a:t>，尝试回答下列</a:t>
            </a:r>
            <a:r>
              <a:rPr lang="en-US" altLang="zh-CN" dirty="0">
                <a:sym typeface="宋体" panose="02010600030101010101" pitchFamily="2" charset="-122"/>
              </a:rPr>
              <a:t>4</a:t>
            </a:r>
            <a:r>
              <a:rPr lang="zh-CN" altLang="en-US" dirty="0">
                <a:sym typeface="宋体" panose="02010600030101010101" pitchFamily="2" charset="-122"/>
              </a:rPr>
              <a:t>个问题。</a:t>
            </a:r>
            <a:endParaRPr lang="zh-CN" altLang="en-US" dirty="0">
              <a:sym typeface="宋体" panose="02010600030101010101" pitchFamily="2" charset="-122"/>
            </a:endParaRPr>
          </a:p>
          <a:p>
            <a:pPr lvl="0" eaLnBrk="1" hangingPunct="1"/>
            <a:r>
              <a:rPr lang="zh-CN" altLang="en-US" dirty="0">
                <a:sym typeface="宋体" panose="02010600030101010101" pitchFamily="2" charset="-122"/>
              </a:rPr>
              <a:t>人工异花传粉分</a:t>
            </a:r>
            <a:endParaRPr lang="zh-CN" altLang="en-US" dirty="0">
              <a:sym typeface="宋体" panose="02010600030101010101" pitchFamily="2" charset="-122"/>
            </a:endParaRPr>
          </a:p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幻灯片图像占位符 1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44035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r>
              <a:rPr lang="zh-CN" altLang="en-US" dirty="0">
                <a:sym typeface="宋体" panose="02010600030101010101" pitchFamily="2" charset="-122"/>
              </a:rPr>
              <a:t>介绍过程，去雄去掉的是哪个亲本的雄蕊？去雄在开花前还是开花后？在雄蕊未发育成熟前去掉。套袋是为了避免外来花粉的干扰，母本花成熟后，要的是父本的花粉，而不是其他花粉</a:t>
            </a:r>
            <a:endParaRPr lang="zh-CN" altLang="en-US" dirty="0"/>
          </a:p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明确了豌豆作为遗传实验材料的优点。我们进入对孟德尔一对相对性状的杂交实验的学习。请大家暂停，阅读。。。。。。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明确了豌豆作为遗传实验材料的优点。我们进入对孟德尔一对相对性状的杂交实验的学习。请大家暂停，阅读。。。。。。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r>
              <a:rPr lang="zh-CN" altLang="en-US" dirty="0"/>
              <a:t>指在某一杂交之后，把先前用作母本的作为父本，先前用作父本的作为母本来进行的杂交；或把上述二组杂交合起来称为正反交。</a:t>
            </a:r>
            <a:endParaRPr lang="zh-CN" altLang="en-US" dirty="0"/>
          </a:p>
        </p:txBody>
      </p:sp>
      <p:sp>
        <p:nvSpPr>
          <p:cNvPr id="460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b="0" dirty="0">
                <a:latin typeface="Arial" panose="020B0604020202020204" pitchFamily="34" charset="0"/>
                <a:ea typeface="华文楷体" panose="02010600040101010101" pitchFamily="2" charset="-122"/>
              </a:rPr>
            </a:fld>
            <a:endParaRPr lang="en-US" altLang="zh-CN" sz="1200" b="0" dirty="0">
              <a:latin typeface="Arial" panose="020B0604020202020204" pitchFamily="34" charset="0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r>
              <a:rPr lang="zh-CN" altLang="en-US" dirty="0"/>
              <a:t>指在某一杂交之后，把先前用作母本的作为父本，先前用作父本的作为母本来进行的杂交；或把上述二组杂交合起来称为正反交。</a:t>
            </a:r>
            <a:endParaRPr lang="zh-CN" altLang="en-US" dirty="0"/>
          </a:p>
        </p:txBody>
      </p:sp>
      <p:sp>
        <p:nvSpPr>
          <p:cNvPr id="460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b="0" dirty="0">
                <a:latin typeface="Arial" panose="020B0604020202020204" pitchFamily="34" charset="0"/>
                <a:ea typeface="华文楷体" panose="02010600040101010101" pitchFamily="2" charset="-122"/>
              </a:rPr>
            </a:fld>
            <a:endParaRPr lang="en-US" altLang="zh-CN" sz="1200" b="0" dirty="0">
              <a:latin typeface="Arial" panose="020B0604020202020204" pitchFamily="34" charset="0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 dirty="0">
                <a:solidFill>
                  <a:srgbClr val="002A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7106" name="幻灯片图像占位符 28673"/>
          <p:cNvSpPr>
            <a:spLocks noGrp="1" noRot="1" noTextEdit="1"/>
          </p:cNvSpPr>
          <p:nvPr>
            <p:ph type="sldImg"/>
          </p:nvPr>
        </p:nvSpPr>
        <p:spPr>
          <a:ln w="1"/>
        </p:spPr>
      </p:sp>
      <p:sp>
        <p:nvSpPr>
          <p:cNvPr id="47107" name="文本占位符 28674"/>
          <p:cNvSpPr>
            <a:spLocks noGrp="1" noRot="1"/>
          </p:cNvSpPr>
          <p:nvPr>
            <p:ph type="body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algn="ctr">
              <a:lnSpc>
                <a:spcPct val="120000"/>
              </a:lnSpc>
            </a:pPr>
            <a:r>
              <a:rPr lang="zh-CN" altLang="en-US"/>
              <a:t>通过前两节课的学习，我们知道了科学家通过大量经典实验的探究，证实</a:t>
            </a:r>
            <a:r>
              <a:rPr lang="en-US" altLang="zh-CN"/>
              <a:t>DNA</a:t>
            </a:r>
            <a:r>
              <a:rPr lang="zh-CN" altLang="en-US"/>
              <a:t>是主要的遗传物质。而科学家设计这些经典实验的前提，是认同</a:t>
            </a:r>
            <a:r>
              <a:rPr lang="en-US" altLang="zh-CN"/>
              <a:t>“</a:t>
            </a:r>
            <a:r>
              <a:rPr lang="zh-CN" altLang="en-US"/>
              <a:t>生物体具有可控制性状、可在亲子代之间传递的遗传物质</a:t>
            </a:r>
            <a:r>
              <a:rPr lang="en-US" altLang="zh-CN"/>
              <a:t>”</a:t>
            </a:r>
            <a:r>
              <a:rPr lang="zh-CN" altLang="en-US"/>
              <a:t>。那</a:t>
            </a:r>
            <a:r>
              <a:rPr lang="zh-CN" altLang="en-US">
                <a:sym typeface="+mn-ea"/>
              </a:rPr>
              <a:t>科学家是怎样发现</a:t>
            </a:r>
            <a:r>
              <a:rPr lang="zh-CN" altLang="en-US">
                <a:sym typeface="+mn-ea"/>
              </a:rPr>
              <a:t>看不见摸不着</a:t>
            </a:r>
            <a:r>
              <a:rPr lang="zh-CN" altLang="en-US">
                <a:sym typeface="+mn-ea"/>
              </a:rPr>
              <a:t>的遗传因子的</a:t>
            </a:r>
            <a:r>
              <a:rPr lang="zh-CN" altLang="en-US">
                <a:sym typeface="+mn-ea"/>
              </a:rPr>
              <a:t>呢？</a:t>
            </a:r>
            <a:endParaRPr lang="zh-CN" altLang="en-US">
              <a:latin typeface="+mn-lt"/>
              <a:ea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>
                <a:sym typeface="+mn-ea"/>
              </a:rPr>
              <a:t>科学家是如何探究得知遗传因子在亲子代间的传递具有规律呢？</a:t>
            </a:r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小桶，可由其他容易活动，方便储存的材料替代，如干净的空泉水瓶，有盖的塑料盒，一次性水杯等；两种大小相同、颜色不同的彩球，可由两种颜色的玻璃球、不同颜色的棋子或黄豆何黑豆替代。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b="0" dirty="0">
                <a:latin typeface="Arial" panose="020B0604020202020204" pitchFamily="34" charset="0"/>
                <a:ea typeface="华文楷体" panose="02010600040101010101" pitchFamily="2" charset="-122"/>
              </a:rPr>
            </a:fld>
            <a:endParaRPr lang="en-US" altLang="zh-CN" sz="1200" b="0" dirty="0">
              <a:latin typeface="Arial" panose="020B0604020202020204" pitchFamily="34" charset="0"/>
              <a:ea typeface="华文楷体" panose="02010600040101010101" pitchFamily="2" charset="-122"/>
            </a:endParaRPr>
          </a:p>
        </p:txBody>
      </p:sp>
      <p:sp>
        <p:nvSpPr>
          <p:cNvPr id="37891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789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r>
              <a:rPr lang="zh-CN" altLang="zh-CN" dirty="0"/>
              <a:t>《寻找基因之路（1）——孟德尔的豌豆杂交实验（一）第1课时 》</a:t>
            </a:r>
            <a:endParaRPr lang="zh-CN" altLang="zh-CN" dirty="0"/>
          </a:p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19</a:t>
            </a:r>
            <a:r>
              <a:rPr lang="zh-CN" altLang="en-US"/>
              <a:t>世纪下半叶，融合遗传的观点十分盛行，这种观点认为：</a:t>
            </a:r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两个亲本杂交后，双亲的遗传物质会在子代体内发生混合，使子代表现出介于双亲之间的性状。就像把一瓶蓝墨水和一瓶红墨水倒在一起，混合液是另外一种颜色。按照融合遗传的观点，大家推测一下，红花豌豆与白花豌豆杂交后，子代的豌豆花是什么颜色呢？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幻灯片图像占位符 1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39939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r>
              <a:rPr lang="zh-CN" altLang="en-US" dirty="0"/>
              <a:t>冲破融合遗传这种错误观点的，是这位被称为</a:t>
            </a:r>
            <a:r>
              <a:rPr lang="en-US" altLang="zh-CN" dirty="0"/>
              <a:t>“</a:t>
            </a:r>
            <a:r>
              <a:rPr lang="zh-CN" altLang="en-US" dirty="0"/>
              <a:t>现代遗传学之父</a:t>
            </a:r>
            <a:r>
              <a:rPr lang="en-US" altLang="zh-CN" dirty="0"/>
              <a:t>”</a:t>
            </a:r>
            <a:r>
              <a:rPr lang="zh-CN" altLang="en-US" dirty="0"/>
              <a:t>的学者，他叫孟德尔。他种植豌豆、山柳菊、玉米等多种植物，进行杂交实验，潜心研究遗传，其中豌豆的杂交实验非常成功，孟德尔通过分析豌豆杂交实验的结果，发现了生物</a:t>
            </a:r>
            <a:r>
              <a:rPr lang="zh-CN" altLang="en-US" dirty="0"/>
              <a:t>遗传的规律。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/>
            <a:r>
              <a:rPr lang="zh-CN" altLang="en-US" dirty="0"/>
              <a:t>我们</a:t>
            </a:r>
            <a:r>
              <a:rPr lang="zh-CN" altLang="en-US" dirty="0">
                <a:sym typeface="+mn-ea"/>
              </a:rPr>
              <a:t>首先</a:t>
            </a:r>
            <a:r>
              <a:rPr lang="zh-CN" altLang="en-US" dirty="0"/>
              <a:t>分析一下豌豆用作遗传实验材料的优点。请大家阅读教材</a:t>
            </a:r>
            <a:r>
              <a:rPr lang="en-US" altLang="zh-CN" dirty="0"/>
              <a:t>2-3</a:t>
            </a:r>
            <a:r>
              <a:rPr lang="zh-CN" altLang="en-US" dirty="0"/>
              <a:t>页，提炼文本信息，分析豌豆用作遗传实验材料的优点有哪些。</a:t>
            </a:r>
            <a:endParaRPr lang="zh-CN" altLang="en-US" dirty="0"/>
          </a:p>
        </p:txBody>
      </p:sp>
      <p:sp>
        <p:nvSpPr>
          <p:cNvPr id="409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b="0" dirty="0">
                <a:latin typeface="Arial" panose="020B0604020202020204" pitchFamily="34" charset="0"/>
                <a:ea typeface="华文楷体" panose="02010600040101010101" pitchFamily="2" charset="-122"/>
              </a:rPr>
            </a:fld>
            <a:endParaRPr lang="en-US" altLang="zh-CN" sz="1200" b="0" dirty="0">
              <a:latin typeface="Arial" panose="020B0604020202020204" pitchFamily="34" charset="0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豌豆花是两性花，也就是一朵花中，同时具有雌蕊和雄蕊。而且，在未开放时，它的花粉会落到同一朵花的雌蕊的柱头上，从而完成受粉。这种传粉方式叫做自花传粉，也叫自交。自花传粉避免了外来花粉的干扰，所以豌豆在自然状态下一般都是纯种。也就是说，高茎豌豆和矮茎豌豆种植在一起，高茎豌豆得到的后代仍是高茎，矮茎豌豆的后代仍是矮茎</a:t>
            </a:r>
            <a:r>
              <a:rPr lang="zh-CN" altLang="en-US"/>
              <a:t>豌豆。，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第</a:t>
            </a:r>
            <a:r>
              <a:rPr lang="en-US" altLang="zh-CN"/>
              <a:t>2</a:t>
            </a:r>
            <a:r>
              <a:rPr lang="zh-CN" altLang="en-US"/>
              <a:t>，</a:t>
            </a:r>
            <a:r>
              <a:rPr lang="zh-CN" altLang="en-US">
                <a:sym typeface="+mn-ea"/>
              </a:rPr>
              <a:t>豌豆植株具有易于区分的性状。所谓性状，是指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生物体的</a:t>
            </a:r>
            <a:r>
              <a:rPr lang="zh-CN" altLang="en-US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形态、结构或生理等特征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。相对性状，是指</a:t>
            </a:r>
            <a:r>
              <a:rPr lang="zh-CN" altLang="en-US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一种生物的同一性状的不同表现类型。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7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5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5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5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5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9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829920-989C-4E42-944A-9A0116A21BB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6D7905-3A5B-4CF5-9685-21FB5F4070F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0205D2-2166-48CF-9233-B32932F7FEA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700088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5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388" y="-20637"/>
            <a:ext cx="170497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DF1828-B596-4A80-84CF-2D2B880BA7C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50619-5858-4FA7-AE10-CB37047D042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F5B291-FAE0-4F15-945F-F24D3F8C59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792A42-3F65-44FF-A12F-204BD627069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5D6A0C-9037-4B97-A585-AC8345BC9F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ADC2E9-E4C2-43CF-9D26-933B2F3977D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06E7A2-0263-47E8-A1EF-CE6CFA3226A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D9FD48-3302-44AE-A47B-32D968FDF26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6" Type="http://schemas.openxmlformats.org/officeDocument/2006/relationships/theme" Target="../theme/theme2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pull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hyperlink" Target="http://www.x-gg.com/gb/sytd/2005chunjie/hua.htm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jpeg"/><Relationship Id="rId8" Type="http://schemas.openxmlformats.org/officeDocument/2006/relationships/image" Target="../media/image37.jpeg"/><Relationship Id="rId7" Type="http://schemas.openxmlformats.org/officeDocument/2006/relationships/image" Target="../media/image36.png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1" Type="http://schemas.openxmlformats.org/officeDocument/2006/relationships/notesSlide" Target="../notesSlides/notesSlide26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158.xml"/><Relationship Id="rId2" Type="http://schemas.openxmlformats.org/officeDocument/2006/relationships/image" Target="../media/image39.jpeg"/><Relationship Id="rId1" Type="http://schemas.openxmlformats.org/officeDocument/2006/relationships/tags" Target="../tags/tag157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4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tags" Target="../tags/tag1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3"/>
          <p:cNvPicPr>
            <a:picLocks noChangeAspect="1"/>
          </p:cNvPicPr>
          <p:nvPr/>
        </p:nvPicPr>
        <p:blipFill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标题 14"/>
          <p:cNvSpPr>
            <a:spLocks noGrp="1"/>
          </p:cNvSpPr>
          <p:nvPr>
            <p:ph type="ctrTitle"/>
          </p:nvPr>
        </p:nvSpPr>
        <p:spPr>
          <a:xfrm>
            <a:off x="2954655" y="1927225"/>
            <a:ext cx="6352540" cy="1533525"/>
          </a:xfr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寻找基因之路（1）——</a:t>
            </a:r>
            <a:br>
              <a:rPr kumimoji="0" lang="zh-CN" altLang="en-US" sz="32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</a:br>
            <a:r>
              <a:rPr kumimoji="0" lang="zh-CN" altLang="en-US" sz="32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孟德尔的豌豆杂交实验（一）</a:t>
            </a:r>
            <a:br>
              <a:rPr kumimoji="0" lang="zh-CN" altLang="en-US" sz="32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</a:br>
            <a:r>
              <a:rPr kumimoji="0" lang="zh-CN" altLang="en-US" sz="32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第1课时 </a:t>
            </a:r>
            <a:endParaRPr kumimoji="0" lang="zh-CN" altLang="en-US" sz="3200" b="1" i="0" u="none" strike="noStrike" kern="1200" cap="none" spc="30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0450" y="3635375"/>
            <a:ext cx="3602038" cy="55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226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kumimoji="0" lang="en-US" altLang="zh-CN" sz="2000" b="0" i="0" u="none" strike="noStrike" kern="1200" cap="none" spc="226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endParaRPr kumimoji="0" lang="en-US" altLang="zh-CN" sz="2000" b="0" i="0" u="none" strike="noStrike" kern="1200" cap="none" spc="226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7175" y="1193800"/>
            <a:ext cx="4766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2000" b="1" kern="1200" cap="none" spc="226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朝阳区线上课堂</a:t>
            </a:r>
            <a:r>
              <a:rPr kumimoji="0" lang="en-US" altLang="zh-CN" sz="2000" b="1" kern="1200" cap="none" spc="226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·</a:t>
            </a:r>
            <a:r>
              <a:rPr kumimoji="0" lang="zh-CN" altLang="en-US" sz="2000" b="1" kern="1200" cap="none" spc="226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高一年级</a:t>
            </a:r>
            <a:r>
              <a:rPr kumimoji="0" lang="zh-CN" altLang="en-US" sz="2000" b="1" kern="1200" cap="none" spc="226" normalizeH="0" baseline="0" noProof="1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生物学</a:t>
            </a:r>
            <a:r>
              <a:rPr kumimoji="0" lang="zh-CN" altLang="en-US" sz="2400" b="1" kern="1200" cap="none" spc="226" normalizeH="0" baseline="0" noProof="1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 </a:t>
            </a:r>
            <a:endParaRPr kumimoji="0" lang="zh-CN" altLang="en-US" sz="2400" b="1" kern="1200" cap="none" spc="226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19145" y="3811270"/>
            <a:ext cx="5824855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000" kern="1200" cap="none" spc="226" normalizeH="0" baseline="0" noProof="1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北京市第八十中学      姚亭秀</a:t>
            </a:r>
            <a:endParaRPr kumimoji="0" lang="zh-CN" altLang="en-US" sz="2000" kern="1200" cap="none" spc="226" normalizeH="0" baseline="0" noProof="1" smtClean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矩形 16385"/>
          <p:cNvSpPr/>
          <p:nvPr/>
        </p:nvSpPr>
        <p:spPr>
          <a:xfrm>
            <a:off x="915035" y="909955"/>
            <a:ext cx="731393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defTabSz="914400">
              <a:lnSpc>
                <a:spcPct val="150000"/>
              </a:lnSpc>
              <a:tabLst>
                <a:tab pos="3543300" algn="l"/>
              </a:tabLst>
            </a:pP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下列各组中，属于相对性状的是  （   ）</a:t>
            </a:r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l" defTabSz="914400" eaLnBrk="0" hangingPunct="0">
              <a:lnSpc>
                <a:spcPct val="150000"/>
              </a:lnSpc>
              <a:tabLst>
                <a:tab pos="3543300" algn="l"/>
              </a:tabLst>
            </a:pP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羊的卷毛与猫的直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毛</a:t>
            </a:r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l" defTabSz="914400" eaLnBrk="0" hangingPunct="0">
              <a:lnSpc>
                <a:spcPct val="150000"/>
              </a:lnSpc>
              <a:tabLst>
                <a:tab pos="3543300" algn="l"/>
              </a:tabLst>
            </a:pP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、水稻的高杆和抗病</a:t>
            </a:r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l" defTabSz="914400" eaLnBrk="0" hangingPunct="0">
              <a:lnSpc>
                <a:spcPct val="150000"/>
              </a:lnSpc>
              <a:tabLst>
                <a:tab pos="3543300" algn="l"/>
              </a:tabLst>
            </a:pP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鸡的长尾与短尾</a:t>
            </a:r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l" defTabSz="914400" eaLnBrk="0" hangingPunct="0">
              <a:lnSpc>
                <a:spcPct val="150000"/>
              </a:lnSpc>
              <a:tabLst>
                <a:tab pos="3543300" algn="l"/>
              </a:tabLst>
            </a:pP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狗的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短毛与白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毛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387" name="文本框 16386"/>
          <p:cNvSpPr txBox="1"/>
          <p:nvPr/>
        </p:nvSpPr>
        <p:spPr>
          <a:xfrm>
            <a:off x="6781800" y="1036955"/>
            <a:ext cx="485775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000">
                <a:solidFill>
                  <a:schemeClr val="tx2"/>
                </a:solidFill>
                <a:latin typeface="Arial Black" panose="020B0A04020102020204" pitchFamily="34" charset="0"/>
              </a:rPr>
              <a:t>C</a:t>
            </a:r>
            <a:endParaRPr lang="en-US" altLang="zh-CN" sz="30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74995" y="3348990"/>
            <a:ext cx="3245485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+mn-ea"/>
                <a:ea typeface="+mn-ea"/>
                <a:cs typeface="+mn-ea"/>
                <a:sym typeface="+mn-ea"/>
              </a:rPr>
              <a:t>相对性状：</a:t>
            </a:r>
            <a:endParaRPr lang="zh-CN" altLang="en-US" sz="2800" dirty="0">
              <a:solidFill>
                <a:srgbClr val="0000FF"/>
              </a:solidFill>
              <a:latin typeface="+mn-ea"/>
              <a:ea typeface="+mn-ea"/>
              <a:cs typeface="+mn-ea"/>
              <a:sym typeface="+mn-ea"/>
            </a:endParaRPr>
          </a:p>
          <a:p>
            <a:r>
              <a:rPr lang="zh-CN" altLang="en-US" sz="2800" dirty="0">
                <a:solidFill>
                  <a:srgbClr val="0000FF"/>
                </a:solidFill>
                <a:latin typeface="+mn-ea"/>
                <a:ea typeface="+mn-ea"/>
                <a:cs typeface="+mn-ea"/>
                <a:sym typeface="+mn-ea"/>
              </a:rPr>
              <a:t>一种生物的同一性状的不同表现类型</a:t>
            </a:r>
            <a:r>
              <a:rPr lang="zh-CN" altLang="en-US" sz="2800" dirty="0">
                <a:latin typeface="+mn-ea"/>
                <a:ea typeface="+mn-ea"/>
                <a:cs typeface="+mn-ea"/>
                <a:sym typeface="+mn-ea"/>
              </a:rPr>
              <a:t>。</a:t>
            </a:r>
            <a:endParaRPr lang="zh-CN" altLang="en-US" sz="28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5" name="矩形 6"/>
          <p:cNvSpPr/>
          <p:nvPr/>
        </p:nvSpPr>
        <p:spPr>
          <a:xfrm>
            <a:off x="559435" y="4020820"/>
            <a:ext cx="802576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dirty="0">
                <a:latin typeface="+mn-ea"/>
                <a:ea typeface="+mn-ea"/>
                <a:cs typeface="+mn-ea"/>
              </a:rPr>
              <a:t>（</a:t>
            </a:r>
            <a:r>
              <a:rPr lang="en-US" altLang="zh-CN" sz="2800" dirty="0">
                <a:latin typeface="+mn-ea"/>
                <a:ea typeface="+mn-ea"/>
                <a:cs typeface="+mn-ea"/>
              </a:rPr>
              <a:t>2</a:t>
            </a:r>
            <a:r>
              <a:rPr lang="zh-CN" altLang="en-US" sz="2800" dirty="0">
                <a:latin typeface="+mn-ea"/>
                <a:ea typeface="+mn-ea"/>
                <a:cs typeface="+mn-ea"/>
              </a:rPr>
              <a:t>）豌豆有多对容易区分的相对性状，这些性状能够稳定地遗传给后代。</a:t>
            </a:r>
            <a:endParaRPr lang="zh-CN" altLang="en-US" sz="2800" dirty="0">
              <a:latin typeface="+mn-ea"/>
              <a:ea typeface="+mn-ea"/>
              <a:cs typeface="+mn-ea"/>
            </a:endParaRPr>
          </a:p>
        </p:txBody>
      </p:sp>
      <p:pic>
        <p:nvPicPr>
          <p:cNvPr id="16392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435" y="483870"/>
            <a:ext cx="8025130" cy="284607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644140" y="3513455"/>
            <a:ext cx="46939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豌豆的</a:t>
            </a:r>
            <a:r>
              <a:rPr lang="en-US" altLang="zh-CN" sz="2000"/>
              <a:t>7</a:t>
            </a:r>
            <a:r>
              <a:rPr lang="zh-CN" altLang="en-US" sz="2000"/>
              <a:t>对相对性状示意图</a:t>
            </a:r>
            <a:endParaRPr lang="zh-CN" altLang="en-US" sz="20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7"/>
          <p:cNvSpPr txBox="1"/>
          <p:nvPr/>
        </p:nvSpPr>
        <p:spPr>
          <a:xfrm>
            <a:off x="304800" y="457835"/>
            <a:ext cx="72396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2800" dirty="0">
                <a:latin typeface="+mn-ea"/>
                <a:ea typeface="+mn-ea"/>
                <a:cs typeface="+mn-ea"/>
              </a:rPr>
              <a:t>(3)</a:t>
            </a:r>
            <a:r>
              <a:rPr lang="zh-CN" altLang="en-US" sz="2800" dirty="0">
                <a:latin typeface="+mn-ea"/>
                <a:ea typeface="+mn-ea"/>
                <a:cs typeface="+mn-ea"/>
              </a:rPr>
              <a:t>可以用豌豆做人工杂交实验。</a:t>
            </a:r>
            <a:endParaRPr lang="zh-CN" altLang="en-US" sz="2800" dirty="0">
              <a:latin typeface="+mn-ea"/>
              <a:ea typeface="+mn-ea"/>
              <a:cs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71800" y="3257550"/>
            <a:ext cx="5969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楷体_GB2312" pitchFamily="49" charset="-122"/>
              </a:rPr>
              <a:t>♂</a:t>
            </a:r>
            <a:endParaRPr lang="zh-CN" altLang="en-US" dirty="0">
              <a:solidFill>
                <a:srgbClr val="FF0000"/>
              </a:solidFill>
              <a:latin typeface="楷体_GB2312" pitchFamily="49" charset="-122"/>
            </a:endParaRPr>
          </a:p>
        </p:txBody>
      </p:sp>
      <p:pic>
        <p:nvPicPr>
          <p:cNvPr id="19468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580" y="1421130"/>
            <a:ext cx="4909185" cy="257683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矩形 12"/>
          <p:cNvSpPr/>
          <p:nvPr/>
        </p:nvSpPr>
        <p:spPr>
          <a:xfrm>
            <a:off x="5404485" y="205105"/>
            <a:ext cx="4876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暂停，观察教材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p3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图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1-1</a:t>
            </a:r>
            <a:endParaRPr lang="zh-CN" altLang="en-US" sz="2400" dirty="0">
              <a:latin typeface="+mn-ea"/>
              <a:ea typeface="+mn-ea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54295" y="979805"/>
            <a:ext cx="377888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ea typeface="+mn-ea"/>
              </a:rPr>
              <a:t>①</a:t>
            </a:r>
            <a:r>
              <a:rPr lang="zh-CN" altLang="en-US" sz="2000">
                <a:latin typeface="+mn-ea"/>
                <a:ea typeface="+mn-ea"/>
              </a:rPr>
              <a:t>人工异花传粉分几步？</a:t>
            </a:r>
            <a:endParaRPr lang="zh-CN" altLang="en-US" sz="2000">
              <a:latin typeface="+mn-ea"/>
              <a:ea typeface="+mn-ea"/>
            </a:endParaRPr>
          </a:p>
          <a:p>
            <a:endParaRPr lang="zh-CN" altLang="en-US" sz="2000">
              <a:latin typeface="+mn-ea"/>
              <a:ea typeface="+mn-ea"/>
            </a:endParaRPr>
          </a:p>
          <a:p>
            <a:r>
              <a:rPr lang="zh-CN" altLang="en-US" sz="2000">
                <a:ea typeface="+mn-ea"/>
                <a:sym typeface="+mn-ea"/>
              </a:rPr>
              <a:t>②</a:t>
            </a:r>
            <a:r>
              <a:rPr lang="zh-CN" altLang="en-US" sz="2000">
                <a:latin typeface="+mn-ea"/>
                <a:ea typeface="+mn-ea"/>
              </a:rPr>
              <a:t>提供花粉的植株叫什么？如何表示？接受花粉的植株叫什么？如何表示？</a:t>
            </a:r>
            <a:endParaRPr lang="zh-CN" altLang="en-US" sz="2000">
              <a:latin typeface="+mn-ea"/>
              <a:ea typeface="+mn-ea"/>
            </a:endParaRPr>
          </a:p>
          <a:p>
            <a:endParaRPr lang="zh-CN" altLang="en-US" sz="2000">
              <a:latin typeface="+mn-ea"/>
              <a:ea typeface="+mn-ea"/>
            </a:endParaRPr>
          </a:p>
          <a:p>
            <a:r>
              <a:rPr lang="zh-CN" altLang="en-US" sz="2000">
                <a:ea typeface="+mn-ea"/>
                <a:sym typeface="+mn-ea"/>
              </a:rPr>
              <a:t>③</a:t>
            </a:r>
            <a:r>
              <a:rPr lang="zh-CN" altLang="en-US" sz="2000">
                <a:latin typeface="+mn-ea"/>
                <a:ea typeface="+mn-ea"/>
              </a:rPr>
              <a:t>对母本的去雄在什么时候？为什么？</a:t>
            </a:r>
            <a:endParaRPr lang="zh-CN" altLang="en-US" sz="2000">
              <a:latin typeface="+mn-ea"/>
              <a:ea typeface="+mn-ea"/>
            </a:endParaRPr>
          </a:p>
          <a:p>
            <a:endParaRPr lang="zh-CN" altLang="en-US" sz="2000">
              <a:latin typeface="+mn-ea"/>
              <a:ea typeface="+mn-ea"/>
            </a:endParaRPr>
          </a:p>
          <a:p>
            <a:r>
              <a:rPr lang="zh-CN" altLang="en-US" sz="2000">
                <a:ea typeface="+mn-ea"/>
              </a:rPr>
              <a:t>④如何完成采集花粉和</a:t>
            </a:r>
            <a:r>
              <a:rPr lang="zh-CN" altLang="en-US" sz="2000">
                <a:ea typeface="+mn-ea"/>
              </a:rPr>
              <a:t>传粉操作？</a:t>
            </a:r>
            <a:endParaRPr lang="zh-CN" altLang="en-US" sz="2000">
              <a:ea typeface="+mn-ea"/>
            </a:endParaRPr>
          </a:p>
          <a:p>
            <a:endParaRPr lang="zh-CN" altLang="en-US" sz="2000">
              <a:latin typeface="+mn-ea"/>
              <a:ea typeface="+mn-ea"/>
            </a:endParaRPr>
          </a:p>
          <a:p>
            <a:r>
              <a:rPr lang="zh-CN" altLang="en-US" sz="200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⑤</a:t>
            </a:r>
            <a:r>
              <a:rPr lang="zh-CN" altLang="en-US" sz="2000" dirty="0">
                <a:solidFill>
                  <a:srgbClr val="000000"/>
                </a:solidFill>
                <a:latin typeface="+mn-ea"/>
                <a:ea typeface="+mn-ea"/>
                <a:sym typeface="+mn-ea"/>
              </a:rPr>
              <a:t>为何母本去雄后和传粉后都要套上纸袋？</a:t>
            </a:r>
            <a:endParaRPr lang="zh-CN" altLang="en-US" sz="2000" dirty="0">
              <a:solidFill>
                <a:srgbClr val="000000"/>
              </a:solidFill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24205" y="474345"/>
            <a:ext cx="745299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ea typeface="+mn-ea"/>
              </a:rPr>
              <a:t>①</a:t>
            </a:r>
            <a:r>
              <a:rPr lang="zh-CN" altLang="en-US" sz="2000">
                <a:latin typeface="+mn-ea"/>
                <a:ea typeface="+mn-ea"/>
              </a:rPr>
              <a:t>人工异花传粉分几步？</a:t>
            </a:r>
            <a:endParaRPr lang="zh-CN" altLang="en-US" sz="2000">
              <a:latin typeface="+mn-ea"/>
              <a:ea typeface="+mn-ea"/>
            </a:endParaRPr>
          </a:p>
          <a:p>
            <a:endParaRPr lang="zh-CN" altLang="en-US" sz="2000">
              <a:latin typeface="+mn-ea"/>
              <a:ea typeface="+mn-ea"/>
            </a:endParaRPr>
          </a:p>
          <a:p>
            <a:endParaRPr lang="zh-CN" altLang="en-US" sz="2000">
              <a:latin typeface="+mn-ea"/>
              <a:ea typeface="+mn-ea"/>
            </a:endParaRPr>
          </a:p>
          <a:p>
            <a:r>
              <a:rPr lang="zh-CN" altLang="en-US" sz="2000">
                <a:ea typeface="+mn-ea"/>
                <a:sym typeface="+mn-ea"/>
              </a:rPr>
              <a:t>②</a:t>
            </a:r>
            <a:r>
              <a:rPr lang="zh-CN" altLang="en-US" sz="2000">
                <a:latin typeface="+mn-ea"/>
                <a:ea typeface="+mn-ea"/>
              </a:rPr>
              <a:t>提供花粉的植株叫什么？如何表示？接受花粉的植株叫什么？如何表示？</a:t>
            </a:r>
            <a:endParaRPr lang="zh-CN" altLang="en-US" sz="2000">
              <a:latin typeface="+mn-ea"/>
              <a:ea typeface="+mn-ea"/>
            </a:endParaRPr>
          </a:p>
          <a:p>
            <a:endParaRPr lang="zh-CN" altLang="en-US" sz="2000">
              <a:latin typeface="+mn-ea"/>
              <a:ea typeface="+mn-ea"/>
            </a:endParaRPr>
          </a:p>
          <a:p>
            <a:r>
              <a:rPr lang="zh-CN" altLang="en-US" sz="2000">
                <a:ea typeface="+mn-ea"/>
                <a:sym typeface="+mn-ea"/>
              </a:rPr>
              <a:t>③</a:t>
            </a:r>
            <a:r>
              <a:rPr lang="zh-CN" altLang="en-US" sz="2000">
                <a:latin typeface="+mn-ea"/>
                <a:ea typeface="+mn-ea"/>
              </a:rPr>
              <a:t>对母本的去雄在什么时候？为什么。</a:t>
            </a:r>
            <a:endParaRPr lang="zh-CN" altLang="en-US" sz="2000">
              <a:latin typeface="+mn-ea"/>
              <a:ea typeface="+mn-ea"/>
            </a:endParaRPr>
          </a:p>
          <a:p>
            <a:endParaRPr lang="zh-CN" altLang="en-US" sz="2000">
              <a:latin typeface="+mn-ea"/>
              <a:ea typeface="+mn-ea"/>
            </a:endParaRPr>
          </a:p>
          <a:p>
            <a:r>
              <a:rPr lang="zh-CN" altLang="en-US" sz="2000">
                <a:ea typeface="+mn-ea"/>
                <a:sym typeface="+mn-ea"/>
              </a:rPr>
              <a:t>④</a:t>
            </a:r>
            <a:r>
              <a:rPr lang="zh-CN" altLang="en-US" sz="2000">
                <a:ea typeface="+mn-ea"/>
                <a:sym typeface="+mn-ea"/>
              </a:rPr>
              <a:t>如何完成采集花粉和</a:t>
            </a:r>
            <a:r>
              <a:rPr lang="zh-CN" altLang="en-US" sz="2000">
                <a:ea typeface="+mn-ea"/>
                <a:sym typeface="+mn-ea"/>
              </a:rPr>
              <a:t>传粉操作？</a:t>
            </a:r>
            <a:endParaRPr lang="zh-CN" altLang="en-US" sz="2000">
              <a:ea typeface="+mn-ea"/>
              <a:sym typeface="+mn-ea"/>
            </a:endParaRPr>
          </a:p>
          <a:p>
            <a:endParaRPr lang="zh-CN" altLang="en-US" sz="2000" dirty="0">
              <a:solidFill>
                <a:srgbClr val="000000"/>
              </a:solidFill>
              <a:latin typeface="+mn-ea"/>
              <a:ea typeface="+mn-ea"/>
              <a:sym typeface="+mn-ea"/>
            </a:endParaRPr>
          </a:p>
          <a:p>
            <a:endParaRPr lang="zh-CN" altLang="en-US" sz="2000" dirty="0">
              <a:solidFill>
                <a:srgbClr val="000000"/>
              </a:solidFill>
              <a:latin typeface="+mn-ea"/>
              <a:ea typeface="+mn-ea"/>
              <a:sym typeface="+mn-ea"/>
            </a:endParaRPr>
          </a:p>
          <a:p>
            <a:endParaRPr lang="zh-CN" altLang="en-US" sz="20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⑤</a:t>
            </a:r>
            <a:r>
              <a:rPr lang="zh-CN" altLang="en-US" sz="2000" dirty="0">
                <a:solidFill>
                  <a:srgbClr val="000000"/>
                </a:solidFill>
                <a:latin typeface="+mn-ea"/>
                <a:ea typeface="+mn-ea"/>
                <a:sym typeface="+mn-ea"/>
              </a:rPr>
              <a:t>为何母本去雄后和传粉后都要套上纸袋？</a:t>
            </a:r>
            <a:endParaRPr lang="zh-CN" altLang="en-US" sz="2000" dirty="0">
              <a:solidFill>
                <a:srgbClr val="000000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" name="Text Box 6"/>
          <p:cNvSpPr txBox="1"/>
          <p:nvPr/>
        </p:nvSpPr>
        <p:spPr>
          <a:xfrm>
            <a:off x="1654175" y="1774190"/>
            <a:ext cx="29718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提供花粉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  <a:r>
              <a:rPr lang="zh-CN" altLang="en-US" sz="2000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父本</a:t>
            </a:r>
            <a:endParaRPr lang="zh-CN" altLang="en-US" sz="2000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Text Box 7"/>
          <p:cNvSpPr txBox="1"/>
          <p:nvPr/>
        </p:nvSpPr>
        <p:spPr>
          <a:xfrm>
            <a:off x="4686300" y="1774190"/>
            <a:ext cx="29718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接受花粉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  <a:r>
              <a:rPr lang="zh-CN" altLang="en-US" sz="2000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母本</a:t>
            </a:r>
            <a:endParaRPr lang="zh-CN" altLang="en-US" sz="2000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269" name="Rectangle 8"/>
          <p:cNvSpPr/>
          <p:nvPr/>
        </p:nvSpPr>
        <p:spPr>
          <a:xfrm>
            <a:off x="7170420" y="1774190"/>
            <a:ext cx="487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♀</a:t>
            </a:r>
            <a:endParaRPr lang="en-US" altLang="zh-CN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Text Box 8"/>
          <p:cNvSpPr txBox="1"/>
          <p:nvPr/>
        </p:nvSpPr>
        <p:spPr>
          <a:xfrm>
            <a:off x="1569085" y="869315"/>
            <a:ext cx="65081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ts val="600"/>
              </a:spcBef>
              <a:buFont typeface="Arial" panose="020B0604020202020204" pitchFamily="34" charset="0"/>
            </a:pPr>
            <a:r>
              <a:rPr lang="zh-CN" altLang="en-US" sz="20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去雄</a:t>
            </a:r>
            <a:r>
              <a:rPr lang="en-US" altLang="zh-CN" sz="20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0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套上纸袋</a:t>
            </a:r>
            <a:r>
              <a:rPr lang="en-US" altLang="zh-CN" sz="20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0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采集花粉</a:t>
            </a:r>
            <a:r>
              <a:rPr lang="en-US" altLang="zh-CN" sz="20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—</a:t>
            </a:r>
            <a:r>
              <a:rPr lang="zh-CN" altLang="en-US" sz="20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传粉</a:t>
            </a:r>
            <a:r>
              <a:rPr lang="en-US" altLang="zh-CN" sz="20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0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套上纸袋</a:t>
            </a:r>
            <a:endParaRPr lang="zh-CN" altLang="en-US" sz="2000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96690" y="1774190"/>
            <a:ext cx="487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楷体_GB2312" pitchFamily="49" charset="-122"/>
              </a:rPr>
              <a:t>♂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35550" y="2336800"/>
            <a:ext cx="31546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雄蕊未成熟，防止自花传粉。</a:t>
            </a:r>
            <a:endParaRPr lang="zh-CN" altLang="en-US" sz="18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69085" y="4566603"/>
            <a:ext cx="6248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避免外来花粉的干扰，结果可靠，易分析。</a:t>
            </a:r>
            <a:endParaRPr lang="zh-CN" altLang="en-US" sz="20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83640" y="3271520"/>
            <a:ext cx="752729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待去雄花的雌蕊成熟时，采集另一植株的花粉；将采集到的花粉涂（撒）在去雄花的雌蕊的柱头上，完成传粉</a:t>
            </a:r>
            <a:endParaRPr lang="zh-CN" altLang="en-US" sz="20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269" grpId="0"/>
      <p:bldP spid="15" grpId="0"/>
      <p:bldP spid="16" grpId="0"/>
      <p:bldP spid="13" grpId="0"/>
      <p:bldP spid="14" grpId="0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53440" y="1210310"/>
            <a:ext cx="7437755" cy="3692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>
                <a:sym typeface="+mn-ea"/>
              </a:rPr>
              <a:t>            </a:t>
            </a:r>
            <a:r>
              <a:rPr lang="zh-CN" altLang="en-US" sz="2400">
                <a:sym typeface="+mn-ea"/>
              </a:rPr>
              <a:t>豌豆的传粉方式是</a:t>
            </a:r>
            <a:r>
              <a:rPr lang="en-US" altLang="zh-CN" sz="2400">
                <a:sym typeface="+mn-ea"/>
              </a:rPr>
              <a:t>__________</a:t>
            </a:r>
            <a:r>
              <a:rPr lang="zh-CN" altLang="en-US" sz="2400">
                <a:sym typeface="+mn-ea"/>
              </a:rPr>
              <a:t>，在自然状态下一般都是</a:t>
            </a:r>
            <a:r>
              <a:rPr lang="en-US" altLang="zh-CN" sz="2400">
                <a:sym typeface="+mn-ea"/>
              </a:rPr>
              <a:t>_______</a:t>
            </a:r>
            <a:r>
              <a:rPr lang="zh-CN" altLang="en-US" sz="2400">
                <a:sym typeface="+mn-ea"/>
              </a:rPr>
              <a:t>，用豌豆做</a:t>
            </a:r>
            <a:r>
              <a:rPr lang="en-US" altLang="zh-CN" sz="2400">
                <a:sym typeface="+mn-ea"/>
              </a:rPr>
              <a:t>__________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实验</a:t>
            </a:r>
            <a:r>
              <a:rPr lang="zh-CN" altLang="en-US" sz="2400">
                <a:sym typeface="+mn-ea"/>
              </a:rPr>
              <a:t>，结果既可靠，又容易分析。</a:t>
            </a:r>
            <a:endParaRPr lang="zh-CN" altLang="en-US" sz="2400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>
                <a:sym typeface="+mn-ea"/>
              </a:rPr>
              <a:t>         </a:t>
            </a:r>
            <a:r>
              <a:rPr lang="zh-CN" altLang="en-US" sz="2400" dirty="0">
                <a:latin typeface="+mn-ea"/>
                <a:ea typeface="+mn-ea"/>
                <a:cs typeface="+mn-ea"/>
                <a:sym typeface="+mn-ea"/>
              </a:rPr>
              <a:t>豌豆有多对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容易区分的</a:t>
            </a:r>
            <a:r>
              <a:rPr lang="en-US" altLang="zh-CN" sz="2400">
                <a:sym typeface="+mn-ea"/>
              </a:rPr>
              <a:t>__________</a:t>
            </a:r>
            <a:r>
              <a:rPr lang="zh-CN" altLang="en-US" sz="2400" dirty="0">
                <a:latin typeface="+mn-ea"/>
                <a:ea typeface="+mn-ea"/>
                <a:cs typeface="+mn-ea"/>
                <a:sym typeface="+mn-ea"/>
              </a:rPr>
              <a:t>，这些性状能够稳定地 </a:t>
            </a:r>
            <a:r>
              <a:rPr lang="en-US" altLang="zh-CN" sz="2400">
                <a:sym typeface="+mn-ea"/>
              </a:rPr>
              <a:t>____________  </a:t>
            </a:r>
            <a:r>
              <a:rPr lang="zh-CN" altLang="en-US" sz="2400" dirty="0">
                <a:latin typeface="+mn-ea"/>
                <a:ea typeface="+mn-ea"/>
                <a:cs typeface="+mn-ea"/>
                <a:sym typeface="+mn-ea"/>
              </a:rPr>
              <a:t>。用具有</a:t>
            </a:r>
            <a:r>
              <a:rPr lang="en-US" altLang="zh-CN" sz="2400">
                <a:sym typeface="+mn-ea"/>
              </a:rPr>
              <a:t>__________</a:t>
            </a:r>
            <a:r>
              <a:rPr lang="zh-CN" altLang="en-US" sz="2400" dirty="0">
                <a:latin typeface="+mn-ea"/>
                <a:ea typeface="+mn-ea"/>
                <a:cs typeface="+mn-ea"/>
                <a:sym typeface="+mn-ea"/>
              </a:rPr>
              <a:t>的植株进行杂交实验，很容易观察和分析实验结果。</a:t>
            </a:r>
            <a:endParaRPr lang="zh-CN" altLang="en-US" dirty="0">
              <a:latin typeface="+mn-ea"/>
              <a:ea typeface="+mn-ea"/>
              <a:cs typeface="+mn-ea"/>
              <a:sym typeface="+mn-ea"/>
            </a:endParaRPr>
          </a:p>
          <a:p>
            <a:endParaRPr lang="zh-CN" altLang="en-US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266700" y="288290"/>
            <a:ext cx="8610600" cy="9220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1" lang="zh-CN" altLang="en-US" sz="2800" b="0" kern="1200" cap="none" spc="0" normalizeH="0" baseline="0" noProof="0" dirty="0">
                <a:solidFill>
                  <a:srgbClr val="000000"/>
                </a:solidFill>
                <a:latin typeface="+mj-ea"/>
                <a:ea typeface="+mj-ea"/>
                <a:cs typeface="+mn-cs"/>
              </a:rPr>
              <a:t>一、豌豆用作遗传实验材料的优点</a:t>
            </a:r>
            <a:r>
              <a:rPr kumimoji="1" lang="en-US" altLang="zh-CN" sz="3600" kern="1200" cap="none" spc="0" normalizeH="0" baseline="0" noProof="0" dirty="0">
                <a:solidFill>
                  <a:srgbClr val="000000"/>
                </a:solidFill>
                <a:latin typeface="+mj-ea"/>
                <a:ea typeface="+mj-ea"/>
                <a:cs typeface="+mn-cs"/>
              </a:rPr>
              <a:t>      </a:t>
            </a:r>
            <a:r>
              <a:rPr kumimoji="1" lang="en-US" altLang="zh-CN" sz="2800" kern="1200" cap="none" spc="0" normalizeH="0" baseline="0" noProof="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                                                   </a:t>
            </a:r>
            <a:endParaRPr kumimoji="1" lang="zh-CN" altLang="en-US" sz="2800" kern="1200" cap="none" spc="0" normalizeH="0" baseline="0" noProof="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85590" y="129603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olidFill>
                  <a:srgbClr val="FF0000"/>
                </a:solidFill>
                <a:sym typeface="+mn-ea"/>
              </a:rPr>
              <a:t>自花传粉</a:t>
            </a:r>
            <a:endParaRPr lang="zh-CN" altLang="en-US" sz="2400">
              <a:solidFill>
                <a:srgbClr val="FF0000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95805" y="1842135"/>
            <a:ext cx="792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olidFill>
                  <a:srgbClr val="FF0000"/>
                </a:solidFill>
                <a:sym typeface="+mn-ea"/>
              </a:rPr>
              <a:t>纯种</a:t>
            </a:r>
            <a:endParaRPr lang="zh-CN" altLang="en-US" sz="2400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73270" y="184213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olidFill>
                  <a:srgbClr val="FF0000"/>
                </a:solidFill>
                <a:sym typeface="+mn-ea"/>
              </a:rPr>
              <a:t>人工杂交</a:t>
            </a:r>
            <a:endParaRPr lang="zh-CN" altLang="en-US" sz="2400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25670" y="2872740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相对性状</a:t>
            </a:r>
            <a:endParaRPr lang="zh-CN" altLang="en-US" sz="2400" dirty="0">
              <a:solidFill>
                <a:srgbClr val="FF0000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64740" y="3467100"/>
            <a:ext cx="1706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遗传给后代</a:t>
            </a:r>
            <a:endParaRPr lang="zh-CN" altLang="en-US" sz="2400" dirty="0">
              <a:solidFill>
                <a:srgbClr val="FF0000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02275" y="3501390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相对性状</a:t>
            </a:r>
            <a:endParaRPr lang="zh-CN" altLang="en-US" sz="2400" dirty="0">
              <a:solidFill>
                <a:srgbClr val="FF0000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9" name="矩形 12"/>
          <p:cNvSpPr/>
          <p:nvPr/>
        </p:nvSpPr>
        <p:spPr>
          <a:xfrm>
            <a:off x="5404485" y="205105"/>
            <a:ext cx="4876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暂停，小结、填写</a:t>
            </a:r>
            <a:endParaRPr lang="zh-CN" altLang="en-US" sz="2400" dirty="0">
              <a:solidFill>
                <a:srgbClr val="FF0000"/>
              </a:solidFill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3"/>
          <p:cNvSpPr>
            <a:spLocks noGrp="1"/>
          </p:cNvSpPr>
          <p:nvPr>
            <p:ph type="title"/>
          </p:nvPr>
        </p:nvSpPr>
        <p:spPr>
          <a:xfrm>
            <a:off x="288925" y="809625"/>
            <a:ext cx="7886700" cy="993775"/>
          </a:xfrm>
        </p:spPr>
        <p:txBody>
          <a:bodyPr vert="horz" wrap="square" lIns="68580" tIns="34290" rIns="68580" bIns="34290" anchor="ctr"/>
          <a:p>
            <a:pPr defTabSz="685800">
              <a:spcBef>
                <a:spcPct val="50000"/>
              </a:spcBef>
            </a:pPr>
            <a:r>
              <a:rPr lang="zh-CN" altLang="en-US" sz="3200" kern="1200" dirty="0">
                <a:solidFill>
                  <a:srgbClr val="000000"/>
                </a:solidFill>
                <a:latin typeface="+mn-ea"/>
                <a:ea typeface="+mn-ea"/>
                <a:cs typeface="+mj-cs"/>
              </a:rPr>
              <a:t>二、</a:t>
            </a:r>
            <a:r>
              <a:rPr lang="zh-CN" altLang="en-US" sz="3200" kern="1200" dirty="0">
                <a:latin typeface="+mn-ea"/>
                <a:ea typeface="+mn-ea"/>
                <a:cs typeface="+mj-cs"/>
              </a:rPr>
              <a:t>孟德尔一对相对性状的杂交实验</a:t>
            </a:r>
            <a:endParaRPr lang="zh-CN" altLang="en-US" sz="3200" kern="1200" dirty="0">
              <a:latin typeface="+mn-ea"/>
              <a:ea typeface="+mn-ea"/>
              <a:cs typeface="+mj-cs"/>
            </a:endParaRPr>
          </a:p>
        </p:txBody>
      </p:sp>
      <p:sp>
        <p:nvSpPr>
          <p:cNvPr id="21507" name="矩形 14"/>
          <p:cNvSpPr>
            <a:spLocks noGrp="1"/>
          </p:cNvSpPr>
          <p:nvPr>
            <p:ph idx="1"/>
          </p:nvPr>
        </p:nvSpPr>
        <p:spPr>
          <a:xfrm>
            <a:off x="5478145" y="168275"/>
            <a:ext cx="3665855" cy="807085"/>
          </a:xfrm>
        </p:spPr>
        <p:txBody>
          <a:bodyPr vert="horz" wrap="square" lIns="68580" tIns="34290" rIns="68580" bIns="34290" anchor="t">
            <a:spAutoFit/>
          </a:bodyPr>
          <a:p>
            <a:pPr defTabSz="685800">
              <a:lnSpc>
                <a:spcPct val="150000"/>
              </a:lnSpc>
              <a:buNone/>
            </a:pPr>
            <a:r>
              <a:rPr lang="zh-CN" altLang="en-US" sz="2800" b="1" kern="1200" dirty="0">
                <a:solidFill>
                  <a:srgbClr val="FF0000"/>
                </a:solidFill>
                <a:latin typeface="+mn-ea"/>
                <a:cs typeface="+mn-ea"/>
              </a:rPr>
              <a:t>暂停，阅读教材</a:t>
            </a:r>
            <a:r>
              <a:rPr lang="en-US" altLang="zh-CN" sz="2800" b="1" kern="1200" dirty="0">
                <a:solidFill>
                  <a:srgbClr val="FF0000"/>
                </a:solidFill>
                <a:latin typeface="+mn-ea"/>
                <a:cs typeface="+mn-ea"/>
              </a:rPr>
              <a:t>p4</a:t>
            </a:r>
            <a:r>
              <a:rPr lang="en-US" altLang="zh-CN" kern="1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                                              </a:t>
            </a:r>
            <a:endParaRPr lang="zh-CN" altLang="en-US" kern="12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21508" name="矩形 15"/>
          <p:cNvSpPr/>
          <p:nvPr/>
        </p:nvSpPr>
        <p:spPr>
          <a:xfrm>
            <a:off x="832485" y="1691640"/>
            <a:ext cx="784098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2800" dirty="0">
                <a:ea typeface="+mn-ea"/>
              </a:rPr>
              <a:t> ①</a:t>
            </a:r>
            <a:r>
              <a:rPr lang="zh-CN" altLang="en-US" sz="2800" dirty="0">
                <a:latin typeface="+mn-ea"/>
                <a:ea typeface="+mn-ea"/>
              </a:rPr>
              <a:t>尝试完成下表</a:t>
            </a:r>
            <a:r>
              <a:rPr lang="zh-CN" altLang="en-US" sz="2800" dirty="0">
                <a:latin typeface="+mn-ea"/>
                <a:ea typeface="+mn-ea"/>
              </a:rPr>
              <a:t>。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457200" y="24288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800"/>
              <a:t>                                      </a:t>
            </a:r>
            <a:r>
              <a:rPr lang="zh-CN" altLang="en-US" sz="2400"/>
              <a:t>遗传学常见符号</a:t>
            </a:r>
            <a:endParaRPr lang="zh-CN" altLang="en-US" sz="2400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469265" y="3286125"/>
          <a:ext cx="825754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9830"/>
                <a:gridCol w="900430"/>
                <a:gridCol w="1057275"/>
                <a:gridCol w="1033145"/>
                <a:gridCol w="1110615"/>
                <a:gridCol w="1428750"/>
                <a:gridCol w="1547495"/>
              </a:tblGrid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亲本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母本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父本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杂交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自交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子一代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子二代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</a:tr>
              <a:tr h="579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P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♀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♂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×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2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aseline="-250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aseline="-250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4987925" y="3837305"/>
            <a:ext cx="538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latin typeface="宋体" panose="02010600030101010101" pitchFamily="2" charset="-122"/>
                <a:sym typeface="+mn-ea"/>
              </a:rPr>
              <a:t>⊗</a:t>
            </a:r>
            <a:endParaRPr lang="zh-CN" altLang="en-US" sz="2800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251893" y="3861435"/>
            <a:ext cx="4343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buNone/>
            </a:pPr>
            <a:r>
              <a:rPr lang="zh-CN" altLang="en-US" sz="2400">
                <a:latin typeface="宋体" panose="02010600030101010101" pitchFamily="2" charset="-122"/>
                <a:sym typeface="+mn-ea"/>
              </a:rPr>
              <a:t>F</a:t>
            </a:r>
            <a:r>
              <a:rPr lang="zh-CN" altLang="en-US" sz="2400" baseline="-25000">
                <a:latin typeface="宋体" panose="02010600030101010101" pitchFamily="2" charset="-122"/>
                <a:sym typeface="+mn-ea"/>
              </a:rPr>
              <a:t>1</a:t>
            </a:r>
            <a:endParaRPr lang="zh-CN" altLang="en-US" sz="2400"/>
          </a:p>
        </p:txBody>
      </p:sp>
      <p:sp>
        <p:nvSpPr>
          <p:cNvPr id="22" name="文本框 21"/>
          <p:cNvSpPr txBox="1"/>
          <p:nvPr/>
        </p:nvSpPr>
        <p:spPr>
          <a:xfrm>
            <a:off x="7741285" y="3861435"/>
            <a:ext cx="4343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sym typeface="+mn-ea"/>
              </a:rPr>
              <a:t>F</a:t>
            </a:r>
            <a:r>
              <a:rPr lang="en-US" altLang="zh-CN" sz="2400" baseline="-25000">
                <a:latin typeface="宋体" panose="02010600030101010101" pitchFamily="2" charset="-122"/>
                <a:sym typeface="+mn-ea"/>
              </a:rPr>
              <a:t>2</a:t>
            </a:r>
            <a:endParaRPr lang="zh-CN" altLang="en-US" sz="2400"/>
          </a:p>
        </p:txBody>
      </p:sp>
      <p:sp>
        <p:nvSpPr>
          <p:cNvPr id="14" name="矩形 13"/>
          <p:cNvSpPr/>
          <p:nvPr/>
        </p:nvSpPr>
        <p:spPr>
          <a:xfrm>
            <a:off x="844550" y="3887470"/>
            <a:ext cx="483870" cy="384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840230" y="3887470"/>
            <a:ext cx="483870" cy="384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832735" y="3887470"/>
            <a:ext cx="483870" cy="384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837940" y="3874770"/>
            <a:ext cx="483870" cy="384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8" name="矩形 15"/>
          <p:cNvSpPr/>
          <p:nvPr/>
        </p:nvSpPr>
        <p:spPr>
          <a:xfrm>
            <a:off x="651510" y="805180"/>
            <a:ext cx="784098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2800" dirty="0">
                <a:ea typeface="+mn-ea"/>
                <a:sym typeface="+mn-ea"/>
              </a:rPr>
              <a:t>②</a:t>
            </a:r>
            <a:r>
              <a:rPr lang="zh-CN" altLang="en-US" sz="2800" dirty="0">
                <a:latin typeface="+mn-ea"/>
                <a:ea typeface="+mn-ea"/>
              </a:rPr>
              <a:t>概述孟德尔一对相对性状杂交实验的过程、结果</a:t>
            </a:r>
            <a:r>
              <a:rPr lang="en-US" altLang="zh-CN" sz="2800" dirty="0">
                <a:latin typeface="+mn-ea"/>
                <a:ea typeface="+mn-ea"/>
              </a:rPr>
              <a:t>,</a:t>
            </a:r>
            <a:r>
              <a:rPr lang="zh-CN" altLang="en-US" sz="2800" dirty="0">
                <a:latin typeface="+mn-ea"/>
                <a:ea typeface="+mn-ea"/>
              </a:rPr>
              <a:t>尝试将上述遗传学符号带入对杂交实验过程和结果的书写中。</a:t>
            </a:r>
            <a:endParaRPr lang="zh-CN" altLang="en-US" sz="28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+mn-ea"/>
                <a:ea typeface="+mn-ea"/>
              </a:rPr>
              <a:t>    针对孟德尔的杂交实验的结果，你能提出哪些问题？</a:t>
            </a:r>
            <a:endParaRPr lang="zh-CN" altLang="en-US" sz="2800" dirty="0">
              <a:latin typeface="+mn-ea"/>
              <a:ea typeface="+mn-ea"/>
            </a:endParaRPr>
          </a:p>
        </p:txBody>
      </p:sp>
    </p:spTree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63" name="Text Box 4"/>
          <p:cNvSpPr txBox="1"/>
          <p:nvPr/>
        </p:nvSpPr>
        <p:spPr>
          <a:xfrm>
            <a:off x="984250" y="1264920"/>
            <a:ext cx="685800" cy="5226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</a:t>
            </a:r>
            <a:endParaRPr lang="en-US" altLang="zh-CN" sz="2800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564" name="Text Box 5"/>
          <p:cNvSpPr txBox="1"/>
          <p:nvPr/>
        </p:nvSpPr>
        <p:spPr>
          <a:xfrm>
            <a:off x="3801745" y="1291590"/>
            <a:ext cx="685800" cy="5226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6600"/>
                </a:solidFill>
                <a:latin typeface="Tahoma" panose="020B0604030504040204" pitchFamily="34" charset="0"/>
                <a:ea typeface="黑体" panose="02010609060101010101" charset="-122"/>
              </a:rPr>
              <a:t>×</a:t>
            </a:r>
            <a:endParaRPr lang="en-US" altLang="zh-CN" sz="2800" dirty="0">
              <a:solidFill>
                <a:srgbClr val="FF6600"/>
              </a:solidFill>
              <a:latin typeface="Tahoma" panose="020B0604030504040204" pitchFamily="34" charset="0"/>
              <a:ea typeface="黑体" panose="02010609060101010101" charset="-122"/>
            </a:endParaRPr>
          </a:p>
        </p:txBody>
      </p:sp>
      <p:grpSp>
        <p:nvGrpSpPr>
          <p:cNvPr id="22567" name="Group 8"/>
          <p:cNvGrpSpPr/>
          <p:nvPr/>
        </p:nvGrpSpPr>
        <p:grpSpPr>
          <a:xfrm rot="0">
            <a:off x="4876800" y="1322070"/>
            <a:ext cx="1533525" cy="503555"/>
            <a:chOff x="3101" y="369"/>
            <a:chExt cx="1200" cy="544"/>
          </a:xfrm>
        </p:grpSpPr>
        <p:sp>
          <p:nvSpPr>
            <p:cNvPr id="22572" name="Text Box 9"/>
            <p:cNvSpPr txBox="1"/>
            <p:nvPr/>
          </p:nvSpPr>
          <p:spPr>
            <a:xfrm>
              <a:off x="3399" y="369"/>
              <a:ext cx="902" cy="4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dirty="0">
                  <a:latin typeface="Tahoma" panose="020B0604030504040204" pitchFamily="34" charset="0"/>
                  <a:ea typeface="华文楷体" panose="02010600040101010101" pitchFamily="2" charset="-122"/>
                </a:rPr>
                <a:t>矮茎</a:t>
              </a:r>
              <a:endParaRPr lang="zh-CN" altLang="en-US" sz="2400" dirty="0">
                <a:latin typeface="Tahoma" panose="020B0604030504040204" pitchFamily="34" charset="0"/>
                <a:ea typeface="华文楷体" panose="02010600040101010101" pitchFamily="2" charset="-122"/>
              </a:endParaRPr>
            </a:p>
          </p:txBody>
        </p:sp>
        <p:pic>
          <p:nvPicPr>
            <p:cNvPr id="22573" name="Picture 10" descr="6-16"/>
            <p:cNvPicPr>
              <a:picLocks noChangeAspect="1"/>
            </p:cNvPicPr>
            <p:nvPr/>
          </p:nvPicPr>
          <p:blipFill>
            <a:blip r:embed="rId1"/>
            <a:srcRect l="70593" t="7959" r="13560" b="73270"/>
            <a:stretch>
              <a:fillRect/>
            </a:stretch>
          </p:blipFill>
          <p:spPr>
            <a:xfrm>
              <a:off x="3101" y="369"/>
              <a:ext cx="333" cy="5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2569" name="Group 12"/>
          <p:cNvGrpSpPr/>
          <p:nvPr/>
        </p:nvGrpSpPr>
        <p:grpSpPr>
          <a:xfrm rot="0">
            <a:off x="1671955" y="1150620"/>
            <a:ext cx="1621155" cy="791845"/>
            <a:chOff x="1128" y="294"/>
            <a:chExt cx="1068" cy="817"/>
          </a:xfrm>
        </p:grpSpPr>
        <p:sp>
          <p:nvSpPr>
            <p:cNvPr id="22570" name="Text Box 13"/>
            <p:cNvSpPr txBox="1"/>
            <p:nvPr/>
          </p:nvSpPr>
          <p:spPr>
            <a:xfrm>
              <a:off x="1128" y="470"/>
              <a:ext cx="589" cy="47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dirty="0">
                  <a:latin typeface="Tahoma" panose="020B0604030504040204" pitchFamily="34" charset="0"/>
                  <a:ea typeface="华文楷体" panose="02010600040101010101" pitchFamily="2" charset="-122"/>
                </a:rPr>
                <a:t>高茎</a:t>
              </a:r>
              <a:endParaRPr lang="zh-CN" altLang="en-US" sz="2400" dirty="0">
                <a:latin typeface="Tahoma" panose="020B0604030504040204" pitchFamily="34" charset="0"/>
                <a:ea typeface="华文楷体" panose="02010600040101010101" pitchFamily="2" charset="-122"/>
              </a:endParaRPr>
            </a:p>
          </p:txBody>
        </p:sp>
        <p:pic>
          <p:nvPicPr>
            <p:cNvPr id="22571" name="Picture 14" descr="6-16"/>
            <p:cNvPicPr>
              <a:picLocks noChangeAspect="1"/>
            </p:cNvPicPr>
            <p:nvPr/>
          </p:nvPicPr>
          <p:blipFill>
            <a:blip r:embed="rId1"/>
            <a:srcRect l="20164" t="1703" r="61099" b="68047"/>
            <a:stretch>
              <a:fillRect/>
            </a:stretch>
          </p:blipFill>
          <p:spPr>
            <a:xfrm>
              <a:off x="1830" y="294"/>
              <a:ext cx="366" cy="81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2536" name="Text Box 36"/>
          <p:cNvSpPr txBox="1"/>
          <p:nvPr/>
        </p:nvSpPr>
        <p:spPr>
          <a:xfrm>
            <a:off x="154623" y="438150"/>
            <a:ext cx="551815" cy="497205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0" dirty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400" b="0" dirty="0">
                <a:latin typeface="黑体" panose="02010609060101010101" charset="-122"/>
                <a:ea typeface="黑体" panose="02010609060101010101" charset="-122"/>
              </a:rPr>
              <a:t>一对相对性状的杂交实验</a:t>
            </a:r>
            <a:endParaRPr lang="zh-CN" altLang="en-US" sz="24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4250" y="2211705"/>
            <a:ext cx="7402195" cy="1032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70000"/>
              </a:lnSpc>
            </a:pPr>
            <a:r>
              <a:rPr lang="zh-CN" altLang="en-US"/>
              <a:t>正反交：</a:t>
            </a:r>
            <a:r>
              <a:rPr lang="zh-CN" altLang="en-US"/>
              <a:t>指在某一杂交之后，把先前用作母本的作为父本，先前用作父本的作为母本来进行的杂交；或把上述二组杂交合起来称为正反交。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06755" y="438150"/>
            <a:ext cx="5773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</a:rPr>
              <a:t>杂交实验的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</a:rPr>
              <a:t>过程、结果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3" grpId="0"/>
      <p:bldP spid="22563" grpId="1"/>
      <p:bldP spid="22564" grpId="0"/>
      <p:bldP spid="22564" grpId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3298" name="Text Box 2"/>
          <p:cNvSpPr txBox="1"/>
          <p:nvPr/>
        </p:nvSpPr>
        <p:spPr>
          <a:xfrm>
            <a:off x="1060450" y="3314700"/>
            <a:ext cx="1524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F</a:t>
            </a:r>
            <a:r>
              <a:rPr lang="en-US" altLang="zh-CN" sz="2800" baseline="-250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en-US" altLang="zh-CN" sz="2800" baseline="-25000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563" name="Text Box 4"/>
          <p:cNvSpPr txBox="1"/>
          <p:nvPr/>
        </p:nvSpPr>
        <p:spPr>
          <a:xfrm>
            <a:off x="984250" y="914400"/>
            <a:ext cx="685800" cy="5226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</a:t>
            </a:r>
            <a:endParaRPr lang="en-US" altLang="zh-CN" sz="2800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564" name="Text Box 5"/>
          <p:cNvSpPr txBox="1"/>
          <p:nvPr/>
        </p:nvSpPr>
        <p:spPr>
          <a:xfrm>
            <a:off x="4079875" y="1033145"/>
            <a:ext cx="685800" cy="5226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6600"/>
                </a:solidFill>
                <a:latin typeface="Tahoma" panose="020B0604030504040204" pitchFamily="34" charset="0"/>
                <a:ea typeface="黑体" panose="02010609060101010101" charset="-122"/>
              </a:rPr>
              <a:t>×</a:t>
            </a:r>
            <a:endParaRPr lang="en-US" altLang="zh-CN" sz="2800" dirty="0">
              <a:solidFill>
                <a:srgbClr val="FF6600"/>
              </a:solidFill>
              <a:latin typeface="Tahoma" panose="020B0604030504040204" pitchFamily="34" charset="0"/>
              <a:ea typeface="黑体" panose="02010609060101010101" charset="-122"/>
            </a:endParaRPr>
          </a:p>
        </p:txBody>
      </p:sp>
      <p:sp>
        <p:nvSpPr>
          <p:cNvPr id="22565" name="Text Box 6"/>
          <p:cNvSpPr txBox="1"/>
          <p:nvPr/>
        </p:nvSpPr>
        <p:spPr>
          <a:xfrm>
            <a:off x="984250" y="2019300"/>
            <a:ext cx="533400" cy="5226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F</a:t>
            </a:r>
            <a:r>
              <a:rPr lang="en-US" altLang="zh-CN" sz="2800" baseline="-250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endParaRPr lang="en-US" altLang="zh-CN" sz="2800" baseline="-25000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566" name="Text Box 7"/>
          <p:cNvSpPr txBox="1"/>
          <p:nvPr/>
        </p:nvSpPr>
        <p:spPr>
          <a:xfrm>
            <a:off x="3041650" y="1943100"/>
            <a:ext cx="932180" cy="4616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latin typeface="Tahoma" panose="020B0604030504040204" pitchFamily="34" charset="0"/>
                <a:ea typeface="华文楷体" panose="02010600040101010101" pitchFamily="2" charset="-122"/>
              </a:rPr>
              <a:t>高茎</a:t>
            </a:r>
            <a:endParaRPr lang="zh-CN" altLang="en-US" sz="2400" dirty="0">
              <a:latin typeface="Tahoma" panose="020B0604030504040204" pitchFamily="34" charset="0"/>
              <a:ea typeface="华文楷体" panose="02010600040101010101" pitchFamily="2" charset="-122"/>
            </a:endParaRPr>
          </a:p>
        </p:txBody>
      </p:sp>
      <p:grpSp>
        <p:nvGrpSpPr>
          <p:cNvPr id="22567" name="Group 8"/>
          <p:cNvGrpSpPr/>
          <p:nvPr/>
        </p:nvGrpSpPr>
        <p:grpSpPr>
          <a:xfrm rot="0">
            <a:off x="4876800" y="971550"/>
            <a:ext cx="1533525" cy="503555"/>
            <a:chOff x="3101" y="369"/>
            <a:chExt cx="1200" cy="544"/>
          </a:xfrm>
        </p:grpSpPr>
        <p:sp>
          <p:nvSpPr>
            <p:cNvPr id="22572" name="Text Box 9"/>
            <p:cNvSpPr txBox="1"/>
            <p:nvPr/>
          </p:nvSpPr>
          <p:spPr>
            <a:xfrm>
              <a:off x="3399" y="369"/>
              <a:ext cx="902" cy="4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dirty="0">
                  <a:latin typeface="Tahoma" panose="020B0604030504040204" pitchFamily="34" charset="0"/>
                  <a:ea typeface="华文楷体" panose="02010600040101010101" pitchFamily="2" charset="-122"/>
                </a:rPr>
                <a:t>矮茎</a:t>
              </a:r>
              <a:endParaRPr lang="zh-CN" altLang="en-US" sz="2400" dirty="0">
                <a:latin typeface="Tahoma" panose="020B0604030504040204" pitchFamily="34" charset="0"/>
                <a:ea typeface="华文楷体" panose="02010600040101010101" pitchFamily="2" charset="-122"/>
              </a:endParaRPr>
            </a:p>
          </p:txBody>
        </p:sp>
        <p:pic>
          <p:nvPicPr>
            <p:cNvPr id="22573" name="Picture 10" descr="6-16"/>
            <p:cNvPicPr>
              <a:picLocks noChangeAspect="1"/>
            </p:cNvPicPr>
            <p:nvPr/>
          </p:nvPicPr>
          <p:blipFill>
            <a:blip r:embed="rId1"/>
            <a:srcRect l="70593" t="7959" r="13560" b="73270"/>
            <a:stretch>
              <a:fillRect/>
            </a:stretch>
          </p:blipFill>
          <p:spPr>
            <a:xfrm>
              <a:off x="3101" y="369"/>
              <a:ext cx="333" cy="54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2568" name="Picture 11" descr="6-16"/>
          <p:cNvPicPr>
            <a:picLocks noChangeAspect="1"/>
          </p:cNvPicPr>
          <p:nvPr/>
        </p:nvPicPr>
        <p:blipFill>
          <a:blip r:embed="rId1"/>
          <a:srcRect l="20164" t="645" r="61099" b="68047"/>
          <a:stretch>
            <a:fillRect/>
          </a:stretch>
        </p:blipFill>
        <p:spPr>
          <a:xfrm>
            <a:off x="4108450" y="1714500"/>
            <a:ext cx="459105" cy="79184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569" name="Group 12"/>
          <p:cNvGrpSpPr/>
          <p:nvPr/>
        </p:nvGrpSpPr>
        <p:grpSpPr>
          <a:xfrm rot="0">
            <a:off x="1671955" y="800100"/>
            <a:ext cx="1621155" cy="791845"/>
            <a:chOff x="1128" y="294"/>
            <a:chExt cx="1068" cy="817"/>
          </a:xfrm>
        </p:grpSpPr>
        <p:sp>
          <p:nvSpPr>
            <p:cNvPr id="22570" name="Text Box 13"/>
            <p:cNvSpPr txBox="1"/>
            <p:nvPr/>
          </p:nvSpPr>
          <p:spPr>
            <a:xfrm>
              <a:off x="1128" y="470"/>
              <a:ext cx="589" cy="47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dirty="0">
                  <a:latin typeface="Tahoma" panose="020B0604030504040204" pitchFamily="34" charset="0"/>
                  <a:ea typeface="华文楷体" panose="02010600040101010101" pitchFamily="2" charset="-122"/>
                </a:rPr>
                <a:t>高茎</a:t>
              </a:r>
              <a:endParaRPr lang="zh-CN" altLang="en-US" sz="2400" dirty="0">
                <a:latin typeface="Tahoma" panose="020B0604030504040204" pitchFamily="34" charset="0"/>
                <a:ea typeface="华文楷体" panose="02010600040101010101" pitchFamily="2" charset="-122"/>
              </a:endParaRPr>
            </a:p>
          </p:txBody>
        </p:sp>
        <p:pic>
          <p:nvPicPr>
            <p:cNvPr id="22571" name="Picture 14" descr="6-16"/>
            <p:cNvPicPr>
              <a:picLocks noChangeAspect="1"/>
            </p:cNvPicPr>
            <p:nvPr/>
          </p:nvPicPr>
          <p:blipFill>
            <a:blip r:embed="rId1"/>
            <a:srcRect l="20164" t="1703" r="61099" b="68047"/>
            <a:stretch>
              <a:fillRect/>
            </a:stretch>
          </p:blipFill>
          <p:spPr>
            <a:xfrm>
              <a:off x="1830" y="294"/>
              <a:ext cx="366" cy="81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" name="Group 17"/>
          <p:cNvGrpSpPr/>
          <p:nvPr/>
        </p:nvGrpSpPr>
        <p:grpSpPr>
          <a:xfrm>
            <a:off x="4495800" y="2419350"/>
            <a:ext cx="935038" cy="523875"/>
            <a:chOff x="3514" y="2245"/>
            <a:chExt cx="589" cy="440"/>
          </a:xfrm>
        </p:grpSpPr>
        <p:sp>
          <p:nvSpPr>
            <p:cNvPr id="22561" name="Oval 18"/>
            <p:cNvSpPr/>
            <p:nvPr/>
          </p:nvSpPr>
          <p:spPr>
            <a:xfrm>
              <a:off x="3558" y="2341"/>
              <a:ext cx="240" cy="270"/>
            </a:xfrm>
            <a:prstGeom prst="ellipse">
              <a:avLst/>
            </a:prstGeom>
            <a:noFill/>
            <a:ln w="38100" cap="flat" cmpd="sng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楷体_GB2312" pitchFamily="49" charset="-122"/>
              </a:endParaRPr>
            </a:p>
          </p:txBody>
        </p:sp>
        <p:sp>
          <p:nvSpPr>
            <p:cNvPr id="22562" name="Text Box 19"/>
            <p:cNvSpPr txBox="1"/>
            <p:nvPr/>
          </p:nvSpPr>
          <p:spPr>
            <a:xfrm>
              <a:off x="3514" y="2245"/>
              <a:ext cx="589" cy="4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FF6600"/>
                  </a:solidFill>
                  <a:latin typeface="Tahoma" panose="020B0604030504040204" pitchFamily="34" charset="0"/>
                  <a:ea typeface="黑体" panose="02010609060101010101" charset="-122"/>
                </a:rPr>
                <a:t>×</a:t>
              </a:r>
              <a:endParaRPr lang="en-US" altLang="zh-CN" sz="2800" dirty="0">
                <a:solidFill>
                  <a:srgbClr val="FF6600"/>
                </a:solidFill>
                <a:latin typeface="Tahoma" panose="020B0604030504040204" pitchFamily="34" charset="0"/>
                <a:ea typeface="黑体" panose="02010609060101010101" charset="-122"/>
              </a:endParaRPr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2279650" y="3086100"/>
            <a:ext cx="4813300" cy="1250950"/>
            <a:chOff x="1778" y="2416"/>
            <a:chExt cx="3032" cy="1051"/>
          </a:xfrm>
        </p:grpSpPr>
        <p:grpSp>
          <p:nvGrpSpPr>
            <p:cNvPr id="22551" name="Group 22"/>
            <p:cNvGrpSpPr/>
            <p:nvPr/>
          </p:nvGrpSpPr>
          <p:grpSpPr>
            <a:xfrm>
              <a:off x="1778" y="2496"/>
              <a:ext cx="1842" cy="971"/>
              <a:chOff x="1778" y="2496"/>
              <a:chExt cx="1842" cy="971"/>
            </a:xfrm>
          </p:grpSpPr>
          <p:sp>
            <p:nvSpPr>
              <p:cNvPr id="22556" name="Text Box 23"/>
              <p:cNvSpPr txBox="1"/>
              <p:nvPr/>
            </p:nvSpPr>
            <p:spPr>
              <a:xfrm>
                <a:off x="1778" y="2864"/>
                <a:ext cx="768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400" dirty="0">
                    <a:latin typeface="Tahoma" panose="020B0604030504040204" pitchFamily="34" charset="0"/>
                    <a:ea typeface="华文楷体" panose="02010600040101010101" pitchFamily="2" charset="-122"/>
                  </a:rPr>
                  <a:t>高茎</a:t>
                </a:r>
                <a:endParaRPr lang="zh-CN" altLang="en-US" sz="2400" dirty="0">
                  <a:latin typeface="Tahoma" panose="020B0604030504040204" pitchFamily="34" charset="0"/>
                  <a:ea typeface="华文楷体" panose="02010600040101010101" pitchFamily="2" charset="-122"/>
                </a:endParaRPr>
              </a:p>
            </p:txBody>
          </p:sp>
          <p:grpSp>
            <p:nvGrpSpPr>
              <p:cNvPr id="22557" name="Group 24"/>
              <p:cNvGrpSpPr/>
              <p:nvPr/>
            </p:nvGrpSpPr>
            <p:grpSpPr>
              <a:xfrm>
                <a:off x="2262" y="2496"/>
                <a:ext cx="1358" cy="971"/>
                <a:chOff x="2262" y="2496"/>
                <a:chExt cx="1358" cy="971"/>
              </a:xfrm>
            </p:grpSpPr>
            <p:pic>
              <p:nvPicPr>
                <p:cNvPr id="22558" name="Picture 25" descr="6-16"/>
                <p:cNvPicPr>
                  <a:picLocks noChangeAspect="1"/>
                </p:cNvPicPr>
                <p:nvPr/>
              </p:nvPicPr>
              <p:blipFill>
                <a:blip r:embed="rId1"/>
                <a:srcRect l="20164" t="1036" r="61099" b="68047"/>
                <a:stretch>
                  <a:fillRect/>
                </a:stretch>
              </p:blipFill>
              <p:spPr>
                <a:xfrm>
                  <a:off x="2742" y="2496"/>
                  <a:ext cx="398" cy="90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2559" name="Picture 26" descr="6-16"/>
                <p:cNvPicPr>
                  <a:picLocks noChangeAspect="1"/>
                </p:cNvPicPr>
                <p:nvPr/>
              </p:nvPicPr>
              <p:blipFill>
                <a:blip r:embed="rId1"/>
                <a:srcRect l="20164" t="1036" r="61099" b="68047"/>
                <a:stretch>
                  <a:fillRect/>
                </a:stretch>
              </p:blipFill>
              <p:spPr>
                <a:xfrm>
                  <a:off x="3222" y="2560"/>
                  <a:ext cx="398" cy="90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2560" name="Picture 27" descr="6-16"/>
                <p:cNvPicPr>
                  <a:picLocks noChangeAspect="1"/>
                </p:cNvPicPr>
                <p:nvPr/>
              </p:nvPicPr>
              <p:blipFill>
                <a:blip r:embed="rId1"/>
                <a:srcRect l="20197" t="1036" r="61099" b="68047"/>
                <a:stretch>
                  <a:fillRect/>
                </a:stretch>
              </p:blipFill>
              <p:spPr>
                <a:xfrm>
                  <a:off x="2262" y="2560"/>
                  <a:ext cx="398" cy="90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  <p:grpSp>
          <p:nvGrpSpPr>
            <p:cNvPr id="22552" name="Group 28"/>
            <p:cNvGrpSpPr/>
            <p:nvPr/>
          </p:nvGrpSpPr>
          <p:grpSpPr>
            <a:xfrm>
              <a:off x="3702" y="2752"/>
              <a:ext cx="1108" cy="544"/>
              <a:chOff x="3702" y="2752"/>
              <a:chExt cx="1108" cy="544"/>
            </a:xfrm>
          </p:grpSpPr>
          <p:pic>
            <p:nvPicPr>
              <p:cNvPr id="22554" name="Picture 29" descr="6-16"/>
              <p:cNvPicPr>
                <a:picLocks noChangeAspect="1"/>
              </p:cNvPicPr>
              <p:nvPr/>
            </p:nvPicPr>
            <p:blipFill>
              <a:blip r:embed="rId1"/>
              <a:srcRect l="70593" t="7959" r="13560" b="73270"/>
              <a:stretch>
                <a:fillRect/>
              </a:stretch>
            </p:blipFill>
            <p:spPr>
              <a:xfrm>
                <a:off x="3702" y="2752"/>
                <a:ext cx="333" cy="5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555" name="Text Box 30"/>
              <p:cNvSpPr txBox="1"/>
              <p:nvPr/>
            </p:nvSpPr>
            <p:spPr>
              <a:xfrm>
                <a:off x="4038" y="2752"/>
                <a:ext cx="772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400" dirty="0">
                    <a:latin typeface="Arial Black" panose="020B0A04020102020204" pitchFamily="34" charset="0"/>
                    <a:ea typeface="华文楷体" panose="02010600040101010101" pitchFamily="2" charset="-122"/>
                  </a:rPr>
                  <a:t>矮</a:t>
                </a:r>
                <a:r>
                  <a:rPr lang="zh-CN" altLang="en-US" sz="2400" dirty="0">
                    <a:latin typeface="Tahoma" panose="020B0604030504040204" pitchFamily="34" charset="0"/>
                    <a:ea typeface="华文楷体" panose="02010600040101010101" pitchFamily="2" charset="-122"/>
                  </a:rPr>
                  <a:t>茎</a:t>
                </a:r>
                <a:endParaRPr lang="zh-CN" altLang="en-US" sz="2400" dirty="0">
                  <a:latin typeface="Arial Black" panose="020B0A04020102020204" pitchFamily="34" charset="0"/>
                  <a:ea typeface="华文楷体" panose="02010600040101010101" pitchFamily="2" charset="-122"/>
                </a:endParaRPr>
              </a:p>
            </p:txBody>
          </p:sp>
        </p:grpSp>
        <p:sp>
          <p:nvSpPr>
            <p:cNvPr id="22553" name="AutoShape 31"/>
            <p:cNvSpPr/>
            <p:nvPr/>
          </p:nvSpPr>
          <p:spPr>
            <a:xfrm rot="5400000" flipH="1">
              <a:off x="3125" y="1452"/>
              <a:ext cx="91" cy="2019"/>
            </a:xfrm>
            <a:prstGeom prst="rightBrace">
              <a:avLst>
                <a:gd name="adj1" fmla="val 215910"/>
                <a:gd name="adj2" fmla="val 52148"/>
              </a:avLst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楷体_GB2312" pitchFamily="49" charset="-122"/>
              </a:endParaRPr>
            </a:p>
          </p:txBody>
        </p:sp>
      </p:grpSp>
      <p:sp>
        <p:nvSpPr>
          <p:cNvPr id="183328" name="Text Box 32"/>
          <p:cNvSpPr txBox="1"/>
          <p:nvPr/>
        </p:nvSpPr>
        <p:spPr>
          <a:xfrm>
            <a:off x="3810000" y="4095750"/>
            <a:ext cx="2514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787          277</a:t>
            </a:r>
            <a:r>
              <a:rPr lang="en-US" altLang="zh-CN" sz="28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en-US" altLang="zh-CN" sz="2800" dirty="0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3331" name="Text Box 35"/>
          <p:cNvSpPr txBox="1"/>
          <p:nvPr/>
        </p:nvSpPr>
        <p:spPr>
          <a:xfrm>
            <a:off x="3771265" y="4470400"/>
            <a:ext cx="2743200" cy="52197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楷体_GB2312" pitchFamily="49" charset="-122"/>
              </a:rPr>
              <a:t>  </a:t>
            </a:r>
            <a:r>
              <a:rPr lang="en-US" altLang="zh-CN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        </a:t>
            </a:r>
            <a:r>
              <a:rPr lang="zh-CN" altLang="en-US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  </a:t>
            </a:r>
            <a:r>
              <a:rPr lang="en-US" altLang="zh-CN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endParaRPr lang="en-US" altLang="zh-CN" sz="2800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536" name="Text Box 36"/>
          <p:cNvSpPr txBox="1"/>
          <p:nvPr/>
        </p:nvSpPr>
        <p:spPr>
          <a:xfrm>
            <a:off x="154623" y="438150"/>
            <a:ext cx="551815" cy="497205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0" dirty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400" b="0" dirty="0">
                <a:latin typeface="黑体" panose="02010609060101010101" charset="-122"/>
                <a:ea typeface="黑体" panose="02010609060101010101" charset="-122"/>
              </a:rPr>
              <a:t>一对相对性状的杂交实验</a:t>
            </a:r>
            <a:endParaRPr lang="zh-CN" altLang="en-US" sz="24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3333" name="Text Box 37"/>
          <p:cNvSpPr txBox="1"/>
          <p:nvPr/>
        </p:nvSpPr>
        <p:spPr>
          <a:xfrm>
            <a:off x="6093460" y="607695"/>
            <a:ext cx="3276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提出问题：</a:t>
            </a:r>
            <a:endParaRPr lang="zh-CN" altLang="en-US" sz="2800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3334" name="Rectangle 38"/>
          <p:cNvSpPr/>
          <p:nvPr/>
        </p:nvSpPr>
        <p:spPr>
          <a:xfrm>
            <a:off x="6248400" y="3875405"/>
            <a:ext cx="2667000" cy="1198880"/>
          </a:xfrm>
          <a:prstGeom prst="rect">
            <a:avLst/>
          </a:prstGeom>
          <a:noFill/>
          <a:ln w="12700" cap="sq" cmpd="sng">
            <a:solidFill>
              <a:schemeClr val="accent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子二代出现</a:t>
            </a:r>
            <a:r>
              <a:rPr lang="en-US" altLang="zh-CN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3:1</a:t>
            </a:r>
            <a:r>
              <a: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的性状分离比是偶然的吗？</a:t>
            </a:r>
            <a:endParaRPr lang="zh-CN" altLang="en-US" sz="24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9" name="Text Box 39"/>
          <p:cNvSpPr txBox="1"/>
          <p:nvPr/>
        </p:nvSpPr>
        <p:spPr>
          <a:xfrm>
            <a:off x="6248400" y="2266950"/>
            <a:ext cx="2667000" cy="120015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zh-CN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为什么子一代没</a:t>
            </a:r>
            <a:endParaRPr lang="en-US" altLang="zh-CN" sz="24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有矮茎，而子二</a:t>
            </a:r>
            <a:endParaRPr lang="en-US" altLang="zh-CN" sz="24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代出现矮茎？</a:t>
            </a:r>
            <a:endParaRPr lang="zh-CN" altLang="en-US" sz="24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563495" y="2392680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显性性状</a:t>
            </a:r>
            <a:endParaRPr lang="en-US" altLang="zh-CN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724400" y="1428750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隐性性状</a:t>
            </a:r>
            <a:endParaRPr lang="en-US" altLang="zh-CN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63295" y="3874770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性状分离</a:t>
            </a:r>
            <a:endParaRPr lang="en-US" altLang="zh-CN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7" name="Rectangle 38"/>
          <p:cNvSpPr/>
          <p:nvPr/>
        </p:nvSpPr>
        <p:spPr>
          <a:xfrm>
            <a:off x="6248400" y="1352550"/>
            <a:ext cx="2667000" cy="829945"/>
          </a:xfrm>
          <a:prstGeom prst="rect">
            <a:avLst/>
          </a:prstGeom>
          <a:noFill/>
          <a:ln w="12700" cap="sq" cmpd="sng">
            <a:solidFill>
              <a:schemeClr val="accent1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p>
            <a:r>
              <a:rPr lang="en-US" altLang="zh-CN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为什么子一代全 </a:t>
            </a:r>
            <a:endParaRPr lang="en-US" altLang="zh-CN" sz="24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是高茎</a:t>
            </a:r>
            <a:r>
              <a:rPr lang="en-US" altLang="zh-CN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?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        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49" name="直接箭头连接符 48"/>
          <p:cNvCxnSpPr>
            <a:endCxn id="23592" idx="0"/>
          </p:cNvCxnSpPr>
          <p:nvPr/>
        </p:nvCxnSpPr>
        <p:spPr>
          <a:xfrm rot="5400000">
            <a:off x="4198938" y="1568450"/>
            <a:ext cx="285750" cy="635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 rot="5400000">
            <a:off x="4080669" y="2758281"/>
            <a:ext cx="533400" cy="7938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279650" y="2755900"/>
            <a:ext cx="20066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F</a:t>
            </a:r>
            <a:r>
              <a:rPr lang="en-US" altLang="zh-CN" sz="1600" baseline="-25000"/>
              <a:t>1</a:t>
            </a:r>
            <a:r>
              <a:rPr lang="zh-CN" altLang="en-US" sz="1600"/>
              <a:t>显现出来的性状</a:t>
            </a:r>
            <a:endParaRPr lang="zh-CN" altLang="en-US" sz="1600"/>
          </a:p>
        </p:txBody>
      </p:sp>
      <p:sp>
        <p:nvSpPr>
          <p:cNvPr id="3" name="文本框 2"/>
          <p:cNvSpPr txBox="1"/>
          <p:nvPr/>
        </p:nvSpPr>
        <p:spPr>
          <a:xfrm>
            <a:off x="4521200" y="1845310"/>
            <a:ext cx="20066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F</a:t>
            </a:r>
            <a:r>
              <a:rPr lang="en-US" altLang="zh-CN" sz="1600" baseline="-25000"/>
              <a:t>1</a:t>
            </a:r>
            <a:r>
              <a:rPr lang="zh-CN" altLang="en-US" sz="1600"/>
              <a:t>未</a:t>
            </a:r>
            <a:r>
              <a:rPr lang="zh-CN" altLang="en-US" sz="1600"/>
              <a:t>显现出来的性状</a:t>
            </a:r>
            <a:endParaRPr lang="zh-CN" altLang="en-US" sz="1600"/>
          </a:p>
        </p:txBody>
      </p:sp>
      <p:sp>
        <p:nvSpPr>
          <p:cNvPr id="7" name="文本框 6"/>
          <p:cNvSpPr txBox="1"/>
          <p:nvPr/>
        </p:nvSpPr>
        <p:spPr>
          <a:xfrm>
            <a:off x="492125" y="4321175"/>
            <a:ext cx="3020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latin typeface="宋体" panose="02010600030101010101" pitchFamily="2" charset="-122"/>
                <a:sym typeface="+mn-ea"/>
              </a:rPr>
              <a:t>杂种后代中同时出现显性性状和隐性性状的现象。</a:t>
            </a:r>
            <a:endParaRPr lang="zh-CN" alt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8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8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8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3" grpId="1"/>
      <p:bldP spid="22564" grpId="1"/>
      <p:bldP spid="22565" grpId="0"/>
      <p:bldP spid="22566" grpId="0"/>
      <p:bldP spid="22565" grpId="1"/>
      <p:bldP spid="22566" grpId="1"/>
      <p:bldP spid="183333" grpId="0"/>
      <p:bldP spid="183333" grpId="1"/>
      <p:bldP spid="47" grpId="0" bldLvl="0" animBg="1"/>
      <p:bldP spid="47" grpId="1" animBg="1"/>
      <p:bldP spid="183298" grpId="0"/>
      <p:bldP spid="183298" grpId="1"/>
      <p:bldP spid="39" grpId="0" bldLvl="0" animBg="1"/>
      <p:bldP spid="39" grpId="1" animBg="1"/>
      <p:bldP spid="41" grpId="0"/>
      <p:bldP spid="42" grpId="0"/>
      <p:bldP spid="41" grpId="1"/>
      <p:bldP spid="42" grpId="1"/>
      <p:bldP spid="43" grpId="0"/>
      <p:bldP spid="43" grpId="1"/>
      <p:bldP spid="183328" grpId="0"/>
      <p:bldP spid="183331" grpId="0"/>
      <p:bldP spid="183328" grpId="1"/>
      <p:bldP spid="183331" grpId="1"/>
      <p:bldP spid="183334" grpId="0" bldLvl="0" animBg="1"/>
      <p:bldP spid="183334" grpId="1" animBg="1"/>
      <p:bldP spid="2" grpId="0"/>
      <p:bldP spid="2" grpId="1"/>
      <p:bldP spid="3" grpId="0"/>
      <p:bldP spid="3" grpId="1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3" name="Picture 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430" y="793115"/>
            <a:ext cx="8188325" cy="3167063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3558" name="矩形 7"/>
          <p:cNvSpPr/>
          <p:nvPr/>
        </p:nvSpPr>
        <p:spPr>
          <a:xfrm>
            <a:off x="6486525" y="4234815"/>
            <a:ext cx="17595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教材</a:t>
            </a:r>
            <a:r>
              <a:rPr lang="en-US" altLang="zh-CN" sz="2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P4</a:t>
            </a:r>
            <a:r>
              <a:rPr lang="zh-CN" altLang="en-US" sz="2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表</a:t>
            </a:r>
            <a:r>
              <a:rPr lang="en-US" altLang="zh-CN" sz="2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1-1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24530" y="299085"/>
            <a:ext cx="5338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孟德尔豌豆杂交实验的结果</a:t>
            </a:r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7543800" y="1033780"/>
            <a:ext cx="1439545" cy="292671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141095" y="1238250"/>
            <a:ext cx="3995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+mn-lt"/>
                <a:ea typeface="+mn-ea"/>
              </a:rPr>
              <a:t>DNA是主要的遗传物质</a:t>
            </a:r>
            <a:endParaRPr lang="zh-CN" altLang="en-US" sz="2400">
              <a:latin typeface="+mn-lt"/>
              <a:ea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72785" y="797560"/>
            <a:ext cx="2946400" cy="3709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40000"/>
              </a:lnSpc>
            </a:pPr>
            <a:r>
              <a:rPr lang="en-US" altLang="zh-CN" sz="2400">
                <a:latin typeface="+mn-lt"/>
                <a:ea typeface="+mn-ea"/>
                <a:sym typeface="+mn-ea"/>
              </a:rPr>
              <a:t>        </a:t>
            </a:r>
            <a:r>
              <a:rPr lang="zh-CN" altLang="en-US" sz="2400">
                <a:solidFill>
                  <a:srgbClr val="FF0000"/>
                </a:solidFill>
                <a:latin typeface="+mn-lt"/>
                <a:ea typeface="+mn-ea"/>
                <a:sym typeface="+mn-ea"/>
              </a:rPr>
              <a:t>科学家是怎样发现</a:t>
            </a:r>
            <a:r>
              <a:rPr lang="zh-CN" altLang="en-US" sz="2400">
                <a:solidFill>
                  <a:srgbClr val="FF0000"/>
                </a:solidFill>
                <a:latin typeface="+mn-lt"/>
                <a:ea typeface="+mn-ea"/>
              </a:rPr>
              <a:t>看不见摸不着</a:t>
            </a:r>
            <a:r>
              <a:rPr lang="zh-CN" altLang="en-US" sz="2400">
                <a:solidFill>
                  <a:srgbClr val="FF0000"/>
                </a:solidFill>
                <a:latin typeface="+mn-lt"/>
                <a:ea typeface="+mn-ea"/>
                <a:sym typeface="+mn-ea"/>
              </a:rPr>
              <a:t>的遗传因子的</a:t>
            </a:r>
            <a:r>
              <a:rPr lang="zh-CN" altLang="en-US" sz="2400">
                <a:solidFill>
                  <a:srgbClr val="FF0000"/>
                </a:solidFill>
                <a:latin typeface="+mn-lt"/>
                <a:ea typeface="+mn-ea"/>
              </a:rPr>
              <a:t>呢？</a:t>
            </a:r>
            <a:endParaRPr lang="zh-CN" altLang="en-US" sz="2400">
              <a:solidFill>
                <a:srgbClr val="FF0000"/>
              </a:solidFill>
              <a:latin typeface="+mn-lt"/>
              <a:ea typeface="+mn-ea"/>
            </a:endParaRPr>
          </a:p>
          <a:p>
            <a:pPr algn="l">
              <a:lnSpc>
                <a:spcPct val="140000"/>
              </a:lnSpc>
            </a:pPr>
            <a:r>
              <a:rPr lang="zh-CN" altLang="en-US" sz="2400">
                <a:solidFill>
                  <a:srgbClr val="FF0000"/>
                </a:solidFill>
                <a:latin typeface="+mn-lt"/>
                <a:ea typeface="+mn-ea"/>
              </a:rPr>
              <a:t>        科学家是如何探究得知遗传因子在亲子代间的传递具有规律性</a:t>
            </a:r>
            <a:r>
              <a:rPr lang="zh-CN" altLang="en-US" sz="2400">
                <a:solidFill>
                  <a:srgbClr val="FF0000"/>
                </a:solidFill>
                <a:latin typeface="+mn-lt"/>
                <a:ea typeface="+mn-ea"/>
              </a:rPr>
              <a:t>的呢？</a:t>
            </a:r>
            <a:endParaRPr lang="zh-CN" altLang="en-US" sz="240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3050" y="2161540"/>
            <a:ext cx="53936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400">
                <a:latin typeface="+mn-lt"/>
                <a:ea typeface="+mn-ea"/>
                <a:sym typeface="+mn-ea"/>
              </a:rPr>
              <a:t>基因通常是有遗传效应的</a:t>
            </a:r>
            <a:r>
              <a:rPr lang="en-US" altLang="zh-CN" sz="2400">
                <a:latin typeface="+mn-lt"/>
                <a:ea typeface="+mn-ea"/>
                <a:sym typeface="+mn-ea"/>
              </a:rPr>
              <a:t>DNA</a:t>
            </a:r>
            <a:r>
              <a:rPr lang="zh-CN" altLang="en-US" sz="2400">
                <a:latin typeface="+mn-lt"/>
                <a:ea typeface="+mn-ea"/>
                <a:sym typeface="+mn-ea"/>
              </a:rPr>
              <a:t>片段</a:t>
            </a:r>
            <a:endParaRPr lang="zh-CN" altLang="en-US" sz="2400">
              <a:latin typeface="+mn-lt"/>
              <a:ea typeface="+mn-ea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>
                <a:latin typeface="+mn-lt"/>
                <a:ea typeface="+mn-ea"/>
                <a:sym typeface="+mn-ea"/>
              </a:rPr>
              <a:t>基因控制生物的性状</a:t>
            </a:r>
            <a:endParaRPr lang="zh-CN" altLang="en-US" sz="2400">
              <a:latin typeface="+mn-lt"/>
              <a:ea typeface="+mn-ea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>
                <a:latin typeface="+mn-lt"/>
                <a:ea typeface="+mn-ea"/>
                <a:sym typeface="+mn-ea"/>
              </a:rPr>
              <a:t>基因通过复制可以由亲代传递给子代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55345" y="4138295"/>
            <a:ext cx="2059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遗传因子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5" grpId="0"/>
      <p:bldP spid="5" grpId="1"/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 Box 4"/>
          <p:cNvSpPr txBox="1"/>
          <p:nvPr/>
        </p:nvSpPr>
        <p:spPr>
          <a:xfrm>
            <a:off x="1350645" y="1001395"/>
            <a:ext cx="4572000" cy="52197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00FF"/>
                </a:solidFill>
                <a:latin typeface="+mn-ea"/>
                <a:ea typeface="+mn-ea"/>
              </a:rPr>
              <a:t>推理想象、提出假说</a:t>
            </a:r>
            <a:r>
              <a:rPr lang="zh-CN" altLang="en-US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endParaRPr lang="zh-CN" altLang="en-US" sz="2800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0533" name="Text Box 5"/>
          <p:cNvSpPr txBox="1"/>
          <p:nvPr/>
        </p:nvSpPr>
        <p:spPr>
          <a:xfrm>
            <a:off x="685800" y="1524000"/>
            <a:ext cx="6094730" cy="52197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+mn-ea"/>
                <a:ea typeface="+mn-ea"/>
                <a:cs typeface="+mn-ea"/>
              </a:rPr>
              <a:t>1.</a:t>
            </a:r>
            <a:r>
              <a:rPr lang="zh-CN" altLang="en-US" sz="2800" dirty="0">
                <a:latin typeface="+mn-ea"/>
                <a:ea typeface="+mn-ea"/>
                <a:cs typeface="+mn-ea"/>
              </a:rPr>
              <a:t>生物的性状是由遗传因子决定的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0534" name="Text Box 6"/>
          <p:cNvSpPr txBox="1"/>
          <p:nvPr/>
        </p:nvSpPr>
        <p:spPr>
          <a:xfrm>
            <a:off x="682625" y="3653790"/>
            <a:ext cx="7851140" cy="90678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p>
            <a:pPr>
              <a:spcBef>
                <a:spcPts val="600"/>
              </a:spcBef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如： 纯种高茎豌豆的体细胞中，遗传因子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DD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纯种矮茎豌豆的体细胞中，遗传因子 </a:t>
            </a:r>
            <a:r>
              <a:rPr lang="en-US" altLang="zh-CN" sz="2400" dirty="0">
                <a:solidFill>
                  <a:srgbClr val="002A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dd</a:t>
            </a:r>
            <a:endParaRPr lang="en-US" altLang="zh-CN" sz="2400" dirty="0">
              <a:solidFill>
                <a:srgbClr val="002A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24581" name="Text Box 9"/>
          <p:cNvSpPr txBox="1"/>
          <p:nvPr/>
        </p:nvSpPr>
        <p:spPr>
          <a:xfrm>
            <a:off x="405130" y="404178"/>
            <a:ext cx="58674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0" dirty="0">
                <a:solidFill>
                  <a:srgbClr val="000000"/>
                </a:solidFill>
                <a:latin typeface="+mn-ea"/>
                <a:ea typeface="+mn-ea"/>
              </a:rPr>
              <a:t>三、对分离现象的解释</a:t>
            </a:r>
            <a:endParaRPr lang="en-US" altLang="zh-CN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24582" name="矩形 7"/>
          <p:cNvSpPr/>
          <p:nvPr/>
        </p:nvSpPr>
        <p:spPr>
          <a:xfrm>
            <a:off x="4702810" y="291465"/>
            <a:ext cx="41452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暂停，阅读、提炼、</a:t>
            </a:r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分析信息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5800" y="2133600"/>
            <a:ext cx="419258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显性遗传因子（大写，如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D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584" name="矩形 10"/>
          <p:cNvSpPr/>
          <p:nvPr/>
        </p:nvSpPr>
        <p:spPr>
          <a:xfrm>
            <a:off x="4953000" y="1962150"/>
            <a:ext cx="80010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决定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48400" y="2133600"/>
            <a:ext cx="22860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spcBef>
                <a:spcPct val="50000"/>
              </a:spcBef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显性性状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atinLnBrk="1">
              <a:spcBef>
                <a:spcPct val="50000"/>
              </a:spcBef>
            </a:pP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5800" y="2647950"/>
            <a:ext cx="411003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隐性遗传因子（小写，如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d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87" name="矩形 15"/>
          <p:cNvSpPr/>
          <p:nvPr/>
        </p:nvSpPr>
        <p:spPr>
          <a:xfrm>
            <a:off x="4953000" y="2533650"/>
            <a:ext cx="80010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决定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48400" y="2724150"/>
            <a:ext cx="21336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spcBef>
                <a:spcPct val="50000"/>
              </a:spcBef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隐性性状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atinLnBrk="1">
              <a:spcBef>
                <a:spcPct val="50000"/>
              </a:spcBef>
            </a:pPr>
            <a:endParaRPr lang="zh-CN" altLang="en-US" sz="28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780530" y="3865245"/>
            <a:ext cx="20701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002A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纯合子</a:t>
            </a:r>
            <a:r>
              <a:rPr lang="zh-CN" altLang="en-US" sz="2800" dirty="0">
                <a:solidFill>
                  <a:srgbClr val="002A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sz="2800" dirty="0">
              <a:latin typeface="楷体_GB2312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608320" y="4533900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杂合子</a:t>
            </a:r>
            <a:endParaRPr lang="zh-CN" altLang="en-US" sz="2800" dirty="0">
              <a:latin typeface="楷体_GB2312" pitchFamily="49" charset="-122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4648200" y="2419350"/>
            <a:ext cx="1524000" cy="317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4648200" y="2952750"/>
            <a:ext cx="15240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14630" y="1024255"/>
            <a:ext cx="1097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教材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P5</a:t>
            </a:r>
            <a:endParaRPr lang="en-US" altLang="zh-CN" sz="2400" dirty="0">
              <a:solidFill>
                <a:schemeClr val="tx1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2625" y="3117215"/>
            <a:ext cx="67017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600"/>
              </a:spcBef>
            </a:pPr>
            <a:r>
              <a:rPr lang="zh-CN" altLang="en-US" sz="2800" dirty="0">
                <a:latin typeface="+mn-ea"/>
                <a:ea typeface="+mn-ea"/>
                <a:cs typeface="+mn-ea"/>
                <a:sym typeface="+mn-ea"/>
              </a:rPr>
              <a:t>2.在体细胞中，遗传因子是成对存在的。</a:t>
            </a:r>
            <a:endParaRPr lang="zh-CN" altLang="en-US" sz="2800" dirty="0"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0360" y="4533900"/>
            <a:ext cx="38823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dirty="0">
                <a:solidFill>
                  <a:srgbClr val="002A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F</a:t>
            </a:r>
            <a:r>
              <a:rPr lang="en-US" altLang="zh-CN" sz="2400" baseline="-25000" dirty="0">
                <a:solidFill>
                  <a:srgbClr val="002A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1</a:t>
            </a:r>
            <a:r>
              <a:rPr lang="zh-CN" altLang="en-US" sz="2400" dirty="0">
                <a:solidFill>
                  <a:srgbClr val="002A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的体细胞中，遗传因子</a:t>
            </a:r>
            <a:r>
              <a:rPr lang="en-US" altLang="zh-CN" sz="2400" dirty="0">
                <a:solidFill>
                  <a:srgbClr val="002A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Dd</a:t>
            </a:r>
            <a:endParaRPr lang="zh-CN" altLang="en-US" sz="24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/>
      <p:bldP spid="150534" grpId="0"/>
      <p:bldP spid="10" grpId="0"/>
      <p:bldP spid="24584" grpId="0"/>
      <p:bldP spid="13" grpId="0"/>
      <p:bldP spid="14" grpId="0"/>
      <p:bldP spid="24587" grpId="0"/>
      <p:bldP spid="17" grpId="0"/>
      <p:bldP spid="21" grpId="0"/>
      <p:bldP spid="22" grpId="0"/>
      <p:bldP spid="3" grpId="0"/>
      <p:bldP spid="3" grpId="1"/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ext Box 5"/>
          <p:cNvSpPr txBox="1"/>
          <p:nvPr/>
        </p:nvSpPr>
        <p:spPr>
          <a:xfrm>
            <a:off x="457200" y="441325"/>
            <a:ext cx="8153400" cy="203136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dirty="0">
                <a:latin typeface="+mn-ea"/>
                <a:ea typeface="+mn-ea"/>
                <a:cs typeface="+mn-ea"/>
              </a:rPr>
              <a:t>3.</a:t>
            </a:r>
            <a:r>
              <a:rPr lang="zh-CN" altLang="en-US" sz="2800" dirty="0">
                <a:latin typeface="+mn-ea"/>
                <a:ea typeface="+mn-ea"/>
                <a:cs typeface="+mn-ea"/>
              </a:rPr>
              <a:t>生物体在形成生殖细胞</a:t>
            </a:r>
            <a:r>
              <a:rPr lang="en-US" altLang="zh-CN" sz="2800" dirty="0">
                <a:latin typeface="+mn-ea"/>
                <a:ea typeface="+mn-ea"/>
                <a:cs typeface="+mn-ea"/>
              </a:rPr>
              <a:t>—</a:t>
            </a:r>
            <a:r>
              <a:rPr lang="zh-CN" altLang="en-US" sz="2800" dirty="0">
                <a:latin typeface="+mn-ea"/>
                <a:ea typeface="+mn-ea"/>
                <a:cs typeface="+mn-ea"/>
              </a:rPr>
              <a:t>配子时，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成对的遗传因子彼此分离，分别进入不同的配子中。</a:t>
            </a:r>
            <a:r>
              <a:rPr lang="zh-CN" altLang="en-US" sz="2800" dirty="0">
                <a:latin typeface="+mn-ea"/>
                <a:ea typeface="+mn-ea"/>
                <a:cs typeface="+mn-ea"/>
              </a:rPr>
              <a:t>配子中只含每对遗传因子中的一个。</a:t>
            </a:r>
            <a:endParaRPr lang="zh-CN" altLang="en-US" sz="2800" dirty="0">
              <a:latin typeface="+mn-ea"/>
              <a:ea typeface="+mn-ea"/>
              <a:cs typeface="+mn-ea"/>
            </a:endParaRPr>
          </a:p>
        </p:txBody>
      </p:sp>
      <p:sp>
        <p:nvSpPr>
          <p:cNvPr id="27651" name="Text Box 10"/>
          <p:cNvSpPr txBox="1"/>
          <p:nvPr/>
        </p:nvSpPr>
        <p:spPr>
          <a:xfrm>
            <a:off x="1295400" y="2605088"/>
            <a:ext cx="38100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纯合子只产生</a:t>
            </a:r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一种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配子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652" name="AutoShape 4"/>
          <p:cNvSpPr/>
          <p:nvPr/>
        </p:nvSpPr>
        <p:spPr>
          <a:xfrm>
            <a:off x="4724400" y="2433638"/>
            <a:ext cx="228600" cy="742950"/>
          </a:xfrm>
          <a:prstGeom prst="leftBrace">
            <a:avLst>
              <a:gd name="adj1" fmla="val 81250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>
              <a:buFont typeface="Arial" panose="020B0604020202020204" pitchFamily="34" charset="0"/>
            </a:pP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653" name="Text Box 12"/>
          <p:cNvSpPr txBox="1"/>
          <p:nvPr/>
        </p:nvSpPr>
        <p:spPr>
          <a:xfrm>
            <a:off x="5105400" y="2328228"/>
            <a:ext cx="75565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DD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dd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56" name="Text Box 15"/>
          <p:cNvSpPr txBox="1"/>
          <p:nvPr/>
        </p:nvSpPr>
        <p:spPr>
          <a:xfrm>
            <a:off x="6248400" y="2306955"/>
            <a:ext cx="431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57" name="Text Box 16"/>
          <p:cNvSpPr txBox="1"/>
          <p:nvPr/>
        </p:nvSpPr>
        <p:spPr>
          <a:xfrm>
            <a:off x="6248400" y="2822575"/>
            <a:ext cx="431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58" name="Text Box 17"/>
          <p:cNvSpPr txBox="1"/>
          <p:nvPr/>
        </p:nvSpPr>
        <p:spPr>
          <a:xfrm>
            <a:off x="1295400" y="3352800"/>
            <a:ext cx="388461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杂合子产生</a:t>
            </a:r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两种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配子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659" name="Text Box 18"/>
          <p:cNvSpPr txBox="1"/>
          <p:nvPr/>
        </p:nvSpPr>
        <p:spPr>
          <a:xfrm>
            <a:off x="4724400" y="3323908"/>
            <a:ext cx="75565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Dd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62" name="Text Box 21"/>
          <p:cNvSpPr txBox="1"/>
          <p:nvPr/>
        </p:nvSpPr>
        <p:spPr>
          <a:xfrm>
            <a:off x="5791200" y="3328670"/>
            <a:ext cx="2514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D </a:t>
            </a:r>
            <a:r>
              <a:rPr lang="en-US" altLang="zh-CN" sz="2400" dirty="0">
                <a:latin typeface="宋体" panose="02010600030101010101" pitchFamily="2" charset="-122"/>
                <a:sym typeface="+mn-ea"/>
              </a:rPr>
              <a:t>: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d = 1:1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63" name="Text Box 72"/>
          <p:cNvSpPr txBox="1"/>
          <p:nvPr/>
        </p:nvSpPr>
        <p:spPr>
          <a:xfrm>
            <a:off x="457200" y="3990658"/>
            <a:ext cx="6224270" cy="52324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2800" dirty="0">
                <a:latin typeface="+mn-ea"/>
                <a:ea typeface="+mn-ea"/>
                <a:cs typeface="+mn-ea"/>
              </a:rPr>
              <a:t>4.</a:t>
            </a:r>
            <a:r>
              <a:rPr lang="zh-CN" altLang="en-US" sz="2800" dirty="0">
                <a:latin typeface="+mn-ea"/>
                <a:ea typeface="+mn-ea"/>
                <a:cs typeface="+mn-ea"/>
              </a:rPr>
              <a:t>受精时，雌雄配子的结合是随机的。</a:t>
            </a:r>
            <a:endParaRPr lang="zh-CN" altLang="en-US" sz="2800" dirty="0">
              <a:latin typeface="+mn-ea"/>
              <a:ea typeface="+mn-ea"/>
              <a:cs typeface="+mn-ea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5638800" y="2550160"/>
            <a:ext cx="6096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5638800" y="3083560"/>
            <a:ext cx="6096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5181600" y="3569335"/>
            <a:ext cx="6096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 bldLvl="0" animBg="1"/>
      <p:bldP spid="27653" grpId="0"/>
      <p:bldP spid="27656" grpId="0"/>
      <p:bldP spid="27657" grpId="0"/>
      <p:bldP spid="27658" grpId="0"/>
      <p:bldP spid="27659" grpId="0"/>
      <p:bldP spid="27662" grpId="0"/>
      <p:bldP spid="276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 noChangeArrowheads="1"/>
          </p:cNvSpPr>
          <p:nvPr/>
        </p:nvSpPr>
        <p:spPr>
          <a:xfrm>
            <a:off x="124460" y="142875"/>
            <a:ext cx="762000" cy="48577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numCol="1" rtlCol="0" anchor="ctr" anchorCtr="0" compatLnSpc="1"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对</a:t>
            </a:r>
            <a:br>
              <a:rPr kumimoji="0" lang="en-US" altLang="zh-CN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</a:br>
            <a:r>
              <a:rPr kumimoji="0" lang="zh-CN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分</a:t>
            </a:r>
            <a:br>
              <a:rPr kumimoji="0" lang="en-US" altLang="zh-CN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</a:br>
            <a:r>
              <a:rPr kumimoji="0" lang="zh-CN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离</a:t>
            </a:r>
            <a:br>
              <a:rPr kumimoji="0" lang="en-US" altLang="zh-CN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</a:br>
            <a:r>
              <a:rPr kumimoji="0" lang="zh-CN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现</a:t>
            </a:r>
            <a:br>
              <a:rPr kumimoji="0" lang="en-US" altLang="zh-CN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</a:br>
            <a:r>
              <a:rPr kumimoji="0" lang="zh-CN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象</a:t>
            </a:r>
            <a:br>
              <a:rPr kumimoji="0" lang="en-US" altLang="zh-CN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</a:br>
            <a:r>
              <a:rPr kumimoji="0" lang="zh-CN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解</a:t>
            </a:r>
            <a:br>
              <a:rPr kumimoji="0" lang="en-US" altLang="zh-CN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</a:br>
            <a:r>
              <a:rPr kumimoji="0" lang="zh-CN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释</a:t>
            </a:r>
            <a:br>
              <a:rPr kumimoji="0" lang="en-US" altLang="zh-CN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</a:br>
            <a:r>
              <a:rPr kumimoji="0" lang="zh-CN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的</a:t>
            </a:r>
            <a:br>
              <a:rPr kumimoji="0" lang="en-US" altLang="zh-CN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</a:br>
            <a:r>
              <a:rPr kumimoji="0" lang="zh-CN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分析</a:t>
            </a:r>
            <a:br>
              <a:rPr kumimoji="0" lang="en-US" altLang="zh-CN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</a:br>
            <a:r>
              <a:rPr kumimoji="0" lang="zh-CN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图</a:t>
            </a:r>
            <a:br>
              <a:rPr kumimoji="0" lang="en-US" altLang="zh-CN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</a:br>
            <a:r>
              <a:rPr kumimoji="0" lang="zh-CN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解</a:t>
            </a:r>
            <a:endParaRPr kumimoji="0" lang="zh-CN" altLang="en-US" sz="3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5415" y="71755"/>
            <a:ext cx="2209800" cy="50006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51300" y="1875155"/>
            <a:ext cx="4668520" cy="1272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en-US" altLang="zh-CN" sz="2400"/>
              <a:t>        </a:t>
            </a:r>
            <a:r>
              <a:rPr lang="zh-CN" altLang="en-US" sz="2400"/>
              <a:t>尝试利用上述</a:t>
            </a:r>
            <a:r>
              <a:rPr lang="en-US" altLang="zh-CN" sz="2400"/>
              <a:t>“</a:t>
            </a:r>
            <a:r>
              <a:rPr lang="zh-CN" altLang="en-US" sz="2400"/>
              <a:t>假说</a:t>
            </a:r>
            <a:r>
              <a:rPr lang="en-US" altLang="zh-CN" sz="2400"/>
              <a:t>”</a:t>
            </a:r>
            <a:r>
              <a:rPr lang="zh-CN" altLang="en-US" sz="2400"/>
              <a:t>，完成对分离现象解释的分析图解。</a:t>
            </a:r>
            <a:endParaRPr lang="zh-CN" altLang="en-US" sz="2400"/>
          </a:p>
        </p:txBody>
      </p:sp>
      <p:sp>
        <p:nvSpPr>
          <p:cNvPr id="24582" name="矩形 7"/>
          <p:cNvSpPr/>
          <p:nvPr/>
        </p:nvSpPr>
        <p:spPr>
          <a:xfrm>
            <a:off x="6563995" y="716280"/>
            <a:ext cx="17068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暂停，书写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图片 2186"/>
          <p:cNvPicPr/>
          <p:nvPr/>
        </p:nvPicPr>
        <p:blipFill>
          <a:blip r:embed="rId1"/>
          <a:srcRect b="40876"/>
          <a:stretch>
            <a:fillRect/>
          </a:stretch>
        </p:blipFill>
        <p:spPr>
          <a:xfrm>
            <a:off x="798830" y="1287780"/>
            <a:ext cx="3467100" cy="2667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" name="图片 2187"/>
          <p:cNvPicPr/>
          <p:nvPr/>
        </p:nvPicPr>
        <p:blipFill>
          <a:blip r:embed="rId2"/>
          <a:stretch>
            <a:fillRect/>
          </a:stretch>
        </p:blipFill>
        <p:spPr>
          <a:xfrm>
            <a:off x="4483735" y="621030"/>
            <a:ext cx="4051935" cy="40005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2091055" y="380365"/>
            <a:ext cx="6125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</a:t>
            </a:r>
            <a:r>
              <a:rPr lang="zh-CN" altLang="en-US" sz="2800"/>
              <a:t>现象                                   分析图解</a:t>
            </a:r>
            <a:endParaRPr lang="zh-CN" altLang="en-US" sz="2800"/>
          </a:p>
        </p:txBody>
      </p:sp>
      <p:sp>
        <p:nvSpPr>
          <p:cNvPr id="4" name="矩形 3"/>
          <p:cNvSpPr/>
          <p:nvPr/>
        </p:nvSpPr>
        <p:spPr>
          <a:xfrm>
            <a:off x="4494530" y="2007235"/>
            <a:ext cx="4044315" cy="1083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483735" y="3087370"/>
            <a:ext cx="4044315" cy="143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0" name="图片 220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36795" y="503555"/>
            <a:ext cx="3557905" cy="386270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4" name="图片 2186"/>
          <p:cNvPicPr/>
          <p:nvPr/>
        </p:nvPicPr>
        <p:blipFill>
          <a:blip r:embed="rId2"/>
          <a:srcRect t="29823"/>
          <a:stretch>
            <a:fillRect/>
          </a:stretch>
        </p:blipFill>
        <p:spPr>
          <a:xfrm>
            <a:off x="326390" y="474345"/>
            <a:ext cx="4114800" cy="375793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876165" y="1379220"/>
            <a:ext cx="3472815" cy="87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876165" y="2258695"/>
            <a:ext cx="3472815" cy="1553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836795" y="3812540"/>
            <a:ext cx="3472815" cy="553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3961" name="Text Box 57"/>
          <p:cNvSpPr txBox="1"/>
          <p:nvPr/>
        </p:nvSpPr>
        <p:spPr>
          <a:xfrm>
            <a:off x="6193155" y="4658360"/>
            <a:ext cx="23609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 b="0" dirty="0">
                <a:latin typeface="华文楷体" panose="02010600040101010101" pitchFamily="2" charset="-122"/>
                <a:ea typeface="华文楷体" panose="02010600040101010101" pitchFamily="2" charset="-122"/>
              </a:rPr>
              <a:t>3          </a:t>
            </a:r>
            <a:r>
              <a:rPr lang="zh-CN" altLang="en-US" sz="2400" b="0" dirty="0">
                <a:latin typeface="华文楷体" panose="02010600040101010101" pitchFamily="2" charset="-122"/>
                <a:ea typeface="华文楷体" panose="02010600040101010101" pitchFamily="2" charset="-122"/>
              </a:rPr>
              <a:t>：    </a:t>
            </a:r>
            <a:r>
              <a:rPr lang="en-US" altLang="zh-CN" sz="2400" b="0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endParaRPr lang="en-US" altLang="zh-CN" sz="2400" b="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474720" y="4617720"/>
            <a:ext cx="20916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atinLnBrk="1"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性状分离比：</a:t>
            </a:r>
            <a:endParaRPr lang="zh-CN" altLang="en-US" sz="28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左大括号 7"/>
          <p:cNvSpPr/>
          <p:nvPr/>
        </p:nvSpPr>
        <p:spPr>
          <a:xfrm rot="16200000">
            <a:off x="6276340" y="3731895"/>
            <a:ext cx="161290" cy="146494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67" grpId="0"/>
      <p:bldP spid="123961" grpId="0"/>
      <p:bldP spid="67" grpId="1"/>
      <p:bldP spid="123961" grpId="1"/>
      <p:bldP spid="8" grpId="0" animBg="1"/>
      <p:bldP spid="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3230" y="1613535"/>
            <a:ext cx="8229600" cy="857250"/>
          </a:xfrm>
        </p:spPr>
        <p:txBody>
          <a:bodyPr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+mn-ea"/>
                <a:cs typeface="+mn-cs"/>
              </a:rPr>
              <a:t>1.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cs typeface="+mn-cs"/>
                <a:sym typeface="+mn-ea"/>
              </a:rPr>
              <a:t>回顾本节课学习的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cs typeface="+mn-cs"/>
              </a:rPr>
              <a:t>遗传学常见符号，填表。</a:t>
            </a:r>
            <a:endParaRPr lang="en-US" altLang="zh-CN" sz="2800" b="1" dirty="0">
              <a:solidFill>
                <a:srgbClr val="FF0000"/>
              </a:solidFill>
              <a:latin typeface="+mn-ea"/>
              <a:cs typeface="+mn-cs"/>
            </a:endParaRPr>
          </a:p>
        </p:txBody>
      </p:sp>
      <p:sp>
        <p:nvSpPr>
          <p:cNvPr id="29699" name="矩形 4"/>
          <p:cNvSpPr>
            <a:spLocks noGrp="1"/>
          </p:cNvSpPr>
          <p:nvPr/>
        </p:nvSpPr>
        <p:spPr>
          <a:xfrm>
            <a:off x="443071" y="789464"/>
            <a:ext cx="1356360" cy="560705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68580" tIns="34290" rIns="68580" bIns="34290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zh-CN" altLang="en-US" sz="3200" kern="1200" dirty="0">
                <a:latin typeface="+mn-ea"/>
                <a:ea typeface="+mn-ea"/>
                <a:cs typeface="+mj-cs"/>
              </a:rPr>
              <a:t>总结：</a:t>
            </a:r>
            <a:endParaRPr lang="zh-CN" altLang="en-US" sz="3200" kern="1200" dirty="0">
              <a:latin typeface="+mn-ea"/>
              <a:ea typeface="+mn-ea"/>
              <a:cs typeface="+mj-cs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877060" y="3340735"/>
            <a:ext cx="483235" cy="4102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2649220" y="3340735"/>
            <a:ext cx="483235" cy="4102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001510" y="515620"/>
            <a:ext cx="6413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暂停</a:t>
            </a:r>
            <a:endParaRPr lang="zh-CN" altLang="en-US"/>
          </a:p>
        </p:txBody>
      </p:sp>
      <p:graphicFrame>
        <p:nvGraphicFramePr>
          <p:cNvPr id="13" name="表格 12"/>
          <p:cNvGraphicFramePr/>
          <p:nvPr>
            <p:custDataLst>
              <p:tags r:id="rId1"/>
            </p:custDataLst>
          </p:nvPr>
        </p:nvGraphicFramePr>
        <p:xfrm>
          <a:off x="382905" y="2999105"/>
          <a:ext cx="825754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9830"/>
                <a:gridCol w="900430"/>
                <a:gridCol w="1057275"/>
                <a:gridCol w="1033145"/>
                <a:gridCol w="1110615"/>
                <a:gridCol w="1428750"/>
                <a:gridCol w="1547495"/>
              </a:tblGrid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亲本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母本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父本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杂交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自交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子一代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子二代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</a:tr>
              <a:tr h="579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P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♀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♂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×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2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aseline="-250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aseline="-250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832485" y="3597910"/>
            <a:ext cx="483870" cy="384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828165" y="3597910"/>
            <a:ext cx="483870" cy="384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820670" y="3597910"/>
            <a:ext cx="483870" cy="384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825875" y="3585210"/>
            <a:ext cx="483870" cy="384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949825" y="3540760"/>
            <a:ext cx="538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latin typeface="宋体" panose="02010600030101010101" pitchFamily="2" charset="-122"/>
                <a:sym typeface="+mn-ea"/>
              </a:rPr>
              <a:t>⊗</a:t>
            </a:r>
            <a:endParaRPr lang="zh-CN" altLang="en-US" sz="2800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201728" y="3569335"/>
            <a:ext cx="4343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buNone/>
            </a:pPr>
            <a:r>
              <a:rPr lang="zh-CN" altLang="en-US" sz="2400">
                <a:latin typeface="宋体" panose="02010600030101010101" pitchFamily="2" charset="-122"/>
                <a:sym typeface="+mn-ea"/>
              </a:rPr>
              <a:t>F</a:t>
            </a:r>
            <a:r>
              <a:rPr lang="zh-CN" altLang="en-US" sz="2400" baseline="-25000">
                <a:latin typeface="宋体" panose="02010600030101010101" pitchFamily="2" charset="-122"/>
                <a:sym typeface="+mn-ea"/>
              </a:rPr>
              <a:t>1</a:t>
            </a:r>
            <a:endParaRPr lang="zh-CN" altLang="en-US" sz="2400"/>
          </a:p>
        </p:txBody>
      </p:sp>
      <p:sp>
        <p:nvSpPr>
          <p:cNvPr id="22" name="文本框 21"/>
          <p:cNvSpPr txBox="1"/>
          <p:nvPr/>
        </p:nvSpPr>
        <p:spPr>
          <a:xfrm>
            <a:off x="7642860" y="3571875"/>
            <a:ext cx="4343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sym typeface="+mn-ea"/>
              </a:rPr>
              <a:t>F</a:t>
            </a:r>
            <a:r>
              <a:rPr lang="en-US" altLang="zh-CN" sz="2400" baseline="-25000">
                <a:latin typeface="宋体" panose="02010600030101010101" pitchFamily="2" charset="-122"/>
                <a:sym typeface="+mn-ea"/>
              </a:rPr>
              <a:t>2</a:t>
            </a:r>
            <a:endParaRPr lang="zh-CN" altLang="en-US" sz="24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5" grpId="1" animBg="1"/>
      <p:bldP spid="14" grpId="0" bldLvl="0" animBg="1"/>
      <p:bldP spid="15" grpId="0" bldLvl="0" animBg="1"/>
      <p:bldP spid="16" grpId="0" bldLvl="0" animBg="1"/>
      <p:bldP spid="17" grpId="0" bldLvl="0" animBg="1"/>
      <p:bldP spid="4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内容占位符 2"/>
          <p:cNvSpPr>
            <a:spLocks noGrp="1"/>
          </p:cNvSpPr>
          <p:nvPr>
            <p:ph idx="1"/>
          </p:nvPr>
        </p:nvSpPr>
        <p:spPr>
          <a:xfrm>
            <a:off x="628650" y="1370330"/>
            <a:ext cx="7884795" cy="3261995"/>
          </a:xfrm>
        </p:spPr>
        <p:txBody>
          <a:bodyPr vert="horz" wrap="square" lIns="68580" tIns="34290" rIns="68580" bIns="34290" anchor="t"/>
          <a:p>
            <a:pPr defTabSz="6858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b="1" kern="1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  </a:t>
            </a:r>
            <a:r>
              <a:rPr lang="en-US" sz="2800" b="1" kern="1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2</a:t>
            </a:r>
            <a:r>
              <a:rPr lang="en-US" altLang="zh-CN" sz="2800" b="1" kern="1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. </a:t>
            </a:r>
            <a:r>
              <a:rPr lang="zh-CN" altLang="en-US" sz="2800" b="1" kern="1200" dirty="0">
                <a:solidFill>
                  <a:srgbClr val="FF0000"/>
                </a:solidFill>
                <a:latin typeface="+mn-ea"/>
                <a:cs typeface="+mn-cs"/>
              </a:rPr>
              <a:t>梳理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本节课学习的</a:t>
            </a:r>
            <a:r>
              <a:rPr lang="zh-CN" altLang="en-US" sz="2800" b="1" kern="1200" dirty="0">
                <a:solidFill>
                  <a:srgbClr val="FF0000"/>
                </a:solidFill>
                <a:latin typeface="+mn-ea"/>
                <a:cs typeface="+mn-cs"/>
              </a:rPr>
              <a:t>相关概念及其之间的关系。</a:t>
            </a:r>
            <a:endParaRPr lang="zh-CN" altLang="en-US" sz="2800" b="1" kern="1200" dirty="0">
              <a:latin typeface="+mn-ea"/>
              <a:cs typeface="+mn-cs"/>
            </a:endParaRPr>
          </a:p>
          <a:p>
            <a:pPr defTabSz="685800"/>
            <a:endParaRPr lang="zh-CN" altLang="en-US" kern="1200" dirty="0">
              <a:latin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01510" y="515620"/>
            <a:ext cx="6413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暂停</a:t>
            </a:r>
            <a:endParaRPr lang="zh-CN" altLang="en-US"/>
          </a:p>
        </p:txBody>
      </p:sp>
    </p:spTree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4695" y="1550670"/>
            <a:ext cx="8229600" cy="3394075"/>
          </a:xfrm>
        </p:spPr>
        <p:txBody>
          <a:bodyPr/>
          <a:p>
            <a:pPr marL="0" lvl="0" indent="0">
              <a:buNone/>
            </a:pPr>
            <a:r>
              <a:rPr lang="zh-CN" altLang="en-US" sz="2800" b="1">
                <a:solidFill>
                  <a:srgbClr val="FF0000"/>
                </a:solidFill>
                <a:latin typeface="楷体_GB2312" charset="0"/>
                <a:ea typeface="楷体_GB2312" pitchFamily="49" charset="-122"/>
                <a:sym typeface="+mn-ea"/>
              </a:rPr>
              <a:t>杂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交：</a:t>
            </a:r>
            <a:endParaRPr lang="zh-CN" altLang="en-US" b="1">
              <a:latin typeface="楷体_GB2312" charset="0"/>
              <a:ea typeface="楷体_GB2312" pitchFamily="49" charset="-122"/>
            </a:endParaRPr>
          </a:p>
          <a:p>
            <a:pPr marL="0" lvl="0" indent="0">
              <a:buNone/>
            </a:pPr>
            <a:r>
              <a:rPr lang="zh-CN" altLang="en-US" sz="2800" b="1">
                <a:solidFill>
                  <a:srgbClr val="FF0000"/>
                </a:solidFill>
                <a:latin typeface="楷体_GB2312" charset="0"/>
                <a:ea typeface="楷体_GB2312" pitchFamily="49" charset="-122"/>
                <a:sym typeface="+mn-ea"/>
              </a:rPr>
              <a:t>自交：</a:t>
            </a:r>
            <a:endParaRPr lang="zh-CN" altLang="en-US" sz="2800" b="1">
              <a:solidFill>
                <a:srgbClr val="FF0000"/>
              </a:solidFill>
              <a:latin typeface="楷体_GB2312" charset="0"/>
              <a:ea typeface="楷体_GB2312" pitchFamily="49" charset="-122"/>
              <a:sym typeface="+mn-ea"/>
            </a:endParaRPr>
          </a:p>
        </p:txBody>
      </p:sp>
      <p:sp>
        <p:nvSpPr>
          <p:cNvPr id="30722" name="标题 1"/>
          <p:cNvSpPr>
            <a:spLocks noGrp="1"/>
          </p:cNvSpPr>
          <p:nvPr/>
        </p:nvSpPr>
        <p:spPr>
          <a:xfrm>
            <a:off x="584200" y="333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zh-CN" altLang="en-US" sz="32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遗传术语</a:t>
            </a:r>
            <a:endParaRPr lang="zh-CN" altLang="en-US" sz="32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79295" y="1565275"/>
            <a:ext cx="6228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latin typeface="宋体" panose="02010600030101010101" pitchFamily="2" charset="-122"/>
                <a:sym typeface="+mn-ea"/>
              </a:rPr>
              <a:t>基因型不同的生物间相互交配的过程。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1979295" y="2087245"/>
            <a:ext cx="6228715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>
              <a:lnSpc>
                <a:spcPct val="120000"/>
              </a:lnSpc>
              <a:buNone/>
            </a:pPr>
            <a:r>
              <a:rPr lang="zh-CN" altLang="en-US" sz="2800">
                <a:latin typeface="宋体" panose="02010600030101010101" pitchFamily="2" charset="-122"/>
                <a:sym typeface="+mn-ea"/>
              </a:rPr>
              <a:t>基因型相同的生物体间相互交配；植物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>
              <a:buNone/>
            </a:pPr>
            <a:r>
              <a:rPr lang="zh-CN" altLang="en-US" sz="2800">
                <a:latin typeface="宋体" panose="02010600030101010101" pitchFamily="2" charset="-122"/>
                <a:sym typeface="+mn-ea"/>
              </a:rPr>
              <a:t>体中指自花授粉和雌雄异花的同株授粉。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561340" y="953770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交配类</a:t>
            </a:r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734695" y="2892425"/>
            <a:ext cx="7402195" cy="8235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70000"/>
              </a:lnSpc>
            </a:pPr>
            <a:r>
              <a:rPr lang="zh-CN" altLang="en-US" sz="2800" b="1">
                <a:solidFill>
                  <a:srgbClr val="FF0000"/>
                </a:solidFill>
              </a:rPr>
              <a:t>正反交：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40255" y="3187700"/>
            <a:ext cx="6264910" cy="1640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2800">
                <a:sym typeface="+mn-ea"/>
              </a:rPr>
              <a:t>指在某一杂交之后，把先前用作母本的作为父本，先前用作父本的作为母本来进行的杂交；或把上述二组杂交合起来称为正反交。</a:t>
            </a:r>
            <a:endParaRPr lang="zh-CN" altLang="en-US" sz="28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4" grpId="0"/>
      <p:bldP spid="4" grpId="1"/>
      <p:bldP spid="5" grpId="0"/>
      <p:bldP spid="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16387"/>
          <p:cNvSpPr>
            <a:spLocks noGrp="1"/>
          </p:cNvSpPr>
          <p:nvPr>
            <p:ph idx="1"/>
          </p:nvPr>
        </p:nvSpPr>
        <p:spPr>
          <a:xfrm>
            <a:off x="649605" y="1276350"/>
            <a:ext cx="7886700" cy="499110"/>
          </a:xfrm>
        </p:spPr>
        <p:txBody>
          <a:bodyPr vert="horz" wrap="square" lIns="68580" tIns="34290" rIns="68580" bIns="34290" anchor="t">
            <a:spAutoFit/>
          </a:bodyPr>
          <a:p>
            <a:pPr defTabSz="685800">
              <a:buNone/>
            </a:pPr>
            <a:r>
              <a:rPr lang="zh-CN" altLang="en-US" sz="2800" kern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性    状：</a:t>
            </a:r>
            <a:endParaRPr lang="zh-CN" altLang="en-US" sz="2800" kern="12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Text Box 26"/>
          <p:cNvSpPr txBox="1"/>
          <p:nvPr/>
        </p:nvSpPr>
        <p:spPr>
          <a:xfrm>
            <a:off x="2362200" y="1276350"/>
            <a:ext cx="5715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</a:rPr>
              <a:t>生物体的形态、结构或生理等特征。        </a:t>
            </a:r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Text Box 4"/>
          <p:cNvSpPr txBox="1"/>
          <p:nvPr/>
        </p:nvSpPr>
        <p:spPr>
          <a:xfrm>
            <a:off x="609600" y="1733550"/>
            <a:ext cx="1905000" cy="73850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相对性状： 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62200" y="1885950"/>
            <a:ext cx="5943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latin typeface="宋体" panose="02010600030101010101" pitchFamily="2" charset="-122"/>
              </a:rPr>
              <a:t>一种生物同一性状的不同表现类型。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  <p:sp>
        <p:nvSpPr>
          <p:cNvPr id="9" name="Text Box 4"/>
          <p:cNvSpPr txBox="1"/>
          <p:nvPr/>
        </p:nvSpPr>
        <p:spPr>
          <a:xfrm>
            <a:off x="609600" y="2419350"/>
            <a:ext cx="7010400" cy="74136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显性性状： 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Text Box 4"/>
          <p:cNvSpPr txBox="1"/>
          <p:nvPr/>
        </p:nvSpPr>
        <p:spPr>
          <a:xfrm>
            <a:off x="609600" y="3028950"/>
            <a:ext cx="7010400" cy="74136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隐性性状： 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Text Box 4"/>
          <p:cNvSpPr txBox="1"/>
          <p:nvPr/>
        </p:nvSpPr>
        <p:spPr>
          <a:xfrm>
            <a:off x="609600" y="3714750"/>
            <a:ext cx="7010400" cy="6715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性状分离： 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Text Box 6"/>
          <p:cNvSpPr txBox="1"/>
          <p:nvPr/>
        </p:nvSpPr>
        <p:spPr>
          <a:xfrm>
            <a:off x="2514600" y="2571750"/>
            <a:ext cx="6019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</a:rPr>
              <a:t>中显现出来的性状，如高茎。</a:t>
            </a:r>
            <a:endParaRPr lang="en-US" altLang="zh-CN" sz="28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Text Box 6"/>
          <p:cNvSpPr txBox="1"/>
          <p:nvPr/>
        </p:nvSpPr>
        <p:spPr>
          <a:xfrm>
            <a:off x="2514600" y="3181350"/>
            <a:ext cx="6019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</a:rPr>
              <a:t>中未显现出来的性状，如矮茎。</a:t>
            </a:r>
            <a:endParaRPr lang="en-US" altLang="zh-CN" sz="28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Text Box 6"/>
          <p:cNvSpPr txBox="1"/>
          <p:nvPr/>
        </p:nvSpPr>
        <p:spPr>
          <a:xfrm>
            <a:off x="2514600" y="3867150"/>
            <a:ext cx="60198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宋体" panose="02010600030101010101" pitchFamily="2" charset="-122"/>
              </a:rPr>
              <a:t>杂种后代中同时出现显性性状和隐性性状的现象。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  <p:sp>
        <p:nvSpPr>
          <p:cNvPr id="2" name="标题 1"/>
          <p:cNvSpPr/>
          <p:nvPr>
            <p:ph type="title"/>
          </p:nvPr>
        </p:nvSpPr>
        <p:spPr>
          <a:xfrm>
            <a:off x="457200" y="528955"/>
            <a:ext cx="8229600" cy="857250"/>
          </a:xfrm>
        </p:spPr>
        <p:txBody>
          <a:bodyPr/>
          <a:p>
            <a:pPr algn="l"/>
            <a:r>
              <a:rPr lang="zh-CN" altLang="en-US" sz="2800"/>
              <a:t>性状类</a:t>
            </a:r>
            <a:endParaRPr lang="zh-CN" altLang="en-US" sz="28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8" grpId="0"/>
      <p:bldP spid="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9920" y="538480"/>
            <a:ext cx="2244090" cy="738505"/>
          </a:xfrm>
        </p:spPr>
        <p:txBody>
          <a:bodyPr/>
          <a:p>
            <a:pPr marL="0" indent="0">
              <a:buNone/>
            </a:pPr>
            <a:r>
              <a:rPr lang="zh-CN" altLang="en-US"/>
              <a:t>基因类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45945" y="2098675"/>
            <a:ext cx="48609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显性遗传因子</a:t>
            </a: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</a:rPr>
              <a:t>（大写，如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</a:rPr>
              <a:t>D </a:t>
            </a: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59280" y="3320415"/>
            <a:ext cx="476408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隐性遗传因子</a:t>
            </a: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</a:rPr>
              <a:t>（小写，如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</a:rPr>
              <a:t>d </a:t>
            </a: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754" name="矩形 10"/>
          <p:cNvSpPr/>
          <p:nvPr/>
        </p:nvSpPr>
        <p:spPr>
          <a:xfrm>
            <a:off x="949325" y="1276985"/>
            <a:ext cx="184594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遗传因子</a:t>
            </a:r>
            <a:endParaRPr lang="en-US" altLang="zh-CN" sz="2800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95270" y="2622550"/>
            <a:ext cx="5187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宋体" panose="02010600030101010101" pitchFamily="2" charset="-122"/>
                <a:sym typeface="+mn-ea"/>
              </a:rPr>
              <a:t>控制显性性状的遗传因子</a:t>
            </a:r>
            <a:endParaRPr lang="zh-CN" altLang="en-US" sz="2800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09545" y="3844290"/>
            <a:ext cx="5187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宋体" panose="02010600030101010101" pitchFamily="2" charset="-122"/>
                <a:sym typeface="+mn-ea"/>
              </a:rPr>
              <a:t>控制隐</a:t>
            </a:r>
            <a:r>
              <a:rPr lang="zh-CN" altLang="en-US" sz="2800">
                <a:latin typeface="宋体" panose="02010600030101010101" pitchFamily="2" charset="-122"/>
                <a:sym typeface="+mn-ea"/>
              </a:rPr>
              <a:t>性性状的遗传因子</a:t>
            </a:r>
            <a:endParaRPr lang="zh-CN" altLang="en-US" sz="2800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9" name="AutoShape 4"/>
          <p:cNvSpPr/>
          <p:nvPr/>
        </p:nvSpPr>
        <p:spPr>
          <a:xfrm>
            <a:off x="1617345" y="2385060"/>
            <a:ext cx="81280" cy="1182370"/>
          </a:xfrm>
          <a:prstGeom prst="leftBrace">
            <a:avLst>
              <a:gd name="adj1" fmla="val 81250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>
              <a:buFont typeface="Arial" panose="020B0604020202020204" pitchFamily="34" charset="0"/>
            </a:pPr>
            <a:endParaRPr lang="zh-CN" altLang="en-US" sz="2400" dirty="0">
              <a:latin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95270" y="1276985"/>
            <a:ext cx="4764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决定生物的性状</a:t>
            </a:r>
            <a:r>
              <a:rPr lang="en-US" altLang="zh-CN" sz="2800"/>
              <a:t>------</a:t>
            </a:r>
            <a:r>
              <a:rPr lang="zh-CN" altLang="en-US" sz="2800">
                <a:solidFill>
                  <a:srgbClr val="FF0000"/>
                </a:solidFill>
              </a:rPr>
              <a:t>基因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4" grpId="0"/>
      <p:bldP spid="4" grpId="1"/>
      <p:bldP spid="31754" grpId="0"/>
      <p:bldP spid="5" grpId="0"/>
      <p:bldP spid="6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a001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195" y="370840"/>
            <a:ext cx="3352800" cy="3373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395" y="370840"/>
            <a:ext cx="3371850" cy="337185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6" name="Rectangle 3"/>
          <p:cNvSpPr txBox="1"/>
          <p:nvPr/>
        </p:nvSpPr>
        <p:spPr>
          <a:xfrm>
            <a:off x="1636395" y="3378200"/>
            <a:ext cx="6705600" cy="12573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/>
          <a:p>
            <a:pPr algn="ctr"/>
            <a:r>
              <a:rPr lang="zh-CN" altLang="en-US" sz="3600" b="0" dirty="0">
                <a:latin typeface="黑体" panose="02010609060101010101" charset="-122"/>
                <a:ea typeface="黑体" panose="02010609060101010101" charset="-122"/>
              </a:rPr>
              <a:t>第</a:t>
            </a:r>
            <a:r>
              <a:rPr lang="en-US" altLang="zh-CN" sz="3600" b="0" dirty="0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3600" b="0" dirty="0">
                <a:latin typeface="黑体" panose="02010609060101010101" charset="-122"/>
                <a:ea typeface="黑体" panose="02010609060101010101" charset="-122"/>
              </a:rPr>
              <a:t>章遗传因子的</a:t>
            </a:r>
            <a:r>
              <a:rPr lang="zh-CN" altLang="en-US" sz="3600" b="0" dirty="0">
                <a:latin typeface="黑体" panose="02010609060101010101" charset="-122"/>
                <a:ea typeface="黑体" panose="02010609060101010101" charset="-122"/>
              </a:rPr>
              <a:t>发现</a:t>
            </a:r>
            <a:endParaRPr lang="en-US" altLang="zh-CN" sz="2800" b="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b="0" dirty="0">
                <a:latin typeface="黑体" panose="02010609060101010101" charset="-122"/>
                <a:ea typeface="黑体" panose="02010609060101010101" charset="-122"/>
              </a:rPr>
              <a:t>第</a:t>
            </a:r>
            <a:r>
              <a:rPr lang="en-US" altLang="zh-CN" b="0" dirty="0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b="0" dirty="0">
                <a:latin typeface="黑体" panose="02010609060101010101" charset="-122"/>
                <a:ea typeface="黑体" panose="02010609060101010101" charset="-122"/>
              </a:rPr>
              <a:t>节 孟德尔的豌豆杂交实验（一</a:t>
            </a:r>
            <a:r>
              <a:rPr lang="zh-CN" altLang="en-US" b="0" dirty="0"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2420" y="744220"/>
            <a:ext cx="108077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寻</a:t>
            </a:r>
            <a:endParaRPr lang="zh-CN" altLang="en-US" sz="2800"/>
          </a:p>
          <a:p>
            <a:pPr algn="ctr"/>
            <a:r>
              <a:rPr lang="zh-CN" altLang="en-US" sz="2800"/>
              <a:t>找</a:t>
            </a:r>
            <a:endParaRPr lang="zh-CN" altLang="en-US" sz="2800"/>
          </a:p>
          <a:p>
            <a:pPr algn="ctr"/>
            <a:r>
              <a:rPr lang="zh-CN" altLang="en-US" sz="2800"/>
              <a:t>基</a:t>
            </a:r>
            <a:endParaRPr lang="zh-CN" altLang="en-US" sz="2800"/>
          </a:p>
          <a:p>
            <a:pPr algn="ctr"/>
            <a:r>
              <a:rPr lang="zh-CN" altLang="en-US" sz="2800"/>
              <a:t>因</a:t>
            </a:r>
            <a:endParaRPr lang="zh-CN" altLang="en-US" sz="2800"/>
          </a:p>
          <a:p>
            <a:pPr algn="ctr"/>
            <a:r>
              <a:rPr lang="zh-CN" altLang="en-US" sz="2800"/>
              <a:t>之</a:t>
            </a:r>
            <a:endParaRPr lang="zh-CN" altLang="en-US" sz="2800"/>
          </a:p>
          <a:p>
            <a:pPr algn="ctr"/>
            <a:r>
              <a:rPr lang="zh-CN" altLang="en-US" sz="2800"/>
              <a:t>路</a:t>
            </a:r>
            <a:endParaRPr lang="zh-CN" altLang="en-US" sz="2800"/>
          </a:p>
          <a:p>
            <a:pPr algn="ctr"/>
            <a:r>
              <a:rPr lang="zh-CN" altLang="en-US" sz="2800"/>
              <a:t>（</a:t>
            </a:r>
            <a:r>
              <a:rPr lang="en-US" altLang="zh-CN" sz="2800"/>
              <a:t>1</a:t>
            </a:r>
            <a:r>
              <a:rPr lang="zh-CN" altLang="en-US" sz="2800"/>
              <a:t>）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1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charRg st="11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685800" y="2495550"/>
            <a:ext cx="8458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纯合子：</a:t>
            </a:r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5800" y="3105150"/>
            <a:ext cx="16208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杂合子：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33600" y="3105150"/>
            <a:ext cx="6400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</a:rPr>
              <a:t>遗传因子组成不同的个体，如 </a:t>
            </a:r>
            <a:r>
              <a:rPr lang="en-US" altLang="zh-CN" sz="2800" dirty="0">
                <a:solidFill>
                  <a:srgbClr val="002A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Dd</a:t>
            </a:r>
            <a:r>
              <a:rPr lang="zh-CN" altLang="en-US" sz="2800" dirty="0">
                <a:solidFill>
                  <a:srgbClr val="002A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0220" y="1582420"/>
            <a:ext cx="2842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个体类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2133600" y="2495550"/>
            <a:ext cx="621157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Bef>
                <a:spcPts val="600"/>
              </a:spcBef>
            </a:pP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遗传因子组成相同的个体，如 DD、dd。</a:t>
            </a:r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" grpId="0"/>
      <p:bldP spid="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3115" y="795655"/>
            <a:ext cx="7551420" cy="3394075"/>
          </a:xfrm>
        </p:spPr>
        <p:txBody>
          <a:bodyPr/>
          <a:p>
            <a:pPr marL="0" indent="0">
              <a:lnSpc>
                <a:spcPct val="140000"/>
              </a:lnSpc>
              <a:buNone/>
            </a:pP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.尝试回答下列问题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zh-CN" altLang="en-US" sz="2800" dirty="0">
                <a:solidFill>
                  <a:schemeClr val="tx1"/>
                </a:solidFill>
                <a:latin typeface="+mn-ea"/>
              </a:rPr>
              <a:t>（1）孟德尔是怎样设计一对相对性状的杂交实验的？</a:t>
            </a:r>
            <a:endParaRPr lang="zh-CN" altLang="en-US" sz="2800" dirty="0">
              <a:solidFill>
                <a:schemeClr val="tx1"/>
              </a:solidFill>
              <a:latin typeface="+mn-ea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zh-CN" altLang="en-US" sz="2800" dirty="0">
                <a:solidFill>
                  <a:schemeClr val="tx1"/>
                </a:solidFill>
                <a:latin typeface="+mn-ea"/>
              </a:rPr>
              <a:t>（2）孟德尔为了解释实验结果作了哪些假设？</a:t>
            </a:r>
            <a:endParaRPr lang="zh-CN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83765" y="2308225"/>
            <a:ext cx="3016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教材</a:t>
            </a:r>
            <a:r>
              <a:rPr lang="en-US" altLang="zh-CN"/>
              <a:t>p2-3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2183765" y="3528060"/>
            <a:ext cx="3016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教材</a:t>
            </a:r>
            <a:r>
              <a:rPr lang="en-US" altLang="zh-CN"/>
              <a:t>p5</a:t>
            </a:r>
            <a:endParaRPr lang="en-US" altLang="zh-CN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77545" y="221615"/>
            <a:ext cx="8041640" cy="2011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/>
              <a:t>准备：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       </a:t>
            </a:r>
            <a:r>
              <a:rPr lang="zh-CN" altLang="en-US" sz="2400"/>
              <a:t>两个小桶，分别标记甲、乙；两种大小相同、颜色不同的彩球各</a:t>
            </a:r>
            <a:r>
              <a:rPr lang="en-US" altLang="zh-CN" sz="2400"/>
              <a:t>20</a:t>
            </a:r>
            <a:r>
              <a:rPr lang="zh-CN" altLang="en-US" sz="2400"/>
              <a:t>个，一种彩球标记</a:t>
            </a:r>
            <a:r>
              <a:rPr lang="en-US" altLang="zh-CN" sz="2400"/>
              <a:t>D</a:t>
            </a:r>
            <a:r>
              <a:rPr lang="zh-CN" altLang="en-US" sz="2400"/>
              <a:t>，另一种彩球标记</a:t>
            </a:r>
            <a:r>
              <a:rPr lang="en-US" altLang="zh-CN" sz="2400"/>
              <a:t>d</a:t>
            </a:r>
            <a:r>
              <a:rPr lang="zh-CN" altLang="en-US" sz="2400"/>
              <a:t>；记录用的纸和笔。</a:t>
            </a:r>
            <a:endParaRPr lang="zh-CN" altLang="en-US" sz="2400"/>
          </a:p>
        </p:txBody>
      </p:sp>
      <p:pic>
        <p:nvPicPr>
          <p:cNvPr id="9" name="图片 8" descr="u=3273870221,2801166628&amp;fm=26&amp;gp=0[1]"/>
          <p:cNvPicPr>
            <a:picLocks noChangeAspect="1"/>
          </p:cNvPicPr>
          <p:nvPr/>
        </p:nvPicPr>
        <p:blipFill>
          <a:blip r:embed="rId1"/>
          <a:srcRect l="47770" t="10570" b="6430"/>
          <a:stretch>
            <a:fillRect/>
          </a:stretch>
        </p:blipFill>
        <p:spPr>
          <a:xfrm>
            <a:off x="2436495" y="2366010"/>
            <a:ext cx="751840" cy="1195705"/>
          </a:xfrm>
          <a:prstGeom prst="rect">
            <a:avLst/>
          </a:prstGeom>
        </p:spPr>
      </p:pic>
      <p:pic>
        <p:nvPicPr>
          <p:cNvPr id="10" name="图片 9" descr="u=3273870221,2801166628&amp;fm=26&amp;gp=0[1]"/>
          <p:cNvPicPr>
            <a:picLocks noChangeAspect="1"/>
          </p:cNvPicPr>
          <p:nvPr/>
        </p:nvPicPr>
        <p:blipFill>
          <a:blip r:embed="rId1"/>
          <a:srcRect l="47770" t="10570" b="6430"/>
          <a:stretch>
            <a:fillRect/>
          </a:stretch>
        </p:blipFill>
        <p:spPr>
          <a:xfrm>
            <a:off x="3188335" y="2367280"/>
            <a:ext cx="751205" cy="1194435"/>
          </a:xfrm>
          <a:prstGeom prst="rect">
            <a:avLst/>
          </a:prstGeom>
        </p:spPr>
      </p:pic>
      <p:pic>
        <p:nvPicPr>
          <p:cNvPr id="12" name="图片 11" descr="timg[8]"/>
          <p:cNvPicPr>
            <a:picLocks noChangeAspect="1"/>
          </p:cNvPicPr>
          <p:nvPr/>
        </p:nvPicPr>
        <p:blipFill>
          <a:blip r:embed="rId2"/>
          <a:srcRect l="8567" t="802" r="11507" b="42735"/>
          <a:stretch>
            <a:fillRect/>
          </a:stretch>
        </p:blipFill>
        <p:spPr>
          <a:xfrm>
            <a:off x="4341495" y="3773170"/>
            <a:ext cx="1762760" cy="828675"/>
          </a:xfrm>
          <a:prstGeom prst="rect">
            <a:avLst/>
          </a:prstGeom>
        </p:spPr>
      </p:pic>
      <p:pic>
        <p:nvPicPr>
          <p:cNvPr id="13" name="图片 12" descr="timg3VK5FPA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60" y="2501900"/>
            <a:ext cx="923290" cy="923290"/>
          </a:xfrm>
          <a:prstGeom prst="rect">
            <a:avLst/>
          </a:prstGeom>
        </p:spPr>
      </p:pic>
      <p:pic>
        <p:nvPicPr>
          <p:cNvPr id="14" name="图片 13" descr="timg3VK5FPA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0" y="2501900"/>
            <a:ext cx="923925" cy="923925"/>
          </a:xfrm>
          <a:prstGeom prst="rect">
            <a:avLst/>
          </a:prstGeom>
        </p:spPr>
      </p:pic>
      <p:pic>
        <p:nvPicPr>
          <p:cNvPr id="15" name="图片 14" descr="timgJOGI2TUM"/>
          <p:cNvPicPr>
            <a:picLocks noChangeAspect="1"/>
          </p:cNvPicPr>
          <p:nvPr/>
        </p:nvPicPr>
        <p:blipFill>
          <a:blip r:embed="rId4"/>
          <a:srcRect l="20039" t="15697" r="15077" b="39366"/>
          <a:stretch>
            <a:fillRect/>
          </a:stretch>
        </p:blipFill>
        <p:spPr>
          <a:xfrm>
            <a:off x="2537460" y="3893820"/>
            <a:ext cx="1312545" cy="7080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545" y="2324100"/>
            <a:ext cx="1001395" cy="838200"/>
          </a:xfrm>
          <a:prstGeom prst="rect">
            <a:avLst/>
          </a:prstGeom>
        </p:spPr>
      </p:pic>
      <p:pic>
        <p:nvPicPr>
          <p:cNvPr id="3" name="图片 2" descr="timg[2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0340" y="2491740"/>
            <a:ext cx="933450" cy="933450"/>
          </a:xfrm>
          <a:prstGeom prst="rect">
            <a:avLst/>
          </a:prstGeom>
        </p:spPr>
      </p:pic>
      <p:pic>
        <p:nvPicPr>
          <p:cNvPr id="5" name="图片 4" descr="timg[2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3790" y="2491740"/>
            <a:ext cx="933450" cy="9334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330" y="3344545"/>
            <a:ext cx="870585" cy="734695"/>
          </a:xfrm>
          <a:prstGeom prst="rect">
            <a:avLst/>
          </a:prstGeom>
        </p:spPr>
      </p:pic>
      <p:pic>
        <p:nvPicPr>
          <p:cNvPr id="7" name="图片 6" descr="timg[8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0340" y="3780155"/>
            <a:ext cx="933450" cy="935355"/>
          </a:xfrm>
          <a:prstGeom prst="rect">
            <a:avLst/>
          </a:prstGeom>
        </p:spPr>
      </p:pic>
      <p:pic>
        <p:nvPicPr>
          <p:cNvPr id="8" name="图片 7" descr="timg[8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3790" y="3780155"/>
            <a:ext cx="933450" cy="93535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kern="0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谢谢您的观看</a:t>
            </a:r>
            <a:endParaRPr lang="zh-CN" altLang="en-US" sz="5400" b="1" kern="0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Calibri" panose="020F050202020403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kern="0" spc="226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Calibri" panose="020F0502020204030204"/>
              </a:rPr>
              <a:t>北京市朝阳区教育研究中心  制作</a:t>
            </a:r>
            <a:endParaRPr lang="zh-CN" altLang="en-US" kern="0" spc="226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  <a:sym typeface="Calibri" panose="020F0502020204030204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img[1]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7129" t="7062" r="33447" b="14790"/>
          <a:stretch>
            <a:fillRect/>
          </a:stretch>
        </p:blipFill>
        <p:spPr>
          <a:xfrm>
            <a:off x="6689725" y="2461260"/>
            <a:ext cx="1936115" cy="2070100"/>
          </a:xfrm>
          <a:prstGeom prst="rect">
            <a:avLst/>
          </a:prstGeom>
        </p:spPr>
      </p:pic>
      <p:pic>
        <p:nvPicPr>
          <p:cNvPr id="5" name="图片 4" descr="timg[4]"/>
          <p:cNvPicPr>
            <a:picLocks noChangeAspect="1"/>
          </p:cNvPicPr>
          <p:nvPr/>
        </p:nvPicPr>
        <p:blipFill>
          <a:blip r:embed="rId3"/>
          <a:srcRect l="21980" t="14606" r="22398" b="28478"/>
          <a:stretch>
            <a:fillRect/>
          </a:stretch>
        </p:blipFill>
        <p:spPr>
          <a:xfrm>
            <a:off x="6581775" y="511175"/>
            <a:ext cx="2152015" cy="17125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43280" y="946150"/>
            <a:ext cx="53594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>
                <a:latin typeface="+mn-ea"/>
                <a:ea typeface="+mn-ea"/>
                <a:cs typeface="+mn-ea"/>
              </a:rPr>
              <a:t>融合遗传</a:t>
            </a:r>
            <a:endParaRPr lang="zh-CN" altLang="en-US" sz="2400">
              <a:latin typeface="+mn-ea"/>
              <a:ea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+mn-ea"/>
                <a:ea typeface="+mn-ea"/>
                <a:cs typeface="+mn-ea"/>
              </a:rPr>
              <a:t>    两个亲本杂交后，双亲的遗传物质会在子代体内发生混合，使子代表现出介于双亲之间的性状。</a:t>
            </a:r>
            <a:endParaRPr lang="zh-CN" altLang="en-US" sz="2400">
              <a:latin typeface="+mn-ea"/>
              <a:ea typeface="+mn-ea"/>
              <a:cs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8150" y="362585"/>
            <a:ext cx="1808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>
                <a:latin typeface="+mn-ea"/>
                <a:ea typeface="+mn-ea"/>
                <a:sym typeface="+mn-ea"/>
              </a:rPr>
              <a:t>问题探讨</a:t>
            </a:r>
            <a:endParaRPr lang="zh-CN" altLang="en-US" sz="3200">
              <a:latin typeface="+mn-ea"/>
              <a:ea typeface="+mn-ea"/>
              <a:sym typeface="+mn-ea"/>
            </a:endParaRPr>
          </a:p>
        </p:txBody>
      </p:sp>
      <p:pic>
        <p:nvPicPr>
          <p:cNvPr id="8" name="图片 7" descr="timg[6]"/>
          <p:cNvPicPr>
            <a:picLocks noChangeAspect="1"/>
          </p:cNvPicPr>
          <p:nvPr/>
        </p:nvPicPr>
        <p:blipFill>
          <a:blip r:embed="rId4"/>
          <a:srcRect l="7571" b="60472"/>
          <a:stretch>
            <a:fillRect/>
          </a:stretch>
        </p:blipFill>
        <p:spPr>
          <a:xfrm>
            <a:off x="995045" y="3163570"/>
            <a:ext cx="4697730" cy="15411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 Box 4"/>
          <p:cNvSpPr txBox="1"/>
          <p:nvPr/>
        </p:nvSpPr>
        <p:spPr>
          <a:xfrm>
            <a:off x="5738495" y="2454910"/>
            <a:ext cx="3321050" cy="163131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dirty="0">
                <a:latin typeface="+mn-ea"/>
                <a:ea typeface="+mn-ea"/>
              </a:rPr>
              <a:t>孟德尔</a:t>
            </a:r>
            <a:endParaRPr lang="zh-CN" altLang="en-US" sz="2800" dirty="0">
              <a:latin typeface="+mn-ea"/>
              <a:ea typeface="+mn-ea"/>
            </a:endParaRPr>
          </a:p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000" dirty="0">
                <a:latin typeface="+mn-ea"/>
                <a:ea typeface="+mn-ea"/>
              </a:rPr>
              <a:t>(G.J.Mendel</a:t>
            </a:r>
            <a:r>
              <a:rPr lang="zh-CN" altLang="en-US" sz="2000" dirty="0">
                <a:latin typeface="+mn-ea"/>
                <a:ea typeface="+mn-ea"/>
              </a:rPr>
              <a:t>，</a:t>
            </a:r>
            <a:r>
              <a:rPr lang="en-US" altLang="zh-CN" sz="2000" dirty="0">
                <a:latin typeface="+mn-ea"/>
                <a:ea typeface="+mn-ea"/>
              </a:rPr>
              <a:t>1822-1884)</a:t>
            </a:r>
            <a:endParaRPr lang="zh-CN" altLang="en-US" sz="2800" dirty="0">
              <a:latin typeface="+mn-ea"/>
              <a:ea typeface="+mn-ea"/>
            </a:endParaRPr>
          </a:p>
          <a:p>
            <a:pPr algn="ctr">
              <a:spcBef>
                <a:spcPct val="50000"/>
              </a:spcBef>
              <a:buFont typeface="Arial" panose="020B0604020202020204" pitchFamily="34" charset="0"/>
            </a:pP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11268" name="Text Box 9"/>
          <p:cNvSpPr txBox="1"/>
          <p:nvPr/>
        </p:nvSpPr>
        <p:spPr>
          <a:xfrm>
            <a:off x="6195695" y="3564255"/>
            <a:ext cx="26720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dirty="0">
                <a:solidFill>
                  <a:srgbClr val="0000FF"/>
                </a:solidFill>
                <a:latin typeface="+mn-ea"/>
                <a:ea typeface="+mn-ea"/>
              </a:rPr>
              <a:t>现代遗传学之父</a:t>
            </a:r>
            <a:endParaRPr lang="zh-CN" altLang="en-US" sz="2800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660" y="186055"/>
            <a:ext cx="4648200" cy="477202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266700" y="288290"/>
            <a:ext cx="8610600" cy="9220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1" lang="zh-CN" altLang="en-US" sz="2800" b="0" kern="1200" cap="none" spc="0" normalizeH="0" baseline="0" noProof="0" dirty="0">
                <a:solidFill>
                  <a:srgbClr val="000000"/>
                </a:solidFill>
                <a:latin typeface="+mj-ea"/>
                <a:ea typeface="+mj-ea"/>
                <a:cs typeface="+mn-cs"/>
              </a:rPr>
              <a:t>一、豌豆用作遗传实验材料的优点</a:t>
            </a:r>
            <a:r>
              <a:rPr kumimoji="1" lang="en-US" altLang="zh-CN" sz="3600" kern="1200" cap="none" spc="0" normalizeH="0" baseline="0" noProof="0" dirty="0">
                <a:solidFill>
                  <a:srgbClr val="000000"/>
                </a:solidFill>
                <a:latin typeface="+mj-ea"/>
                <a:ea typeface="+mj-ea"/>
                <a:cs typeface="+mn-cs"/>
              </a:rPr>
              <a:t>      </a:t>
            </a:r>
            <a:r>
              <a:rPr kumimoji="1" lang="en-US" altLang="zh-CN" sz="2800" kern="1200" cap="none" spc="0" normalizeH="0" baseline="0" noProof="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                                                   </a:t>
            </a:r>
            <a:endParaRPr kumimoji="1" lang="zh-CN" altLang="en-US" sz="2800" kern="1200" cap="none" spc="0" normalizeH="0" baseline="0" noProof="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12291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1504950"/>
            <a:ext cx="3095625" cy="342265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2292" name="矩形 5"/>
          <p:cNvSpPr/>
          <p:nvPr/>
        </p:nvSpPr>
        <p:spPr>
          <a:xfrm>
            <a:off x="4017010" y="1760220"/>
            <a:ext cx="4572000" cy="1153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暂停，阅读、思考</a:t>
            </a:r>
            <a:endParaRPr lang="en-US" altLang="zh-CN" sz="28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</a:t>
            </a:r>
            <a:endParaRPr lang="en-US" altLang="zh-CN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92800" y="2607945"/>
            <a:ext cx="2605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p2-3</a:t>
            </a:r>
            <a:endParaRPr lang="en-US" altLang="zh-CN" sz="280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819150"/>
            <a:ext cx="4038600" cy="390525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6" name="Text Box 4"/>
          <p:cNvSpPr txBox="1"/>
          <p:nvPr/>
        </p:nvSpPr>
        <p:spPr>
          <a:xfrm>
            <a:off x="4876800" y="1677035"/>
            <a:ext cx="3581400" cy="52324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algn="ctr">
              <a:buFont typeface="Arial" panose="020B0604020202020204" pitchFamily="34" charset="0"/>
            </a:pPr>
            <a:r>
              <a:rPr lang="zh-CN" altLang="en-US" sz="2800" dirty="0">
                <a:latin typeface="+mn-ea"/>
                <a:ea typeface="+mn-ea"/>
              </a:rPr>
              <a:t>雌蕊：提供卵细胞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7" name="Text Box 4"/>
          <p:cNvSpPr txBox="1"/>
          <p:nvPr/>
        </p:nvSpPr>
        <p:spPr>
          <a:xfrm>
            <a:off x="4953000" y="2200275"/>
            <a:ext cx="4114800" cy="95440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algn="ctr">
              <a:buFont typeface="Arial" panose="020B0604020202020204" pitchFamily="34" charset="0"/>
            </a:pPr>
            <a:r>
              <a:rPr lang="zh-CN" altLang="en-US" sz="2800" dirty="0">
                <a:latin typeface="+mn-ea"/>
                <a:ea typeface="+mn-ea"/>
              </a:rPr>
              <a:t>雄蕊：产生花粉，成熟</a:t>
            </a:r>
            <a:endParaRPr lang="zh-CN" altLang="en-US" sz="2800" dirty="0">
              <a:latin typeface="+mn-ea"/>
              <a:ea typeface="+mn-ea"/>
            </a:endParaRPr>
          </a:p>
          <a:p>
            <a:pPr algn="ctr">
              <a:buFont typeface="Arial" panose="020B0604020202020204" pitchFamily="34" charset="0"/>
            </a:pPr>
            <a:r>
              <a:rPr lang="zh-CN" altLang="en-US" sz="2800" dirty="0">
                <a:latin typeface="+mn-ea"/>
                <a:ea typeface="+mn-ea"/>
              </a:rPr>
              <a:t>      的花粉中有精子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34000" y="742950"/>
            <a:ext cx="3352800" cy="15557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469900" indent="-469900" algn="ctr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altLang="zh-CN" sz="28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69900" indent="-469900" algn="ctr">
              <a:spcBef>
                <a:spcPct val="20000"/>
              </a:spcBef>
              <a:buClr>
                <a:schemeClr val="accent1"/>
              </a:buClr>
              <a:buSzPct val="75000"/>
              <a:buFont typeface="Arial" panose="020B0604020202020204" pitchFamily="34" charset="0"/>
            </a:pPr>
            <a:endParaRPr lang="en-US" altLang="zh-CN" sz="28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69900" indent="-469900" algn="ctr">
              <a:spcBef>
                <a:spcPct val="20000"/>
              </a:spcBef>
              <a:buClr>
                <a:schemeClr val="accent1"/>
              </a:buClr>
              <a:buSzPct val="75000"/>
              <a:buFont typeface="Arial" panose="020B0604020202020204" pitchFamily="34" charset="0"/>
            </a:pPr>
            <a:endParaRPr lang="zh-CN" altLang="en-US" sz="28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3429000" y="2459355"/>
            <a:ext cx="1659255" cy="79819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3276600" y="1963420"/>
            <a:ext cx="1848485" cy="91313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779010" y="1090295"/>
            <a:ext cx="3402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豌豆花是</a:t>
            </a:r>
            <a:r>
              <a:rPr lang="zh-CN" altLang="en-US" sz="2800"/>
              <a:t>两性花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5153660" y="3154680"/>
            <a:ext cx="3027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自花传粉（自交）</a:t>
            </a:r>
            <a:endParaRPr lang="zh-CN" altLang="en-US" sz="2800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6609080" y="3749040"/>
            <a:ext cx="12065" cy="40957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321935" y="4202430"/>
            <a:ext cx="2586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 </a:t>
            </a:r>
            <a:r>
              <a:rPr lang="zh-CN" altLang="en-US" sz="2800">
                <a:solidFill>
                  <a:srgbClr val="FF0000"/>
                </a:solidFill>
              </a:rPr>
              <a:t>一般为纯种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3205" y="220980"/>
            <a:ext cx="8442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（</a:t>
            </a:r>
            <a:r>
              <a:rPr lang="en-US" altLang="zh-CN" sz="2800"/>
              <a:t>1</a:t>
            </a:r>
            <a:r>
              <a:rPr lang="zh-CN" altLang="en-US" sz="2800"/>
              <a:t>）豌豆自花传粉，</a:t>
            </a:r>
            <a:r>
              <a:rPr lang="zh-CN" altLang="en-US" sz="2800"/>
              <a:t>在自然状态下一般都是纯种。</a:t>
            </a:r>
            <a:endParaRPr lang="zh-CN" altLang="en-US" sz="28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3" grpId="0"/>
      <p:bldP spid="3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99135"/>
            <a:ext cx="8229600" cy="4114165"/>
          </a:xfrm>
        </p:spPr>
        <p:txBody>
          <a:bodyPr/>
          <a:p>
            <a:pPr marL="0" indent="0">
              <a:buNone/>
            </a:pPr>
            <a:r>
              <a:rPr lang="en-US" altLang="zh-CN"/>
              <a:t>2.</a:t>
            </a:r>
            <a:r>
              <a:rPr lang="zh-CN" altLang="en-US"/>
              <a:t>豌豆植株具有易于区分的性状</a:t>
            </a:r>
            <a:endParaRPr lang="zh-CN" altLang="en-US"/>
          </a:p>
        </p:txBody>
      </p:sp>
      <p:sp>
        <p:nvSpPr>
          <p:cNvPr id="6" name="Text Box 26"/>
          <p:cNvSpPr txBox="1"/>
          <p:nvPr/>
        </p:nvSpPr>
        <p:spPr>
          <a:xfrm>
            <a:off x="2528570" y="1531620"/>
            <a:ext cx="57492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dirty="0">
                <a:latin typeface="+mn-ea"/>
                <a:ea typeface="+mn-ea"/>
              </a:rPr>
              <a:t>生物体的</a:t>
            </a:r>
            <a:r>
              <a:rPr lang="zh-CN" altLang="en-US" sz="2800" dirty="0">
                <a:solidFill>
                  <a:srgbClr val="0000FF"/>
                </a:solidFill>
                <a:latin typeface="+mn-ea"/>
                <a:ea typeface="+mn-ea"/>
              </a:rPr>
              <a:t>形态、结构或生理等特征</a:t>
            </a:r>
            <a:r>
              <a:rPr lang="zh-CN" altLang="en-US" sz="2800" dirty="0">
                <a:latin typeface="+mn-ea"/>
                <a:ea typeface="+mn-ea"/>
              </a:rPr>
              <a:t>。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文本框 16387"/>
          <p:cNvSpPr txBox="1"/>
          <p:nvPr/>
        </p:nvSpPr>
        <p:spPr>
          <a:xfrm>
            <a:off x="775970" y="1476375"/>
            <a:ext cx="1905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性   状：</a:t>
            </a:r>
            <a:endParaRPr lang="zh-CN" altLang="en-US" sz="2800" dirty="0">
              <a:solidFill>
                <a:srgbClr val="FF0000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8" name="Text Box 4"/>
          <p:cNvSpPr txBox="1"/>
          <p:nvPr/>
        </p:nvSpPr>
        <p:spPr>
          <a:xfrm>
            <a:off x="1766570" y="2063115"/>
            <a:ext cx="6840855" cy="135445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4000" dirty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en-US" altLang="zh-CN" sz="4000" dirty="0">
                <a:latin typeface="+mn-ea"/>
                <a:ea typeface="+mn-ea"/>
                <a:cs typeface="+mn-ea"/>
              </a:rPr>
              <a:t> </a:t>
            </a:r>
            <a:r>
              <a:rPr lang="zh-CN" altLang="en-US" sz="2800" dirty="0">
                <a:solidFill>
                  <a:srgbClr val="0000FF"/>
                </a:solidFill>
                <a:latin typeface="+mn-ea"/>
                <a:ea typeface="+mn-ea"/>
                <a:cs typeface="+mn-ea"/>
              </a:rPr>
              <a:t>一种生物的同一性状的不同表现类型</a:t>
            </a:r>
            <a:r>
              <a:rPr lang="zh-CN" altLang="en-US" sz="2800" dirty="0">
                <a:latin typeface="+mn-ea"/>
                <a:ea typeface="+mn-ea"/>
                <a:cs typeface="+mn-ea"/>
              </a:rPr>
              <a:t>。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5970" y="2171700"/>
            <a:ext cx="19608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</a:rPr>
              <a:t>相对性状：</a:t>
            </a:r>
            <a:endParaRPr lang="zh-CN" altLang="en-US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6" grpId="1"/>
      <p:bldP spid="7" grpId="1"/>
      <p:bldP spid="9" grpId="0"/>
      <p:bldP spid="8" grpId="0"/>
      <p:bldP spid="9" grpId="1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6" descr="book8-09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0" y="666750"/>
            <a:ext cx="2879725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9" descr="book8-10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724150"/>
            <a:ext cx="2879725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381000" y="4019550"/>
            <a:ext cx="4038600" cy="1016000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>
              <a:spcBef>
                <a:spcPts val="0"/>
              </a:spcBef>
              <a:buClrTx/>
              <a:buSzTx/>
              <a:buFontTx/>
              <a:defRPr/>
            </a:pPr>
            <a:r>
              <a:rPr kumimoji="1" lang="zh-CN" altLang="en-US" sz="2000" kern="1200" cap="none" spc="0" normalizeH="0" baseline="0" noProof="0" dirty="0">
                <a:solidFill>
                  <a:srgbClr val="FFFF00"/>
                </a:solidFill>
                <a:latin typeface="+mn-ea"/>
                <a:ea typeface="+mn-ea"/>
                <a:cs typeface="+mn-cs"/>
              </a:rPr>
              <a:t>图</a:t>
            </a:r>
            <a:r>
              <a:rPr kumimoji="1" lang="en-US" altLang="zh-CN" sz="2000" kern="1200" cap="none" spc="0" normalizeH="0" baseline="0" noProof="0" dirty="0">
                <a:solidFill>
                  <a:srgbClr val="FFFF00"/>
                </a:solidFill>
                <a:latin typeface="+mn-ea"/>
                <a:ea typeface="+mn-ea"/>
                <a:cs typeface="+mn-cs"/>
              </a:rPr>
              <a:t>3   </a:t>
            </a:r>
            <a:r>
              <a:rPr kumimoji="0" lang="zh-CN" altLang="en-US" sz="2000" kern="1200" cap="none" spc="0" normalizeH="0" baseline="0" noProof="0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是否有美人尖（前额中央发缘有一个三角形突出，称美人尖）</a:t>
            </a:r>
            <a:endParaRPr kumimoji="1" lang="zh-CN" altLang="en-US" sz="2000" kern="1200" cap="none" spc="0" normalizeH="0" baseline="0" noProof="0" dirty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marR="0" algn="ctr" defTabSz="914400">
              <a:spcBef>
                <a:spcPts val="0"/>
              </a:spcBef>
              <a:buClrTx/>
              <a:buSzTx/>
              <a:buFontTx/>
              <a:defRPr/>
            </a:pPr>
            <a:r>
              <a:rPr kumimoji="1" lang="en-US" altLang="zh-CN" sz="2000" kern="1200" cap="none" spc="0" normalizeH="0" baseline="0" noProof="0" dirty="0">
                <a:solidFill>
                  <a:srgbClr val="FFFF00"/>
                </a:solidFill>
                <a:latin typeface="+mn-ea"/>
                <a:ea typeface="+mn-ea"/>
                <a:cs typeface="+mn-cs"/>
              </a:rPr>
              <a:t>1.</a:t>
            </a:r>
            <a:r>
              <a:rPr kumimoji="1" lang="zh-CN" altLang="en-US" sz="2000" kern="1200" cap="none" spc="0" normalizeH="0" baseline="0" noProof="0" dirty="0">
                <a:solidFill>
                  <a:srgbClr val="FFFF00"/>
                </a:solidFill>
                <a:latin typeface="+mn-ea"/>
                <a:ea typeface="+mn-ea"/>
                <a:cs typeface="+mn-cs"/>
              </a:rPr>
              <a:t>有美人尖    </a:t>
            </a:r>
            <a:r>
              <a:rPr kumimoji="1" lang="en-US" altLang="zh-CN" sz="2000" kern="1200" cap="none" spc="0" normalizeH="0" baseline="0" noProof="0" dirty="0">
                <a:solidFill>
                  <a:srgbClr val="FFFF00"/>
                </a:solidFill>
                <a:latin typeface="+mn-ea"/>
                <a:ea typeface="+mn-ea"/>
                <a:cs typeface="+mn-cs"/>
              </a:rPr>
              <a:t>2.</a:t>
            </a:r>
            <a:r>
              <a:rPr kumimoji="1" lang="zh-CN" altLang="en-US" sz="2000" kern="1200" cap="none" spc="0" normalizeH="0" baseline="0" noProof="0" dirty="0">
                <a:solidFill>
                  <a:srgbClr val="FFFF00"/>
                </a:solidFill>
                <a:latin typeface="+mn-ea"/>
                <a:ea typeface="+mn-ea"/>
                <a:cs typeface="+mn-cs"/>
              </a:rPr>
              <a:t>没有美人尖</a:t>
            </a:r>
            <a:endParaRPr kumimoji="1" lang="zh-CN" altLang="en-US" sz="2000" kern="1200" cap="none" spc="0" normalizeH="0" baseline="0" noProof="0" dirty="0">
              <a:solidFill>
                <a:srgbClr val="FFFF00"/>
              </a:solidFill>
              <a:latin typeface="+mn-ea"/>
              <a:ea typeface="+mn-ea"/>
              <a:cs typeface="+mn-cs"/>
            </a:endParaRPr>
          </a:p>
        </p:txBody>
      </p:sp>
      <p:grpSp>
        <p:nvGrpSpPr>
          <p:cNvPr id="14341" name="Group 2"/>
          <p:cNvGrpSpPr/>
          <p:nvPr/>
        </p:nvGrpSpPr>
        <p:grpSpPr>
          <a:xfrm>
            <a:off x="762000" y="742950"/>
            <a:ext cx="3200400" cy="2003425"/>
            <a:chOff x="96" y="240"/>
            <a:chExt cx="2496" cy="1871"/>
          </a:xfrm>
        </p:grpSpPr>
        <p:pic>
          <p:nvPicPr>
            <p:cNvPr id="14345" name="Picture 3" descr="book8-14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" y="240"/>
              <a:ext cx="2246" cy="1610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</p:pic>
        <p:sp>
          <p:nvSpPr>
            <p:cNvPr id="10251" name="Text Box 4"/>
            <p:cNvSpPr txBox="1">
              <a:spLocks noChangeArrowheads="1"/>
            </p:cNvSpPr>
            <p:nvPr/>
          </p:nvSpPr>
          <p:spPr bwMode="auto">
            <a:xfrm>
              <a:off x="96" y="1450"/>
              <a:ext cx="2496" cy="661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marR="0" algn="ctr" defTabSz="914400">
                <a:spcBef>
                  <a:spcPts val="0"/>
                </a:spcBef>
                <a:buClrTx/>
                <a:buSzTx/>
                <a:buFontTx/>
                <a:defRPr/>
              </a:pPr>
              <a:r>
                <a:rPr kumimoji="1" lang="zh-CN" altLang="en-US" sz="2000" kern="1200" cap="none" spc="0" normalizeH="0" baseline="0" noProof="0" dirty="0">
                  <a:solidFill>
                    <a:srgbClr val="FFFF00"/>
                  </a:solidFill>
                  <a:latin typeface="+mn-ea"/>
                  <a:ea typeface="+mn-ea"/>
                  <a:cs typeface="+mn-cs"/>
                </a:rPr>
                <a:t>图</a:t>
              </a:r>
              <a:r>
                <a:rPr kumimoji="1" lang="en-US" altLang="zh-CN" sz="2000" kern="1200" cap="none" spc="0" normalizeH="0" baseline="0" noProof="0" dirty="0">
                  <a:solidFill>
                    <a:srgbClr val="FFFF00"/>
                  </a:solidFill>
                  <a:latin typeface="+mn-ea"/>
                  <a:ea typeface="+mn-ea"/>
                  <a:cs typeface="+mn-cs"/>
                </a:rPr>
                <a:t>1  </a:t>
              </a:r>
              <a:r>
                <a:rPr kumimoji="1" lang="zh-CN" altLang="en-US" sz="2000" kern="1200" cap="none" spc="0" normalizeH="0" baseline="0" noProof="0" dirty="0">
                  <a:solidFill>
                    <a:srgbClr val="FFFF00"/>
                  </a:solidFill>
                  <a:latin typeface="+mn-ea"/>
                  <a:ea typeface="+mn-ea"/>
                  <a:cs typeface="+mn-cs"/>
                </a:rPr>
                <a:t>上眼睑有无褶皱</a:t>
              </a:r>
              <a:endParaRPr kumimoji="1" lang="zh-CN" altLang="en-US" sz="2000" kern="1200" cap="none" spc="0" normalizeH="0" baseline="0" noProof="0" dirty="0">
                <a:solidFill>
                  <a:srgbClr val="FFFF00"/>
                </a:solidFill>
                <a:latin typeface="+mn-ea"/>
                <a:ea typeface="+mn-ea"/>
                <a:cs typeface="+mn-cs"/>
              </a:endParaRPr>
            </a:p>
            <a:p>
              <a:pPr marR="0" algn="ctr" defTabSz="914400">
                <a:spcBef>
                  <a:spcPts val="0"/>
                </a:spcBef>
                <a:buClrTx/>
                <a:buSzTx/>
                <a:buFontTx/>
                <a:defRPr/>
              </a:pPr>
              <a:r>
                <a:rPr kumimoji="1" lang="en-US" altLang="zh-CN" sz="2000" kern="1200" cap="none" spc="0" normalizeH="0" baseline="0" noProof="0" dirty="0">
                  <a:solidFill>
                    <a:srgbClr val="FFFF00"/>
                  </a:solidFill>
                  <a:latin typeface="+mn-ea"/>
                  <a:ea typeface="+mn-ea"/>
                  <a:cs typeface="+mn-cs"/>
                </a:rPr>
                <a:t>1.</a:t>
              </a:r>
              <a:r>
                <a:rPr kumimoji="1" lang="zh-CN" altLang="en-US" sz="2000" kern="1200" cap="none" spc="0" normalizeH="0" baseline="0" noProof="0" dirty="0">
                  <a:solidFill>
                    <a:srgbClr val="FFFF00"/>
                  </a:solidFill>
                  <a:latin typeface="+mn-ea"/>
                  <a:ea typeface="+mn-ea"/>
                  <a:cs typeface="+mn-cs"/>
                </a:rPr>
                <a:t>双眼皮     </a:t>
              </a:r>
              <a:r>
                <a:rPr kumimoji="1" lang="en-US" altLang="zh-CN" sz="2000" kern="1200" cap="none" spc="0" normalizeH="0" baseline="0" noProof="0" dirty="0">
                  <a:solidFill>
                    <a:srgbClr val="FFFF00"/>
                  </a:solidFill>
                  <a:latin typeface="+mn-ea"/>
                  <a:ea typeface="+mn-ea"/>
                  <a:cs typeface="+mn-cs"/>
                </a:rPr>
                <a:t>2.</a:t>
              </a:r>
              <a:r>
                <a:rPr kumimoji="1" lang="zh-CN" altLang="en-US" sz="2000" kern="1200" cap="none" spc="0" normalizeH="0" baseline="0" noProof="0" dirty="0">
                  <a:solidFill>
                    <a:srgbClr val="FFFF00"/>
                  </a:solidFill>
                  <a:latin typeface="+mn-ea"/>
                  <a:ea typeface="+mn-ea"/>
                  <a:cs typeface="+mn-cs"/>
                </a:rPr>
                <a:t>单眼皮</a:t>
              </a:r>
              <a:endParaRPr kumimoji="1" lang="zh-CN" altLang="en-US" sz="2000" kern="1200" cap="none" spc="0" normalizeH="0" baseline="0" noProof="0" dirty="0">
                <a:solidFill>
                  <a:srgbClr val="FFFF00"/>
                </a:solidFill>
                <a:latin typeface="+mn-ea"/>
                <a:ea typeface="+mn-ea"/>
                <a:cs typeface="+mn-cs"/>
              </a:endParaRPr>
            </a:p>
          </p:txBody>
        </p:sp>
      </p:grpSp>
      <p:pic>
        <p:nvPicPr>
          <p:cNvPr id="14342" name="Picture 12" descr="book8-11s"/>
          <p:cNvPicPr>
            <a:picLocks noChangeAspect="1"/>
          </p:cNvPicPr>
          <p:nvPr/>
        </p:nvPicPr>
        <p:blipFill>
          <a:blip r:embed="rId4"/>
          <a:srcRect t="5927"/>
          <a:stretch>
            <a:fillRect/>
          </a:stretch>
        </p:blipFill>
        <p:spPr>
          <a:xfrm>
            <a:off x="4876800" y="2952750"/>
            <a:ext cx="2879725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4800600" y="4127500"/>
            <a:ext cx="3200400" cy="1014730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1" lang="zh-CN" altLang="en-US" sz="2000" kern="1200" cap="none" spc="0" normalizeH="0" baseline="0" noProof="0" dirty="0">
                <a:solidFill>
                  <a:srgbClr val="FFFF00"/>
                </a:solidFill>
                <a:latin typeface="+mn-ea"/>
                <a:ea typeface="+mn-ea"/>
                <a:cs typeface="+mn-cs"/>
              </a:rPr>
              <a:t>图</a:t>
            </a:r>
            <a:r>
              <a:rPr kumimoji="1" lang="en-US" altLang="zh-CN" sz="2000" kern="1200" cap="none" spc="0" normalizeH="0" baseline="0" noProof="0" dirty="0">
                <a:solidFill>
                  <a:srgbClr val="FFFF00"/>
                </a:solidFill>
                <a:latin typeface="+mn-ea"/>
                <a:ea typeface="+mn-ea"/>
                <a:cs typeface="+mn-cs"/>
              </a:rPr>
              <a:t>4  </a:t>
            </a:r>
            <a:r>
              <a:rPr kumimoji="1" lang="zh-CN" altLang="en-US" sz="2000" kern="1200" cap="none" spc="0" normalizeH="0" baseline="0" noProof="0" dirty="0">
                <a:solidFill>
                  <a:srgbClr val="FFFF00"/>
                </a:solidFill>
                <a:latin typeface="+mn-ea"/>
                <a:ea typeface="+mn-ea"/>
                <a:cs typeface="+mn-cs"/>
              </a:rPr>
              <a:t>拇指竖起时弯曲情形</a:t>
            </a:r>
            <a:endParaRPr kumimoji="1" lang="zh-CN" altLang="en-US" sz="2000" kern="1200" cap="none" spc="0" normalizeH="0" baseline="0" noProof="0" dirty="0">
              <a:solidFill>
                <a:srgbClr val="FFFF00"/>
              </a:solidFill>
              <a:latin typeface="+mn-ea"/>
              <a:ea typeface="+mn-ea"/>
              <a:cs typeface="+mn-cs"/>
            </a:endParaRPr>
          </a:p>
          <a:p>
            <a:pPr marR="0" defTabSz="914400">
              <a:buClrTx/>
              <a:buSzTx/>
              <a:buFontTx/>
              <a:defRPr/>
            </a:pPr>
            <a:r>
              <a:rPr kumimoji="0" lang="en-US" sz="2000" kern="1200" cap="none" spc="0" normalizeH="0" baseline="0" noProof="0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    1.</a:t>
            </a:r>
            <a:r>
              <a:rPr kumimoji="0" lang="zh-CN" altLang="en-US" sz="2000" kern="1200" cap="none" spc="0" normalizeH="0" baseline="0" noProof="0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不能向背侧弯曲</a:t>
            </a:r>
            <a:r>
              <a:rPr kumimoji="0" lang="en-US" sz="2000" kern="1200" cap="none" spc="0" normalizeH="0" baseline="0" noProof="0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 </a:t>
            </a:r>
            <a:endParaRPr kumimoji="0" lang="en-US" sz="2000" kern="1200" cap="none" spc="0" normalizeH="0" baseline="0" noProof="0" dirty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defRPr/>
            </a:pPr>
            <a:r>
              <a:rPr kumimoji="0" lang="en-US" sz="2000" kern="1200" cap="none" spc="0" normalizeH="0" baseline="0" noProof="0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    2. </a:t>
            </a:r>
            <a:r>
              <a:rPr kumimoji="0" lang="zh-CN" altLang="en-US" sz="2000" kern="1200" cap="none" spc="0" normalizeH="0" baseline="0" noProof="0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能向背侧弯曲</a:t>
            </a:r>
            <a:endParaRPr kumimoji="0" lang="zh-CN" altLang="en-US" sz="2000" kern="1200" cap="none" spc="0" normalizeH="0" baseline="0" noProof="0" dirty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648200" y="1962150"/>
            <a:ext cx="3276600" cy="1016000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>
              <a:spcBef>
                <a:spcPts val="0"/>
              </a:spcBef>
              <a:buClrTx/>
              <a:buSzTx/>
              <a:buFontTx/>
              <a:defRPr/>
            </a:pPr>
            <a:r>
              <a:rPr kumimoji="1" lang="zh-CN" altLang="en-US" sz="2000" kern="1200" cap="none" spc="0" normalizeH="0" baseline="0" noProof="0" dirty="0">
                <a:solidFill>
                  <a:srgbClr val="FFFF00"/>
                </a:solidFill>
                <a:latin typeface="+mn-ea"/>
                <a:ea typeface="+mn-ea"/>
                <a:cs typeface="+mn-cs"/>
              </a:rPr>
              <a:t>图</a:t>
            </a:r>
            <a:r>
              <a:rPr kumimoji="1" lang="en-US" altLang="zh-CN" sz="2000" kern="1200" cap="none" spc="0" normalizeH="0" baseline="0" noProof="0" dirty="0">
                <a:solidFill>
                  <a:srgbClr val="FFFF00"/>
                </a:solidFill>
                <a:latin typeface="+mn-ea"/>
                <a:ea typeface="+mn-ea"/>
                <a:cs typeface="+mn-cs"/>
              </a:rPr>
              <a:t>2  </a:t>
            </a:r>
            <a:r>
              <a:rPr kumimoji="1" lang="zh-CN" altLang="en-US" sz="2000" kern="1200" cap="none" spc="0" normalizeH="0" baseline="0" noProof="0" dirty="0">
                <a:solidFill>
                  <a:srgbClr val="FFFF00"/>
                </a:solidFill>
                <a:latin typeface="+mn-ea"/>
                <a:ea typeface="+mn-ea"/>
                <a:cs typeface="+mn-cs"/>
              </a:rPr>
              <a:t>是否能够卷舌</a:t>
            </a:r>
            <a:endParaRPr kumimoji="1" lang="zh-CN" altLang="en-US" sz="2000" kern="1200" cap="none" spc="0" normalizeH="0" baseline="0" noProof="0" dirty="0">
              <a:solidFill>
                <a:srgbClr val="FFFF00"/>
              </a:solidFill>
              <a:latin typeface="+mn-ea"/>
              <a:ea typeface="+mn-ea"/>
              <a:cs typeface="+mn-cs"/>
            </a:endParaRPr>
          </a:p>
          <a:p>
            <a:pPr marR="0" algn="ctr" defTabSz="914400">
              <a:spcBef>
                <a:spcPts val="0"/>
              </a:spcBef>
              <a:buClrTx/>
              <a:buSzTx/>
              <a:buFontTx/>
              <a:defRPr/>
            </a:pPr>
            <a:r>
              <a:rPr kumimoji="1" lang="zh-CN" altLang="en-US" sz="2000" kern="1200" cap="none" spc="0" normalizeH="0" baseline="0" noProof="0" dirty="0">
                <a:solidFill>
                  <a:srgbClr val="FFFF00"/>
                </a:solidFill>
                <a:latin typeface="+mn-ea"/>
                <a:ea typeface="+mn-ea"/>
                <a:cs typeface="+mn-cs"/>
              </a:rPr>
              <a:t>（舌的两侧可上卷成圆筒状）</a:t>
            </a:r>
            <a:endParaRPr kumimoji="1" lang="en-US" altLang="zh-CN" sz="2000" kern="1200" cap="none" spc="0" normalizeH="0" baseline="0" noProof="0" dirty="0">
              <a:solidFill>
                <a:srgbClr val="FFFF00"/>
              </a:solidFill>
              <a:latin typeface="+mn-ea"/>
              <a:ea typeface="+mn-ea"/>
              <a:cs typeface="+mn-cs"/>
            </a:endParaRPr>
          </a:p>
          <a:p>
            <a:pPr marR="0" algn="ctr" defTabSz="914400">
              <a:spcBef>
                <a:spcPts val="0"/>
              </a:spcBef>
              <a:buClrTx/>
              <a:buSzTx/>
              <a:buFontTx/>
              <a:defRPr/>
            </a:pPr>
            <a:r>
              <a:rPr kumimoji="1" lang="en-US" altLang="zh-CN" sz="2000" kern="1200" cap="none" spc="0" normalizeH="0" baseline="0" noProof="0" dirty="0">
                <a:solidFill>
                  <a:srgbClr val="FFFF00"/>
                </a:solidFill>
                <a:latin typeface="+mn-ea"/>
                <a:ea typeface="+mn-ea"/>
                <a:cs typeface="+mn-cs"/>
              </a:rPr>
              <a:t>1.</a:t>
            </a:r>
            <a:r>
              <a:rPr kumimoji="1" lang="zh-CN" altLang="en-US" sz="2000" kern="1200" cap="none" spc="0" normalizeH="0" baseline="0" noProof="0" dirty="0">
                <a:solidFill>
                  <a:srgbClr val="FFFF00"/>
                </a:solidFill>
                <a:latin typeface="+mn-ea"/>
                <a:ea typeface="+mn-ea"/>
                <a:cs typeface="+mn-cs"/>
              </a:rPr>
              <a:t>能卷舌     </a:t>
            </a:r>
            <a:r>
              <a:rPr kumimoji="1" lang="en-US" altLang="zh-CN" sz="2000" kern="1200" cap="none" spc="0" normalizeH="0" baseline="0" noProof="0" dirty="0">
                <a:solidFill>
                  <a:srgbClr val="FFFF00"/>
                </a:solidFill>
                <a:latin typeface="+mn-ea"/>
                <a:ea typeface="+mn-ea"/>
                <a:cs typeface="+mn-cs"/>
              </a:rPr>
              <a:t>2.</a:t>
            </a:r>
            <a:r>
              <a:rPr kumimoji="1" lang="zh-CN" altLang="en-US" sz="2000" kern="1200" cap="none" spc="0" normalizeH="0" baseline="0" noProof="0" dirty="0">
                <a:solidFill>
                  <a:srgbClr val="FFFF00"/>
                </a:solidFill>
                <a:latin typeface="+mn-ea"/>
                <a:ea typeface="+mn-ea"/>
                <a:cs typeface="+mn-cs"/>
              </a:rPr>
              <a:t>不能卷舌</a:t>
            </a:r>
            <a:endParaRPr kumimoji="1" lang="zh-CN" altLang="en-US" sz="2000" kern="1200" cap="none" spc="0" normalizeH="0" baseline="0" noProof="0" dirty="0">
              <a:solidFill>
                <a:srgbClr val="FFFF00"/>
              </a:solidFill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p="http://schemas.openxmlformats.org/presentationml/2006/main">
  <p:tag name="REFSHAPE" val="289654276"/>
  <p:tag name="KSO_WM_UNIT_PLACING_PICTURE_USER_VIEWPORT" val="{&quot;height&quot;:8100,&quot;width&quot;:11980}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p="http://schemas.openxmlformats.org/presentationml/2006/main">
  <p:tag name="KSO_WM_UNIT_TABLE_BEAUTIFY" val="smartTable{17c33338-4e43-4126-a5c7-e23b41720f18}"/>
</p:tagLst>
</file>

<file path=ppt/tags/tag156.xml><?xml version="1.0" encoding="utf-8"?>
<p:tagLst xmlns:p="http://schemas.openxmlformats.org/presentationml/2006/main">
  <p:tag name="KSO_WM_UNIT_TABLE_BEAUTIFY" val="smartTable{17c33338-4e43-4126-a5c7-e23b41720f18}"/>
</p:tagLst>
</file>

<file path=ppt/tags/tag157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p="http://schemas.openxmlformats.org/presentationml/2006/main">
  <p:tag name="ISPRING_PRESENTATION_TITLE" val="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3120</Words>
  <Application>WPS 演示</Application>
  <PresentationFormat>全屏显示(16:9)</PresentationFormat>
  <Paragraphs>463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51" baseType="lpstr">
      <vt:lpstr>Arial</vt:lpstr>
      <vt:lpstr>宋体</vt:lpstr>
      <vt:lpstr>Wingdings</vt:lpstr>
      <vt:lpstr>Calibri</vt:lpstr>
      <vt:lpstr>微软雅黑</vt:lpstr>
      <vt:lpstr>Calibri</vt:lpstr>
      <vt:lpstr>汉仪旗黑-85S</vt:lpstr>
      <vt:lpstr>黑体</vt:lpstr>
      <vt:lpstr>楷体</vt:lpstr>
      <vt:lpstr>华文楷体</vt:lpstr>
      <vt:lpstr>Arial Black</vt:lpstr>
      <vt:lpstr>Arial Unicode MS</vt:lpstr>
      <vt:lpstr>楷体_GB2312</vt:lpstr>
      <vt:lpstr>新宋体</vt:lpstr>
      <vt:lpstr>Tahoma</vt:lpstr>
      <vt:lpstr>楷体_GB2312</vt:lpstr>
      <vt:lpstr>Office 主题​​</vt:lpstr>
      <vt:lpstr>1_Office 主题​​</vt:lpstr>
      <vt:lpstr>寻找基因之路（1）—— 孟德尔的豌豆杂交实验（一） 第1课时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二、孟德尔一对相对性状的杂交实验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1.回顾本节课学习的遗传学常见符号，填表。</vt:lpstr>
      <vt:lpstr>PowerPoint 演示文稿</vt:lpstr>
      <vt:lpstr>PowerPoint 演示文稿</vt:lpstr>
      <vt:lpstr>性状类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bai</dc:creator>
  <cp:lastModifiedBy>小姚</cp:lastModifiedBy>
  <cp:revision>247</cp:revision>
  <dcterms:created xsi:type="dcterms:W3CDTF">2016-05-28T08:56:00Z</dcterms:created>
  <dcterms:modified xsi:type="dcterms:W3CDTF">2020-04-03T16:52:27Z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