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ags/tag1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5" r:id="rId2"/>
    <p:sldId id="338" r:id="rId3"/>
    <p:sldId id="339" r:id="rId4"/>
    <p:sldId id="335" r:id="rId5"/>
    <p:sldId id="290" r:id="rId6"/>
    <p:sldId id="298" r:id="rId7"/>
    <p:sldId id="291" r:id="rId8"/>
    <p:sldId id="300" r:id="rId9"/>
    <p:sldId id="292" r:id="rId10"/>
    <p:sldId id="296" r:id="rId11"/>
    <p:sldId id="312" r:id="rId12"/>
    <p:sldId id="304" r:id="rId13"/>
    <p:sldId id="305" r:id="rId14"/>
    <p:sldId id="306" r:id="rId15"/>
    <p:sldId id="307" r:id="rId16"/>
    <p:sldId id="308" r:id="rId17"/>
    <p:sldId id="330" r:id="rId18"/>
    <p:sldId id="337" r:id="rId19"/>
    <p:sldId id="332" r:id="rId20"/>
    <p:sldId id="311" r:id="rId21"/>
    <p:sldId id="271"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00B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1" autoAdjust="0"/>
    <p:restoredTop sz="93135" autoAdjust="0"/>
  </p:normalViewPr>
  <p:slideViewPr>
    <p:cSldViewPr snapToGrid="0">
      <p:cViewPr varScale="1">
        <p:scale>
          <a:sx n="81" d="100"/>
          <a:sy n="81" d="100"/>
        </p:scale>
        <p:origin x="-88" y="-64"/>
      </p:cViewPr>
      <p:guideLst>
        <p:guide orient="horz" pos="1736"/>
        <p:guide pos="288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5981903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加入的酶可以特异性地除去某种物质的影响，从而排除这种物质的作用。</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smtClean="0"/>
              <a:t>根据艾弗里的实验</a:t>
            </a:r>
            <a:r>
              <a:rPr lang="zh-CN" altLang="en-US" baseline="0" dirty="0" smtClean="0"/>
              <a:t> ，我们可以看出，他巧妙地利用减法原理，通过酶解法特异性地去除一种物质，从而得出</a:t>
            </a:r>
            <a:r>
              <a:rPr lang="en-US" altLang="zh-CN" baseline="0" dirty="0" smtClean="0"/>
              <a:t>DNA</a:t>
            </a:r>
            <a:r>
              <a:rPr lang="zh-CN" altLang="en-US" baseline="0" dirty="0" smtClean="0"/>
              <a:t>是使</a:t>
            </a:r>
            <a:r>
              <a:rPr lang="zh-CN" altLang="en-US" sz="1200" dirty="0" smtClean="0">
                <a:latin typeface="楷体" pitchFamily="49" charset="-122"/>
                <a:sym typeface="Arial" panose="020B0604020202020204" pitchFamily="34" charset="0"/>
              </a:rPr>
              <a:t>利用控制自变量的“减法原理”，从每个实验组特异性地去除一种物质，从而证明了</a:t>
            </a:r>
            <a:r>
              <a:rPr lang="zh-CN" altLang="zh-CN" sz="1200" b="1" dirty="0" smtClean="0">
                <a:solidFill>
                  <a:srgbClr val="FF0000"/>
                </a:solidFill>
                <a:latin typeface="楷体" pitchFamily="49" charset="-122"/>
                <a:sym typeface="Arial" panose="020B0604020202020204" pitchFamily="34" charset="0"/>
              </a:rPr>
              <a:t>DNA</a:t>
            </a:r>
            <a:r>
              <a:rPr lang="zh-CN" altLang="zh-CN" sz="1200" dirty="0" smtClean="0">
                <a:solidFill>
                  <a:srgbClr val="FF0000"/>
                </a:solidFill>
                <a:latin typeface="楷体" pitchFamily="49" charset="-122"/>
                <a:sym typeface="Arial" panose="020B0604020202020204" pitchFamily="34" charset="0"/>
              </a:rPr>
              <a:t>是转化因子</a:t>
            </a:r>
            <a:r>
              <a:rPr lang="zh-CN" altLang="en-US" sz="1200" dirty="0" smtClean="0">
                <a:latin typeface="楷体" pitchFamily="49" charset="-122"/>
                <a:sym typeface="Arial" panose="020B0604020202020204" pitchFamily="34" charset="0"/>
              </a:rPr>
              <a:t>。</a:t>
            </a:r>
            <a:endParaRPr lang="zh-CN" altLang="zh-CN" sz="1200" dirty="0" smtClean="0">
              <a:latin typeface="楷体" pitchFamily="49" charset="-122"/>
              <a:sym typeface="Arial" panose="020B0604020202020204" pitchFamily="34" charset="0"/>
            </a:endParaRPr>
          </a:p>
          <a:p>
            <a:endParaRPr lang="en-US" altLang="zh-CN"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在话说病毒中，我们已经认识了噬菌体的结构和增殖。</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若同时标记，则无法区别</a:t>
            </a:r>
            <a:r>
              <a:rPr lang="en-US" altLang="zh-CN" dirty="0" smtClean="0"/>
              <a:t>DNA</a:t>
            </a:r>
            <a:r>
              <a:rPr lang="zh-CN" altLang="en-US" dirty="0" smtClean="0"/>
              <a:t>和蛋白质。</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slideMaster" Target="../slideMasters/slideMaster1.xml"/><Relationship Id="rId4" Type="http://schemas.openxmlformats.org/officeDocument/2006/relationships/tags" Target="../tags/tag101.xml"/><Relationship Id="rId9" Type="http://schemas.openxmlformats.org/officeDocument/2006/relationships/tags" Target="../tags/tag10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tags" Target="../tags/tag40.xml"/><Relationship Id="rId7" Type="http://schemas.openxmlformats.org/officeDocument/2006/relationships/image" Target="../media/image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79432"/>
            <a:ext cx="2133600" cy="274543"/>
          </a:xfrm>
          <a:prstGeom prst="rect">
            <a:avLst/>
          </a:prstGeom>
        </p:spPr>
        <p:txBody>
          <a:bodyPr/>
          <a:lstStyle/>
          <a:p>
            <a:fld id="{D819A9AE-DFF2-479B-AF37-FAA367F55B3D}" type="datetimeFigureOut">
              <a:rPr lang="zh-CN" altLang="en-US" smtClean="0"/>
              <a:pPr/>
              <a:t>2020/4/9</a:t>
            </a:fld>
            <a:endParaRPr lang="zh-CN" altLang="en-US"/>
          </a:p>
        </p:txBody>
      </p:sp>
      <p:sp>
        <p:nvSpPr>
          <p:cNvPr id="5" name="页脚占位符 4"/>
          <p:cNvSpPr>
            <a:spLocks noGrp="1"/>
          </p:cNvSpPr>
          <p:nvPr>
            <p:ph type="ftr" sz="quarter" idx="11"/>
          </p:nvPr>
        </p:nvSpPr>
        <p:spPr>
          <a:xfrm>
            <a:off x="3124200" y="4779432"/>
            <a:ext cx="2895600" cy="27454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79432"/>
            <a:ext cx="2133600" cy="274543"/>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descr="生物封面（必修2）定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58"/>
            <a:ext cx="9146500" cy="51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 y="619"/>
            <a:ext cx="9143250" cy="51428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8" name="页脚占位符 7"/>
          <p:cNvSpPr>
            <a:spLocks noGrp="1"/>
          </p:cNvSpPr>
          <p:nvPr>
            <p:ph type="ftr" sz="quarter" idx="11"/>
            <p:custDataLst>
              <p:tags r:id="rId7"/>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8"/>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5623560" y="1646123"/>
            <a:ext cx="3291840" cy="1851889"/>
          </a:xfrm>
          <a:prstGeom prst="rect">
            <a:avLst/>
          </a:prstGeom>
        </p:spPr>
      </p:pic>
      <p:sp>
        <p:nvSpPr>
          <p:cNvPr id="2" name="标题 1"/>
          <p:cNvSpPr>
            <a:spLocks noGrp="1"/>
          </p:cNvSpPr>
          <p:nvPr>
            <p:ph type="title"/>
            <p:custDataLst>
              <p:tags r:id="rId2"/>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2020/4/9</a:t>
            </a:fld>
            <a:endParaRPr lang="zh-CN" altLang="en-US" dirty="0"/>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4"/>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5"/>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3"/>
            <p:custDataLst>
              <p:tags r:id="rId26"/>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38.jpeg"/><Relationship Id="rId4"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2684477" y="2331743"/>
            <a:ext cx="6459523" cy="728345"/>
          </a:xfrm>
        </p:spPr>
        <p:txBody>
          <a:bodyPr>
            <a:normAutofit/>
          </a:bodyPr>
          <a:lstStyle/>
          <a:p>
            <a:pPr algn="ctr"/>
            <a:r>
              <a:rPr lang="en-US" altLang="zh-CN" sz="3600" b="1" spc="300" dirty="0" smtClean="0">
                <a:solidFill>
                  <a:srgbClr val="FF0000"/>
                </a:solidFill>
                <a:latin typeface="微软雅黑" panose="020B0503020204020204" charset="-122"/>
                <a:ea typeface="微软雅黑" panose="020B0503020204020204" charset="-122"/>
                <a:sym typeface="+mn-ea"/>
              </a:rPr>
              <a:t>DNA</a:t>
            </a:r>
            <a:r>
              <a:rPr lang="zh-CN" altLang="en-US" sz="3600" b="1" spc="300" dirty="0" smtClean="0">
                <a:solidFill>
                  <a:srgbClr val="FF0000"/>
                </a:solidFill>
                <a:latin typeface="微软雅黑" panose="020B0503020204020204" charset="-122"/>
                <a:ea typeface="微软雅黑" panose="020B0503020204020204" charset="-122"/>
                <a:sym typeface="+mn-ea"/>
              </a:rPr>
              <a:t>是遗传物质的证据</a:t>
            </a:r>
            <a:endParaRPr lang="en-US" altLang="zh-CN" sz="3600" b="1" spc="300" dirty="0">
              <a:solidFill>
                <a:srgbClr val="FF0000"/>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710058"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生物学</a:t>
            </a:r>
            <a:r>
              <a:rPr lang="zh-CN" altLang="en-US" sz="24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2413271" y="3688900"/>
            <a:ext cx="6580835"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北京中学         陈淑丽</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2180812" y="388307"/>
            <a:ext cx="4633347" cy="2205399"/>
            <a:chOff x="2481437" y="1005758"/>
            <a:chExt cx="4151111" cy="2026359"/>
          </a:xfrm>
        </p:grpSpPr>
        <p:sp>
          <p:nvSpPr>
            <p:cNvPr id="2" name="矩形 1"/>
            <p:cNvSpPr/>
            <p:nvPr/>
          </p:nvSpPr>
          <p:spPr>
            <a:xfrm>
              <a:off x="3777661" y="1005758"/>
              <a:ext cx="1523162" cy="334701"/>
            </a:xfrm>
            <a:prstGeom prst="rect">
              <a:avLst/>
            </a:prstGeom>
          </p:spPr>
          <p:txBody>
            <a:bodyPr wrap="none" lIns="34284" tIns="17142" rIns="34284" bIns="17142">
              <a:spAutoFit/>
            </a:bodyPr>
            <a:lstStyle/>
            <a:p>
              <a:pPr algn="just">
                <a:lnSpc>
                  <a:spcPct val="130000"/>
                </a:lnSpc>
              </a:pPr>
              <a:r>
                <a:rPr lang="en-US" altLang="zh-CN" sz="1500" b="1" dirty="0">
                  <a:solidFill>
                    <a:srgbClr val="0000FF"/>
                  </a:solidFill>
                  <a:latin typeface="Times New Roman" pitchFamily="18" charset="0"/>
                  <a:ea typeface="黑体" pitchFamily="49" charset="-122"/>
                </a:rPr>
                <a:t>S</a:t>
              </a:r>
              <a:r>
                <a:rPr lang="zh-CN" altLang="en-US" sz="1500" dirty="0">
                  <a:solidFill>
                    <a:srgbClr val="0000FF"/>
                  </a:solidFill>
                  <a:latin typeface="Times New Roman" pitchFamily="18" charset="0"/>
                  <a:ea typeface="黑体" pitchFamily="49" charset="-122"/>
                </a:rPr>
                <a:t>型菌细胞提取物</a:t>
              </a:r>
            </a:p>
          </p:txBody>
        </p:sp>
        <p:cxnSp>
          <p:nvCxnSpPr>
            <p:cNvPr id="3" name="直接连接符 2"/>
            <p:cNvCxnSpPr/>
            <p:nvPr/>
          </p:nvCxnSpPr>
          <p:spPr>
            <a:xfrm>
              <a:off x="2805436" y="1388100"/>
              <a:ext cx="337478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812125" y="1388100"/>
              <a:ext cx="0" cy="17548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481437" y="1511471"/>
              <a:ext cx="646319" cy="334701"/>
            </a:xfrm>
            <a:prstGeom prst="rect">
              <a:avLst/>
            </a:prstGeom>
          </p:spPr>
          <p:txBody>
            <a:bodyPr wrap="none" lIns="34284" tIns="17142" rIns="34284" bIns="17142">
              <a:spAutoFit/>
            </a:bodyPr>
            <a:lstStyle/>
            <a:p>
              <a:pPr algn="just">
                <a:lnSpc>
                  <a:spcPct val="130000"/>
                </a:lnSpc>
              </a:pPr>
              <a:r>
                <a:rPr lang="zh-CN" altLang="en-US" sz="1500" dirty="0">
                  <a:solidFill>
                    <a:srgbClr val="0000FF"/>
                  </a:solidFill>
                  <a:latin typeface="Times New Roman" pitchFamily="18" charset="0"/>
                  <a:ea typeface="黑体" pitchFamily="49" charset="-122"/>
                </a:rPr>
                <a:t>对照组</a:t>
              </a:r>
            </a:p>
          </p:txBody>
        </p:sp>
        <p:sp>
          <p:nvSpPr>
            <p:cNvPr id="6" name="矩形 5"/>
            <p:cNvSpPr/>
            <p:nvPr/>
          </p:nvSpPr>
          <p:spPr>
            <a:xfrm>
              <a:off x="3356372" y="1511471"/>
              <a:ext cx="646319" cy="334701"/>
            </a:xfrm>
            <a:prstGeom prst="rect">
              <a:avLst/>
            </a:prstGeom>
          </p:spPr>
          <p:txBody>
            <a:bodyPr wrap="none" lIns="34284" tIns="17142" rIns="34284" bIns="17142">
              <a:spAutoFit/>
            </a:bodyPr>
            <a:lstStyle/>
            <a:p>
              <a:pPr algn="just">
                <a:lnSpc>
                  <a:spcPct val="130000"/>
                </a:lnSpc>
              </a:pPr>
              <a:r>
                <a:rPr lang="zh-CN" altLang="en-US" sz="1500" dirty="0">
                  <a:solidFill>
                    <a:srgbClr val="0000FF"/>
                  </a:solidFill>
                  <a:latin typeface="Times New Roman" pitchFamily="18" charset="0"/>
                  <a:ea typeface="黑体" pitchFamily="49" charset="-122"/>
                </a:rPr>
                <a:t>蛋白酶</a:t>
              </a:r>
            </a:p>
          </p:txBody>
        </p:sp>
        <p:sp>
          <p:nvSpPr>
            <p:cNvPr id="7" name="矩形 6"/>
            <p:cNvSpPr/>
            <p:nvPr/>
          </p:nvSpPr>
          <p:spPr>
            <a:xfrm>
              <a:off x="4229590" y="1511471"/>
              <a:ext cx="679982" cy="334701"/>
            </a:xfrm>
            <a:prstGeom prst="rect">
              <a:avLst/>
            </a:prstGeom>
          </p:spPr>
          <p:txBody>
            <a:bodyPr wrap="none" lIns="34284" tIns="17142" rIns="34284" bIns="17142">
              <a:spAutoFit/>
            </a:bodyPr>
            <a:lstStyle/>
            <a:p>
              <a:pPr algn="just">
                <a:lnSpc>
                  <a:spcPct val="130000"/>
                </a:lnSpc>
              </a:pPr>
              <a:r>
                <a:rPr lang="en-US" altLang="zh-CN" sz="1500" b="1" dirty="0">
                  <a:solidFill>
                    <a:srgbClr val="0000FF"/>
                  </a:solidFill>
                  <a:latin typeface="Times New Roman" pitchFamily="18" charset="0"/>
                  <a:ea typeface="黑体" pitchFamily="49" charset="-122"/>
                </a:rPr>
                <a:t>RNA</a:t>
              </a:r>
              <a:r>
                <a:rPr lang="zh-CN" altLang="en-US" sz="1500" dirty="0">
                  <a:solidFill>
                    <a:srgbClr val="0000FF"/>
                  </a:solidFill>
                  <a:latin typeface="Times New Roman" pitchFamily="18" charset="0"/>
                  <a:ea typeface="黑体" pitchFamily="49" charset="-122"/>
                </a:rPr>
                <a:t>酶</a:t>
              </a:r>
            </a:p>
          </p:txBody>
        </p:sp>
        <p:sp>
          <p:nvSpPr>
            <p:cNvPr id="8" name="矩形 7"/>
            <p:cNvSpPr/>
            <p:nvPr/>
          </p:nvSpPr>
          <p:spPr>
            <a:xfrm>
              <a:off x="5145074" y="1511471"/>
              <a:ext cx="453958" cy="334701"/>
            </a:xfrm>
            <a:prstGeom prst="rect">
              <a:avLst/>
            </a:prstGeom>
          </p:spPr>
          <p:txBody>
            <a:bodyPr wrap="none" lIns="34284" tIns="17142" rIns="34284" bIns="17142">
              <a:spAutoFit/>
            </a:bodyPr>
            <a:lstStyle/>
            <a:p>
              <a:pPr algn="just">
                <a:lnSpc>
                  <a:spcPct val="130000"/>
                </a:lnSpc>
              </a:pPr>
              <a:r>
                <a:rPr lang="zh-CN" altLang="en-US" sz="1500" dirty="0">
                  <a:solidFill>
                    <a:srgbClr val="0000FF"/>
                  </a:solidFill>
                  <a:latin typeface="Times New Roman" pitchFamily="18" charset="0"/>
                  <a:ea typeface="黑体" pitchFamily="49" charset="-122"/>
                </a:rPr>
                <a:t>酯酶</a:t>
              </a:r>
            </a:p>
          </p:txBody>
        </p:sp>
        <p:sp>
          <p:nvSpPr>
            <p:cNvPr id="9" name="矩形 8"/>
            <p:cNvSpPr/>
            <p:nvPr/>
          </p:nvSpPr>
          <p:spPr>
            <a:xfrm>
              <a:off x="5818969" y="1511471"/>
              <a:ext cx="679982" cy="334701"/>
            </a:xfrm>
            <a:prstGeom prst="rect">
              <a:avLst/>
            </a:prstGeom>
          </p:spPr>
          <p:txBody>
            <a:bodyPr wrap="none" lIns="34284" tIns="17142" rIns="34284" bIns="17142">
              <a:spAutoFit/>
            </a:bodyPr>
            <a:lstStyle/>
            <a:p>
              <a:pPr algn="just">
                <a:lnSpc>
                  <a:spcPct val="130000"/>
                </a:lnSpc>
              </a:pPr>
              <a:r>
                <a:rPr lang="en-US" altLang="zh-CN" sz="1500" b="1" dirty="0">
                  <a:solidFill>
                    <a:srgbClr val="0000FF"/>
                  </a:solidFill>
                  <a:latin typeface="Times New Roman" pitchFamily="18" charset="0"/>
                  <a:ea typeface="黑体" pitchFamily="49" charset="-122"/>
                </a:rPr>
                <a:t>DNA</a:t>
              </a:r>
              <a:r>
                <a:rPr lang="zh-CN" altLang="en-US" sz="1500" dirty="0">
                  <a:solidFill>
                    <a:srgbClr val="0000FF"/>
                  </a:solidFill>
                  <a:latin typeface="Times New Roman" pitchFamily="18" charset="0"/>
                  <a:ea typeface="黑体" pitchFamily="49" charset="-122"/>
                </a:rPr>
                <a:t>酶</a:t>
              </a:r>
            </a:p>
          </p:txBody>
        </p:sp>
        <p:sp>
          <p:nvSpPr>
            <p:cNvPr id="10" name="矩形 9"/>
            <p:cNvSpPr/>
            <p:nvPr/>
          </p:nvSpPr>
          <p:spPr>
            <a:xfrm>
              <a:off x="3246480" y="2697416"/>
              <a:ext cx="1579266" cy="334701"/>
            </a:xfrm>
            <a:prstGeom prst="rect">
              <a:avLst/>
            </a:prstGeom>
          </p:spPr>
          <p:txBody>
            <a:bodyPr wrap="none" lIns="34284" tIns="17142" rIns="34284" bIns="17142">
              <a:spAutoFit/>
            </a:bodyPr>
            <a:lstStyle/>
            <a:p>
              <a:pPr algn="just">
                <a:lnSpc>
                  <a:spcPct val="130000"/>
                </a:lnSpc>
              </a:pPr>
              <a:r>
                <a:rPr lang="en-US" altLang="zh-CN" sz="1500" b="1" dirty="0">
                  <a:solidFill>
                    <a:srgbClr val="0000FF"/>
                  </a:solidFill>
                  <a:latin typeface="Times New Roman" pitchFamily="18" charset="0"/>
                  <a:ea typeface="黑体" pitchFamily="49" charset="-122"/>
                </a:rPr>
                <a:t>R</a:t>
              </a:r>
              <a:r>
                <a:rPr lang="zh-CN" altLang="en-US" sz="1500" dirty="0">
                  <a:solidFill>
                    <a:srgbClr val="0000FF"/>
                  </a:solidFill>
                  <a:latin typeface="Times New Roman" pitchFamily="18" charset="0"/>
                  <a:ea typeface="黑体" pitchFamily="49" charset="-122"/>
                </a:rPr>
                <a:t>型细菌</a:t>
              </a:r>
              <a:r>
                <a:rPr lang="en-US" altLang="zh-CN" sz="1500" b="1" dirty="0">
                  <a:solidFill>
                    <a:srgbClr val="0000FF"/>
                  </a:solidFill>
                  <a:latin typeface="Times New Roman" pitchFamily="18" charset="0"/>
                  <a:ea typeface="黑体" pitchFamily="49" charset="-122"/>
                </a:rPr>
                <a:t>+S</a:t>
              </a:r>
              <a:r>
                <a:rPr lang="zh-CN" altLang="en-US" sz="1500" dirty="0">
                  <a:solidFill>
                    <a:srgbClr val="0000FF"/>
                  </a:solidFill>
                  <a:latin typeface="Times New Roman" pitchFamily="18" charset="0"/>
                  <a:ea typeface="黑体" pitchFamily="49" charset="-122"/>
                </a:rPr>
                <a:t>型细菌</a:t>
              </a:r>
            </a:p>
          </p:txBody>
        </p:sp>
        <p:sp>
          <p:nvSpPr>
            <p:cNvPr id="11" name="矩形 10"/>
            <p:cNvSpPr/>
            <p:nvPr/>
          </p:nvSpPr>
          <p:spPr>
            <a:xfrm>
              <a:off x="5654407" y="2697416"/>
              <a:ext cx="978141" cy="334701"/>
            </a:xfrm>
            <a:prstGeom prst="rect">
              <a:avLst/>
            </a:prstGeom>
          </p:spPr>
          <p:txBody>
            <a:bodyPr wrap="none" lIns="34284" tIns="17142" rIns="34284" bIns="17142">
              <a:spAutoFit/>
            </a:bodyPr>
            <a:lstStyle/>
            <a:p>
              <a:pPr algn="just">
                <a:lnSpc>
                  <a:spcPct val="130000"/>
                </a:lnSpc>
              </a:pPr>
              <a:r>
                <a:rPr lang="zh-CN" altLang="en-US" sz="1500" b="1" dirty="0">
                  <a:solidFill>
                    <a:srgbClr val="0000FF"/>
                  </a:solidFill>
                  <a:latin typeface="Times New Roman" pitchFamily="18" charset="0"/>
                  <a:ea typeface="黑体" pitchFamily="49" charset="-122"/>
                </a:rPr>
                <a:t>只</a:t>
              </a:r>
              <a:r>
                <a:rPr lang="en-US" altLang="zh-CN" sz="1500" b="1" dirty="0">
                  <a:solidFill>
                    <a:srgbClr val="0000FF"/>
                  </a:solidFill>
                  <a:latin typeface="Times New Roman" pitchFamily="18" charset="0"/>
                  <a:ea typeface="黑体" pitchFamily="49" charset="-122"/>
                </a:rPr>
                <a:t>R</a:t>
              </a:r>
              <a:r>
                <a:rPr lang="zh-CN" altLang="en-US" sz="1500" dirty="0">
                  <a:solidFill>
                    <a:srgbClr val="0000FF"/>
                  </a:solidFill>
                  <a:latin typeface="Times New Roman" pitchFamily="18" charset="0"/>
                  <a:ea typeface="黑体" pitchFamily="49" charset="-122"/>
                </a:rPr>
                <a:t>型细菌</a:t>
              </a:r>
            </a:p>
          </p:txBody>
        </p:sp>
        <p:cxnSp>
          <p:nvCxnSpPr>
            <p:cNvPr id="12" name="直接连接符 11"/>
            <p:cNvCxnSpPr/>
            <p:nvPr/>
          </p:nvCxnSpPr>
          <p:spPr>
            <a:xfrm>
              <a:off x="6182291" y="1388100"/>
              <a:ext cx="0" cy="17548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87601" y="1392553"/>
              <a:ext cx="0" cy="17548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92912" y="1383648"/>
              <a:ext cx="0" cy="17548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02048" y="1397006"/>
              <a:ext cx="0" cy="17548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812125" y="1830628"/>
              <a:ext cx="0" cy="337461"/>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702048" y="1830628"/>
              <a:ext cx="0" cy="337461"/>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92912" y="1830628"/>
              <a:ext cx="0" cy="337461"/>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87601" y="1830628"/>
              <a:ext cx="0" cy="337461"/>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182291" y="1830628"/>
              <a:ext cx="0" cy="337461"/>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685499" y="2168089"/>
              <a:ext cx="3652646" cy="27161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rtlCol="0" anchor="ctr"/>
            <a:lstStyle/>
            <a:p>
              <a:pPr algn="ctr"/>
              <a:r>
                <a:rPr lang="zh-CN" altLang="en-US" sz="1500" dirty="0">
                  <a:solidFill>
                    <a:srgbClr val="0000FF"/>
                  </a:solidFill>
                  <a:latin typeface="Times New Roman" pitchFamily="18" charset="0"/>
                  <a:ea typeface="黑体" pitchFamily="49" charset="-122"/>
                </a:rPr>
                <a:t>有</a:t>
              </a:r>
              <a:r>
                <a:rPr lang="en-US" altLang="zh-CN" sz="1500" b="1" dirty="0">
                  <a:solidFill>
                    <a:srgbClr val="0000FF"/>
                  </a:solidFill>
                  <a:latin typeface="Times New Roman" pitchFamily="18" charset="0"/>
                  <a:ea typeface="黑体" pitchFamily="49" charset="-122"/>
                </a:rPr>
                <a:t>R</a:t>
              </a:r>
              <a:r>
                <a:rPr lang="zh-CN" altLang="en-US" sz="1500" dirty="0">
                  <a:solidFill>
                    <a:srgbClr val="0000FF"/>
                  </a:solidFill>
                  <a:latin typeface="Times New Roman" pitchFamily="18" charset="0"/>
                  <a:ea typeface="黑体" pitchFamily="49" charset="-122"/>
                </a:rPr>
                <a:t>型细菌的培养基</a:t>
              </a:r>
            </a:p>
          </p:txBody>
        </p:sp>
        <p:cxnSp>
          <p:nvCxnSpPr>
            <p:cNvPr id="22" name="直接连接符 21"/>
            <p:cNvCxnSpPr/>
            <p:nvPr/>
          </p:nvCxnSpPr>
          <p:spPr>
            <a:xfrm>
              <a:off x="2804983" y="2444712"/>
              <a:ext cx="0" cy="20247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387601" y="2444712"/>
              <a:ext cx="0" cy="20247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92912" y="2444712"/>
              <a:ext cx="0" cy="20247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702048" y="2444712"/>
              <a:ext cx="0" cy="20247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797062" y="2654087"/>
              <a:ext cx="2591831"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182291" y="2444712"/>
              <a:ext cx="0" cy="202477"/>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593621" y="1299945"/>
              <a:ext cx="0" cy="17548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092976" y="2655787"/>
              <a:ext cx="0" cy="107987"/>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 name="组合 36"/>
          <p:cNvGrpSpPr/>
          <p:nvPr/>
        </p:nvGrpSpPr>
        <p:grpSpPr>
          <a:xfrm>
            <a:off x="517862" y="459504"/>
            <a:ext cx="1007377" cy="323165"/>
            <a:chOff x="2399706" y="2509521"/>
            <a:chExt cx="3816424" cy="861872"/>
          </a:xfrm>
        </p:grpSpPr>
        <p:grpSp>
          <p:nvGrpSpPr>
            <p:cNvPr id="31" name="Group 29"/>
            <p:cNvGrpSpPr>
              <a:grpSpLocks/>
            </p:cNvGrpSpPr>
            <p:nvPr/>
          </p:nvGrpSpPr>
          <p:grpSpPr bwMode="auto">
            <a:xfrm>
              <a:off x="2399706" y="2522221"/>
              <a:ext cx="3816424" cy="724505"/>
              <a:chOff x="406" y="980"/>
              <a:chExt cx="2330" cy="298"/>
            </a:xfrm>
          </p:grpSpPr>
          <p:sp>
            <p:nvSpPr>
              <p:cNvPr id="33" name="AutoShape 30"/>
              <p:cNvSpPr>
                <a:spLocks noChangeArrowheads="1"/>
              </p:cNvSpPr>
              <p:nvPr/>
            </p:nvSpPr>
            <p:spPr bwMode="gray">
              <a:xfrm>
                <a:off x="406" y="980"/>
                <a:ext cx="2330" cy="294"/>
              </a:xfrm>
              <a:prstGeom prst="roundRect">
                <a:avLst>
                  <a:gd name="adj" fmla="val 50000"/>
                </a:avLst>
              </a:prstGeom>
              <a:solidFill>
                <a:srgbClr val="C00000"/>
              </a:solidFill>
              <a:ln w="12700">
                <a:noFill/>
                <a:round/>
                <a:headEnd/>
                <a:tailEnd/>
              </a:ln>
              <a:effectLst>
                <a:outerShdw dist="35921" dir="2700000" algn="ctr" rotWithShape="0">
                  <a:srgbClr val="080808">
                    <a:alpha val="50000"/>
                  </a:srgbClr>
                </a:outerShdw>
              </a:effectLst>
            </p:spPr>
            <p:txBody>
              <a:bodyPr wrap="none" anchor="ctr"/>
              <a:lstStyle/>
              <a:p>
                <a:endParaRPr lang="zh-CN" altLang="en-US">
                  <a:solidFill>
                    <a:srgbClr val="FFFF00"/>
                  </a:solidFill>
                </a:endParaRPr>
              </a:p>
            </p:txBody>
          </p:sp>
          <p:sp>
            <p:nvSpPr>
              <p:cNvPr id="34" name="AutoShape 31"/>
              <p:cNvSpPr>
                <a:spLocks noChangeArrowheads="1"/>
              </p:cNvSpPr>
              <p:nvPr/>
            </p:nvSpPr>
            <p:spPr bwMode="gray">
              <a:xfrm flipH="1">
                <a:off x="2515"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sp>
            <p:nvSpPr>
              <p:cNvPr id="35" name="AutoShape 32"/>
              <p:cNvSpPr>
                <a:spLocks noChangeArrowheads="1"/>
              </p:cNvSpPr>
              <p:nvPr/>
            </p:nvSpPr>
            <p:spPr bwMode="gray">
              <a:xfrm>
                <a:off x="482"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grpSp>
        <p:sp>
          <p:nvSpPr>
            <p:cNvPr id="32" name="矩形 31"/>
            <p:cNvSpPr/>
            <p:nvPr/>
          </p:nvSpPr>
          <p:spPr>
            <a:xfrm>
              <a:off x="2458056" y="2509521"/>
              <a:ext cx="3614612" cy="861872"/>
            </a:xfrm>
            <a:prstGeom prst="rect">
              <a:avLst/>
            </a:prstGeom>
          </p:spPr>
          <p:txBody>
            <a:bodyPr wrap="none">
              <a:spAutoFit/>
            </a:bodyPr>
            <a:lstStyle/>
            <a:p>
              <a:pPr algn="ctr"/>
              <a:r>
                <a:rPr lang="zh-CN" altLang="en-US" sz="1500" b="1" noProof="1" smtClean="0">
                  <a:solidFill>
                    <a:srgbClr val="FFFF00"/>
                  </a:solidFill>
                  <a:latin typeface="楷体" pitchFamily="49" charset="-122"/>
                  <a:ea typeface="楷体" pitchFamily="49" charset="-122"/>
                </a:rPr>
                <a:t>实验分析</a:t>
              </a:r>
              <a:endParaRPr lang="zh-CN" altLang="zh-CN" sz="1500" dirty="0">
                <a:solidFill>
                  <a:srgbClr val="FFFF00"/>
                </a:solidFill>
                <a:latin typeface="楷体" pitchFamily="49" charset="-122"/>
                <a:ea typeface="楷体" pitchFamily="49" charset="-122"/>
              </a:endParaRPr>
            </a:p>
          </p:txBody>
        </p:sp>
      </p:grpSp>
      <p:sp>
        <p:nvSpPr>
          <p:cNvPr id="37" name="Text Box 12"/>
          <p:cNvSpPr txBox="1">
            <a:spLocks noChangeArrowheads="1"/>
          </p:cNvSpPr>
          <p:nvPr/>
        </p:nvSpPr>
        <p:spPr bwMode="auto">
          <a:xfrm>
            <a:off x="1894897" y="4051751"/>
            <a:ext cx="4681267" cy="323883"/>
          </a:xfrm>
          <a:prstGeom prst="rect">
            <a:avLst/>
          </a:prstGeom>
          <a:solidFill>
            <a:srgbClr val="93E3FF"/>
          </a:solidFill>
          <a:ln w="25400" cap="flat" cmpd="sng">
            <a:noFill/>
            <a:miter lim="800000"/>
            <a:headEnd/>
            <a:tailEnd/>
          </a:ln>
          <a:effectLst/>
          <a:extLst/>
        </p:spPr>
        <p:txBody>
          <a:bodyPr wrap="square" lIns="25356" tIns="13214" rIns="25356" bIns="13214">
            <a:spAutoFit/>
          </a:bodyPr>
          <a:lstStyle>
            <a:lvl1pPr>
              <a:lnSpc>
                <a:spcPct val="90000"/>
              </a:lnSpc>
              <a:spcBef>
                <a:spcPts val="1000"/>
              </a:spcBef>
              <a:buChar char="•"/>
              <a:defRPr sz="2800">
                <a:solidFill>
                  <a:schemeClr val="tx1"/>
                </a:solidFill>
                <a:latin typeface="Calibri" panose="020F0502020204030204" pitchFamily="34" charset="0"/>
                <a:ea typeface="楷体" panose="02010609060101010101" pitchFamily="49" charset="-122"/>
              </a:defRPr>
            </a:lvl1pPr>
            <a:lvl2pPr marL="742950" indent="-285750">
              <a:lnSpc>
                <a:spcPct val="90000"/>
              </a:lnSpc>
              <a:spcBef>
                <a:spcPts val="500"/>
              </a:spcBef>
              <a:buChar char="•"/>
              <a:defRPr sz="2400">
                <a:solidFill>
                  <a:schemeClr val="tx1"/>
                </a:solidFill>
                <a:latin typeface="Calibri" panose="020F0502020204030204" pitchFamily="34" charset="0"/>
                <a:ea typeface="楷体" panose="02010609060101010101" pitchFamily="49" charset="-122"/>
              </a:defRPr>
            </a:lvl2pPr>
            <a:lvl3pPr marL="1143000" indent="-228600">
              <a:lnSpc>
                <a:spcPct val="90000"/>
              </a:lnSpc>
              <a:spcBef>
                <a:spcPts val="500"/>
              </a:spcBef>
              <a:buChar char="•"/>
              <a:defRPr sz="2000">
                <a:solidFill>
                  <a:schemeClr val="tx1"/>
                </a:solidFill>
                <a:latin typeface="Calibri" panose="020F0502020204030204" pitchFamily="34" charset="0"/>
                <a:ea typeface="楷体" panose="02010609060101010101" pitchFamily="49" charset="-122"/>
              </a:defRPr>
            </a:lvl3pPr>
            <a:lvl4pPr marL="1600200" indent="-228600">
              <a:lnSpc>
                <a:spcPct val="90000"/>
              </a:lnSpc>
              <a:spcBef>
                <a:spcPts val="500"/>
              </a:spcBef>
              <a:buChar char="•"/>
              <a:defRPr>
                <a:solidFill>
                  <a:schemeClr val="tx1"/>
                </a:solidFill>
                <a:latin typeface="Calibri" panose="020F0502020204030204" pitchFamily="34" charset="0"/>
                <a:ea typeface="楷体" panose="02010609060101010101" pitchFamily="49" charset="-122"/>
              </a:defRPr>
            </a:lvl4pPr>
            <a:lvl5pPr marL="2057400" indent="-228600">
              <a:lnSpc>
                <a:spcPct val="90000"/>
              </a:lnSpc>
              <a:spcBef>
                <a:spcPts val="500"/>
              </a:spcBef>
              <a:buChar char="•"/>
              <a:defRPr>
                <a:solidFill>
                  <a:schemeClr val="tx1"/>
                </a:solidFill>
                <a:latin typeface="Calibri" panose="020F0502020204030204" pitchFamily="34" charset="0"/>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9pPr>
          </a:lstStyle>
          <a:p>
            <a:pPr>
              <a:lnSpc>
                <a:spcPct val="110000"/>
              </a:lnSpc>
              <a:spcBef>
                <a:spcPts val="0"/>
              </a:spcBef>
              <a:buNone/>
              <a:defRPr/>
            </a:pPr>
            <a:r>
              <a:rPr lang="en-US" altLang="zh-CN" sz="2000" b="1" dirty="0" smtClean="0">
                <a:solidFill>
                  <a:srgbClr val="0070C0"/>
                </a:solidFill>
                <a:latin typeface="楷体" pitchFamily="49" charset="-122"/>
                <a:sym typeface="Arial" panose="020B0604020202020204" pitchFamily="34" charset="0"/>
              </a:rPr>
              <a:t>DNA</a:t>
            </a:r>
            <a:r>
              <a:rPr lang="zh-CN" altLang="zh-CN" sz="2000" b="1" dirty="0" smtClean="0">
                <a:solidFill>
                  <a:srgbClr val="0070C0"/>
                </a:solidFill>
                <a:latin typeface="楷体" pitchFamily="49" charset="-122"/>
                <a:sym typeface="Arial" panose="020B0604020202020204" pitchFamily="34" charset="0"/>
              </a:rPr>
              <a:t>是</a:t>
            </a:r>
            <a:r>
              <a:rPr lang="zh-CN" altLang="en-US" sz="2000" b="1" dirty="0">
                <a:solidFill>
                  <a:srgbClr val="0070C0"/>
                </a:solidFill>
                <a:latin typeface="楷体" pitchFamily="49" charset="-122"/>
                <a:sym typeface="Arial" panose="020B0604020202020204" pitchFamily="34" charset="0"/>
              </a:rPr>
              <a:t>使</a:t>
            </a:r>
            <a:r>
              <a:rPr lang="en-US" altLang="zh-CN" sz="2000" b="1" dirty="0">
                <a:solidFill>
                  <a:srgbClr val="0070C0"/>
                </a:solidFill>
                <a:latin typeface="楷体" pitchFamily="49" charset="-122"/>
                <a:sym typeface="Arial" panose="020B0604020202020204" pitchFamily="34" charset="0"/>
              </a:rPr>
              <a:t>R</a:t>
            </a:r>
            <a:r>
              <a:rPr lang="zh-CN" altLang="en-US" sz="2000" b="1" dirty="0">
                <a:solidFill>
                  <a:srgbClr val="0070C0"/>
                </a:solidFill>
                <a:latin typeface="楷体" pitchFamily="49" charset="-122"/>
                <a:sym typeface="Arial" panose="020B0604020202020204" pitchFamily="34" charset="0"/>
              </a:rPr>
              <a:t>型菌产生稳定遗传变化的物质</a:t>
            </a:r>
            <a:r>
              <a:rPr lang="zh-CN" altLang="zh-CN" sz="2000" b="1" dirty="0">
                <a:solidFill>
                  <a:srgbClr val="0070C0"/>
                </a:solidFill>
                <a:latin typeface="楷体" pitchFamily="49" charset="-122"/>
                <a:sym typeface="Arial" panose="020B0604020202020204" pitchFamily="34" charset="0"/>
              </a:rPr>
              <a:t>。</a:t>
            </a:r>
          </a:p>
        </p:txBody>
      </p:sp>
      <p:sp>
        <p:nvSpPr>
          <p:cNvPr id="38" name="矩形 2"/>
          <p:cNvSpPr>
            <a:spLocks noChangeArrowheads="1"/>
          </p:cNvSpPr>
          <p:nvPr/>
        </p:nvSpPr>
        <p:spPr bwMode="auto">
          <a:xfrm>
            <a:off x="1404537" y="3399637"/>
            <a:ext cx="6812538" cy="37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84" tIns="17142" rIns="34284" bIns="17142">
            <a:spAutoFit/>
          </a:bodyPr>
          <a:lstStyle/>
          <a:p>
            <a:pPr>
              <a:lnSpc>
                <a:spcPct val="110000"/>
              </a:lnSpc>
            </a:pPr>
            <a:r>
              <a:rPr lang="zh-CN" altLang="en-US" sz="2000" dirty="0">
                <a:solidFill>
                  <a:srgbClr val="FF0000"/>
                </a:solidFill>
                <a:latin typeface="楷体" pitchFamily="49" charset="-122"/>
                <a:ea typeface="楷体" pitchFamily="49" charset="-122"/>
                <a:sym typeface="Arial" panose="020B0604020202020204" pitchFamily="34" charset="0"/>
              </a:rPr>
              <a:t>　　</a:t>
            </a:r>
            <a:r>
              <a:rPr lang="zh-CN" altLang="en-US" sz="2000" b="1" dirty="0">
                <a:solidFill>
                  <a:schemeClr val="tx1"/>
                </a:solidFill>
                <a:latin typeface="楷体" pitchFamily="49" charset="-122"/>
                <a:ea typeface="楷体" pitchFamily="49" charset="-122"/>
                <a:sym typeface="Arial" panose="020B0604020202020204" pitchFamily="34" charset="0"/>
              </a:rPr>
              <a:t>蛋白质、</a:t>
            </a:r>
            <a:r>
              <a:rPr lang="en-US" altLang="zh-CN" sz="2000" b="1" dirty="0">
                <a:solidFill>
                  <a:schemeClr val="tx1"/>
                </a:solidFill>
                <a:latin typeface="楷体" pitchFamily="49" charset="-122"/>
                <a:ea typeface="楷体" pitchFamily="49" charset="-122"/>
                <a:sym typeface="Arial" panose="020B0604020202020204" pitchFamily="34" charset="0"/>
              </a:rPr>
              <a:t>RNA</a:t>
            </a:r>
            <a:r>
              <a:rPr lang="zh-CN" altLang="en-US" sz="2000" b="1" dirty="0">
                <a:solidFill>
                  <a:schemeClr val="tx1"/>
                </a:solidFill>
                <a:latin typeface="楷体" pitchFamily="49" charset="-122"/>
                <a:ea typeface="楷体" pitchFamily="49" charset="-122"/>
                <a:sym typeface="Arial" panose="020B0604020202020204" pitchFamily="34" charset="0"/>
              </a:rPr>
              <a:t>、</a:t>
            </a:r>
            <a:r>
              <a:rPr lang="zh-CN" altLang="en-US" sz="2000" b="1" dirty="0" smtClean="0">
                <a:solidFill>
                  <a:schemeClr val="tx1"/>
                </a:solidFill>
                <a:latin typeface="楷体" pitchFamily="49" charset="-122"/>
                <a:ea typeface="楷体" pitchFamily="49" charset="-122"/>
                <a:sym typeface="Arial" panose="020B0604020202020204" pitchFamily="34" charset="0"/>
              </a:rPr>
              <a:t>脂质不是转化</a:t>
            </a:r>
            <a:r>
              <a:rPr lang="zh-CN" altLang="zh-CN" sz="2000" b="1" dirty="0" smtClean="0">
                <a:solidFill>
                  <a:schemeClr val="tx1"/>
                </a:solidFill>
                <a:latin typeface="楷体" pitchFamily="49" charset="-122"/>
                <a:ea typeface="楷体" pitchFamily="49" charset="-122"/>
              </a:rPr>
              <a:t>因子</a:t>
            </a:r>
            <a:r>
              <a:rPr lang="zh-CN" altLang="en-US" sz="2000" b="1" dirty="0" smtClean="0">
                <a:solidFill>
                  <a:schemeClr val="tx1"/>
                </a:solidFill>
                <a:latin typeface="楷体" pitchFamily="49" charset="-122"/>
                <a:ea typeface="楷体" pitchFamily="49" charset="-122"/>
              </a:rPr>
              <a:t>，</a:t>
            </a:r>
            <a:r>
              <a:rPr lang="en-US" altLang="zh-CN" sz="2000" b="1" dirty="0" smtClean="0">
                <a:solidFill>
                  <a:srgbClr val="FF0000"/>
                </a:solidFill>
                <a:latin typeface="楷体" pitchFamily="49" charset="-122"/>
                <a:ea typeface="楷体" pitchFamily="49" charset="-122"/>
              </a:rPr>
              <a:t>DNA</a:t>
            </a:r>
            <a:r>
              <a:rPr lang="zh-CN" altLang="en-US" sz="2000" b="1" dirty="0" smtClean="0">
                <a:solidFill>
                  <a:schemeClr val="tx1"/>
                </a:solidFill>
                <a:latin typeface="楷体" pitchFamily="49" charset="-122"/>
                <a:ea typeface="楷体" pitchFamily="49" charset="-122"/>
              </a:rPr>
              <a:t>是转化因子。</a:t>
            </a:r>
            <a:endParaRPr lang="zh-CN" altLang="en-US" sz="2000" b="1" dirty="0">
              <a:solidFill>
                <a:schemeClr val="tx1"/>
              </a:solidFill>
              <a:latin typeface="楷体" pitchFamily="49" charset="-122"/>
              <a:ea typeface="楷体" pitchFamily="49" charset="-122"/>
              <a:sym typeface="Arial" panose="020B0604020202020204" pitchFamily="34" charset="0"/>
            </a:endParaRPr>
          </a:p>
        </p:txBody>
      </p:sp>
      <p:grpSp>
        <p:nvGrpSpPr>
          <p:cNvPr id="39" name="组合 49"/>
          <p:cNvGrpSpPr/>
          <p:nvPr/>
        </p:nvGrpSpPr>
        <p:grpSpPr>
          <a:xfrm>
            <a:off x="446443" y="3948721"/>
            <a:ext cx="1060201" cy="589570"/>
            <a:chOff x="2125875" y="1674360"/>
            <a:chExt cx="4016547" cy="1572366"/>
          </a:xfrm>
        </p:grpSpPr>
        <p:grpSp>
          <p:nvGrpSpPr>
            <p:cNvPr id="40" name="Group 29"/>
            <p:cNvGrpSpPr>
              <a:grpSpLocks/>
            </p:cNvGrpSpPr>
            <p:nvPr/>
          </p:nvGrpSpPr>
          <p:grpSpPr bwMode="auto">
            <a:xfrm>
              <a:off x="2162203" y="1787991"/>
              <a:ext cx="3980219" cy="1458735"/>
              <a:chOff x="261" y="678"/>
              <a:chExt cx="2430" cy="600"/>
            </a:xfrm>
          </p:grpSpPr>
          <p:sp>
            <p:nvSpPr>
              <p:cNvPr id="42" name="AutoShape 30"/>
              <p:cNvSpPr>
                <a:spLocks noChangeArrowheads="1"/>
              </p:cNvSpPr>
              <p:nvPr/>
            </p:nvSpPr>
            <p:spPr bwMode="gray">
              <a:xfrm>
                <a:off x="261" y="678"/>
                <a:ext cx="2330" cy="294"/>
              </a:xfrm>
              <a:prstGeom prst="roundRect">
                <a:avLst>
                  <a:gd name="adj" fmla="val 50000"/>
                </a:avLst>
              </a:prstGeom>
              <a:solidFill>
                <a:srgbClr val="C00000"/>
              </a:solidFill>
              <a:ln w="12700">
                <a:noFill/>
                <a:round/>
                <a:headEnd/>
                <a:tailEnd/>
              </a:ln>
              <a:effectLst>
                <a:outerShdw dist="35921" dir="2700000" algn="ctr" rotWithShape="0">
                  <a:srgbClr val="080808">
                    <a:alpha val="50000"/>
                  </a:srgbClr>
                </a:outerShdw>
              </a:effectLst>
            </p:spPr>
            <p:txBody>
              <a:bodyPr wrap="none" anchor="ctr"/>
              <a:lstStyle/>
              <a:p>
                <a:endParaRPr lang="zh-CN" altLang="en-US">
                  <a:solidFill>
                    <a:srgbClr val="FFFF00"/>
                  </a:solidFill>
                </a:endParaRPr>
              </a:p>
            </p:txBody>
          </p:sp>
          <p:sp>
            <p:nvSpPr>
              <p:cNvPr id="43" name="AutoShape 31"/>
              <p:cNvSpPr>
                <a:spLocks noChangeArrowheads="1"/>
              </p:cNvSpPr>
              <p:nvPr/>
            </p:nvSpPr>
            <p:spPr bwMode="gray">
              <a:xfrm flipH="1">
                <a:off x="2515"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sp>
            <p:nvSpPr>
              <p:cNvPr id="44" name="AutoShape 32"/>
              <p:cNvSpPr>
                <a:spLocks noChangeArrowheads="1"/>
              </p:cNvSpPr>
              <p:nvPr/>
            </p:nvSpPr>
            <p:spPr bwMode="gray">
              <a:xfrm>
                <a:off x="482"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grpSp>
        <p:sp>
          <p:nvSpPr>
            <p:cNvPr id="41" name="矩形 40"/>
            <p:cNvSpPr/>
            <p:nvPr/>
          </p:nvSpPr>
          <p:spPr>
            <a:xfrm>
              <a:off x="2125875" y="1674360"/>
              <a:ext cx="3614612" cy="861872"/>
            </a:xfrm>
            <a:prstGeom prst="rect">
              <a:avLst/>
            </a:prstGeom>
          </p:spPr>
          <p:txBody>
            <a:bodyPr wrap="none">
              <a:spAutoFit/>
            </a:bodyPr>
            <a:lstStyle/>
            <a:p>
              <a:pPr algn="ctr"/>
              <a:r>
                <a:rPr lang="zh-CN" altLang="en-US" sz="1500" b="1" noProof="1" smtClean="0">
                  <a:solidFill>
                    <a:srgbClr val="FFFF00"/>
                  </a:solidFill>
                  <a:latin typeface="楷体" pitchFamily="49" charset="-122"/>
                  <a:ea typeface="楷体" pitchFamily="49" charset="-122"/>
                </a:rPr>
                <a:t>实验结论</a:t>
              </a:r>
              <a:endParaRPr lang="zh-CN" altLang="zh-CN" sz="1500" dirty="0">
                <a:solidFill>
                  <a:srgbClr val="FFFF00"/>
                </a:solidFill>
                <a:latin typeface="楷体" pitchFamily="49" charset="-122"/>
                <a:ea typeface="楷体" pitchFamily="49" charset="-122"/>
              </a:endParaRPr>
            </a:p>
          </p:txBody>
        </p:sp>
      </p:grpSp>
      <p:sp>
        <p:nvSpPr>
          <p:cNvPr id="46" name="TextBox 45"/>
          <p:cNvSpPr txBox="1"/>
          <p:nvPr/>
        </p:nvSpPr>
        <p:spPr>
          <a:xfrm>
            <a:off x="6889314" y="851771"/>
            <a:ext cx="877163" cy="369332"/>
          </a:xfrm>
          <a:prstGeom prst="rect">
            <a:avLst/>
          </a:prstGeom>
          <a:noFill/>
        </p:spPr>
        <p:txBody>
          <a:bodyPr wrap="none" rtlCol="0">
            <a:spAutoFit/>
          </a:bodyPr>
          <a:lstStyle/>
          <a:p>
            <a:r>
              <a:rPr lang="zh-CN" altLang="en-US" dirty="0" smtClean="0">
                <a:solidFill>
                  <a:srgbClr val="FF0000"/>
                </a:solidFill>
              </a:rPr>
              <a:t>酶解法</a:t>
            </a:r>
            <a:endParaRPr lang="zh-CN" altLang="en-US" dirty="0">
              <a:solidFill>
                <a:srgbClr val="FF0000"/>
              </a:solidFill>
            </a:endParaRPr>
          </a:p>
        </p:txBody>
      </p:sp>
      <p:sp>
        <p:nvSpPr>
          <p:cNvPr id="47" name="TextBox 46"/>
          <p:cNvSpPr txBox="1"/>
          <p:nvPr/>
        </p:nvSpPr>
        <p:spPr>
          <a:xfrm>
            <a:off x="1515649" y="2818356"/>
            <a:ext cx="6647974" cy="461665"/>
          </a:xfrm>
          <a:prstGeom prst="rect">
            <a:avLst/>
          </a:prstGeom>
          <a:noFill/>
        </p:spPr>
        <p:txBody>
          <a:bodyPr wrap="none" rtlCol="0">
            <a:spAutoFit/>
          </a:bodyPr>
          <a:lstStyle/>
          <a:p>
            <a:r>
              <a:rPr lang="zh-CN" altLang="en-US" sz="2400" b="1" dirty="0" smtClean="0">
                <a:solidFill>
                  <a:srgbClr val="FF0000"/>
                </a:solidFill>
                <a:latin typeface="楷体" pitchFamily="49" charset="-122"/>
                <a:ea typeface="楷体" pitchFamily="49" charset="-122"/>
              </a:rPr>
              <a:t>思考：根据实验结果，你认为转化因子是什么？</a:t>
            </a:r>
            <a:endParaRPr lang="zh-CN" altLang="en-US" sz="2400" b="1" dirty="0">
              <a:solidFill>
                <a:srgbClr val="FF0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autoUpdateAnimBg="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101" y="2636178"/>
            <a:ext cx="8699327" cy="1200329"/>
          </a:xfrm>
          <a:prstGeom prst="rect">
            <a:avLst/>
          </a:prstGeom>
        </p:spPr>
        <p:txBody>
          <a:bodyPr wrap="square">
            <a:spAutoFit/>
          </a:bodyPr>
          <a:lstStyle/>
          <a:p>
            <a:r>
              <a:rPr lang="zh-CN" altLang="en-US" sz="2400" dirty="0" smtClean="0">
                <a:latin typeface="楷体" pitchFamily="49" charset="-122"/>
                <a:ea typeface="楷体" pitchFamily="49" charset="-122"/>
              </a:rPr>
              <a:t>他们的研究成果没有使科学界立即接受</a:t>
            </a:r>
            <a:r>
              <a:rPr lang="en-US" sz="2400" dirty="0" smtClean="0">
                <a:latin typeface="楷体" pitchFamily="49" charset="-122"/>
                <a:ea typeface="楷体" pitchFamily="49" charset="-122"/>
              </a:rPr>
              <a:t>DNA</a:t>
            </a:r>
            <a:r>
              <a:rPr lang="zh-CN" altLang="en-US" sz="2400" dirty="0" smtClean="0">
                <a:latin typeface="楷体" pitchFamily="49" charset="-122"/>
                <a:ea typeface="楷体" pitchFamily="49" charset="-122"/>
              </a:rPr>
              <a:t>是遗传物质的正确观念，因为有人认为可能还有微量的蛋白质附着在</a:t>
            </a:r>
            <a:r>
              <a:rPr lang="en-US" sz="2400" dirty="0" smtClean="0">
                <a:latin typeface="楷体" pitchFamily="49" charset="-122"/>
                <a:ea typeface="楷体" pitchFamily="49" charset="-122"/>
              </a:rPr>
              <a:t>DNA</a:t>
            </a:r>
            <a:r>
              <a:rPr lang="zh-CN" altLang="en-US" sz="2400" dirty="0" smtClean="0">
                <a:latin typeface="楷体" pitchFamily="49" charset="-122"/>
                <a:ea typeface="楷体" pitchFamily="49" charset="-122"/>
              </a:rPr>
              <a:t>上，因此不能完全排除蛋白质的影响。</a:t>
            </a:r>
            <a:endParaRPr lang="zh-CN" altLang="en-US" sz="2400" dirty="0">
              <a:latin typeface="楷体" pitchFamily="49" charset="-122"/>
              <a:ea typeface="楷体" pitchFamily="49" charset="-122"/>
            </a:endParaRPr>
          </a:p>
        </p:txBody>
      </p:sp>
      <p:sp>
        <p:nvSpPr>
          <p:cNvPr id="3" name="TextBox 2"/>
          <p:cNvSpPr txBox="1"/>
          <p:nvPr/>
        </p:nvSpPr>
        <p:spPr>
          <a:xfrm>
            <a:off x="338203" y="212942"/>
            <a:ext cx="3057247" cy="523220"/>
          </a:xfrm>
          <a:prstGeom prst="rect">
            <a:avLst/>
          </a:prstGeom>
          <a:noFill/>
        </p:spPr>
        <p:txBody>
          <a:bodyPr wrap="none" rtlCol="0">
            <a:spAutoFit/>
          </a:bodyPr>
          <a:lstStyle/>
          <a:p>
            <a:r>
              <a:rPr lang="zh-CN" altLang="en-US" sz="2800" dirty="0" smtClean="0">
                <a:solidFill>
                  <a:srgbClr val="FF0000"/>
                </a:solidFill>
                <a:latin typeface="楷体" pitchFamily="49" charset="-122"/>
                <a:ea typeface="楷体" pitchFamily="49" charset="-122"/>
              </a:rPr>
              <a:t>科学发现充满曲折</a:t>
            </a:r>
            <a:endParaRPr lang="zh-CN" altLang="en-US" sz="2800" dirty="0">
              <a:solidFill>
                <a:srgbClr val="FF0000"/>
              </a:solidFill>
              <a:latin typeface="楷体" pitchFamily="49" charset="-122"/>
              <a:ea typeface="楷体" pitchFamily="49" charset="-122"/>
            </a:endParaRPr>
          </a:p>
        </p:txBody>
      </p:sp>
      <p:sp>
        <p:nvSpPr>
          <p:cNvPr id="4" name="矩形 3"/>
          <p:cNvSpPr/>
          <p:nvPr/>
        </p:nvSpPr>
        <p:spPr>
          <a:xfrm>
            <a:off x="0" y="668165"/>
            <a:ext cx="8943584" cy="1569660"/>
          </a:xfrm>
          <a:prstGeom prst="rect">
            <a:avLst/>
          </a:prstGeom>
        </p:spPr>
        <p:txBody>
          <a:bodyPr wrap="square">
            <a:spAutoFit/>
          </a:bodyPr>
          <a:lstStyle/>
          <a:p>
            <a:r>
              <a:rPr lang="en-US" altLang="zh-CN" sz="2400" dirty="0" smtClean="0">
                <a:latin typeface="楷体" pitchFamily="49" charset="-122"/>
                <a:ea typeface="楷体" pitchFamily="49" charset="-122"/>
              </a:rPr>
              <a:t>1944</a:t>
            </a:r>
            <a:r>
              <a:rPr lang="zh-CN" altLang="en-US" sz="2400" dirty="0" smtClean="0">
                <a:latin typeface="楷体" pitchFamily="49" charset="-122"/>
                <a:ea typeface="楷体" pitchFamily="49" charset="-122"/>
              </a:rPr>
              <a:t>年艾弗里</a:t>
            </a:r>
            <a:r>
              <a:rPr lang="zh-CN" altLang="en-US" sz="2000" dirty="0" smtClean="0">
                <a:latin typeface="楷体" pitchFamily="49" charset="-122"/>
                <a:ea typeface="楷体" pitchFamily="49" charset="-122"/>
              </a:rPr>
              <a:t>（</a:t>
            </a:r>
            <a:r>
              <a:rPr lang="en-US" altLang="zh-CN" sz="2000" dirty="0" err="1" smtClean="0">
                <a:latin typeface="楷体" pitchFamily="49" charset="-122"/>
                <a:ea typeface="楷体" pitchFamily="49" charset="-122"/>
              </a:rPr>
              <a:t>O.Avery</a:t>
            </a:r>
            <a:r>
              <a:rPr lang="zh-CN" altLang="en-US" sz="2000" dirty="0" smtClean="0">
                <a:latin typeface="楷体" pitchFamily="49" charset="-122"/>
                <a:ea typeface="楷体" pitchFamily="49" charset="-122"/>
              </a:rPr>
              <a:t>）</a:t>
            </a:r>
            <a:r>
              <a:rPr lang="zh-CN" altLang="en-US" sz="2400" dirty="0" smtClean="0">
                <a:latin typeface="楷体" pitchFamily="49" charset="-122"/>
                <a:ea typeface="楷体" pitchFamily="49" charset="-122"/>
              </a:rPr>
              <a:t>、麦克劳德</a:t>
            </a:r>
            <a:r>
              <a:rPr lang="zh-CN" altLang="en-US" sz="2000" dirty="0" smtClean="0">
                <a:latin typeface="楷体" pitchFamily="49" charset="-122"/>
                <a:ea typeface="楷体" pitchFamily="49" charset="-122"/>
              </a:rPr>
              <a:t>（</a:t>
            </a:r>
            <a:r>
              <a:rPr lang="en-US" altLang="en-US" sz="2000" dirty="0" smtClean="0">
                <a:latin typeface="楷体" pitchFamily="49" charset="-122"/>
                <a:ea typeface="楷体" pitchFamily="49" charset="-122"/>
              </a:rPr>
              <a:t>C</a:t>
            </a:r>
            <a:r>
              <a:rPr lang="zh-CN" altLang="en-US" sz="2000" dirty="0" smtClean="0">
                <a:latin typeface="楷体" pitchFamily="49" charset="-122"/>
                <a:ea typeface="楷体" pitchFamily="49" charset="-122"/>
              </a:rPr>
              <a:t>．</a:t>
            </a:r>
            <a:r>
              <a:rPr lang="en-US" altLang="en-US" sz="2000" dirty="0" smtClean="0">
                <a:latin typeface="楷体" pitchFamily="49" charset="-122"/>
                <a:ea typeface="楷体" pitchFamily="49" charset="-122"/>
              </a:rPr>
              <a:t>M</a:t>
            </a:r>
            <a:r>
              <a:rPr lang="zh-CN" altLang="en-US" sz="2000" dirty="0" smtClean="0">
                <a:latin typeface="楷体" pitchFamily="49" charset="-122"/>
                <a:ea typeface="楷体" pitchFamily="49" charset="-122"/>
              </a:rPr>
              <a:t>．</a:t>
            </a:r>
            <a:r>
              <a:rPr lang="en-US" altLang="en-US" sz="2000" dirty="0" err="1" smtClean="0">
                <a:latin typeface="楷体" pitchFamily="49" charset="-122"/>
                <a:ea typeface="楷体" pitchFamily="49" charset="-122"/>
              </a:rPr>
              <a:t>Mcleod</a:t>
            </a:r>
            <a:r>
              <a:rPr lang="zh-CN" altLang="en-US" sz="2000" dirty="0" smtClean="0">
                <a:latin typeface="楷体" pitchFamily="49" charset="-122"/>
                <a:ea typeface="楷体" pitchFamily="49" charset="-122"/>
              </a:rPr>
              <a:t>）</a:t>
            </a:r>
            <a:r>
              <a:rPr lang="zh-CN" altLang="en-US" sz="2400" dirty="0" smtClean="0">
                <a:latin typeface="楷体" pitchFamily="49" charset="-122"/>
                <a:ea typeface="楷体" pitchFamily="49" charset="-122"/>
              </a:rPr>
              <a:t>和麦卡蒂</a:t>
            </a:r>
            <a:r>
              <a:rPr lang="zh-CN" altLang="en-US" sz="2000" dirty="0" smtClean="0">
                <a:latin typeface="楷体" pitchFamily="49" charset="-122"/>
                <a:ea typeface="楷体" pitchFamily="49" charset="-122"/>
              </a:rPr>
              <a:t>（</a:t>
            </a:r>
            <a:r>
              <a:rPr lang="en-US" altLang="en-US" sz="2000" dirty="0" smtClean="0">
                <a:latin typeface="楷体" pitchFamily="49" charset="-122"/>
                <a:ea typeface="楷体" pitchFamily="49" charset="-122"/>
              </a:rPr>
              <a:t>M</a:t>
            </a:r>
            <a:r>
              <a:rPr lang="zh-CN" altLang="en-US" sz="2000" dirty="0" smtClean="0">
                <a:latin typeface="楷体" pitchFamily="49" charset="-122"/>
                <a:ea typeface="楷体" pitchFamily="49" charset="-122"/>
              </a:rPr>
              <a:t>．</a:t>
            </a:r>
            <a:r>
              <a:rPr lang="en-US" altLang="en-US" sz="2000" dirty="0" smtClean="0">
                <a:latin typeface="楷体" pitchFamily="49" charset="-122"/>
                <a:ea typeface="楷体" pitchFamily="49" charset="-122"/>
              </a:rPr>
              <a:t>J</a:t>
            </a:r>
            <a:r>
              <a:rPr lang="zh-CN" altLang="en-US" sz="2000" dirty="0" smtClean="0">
                <a:latin typeface="楷体" pitchFamily="49" charset="-122"/>
                <a:ea typeface="楷体" pitchFamily="49" charset="-122"/>
              </a:rPr>
              <a:t>．</a:t>
            </a:r>
            <a:r>
              <a:rPr lang="en-US" altLang="en-US" sz="2000" dirty="0" err="1" smtClean="0">
                <a:latin typeface="楷体" pitchFamily="49" charset="-122"/>
                <a:ea typeface="楷体" pitchFamily="49" charset="-122"/>
              </a:rPr>
              <a:t>Mccarty</a:t>
            </a:r>
            <a:r>
              <a:rPr lang="zh-CN" altLang="en-US" sz="2000" dirty="0" smtClean="0">
                <a:latin typeface="楷体" pitchFamily="49" charset="-122"/>
                <a:ea typeface="楷体" pitchFamily="49" charset="-122"/>
              </a:rPr>
              <a:t>） </a:t>
            </a:r>
            <a:r>
              <a:rPr lang="zh-CN" altLang="en-US" sz="2400" dirty="0" smtClean="0">
                <a:latin typeface="楷体" pitchFamily="49" charset="-122"/>
                <a:ea typeface="楷体" pitchFamily="49" charset="-122"/>
              </a:rPr>
              <a:t>在</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实验医学杂志</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第</a:t>
            </a:r>
            <a:r>
              <a:rPr lang="en-US" altLang="en-US" sz="2400" dirty="0" smtClean="0">
                <a:latin typeface="楷体" pitchFamily="49" charset="-122"/>
                <a:ea typeface="楷体" pitchFamily="49" charset="-122"/>
              </a:rPr>
              <a:t>79</a:t>
            </a:r>
            <a:r>
              <a:rPr lang="zh-CN" altLang="en-US" sz="2400" dirty="0" smtClean="0">
                <a:latin typeface="楷体" pitchFamily="49" charset="-122"/>
                <a:ea typeface="楷体" pitchFamily="49" charset="-122"/>
              </a:rPr>
              <a:t>卷第</a:t>
            </a:r>
            <a:r>
              <a:rPr lang="en-US" altLang="en-US" sz="2400" dirty="0" smtClean="0">
                <a:latin typeface="楷体" pitchFamily="49" charset="-122"/>
                <a:ea typeface="楷体" pitchFamily="49" charset="-122"/>
              </a:rPr>
              <a:t>137</a:t>
            </a:r>
            <a:r>
              <a:rPr lang="zh-CN" altLang="en-US" sz="2400" dirty="0" smtClean="0">
                <a:latin typeface="楷体" pitchFamily="49" charset="-122"/>
                <a:ea typeface="楷体" pitchFamily="49" charset="-122"/>
              </a:rPr>
              <a:t>期发表了这一研究成果，这个结论是对</a:t>
            </a:r>
            <a:r>
              <a:rPr lang="en-US" altLang="zh-CN" sz="2400" dirty="0" smtClean="0">
                <a:latin typeface="楷体" pitchFamily="49" charset="-122"/>
                <a:ea typeface="楷体" pitchFamily="49" charset="-122"/>
              </a:rPr>
              <a:t>DNA</a:t>
            </a:r>
            <a:r>
              <a:rPr lang="zh-CN" altLang="en-US" sz="2400" dirty="0" smtClean="0">
                <a:latin typeface="楷体" pitchFamily="49" charset="-122"/>
                <a:ea typeface="楷体" pitchFamily="49" charset="-122"/>
              </a:rPr>
              <a:t>认识史上的一次重大突破，彻底改变了它在生物体内无足轻重的传统观念。</a:t>
            </a:r>
          </a:p>
        </p:txBody>
      </p:sp>
      <p:sp>
        <p:nvSpPr>
          <p:cNvPr id="5" name="TextBox 4"/>
          <p:cNvSpPr txBox="1"/>
          <p:nvPr/>
        </p:nvSpPr>
        <p:spPr>
          <a:xfrm>
            <a:off x="227556" y="2194143"/>
            <a:ext cx="3057247" cy="523220"/>
          </a:xfrm>
          <a:prstGeom prst="rect">
            <a:avLst/>
          </a:prstGeom>
          <a:noFill/>
        </p:spPr>
        <p:txBody>
          <a:bodyPr wrap="none" rtlCol="0">
            <a:spAutoFit/>
          </a:bodyPr>
          <a:lstStyle/>
          <a:p>
            <a:r>
              <a:rPr lang="zh-CN" altLang="en-US" sz="2800" dirty="0" smtClean="0">
                <a:solidFill>
                  <a:srgbClr val="FF0000"/>
                </a:solidFill>
                <a:latin typeface="楷体" pitchFamily="49" charset="-122"/>
                <a:ea typeface="楷体" pitchFamily="49" charset="-122"/>
              </a:rPr>
              <a:t>科学在质疑中发展</a:t>
            </a:r>
            <a:endParaRPr lang="zh-CN" altLang="en-US" sz="2800" dirty="0">
              <a:solidFill>
                <a:srgbClr val="FF0000"/>
              </a:solidFill>
              <a:latin typeface="楷体" pitchFamily="49" charset="-122"/>
              <a:ea typeface="楷体" pitchFamily="49" charset="-122"/>
            </a:endParaRPr>
          </a:p>
        </p:txBody>
      </p:sp>
      <p:sp>
        <p:nvSpPr>
          <p:cNvPr id="6" name="Rectangle 8"/>
          <p:cNvSpPr>
            <a:spLocks noChangeArrowheads="1"/>
          </p:cNvSpPr>
          <p:nvPr/>
        </p:nvSpPr>
        <p:spPr bwMode="auto">
          <a:xfrm>
            <a:off x="0" y="3956955"/>
            <a:ext cx="8830849"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spcBef>
                <a:spcPct val="50000"/>
              </a:spcBef>
            </a:pPr>
            <a:r>
              <a:rPr lang="en-US" altLang="zh-CN" sz="2400" dirty="0" smtClean="0">
                <a:latin typeface="楷体" pitchFamily="49" charset="-122"/>
                <a:ea typeface="楷体" pitchFamily="49" charset="-122"/>
              </a:rPr>
              <a:t>1952</a:t>
            </a:r>
            <a:r>
              <a:rPr lang="zh-CN" altLang="en-US" sz="2400" dirty="0" smtClean="0">
                <a:latin typeface="楷体" pitchFamily="49" charset="-122"/>
                <a:ea typeface="楷体" pitchFamily="49" charset="-122"/>
              </a:rPr>
              <a:t>年美国的遗传学家赫尔希</a:t>
            </a:r>
            <a:r>
              <a:rPr lang="zh-CN" altLang="en-US" sz="2000" dirty="0" smtClean="0">
                <a:latin typeface="楷体" pitchFamily="49" charset="-122"/>
                <a:ea typeface="楷体" pitchFamily="49" charset="-122"/>
              </a:rPr>
              <a:t>（</a:t>
            </a:r>
            <a:r>
              <a:rPr lang="en-US" altLang="zh-CN" sz="2000" dirty="0" err="1" smtClean="0">
                <a:latin typeface="楷体" pitchFamily="49" charset="-122"/>
                <a:ea typeface="楷体" pitchFamily="49" charset="-122"/>
              </a:rPr>
              <a:t>A.D.Hershey</a:t>
            </a:r>
            <a:r>
              <a:rPr lang="zh-CN" altLang="en-US" sz="2000" dirty="0" smtClean="0">
                <a:latin typeface="楷体" pitchFamily="49" charset="-122"/>
                <a:ea typeface="楷体" pitchFamily="49" charset="-122"/>
              </a:rPr>
              <a:t>）</a:t>
            </a:r>
            <a:r>
              <a:rPr lang="zh-CN" altLang="en-US" sz="2400" dirty="0" smtClean="0">
                <a:latin typeface="楷体" pitchFamily="49" charset="-122"/>
                <a:ea typeface="楷体" pitchFamily="49" charset="-122"/>
              </a:rPr>
              <a:t>和蔡斯</a:t>
            </a:r>
            <a:r>
              <a:rPr lang="zh-CN" altLang="en-US" sz="2000" dirty="0" smtClean="0">
                <a:latin typeface="楷体" pitchFamily="49" charset="-122"/>
                <a:ea typeface="楷体" pitchFamily="49" charset="-122"/>
              </a:rPr>
              <a:t>（</a:t>
            </a:r>
            <a:r>
              <a:rPr lang="en-US" altLang="zh-CN" sz="2000" dirty="0" err="1" smtClean="0">
                <a:latin typeface="楷体" pitchFamily="49" charset="-122"/>
                <a:ea typeface="楷体" pitchFamily="49" charset="-122"/>
              </a:rPr>
              <a:t>M.C.Chase</a:t>
            </a:r>
            <a:r>
              <a:rPr lang="zh-CN" altLang="en-US" sz="2000" dirty="0" smtClean="0">
                <a:latin typeface="楷体" pitchFamily="49" charset="-122"/>
                <a:ea typeface="楷体" pitchFamily="49" charset="-122"/>
              </a:rPr>
              <a:t>）</a:t>
            </a:r>
            <a:r>
              <a:rPr lang="zh-CN" altLang="en-US" sz="2400" dirty="0" smtClean="0">
                <a:latin typeface="楷体" pitchFamily="49" charset="-122"/>
                <a:ea typeface="楷体" pitchFamily="49" charset="-122"/>
              </a:rPr>
              <a:t>完成了另一个有说服力的实验：</a:t>
            </a:r>
            <a:r>
              <a:rPr lang="zh-CN" altLang="en-US" sz="2400" b="1" dirty="0" smtClean="0">
                <a:solidFill>
                  <a:srgbClr val="0000FF"/>
                </a:solidFill>
                <a:latin typeface="楷体" pitchFamily="49" charset="-122"/>
                <a:ea typeface="楷体" pitchFamily="49" charset="-122"/>
              </a:rPr>
              <a:t>噬菌体</a:t>
            </a:r>
            <a:r>
              <a:rPr lang="zh-CN" altLang="en-US" sz="2400" b="1" dirty="0">
                <a:solidFill>
                  <a:srgbClr val="0000FF"/>
                </a:solidFill>
                <a:latin typeface="楷体" pitchFamily="49" charset="-122"/>
                <a:ea typeface="楷体" pitchFamily="49" charset="-122"/>
              </a:rPr>
              <a:t>侵染细菌的</a:t>
            </a:r>
            <a:r>
              <a:rPr lang="zh-CN" altLang="en-US" sz="2400" b="1" dirty="0" smtClean="0">
                <a:solidFill>
                  <a:srgbClr val="0000FF"/>
                </a:solidFill>
                <a:latin typeface="楷体" pitchFamily="49" charset="-122"/>
                <a:ea typeface="楷体" pitchFamily="49" charset="-122"/>
              </a:rPr>
              <a:t>实验</a:t>
            </a:r>
            <a:r>
              <a:rPr lang="zh-CN" altLang="en-US" sz="2400" dirty="0" smtClean="0">
                <a:latin typeface="楷体" pitchFamily="49" charset="-122"/>
                <a:ea typeface="楷体" pitchFamily="49" charset="-122"/>
              </a:rPr>
              <a:t>。</a:t>
            </a:r>
            <a:endParaRPr lang="zh-CN" altLang="en-US" sz="24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hlinkClick r:id="" action="ppaction://noaction"/>
          </p:cNvPr>
          <p:cNvSpPr txBox="1">
            <a:spLocks noChangeArrowheads="1"/>
          </p:cNvSpPr>
          <p:nvPr/>
        </p:nvSpPr>
        <p:spPr bwMode="auto">
          <a:xfrm>
            <a:off x="0" y="2798003"/>
            <a:ext cx="8528306" cy="813043"/>
          </a:xfrm>
          <a:prstGeom prst="rect">
            <a:avLst/>
          </a:prstGeom>
          <a:noFill/>
          <a:ln w="9525">
            <a:noFill/>
            <a:miter lim="800000"/>
            <a:headEnd/>
            <a:tailEnd/>
          </a:ln>
        </p:spPr>
        <p:txBody>
          <a:bodyPr wrap="square" lIns="68580" tIns="34290" rIns="68580" bIns="34290">
            <a:spAutoFit/>
          </a:bodyPr>
          <a:lstStyle/>
          <a:p>
            <a:pPr hangingPunct="1">
              <a:lnSpc>
                <a:spcPts val="2250"/>
              </a:lnSpc>
              <a:spcBef>
                <a:spcPct val="50000"/>
              </a:spcBef>
            </a:pPr>
            <a:r>
              <a:rPr lang="zh-CN" altLang="en-US" sz="2000" b="1" dirty="0" smtClean="0">
                <a:solidFill>
                  <a:srgbClr val="0070C0"/>
                </a:solidFill>
                <a:ea typeface="黑体" pitchFamily="49" charset="-122"/>
              </a:rPr>
              <a:t>温故知新：</a:t>
            </a:r>
            <a:endParaRPr lang="en-US" altLang="zh-CN" sz="2000" b="1" dirty="0" smtClean="0">
              <a:solidFill>
                <a:srgbClr val="0070C0"/>
              </a:solidFill>
              <a:ea typeface="黑体" pitchFamily="49" charset="-122"/>
            </a:endParaRPr>
          </a:p>
          <a:p>
            <a:pPr hangingPunct="1">
              <a:lnSpc>
                <a:spcPts val="2250"/>
              </a:lnSpc>
              <a:spcBef>
                <a:spcPct val="50000"/>
              </a:spcBef>
            </a:pPr>
            <a:r>
              <a:rPr lang="zh-CN" altLang="en-US" sz="2000" b="1" dirty="0" smtClean="0">
                <a:ea typeface="黑体" pitchFamily="49" charset="-122"/>
              </a:rPr>
              <a:t>噬菌体</a:t>
            </a:r>
            <a:r>
              <a:rPr lang="zh-CN" altLang="en-US" sz="2000" b="1" dirty="0">
                <a:ea typeface="黑体" pitchFamily="49" charset="-122"/>
              </a:rPr>
              <a:t>是一大类病毒，有的是</a:t>
            </a:r>
            <a:r>
              <a:rPr lang="en-US" altLang="zh-CN" sz="2000" b="1" dirty="0">
                <a:ea typeface="黑体" pitchFamily="49" charset="-122"/>
              </a:rPr>
              <a:t>DNA</a:t>
            </a:r>
            <a:r>
              <a:rPr lang="zh-CN" altLang="en-US" sz="2000" b="1" dirty="0">
                <a:ea typeface="黑体" pitchFamily="49" charset="-122"/>
              </a:rPr>
              <a:t>病毒，有的是</a:t>
            </a:r>
            <a:r>
              <a:rPr lang="en-US" altLang="zh-CN" sz="2000" b="1" dirty="0">
                <a:ea typeface="黑体" pitchFamily="49" charset="-122"/>
              </a:rPr>
              <a:t>RNA</a:t>
            </a:r>
            <a:r>
              <a:rPr lang="zh-CN" altLang="en-US" sz="2000" b="1" dirty="0">
                <a:ea typeface="黑体" pitchFamily="49" charset="-122"/>
              </a:rPr>
              <a:t>病毒。</a:t>
            </a:r>
          </a:p>
        </p:txBody>
      </p:sp>
      <p:sp>
        <p:nvSpPr>
          <p:cNvPr id="4" name="Text Box 7">
            <a:hlinkClick r:id="" action="ppaction://noaction"/>
          </p:cNvPr>
          <p:cNvSpPr txBox="1">
            <a:spLocks noChangeArrowheads="1"/>
          </p:cNvSpPr>
          <p:nvPr/>
        </p:nvSpPr>
        <p:spPr bwMode="auto">
          <a:xfrm>
            <a:off x="0" y="3695374"/>
            <a:ext cx="9051458" cy="364202"/>
          </a:xfrm>
          <a:prstGeom prst="rect">
            <a:avLst/>
          </a:prstGeom>
          <a:noFill/>
          <a:ln w="9525">
            <a:noFill/>
            <a:miter lim="800000"/>
            <a:headEnd/>
            <a:tailEnd/>
          </a:ln>
        </p:spPr>
        <p:txBody>
          <a:bodyPr wrap="square" lIns="68580" tIns="34290" rIns="68580" bIns="34290">
            <a:spAutoFit/>
          </a:bodyPr>
          <a:lstStyle/>
          <a:p>
            <a:pPr hangingPunct="1">
              <a:lnSpc>
                <a:spcPts val="2250"/>
              </a:lnSpc>
              <a:spcBef>
                <a:spcPct val="50000"/>
              </a:spcBef>
            </a:pPr>
            <a:r>
              <a:rPr lang="en-US" altLang="zh-CN" sz="2000" b="1" dirty="0" smtClean="0">
                <a:ea typeface="黑体" pitchFamily="49" charset="-122"/>
              </a:rPr>
              <a:t>T</a:t>
            </a:r>
            <a:r>
              <a:rPr lang="en-US" altLang="zh-CN" sz="2000" b="1" baseline="-25000" dirty="0" smtClean="0">
                <a:ea typeface="黑体" pitchFamily="49" charset="-122"/>
              </a:rPr>
              <a:t>2</a:t>
            </a:r>
            <a:r>
              <a:rPr lang="zh-CN" altLang="en-US" sz="2000" b="1" dirty="0">
                <a:ea typeface="黑体" pitchFamily="49" charset="-122"/>
              </a:rPr>
              <a:t>噬菌体</a:t>
            </a:r>
            <a:r>
              <a:rPr lang="zh-CN" altLang="en-US" sz="2000" b="1" dirty="0" smtClean="0">
                <a:ea typeface="黑体" pitchFamily="49" charset="-122"/>
              </a:rPr>
              <a:t>是噬菌体</a:t>
            </a:r>
            <a:r>
              <a:rPr lang="zh-CN" altLang="en-US" sz="2000" b="1" dirty="0">
                <a:ea typeface="黑体" pitchFamily="49" charset="-122"/>
              </a:rPr>
              <a:t>的一种，是一种</a:t>
            </a:r>
            <a:r>
              <a:rPr lang="en-US" altLang="zh-CN" sz="2000" b="1" dirty="0">
                <a:ea typeface="黑体" pitchFamily="49" charset="-122"/>
              </a:rPr>
              <a:t>DNA</a:t>
            </a:r>
            <a:r>
              <a:rPr lang="zh-CN" altLang="en-US" sz="2000" b="1" dirty="0">
                <a:ea typeface="黑体" pitchFamily="49" charset="-122"/>
              </a:rPr>
              <a:t>病毒，</a:t>
            </a:r>
            <a:r>
              <a:rPr lang="zh-CN" altLang="en-US" sz="2000" b="1" dirty="0">
                <a:solidFill>
                  <a:srgbClr val="FF0000"/>
                </a:solidFill>
                <a:ea typeface="黑体" pitchFamily="49" charset="-122"/>
              </a:rPr>
              <a:t>只寄生在大肠杆菌细胞中</a:t>
            </a:r>
            <a:r>
              <a:rPr lang="zh-CN" altLang="en-US" sz="2000" b="1" dirty="0">
                <a:ea typeface="黑体" pitchFamily="49" charset="-122"/>
              </a:rPr>
              <a:t>。</a:t>
            </a:r>
          </a:p>
        </p:txBody>
      </p:sp>
      <p:sp>
        <p:nvSpPr>
          <p:cNvPr id="5" name="Text Box 7">
            <a:hlinkClick r:id="" action="ppaction://noaction"/>
          </p:cNvPr>
          <p:cNvSpPr txBox="1">
            <a:spLocks noChangeArrowheads="1"/>
          </p:cNvSpPr>
          <p:nvPr/>
        </p:nvSpPr>
        <p:spPr bwMode="auto">
          <a:xfrm>
            <a:off x="92542" y="4080371"/>
            <a:ext cx="9051458" cy="659155"/>
          </a:xfrm>
          <a:prstGeom prst="rect">
            <a:avLst/>
          </a:prstGeom>
          <a:noFill/>
          <a:ln w="9525">
            <a:noFill/>
            <a:miter lim="800000"/>
            <a:headEnd/>
            <a:tailEnd/>
          </a:ln>
        </p:spPr>
        <p:txBody>
          <a:bodyPr wrap="square" lIns="68580" tIns="34290" rIns="68580" bIns="34290">
            <a:spAutoFit/>
          </a:bodyPr>
          <a:lstStyle/>
          <a:p>
            <a:pPr hangingPunct="1">
              <a:lnSpc>
                <a:spcPts val="2250"/>
              </a:lnSpc>
              <a:spcBef>
                <a:spcPct val="50000"/>
              </a:spcBef>
            </a:pPr>
            <a:r>
              <a:rPr lang="zh-CN" altLang="en-US" sz="2000" b="1" dirty="0" smtClean="0">
                <a:ea typeface="黑体" pitchFamily="49" charset="-122"/>
              </a:rPr>
              <a:t>在</a:t>
            </a:r>
            <a:r>
              <a:rPr lang="en-US" altLang="zh-CN" sz="2000" b="1" dirty="0">
                <a:ea typeface="黑体" pitchFamily="49" charset="-122"/>
              </a:rPr>
              <a:t>T</a:t>
            </a:r>
            <a:r>
              <a:rPr lang="en-US" altLang="zh-CN" sz="2000" b="1" baseline="-25000" dirty="0">
                <a:ea typeface="黑体" pitchFamily="49" charset="-122"/>
              </a:rPr>
              <a:t>2</a:t>
            </a:r>
            <a:r>
              <a:rPr lang="zh-CN" altLang="en-US" sz="2000" b="1" dirty="0">
                <a:ea typeface="黑体" pitchFamily="49" charset="-122"/>
              </a:rPr>
              <a:t>噬菌体的化学组成中，</a:t>
            </a:r>
            <a:r>
              <a:rPr lang="en-US" altLang="zh-CN" sz="2000" b="1" dirty="0">
                <a:ea typeface="黑体" pitchFamily="49" charset="-122"/>
              </a:rPr>
              <a:t>60%</a:t>
            </a:r>
            <a:r>
              <a:rPr lang="zh-CN" altLang="en-US" sz="2000" b="1" dirty="0">
                <a:ea typeface="黑体" pitchFamily="49" charset="-122"/>
              </a:rPr>
              <a:t>是蛋白质，</a:t>
            </a:r>
            <a:r>
              <a:rPr lang="en-US" altLang="zh-CN" sz="2000" b="1" dirty="0">
                <a:ea typeface="黑体" pitchFamily="49" charset="-122"/>
              </a:rPr>
              <a:t>40%</a:t>
            </a:r>
            <a:r>
              <a:rPr lang="zh-CN" altLang="en-US" sz="2000" b="1" dirty="0">
                <a:ea typeface="黑体" pitchFamily="49" charset="-122"/>
              </a:rPr>
              <a:t>是</a:t>
            </a:r>
            <a:r>
              <a:rPr lang="en-US" altLang="zh-CN" sz="2000" b="1" dirty="0">
                <a:ea typeface="黑体" pitchFamily="49" charset="-122"/>
              </a:rPr>
              <a:t>DNA </a:t>
            </a:r>
            <a:r>
              <a:rPr lang="zh-CN" altLang="en-US" sz="2000" b="1" dirty="0">
                <a:ea typeface="黑体" pitchFamily="49" charset="-122"/>
              </a:rPr>
              <a:t>。对这两种物质的分析表明：</a:t>
            </a:r>
            <a:r>
              <a:rPr lang="zh-CN" altLang="en-US" sz="2000" b="1" dirty="0">
                <a:solidFill>
                  <a:srgbClr val="FF0000"/>
                </a:solidFill>
                <a:ea typeface="黑体" pitchFamily="49" charset="-122"/>
              </a:rPr>
              <a:t>仅蛋白质分子中含有硫，磷几乎都存在于</a:t>
            </a:r>
            <a:r>
              <a:rPr lang="en-US" altLang="zh-CN" sz="2000" b="1" dirty="0">
                <a:solidFill>
                  <a:srgbClr val="FF0000"/>
                </a:solidFill>
                <a:ea typeface="黑体" pitchFamily="49" charset="-122"/>
              </a:rPr>
              <a:t>DNA</a:t>
            </a:r>
            <a:r>
              <a:rPr lang="zh-CN" altLang="en-US" sz="2000" b="1" dirty="0">
                <a:solidFill>
                  <a:srgbClr val="FF0000"/>
                </a:solidFill>
                <a:ea typeface="黑体" pitchFamily="49" charset="-122"/>
              </a:rPr>
              <a:t>分子中</a:t>
            </a:r>
            <a:r>
              <a:rPr lang="zh-CN" altLang="en-US" sz="2000" b="1" dirty="0">
                <a:ea typeface="黑体" pitchFamily="49" charset="-122"/>
              </a:rPr>
              <a:t>。</a:t>
            </a:r>
          </a:p>
        </p:txBody>
      </p:sp>
      <p:grpSp>
        <p:nvGrpSpPr>
          <p:cNvPr id="13" name="组合 12"/>
          <p:cNvGrpSpPr/>
          <p:nvPr/>
        </p:nvGrpSpPr>
        <p:grpSpPr>
          <a:xfrm>
            <a:off x="898743" y="239636"/>
            <a:ext cx="2969083" cy="2786648"/>
            <a:chOff x="898743" y="239636"/>
            <a:chExt cx="2969083" cy="2786648"/>
          </a:xfrm>
        </p:grpSpPr>
        <p:pic>
          <p:nvPicPr>
            <p:cNvPr id="6" name="图片 5"/>
            <p:cNvPicPr>
              <a:picLocks noChangeAspect="1"/>
            </p:cNvPicPr>
            <p:nvPr/>
          </p:nvPicPr>
          <p:blipFill rotWithShape="1">
            <a:blip r:embed="rId3" cstate="print"/>
            <a:srcRect l="6507" t="25084"/>
            <a:stretch>
              <a:fillRect/>
            </a:stretch>
          </p:blipFill>
          <p:spPr>
            <a:xfrm>
              <a:off x="1594561" y="826120"/>
              <a:ext cx="1953841" cy="2200164"/>
            </a:xfrm>
            <a:prstGeom prst="rect">
              <a:avLst/>
            </a:prstGeom>
          </p:spPr>
        </p:pic>
        <p:sp>
          <p:nvSpPr>
            <p:cNvPr id="7" name="矩形 6"/>
            <p:cNvSpPr/>
            <p:nvPr/>
          </p:nvSpPr>
          <p:spPr>
            <a:xfrm>
              <a:off x="898743" y="239636"/>
              <a:ext cx="2969083" cy="461665"/>
            </a:xfrm>
            <a:prstGeom prst="rect">
              <a:avLst/>
            </a:prstGeom>
          </p:spPr>
          <p:txBody>
            <a:bodyPr wrap="none">
              <a:spAutoFit/>
            </a:bodyPr>
            <a:lstStyle/>
            <a:p>
              <a:r>
                <a:rPr lang="zh-CN" altLang="en-US" sz="2400" b="1" dirty="0" smtClean="0">
                  <a:latin typeface="宋体" panose="02010600030101010101" pitchFamily="2" charset="-122"/>
                  <a:ea typeface="宋体" panose="02010600030101010101" pitchFamily="2" charset="-122"/>
                </a:rPr>
                <a:t>噬菌体</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细菌病毒</a:t>
              </a:r>
              <a:endParaRPr lang="zh-CN" altLang="en-US" sz="2400" b="1" dirty="0">
                <a:latin typeface="宋体" panose="02010600030101010101" pitchFamily="2" charset="-122"/>
                <a:ea typeface="宋体" panose="02010600030101010101" pitchFamily="2" charset="-122"/>
              </a:endParaRPr>
            </a:p>
          </p:txBody>
        </p:sp>
      </p:grpSp>
      <p:grpSp>
        <p:nvGrpSpPr>
          <p:cNvPr id="11" name="组合 10"/>
          <p:cNvGrpSpPr/>
          <p:nvPr/>
        </p:nvGrpSpPr>
        <p:grpSpPr>
          <a:xfrm>
            <a:off x="4572000" y="0"/>
            <a:ext cx="3897086" cy="2922815"/>
            <a:chOff x="5246914" y="0"/>
            <a:chExt cx="3897086" cy="2922815"/>
          </a:xfrm>
        </p:grpSpPr>
        <p:pic>
          <p:nvPicPr>
            <p:cNvPr id="12290" name="Picture 2" descr="https://img.mianfeiwendang.com/pic/81a33b883e3129b647ba5e0d/1-810-jpg_6-1080-0-0-1080.jpg"/>
            <p:cNvPicPr>
              <a:picLocks noChangeAspect="1" noChangeArrowheads="1"/>
            </p:cNvPicPr>
            <p:nvPr/>
          </p:nvPicPr>
          <p:blipFill>
            <a:blip r:embed="rId4"/>
            <a:srcRect/>
            <a:stretch>
              <a:fillRect/>
            </a:stretch>
          </p:blipFill>
          <p:spPr bwMode="auto">
            <a:xfrm>
              <a:off x="5246914" y="0"/>
              <a:ext cx="3897086" cy="2922815"/>
            </a:xfrm>
            <a:prstGeom prst="rect">
              <a:avLst/>
            </a:prstGeom>
            <a:noFill/>
          </p:spPr>
        </p:pic>
        <p:sp>
          <p:nvSpPr>
            <p:cNvPr id="10" name="Text Box 5"/>
            <p:cNvSpPr txBox="1">
              <a:spLocks noChangeArrowheads="1"/>
            </p:cNvSpPr>
            <p:nvPr/>
          </p:nvSpPr>
          <p:spPr bwMode="auto">
            <a:xfrm>
              <a:off x="5314947" y="0"/>
              <a:ext cx="3368551"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en-US" altLang="zh-CN" sz="2800" b="1" dirty="0"/>
                <a:t> </a:t>
              </a:r>
              <a:r>
                <a:rPr lang="en-US" altLang="zh-CN" sz="2400" b="1" dirty="0">
                  <a:solidFill>
                    <a:srgbClr val="FF0000"/>
                  </a:solidFill>
                </a:rPr>
                <a:t>DNA</a:t>
              </a:r>
              <a:r>
                <a:rPr lang="zh-CN" altLang="en-US" sz="2400" b="1" dirty="0">
                  <a:solidFill>
                    <a:srgbClr val="FF0000"/>
                  </a:solidFill>
                </a:rPr>
                <a:t>是遗传物质的证据</a:t>
              </a:r>
            </a:p>
          </p:txBody>
        </p:sp>
      </p:grpSp>
      <p:sp>
        <p:nvSpPr>
          <p:cNvPr id="12" name="矩形 11"/>
          <p:cNvSpPr/>
          <p:nvPr/>
        </p:nvSpPr>
        <p:spPr>
          <a:xfrm>
            <a:off x="4797948" y="492970"/>
            <a:ext cx="3281668" cy="400110"/>
          </a:xfrm>
          <a:prstGeom prst="rect">
            <a:avLst/>
          </a:prstGeom>
          <a:solidFill>
            <a:schemeClr val="accent2">
              <a:lumMod val="20000"/>
              <a:lumOff val="80000"/>
            </a:schemeClr>
          </a:solidFill>
        </p:spPr>
        <p:txBody>
          <a:bodyPr wrap="none">
            <a:spAutoFit/>
          </a:bodyPr>
          <a:lstStyle/>
          <a:p>
            <a:r>
              <a:rPr lang="zh-CN" altLang="en-US" sz="2000" b="1" dirty="0" smtClean="0">
                <a:solidFill>
                  <a:srgbClr val="0000FF"/>
                </a:solidFill>
                <a:latin typeface="楷体" pitchFamily="49" charset="-122"/>
                <a:ea typeface="楷体" pitchFamily="49" charset="-122"/>
              </a:rPr>
              <a:t>二、噬菌体侵染细菌的实验</a:t>
            </a:r>
            <a:endParaRPr lang="zh-CN" altLang="en-US"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a:hlinkClick r:id="rId2" action="ppaction://hlinksldjump"/>
          </p:cNvPr>
          <p:cNvPicPr>
            <a:picLocks noChangeAspect="1" noChangeArrowheads="1"/>
          </p:cNvPicPr>
          <p:nvPr/>
        </p:nvPicPr>
        <p:blipFill>
          <a:blip r:embed="rId3"/>
          <a:srcRect/>
          <a:stretch>
            <a:fillRect/>
          </a:stretch>
        </p:blipFill>
        <p:spPr bwMode="auto">
          <a:xfrm>
            <a:off x="719138" y="250032"/>
            <a:ext cx="2455069" cy="3132535"/>
          </a:xfrm>
          <a:prstGeom prst="rect">
            <a:avLst/>
          </a:prstGeom>
          <a:noFill/>
          <a:ln w="9525">
            <a:noFill/>
            <a:miter lim="800000"/>
            <a:headEnd/>
            <a:tailEnd/>
          </a:ln>
        </p:spPr>
      </p:pic>
      <p:grpSp>
        <p:nvGrpSpPr>
          <p:cNvPr id="2" name="Group 3"/>
          <p:cNvGrpSpPr>
            <a:grpSpLocks/>
          </p:cNvGrpSpPr>
          <p:nvPr/>
        </p:nvGrpSpPr>
        <p:grpSpPr bwMode="auto">
          <a:xfrm>
            <a:off x="359569" y="3064669"/>
            <a:ext cx="4913710" cy="1674019"/>
            <a:chOff x="23" y="2704"/>
            <a:chExt cx="4127" cy="1406"/>
          </a:xfrm>
        </p:grpSpPr>
        <p:sp>
          <p:nvSpPr>
            <p:cNvPr id="31754" name="Oval 4"/>
            <p:cNvSpPr>
              <a:spLocks noChangeArrowheads="1"/>
            </p:cNvSpPr>
            <p:nvPr/>
          </p:nvSpPr>
          <p:spPr bwMode="auto">
            <a:xfrm>
              <a:off x="23" y="2704"/>
              <a:ext cx="4127" cy="1406"/>
            </a:xfrm>
            <a:prstGeom prst="ellipse">
              <a:avLst/>
            </a:prstGeom>
            <a:solidFill>
              <a:schemeClr val="accent1"/>
            </a:solidFill>
            <a:ln w="9525">
              <a:solidFill>
                <a:schemeClr val="tx1"/>
              </a:solidFill>
              <a:round/>
              <a:headEnd/>
              <a:tailEnd/>
            </a:ln>
          </p:spPr>
          <p:txBody>
            <a:bodyPr wrap="none" anchor="ctr"/>
            <a:lstStyle/>
            <a:p>
              <a:pPr eaLnBrk="1" hangingPunct="1"/>
              <a:endParaRPr lang="zh-CN" altLang="en-US"/>
            </a:p>
          </p:txBody>
        </p:sp>
        <p:sp>
          <p:nvSpPr>
            <p:cNvPr id="31755" name="Text Box 5"/>
            <p:cNvSpPr txBox="1">
              <a:spLocks noChangeArrowheads="1"/>
            </p:cNvSpPr>
            <p:nvPr/>
          </p:nvSpPr>
          <p:spPr bwMode="auto">
            <a:xfrm>
              <a:off x="476" y="3158"/>
              <a:ext cx="1270" cy="388"/>
            </a:xfrm>
            <a:prstGeom prst="rect">
              <a:avLst/>
            </a:prstGeom>
            <a:noFill/>
            <a:ln w="9525">
              <a:noFill/>
              <a:miter lim="800000"/>
              <a:headEnd/>
              <a:tailEnd/>
            </a:ln>
          </p:spPr>
          <p:txBody>
            <a:bodyPr>
              <a:spAutoFit/>
            </a:bodyPr>
            <a:lstStyle/>
            <a:p>
              <a:pPr eaLnBrk="1" hangingPunct="1"/>
              <a:r>
                <a:rPr lang="zh-CN" altLang="en-US" sz="2400" b="1" dirty="0">
                  <a:ea typeface="黑体" pitchFamily="49" charset="-122"/>
                </a:rPr>
                <a:t>大肠杆菌</a:t>
              </a:r>
              <a:endParaRPr lang="zh-CN" altLang="en-US" sz="2400" dirty="0">
                <a:ea typeface="黑体" pitchFamily="49" charset="-122"/>
              </a:endParaRPr>
            </a:p>
          </p:txBody>
        </p:sp>
      </p:grpSp>
      <p:sp>
        <p:nvSpPr>
          <p:cNvPr id="184326" name="Text Box 6">
            <a:hlinkClick r:id="" action="ppaction://noaction"/>
          </p:cNvPr>
          <p:cNvSpPr txBox="1">
            <a:spLocks noChangeArrowheads="1"/>
          </p:cNvSpPr>
          <p:nvPr/>
        </p:nvSpPr>
        <p:spPr bwMode="auto">
          <a:xfrm>
            <a:off x="3102429" y="0"/>
            <a:ext cx="6041571" cy="1146468"/>
          </a:xfrm>
          <a:prstGeom prst="rect">
            <a:avLst/>
          </a:prstGeom>
          <a:noFill/>
          <a:ln w="9525">
            <a:noFill/>
            <a:miter lim="800000"/>
            <a:headEnd/>
            <a:tailEnd/>
          </a:ln>
        </p:spPr>
        <p:txBody>
          <a:bodyPr wrap="square" lIns="68580" tIns="34290" rIns="68580" bIns="34290">
            <a:spAutoFit/>
          </a:bodyPr>
          <a:lstStyle/>
          <a:p>
            <a:pPr eaLnBrk="1" hangingPunct="1">
              <a:spcBef>
                <a:spcPct val="50000"/>
              </a:spcBef>
            </a:pPr>
            <a:r>
              <a:rPr lang="zh-CN" altLang="en-US" sz="2000" b="1" dirty="0" smtClean="0">
                <a:solidFill>
                  <a:srgbClr val="FF0000"/>
                </a:solidFill>
                <a:latin typeface="楷体" pitchFamily="49" charset="-122"/>
                <a:ea typeface="楷体" pitchFamily="49" charset="-122"/>
              </a:rPr>
              <a:t>思考：</a:t>
            </a:r>
            <a:endParaRPr lang="en-US" altLang="zh-CN" sz="2000" b="1" dirty="0" smtClean="0">
              <a:solidFill>
                <a:srgbClr val="FF0000"/>
              </a:solidFill>
              <a:latin typeface="楷体" pitchFamily="49" charset="-122"/>
              <a:ea typeface="楷体" pitchFamily="49" charset="-122"/>
            </a:endParaRPr>
          </a:p>
          <a:p>
            <a:pPr eaLnBrk="1" hangingPunct="1">
              <a:spcBef>
                <a:spcPct val="50000"/>
              </a:spcBef>
            </a:pPr>
            <a:r>
              <a:rPr lang="zh-CN" altLang="en-US" sz="2000" b="1" dirty="0" smtClean="0">
                <a:solidFill>
                  <a:srgbClr val="FF0000"/>
                </a:solidFill>
                <a:latin typeface="楷体" pitchFamily="49" charset="-122"/>
                <a:ea typeface="楷体" pitchFamily="49" charset="-122"/>
              </a:rPr>
              <a:t>噬菌体侵染大肠杆菌时蛋白质外壳和</a:t>
            </a:r>
            <a:r>
              <a:rPr lang="en-US" altLang="zh-CN" sz="2000" b="1" dirty="0" smtClean="0">
                <a:solidFill>
                  <a:srgbClr val="FF0000"/>
                </a:solidFill>
                <a:latin typeface="楷体" pitchFamily="49" charset="-122"/>
                <a:ea typeface="楷体" pitchFamily="49" charset="-122"/>
              </a:rPr>
              <a:t>DNA</a:t>
            </a:r>
            <a:r>
              <a:rPr lang="zh-CN" altLang="en-US" sz="2000" b="1" dirty="0" smtClean="0">
                <a:solidFill>
                  <a:srgbClr val="FF0000"/>
                </a:solidFill>
                <a:latin typeface="楷体" pitchFamily="49" charset="-122"/>
                <a:ea typeface="楷体" pitchFamily="49" charset="-122"/>
              </a:rPr>
              <a:t>是否都进入细胞内？你能作出几个假设？</a:t>
            </a:r>
            <a:endParaRPr lang="zh-CN" altLang="en-US" sz="2000" b="1" dirty="0">
              <a:solidFill>
                <a:srgbClr val="FF0000"/>
              </a:solidFill>
              <a:latin typeface="楷体" pitchFamily="49" charset="-122"/>
              <a:ea typeface="楷体" pitchFamily="49" charset="-122"/>
            </a:endParaRPr>
          </a:p>
        </p:txBody>
      </p:sp>
      <p:sp>
        <p:nvSpPr>
          <p:cNvPr id="184327" name="Text Box 7">
            <a:hlinkClick r:id="" action="ppaction://noaction"/>
          </p:cNvPr>
          <p:cNvSpPr txBox="1">
            <a:spLocks noChangeArrowheads="1"/>
          </p:cNvSpPr>
          <p:nvPr/>
        </p:nvSpPr>
        <p:spPr bwMode="auto">
          <a:xfrm>
            <a:off x="2963301" y="1076326"/>
            <a:ext cx="6050070" cy="453970"/>
          </a:xfrm>
          <a:prstGeom prst="rect">
            <a:avLst/>
          </a:prstGeom>
          <a:noFill/>
          <a:ln w="9525">
            <a:noFill/>
            <a:miter lim="800000"/>
            <a:headEnd/>
            <a:tailEnd/>
          </a:ln>
        </p:spPr>
        <p:txBody>
          <a:bodyPr wrap="square" lIns="68580" tIns="34290" rIns="68580" bIns="34290">
            <a:spAutoFit/>
          </a:bodyPr>
          <a:lstStyle/>
          <a:p>
            <a:pPr eaLnBrk="1" hangingPunct="1">
              <a:lnSpc>
                <a:spcPct val="125000"/>
              </a:lnSpc>
              <a:spcBef>
                <a:spcPct val="50000"/>
              </a:spcBef>
            </a:pPr>
            <a:r>
              <a:rPr lang="zh-CN" altLang="en-US" sz="2000" b="1" dirty="0">
                <a:latin typeface="楷体" pitchFamily="49" charset="-122"/>
                <a:ea typeface="楷体" pitchFamily="49" charset="-122"/>
              </a:rPr>
              <a:t>假设一：噬菌体的蛋白质外壳进入细菌，</a:t>
            </a:r>
            <a:r>
              <a:rPr lang="en-US" altLang="zh-CN" sz="2000" b="1" dirty="0">
                <a:latin typeface="楷体" pitchFamily="49" charset="-122"/>
                <a:ea typeface="楷体" pitchFamily="49" charset="-122"/>
              </a:rPr>
              <a:t>DNA</a:t>
            </a:r>
            <a:r>
              <a:rPr lang="zh-CN" altLang="en-US" sz="2000" b="1" dirty="0">
                <a:latin typeface="楷体" pitchFamily="49" charset="-122"/>
                <a:ea typeface="楷体" pitchFamily="49" charset="-122"/>
              </a:rPr>
              <a:t>未进入</a:t>
            </a:r>
          </a:p>
        </p:txBody>
      </p:sp>
      <p:sp>
        <p:nvSpPr>
          <p:cNvPr id="184328" name="Text Box 8">
            <a:hlinkClick r:id="" action="ppaction://noaction"/>
          </p:cNvPr>
          <p:cNvSpPr txBox="1">
            <a:spLocks noChangeArrowheads="1"/>
          </p:cNvSpPr>
          <p:nvPr/>
        </p:nvSpPr>
        <p:spPr bwMode="auto">
          <a:xfrm>
            <a:off x="3018773" y="1570313"/>
            <a:ext cx="5934727" cy="453970"/>
          </a:xfrm>
          <a:prstGeom prst="rect">
            <a:avLst/>
          </a:prstGeom>
          <a:noFill/>
          <a:ln w="9525">
            <a:noFill/>
            <a:miter lim="800000"/>
            <a:headEnd/>
            <a:tailEnd/>
          </a:ln>
        </p:spPr>
        <p:txBody>
          <a:bodyPr wrap="square" lIns="68580" tIns="34290" rIns="68580" bIns="34290">
            <a:spAutoFit/>
          </a:bodyPr>
          <a:lstStyle/>
          <a:p>
            <a:pPr eaLnBrk="1" hangingPunct="1">
              <a:lnSpc>
                <a:spcPct val="125000"/>
              </a:lnSpc>
              <a:spcBef>
                <a:spcPct val="50000"/>
              </a:spcBef>
            </a:pPr>
            <a:r>
              <a:rPr lang="zh-CN" altLang="en-US" sz="2000" b="1" dirty="0">
                <a:latin typeface="楷体" pitchFamily="49" charset="-122"/>
                <a:ea typeface="楷体" pitchFamily="49" charset="-122"/>
              </a:rPr>
              <a:t>假设二：噬菌体的</a:t>
            </a:r>
            <a:r>
              <a:rPr lang="en-US" altLang="zh-CN" sz="2000" b="1" dirty="0">
                <a:latin typeface="楷体" pitchFamily="49" charset="-122"/>
                <a:ea typeface="楷体" pitchFamily="49" charset="-122"/>
              </a:rPr>
              <a:t>DNA</a:t>
            </a:r>
            <a:r>
              <a:rPr lang="zh-CN" altLang="en-US" sz="2000" b="1" dirty="0">
                <a:latin typeface="楷体" pitchFamily="49" charset="-122"/>
                <a:ea typeface="楷体" pitchFamily="49" charset="-122"/>
              </a:rPr>
              <a:t>进入细菌，蛋白质外壳未进入</a:t>
            </a:r>
          </a:p>
        </p:txBody>
      </p:sp>
      <p:sp>
        <p:nvSpPr>
          <p:cNvPr id="184329" name="Text Box 9">
            <a:hlinkClick r:id="" action="ppaction://noaction"/>
          </p:cNvPr>
          <p:cNvSpPr txBox="1">
            <a:spLocks noChangeArrowheads="1"/>
          </p:cNvSpPr>
          <p:nvPr/>
        </p:nvSpPr>
        <p:spPr bwMode="auto">
          <a:xfrm>
            <a:off x="3056351" y="2124136"/>
            <a:ext cx="5761940" cy="453970"/>
          </a:xfrm>
          <a:prstGeom prst="rect">
            <a:avLst/>
          </a:prstGeom>
          <a:noFill/>
          <a:ln w="9525">
            <a:noFill/>
            <a:miter lim="800000"/>
            <a:headEnd/>
            <a:tailEnd/>
          </a:ln>
        </p:spPr>
        <p:txBody>
          <a:bodyPr wrap="square" lIns="68580" tIns="34290" rIns="68580" bIns="34290">
            <a:spAutoFit/>
          </a:bodyPr>
          <a:lstStyle/>
          <a:p>
            <a:pPr eaLnBrk="1" hangingPunct="1">
              <a:lnSpc>
                <a:spcPct val="125000"/>
              </a:lnSpc>
              <a:spcBef>
                <a:spcPct val="50000"/>
              </a:spcBef>
            </a:pPr>
            <a:r>
              <a:rPr lang="zh-CN" altLang="en-US" sz="2000" b="1" dirty="0">
                <a:latin typeface="楷体" pitchFamily="49" charset="-122"/>
                <a:ea typeface="楷体" pitchFamily="49" charset="-122"/>
              </a:rPr>
              <a:t>假设三：噬菌体的</a:t>
            </a:r>
            <a:r>
              <a:rPr lang="en-US" altLang="zh-CN" sz="2000" b="1" dirty="0">
                <a:latin typeface="楷体" pitchFamily="49" charset="-122"/>
                <a:ea typeface="楷体" pitchFamily="49" charset="-122"/>
              </a:rPr>
              <a:t>DNA</a:t>
            </a:r>
            <a:r>
              <a:rPr lang="zh-CN" altLang="en-US" sz="2000" b="1" dirty="0">
                <a:latin typeface="楷体" pitchFamily="49" charset="-122"/>
                <a:ea typeface="楷体" pitchFamily="49" charset="-122"/>
              </a:rPr>
              <a:t>和蛋白质外壳都进入了细菌</a:t>
            </a:r>
          </a:p>
        </p:txBody>
      </p:sp>
      <p:sp>
        <p:nvSpPr>
          <p:cNvPr id="184330" name="Text Box 10">
            <a:hlinkClick r:id="" action="ppaction://noaction"/>
          </p:cNvPr>
          <p:cNvSpPr txBox="1">
            <a:spLocks noChangeArrowheads="1"/>
          </p:cNvSpPr>
          <p:nvPr/>
        </p:nvSpPr>
        <p:spPr bwMode="auto">
          <a:xfrm>
            <a:off x="2971353" y="2542836"/>
            <a:ext cx="6042018" cy="530915"/>
          </a:xfrm>
          <a:prstGeom prst="rect">
            <a:avLst/>
          </a:prstGeom>
          <a:noFill/>
          <a:ln w="9525">
            <a:noFill/>
            <a:miter lim="800000"/>
            <a:headEnd/>
            <a:tailEnd/>
          </a:ln>
        </p:spPr>
        <p:txBody>
          <a:bodyPr wrap="square" lIns="68580" tIns="34290" rIns="68580" bIns="34290">
            <a:spAutoFit/>
          </a:bodyPr>
          <a:lstStyle/>
          <a:p>
            <a:pPr eaLnBrk="1" hangingPunct="1">
              <a:lnSpc>
                <a:spcPct val="150000"/>
              </a:lnSpc>
              <a:spcBef>
                <a:spcPct val="50000"/>
              </a:spcBef>
            </a:pPr>
            <a:r>
              <a:rPr lang="zh-CN" altLang="en-US" sz="2000" b="1" dirty="0" smtClean="0">
                <a:solidFill>
                  <a:srgbClr val="FF0000"/>
                </a:solidFill>
                <a:latin typeface="楷体" pitchFamily="49" charset="-122"/>
                <a:ea typeface="楷体" pitchFamily="49" charset="-122"/>
              </a:rPr>
              <a:t>如何判断噬菌体</a:t>
            </a:r>
            <a:r>
              <a:rPr lang="zh-CN" altLang="en-US" sz="2000" b="1" dirty="0">
                <a:solidFill>
                  <a:srgbClr val="FF0000"/>
                </a:solidFill>
                <a:latin typeface="楷体" pitchFamily="49" charset="-122"/>
                <a:ea typeface="楷体" pitchFamily="49" charset="-122"/>
              </a:rPr>
              <a:t>的</a:t>
            </a:r>
            <a:r>
              <a:rPr lang="en-US" altLang="zh-CN" sz="2000" b="1" dirty="0">
                <a:solidFill>
                  <a:srgbClr val="FF0000"/>
                </a:solidFill>
                <a:latin typeface="楷体" pitchFamily="49" charset="-122"/>
                <a:ea typeface="楷体" pitchFamily="49" charset="-122"/>
              </a:rPr>
              <a:t>DNA</a:t>
            </a:r>
            <a:r>
              <a:rPr lang="zh-CN" altLang="en-US" sz="2000" b="1" dirty="0">
                <a:solidFill>
                  <a:srgbClr val="FF0000"/>
                </a:solidFill>
                <a:latin typeface="楷体" pitchFamily="49" charset="-122"/>
                <a:ea typeface="楷体" pitchFamily="49" charset="-122"/>
              </a:rPr>
              <a:t>和蛋白质外壳</a:t>
            </a:r>
            <a:r>
              <a:rPr lang="zh-CN" altLang="en-US" sz="2000" b="1" dirty="0" smtClean="0">
                <a:solidFill>
                  <a:srgbClr val="FF0000"/>
                </a:solidFill>
                <a:latin typeface="楷体" pitchFamily="49" charset="-122"/>
                <a:ea typeface="楷体" pitchFamily="49" charset="-122"/>
              </a:rPr>
              <a:t>有没有进入</a:t>
            </a:r>
            <a:r>
              <a:rPr lang="zh-CN" altLang="en-US" sz="2000" b="1" dirty="0">
                <a:solidFill>
                  <a:srgbClr val="FF0000"/>
                </a:solidFill>
                <a:latin typeface="楷体" pitchFamily="49" charset="-122"/>
                <a:ea typeface="楷体" pitchFamily="49" charset="-122"/>
              </a:rPr>
              <a:t>细菌？</a:t>
            </a:r>
          </a:p>
        </p:txBody>
      </p:sp>
      <p:sp>
        <p:nvSpPr>
          <p:cNvPr id="184331" name="Text Box 11">
            <a:hlinkClick r:id="" action="ppaction://noaction"/>
          </p:cNvPr>
          <p:cNvSpPr txBox="1">
            <a:spLocks noChangeArrowheads="1"/>
          </p:cNvSpPr>
          <p:nvPr/>
        </p:nvSpPr>
        <p:spPr bwMode="auto">
          <a:xfrm>
            <a:off x="5191316" y="3456438"/>
            <a:ext cx="3269717" cy="438582"/>
          </a:xfrm>
          <a:prstGeom prst="rect">
            <a:avLst/>
          </a:prstGeom>
          <a:noFill/>
          <a:ln w="9525">
            <a:noFill/>
            <a:miter lim="800000"/>
            <a:headEnd/>
            <a:tailEnd/>
          </a:ln>
        </p:spPr>
        <p:txBody>
          <a:bodyPr wrap="square" lIns="68580" tIns="34290" rIns="68580" bIns="34290">
            <a:spAutoFit/>
          </a:bodyPr>
          <a:lstStyle/>
          <a:p>
            <a:pPr eaLnBrk="1" hangingPunct="1">
              <a:spcBef>
                <a:spcPct val="50000"/>
              </a:spcBef>
            </a:pPr>
            <a:r>
              <a:rPr lang="zh-CN" altLang="en-US" sz="2400" b="1" dirty="0" smtClean="0">
                <a:solidFill>
                  <a:schemeClr val="tx1"/>
                </a:solidFill>
                <a:latin typeface="楷体" pitchFamily="49" charset="-122"/>
                <a:ea typeface="楷体" pitchFamily="49" charset="-122"/>
              </a:rPr>
              <a:t>放射性同位素标记法</a:t>
            </a:r>
            <a:endParaRPr lang="zh-CN" altLang="en-US" sz="2400" b="1" dirty="0">
              <a:solidFill>
                <a:schemeClr val="tx1"/>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7" grpId="0"/>
      <p:bldP spid="184328" grpId="0"/>
      <p:bldP spid="184329" grpId="0"/>
      <p:bldP spid="184330" grpId="0"/>
      <p:bldP spid="1843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hlinkClick r:id="rId3" action="ppaction://hlinksldjump"/>
          </p:cNvPr>
          <p:cNvPicPr>
            <a:picLocks noChangeAspect="1" noChangeArrowheads="1"/>
          </p:cNvPicPr>
          <p:nvPr/>
        </p:nvPicPr>
        <p:blipFill>
          <a:blip r:embed="rId4"/>
          <a:srcRect/>
          <a:stretch>
            <a:fillRect/>
          </a:stretch>
        </p:blipFill>
        <p:spPr bwMode="auto">
          <a:xfrm>
            <a:off x="900113" y="195263"/>
            <a:ext cx="2455069" cy="3132535"/>
          </a:xfrm>
          <a:prstGeom prst="rect">
            <a:avLst/>
          </a:prstGeom>
          <a:noFill/>
          <a:ln w="9525">
            <a:noFill/>
            <a:miter lim="800000"/>
            <a:headEnd/>
            <a:tailEnd/>
          </a:ln>
        </p:spPr>
      </p:pic>
      <p:grpSp>
        <p:nvGrpSpPr>
          <p:cNvPr id="2" name="Group 3"/>
          <p:cNvGrpSpPr>
            <a:grpSpLocks/>
          </p:cNvGrpSpPr>
          <p:nvPr/>
        </p:nvGrpSpPr>
        <p:grpSpPr bwMode="auto">
          <a:xfrm>
            <a:off x="576263" y="2842023"/>
            <a:ext cx="4913710" cy="1674019"/>
            <a:chOff x="23" y="2704"/>
            <a:chExt cx="4127" cy="1406"/>
          </a:xfrm>
        </p:grpSpPr>
        <p:sp>
          <p:nvSpPr>
            <p:cNvPr id="32781" name="Oval 4"/>
            <p:cNvSpPr>
              <a:spLocks noChangeArrowheads="1"/>
            </p:cNvSpPr>
            <p:nvPr/>
          </p:nvSpPr>
          <p:spPr bwMode="auto">
            <a:xfrm>
              <a:off x="23" y="2704"/>
              <a:ext cx="4127" cy="1406"/>
            </a:xfrm>
            <a:prstGeom prst="ellipse">
              <a:avLst/>
            </a:prstGeom>
            <a:solidFill>
              <a:schemeClr val="accent1"/>
            </a:solidFill>
            <a:ln w="9525">
              <a:solidFill>
                <a:schemeClr val="tx1"/>
              </a:solidFill>
              <a:round/>
              <a:headEnd/>
              <a:tailEnd/>
            </a:ln>
          </p:spPr>
          <p:txBody>
            <a:bodyPr wrap="none" anchor="ctr"/>
            <a:lstStyle/>
            <a:p>
              <a:pPr eaLnBrk="1" hangingPunct="1"/>
              <a:endParaRPr lang="zh-CN" altLang="en-US"/>
            </a:p>
          </p:txBody>
        </p:sp>
        <p:sp>
          <p:nvSpPr>
            <p:cNvPr id="32782" name="Text Box 5"/>
            <p:cNvSpPr txBox="1">
              <a:spLocks noChangeArrowheads="1"/>
            </p:cNvSpPr>
            <p:nvPr/>
          </p:nvSpPr>
          <p:spPr bwMode="auto">
            <a:xfrm>
              <a:off x="476" y="3158"/>
              <a:ext cx="1270" cy="388"/>
            </a:xfrm>
            <a:prstGeom prst="rect">
              <a:avLst/>
            </a:prstGeom>
            <a:noFill/>
            <a:ln w="9525">
              <a:noFill/>
              <a:miter lim="800000"/>
              <a:headEnd/>
              <a:tailEnd/>
            </a:ln>
          </p:spPr>
          <p:txBody>
            <a:bodyPr>
              <a:spAutoFit/>
            </a:bodyPr>
            <a:lstStyle/>
            <a:p>
              <a:pPr eaLnBrk="1" hangingPunct="1"/>
              <a:r>
                <a:rPr lang="zh-CN" altLang="en-US" sz="2400" b="1" dirty="0">
                  <a:ea typeface="黑体" pitchFamily="49" charset="-122"/>
                </a:rPr>
                <a:t>大肠杆菌</a:t>
              </a:r>
              <a:endParaRPr lang="zh-CN" altLang="en-US" sz="2400" dirty="0">
                <a:ea typeface="黑体" pitchFamily="49" charset="-122"/>
              </a:endParaRPr>
            </a:p>
          </p:txBody>
        </p:sp>
      </p:grpSp>
      <p:sp>
        <p:nvSpPr>
          <p:cNvPr id="185350" name="Text Box 6"/>
          <p:cNvSpPr txBox="1">
            <a:spLocks noChangeArrowheads="1"/>
          </p:cNvSpPr>
          <p:nvPr/>
        </p:nvSpPr>
        <p:spPr bwMode="auto">
          <a:xfrm>
            <a:off x="2682479" y="952500"/>
            <a:ext cx="3888581" cy="392415"/>
          </a:xfrm>
          <a:prstGeom prst="rect">
            <a:avLst/>
          </a:prstGeom>
          <a:noFill/>
          <a:ln w="9525">
            <a:noFill/>
            <a:miter lim="800000"/>
            <a:headEnd/>
            <a:tailEnd/>
          </a:ln>
        </p:spPr>
        <p:txBody>
          <a:bodyPr lIns="68580" tIns="34290" rIns="68580" bIns="34290">
            <a:spAutoFit/>
          </a:bodyPr>
          <a:lstStyle/>
          <a:p>
            <a:pPr eaLnBrk="1" hangingPunct="1"/>
            <a:r>
              <a:rPr lang="zh-CN" altLang="en-US" sz="2100" b="1" dirty="0">
                <a:ea typeface="黑体" pitchFamily="49" charset="-122"/>
              </a:rPr>
              <a:t>能不能</a:t>
            </a:r>
            <a:r>
              <a:rPr lang="zh-CN" altLang="en-US" sz="2100" b="1" dirty="0" smtClean="0">
                <a:ea typeface="黑体" pitchFamily="49" charset="-122"/>
              </a:rPr>
              <a:t>用</a:t>
            </a:r>
            <a:r>
              <a:rPr lang="en-US" altLang="zh-CN" sz="2100" b="1" baseline="30000" dirty="0" smtClean="0">
                <a:ea typeface="黑体" pitchFamily="49" charset="-122"/>
              </a:rPr>
              <a:t>3</a:t>
            </a:r>
            <a:r>
              <a:rPr lang="en-US" altLang="zh-CN" sz="2100" b="1" dirty="0" smtClean="0">
                <a:ea typeface="黑体" pitchFamily="49" charset="-122"/>
              </a:rPr>
              <a:t>H</a:t>
            </a:r>
            <a:r>
              <a:rPr lang="zh-CN" altLang="en-US" sz="2100" b="1" dirty="0" smtClean="0">
                <a:ea typeface="黑体" pitchFamily="49" charset="-122"/>
              </a:rPr>
              <a:t>、</a:t>
            </a:r>
            <a:r>
              <a:rPr lang="en-US" altLang="zh-CN" sz="2100" b="1" baseline="30000" dirty="0" smtClean="0">
                <a:ea typeface="黑体" pitchFamily="49" charset="-122"/>
              </a:rPr>
              <a:t>14</a:t>
            </a:r>
            <a:r>
              <a:rPr lang="en-US" altLang="zh-CN" sz="2100" b="1" dirty="0" smtClean="0">
                <a:ea typeface="黑体" pitchFamily="49" charset="-122"/>
              </a:rPr>
              <a:t>C</a:t>
            </a:r>
            <a:r>
              <a:rPr lang="zh-CN" altLang="en-US" sz="2100" b="1" dirty="0" smtClean="0">
                <a:ea typeface="黑体" pitchFamily="49" charset="-122"/>
              </a:rPr>
              <a:t>标记</a:t>
            </a:r>
            <a:r>
              <a:rPr lang="zh-CN" altLang="en-US" sz="2100" b="1" dirty="0">
                <a:ea typeface="黑体" pitchFamily="49" charset="-122"/>
              </a:rPr>
              <a:t>噬菌体？</a:t>
            </a:r>
            <a:endParaRPr lang="zh-CN" altLang="en-US" sz="2100" baseline="30000" dirty="0">
              <a:ea typeface="黑体" pitchFamily="49" charset="-122"/>
            </a:endParaRPr>
          </a:p>
        </p:txBody>
      </p:sp>
      <p:sp>
        <p:nvSpPr>
          <p:cNvPr id="185351" name="Text Box 7" descr="羊皮纸"/>
          <p:cNvSpPr txBox="1">
            <a:spLocks noChangeArrowheads="1"/>
          </p:cNvSpPr>
          <p:nvPr/>
        </p:nvSpPr>
        <p:spPr bwMode="auto">
          <a:xfrm>
            <a:off x="2682479" y="454819"/>
            <a:ext cx="3888581" cy="392415"/>
          </a:xfrm>
          <a:prstGeom prst="rect">
            <a:avLst/>
          </a:prstGeom>
          <a:blipFill dpi="0" rotWithShape="1">
            <a:blip r:embed="rId5"/>
            <a:srcRect/>
            <a:tile tx="0" ty="0" sx="100000" sy="100000" flip="none" algn="tl"/>
          </a:blipFill>
          <a:ln w="9525">
            <a:noFill/>
            <a:miter lim="800000"/>
            <a:headEnd/>
            <a:tailEnd/>
          </a:ln>
        </p:spPr>
        <p:txBody>
          <a:bodyPr lIns="68580" tIns="34290" rIns="68580" bIns="34290">
            <a:spAutoFit/>
          </a:bodyPr>
          <a:lstStyle/>
          <a:p>
            <a:pPr eaLnBrk="1" hangingPunct="1"/>
            <a:r>
              <a:rPr lang="en-US" altLang="zh-CN" sz="2100" b="1" dirty="0">
                <a:solidFill>
                  <a:srgbClr val="FF0000"/>
                </a:solidFill>
                <a:ea typeface="黑体" pitchFamily="49" charset="-122"/>
              </a:rPr>
              <a:t>DNA</a:t>
            </a:r>
            <a:r>
              <a:rPr lang="zh-CN" altLang="en-US" sz="2100" b="1" dirty="0">
                <a:solidFill>
                  <a:srgbClr val="FF0000"/>
                </a:solidFill>
                <a:ea typeface="黑体" pitchFamily="49" charset="-122"/>
              </a:rPr>
              <a:t>：</a:t>
            </a:r>
            <a:r>
              <a:rPr lang="en-US" altLang="zh-CN" sz="2100" b="1" dirty="0">
                <a:ea typeface="黑体" pitchFamily="49" charset="-122"/>
              </a:rPr>
              <a:t>C</a:t>
            </a:r>
            <a:r>
              <a:rPr lang="zh-CN" altLang="en-US" sz="2100" b="1" dirty="0">
                <a:ea typeface="黑体" pitchFamily="49" charset="-122"/>
              </a:rPr>
              <a:t>、</a:t>
            </a:r>
            <a:r>
              <a:rPr lang="en-US" altLang="zh-CN" sz="2100" b="1" dirty="0">
                <a:ea typeface="黑体" pitchFamily="49" charset="-122"/>
              </a:rPr>
              <a:t>H</a:t>
            </a:r>
            <a:r>
              <a:rPr lang="zh-CN" altLang="en-US" sz="2100" b="1" dirty="0">
                <a:ea typeface="黑体" pitchFamily="49" charset="-122"/>
              </a:rPr>
              <a:t>、</a:t>
            </a:r>
            <a:r>
              <a:rPr lang="en-US" altLang="zh-CN" sz="2100" b="1" dirty="0">
                <a:ea typeface="黑体" pitchFamily="49" charset="-122"/>
              </a:rPr>
              <a:t>O</a:t>
            </a:r>
            <a:r>
              <a:rPr lang="zh-CN" altLang="en-US" sz="2100" b="1" dirty="0">
                <a:ea typeface="黑体" pitchFamily="49" charset="-122"/>
              </a:rPr>
              <a:t>、</a:t>
            </a:r>
            <a:r>
              <a:rPr lang="en-US" altLang="zh-CN" sz="2100" b="1" dirty="0">
                <a:ea typeface="黑体" pitchFamily="49" charset="-122"/>
              </a:rPr>
              <a:t>N</a:t>
            </a:r>
            <a:r>
              <a:rPr lang="zh-CN" altLang="en-US" sz="2100" b="1" dirty="0">
                <a:ea typeface="黑体" pitchFamily="49" charset="-122"/>
              </a:rPr>
              <a:t>、</a:t>
            </a:r>
            <a:r>
              <a:rPr lang="en-US" altLang="zh-CN" sz="2100" b="1" dirty="0">
                <a:solidFill>
                  <a:srgbClr val="0000CC"/>
                </a:solidFill>
                <a:ea typeface="黑体" pitchFamily="49" charset="-122"/>
              </a:rPr>
              <a:t>P</a:t>
            </a:r>
            <a:endParaRPr lang="en-US" altLang="zh-CN" sz="2100" baseline="30000" dirty="0">
              <a:solidFill>
                <a:srgbClr val="0000CC"/>
              </a:solidFill>
              <a:ea typeface="黑体" pitchFamily="49" charset="-122"/>
            </a:endParaRPr>
          </a:p>
        </p:txBody>
      </p:sp>
      <p:sp>
        <p:nvSpPr>
          <p:cNvPr id="185352" name="Text Box 8" descr="羊皮纸"/>
          <p:cNvSpPr txBox="1">
            <a:spLocks noChangeArrowheads="1"/>
          </p:cNvSpPr>
          <p:nvPr/>
        </p:nvSpPr>
        <p:spPr bwMode="auto">
          <a:xfrm>
            <a:off x="2736057" y="1588294"/>
            <a:ext cx="3888581" cy="392415"/>
          </a:xfrm>
          <a:prstGeom prst="rect">
            <a:avLst/>
          </a:prstGeom>
          <a:blipFill dpi="0" rotWithShape="1">
            <a:blip r:embed="rId5"/>
            <a:srcRect/>
            <a:tile tx="0" ty="0" sx="100000" sy="100000" flip="none" algn="tl"/>
          </a:blipFill>
          <a:ln w="9525">
            <a:noFill/>
            <a:miter lim="800000"/>
            <a:headEnd/>
            <a:tailEnd/>
          </a:ln>
        </p:spPr>
        <p:txBody>
          <a:bodyPr lIns="68580" tIns="34290" rIns="68580" bIns="34290">
            <a:spAutoFit/>
          </a:bodyPr>
          <a:lstStyle/>
          <a:p>
            <a:pPr eaLnBrk="1" hangingPunct="1"/>
            <a:r>
              <a:rPr lang="zh-CN" altLang="en-US" sz="2100" b="1" dirty="0">
                <a:solidFill>
                  <a:srgbClr val="FF0000"/>
                </a:solidFill>
                <a:ea typeface="黑体" pitchFamily="49" charset="-122"/>
              </a:rPr>
              <a:t>蛋白质：</a:t>
            </a:r>
            <a:r>
              <a:rPr lang="en-US" altLang="zh-CN" sz="2100" b="1" dirty="0">
                <a:ea typeface="黑体" pitchFamily="49" charset="-122"/>
              </a:rPr>
              <a:t>C</a:t>
            </a:r>
            <a:r>
              <a:rPr lang="zh-CN" altLang="en-US" sz="2100" b="1" dirty="0">
                <a:ea typeface="黑体" pitchFamily="49" charset="-122"/>
              </a:rPr>
              <a:t>、</a:t>
            </a:r>
            <a:r>
              <a:rPr lang="en-US" altLang="zh-CN" sz="2100" b="1" dirty="0">
                <a:ea typeface="黑体" pitchFamily="49" charset="-122"/>
              </a:rPr>
              <a:t>H</a:t>
            </a:r>
            <a:r>
              <a:rPr lang="zh-CN" altLang="en-US" sz="2100" b="1" dirty="0">
                <a:ea typeface="黑体" pitchFamily="49" charset="-122"/>
              </a:rPr>
              <a:t>、</a:t>
            </a:r>
            <a:r>
              <a:rPr lang="en-US" altLang="zh-CN" sz="2100" b="1" dirty="0">
                <a:ea typeface="黑体" pitchFamily="49" charset="-122"/>
              </a:rPr>
              <a:t>O</a:t>
            </a:r>
            <a:r>
              <a:rPr lang="zh-CN" altLang="en-US" sz="2100" b="1" dirty="0">
                <a:ea typeface="黑体" pitchFamily="49" charset="-122"/>
              </a:rPr>
              <a:t>、</a:t>
            </a:r>
            <a:r>
              <a:rPr lang="en-US" altLang="zh-CN" sz="2100" b="1" dirty="0">
                <a:ea typeface="黑体" pitchFamily="49" charset="-122"/>
              </a:rPr>
              <a:t>N</a:t>
            </a:r>
            <a:r>
              <a:rPr lang="zh-CN" altLang="en-US" sz="2100" b="1" dirty="0">
                <a:ea typeface="黑体" pitchFamily="49" charset="-122"/>
              </a:rPr>
              <a:t>、</a:t>
            </a:r>
            <a:r>
              <a:rPr lang="en-US" altLang="zh-CN" sz="2100" b="1" dirty="0">
                <a:solidFill>
                  <a:srgbClr val="0000CC"/>
                </a:solidFill>
                <a:ea typeface="黑体" pitchFamily="49" charset="-122"/>
              </a:rPr>
              <a:t>S</a:t>
            </a:r>
            <a:endParaRPr lang="en-US" altLang="zh-CN" sz="2100" baseline="30000" dirty="0">
              <a:solidFill>
                <a:srgbClr val="0000CC"/>
              </a:solidFill>
              <a:ea typeface="黑体" pitchFamily="49" charset="-122"/>
            </a:endParaRPr>
          </a:p>
        </p:txBody>
      </p:sp>
      <p:sp>
        <p:nvSpPr>
          <p:cNvPr id="185353" name="Text Box 9" descr="羊皮纸"/>
          <p:cNvSpPr txBox="1">
            <a:spLocks noChangeArrowheads="1"/>
          </p:cNvSpPr>
          <p:nvPr/>
        </p:nvSpPr>
        <p:spPr bwMode="auto">
          <a:xfrm>
            <a:off x="5328047" y="326231"/>
            <a:ext cx="757238" cy="577081"/>
          </a:xfrm>
          <a:prstGeom prst="rect">
            <a:avLst/>
          </a:prstGeom>
          <a:blipFill dpi="0" rotWithShape="1">
            <a:blip r:embed="rId5"/>
            <a:srcRect/>
            <a:tile tx="0" ty="0" sx="100000" sy="100000" flip="none" algn="tl"/>
          </a:blipFill>
          <a:ln w="9525">
            <a:noFill/>
            <a:miter lim="800000"/>
            <a:headEnd/>
            <a:tailEnd/>
          </a:ln>
        </p:spPr>
        <p:txBody>
          <a:bodyPr lIns="68580" tIns="34290" rIns="68580" bIns="34290">
            <a:spAutoFit/>
          </a:bodyPr>
          <a:lstStyle/>
          <a:p>
            <a:pPr eaLnBrk="1" hangingPunct="1"/>
            <a:r>
              <a:rPr lang="en-US" altLang="zh-CN" sz="3300" b="1" baseline="30000" dirty="0" smtClean="0">
                <a:solidFill>
                  <a:srgbClr val="0000CC"/>
                </a:solidFill>
                <a:ea typeface="黑体" pitchFamily="49" charset="-122"/>
              </a:rPr>
              <a:t>32</a:t>
            </a:r>
            <a:r>
              <a:rPr lang="en-US" altLang="zh-CN" sz="3300" b="1" dirty="0" smtClean="0">
                <a:solidFill>
                  <a:srgbClr val="0000CC"/>
                </a:solidFill>
                <a:ea typeface="黑体" pitchFamily="49" charset="-122"/>
              </a:rPr>
              <a:t>P</a:t>
            </a:r>
            <a:endParaRPr lang="en-US" altLang="zh-CN" sz="3300" baseline="30000" dirty="0">
              <a:solidFill>
                <a:srgbClr val="0000CC"/>
              </a:solidFill>
              <a:ea typeface="黑体" pitchFamily="49" charset="-122"/>
            </a:endParaRPr>
          </a:p>
        </p:txBody>
      </p:sp>
      <p:sp>
        <p:nvSpPr>
          <p:cNvPr id="185354" name="Text Box 10" descr="羊皮纸"/>
          <p:cNvSpPr txBox="1">
            <a:spLocks noChangeArrowheads="1"/>
          </p:cNvSpPr>
          <p:nvPr/>
        </p:nvSpPr>
        <p:spPr bwMode="auto">
          <a:xfrm>
            <a:off x="5653087" y="1491854"/>
            <a:ext cx="757238" cy="577081"/>
          </a:xfrm>
          <a:prstGeom prst="rect">
            <a:avLst/>
          </a:prstGeom>
          <a:blipFill dpi="0" rotWithShape="1">
            <a:blip r:embed="rId5"/>
            <a:srcRect/>
            <a:tile tx="0" ty="0" sx="100000" sy="100000" flip="none" algn="tl"/>
          </a:blipFill>
          <a:ln w="9525">
            <a:noFill/>
            <a:miter lim="800000"/>
            <a:headEnd/>
            <a:tailEnd/>
          </a:ln>
        </p:spPr>
        <p:txBody>
          <a:bodyPr lIns="68580" tIns="34290" rIns="68580" bIns="34290">
            <a:spAutoFit/>
          </a:bodyPr>
          <a:lstStyle/>
          <a:p>
            <a:pPr eaLnBrk="1" hangingPunct="1"/>
            <a:r>
              <a:rPr lang="en-US" altLang="zh-CN" sz="3300" b="1" baseline="30000" dirty="0" smtClean="0">
                <a:solidFill>
                  <a:srgbClr val="0000CC"/>
                </a:solidFill>
                <a:ea typeface="黑体" pitchFamily="49" charset="-122"/>
              </a:rPr>
              <a:t>35</a:t>
            </a:r>
            <a:r>
              <a:rPr lang="en-US" altLang="zh-CN" sz="3300" b="1" dirty="0" smtClean="0">
                <a:solidFill>
                  <a:srgbClr val="0000CC"/>
                </a:solidFill>
                <a:ea typeface="黑体" pitchFamily="49" charset="-122"/>
              </a:rPr>
              <a:t>S</a:t>
            </a:r>
            <a:endParaRPr lang="en-US" altLang="zh-CN" sz="3300" baseline="30000" dirty="0">
              <a:solidFill>
                <a:srgbClr val="0000CC"/>
              </a:solidFill>
              <a:ea typeface="黑体" pitchFamily="49" charset="-122"/>
            </a:endParaRPr>
          </a:p>
        </p:txBody>
      </p:sp>
      <p:sp>
        <p:nvSpPr>
          <p:cNvPr id="185355" name="Text Box 11"/>
          <p:cNvSpPr txBox="1">
            <a:spLocks noChangeArrowheads="1"/>
          </p:cNvSpPr>
          <p:nvPr/>
        </p:nvSpPr>
        <p:spPr bwMode="auto">
          <a:xfrm>
            <a:off x="2736056" y="2128838"/>
            <a:ext cx="4482704" cy="392415"/>
          </a:xfrm>
          <a:prstGeom prst="rect">
            <a:avLst/>
          </a:prstGeom>
          <a:noFill/>
          <a:ln w="9525">
            <a:noFill/>
            <a:miter lim="800000"/>
            <a:headEnd/>
            <a:tailEnd/>
          </a:ln>
        </p:spPr>
        <p:txBody>
          <a:bodyPr lIns="68580" tIns="34290" rIns="68580" bIns="34290">
            <a:spAutoFit/>
          </a:bodyPr>
          <a:lstStyle/>
          <a:p>
            <a:pPr eaLnBrk="1" hangingPunct="1"/>
            <a:r>
              <a:rPr lang="zh-CN" altLang="en-US" sz="2100" b="1" dirty="0">
                <a:ea typeface="黑体" pitchFamily="49" charset="-122"/>
              </a:rPr>
              <a:t>能不能同时</a:t>
            </a:r>
            <a:r>
              <a:rPr lang="zh-CN" altLang="en-US" sz="2100" b="1" dirty="0" smtClean="0">
                <a:ea typeface="黑体" pitchFamily="49" charset="-122"/>
              </a:rPr>
              <a:t>用</a:t>
            </a:r>
            <a:r>
              <a:rPr lang="en-US" altLang="zh-CN" sz="2100" b="1" baseline="30000" dirty="0" smtClean="0">
                <a:ea typeface="黑体" pitchFamily="49" charset="-122"/>
              </a:rPr>
              <a:t>32</a:t>
            </a:r>
            <a:r>
              <a:rPr lang="en-US" altLang="zh-CN" sz="2100" b="1" dirty="0" smtClean="0">
                <a:ea typeface="黑体" pitchFamily="49" charset="-122"/>
              </a:rPr>
              <a:t>P</a:t>
            </a:r>
            <a:r>
              <a:rPr lang="zh-CN" altLang="en-US" sz="2100" b="1" dirty="0" smtClean="0">
                <a:ea typeface="黑体" pitchFamily="49" charset="-122"/>
              </a:rPr>
              <a:t>和</a:t>
            </a:r>
            <a:r>
              <a:rPr lang="en-US" altLang="zh-CN" sz="2100" b="1" baseline="30000" dirty="0" smtClean="0">
                <a:ea typeface="黑体" pitchFamily="49" charset="-122"/>
              </a:rPr>
              <a:t>35</a:t>
            </a:r>
            <a:r>
              <a:rPr lang="en-US" altLang="zh-CN" sz="2100" b="1" dirty="0" smtClean="0">
                <a:ea typeface="黑体" pitchFamily="49" charset="-122"/>
              </a:rPr>
              <a:t>S</a:t>
            </a:r>
            <a:r>
              <a:rPr lang="zh-CN" altLang="en-US" sz="2100" b="1" dirty="0" smtClean="0">
                <a:ea typeface="黑体" pitchFamily="49" charset="-122"/>
              </a:rPr>
              <a:t>标记</a:t>
            </a:r>
            <a:r>
              <a:rPr lang="zh-CN" altLang="en-US" sz="2100" b="1" dirty="0">
                <a:ea typeface="黑体" pitchFamily="49" charset="-122"/>
              </a:rPr>
              <a:t>噬菌体？</a:t>
            </a:r>
            <a:endParaRPr lang="zh-CN" altLang="en-US" sz="2100" baseline="30000" dirty="0">
              <a:ea typeface="黑体" pitchFamily="49" charset="-122"/>
            </a:endParaRPr>
          </a:p>
        </p:txBody>
      </p:sp>
      <p:sp>
        <p:nvSpPr>
          <p:cNvPr id="185356" name="Text Box 12"/>
          <p:cNvSpPr txBox="1">
            <a:spLocks noChangeArrowheads="1"/>
          </p:cNvSpPr>
          <p:nvPr/>
        </p:nvSpPr>
        <p:spPr bwMode="auto">
          <a:xfrm>
            <a:off x="2790825" y="3245644"/>
            <a:ext cx="5885260" cy="844847"/>
          </a:xfrm>
          <a:prstGeom prst="rect">
            <a:avLst/>
          </a:prstGeom>
          <a:solidFill>
            <a:srgbClr val="CCFFFF"/>
          </a:solidFill>
          <a:ln>
            <a:noFill/>
          </a:ln>
          <a:effectLst/>
        </p:spPr>
        <p:txBody>
          <a:bodyPr lIns="68580" tIns="34290" rIns="68580" bIns="34290">
            <a:spAutoFit/>
          </a:bodyPr>
          <a:lstStyle/>
          <a:p>
            <a:pPr eaLnBrk="1" hangingPunct="1">
              <a:lnSpc>
                <a:spcPct val="120000"/>
              </a:lnSpc>
              <a:buFont typeface="Wingdings" pitchFamily="2" charset="2"/>
              <a:buNone/>
              <a:defRPr/>
            </a:pPr>
            <a:r>
              <a:rPr lang="en-US" altLang="zh-CN" sz="2100" b="1" dirty="0">
                <a:latin typeface="黑体" pitchFamily="2" charset="-122"/>
                <a:ea typeface="黑体" pitchFamily="2" charset="-122"/>
              </a:rPr>
              <a:t>①</a:t>
            </a:r>
            <a:r>
              <a:rPr lang="zh-CN" altLang="en-US" sz="2100" b="1" dirty="0">
                <a:solidFill>
                  <a:srgbClr val="0000CC"/>
                </a:solidFill>
                <a:latin typeface="黑体" pitchFamily="2" charset="-122"/>
                <a:ea typeface="黑体" pitchFamily="2" charset="-122"/>
              </a:rPr>
              <a:t>先标记细菌：</a:t>
            </a:r>
            <a:r>
              <a:rPr lang="zh-CN" altLang="en-US" sz="2100" b="1" dirty="0">
                <a:effectLst>
                  <a:outerShdw blurRad="38100" dist="38100" dir="2700000" algn="tl">
                    <a:srgbClr val="FFFFFF"/>
                  </a:outerShdw>
                </a:effectLst>
                <a:latin typeface="黑体" pitchFamily="2" charset="-122"/>
                <a:ea typeface="黑体" pitchFamily="2" charset="-122"/>
              </a:rPr>
              <a:t>在含有放射性同位素</a:t>
            </a:r>
            <a:r>
              <a:rPr lang="en-US" altLang="zh-CN" sz="2100" b="1" baseline="30000" dirty="0">
                <a:solidFill>
                  <a:srgbClr val="FF0000"/>
                </a:solidFill>
                <a:effectLst>
                  <a:outerShdw blurRad="38100" dist="38100" dir="2700000" algn="tl">
                    <a:srgbClr val="000000"/>
                  </a:outerShdw>
                </a:effectLst>
                <a:latin typeface="黑体" pitchFamily="2" charset="-122"/>
                <a:ea typeface="黑体" pitchFamily="2" charset="-122"/>
              </a:rPr>
              <a:t>32</a:t>
            </a:r>
            <a:r>
              <a:rPr lang="en-US" altLang="zh-CN" sz="2100" b="1" dirty="0">
                <a:solidFill>
                  <a:srgbClr val="FF0000"/>
                </a:solidFill>
                <a:effectLst>
                  <a:outerShdw blurRad="38100" dist="38100" dir="2700000" algn="tl">
                    <a:srgbClr val="000000"/>
                  </a:outerShdw>
                </a:effectLst>
                <a:latin typeface="黑体" pitchFamily="2" charset="-122"/>
                <a:ea typeface="黑体" pitchFamily="2" charset="-122"/>
              </a:rPr>
              <a:t>P</a:t>
            </a:r>
            <a:r>
              <a:rPr lang="zh-CN" altLang="en-US" sz="2100" b="1" dirty="0">
                <a:effectLst>
                  <a:outerShdw blurRad="38100" dist="38100" dir="2700000" algn="tl">
                    <a:srgbClr val="FFFFFF"/>
                  </a:outerShdw>
                </a:effectLst>
                <a:latin typeface="黑体" pitchFamily="2" charset="-122"/>
                <a:ea typeface="黑体" pitchFamily="2" charset="-122"/>
              </a:rPr>
              <a:t>的培养基中培养细菌。</a:t>
            </a:r>
          </a:p>
        </p:txBody>
      </p:sp>
      <p:sp>
        <p:nvSpPr>
          <p:cNvPr id="185357" name="Text Box 13"/>
          <p:cNvSpPr txBox="1">
            <a:spLocks noChangeArrowheads="1"/>
          </p:cNvSpPr>
          <p:nvPr/>
        </p:nvSpPr>
        <p:spPr bwMode="auto">
          <a:xfrm>
            <a:off x="2790825" y="4056460"/>
            <a:ext cx="5885260" cy="844847"/>
          </a:xfrm>
          <a:prstGeom prst="rect">
            <a:avLst/>
          </a:prstGeom>
          <a:solidFill>
            <a:srgbClr val="CCFFFF"/>
          </a:solidFill>
          <a:ln>
            <a:noFill/>
          </a:ln>
          <a:effectLst/>
        </p:spPr>
        <p:txBody>
          <a:bodyPr lIns="68580" tIns="34290" rIns="68580" bIns="34290">
            <a:spAutoFit/>
          </a:bodyPr>
          <a:lstStyle/>
          <a:p>
            <a:pPr eaLnBrk="1" hangingPunct="1">
              <a:lnSpc>
                <a:spcPct val="120000"/>
              </a:lnSpc>
              <a:buFont typeface="Wingdings" pitchFamily="2" charset="2"/>
              <a:buNone/>
              <a:defRPr/>
            </a:pPr>
            <a:r>
              <a:rPr lang="en-US" altLang="zh-CN" sz="2100" b="1" dirty="0">
                <a:latin typeface="黑体" pitchFamily="2" charset="-122"/>
                <a:ea typeface="黑体" pitchFamily="2" charset="-122"/>
              </a:rPr>
              <a:t>②</a:t>
            </a:r>
            <a:r>
              <a:rPr lang="zh-CN" altLang="en-US" sz="2100" b="1" dirty="0">
                <a:solidFill>
                  <a:srgbClr val="0000CC"/>
                </a:solidFill>
                <a:latin typeface="黑体" pitchFamily="2" charset="-122"/>
                <a:ea typeface="黑体" pitchFamily="2" charset="-122"/>
              </a:rPr>
              <a:t>再标记噬菌体</a:t>
            </a:r>
            <a:r>
              <a:rPr lang="en-US" altLang="zh-CN" sz="2100" b="1" dirty="0">
                <a:solidFill>
                  <a:srgbClr val="0000CC"/>
                </a:solidFill>
                <a:latin typeface="黑体" pitchFamily="2" charset="-122"/>
                <a:ea typeface="黑体" pitchFamily="2" charset="-122"/>
              </a:rPr>
              <a:t>:</a:t>
            </a:r>
            <a:r>
              <a:rPr lang="zh-CN" altLang="en-US" sz="2100" b="1" dirty="0">
                <a:effectLst>
                  <a:outerShdw blurRad="38100" dist="38100" dir="2700000" algn="tl">
                    <a:srgbClr val="FFFFFF"/>
                  </a:outerShdw>
                </a:effectLst>
                <a:latin typeface="黑体" pitchFamily="2" charset="-122"/>
                <a:ea typeface="黑体" pitchFamily="2" charset="-122"/>
              </a:rPr>
              <a:t>用上述细菌培养噬菌体，制备含</a:t>
            </a:r>
            <a:r>
              <a:rPr lang="en-US" altLang="zh-CN" sz="2100" b="1" baseline="30000" dirty="0">
                <a:solidFill>
                  <a:srgbClr val="FF0000"/>
                </a:solidFill>
                <a:effectLst>
                  <a:outerShdw blurRad="38100" dist="38100" dir="2700000" algn="tl">
                    <a:srgbClr val="000000"/>
                  </a:outerShdw>
                </a:effectLst>
                <a:latin typeface="黑体" pitchFamily="2" charset="-122"/>
                <a:ea typeface="黑体" pitchFamily="2" charset="-122"/>
              </a:rPr>
              <a:t>32</a:t>
            </a:r>
            <a:r>
              <a:rPr lang="en-US" altLang="zh-CN" sz="2100" b="1" dirty="0">
                <a:solidFill>
                  <a:srgbClr val="FF0000"/>
                </a:solidFill>
                <a:effectLst>
                  <a:outerShdw blurRad="38100" dist="38100" dir="2700000" algn="tl">
                    <a:srgbClr val="000000"/>
                  </a:outerShdw>
                </a:effectLst>
                <a:latin typeface="黑体" pitchFamily="2" charset="-122"/>
                <a:ea typeface="黑体" pitchFamily="2" charset="-122"/>
              </a:rPr>
              <a:t>P</a:t>
            </a:r>
            <a:r>
              <a:rPr lang="zh-CN" altLang="en-US" sz="2100" b="1" dirty="0">
                <a:effectLst>
                  <a:outerShdw blurRad="38100" dist="38100" dir="2700000" algn="tl">
                    <a:srgbClr val="FFFFFF"/>
                  </a:outerShdw>
                </a:effectLst>
                <a:latin typeface="黑体" pitchFamily="2" charset="-122"/>
                <a:ea typeface="黑体" pitchFamily="2" charset="-122"/>
              </a:rPr>
              <a:t>的噬菌体</a:t>
            </a:r>
          </a:p>
        </p:txBody>
      </p:sp>
      <p:sp>
        <p:nvSpPr>
          <p:cNvPr id="185358" name="Text Box 14"/>
          <p:cNvSpPr txBox="1">
            <a:spLocks noChangeArrowheads="1"/>
          </p:cNvSpPr>
          <p:nvPr/>
        </p:nvSpPr>
        <p:spPr bwMode="auto">
          <a:xfrm>
            <a:off x="4881481" y="2677716"/>
            <a:ext cx="2646759" cy="434578"/>
          </a:xfrm>
          <a:prstGeom prst="rect">
            <a:avLst/>
          </a:prstGeom>
          <a:noFill/>
          <a:ln w="9525">
            <a:noFill/>
            <a:miter lim="800000"/>
            <a:headEnd/>
            <a:tailEnd/>
          </a:ln>
        </p:spPr>
        <p:txBody>
          <a:bodyPr lIns="68580" tIns="34290" rIns="68580" bIns="34290">
            <a:spAutoFit/>
          </a:bodyPr>
          <a:lstStyle/>
          <a:p>
            <a:pPr eaLnBrk="1" hangingPunct="1"/>
            <a:r>
              <a:rPr lang="zh-CN" altLang="en-US" sz="2400" b="1" dirty="0">
                <a:solidFill>
                  <a:srgbClr val="FF0000"/>
                </a:solidFill>
                <a:ea typeface="黑体" pitchFamily="49" charset="-122"/>
              </a:rPr>
              <a:t>如何标记噬菌体？</a:t>
            </a:r>
            <a:endParaRPr lang="zh-CN" altLang="en-US" sz="2400" baseline="30000" dirty="0">
              <a:solidFill>
                <a:srgbClr val="FF0000"/>
              </a:solidFill>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3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3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53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535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53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5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0" grpId="0"/>
      <p:bldP spid="185351" grpId="0" animBg="1"/>
      <p:bldP spid="185352" grpId="0" animBg="1"/>
      <p:bldP spid="185353" grpId="0" animBg="1"/>
      <p:bldP spid="185354" grpId="0" animBg="1"/>
      <p:bldP spid="185355" grpId="0"/>
      <p:bldP spid="185356" grpId="0" animBg="1"/>
      <p:bldP spid="185357" grpId="0" animBg="1"/>
      <p:bldP spid="1853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图片 1"/>
          <p:cNvPicPr>
            <a:picLocks noChangeAspect="1" noChangeArrowheads="1"/>
          </p:cNvPicPr>
          <p:nvPr/>
        </p:nvPicPr>
        <p:blipFill>
          <a:blip r:embed="rId2"/>
          <a:srcRect/>
          <a:stretch>
            <a:fillRect/>
          </a:stretch>
        </p:blipFill>
        <p:spPr bwMode="auto">
          <a:xfrm>
            <a:off x="1980010" y="996554"/>
            <a:ext cx="4582715" cy="1952625"/>
          </a:xfrm>
          <a:prstGeom prst="rect">
            <a:avLst/>
          </a:prstGeom>
          <a:noFill/>
          <a:ln w="9525">
            <a:noFill/>
            <a:miter lim="800000"/>
            <a:headEnd/>
            <a:tailEnd/>
          </a:ln>
        </p:spPr>
      </p:pic>
      <p:sp>
        <p:nvSpPr>
          <p:cNvPr id="33795" name="矩形 2"/>
          <p:cNvSpPr>
            <a:spLocks noChangeArrowheads="1"/>
          </p:cNvSpPr>
          <p:nvPr/>
        </p:nvSpPr>
        <p:spPr bwMode="auto">
          <a:xfrm>
            <a:off x="674367" y="112320"/>
            <a:ext cx="7723584" cy="954107"/>
          </a:xfrm>
          <a:prstGeom prst="rect">
            <a:avLst/>
          </a:prstGeom>
          <a:noFill/>
          <a:ln w="9525">
            <a:noFill/>
            <a:miter lim="800000"/>
            <a:headEnd/>
            <a:tailEnd/>
          </a:ln>
        </p:spPr>
        <p:txBody>
          <a:bodyPr lIns="68580" tIns="34290" rIns="68580" bIns="34290">
            <a:spAutoFit/>
          </a:bodyPr>
          <a:lstStyle/>
          <a:p>
            <a:pPr hangingPunct="1">
              <a:lnSpc>
                <a:spcPts val="2250"/>
              </a:lnSpc>
            </a:pPr>
            <a:r>
              <a:rPr lang="zh-CN" altLang="zh-CN" sz="2000" b="1" dirty="0">
                <a:solidFill>
                  <a:srgbClr val="FF0000"/>
                </a:solidFill>
                <a:latin typeface="楷体" pitchFamily="49" charset="-122"/>
                <a:ea typeface="楷体" pitchFamily="49" charset="-122"/>
              </a:rPr>
              <a:t>第一组实验：</a:t>
            </a:r>
            <a:r>
              <a:rPr lang="zh-CN" altLang="zh-CN" sz="2000" b="1" dirty="0">
                <a:latin typeface="楷体" pitchFamily="49" charset="-122"/>
                <a:ea typeface="楷体" pitchFamily="49" charset="-122"/>
              </a:rPr>
              <a:t>用</a:t>
            </a:r>
            <a:r>
              <a:rPr lang="en-US" altLang="zh-CN" sz="2000" b="1" baseline="30000" dirty="0">
                <a:solidFill>
                  <a:srgbClr val="0000CC"/>
                </a:solidFill>
                <a:latin typeface="楷体" pitchFamily="49" charset="-122"/>
                <a:ea typeface="楷体" pitchFamily="49" charset="-122"/>
              </a:rPr>
              <a:t>35</a:t>
            </a:r>
            <a:r>
              <a:rPr lang="en-US" altLang="zh-CN" sz="2000" b="1" dirty="0">
                <a:solidFill>
                  <a:srgbClr val="0000CC"/>
                </a:solidFill>
                <a:latin typeface="楷体" pitchFamily="49" charset="-122"/>
                <a:ea typeface="楷体" pitchFamily="49" charset="-122"/>
              </a:rPr>
              <a:t>S</a:t>
            </a:r>
            <a:r>
              <a:rPr lang="zh-CN" altLang="zh-CN" sz="2000" b="1" dirty="0">
                <a:latin typeface="楷体" pitchFamily="49" charset="-122"/>
                <a:ea typeface="楷体" pitchFamily="49" charset="-122"/>
              </a:rPr>
              <a:t>标记的噬菌体（跟踪噬菌体的</a:t>
            </a:r>
            <a:r>
              <a:rPr lang="en-US" altLang="zh-CN" sz="2000" b="1" dirty="0">
                <a:latin typeface="楷体" pitchFamily="49" charset="-122"/>
                <a:ea typeface="楷体" pitchFamily="49" charset="-122"/>
              </a:rPr>
              <a:t>_____</a:t>
            </a:r>
            <a:r>
              <a:rPr lang="zh-CN" altLang="zh-CN" sz="2000" b="1" dirty="0">
                <a:latin typeface="楷体" pitchFamily="49" charset="-122"/>
                <a:ea typeface="楷体" pitchFamily="49" charset="-122"/>
              </a:rPr>
              <a:t>）侵染普通的大肠杆菌，保温一段时间，</a:t>
            </a:r>
            <a:r>
              <a:rPr lang="zh-CN" altLang="zh-CN" sz="2000" b="1" dirty="0" smtClean="0">
                <a:solidFill>
                  <a:srgbClr val="0000FF"/>
                </a:solidFill>
                <a:latin typeface="楷体" pitchFamily="49" charset="-122"/>
                <a:ea typeface="楷体" pitchFamily="49" charset="-122"/>
              </a:rPr>
              <a:t>搅拌</a:t>
            </a:r>
            <a:r>
              <a:rPr lang="zh-CN" altLang="en-US" sz="2000" b="1" dirty="0" smtClean="0">
                <a:solidFill>
                  <a:srgbClr val="0000FF"/>
                </a:solidFill>
                <a:latin typeface="楷体" pitchFamily="49" charset="-122"/>
                <a:ea typeface="楷体" pitchFamily="49" charset="-122"/>
              </a:rPr>
              <a:t>、</a:t>
            </a:r>
            <a:r>
              <a:rPr lang="zh-CN" altLang="zh-CN" sz="2000" b="1" dirty="0" smtClean="0">
                <a:solidFill>
                  <a:srgbClr val="0000FF"/>
                </a:solidFill>
                <a:latin typeface="楷体" pitchFamily="49" charset="-122"/>
                <a:ea typeface="楷体" pitchFamily="49" charset="-122"/>
              </a:rPr>
              <a:t>离心</a:t>
            </a:r>
            <a:r>
              <a:rPr lang="zh-CN" altLang="zh-CN" sz="2000" b="1" dirty="0">
                <a:latin typeface="楷体" pitchFamily="49" charset="-122"/>
                <a:ea typeface="楷体" pitchFamily="49" charset="-122"/>
              </a:rPr>
              <a:t>，检测沉淀物（大肠杆菌）和上清液</a:t>
            </a:r>
            <a:r>
              <a:rPr lang="zh-CN" altLang="en-US" sz="2000" b="1" dirty="0">
                <a:latin typeface="楷体" pitchFamily="49" charset="-122"/>
                <a:ea typeface="楷体" pitchFamily="49" charset="-122"/>
              </a:rPr>
              <a:t>（病毒颗粒）</a:t>
            </a:r>
            <a:r>
              <a:rPr lang="zh-CN" altLang="zh-CN" sz="2000" b="1" dirty="0">
                <a:latin typeface="楷体" pitchFamily="49" charset="-122"/>
                <a:ea typeface="楷体" pitchFamily="49" charset="-122"/>
              </a:rPr>
              <a:t>的放射性。</a:t>
            </a:r>
          </a:p>
        </p:txBody>
      </p:sp>
      <p:sp>
        <p:nvSpPr>
          <p:cNvPr id="33796" name="矩形 5"/>
          <p:cNvSpPr>
            <a:spLocks noChangeArrowheads="1"/>
          </p:cNvSpPr>
          <p:nvPr/>
        </p:nvSpPr>
        <p:spPr bwMode="auto">
          <a:xfrm>
            <a:off x="837483" y="2913862"/>
            <a:ext cx="7452122" cy="954107"/>
          </a:xfrm>
          <a:prstGeom prst="rect">
            <a:avLst/>
          </a:prstGeom>
          <a:noFill/>
          <a:ln w="9525">
            <a:noFill/>
            <a:miter lim="800000"/>
            <a:headEnd/>
            <a:tailEnd/>
          </a:ln>
        </p:spPr>
        <p:txBody>
          <a:bodyPr lIns="68580" tIns="34290" rIns="68580" bIns="34290">
            <a:spAutoFit/>
          </a:bodyPr>
          <a:lstStyle/>
          <a:p>
            <a:pPr hangingPunct="1">
              <a:lnSpc>
                <a:spcPts val="2250"/>
              </a:lnSpc>
            </a:pPr>
            <a:r>
              <a:rPr lang="zh-CN" altLang="zh-CN" sz="2000" b="1" dirty="0">
                <a:solidFill>
                  <a:srgbClr val="FF0000"/>
                </a:solidFill>
                <a:latin typeface="楷体" pitchFamily="49" charset="-122"/>
                <a:ea typeface="楷体" pitchFamily="49" charset="-122"/>
              </a:rPr>
              <a:t>第二组实验：</a:t>
            </a:r>
            <a:r>
              <a:rPr lang="zh-CN" altLang="zh-CN" sz="2000" b="1" dirty="0">
                <a:latin typeface="楷体" pitchFamily="49" charset="-122"/>
                <a:ea typeface="楷体" pitchFamily="49" charset="-122"/>
              </a:rPr>
              <a:t>用</a:t>
            </a:r>
            <a:r>
              <a:rPr lang="en-US" altLang="zh-CN" sz="2000" b="1" baseline="30000" dirty="0">
                <a:solidFill>
                  <a:srgbClr val="0000CC"/>
                </a:solidFill>
                <a:latin typeface="楷体" pitchFamily="49" charset="-122"/>
                <a:ea typeface="楷体" pitchFamily="49" charset="-122"/>
              </a:rPr>
              <a:t>32</a:t>
            </a:r>
            <a:r>
              <a:rPr lang="en-US" altLang="zh-CN" sz="2000" b="1" dirty="0">
                <a:solidFill>
                  <a:srgbClr val="0000CC"/>
                </a:solidFill>
                <a:latin typeface="楷体" pitchFamily="49" charset="-122"/>
                <a:ea typeface="楷体" pitchFamily="49" charset="-122"/>
              </a:rPr>
              <a:t>P</a:t>
            </a:r>
            <a:r>
              <a:rPr lang="zh-CN" altLang="zh-CN" sz="2000" b="1" dirty="0">
                <a:latin typeface="楷体" pitchFamily="49" charset="-122"/>
                <a:ea typeface="楷体" pitchFamily="49" charset="-122"/>
              </a:rPr>
              <a:t>标记的噬菌体（跟踪噬菌体的</a:t>
            </a:r>
            <a:r>
              <a:rPr lang="en-US" altLang="zh-CN" sz="2000" b="1" dirty="0">
                <a:latin typeface="楷体" pitchFamily="49" charset="-122"/>
                <a:ea typeface="楷体" pitchFamily="49" charset="-122"/>
              </a:rPr>
              <a:t>_____</a:t>
            </a:r>
            <a:r>
              <a:rPr lang="zh-CN" altLang="zh-CN" sz="2000" b="1" dirty="0">
                <a:latin typeface="楷体" pitchFamily="49" charset="-122"/>
                <a:ea typeface="楷体" pitchFamily="49" charset="-122"/>
              </a:rPr>
              <a:t>）侵染普通的大肠杆菌，保温一段时间，</a:t>
            </a:r>
            <a:r>
              <a:rPr lang="zh-CN" altLang="zh-CN" sz="2000" b="1" dirty="0" smtClean="0">
                <a:solidFill>
                  <a:srgbClr val="0000FF"/>
                </a:solidFill>
                <a:latin typeface="楷体" pitchFamily="49" charset="-122"/>
                <a:ea typeface="楷体" pitchFamily="49" charset="-122"/>
              </a:rPr>
              <a:t>搅拌</a:t>
            </a:r>
            <a:r>
              <a:rPr lang="zh-CN" altLang="en-US" sz="2000" b="1" dirty="0" smtClean="0">
                <a:solidFill>
                  <a:srgbClr val="0000FF"/>
                </a:solidFill>
                <a:latin typeface="楷体" pitchFamily="49" charset="-122"/>
                <a:ea typeface="楷体" pitchFamily="49" charset="-122"/>
              </a:rPr>
              <a:t>、</a:t>
            </a:r>
            <a:r>
              <a:rPr lang="zh-CN" altLang="zh-CN" sz="2000" b="1" dirty="0" smtClean="0">
                <a:solidFill>
                  <a:srgbClr val="0000FF"/>
                </a:solidFill>
                <a:latin typeface="楷体" pitchFamily="49" charset="-122"/>
                <a:ea typeface="楷体" pitchFamily="49" charset="-122"/>
              </a:rPr>
              <a:t>离心</a:t>
            </a:r>
            <a:r>
              <a:rPr lang="zh-CN" altLang="zh-CN" sz="2000" b="1" dirty="0">
                <a:latin typeface="楷体" pitchFamily="49" charset="-122"/>
                <a:ea typeface="楷体" pitchFamily="49" charset="-122"/>
              </a:rPr>
              <a:t>，检测沉淀物（大肠杆菌）和上清液</a:t>
            </a:r>
            <a:r>
              <a:rPr lang="en-US" altLang="zh-CN" sz="2000" b="1" dirty="0">
                <a:latin typeface="楷体" pitchFamily="49" charset="-122"/>
                <a:ea typeface="楷体" pitchFamily="49" charset="-122"/>
              </a:rPr>
              <a:t>(</a:t>
            </a:r>
            <a:r>
              <a:rPr lang="zh-CN" altLang="en-US" sz="2000" b="1" dirty="0">
                <a:latin typeface="楷体" pitchFamily="49" charset="-122"/>
                <a:ea typeface="楷体" pitchFamily="49" charset="-122"/>
              </a:rPr>
              <a:t>病毒颗粒</a:t>
            </a:r>
            <a:r>
              <a:rPr lang="en-US" altLang="zh-CN" sz="2000" b="1" dirty="0">
                <a:latin typeface="楷体" pitchFamily="49" charset="-122"/>
                <a:ea typeface="楷体" pitchFamily="49" charset="-122"/>
              </a:rPr>
              <a:t>)</a:t>
            </a:r>
            <a:r>
              <a:rPr lang="zh-CN" altLang="zh-CN" sz="2000" b="1" dirty="0">
                <a:latin typeface="楷体" pitchFamily="49" charset="-122"/>
                <a:ea typeface="楷体" pitchFamily="49" charset="-122"/>
              </a:rPr>
              <a:t>的放射性。</a:t>
            </a:r>
          </a:p>
        </p:txBody>
      </p:sp>
      <p:sp>
        <p:nvSpPr>
          <p:cNvPr id="5" name="矩形 5"/>
          <p:cNvSpPr>
            <a:spLocks noChangeArrowheads="1"/>
          </p:cNvSpPr>
          <p:nvPr/>
        </p:nvSpPr>
        <p:spPr bwMode="auto">
          <a:xfrm>
            <a:off x="601250" y="4338812"/>
            <a:ext cx="1578264" cy="530915"/>
          </a:xfrm>
          <a:prstGeom prst="rect">
            <a:avLst/>
          </a:prstGeom>
          <a:noFill/>
          <a:ln w="9525">
            <a:noFill/>
            <a:miter lim="800000"/>
            <a:headEnd/>
            <a:tailEnd/>
          </a:ln>
        </p:spPr>
        <p:txBody>
          <a:bodyPr wrap="square" lIns="68580" tIns="34290" rIns="68580" bIns="34290">
            <a:spAutoFit/>
          </a:bodyPr>
          <a:lstStyle/>
          <a:p>
            <a:pPr eaLnBrk="1" hangingPunct="1">
              <a:lnSpc>
                <a:spcPct val="150000"/>
              </a:lnSpc>
            </a:pPr>
            <a:r>
              <a:rPr lang="zh-CN" altLang="en-US" sz="2000" b="1" dirty="0">
                <a:solidFill>
                  <a:srgbClr val="0000FF"/>
                </a:solidFill>
                <a:latin typeface="楷体" pitchFamily="49" charset="-122"/>
                <a:ea typeface="楷体" pitchFamily="49" charset="-122"/>
              </a:rPr>
              <a:t>离心的目的：</a:t>
            </a:r>
            <a:endParaRPr lang="zh-CN" altLang="zh-CN" sz="2000" b="1" dirty="0">
              <a:solidFill>
                <a:srgbClr val="0000FF"/>
              </a:solidFill>
              <a:latin typeface="楷体" pitchFamily="49" charset="-122"/>
              <a:ea typeface="楷体" pitchFamily="49" charset="-122"/>
            </a:endParaRPr>
          </a:p>
        </p:txBody>
      </p:sp>
      <p:sp>
        <p:nvSpPr>
          <p:cNvPr id="6" name="矩形 5"/>
          <p:cNvSpPr>
            <a:spLocks noChangeArrowheads="1"/>
          </p:cNvSpPr>
          <p:nvPr/>
        </p:nvSpPr>
        <p:spPr bwMode="auto">
          <a:xfrm>
            <a:off x="602489" y="3857750"/>
            <a:ext cx="1602092" cy="530915"/>
          </a:xfrm>
          <a:prstGeom prst="rect">
            <a:avLst/>
          </a:prstGeom>
          <a:noFill/>
          <a:ln w="9525">
            <a:noFill/>
            <a:miter lim="800000"/>
            <a:headEnd/>
            <a:tailEnd/>
          </a:ln>
        </p:spPr>
        <p:txBody>
          <a:bodyPr wrap="square" lIns="68580" tIns="34290" rIns="68580" bIns="34290">
            <a:spAutoFit/>
          </a:bodyPr>
          <a:lstStyle/>
          <a:p>
            <a:pPr eaLnBrk="1" hangingPunct="1">
              <a:lnSpc>
                <a:spcPct val="150000"/>
              </a:lnSpc>
            </a:pPr>
            <a:r>
              <a:rPr lang="zh-CN" altLang="en-US" sz="2000" b="1" dirty="0">
                <a:solidFill>
                  <a:srgbClr val="0000FF"/>
                </a:solidFill>
                <a:latin typeface="楷体" pitchFamily="49" charset="-122"/>
                <a:ea typeface="楷体" pitchFamily="49" charset="-122"/>
              </a:rPr>
              <a:t>搅拌的目的：</a:t>
            </a:r>
            <a:endParaRPr lang="zh-CN" altLang="zh-CN" sz="2000" b="1" dirty="0">
              <a:solidFill>
                <a:srgbClr val="0000FF"/>
              </a:solidFill>
              <a:latin typeface="楷体" pitchFamily="49" charset="-122"/>
              <a:ea typeface="楷体" pitchFamily="49" charset="-122"/>
            </a:endParaRPr>
          </a:p>
        </p:txBody>
      </p:sp>
      <p:sp>
        <p:nvSpPr>
          <p:cNvPr id="2" name="矩形 1"/>
          <p:cNvSpPr>
            <a:spLocks noChangeArrowheads="1"/>
          </p:cNvSpPr>
          <p:nvPr/>
        </p:nvSpPr>
        <p:spPr bwMode="auto">
          <a:xfrm>
            <a:off x="2164557" y="3941093"/>
            <a:ext cx="4267835" cy="377026"/>
          </a:xfrm>
          <a:prstGeom prst="rect">
            <a:avLst/>
          </a:prstGeom>
          <a:noFill/>
          <a:ln w="9525">
            <a:noFill/>
            <a:miter lim="800000"/>
            <a:headEnd/>
            <a:tailEnd/>
          </a:ln>
        </p:spPr>
        <p:txBody>
          <a:bodyPr wrap="none" lIns="68580" tIns="34290" rIns="68580" bIns="34290">
            <a:spAutoFit/>
          </a:bodyPr>
          <a:lstStyle/>
          <a:p>
            <a:pPr eaLnBrk="1" hangingPunct="1"/>
            <a:r>
              <a:rPr lang="zh-CN" altLang="en-US" sz="2000" b="1" dirty="0">
                <a:latin typeface="楷体" pitchFamily="49" charset="-122"/>
                <a:ea typeface="楷体" pitchFamily="49" charset="-122"/>
              </a:rPr>
              <a:t>使吸附在细菌上的噬菌体与细菌分离</a:t>
            </a:r>
            <a:endParaRPr lang="zh-CN" altLang="en-US" sz="2000" dirty="0">
              <a:latin typeface="楷体" pitchFamily="49" charset="-122"/>
              <a:ea typeface="楷体" pitchFamily="49" charset="-122"/>
            </a:endParaRPr>
          </a:p>
        </p:txBody>
      </p:sp>
      <p:sp>
        <p:nvSpPr>
          <p:cNvPr id="8" name="矩形 7"/>
          <p:cNvSpPr>
            <a:spLocks noChangeArrowheads="1"/>
          </p:cNvSpPr>
          <p:nvPr/>
        </p:nvSpPr>
        <p:spPr bwMode="auto">
          <a:xfrm>
            <a:off x="2126978" y="4308996"/>
            <a:ext cx="5188221" cy="659155"/>
          </a:xfrm>
          <a:prstGeom prst="rect">
            <a:avLst/>
          </a:prstGeom>
          <a:noFill/>
          <a:ln w="9525">
            <a:noFill/>
            <a:miter lim="800000"/>
            <a:headEnd/>
            <a:tailEnd/>
          </a:ln>
        </p:spPr>
        <p:txBody>
          <a:bodyPr wrap="square" lIns="68580" tIns="34290" rIns="68580" bIns="34290">
            <a:spAutoFit/>
          </a:bodyPr>
          <a:lstStyle/>
          <a:p>
            <a:pPr hangingPunct="1">
              <a:lnSpc>
                <a:spcPts val="2250"/>
              </a:lnSpc>
            </a:pPr>
            <a:r>
              <a:rPr lang="zh-CN" altLang="en-US" sz="2000" b="1" dirty="0">
                <a:latin typeface="楷体" pitchFamily="49" charset="-122"/>
                <a:ea typeface="楷体" pitchFamily="49" charset="-122"/>
              </a:rPr>
              <a:t>让上清液中析出重量较轻的</a:t>
            </a:r>
            <a:r>
              <a:rPr lang="en-US" altLang="zh-CN" sz="2000" b="1" dirty="0">
                <a:latin typeface="楷体" pitchFamily="49" charset="-122"/>
                <a:ea typeface="楷体" pitchFamily="49" charset="-122"/>
              </a:rPr>
              <a:t>T</a:t>
            </a:r>
            <a:r>
              <a:rPr lang="en-US" altLang="zh-CN" sz="2000" b="1" baseline="-25000" dirty="0">
                <a:latin typeface="楷体" pitchFamily="49" charset="-122"/>
                <a:ea typeface="楷体" pitchFamily="49" charset="-122"/>
              </a:rPr>
              <a:t>2</a:t>
            </a:r>
            <a:r>
              <a:rPr lang="zh-CN" altLang="en-US" sz="2000" b="1" dirty="0">
                <a:latin typeface="楷体" pitchFamily="49" charset="-122"/>
                <a:ea typeface="楷体" pitchFamily="49" charset="-122"/>
              </a:rPr>
              <a:t>噬菌体颗粒，而离心管的沉淀物中留下被感染的大肠杆菌</a:t>
            </a:r>
            <a:endParaRPr lang="zh-CN" altLang="en-US" sz="2000" dirty="0">
              <a:latin typeface="楷体" pitchFamily="49" charset="-122"/>
              <a:ea typeface="楷体" pitchFamily="49" charset="-122"/>
            </a:endParaRPr>
          </a:p>
        </p:txBody>
      </p:sp>
      <p:sp>
        <p:nvSpPr>
          <p:cNvPr id="9" name="TextBox 8"/>
          <p:cNvSpPr txBox="1"/>
          <p:nvPr/>
        </p:nvSpPr>
        <p:spPr>
          <a:xfrm>
            <a:off x="6112701" y="0"/>
            <a:ext cx="877163" cy="369332"/>
          </a:xfrm>
          <a:prstGeom prst="rect">
            <a:avLst/>
          </a:prstGeom>
          <a:noFill/>
        </p:spPr>
        <p:txBody>
          <a:bodyPr wrap="none" rtlCol="0">
            <a:spAutoFit/>
          </a:bodyPr>
          <a:lstStyle/>
          <a:p>
            <a:r>
              <a:rPr lang="zh-CN" altLang="en-US" dirty="0" smtClean="0">
                <a:solidFill>
                  <a:srgbClr val="FF0000"/>
                </a:solidFill>
              </a:rPr>
              <a:t>蛋白质</a:t>
            </a:r>
            <a:endParaRPr lang="zh-CN" altLang="en-US" dirty="0">
              <a:solidFill>
                <a:srgbClr val="FF0000"/>
              </a:solidFill>
            </a:endParaRPr>
          </a:p>
        </p:txBody>
      </p:sp>
      <p:sp>
        <p:nvSpPr>
          <p:cNvPr id="10" name="TextBox 9"/>
          <p:cNvSpPr txBox="1"/>
          <p:nvPr/>
        </p:nvSpPr>
        <p:spPr>
          <a:xfrm>
            <a:off x="6315205" y="2845496"/>
            <a:ext cx="736099" cy="369332"/>
          </a:xfrm>
          <a:prstGeom prst="rect">
            <a:avLst/>
          </a:prstGeom>
          <a:noFill/>
        </p:spPr>
        <p:txBody>
          <a:bodyPr wrap="none" rtlCol="0">
            <a:spAutoFit/>
          </a:bodyPr>
          <a:lstStyle/>
          <a:p>
            <a:r>
              <a:rPr lang="en-US" altLang="zh-CN" dirty="0" smtClean="0">
                <a:solidFill>
                  <a:srgbClr val="FF0000"/>
                </a:solidFill>
              </a:rPr>
              <a:t>DNA </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5512" y="239486"/>
            <a:ext cx="6620145" cy="530915"/>
          </a:xfrm>
          <a:prstGeom prst="rect">
            <a:avLst/>
          </a:prstGeom>
        </p:spPr>
        <p:txBody>
          <a:bodyPr wrap="square" lIns="68580" tIns="34290" rIns="68580" bIns="34290">
            <a:spAutoFit/>
          </a:bodyPr>
          <a:lstStyle/>
          <a:p>
            <a:pPr indent="200025" algn="just" hangingPunct="1">
              <a:lnSpc>
                <a:spcPct val="150000"/>
              </a:lnSpc>
              <a:defRPr/>
            </a:pPr>
            <a:r>
              <a:rPr lang="zh-CN" altLang="zh-CN" sz="2000" b="1" kern="100" dirty="0">
                <a:latin typeface="楷体" pitchFamily="49" charset="-122"/>
                <a:ea typeface="楷体" pitchFamily="49" charset="-122"/>
                <a:cs typeface="Times New Roman"/>
              </a:rPr>
              <a:t>预期结果</a:t>
            </a:r>
            <a:r>
              <a:rPr lang="zh-CN" altLang="zh-CN" sz="2000" b="1" kern="100" dirty="0" smtClean="0">
                <a:latin typeface="楷体" pitchFamily="49" charset="-122"/>
                <a:ea typeface="楷体" pitchFamily="49" charset="-122"/>
                <a:cs typeface="Times New Roman"/>
              </a:rPr>
              <a:t>：</a:t>
            </a:r>
            <a:r>
              <a:rPr lang="zh-CN" altLang="en-US" sz="2000" kern="100" dirty="0" smtClean="0">
                <a:latin typeface="楷体" pitchFamily="49" charset="-122"/>
                <a:ea typeface="楷体" pitchFamily="49" charset="-122"/>
                <a:cs typeface="Times New Roman"/>
              </a:rPr>
              <a:t>如果</a:t>
            </a:r>
            <a:r>
              <a:rPr lang="zh-CN" altLang="zh-CN" sz="2000" kern="100" dirty="0" smtClean="0">
                <a:latin typeface="楷体" pitchFamily="49" charset="-122"/>
                <a:ea typeface="楷体" pitchFamily="49" charset="-122"/>
                <a:cs typeface="Times New Roman"/>
              </a:rPr>
              <a:t>假设成立，</a:t>
            </a:r>
            <a:r>
              <a:rPr lang="zh-CN" altLang="en-US" sz="2000" kern="100" dirty="0" smtClean="0">
                <a:latin typeface="楷体" pitchFamily="49" charset="-122"/>
                <a:ea typeface="楷体" pitchFamily="49" charset="-122"/>
                <a:cs typeface="Times New Roman"/>
              </a:rPr>
              <a:t>离心后的结果如何？</a:t>
            </a:r>
            <a:endParaRPr lang="zh-CN" altLang="zh-CN" sz="2000" kern="100" dirty="0">
              <a:latin typeface="楷体" pitchFamily="49" charset="-122"/>
              <a:ea typeface="楷体" pitchFamily="49" charset="-122"/>
              <a:cs typeface="Times New Roman"/>
            </a:endParaRPr>
          </a:p>
        </p:txBody>
      </p:sp>
      <p:graphicFrame>
        <p:nvGraphicFramePr>
          <p:cNvPr id="3" name="表格 2"/>
          <p:cNvGraphicFramePr>
            <a:graphicFrameLocks noGrp="1"/>
          </p:cNvGraphicFramePr>
          <p:nvPr/>
        </p:nvGraphicFramePr>
        <p:xfrm>
          <a:off x="1448991" y="831057"/>
          <a:ext cx="6400801" cy="3965973"/>
        </p:xfrm>
        <a:graphic>
          <a:graphicData uri="http://schemas.openxmlformats.org/drawingml/2006/table">
            <a:tbl>
              <a:tblPr firstRow="1" firstCol="1" bandRow="1"/>
              <a:tblGrid>
                <a:gridCol w="1766039"/>
                <a:gridCol w="2348762"/>
                <a:gridCol w="2286000"/>
              </a:tblGrid>
              <a:tr h="698750">
                <a:tc>
                  <a:txBody>
                    <a:bodyPr/>
                    <a:lstStyle/>
                    <a:p>
                      <a:pPr algn="ctr">
                        <a:spcAft>
                          <a:spcPts val="0"/>
                        </a:spcAft>
                      </a:pPr>
                      <a:r>
                        <a:rPr lang="en-US" sz="1500" kern="100" dirty="0">
                          <a:effectLst/>
                          <a:latin typeface="楷体" pitchFamily="49" charset="-122"/>
                          <a:ea typeface="楷体" pitchFamily="49" charset="-122"/>
                          <a:cs typeface="Times New Roman"/>
                        </a:rPr>
                        <a:t> </a:t>
                      </a:r>
                      <a:endParaRPr lang="zh-CN" sz="1500" kern="100" dirty="0">
                        <a:effectLst/>
                        <a:latin typeface="楷体" pitchFamily="49" charset="-122"/>
                        <a:ea typeface="楷体" pitchFamily="49" charset="-122"/>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b="1" kern="100" dirty="0">
                          <a:effectLst/>
                          <a:latin typeface="楷体" pitchFamily="49" charset="-122"/>
                          <a:ea typeface="楷体" pitchFamily="49" charset="-122"/>
                          <a:cs typeface="Times New Roman"/>
                        </a:rPr>
                        <a:t>第一组实验（</a:t>
                      </a:r>
                      <a:r>
                        <a:rPr lang="en-US" sz="1500" b="1" kern="100" baseline="30000" dirty="0">
                          <a:effectLst/>
                          <a:latin typeface="楷体" pitchFamily="49" charset="-122"/>
                          <a:ea typeface="楷体" pitchFamily="49" charset="-122"/>
                          <a:cs typeface="Times New Roman"/>
                        </a:rPr>
                        <a:t>35</a:t>
                      </a:r>
                      <a:r>
                        <a:rPr lang="en-US" sz="1500" b="1" kern="100" dirty="0">
                          <a:effectLst/>
                          <a:latin typeface="楷体" pitchFamily="49" charset="-122"/>
                          <a:ea typeface="楷体" pitchFamily="49" charset="-122"/>
                          <a:cs typeface="Times New Roman"/>
                        </a:rPr>
                        <a:t>S</a:t>
                      </a:r>
                      <a:r>
                        <a:rPr lang="zh-CN" sz="1500" b="1" kern="100" dirty="0">
                          <a:effectLst/>
                          <a:latin typeface="楷体" pitchFamily="49" charset="-122"/>
                          <a:ea typeface="楷体" pitchFamily="49" charset="-122"/>
                          <a:cs typeface="Times New Roman"/>
                        </a:rPr>
                        <a:t>标记跟踪蛋白质）</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b="1" kern="100" dirty="0">
                          <a:effectLst/>
                          <a:latin typeface="楷体" pitchFamily="49" charset="-122"/>
                          <a:ea typeface="楷体" pitchFamily="49" charset="-122"/>
                          <a:cs typeface="Times New Roman"/>
                        </a:rPr>
                        <a:t>第二组实验（</a:t>
                      </a:r>
                      <a:r>
                        <a:rPr lang="en-US" sz="1500" b="1" kern="100" baseline="30000" dirty="0">
                          <a:effectLst/>
                          <a:latin typeface="楷体" pitchFamily="49" charset="-122"/>
                          <a:ea typeface="楷体" pitchFamily="49" charset="-122"/>
                          <a:cs typeface="Times New Roman"/>
                        </a:rPr>
                        <a:t>32</a:t>
                      </a:r>
                      <a:r>
                        <a:rPr lang="en-US" sz="1500" b="1" kern="100" dirty="0">
                          <a:effectLst/>
                          <a:latin typeface="楷体" pitchFamily="49" charset="-122"/>
                          <a:ea typeface="楷体" pitchFamily="49" charset="-122"/>
                          <a:cs typeface="Times New Roman"/>
                        </a:rPr>
                        <a:t>P</a:t>
                      </a:r>
                      <a:r>
                        <a:rPr lang="zh-CN" sz="1500" b="1" kern="100" dirty="0">
                          <a:effectLst/>
                          <a:latin typeface="楷体" pitchFamily="49" charset="-122"/>
                          <a:ea typeface="楷体" pitchFamily="49" charset="-122"/>
                          <a:cs typeface="Times New Roman"/>
                        </a:rPr>
                        <a:t>标记跟踪</a:t>
                      </a:r>
                      <a:r>
                        <a:rPr lang="en-US" sz="1500" b="1" kern="100" dirty="0">
                          <a:effectLst/>
                          <a:latin typeface="楷体" pitchFamily="49" charset="-122"/>
                          <a:ea typeface="楷体" pitchFamily="49" charset="-122"/>
                          <a:cs typeface="Times New Roman"/>
                        </a:rPr>
                        <a:t>DNA</a:t>
                      </a:r>
                      <a:r>
                        <a:rPr lang="zh-CN" sz="1500" b="1" kern="100" dirty="0">
                          <a:effectLst/>
                          <a:latin typeface="楷体" pitchFamily="49" charset="-122"/>
                          <a:ea typeface="楷体" pitchFamily="49" charset="-122"/>
                          <a:cs typeface="Times New Roman"/>
                        </a:rPr>
                        <a: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176">
                <a:tc rowSpan="2">
                  <a:txBody>
                    <a:bodyPr/>
                    <a:lstStyle/>
                    <a:p>
                      <a:pPr algn="l">
                        <a:spcAft>
                          <a:spcPts val="0"/>
                        </a:spcAft>
                      </a:pPr>
                      <a:r>
                        <a:rPr lang="zh-CN" sz="1500" b="1" kern="100" dirty="0">
                          <a:solidFill>
                            <a:srgbClr val="0000CC"/>
                          </a:solidFill>
                          <a:effectLst/>
                          <a:latin typeface="楷体" pitchFamily="49" charset="-122"/>
                          <a:ea typeface="楷体" pitchFamily="49" charset="-122"/>
                          <a:cs typeface="Times New Roman"/>
                        </a:rPr>
                        <a:t>假设</a:t>
                      </a:r>
                      <a:r>
                        <a:rPr lang="en-US" sz="1500" b="1" kern="100" dirty="0">
                          <a:solidFill>
                            <a:srgbClr val="0000CC"/>
                          </a:solidFill>
                          <a:effectLst/>
                          <a:latin typeface="楷体" pitchFamily="49" charset="-122"/>
                          <a:ea typeface="楷体" pitchFamily="49" charset="-122"/>
                          <a:cs typeface="Times New Roman"/>
                        </a:rPr>
                        <a:t>1</a:t>
                      </a:r>
                      <a:r>
                        <a:rPr lang="zh-CN" sz="1500" b="1" kern="100" dirty="0">
                          <a:solidFill>
                            <a:srgbClr val="0000CC"/>
                          </a:solidFill>
                          <a:effectLst/>
                          <a:latin typeface="楷体" pitchFamily="49" charset="-122"/>
                          <a:ea typeface="楷体" pitchFamily="49" charset="-122"/>
                          <a:cs typeface="Times New Roman"/>
                        </a:rPr>
                        <a:t>：注入的是蛋白质，</a:t>
                      </a:r>
                      <a:r>
                        <a:rPr lang="en-US" sz="1500" b="1" kern="100" dirty="0">
                          <a:solidFill>
                            <a:srgbClr val="0000CC"/>
                          </a:solidFill>
                          <a:effectLst/>
                          <a:latin typeface="楷体" pitchFamily="49" charset="-122"/>
                          <a:ea typeface="楷体" pitchFamily="49" charset="-122"/>
                          <a:cs typeface="Times New Roman"/>
                        </a:rPr>
                        <a:t>DNA</a:t>
                      </a:r>
                      <a:r>
                        <a:rPr lang="zh-CN" sz="1500" b="1" kern="100" dirty="0">
                          <a:solidFill>
                            <a:srgbClr val="0000CC"/>
                          </a:solidFill>
                          <a:effectLst/>
                          <a:latin typeface="楷体" pitchFamily="49" charset="-122"/>
                          <a:ea typeface="楷体" pitchFamily="49" charset="-122"/>
                          <a:cs typeface="Times New Roman"/>
                        </a:rPr>
                        <a:t>未进入</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500" b="1" kern="100" dirty="0">
                          <a:effectLst/>
                          <a:latin typeface="楷体" pitchFamily="49" charset="-122"/>
                          <a:ea typeface="楷体" pitchFamily="49" charset="-122"/>
                          <a:cs typeface="Times New Roman"/>
                        </a:rPr>
                        <a:t>上清液：</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500" b="1" kern="100" dirty="0">
                          <a:effectLst/>
                          <a:latin typeface="楷体" pitchFamily="49" charset="-122"/>
                          <a:ea typeface="楷体" pitchFamily="49" charset="-122"/>
                          <a:cs typeface="Times New Roman"/>
                        </a:rPr>
                        <a:t>上清液：</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73">
                <a:tc vMerge="1">
                  <a:txBody>
                    <a:bodyPr/>
                    <a:lstStyle/>
                    <a:p>
                      <a:endParaRPr lang="zh-CN" altLang="en-US"/>
                    </a:p>
                  </a:txBody>
                  <a:tcPr/>
                </a:tc>
                <a:tc>
                  <a:txBody>
                    <a:bodyPr/>
                    <a:lstStyle/>
                    <a:p>
                      <a:pPr algn="just">
                        <a:spcAft>
                          <a:spcPts val="0"/>
                        </a:spcAft>
                      </a:pPr>
                      <a:r>
                        <a:rPr lang="zh-CN" sz="1500" b="1" kern="100" dirty="0">
                          <a:effectLst/>
                          <a:latin typeface="楷体" pitchFamily="49" charset="-122"/>
                          <a:ea typeface="楷体" pitchFamily="49" charset="-122"/>
                          <a:cs typeface="Times New Roman"/>
                        </a:rPr>
                        <a:t>沉淀物：</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500" b="1" kern="100" dirty="0">
                          <a:effectLst/>
                          <a:latin typeface="楷体" pitchFamily="49" charset="-122"/>
                          <a:ea typeface="楷体" pitchFamily="49" charset="-122"/>
                          <a:cs typeface="Times New Roman"/>
                        </a:rPr>
                        <a:t>沉淀物：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032">
                <a:tc rowSpan="2">
                  <a:txBody>
                    <a:bodyPr/>
                    <a:lstStyle/>
                    <a:p>
                      <a:pPr algn="l">
                        <a:spcAft>
                          <a:spcPts val="0"/>
                        </a:spcAft>
                      </a:pPr>
                      <a:r>
                        <a:rPr lang="zh-CN" sz="1500" b="1" kern="100" dirty="0">
                          <a:solidFill>
                            <a:srgbClr val="0000CC"/>
                          </a:solidFill>
                          <a:effectLst/>
                          <a:latin typeface="楷体" pitchFamily="49" charset="-122"/>
                          <a:ea typeface="楷体" pitchFamily="49" charset="-122"/>
                          <a:cs typeface="Times New Roman"/>
                        </a:rPr>
                        <a:t>假设</a:t>
                      </a:r>
                      <a:r>
                        <a:rPr lang="en-US" sz="1500" b="1" kern="100" dirty="0">
                          <a:solidFill>
                            <a:srgbClr val="0000CC"/>
                          </a:solidFill>
                          <a:effectLst/>
                          <a:latin typeface="楷体" pitchFamily="49" charset="-122"/>
                          <a:ea typeface="楷体" pitchFamily="49" charset="-122"/>
                          <a:cs typeface="Times New Roman"/>
                        </a:rPr>
                        <a:t>2</a:t>
                      </a:r>
                      <a:r>
                        <a:rPr lang="zh-CN" sz="1500" b="1" kern="100" dirty="0">
                          <a:solidFill>
                            <a:srgbClr val="0000CC"/>
                          </a:solidFill>
                          <a:effectLst/>
                          <a:latin typeface="楷体" pitchFamily="49" charset="-122"/>
                          <a:ea typeface="楷体" pitchFamily="49" charset="-122"/>
                          <a:cs typeface="Times New Roman"/>
                        </a:rPr>
                        <a:t>： 注入的是</a:t>
                      </a:r>
                      <a:r>
                        <a:rPr lang="en-US" sz="1500" b="1" kern="100" dirty="0">
                          <a:solidFill>
                            <a:srgbClr val="0000CC"/>
                          </a:solidFill>
                          <a:effectLst/>
                          <a:latin typeface="楷体" pitchFamily="49" charset="-122"/>
                          <a:ea typeface="楷体" pitchFamily="49" charset="-122"/>
                          <a:cs typeface="Times New Roman"/>
                        </a:rPr>
                        <a:t>DNA</a:t>
                      </a:r>
                      <a:r>
                        <a:rPr lang="zh-CN" sz="1500" b="1" kern="100" dirty="0">
                          <a:solidFill>
                            <a:srgbClr val="0000CC"/>
                          </a:solidFill>
                          <a:effectLst/>
                          <a:latin typeface="楷体" pitchFamily="49" charset="-122"/>
                          <a:ea typeface="楷体" pitchFamily="49" charset="-122"/>
                          <a:cs typeface="Times New Roman"/>
                        </a:rPr>
                        <a:t>，蛋白质未进入</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500" b="1" kern="100" dirty="0">
                          <a:effectLst/>
                          <a:latin typeface="楷体" pitchFamily="49" charset="-122"/>
                          <a:ea typeface="楷体" pitchFamily="49" charset="-122"/>
                          <a:cs typeface="Times New Roman"/>
                        </a:rPr>
                        <a:t>上清液：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500" b="1" kern="100" dirty="0">
                          <a:effectLst/>
                          <a:latin typeface="楷体" pitchFamily="49" charset="-122"/>
                          <a:ea typeface="楷体" pitchFamily="49" charset="-122"/>
                          <a:cs typeface="Times New Roman"/>
                        </a:rPr>
                        <a:t>上清液：</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28">
                <a:tc vMerge="1">
                  <a:txBody>
                    <a:bodyPr/>
                    <a:lstStyle/>
                    <a:p>
                      <a:endParaRPr lang="zh-CN" altLang="en-US"/>
                    </a:p>
                  </a:txBody>
                  <a:tcPr/>
                </a:tc>
                <a:tc>
                  <a:txBody>
                    <a:bodyPr/>
                    <a:lstStyle/>
                    <a:p>
                      <a:pPr algn="l">
                        <a:spcAft>
                          <a:spcPts val="0"/>
                        </a:spcAft>
                      </a:pPr>
                      <a:r>
                        <a:rPr lang="zh-CN" sz="1500" b="1" kern="100" dirty="0">
                          <a:effectLst/>
                          <a:latin typeface="楷体" pitchFamily="49" charset="-122"/>
                          <a:ea typeface="楷体" pitchFamily="49" charset="-122"/>
                          <a:cs typeface="Times New Roman"/>
                        </a:rPr>
                        <a:t>沉淀物：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500" b="1" kern="100" dirty="0">
                          <a:effectLst/>
                          <a:latin typeface="楷体" pitchFamily="49" charset="-122"/>
                          <a:ea typeface="楷体" pitchFamily="49" charset="-122"/>
                          <a:cs typeface="Times New Roman"/>
                        </a:rPr>
                        <a:t>沉淀物：</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28">
                <a:tc rowSpan="2">
                  <a:txBody>
                    <a:bodyPr/>
                    <a:lstStyle/>
                    <a:p>
                      <a:pPr algn="l">
                        <a:spcAft>
                          <a:spcPts val="0"/>
                        </a:spcAft>
                      </a:pPr>
                      <a:r>
                        <a:rPr lang="zh-CN" sz="1500" b="1" kern="100" dirty="0">
                          <a:solidFill>
                            <a:srgbClr val="0000CC"/>
                          </a:solidFill>
                          <a:effectLst/>
                          <a:latin typeface="楷体" pitchFamily="49" charset="-122"/>
                          <a:ea typeface="楷体" pitchFamily="49" charset="-122"/>
                          <a:cs typeface="Times New Roman"/>
                        </a:rPr>
                        <a:t>假设</a:t>
                      </a:r>
                      <a:r>
                        <a:rPr lang="en-US" sz="1500" b="1" kern="100" dirty="0">
                          <a:solidFill>
                            <a:srgbClr val="0000CC"/>
                          </a:solidFill>
                          <a:effectLst/>
                          <a:latin typeface="楷体" pitchFamily="49" charset="-122"/>
                          <a:ea typeface="楷体" pitchFamily="49" charset="-122"/>
                          <a:cs typeface="Times New Roman"/>
                        </a:rPr>
                        <a:t>3</a:t>
                      </a:r>
                      <a:r>
                        <a:rPr lang="zh-CN" sz="1500" b="1" kern="100" dirty="0">
                          <a:solidFill>
                            <a:srgbClr val="0000CC"/>
                          </a:solidFill>
                          <a:effectLst/>
                          <a:latin typeface="楷体" pitchFamily="49" charset="-122"/>
                          <a:ea typeface="楷体" pitchFamily="49" charset="-122"/>
                          <a:cs typeface="Times New Roman"/>
                        </a:rPr>
                        <a:t>：</a:t>
                      </a:r>
                      <a:r>
                        <a:rPr lang="en-US" sz="1500" b="1" kern="100" dirty="0">
                          <a:solidFill>
                            <a:srgbClr val="0000CC"/>
                          </a:solidFill>
                          <a:effectLst/>
                          <a:latin typeface="楷体" pitchFamily="49" charset="-122"/>
                          <a:ea typeface="楷体" pitchFamily="49" charset="-122"/>
                          <a:cs typeface="Times New Roman"/>
                        </a:rPr>
                        <a:t>DNA</a:t>
                      </a:r>
                      <a:r>
                        <a:rPr lang="zh-CN" sz="1500" b="1" kern="100" dirty="0">
                          <a:solidFill>
                            <a:srgbClr val="0000CC"/>
                          </a:solidFill>
                          <a:effectLst/>
                          <a:latin typeface="楷体" pitchFamily="49" charset="-122"/>
                          <a:ea typeface="楷体" pitchFamily="49" charset="-122"/>
                          <a:cs typeface="Times New Roman"/>
                        </a:rPr>
                        <a:t>和蛋白质都进入</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500" b="1" kern="100" dirty="0">
                          <a:effectLst/>
                          <a:latin typeface="楷体" pitchFamily="49" charset="-122"/>
                          <a:ea typeface="楷体" pitchFamily="49" charset="-122"/>
                          <a:cs typeface="Times New Roman"/>
                        </a:rPr>
                        <a:t>上清液：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500" b="1" kern="100" dirty="0">
                          <a:effectLst/>
                          <a:latin typeface="楷体" pitchFamily="49" charset="-122"/>
                          <a:ea typeface="楷体" pitchFamily="49" charset="-122"/>
                          <a:cs typeface="Times New Roman"/>
                        </a:rPr>
                        <a:t>上清液：</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286">
                <a:tc vMerge="1">
                  <a:txBody>
                    <a:bodyPr/>
                    <a:lstStyle/>
                    <a:p>
                      <a:endParaRPr lang="zh-CN" altLang="en-US"/>
                    </a:p>
                  </a:txBody>
                  <a:tcPr/>
                </a:tc>
                <a:tc>
                  <a:txBody>
                    <a:bodyPr/>
                    <a:lstStyle/>
                    <a:p>
                      <a:pPr algn="l">
                        <a:spcAft>
                          <a:spcPts val="0"/>
                        </a:spcAft>
                      </a:pPr>
                      <a:r>
                        <a:rPr lang="zh-CN" sz="1500" b="1" kern="100" dirty="0">
                          <a:effectLst/>
                          <a:latin typeface="楷体" pitchFamily="49" charset="-122"/>
                          <a:ea typeface="楷体" pitchFamily="49" charset="-122"/>
                          <a:cs typeface="Times New Roman"/>
                        </a:rPr>
                        <a:t>沉淀物：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500" b="1" kern="100" dirty="0">
                          <a:effectLst/>
                          <a:latin typeface="楷体" pitchFamily="49" charset="-122"/>
                          <a:ea typeface="楷体" pitchFamily="49" charset="-122"/>
                          <a:cs typeface="Times New Roman"/>
                        </a:rPr>
                        <a:t>沉淀物：</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6404373" y="1638301"/>
            <a:ext cx="1293019"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放射性很高</a:t>
            </a:r>
          </a:p>
        </p:txBody>
      </p:sp>
      <p:sp>
        <p:nvSpPr>
          <p:cNvPr id="6" name="矩形 5"/>
          <p:cNvSpPr/>
          <p:nvPr/>
        </p:nvSpPr>
        <p:spPr>
          <a:xfrm>
            <a:off x="6519862" y="2209801"/>
            <a:ext cx="1062038"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无放射性</a:t>
            </a:r>
          </a:p>
        </p:txBody>
      </p:sp>
      <p:sp>
        <p:nvSpPr>
          <p:cNvPr id="7" name="矩形 6"/>
          <p:cNvSpPr/>
          <p:nvPr/>
        </p:nvSpPr>
        <p:spPr>
          <a:xfrm>
            <a:off x="4025504" y="2667000"/>
            <a:ext cx="1293019"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放射性很高</a:t>
            </a:r>
          </a:p>
        </p:txBody>
      </p:sp>
      <p:sp>
        <p:nvSpPr>
          <p:cNvPr id="8" name="矩形 7"/>
          <p:cNvSpPr/>
          <p:nvPr/>
        </p:nvSpPr>
        <p:spPr>
          <a:xfrm>
            <a:off x="4140994" y="3238501"/>
            <a:ext cx="1062038"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无放射性</a:t>
            </a:r>
          </a:p>
        </p:txBody>
      </p:sp>
      <p:sp>
        <p:nvSpPr>
          <p:cNvPr id="9" name="矩形 8"/>
          <p:cNvSpPr/>
          <p:nvPr/>
        </p:nvSpPr>
        <p:spPr>
          <a:xfrm>
            <a:off x="6425804" y="3238501"/>
            <a:ext cx="1293019"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放射性很高</a:t>
            </a:r>
          </a:p>
        </p:txBody>
      </p:sp>
      <p:sp>
        <p:nvSpPr>
          <p:cNvPr id="10" name="矩形 9"/>
          <p:cNvSpPr/>
          <p:nvPr/>
        </p:nvSpPr>
        <p:spPr>
          <a:xfrm>
            <a:off x="6519862" y="2727722"/>
            <a:ext cx="1062038"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无放射性</a:t>
            </a:r>
          </a:p>
        </p:txBody>
      </p:sp>
      <p:sp>
        <p:nvSpPr>
          <p:cNvPr id="11" name="矩形 10"/>
          <p:cNvSpPr/>
          <p:nvPr/>
        </p:nvSpPr>
        <p:spPr>
          <a:xfrm>
            <a:off x="4082654" y="4385072"/>
            <a:ext cx="1293019"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放射性很高</a:t>
            </a:r>
          </a:p>
        </p:txBody>
      </p:sp>
      <p:sp>
        <p:nvSpPr>
          <p:cNvPr id="12" name="矩形 11"/>
          <p:cNvSpPr/>
          <p:nvPr/>
        </p:nvSpPr>
        <p:spPr>
          <a:xfrm>
            <a:off x="4142185" y="3813572"/>
            <a:ext cx="1062038"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无放射性</a:t>
            </a:r>
          </a:p>
        </p:txBody>
      </p:sp>
      <p:sp>
        <p:nvSpPr>
          <p:cNvPr id="13" name="矩形 12"/>
          <p:cNvSpPr/>
          <p:nvPr/>
        </p:nvSpPr>
        <p:spPr>
          <a:xfrm>
            <a:off x="6425804" y="4381501"/>
            <a:ext cx="1293019"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放射性很高</a:t>
            </a:r>
          </a:p>
        </p:txBody>
      </p:sp>
      <p:sp>
        <p:nvSpPr>
          <p:cNvPr id="14" name="矩形 13"/>
          <p:cNvSpPr/>
          <p:nvPr/>
        </p:nvSpPr>
        <p:spPr>
          <a:xfrm>
            <a:off x="6485335" y="3810001"/>
            <a:ext cx="1062038"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无放射性</a:t>
            </a:r>
          </a:p>
        </p:txBody>
      </p:sp>
      <p:sp>
        <p:nvSpPr>
          <p:cNvPr id="15" name="矩形 14"/>
          <p:cNvSpPr/>
          <p:nvPr/>
        </p:nvSpPr>
        <p:spPr>
          <a:xfrm>
            <a:off x="4025504" y="2152651"/>
            <a:ext cx="1293019"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放射性很高</a:t>
            </a:r>
          </a:p>
        </p:txBody>
      </p:sp>
      <p:sp>
        <p:nvSpPr>
          <p:cNvPr id="16" name="矩形 15"/>
          <p:cNvSpPr/>
          <p:nvPr/>
        </p:nvSpPr>
        <p:spPr>
          <a:xfrm>
            <a:off x="4119562" y="1641872"/>
            <a:ext cx="1062038" cy="346472"/>
          </a:xfrm>
          <a:prstGeom prst="rect">
            <a:avLst/>
          </a:prstGeom>
        </p:spPr>
        <p:txBody>
          <a:bodyPr wrap="none" lIns="68580" tIns="34290" rIns="68580" bIns="34290">
            <a:spAutoFit/>
          </a:bodyPr>
          <a:lstStyle/>
          <a:p>
            <a:pPr algn="just" hangingPunct="1">
              <a:defRPr/>
            </a:pPr>
            <a:r>
              <a:rPr lang="zh-CN" altLang="en-US" b="1" kern="100" dirty="0">
                <a:solidFill>
                  <a:srgbClr val="FF0000"/>
                </a:solidFill>
                <a:latin typeface="Calibri"/>
                <a:ea typeface="宋体"/>
                <a:cs typeface="Times New Roman"/>
              </a:rPr>
              <a:t>无放射性</a:t>
            </a:r>
          </a:p>
        </p:txBody>
      </p:sp>
      <p:pic>
        <p:nvPicPr>
          <p:cNvPr id="17" name="图片 1"/>
          <p:cNvPicPr>
            <a:picLocks noChangeAspect="1" noChangeArrowheads="1"/>
          </p:cNvPicPr>
          <p:nvPr/>
        </p:nvPicPr>
        <p:blipFill>
          <a:blip r:embed="rId2"/>
          <a:srcRect l="61311" t="14495" b="10801"/>
          <a:stretch>
            <a:fillRect/>
          </a:stretch>
        </p:blipFill>
        <p:spPr bwMode="auto">
          <a:xfrm>
            <a:off x="0" y="0"/>
            <a:ext cx="2111829" cy="17374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Box 8">
            <a:hlinkClick r:id="" action="ppaction://noaction"/>
          </p:cNvPr>
          <p:cNvSpPr txBox="1">
            <a:spLocks noChangeArrowheads="1"/>
          </p:cNvSpPr>
          <p:nvPr/>
        </p:nvSpPr>
        <p:spPr bwMode="auto">
          <a:xfrm>
            <a:off x="263046" y="0"/>
            <a:ext cx="8880954" cy="530915"/>
          </a:xfrm>
          <a:prstGeom prst="rect">
            <a:avLst/>
          </a:prstGeom>
          <a:noFill/>
          <a:ln w="9525">
            <a:noFill/>
            <a:miter lim="800000"/>
            <a:headEnd/>
            <a:tailEnd/>
          </a:ln>
        </p:spPr>
        <p:txBody>
          <a:bodyPr wrap="square" lIns="68580" tIns="34290" rIns="68580" bIns="34290">
            <a:spAutoFit/>
          </a:bodyPr>
          <a:lstStyle/>
          <a:p>
            <a:pPr eaLnBrk="1" hangingPunct="1">
              <a:lnSpc>
                <a:spcPct val="125000"/>
              </a:lnSpc>
              <a:spcBef>
                <a:spcPct val="50000"/>
              </a:spcBef>
            </a:pPr>
            <a:r>
              <a:rPr lang="zh-CN" altLang="en-US" sz="2400" b="1" dirty="0" smtClean="0">
                <a:solidFill>
                  <a:srgbClr val="FF0000"/>
                </a:solidFill>
                <a:latin typeface="楷体" pitchFamily="49" charset="-122"/>
                <a:ea typeface="楷体" pitchFamily="49" charset="-122"/>
              </a:rPr>
              <a:t>思考：这两个实验结果证明了哪个假设成立？能得出什么结论？</a:t>
            </a:r>
            <a:endParaRPr lang="zh-CN" altLang="en-US" sz="2400" b="1" dirty="0">
              <a:solidFill>
                <a:srgbClr val="FF0000"/>
              </a:solidFill>
              <a:latin typeface="楷体" pitchFamily="49" charset="-122"/>
              <a:ea typeface="楷体" pitchFamily="49" charset="-122"/>
            </a:endParaRPr>
          </a:p>
        </p:txBody>
      </p:sp>
      <p:grpSp>
        <p:nvGrpSpPr>
          <p:cNvPr id="121" name="组合 120"/>
          <p:cNvGrpSpPr/>
          <p:nvPr/>
        </p:nvGrpSpPr>
        <p:grpSpPr>
          <a:xfrm>
            <a:off x="152400" y="2783720"/>
            <a:ext cx="5827489" cy="2174723"/>
            <a:chOff x="1143001" y="426962"/>
            <a:chExt cx="5827489" cy="2174723"/>
          </a:xfrm>
        </p:grpSpPr>
        <p:pic>
          <p:nvPicPr>
            <p:cNvPr id="58370" name="Picture 2"/>
            <p:cNvPicPr>
              <a:picLocks noChangeAspect="1" noChangeArrowheads="1"/>
            </p:cNvPicPr>
            <p:nvPr/>
          </p:nvPicPr>
          <p:blipFill>
            <a:blip r:embed="rId2"/>
            <a:srcRect/>
            <a:stretch>
              <a:fillRect/>
            </a:stretch>
          </p:blipFill>
          <p:spPr bwMode="auto">
            <a:xfrm>
              <a:off x="1166589" y="426962"/>
              <a:ext cx="5803901" cy="2174723"/>
            </a:xfrm>
            <a:prstGeom prst="rect">
              <a:avLst/>
            </a:prstGeom>
            <a:noFill/>
            <a:ln w="9525">
              <a:noFill/>
              <a:miter lim="800000"/>
              <a:headEnd/>
              <a:tailEnd/>
            </a:ln>
            <a:effectLst/>
          </p:spPr>
        </p:pic>
        <p:sp>
          <p:nvSpPr>
            <p:cNvPr id="119" name="TextBox 118"/>
            <p:cNvSpPr txBox="1"/>
            <p:nvPr/>
          </p:nvSpPr>
          <p:spPr>
            <a:xfrm>
              <a:off x="1143001" y="522514"/>
              <a:ext cx="1114408" cy="369332"/>
            </a:xfrm>
            <a:prstGeom prst="rect">
              <a:avLst/>
            </a:prstGeom>
            <a:noFill/>
          </p:spPr>
          <p:txBody>
            <a:bodyPr wrap="none" rtlCol="0">
              <a:spAutoFit/>
            </a:bodyPr>
            <a:lstStyle/>
            <a:p>
              <a:r>
                <a:rPr lang="zh-CN" altLang="en-US" b="1" dirty="0" smtClean="0">
                  <a:solidFill>
                    <a:srgbClr val="FF0000"/>
                  </a:solidFill>
                  <a:latin typeface="楷体" pitchFamily="49" charset="-122"/>
                  <a:ea typeface="楷体" pitchFamily="49" charset="-122"/>
                </a:rPr>
                <a:t>实验二：</a:t>
              </a:r>
              <a:endParaRPr lang="zh-CN" altLang="en-US" b="1" dirty="0">
                <a:solidFill>
                  <a:srgbClr val="FF0000"/>
                </a:solidFill>
                <a:latin typeface="楷体" pitchFamily="49" charset="-122"/>
                <a:ea typeface="楷体" pitchFamily="49" charset="-122"/>
              </a:endParaRPr>
            </a:p>
          </p:txBody>
        </p:sp>
      </p:grpSp>
      <p:grpSp>
        <p:nvGrpSpPr>
          <p:cNvPr id="122" name="组合 121"/>
          <p:cNvGrpSpPr/>
          <p:nvPr/>
        </p:nvGrpSpPr>
        <p:grpSpPr>
          <a:xfrm>
            <a:off x="185057" y="477377"/>
            <a:ext cx="5834742" cy="2271264"/>
            <a:chOff x="1175658" y="2872236"/>
            <a:chExt cx="5834742" cy="2271264"/>
          </a:xfrm>
        </p:grpSpPr>
        <p:pic>
          <p:nvPicPr>
            <p:cNvPr id="58371" name="Picture 3"/>
            <p:cNvPicPr>
              <a:picLocks noChangeAspect="1" noChangeArrowheads="1"/>
            </p:cNvPicPr>
            <p:nvPr/>
          </p:nvPicPr>
          <p:blipFill>
            <a:blip r:embed="rId3"/>
            <a:srcRect/>
            <a:stretch>
              <a:fillRect/>
            </a:stretch>
          </p:blipFill>
          <p:spPr bwMode="auto">
            <a:xfrm>
              <a:off x="1178480" y="2872236"/>
              <a:ext cx="5831920" cy="2271264"/>
            </a:xfrm>
            <a:prstGeom prst="rect">
              <a:avLst/>
            </a:prstGeom>
            <a:noFill/>
            <a:ln w="9525">
              <a:noFill/>
              <a:miter lim="800000"/>
              <a:headEnd/>
              <a:tailEnd/>
            </a:ln>
            <a:effectLst/>
          </p:spPr>
        </p:pic>
        <p:sp>
          <p:nvSpPr>
            <p:cNvPr id="120" name="TextBox 119"/>
            <p:cNvSpPr txBox="1"/>
            <p:nvPr/>
          </p:nvSpPr>
          <p:spPr>
            <a:xfrm>
              <a:off x="1175658" y="2960915"/>
              <a:ext cx="1114408" cy="369332"/>
            </a:xfrm>
            <a:prstGeom prst="rect">
              <a:avLst/>
            </a:prstGeom>
            <a:noFill/>
          </p:spPr>
          <p:txBody>
            <a:bodyPr wrap="none" rtlCol="0">
              <a:spAutoFit/>
            </a:bodyPr>
            <a:lstStyle/>
            <a:p>
              <a:r>
                <a:rPr lang="zh-CN" altLang="en-US" b="1" dirty="0" smtClean="0">
                  <a:solidFill>
                    <a:srgbClr val="FF0000"/>
                  </a:solidFill>
                  <a:latin typeface="楷体" pitchFamily="49" charset="-122"/>
                  <a:ea typeface="楷体" pitchFamily="49" charset="-122"/>
                </a:rPr>
                <a:t>实验一：</a:t>
              </a:r>
              <a:endParaRPr lang="zh-CN" altLang="en-US" b="1" dirty="0">
                <a:solidFill>
                  <a:srgbClr val="FF0000"/>
                </a:solidFill>
                <a:latin typeface="楷体" pitchFamily="49" charset="-122"/>
                <a:ea typeface="楷体" pitchFamily="49" charset="-122"/>
              </a:endParaRPr>
            </a:p>
          </p:txBody>
        </p:sp>
      </p:grpSp>
      <p:sp>
        <p:nvSpPr>
          <p:cNvPr id="140" name="矩形 139"/>
          <p:cNvSpPr/>
          <p:nvPr/>
        </p:nvSpPr>
        <p:spPr>
          <a:xfrm>
            <a:off x="6139542" y="974956"/>
            <a:ext cx="3004458" cy="646331"/>
          </a:xfrm>
          <a:prstGeom prst="rect">
            <a:avLst/>
          </a:prstGeom>
        </p:spPr>
        <p:txBody>
          <a:bodyPr wrap="square">
            <a:spAutoFit/>
          </a:bodyPr>
          <a:lstStyle/>
          <a:p>
            <a:r>
              <a:rPr lang="zh-CN" altLang="en-US" b="1" dirty="0" smtClean="0">
                <a:solidFill>
                  <a:srgbClr val="0000CC"/>
                </a:solidFill>
                <a:latin typeface="楷体" pitchFamily="49" charset="-122"/>
                <a:ea typeface="楷体" pitchFamily="49" charset="-122"/>
              </a:rPr>
              <a:t>说明：</a:t>
            </a:r>
            <a:r>
              <a:rPr lang="zh-CN" altLang="en-US" b="1" dirty="0" smtClean="0">
                <a:solidFill>
                  <a:schemeClr val="tx1"/>
                </a:solidFill>
                <a:latin typeface="楷体" pitchFamily="49" charset="-122"/>
                <a:ea typeface="楷体" pitchFamily="49" charset="-122"/>
              </a:rPr>
              <a:t>噬菌体的蛋白质外壳</a:t>
            </a:r>
            <a:endParaRPr lang="en-US" altLang="zh-CN" b="1" dirty="0" smtClean="0">
              <a:solidFill>
                <a:schemeClr val="tx1"/>
              </a:solidFill>
              <a:latin typeface="楷体" pitchFamily="49" charset="-122"/>
              <a:ea typeface="楷体" pitchFamily="49" charset="-122"/>
            </a:endParaRPr>
          </a:p>
          <a:p>
            <a:r>
              <a:rPr lang="zh-CN" altLang="en-US" b="1" dirty="0" smtClean="0">
                <a:solidFill>
                  <a:schemeClr val="tx1"/>
                </a:solidFill>
                <a:latin typeface="楷体" pitchFamily="49" charset="-122"/>
                <a:ea typeface="楷体" pitchFamily="49" charset="-122"/>
              </a:rPr>
              <a:t>没有进入细菌的细胞。</a:t>
            </a:r>
            <a:endParaRPr lang="zh-CN" altLang="en-US" dirty="0">
              <a:solidFill>
                <a:schemeClr val="tx1"/>
              </a:solidFill>
            </a:endParaRPr>
          </a:p>
        </p:txBody>
      </p:sp>
      <p:sp>
        <p:nvSpPr>
          <p:cNvPr id="142" name="矩形 141"/>
          <p:cNvSpPr/>
          <p:nvPr/>
        </p:nvSpPr>
        <p:spPr>
          <a:xfrm>
            <a:off x="6134116" y="4119906"/>
            <a:ext cx="3009884" cy="761427"/>
          </a:xfrm>
          <a:prstGeom prst="rect">
            <a:avLst/>
          </a:prstGeom>
        </p:spPr>
        <p:txBody>
          <a:bodyPr wrap="square">
            <a:spAutoFit/>
          </a:bodyPr>
          <a:lstStyle/>
          <a:p>
            <a:pPr eaLnBrk="1" hangingPunct="1">
              <a:lnSpc>
                <a:spcPct val="130000"/>
              </a:lnSpc>
            </a:pPr>
            <a:r>
              <a:rPr lang="zh-CN" altLang="en-US" b="1" dirty="0" smtClean="0">
                <a:solidFill>
                  <a:srgbClr val="0000CC"/>
                </a:solidFill>
                <a:latin typeface="楷体" pitchFamily="49" charset="-122"/>
                <a:ea typeface="楷体" pitchFamily="49" charset="-122"/>
              </a:rPr>
              <a:t>说明：</a:t>
            </a:r>
            <a:r>
              <a:rPr lang="zh-CN" altLang="en-US" b="1" dirty="0" smtClean="0">
                <a:solidFill>
                  <a:schemeClr val="tx1"/>
                </a:solidFill>
                <a:latin typeface="楷体" pitchFamily="49" charset="-122"/>
                <a:ea typeface="楷体" pitchFamily="49" charset="-122"/>
              </a:rPr>
              <a:t>噬菌体的</a:t>
            </a:r>
            <a:r>
              <a:rPr lang="en-US" altLang="zh-CN" b="1" dirty="0" smtClean="0">
                <a:solidFill>
                  <a:schemeClr val="tx1"/>
                </a:solidFill>
                <a:latin typeface="楷体" pitchFamily="49" charset="-122"/>
                <a:ea typeface="楷体" pitchFamily="49" charset="-122"/>
              </a:rPr>
              <a:t>DNA</a:t>
            </a:r>
            <a:r>
              <a:rPr lang="zh-CN" altLang="en-US" b="1" dirty="0" smtClean="0">
                <a:solidFill>
                  <a:schemeClr val="tx1"/>
                </a:solidFill>
                <a:latin typeface="楷体" pitchFamily="49" charset="-122"/>
                <a:ea typeface="楷体" pitchFamily="49" charset="-122"/>
              </a:rPr>
              <a:t>进入细菌的细胞。</a:t>
            </a:r>
            <a:endParaRPr lang="zh-CN" altLang="en-US" b="1" dirty="0">
              <a:solidFill>
                <a:schemeClr val="tx1"/>
              </a:solidFill>
              <a:latin typeface="楷体" pitchFamily="49" charset="-122"/>
              <a:ea typeface="楷体" pitchFamily="49" charset="-122"/>
            </a:endParaRPr>
          </a:p>
        </p:txBody>
      </p:sp>
      <p:grpSp>
        <p:nvGrpSpPr>
          <p:cNvPr id="147" name="组合 146"/>
          <p:cNvGrpSpPr/>
          <p:nvPr/>
        </p:nvGrpSpPr>
        <p:grpSpPr>
          <a:xfrm>
            <a:off x="4071258" y="413657"/>
            <a:ext cx="3119620" cy="2296887"/>
            <a:chOff x="4071258" y="413657"/>
            <a:chExt cx="3119620" cy="2296887"/>
          </a:xfrm>
        </p:grpSpPr>
        <p:grpSp>
          <p:nvGrpSpPr>
            <p:cNvPr id="137" name="组合 136"/>
            <p:cNvGrpSpPr/>
            <p:nvPr/>
          </p:nvGrpSpPr>
          <p:grpSpPr>
            <a:xfrm>
              <a:off x="4071258" y="413657"/>
              <a:ext cx="3119620" cy="1045029"/>
              <a:chOff x="4278086" y="424543"/>
              <a:chExt cx="3119620" cy="1045029"/>
            </a:xfrm>
          </p:grpSpPr>
          <p:sp>
            <p:nvSpPr>
              <p:cNvPr id="123" name="矩形 122"/>
              <p:cNvSpPr/>
              <p:nvPr/>
            </p:nvSpPr>
            <p:spPr>
              <a:xfrm>
                <a:off x="4278086" y="424543"/>
                <a:ext cx="783772" cy="51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4811486" y="957943"/>
                <a:ext cx="783772" cy="51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9" name="直接箭头连接符 128"/>
              <p:cNvCxnSpPr/>
              <p:nvPr/>
            </p:nvCxnSpPr>
            <p:spPr>
              <a:xfrm>
                <a:off x="5127171" y="609600"/>
                <a:ext cx="1360715" cy="206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直接箭头连接符 130"/>
              <p:cNvCxnSpPr>
                <a:stCxn id="124" idx="3"/>
              </p:cNvCxnSpPr>
              <p:nvPr/>
            </p:nvCxnSpPr>
            <p:spPr>
              <a:xfrm flipV="1">
                <a:off x="5595258" y="870857"/>
                <a:ext cx="870856" cy="342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520543" y="653143"/>
                <a:ext cx="877163" cy="369332"/>
              </a:xfrm>
              <a:prstGeom prst="rect">
                <a:avLst/>
              </a:prstGeom>
              <a:noFill/>
            </p:spPr>
            <p:txBody>
              <a:bodyPr wrap="none" rtlCol="0">
                <a:spAutoFit/>
              </a:bodyPr>
              <a:lstStyle/>
              <a:p>
                <a:r>
                  <a:rPr lang="zh-CN" altLang="en-US" b="1" dirty="0" smtClean="0">
                    <a:solidFill>
                      <a:srgbClr val="0000CC"/>
                    </a:solidFill>
                    <a:latin typeface="楷体" pitchFamily="49" charset="-122"/>
                    <a:ea typeface="楷体" pitchFamily="49" charset="-122"/>
                  </a:rPr>
                  <a:t>结果一</a:t>
                </a:r>
              </a:p>
            </p:txBody>
          </p:sp>
        </p:grpSp>
        <p:sp>
          <p:nvSpPr>
            <p:cNvPr id="136" name="矩形 135"/>
            <p:cNvSpPr/>
            <p:nvPr/>
          </p:nvSpPr>
          <p:spPr>
            <a:xfrm>
              <a:off x="4822372" y="2275115"/>
              <a:ext cx="1132114" cy="43542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5" name="直接箭头连接符 144"/>
            <p:cNvCxnSpPr/>
            <p:nvPr/>
          </p:nvCxnSpPr>
          <p:spPr>
            <a:xfrm rot="5400000" flipH="1" flipV="1">
              <a:off x="5459186" y="1496786"/>
              <a:ext cx="1208315" cy="239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8" name="组合 147"/>
          <p:cNvGrpSpPr/>
          <p:nvPr/>
        </p:nvGrpSpPr>
        <p:grpSpPr>
          <a:xfrm>
            <a:off x="4082144" y="2721428"/>
            <a:ext cx="3091773" cy="2264230"/>
            <a:chOff x="4082144" y="2721428"/>
            <a:chExt cx="3091773" cy="2264230"/>
          </a:xfrm>
        </p:grpSpPr>
        <p:grpSp>
          <p:nvGrpSpPr>
            <p:cNvPr id="141" name="组合 140"/>
            <p:cNvGrpSpPr/>
            <p:nvPr/>
          </p:nvGrpSpPr>
          <p:grpSpPr>
            <a:xfrm>
              <a:off x="4082144" y="2721428"/>
              <a:ext cx="3091773" cy="1381704"/>
              <a:chOff x="4288972" y="2743200"/>
              <a:chExt cx="3091773" cy="1381704"/>
            </a:xfrm>
          </p:grpSpPr>
          <p:sp>
            <p:nvSpPr>
              <p:cNvPr id="125" name="矩形 124"/>
              <p:cNvSpPr/>
              <p:nvPr/>
            </p:nvSpPr>
            <p:spPr>
              <a:xfrm>
                <a:off x="4800600" y="3287486"/>
                <a:ext cx="783772" cy="51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a:off x="4288972" y="2743200"/>
                <a:ext cx="783772" cy="51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4" name="直接箭头连接符 133"/>
              <p:cNvCxnSpPr/>
              <p:nvPr/>
            </p:nvCxnSpPr>
            <p:spPr>
              <a:xfrm>
                <a:off x="5138057" y="2906486"/>
                <a:ext cx="1382485" cy="870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a:endCxn id="139" idx="1"/>
              </p:cNvCxnSpPr>
              <p:nvPr/>
            </p:nvCxnSpPr>
            <p:spPr>
              <a:xfrm>
                <a:off x="5606144" y="3532416"/>
                <a:ext cx="892628" cy="407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6498772" y="3755572"/>
                <a:ext cx="881973" cy="369332"/>
              </a:xfrm>
              <a:prstGeom prst="rect">
                <a:avLst/>
              </a:prstGeom>
              <a:noFill/>
            </p:spPr>
            <p:txBody>
              <a:bodyPr wrap="none" rtlCol="0">
                <a:spAutoFit/>
              </a:bodyPr>
              <a:lstStyle/>
              <a:p>
                <a:r>
                  <a:rPr lang="zh-CN" altLang="en-US" b="1" dirty="0" smtClean="0">
                    <a:solidFill>
                      <a:srgbClr val="0000CC"/>
                    </a:solidFill>
                    <a:latin typeface="楷体" pitchFamily="49" charset="-122"/>
                    <a:ea typeface="楷体" pitchFamily="49" charset="-122"/>
                  </a:rPr>
                  <a:t>结果二</a:t>
                </a:r>
              </a:p>
            </p:txBody>
          </p:sp>
        </p:grpSp>
        <p:sp>
          <p:nvSpPr>
            <p:cNvPr id="143" name="矩形 142"/>
            <p:cNvSpPr/>
            <p:nvPr/>
          </p:nvSpPr>
          <p:spPr>
            <a:xfrm>
              <a:off x="4757058" y="4550229"/>
              <a:ext cx="1197427" cy="43542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6" name="直接箭头连接符 145"/>
            <p:cNvCxnSpPr/>
            <p:nvPr/>
          </p:nvCxnSpPr>
          <p:spPr>
            <a:xfrm rot="5400000" flipH="1" flipV="1">
              <a:off x="5856514" y="4114802"/>
              <a:ext cx="522516" cy="326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0" name="矩形 149"/>
          <p:cNvSpPr/>
          <p:nvPr/>
        </p:nvSpPr>
        <p:spPr>
          <a:xfrm>
            <a:off x="5998028" y="1934170"/>
            <a:ext cx="2381884" cy="461665"/>
          </a:xfrm>
          <a:prstGeom prst="rect">
            <a:avLst/>
          </a:prstGeom>
        </p:spPr>
        <p:txBody>
          <a:bodyPr wrap="square">
            <a:spAutoFit/>
          </a:bodyPr>
          <a:lstStyle/>
          <a:p>
            <a:r>
              <a:rPr lang="zh-CN" altLang="en-US" sz="2400" b="1" dirty="0" smtClean="0">
                <a:solidFill>
                  <a:srgbClr val="FF0000"/>
                </a:solidFill>
                <a:latin typeface="楷体" pitchFamily="49" charset="-122"/>
                <a:ea typeface="楷体" pitchFamily="49" charset="-122"/>
              </a:rPr>
              <a:t>实验结论：</a:t>
            </a:r>
            <a:endParaRPr lang="en-US" altLang="zh-CN" sz="2400" b="1" dirty="0" smtClean="0">
              <a:solidFill>
                <a:srgbClr val="FF0000"/>
              </a:solidFill>
              <a:latin typeface="楷体" pitchFamily="49" charset="-122"/>
              <a:ea typeface="楷体" pitchFamily="49" charset="-122"/>
            </a:endParaRPr>
          </a:p>
        </p:txBody>
      </p:sp>
      <p:sp>
        <p:nvSpPr>
          <p:cNvPr id="158" name="矩形 157"/>
          <p:cNvSpPr/>
          <p:nvPr/>
        </p:nvSpPr>
        <p:spPr>
          <a:xfrm>
            <a:off x="5978940" y="2438295"/>
            <a:ext cx="3340425" cy="1015663"/>
          </a:xfrm>
          <a:prstGeom prst="rect">
            <a:avLst/>
          </a:prstGeom>
        </p:spPr>
        <p:txBody>
          <a:bodyPr wrap="square">
            <a:spAutoFit/>
          </a:bodyPr>
          <a:lstStyle/>
          <a:p>
            <a:r>
              <a:rPr lang="zh-CN" altLang="en-US" sz="2000" b="1" dirty="0" smtClean="0">
                <a:solidFill>
                  <a:srgbClr val="0000FF"/>
                </a:solidFill>
                <a:latin typeface="楷体" pitchFamily="49" charset="-122"/>
                <a:ea typeface="楷体" pitchFamily="49" charset="-122"/>
              </a:rPr>
              <a:t>子代噬菌体的各种性状，</a:t>
            </a:r>
            <a:endParaRPr lang="en-US" altLang="zh-CN" sz="2000" b="1" dirty="0" smtClean="0">
              <a:solidFill>
                <a:srgbClr val="0000FF"/>
              </a:solidFill>
              <a:latin typeface="楷体" pitchFamily="49" charset="-122"/>
              <a:ea typeface="楷体" pitchFamily="49" charset="-122"/>
            </a:endParaRPr>
          </a:p>
          <a:p>
            <a:r>
              <a:rPr lang="zh-CN" altLang="en-US" sz="2000" b="1" dirty="0" smtClean="0">
                <a:solidFill>
                  <a:srgbClr val="0000FF"/>
                </a:solidFill>
                <a:latin typeface="楷体" pitchFamily="49" charset="-122"/>
                <a:ea typeface="楷体" pitchFamily="49" charset="-122"/>
              </a:rPr>
              <a:t>是通过亲代的</a:t>
            </a:r>
            <a:r>
              <a:rPr lang="en-US" altLang="zh-CN" sz="2000" b="1" dirty="0" smtClean="0">
                <a:solidFill>
                  <a:srgbClr val="0000FF"/>
                </a:solidFill>
                <a:latin typeface="楷体" pitchFamily="49" charset="-122"/>
                <a:ea typeface="楷体" pitchFamily="49" charset="-122"/>
              </a:rPr>
              <a:t>DNA</a:t>
            </a:r>
            <a:r>
              <a:rPr lang="zh-CN" altLang="en-US" sz="2000" b="1" dirty="0" smtClean="0">
                <a:solidFill>
                  <a:srgbClr val="0000FF"/>
                </a:solidFill>
                <a:latin typeface="楷体" pitchFamily="49" charset="-122"/>
                <a:ea typeface="楷体" pitchFamily="49" charset="-122"/>
              </a:rPr>
              <a:t>遗传的。</a:t>
            </a:r>
            <a:endParaRPr lang="en-US" altLang="zh-CN" sz="2000" b="1" dirty="0" smtClean="0">
              <a:solidFill>
                <a:srgbClr val="0000FF"/>
              </a:solidFill>
              <a:latin typeface="楷体" pitchFamily="49" charset="-122"/>
              <a:ea typeface="楷体" pitchFamily="49" charset="-122"/>
            </a:endParaRPr>
          </a:p>
          <a:p>
            <a:r>
              <a:rPr lang="en-US" altLang="zh-CN" sz="2000" b="1" dirty="0" smtClean="0">
                <a:solidFill>
                  <a:srgbClr val="0000FF"/>
                </a:solidFill>
                <a:latin typeface="楷体" pitchFamily="49" charset="-122"/>
                <a:ea typeface="楷体" pitchFamily="49" charset="-122"/>
              </a:rPr>
              <a:t>DNA</a:t>
            </a:r>
            <a:r>
              <a:rPr lang="zh-CN" altLang="en-US" sz="2000" b="1" dirty="0" smtClean="0">
                <a:solidFill>
                  <a:srgbClr val="0000FF"/>
                </a:solidFill>
                <a:latin typeface="楷体" pitchFamily="49" charset="-122"/>
                <a:ea typeface="楷体" pitchFamily="49" charset="-122"/>
              </a:rPr>
              <a:t>才是真正的遗传物质。</a:t>
            </a:r>
            <a:endParaRPr lang="zh-CN" altLang="en-US"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blinds(horizontal)">
                                      <p:cBhvr>
                                        <p:cTn id="11" dur="500"/>
                                        <p:tgtEl>
                                          <p:spTgt spid="14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blinds(horizontal)">
                                      <p:cBhvr>
                                        <p:cTn id="16" dur="500"/>
                                        <p:tgtEl>
                                          <p:spTgt spid="14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0"/>
                                        </p:tgtEl>
                                        <p:attrNameLst>
                                          <p:attrName>style.visibility</p:attrName>
                                        </p:attrNameLst>
                                      </p:cBhvr>
                                      <p:to>
                                        <p:strVal val="visible"/>
                                      </p:to>
                                    </p:set>
                                    <p:anim calcmode="lin" valueType="num">
                                      <p:cBhvr>
                                        <p:cTn id="21" dur="1000" fill="hold"/>
                                        <p:tgtEl>
                                          <p:spTgt spid="150"/>
                                        </p:tgtEl>
                                        <p:attrNameLst>
                                          <p:attrName>ppt_w</p:attrName>
                                        </p:attrNameLst>
                                      </p:cBhvr>
                                      <p:tavLst>
                                        <p:tav tm="0">
                                          <p:val>
                                            <p:strVal val="#ppt_w*0.70"/>
                                          </p:val>
                                        </p:tav>
                                        <p:tav tm="100000">
                                          <p:val>
                                            <p:strVal val="#ppt_w"/>
                                          </p:val>
                                        </p:tav>
                                      </p:tavLst>
                                    </p:anim>
                                    <p:anim calcmode="lin" valueType="num">
                                      <p:cBhvr>
                                        <p:cTn id="22" dur="1000" fill="hold"/>
                                        <p:tgtEl>
                                          <p:spTgt spid="150"/>
                                        </p:tgtEl>
                                        <p:attrNameLst>
                                          <p:attrName>ppt_h</p:attrName>
                                        </p:attrNameLst>
                                      </p:cBhvr>
                                      <p:tavLst>
                                        <p:tav tm="0">
                                          <p:val>
                                            <p:strVal val="#ppt_h"/>
                                          </p:val>
                                        </p:tav>
                                        <p:tav tm="100000">
                                          <p:val>
                                            <p:strVal val="#ppt_h"/>
                                          </p:val>
                                        </p:tav>
                                      </p:tavLst>
                                    </p:anim>
                                    <p:animEffect transition="in" filter="fade">
                                      <p:cBhvr>
                                        <p:cTn id="23" dur="1000"/>
                                        <p:tgtEl>
                                          <p:spTgt spid="150"/>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1000" fill="hold"/>
                                        <p:tgtEl>
                                          <p:spTgt spid="158"/>
                                        </p:tgtEl>
                                        <p:attrNameLst>
                                          <p:attrName>ppt_w</p:attrName>
                                        </p:attrNameLst>
                                      </p:cBhvr>
                                      <p:tavLst>
                                        <p:tav tm="0">
                                          <p:val>
                                            <p:strVal val="#ppt_w*0.70"/>
                                          </p:val>
                                        </p:tav>
                                        <p:tav tm="100000">
                                          <p:val>
                                            <p:strVal val="#ppt_w"/>
                                          </p:val>
                                        </p:tav>
                                      </p:tavLst>
                                    </p:anim>
                                    <p:anim calcmode="lin" valueType="num">
                                      <p:cBhvr>
                                        <p:cTn id="27" dur="1000" fill="hold"/>
                                        <p:tgtEl>
                                          <p:spTgt spid="158"/>
                                        </p:tgtEl>
                                        <p:attrNameLst>
                                          <p:attrName>ppt_h</p:attrName>
                                        </p:attrNameLst>
                                      </p:cBhvr>
                                      <p:tavLst>
                                        <p:tav tm="0">
                                          <p:val>
                                            <p:strVal val="#ppt_h"/>
                                          </p:val>
                                        </p:tav>
                                        <p:tav tm="100000">
                                          <p:val>
                                            <p:strVal val="#ppt_h"/>
                                          </p:val>
                                        </p:tav>
                                      </p:tavLst>
                                    </p:anim>
                                    <p:animEffect transition="in" filter="fade">
                                      <p:cBhvr>
                                        <p:cTn id="28"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40" grpId="0"/>
      <p:bldP spid="142" grpId="0"/>
      <p:bldP spid="150" grpId="0"/>
      <p:bldP spid="1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351746" y="0"/>
            <a:ext cx="2239055" cy="419346"/>
          </a:xfrm>
          <a:prstGeom prst="rect">
            <a:avLst/>
          </a:prstGeom>
          <a:noFill/>
          <a:ln w="9525" algn="ctr">
            <a:noFill/>
            <a:miter lim="800000"/>
            <a:headEnd/>
            <a:tailEnd/>
          </a:ln>
        </p:spPr>
        <p:txBody>
          <a:bodyPr wrap="square" lIns="68580" tIns="34290" rIns="68580" bIns="34290">
            <a:spAutoFit/>
          </a:bodyPr>
          <a:lstStyle/>
          <a:p>
            <a:pPr hangingPunct="1">
              <a:lnSpc>
                <a:spcPts val="3075"/>
              </a:lnSpc>
            </a:pPr>
            <a:r>
              <a:rPr lang="zh-CN" altLang="en-US" sz="2400" b="1" dirty="0" smtClean="0">
                <a:solidFill>
                  <a:srgbClr val="FF0000"/>
                </a:solidFill>
                <a:latin typeface="楷体" pitchFamily="49" charset="-122"/>
                <a:ea typeface="楷体" pitchFamily="49" charset="-122"/>
              </a:rPr>
              <a:t>进一步探究：</a:t>
            </a:r>
            <a:endParaRPr lang="zh-CN" altLang="en-US" sz="2400" b="1" dirty="0">
              <a:latin typeface="楷体" pitchFamily="49" charset="-122"/>
              <a:ea typeface="楷体" pitchFamily="49" charset="-122"/>
            </a:endParaRPr>
          </a:p>
        </p:txBody>
      </p:sp>
      <p:sp>
        <p:nvSpPr>
          <p:cNvPr id="4" name="矩形 3"/>
          <p:cNvSpPr>
            <a:spLocks noChangeArrowheads="1"/>
          </p:cNvSpPr>
          <p:nvPr/>
        </p:nvSpPr>
        <p:spPr bwMode="auto">
          <a:xfrm>
            <a:off x="908277" y="450398"/>
            <a:ext cx="7364866" cy="466794"/>
          </a:xfrm>
          <a:prstGeom prst="rect">
            <a:avLst/>
          </a:prstGeom>
          <a:noFill/>
          <a:ln w="9525">
            <a:noFill/>
            <a:miter lim="800000"/>
            <a:headEnd/>
            <a:tailEnd/>
          </a:ln>
        </p:spPr>
        <p:txBody>
          <a:bodyPr wrap="square" lIns="68580" tIns="34290" rIns="68580" bIns="34290">
            <a:spAutoFit/>
          </a:bodyPr>
          <a:lstStyle/>
          <a:p>
            <a:pPr hangingPunct="1">
              <a:lnSpc>
                <a:spcPts val="3075"/>
              </a:lnSpc>
            </a:pPr>
            <a:r>
              <a:rPr lang="en-US" altLang="zh-CN" b="1" dirty="0" smtClean="0">
                <a:latin typeface="黑体" pitchFamily="49" charset="-122"/>
                <a:ea typeface="黑体" pitchFamily="49" charset="-122"/>
              </a:rPr>
              <a:t>1.</a:t>
            </a:r>
            <a:r>
              <a:rPr lang="zh-CN" altLang="en-US" b="1" dirty="0" smtClean="0">
                <a:latin typeface="黑体" pitchFamily="49" charset="-122"/>
                <a:ea typeface="黑体" pitchFamily="49" charset="-122"/>
              </a:rPr>
              <a:t>用</a:t>
            </a:r>
            <a:r>
              <a:rPr lang="en-US" altLang="zh-CN" b="1" baseline="30000" dirty="0">
                <a:solidFill>
                  <a:srgbClr val="FF0000"/>
                </a:solidFill>
                <a:latin typeface="黑体" pitchFamily="49" charset="-122"/>
                <a:ea typeface="黑体" pitchFamily="49" charset="-122"/>
              </a:rPr>
              <a:t>35</a:t>
            </a:r>
            <a:r>
              <a:rPr lang="en-US" altLang="zh-CN" b="1" dirty="0">
                <a:solidFill>
                  <a:srgbClr val="FF0000"/>
                </a:solidFill>
                <a:latin typeface="黑体" pitchFamily="49" charset="-122"/>
                <a:ea typeface="黑体" pitchFamily="49" charset="-122"/>
              </a:rPr>
              <a:t>S</a:t>
            </a:r>
            <a:r>
              <a:rPr lang="zh-CN" altLang="en-US" b="1" dirty="0">
                <a:latin typeface="黑体" pitchFamily="49" charset="-122"/>
                <a:ea typeface="黑体" pitchFamily="49" charset="-122"/>
              </a:rPr>
              <a:t>标记的噬菌体侵染大肠杆菌，</a:t>
            </a:r>
            <a:r>
              <a:rPr lang="zh-CN" altLang="en-US" b="1" dirty="0">
                <a:solidFill>
                  <a:srgbClr val="FF0000"/>
                </a:solidFill>
                <a:latin typeface="黑体" pitchFamily="49" charset="-122"/>
                <a:ea typeface="黑体" pitchFamily="49" charset="-122"/>
              </a:rPr>
              <a:t>沉淀物</a:t>
            </a:r>
            <a:r>
              <a:rPr lang="zh-CN" altLang="en-US" b="1" dirty="0">
                <a:latin typeface="黑体" pitchFamily="49" charset="-122"/>
                <a:ea typeface="黑体" pitchFamily="49" charset="-122"/>
              </a:rPr>
              <a:t>中有</a:t>
            </a:r>
            <a:r>
              <a:rPr lang="zh-CN" altLang="en-US" b="1" dirty="0">
                <a:solidFill>
                  <a:srgbClr val="FF0000"/>
                </a:solidFill>
                <a:latin typeface="黑体" pitchFamily="49" charset="-122"/>
                <a:ea typeface="黑体" pitchFamily="49" charset="-122"/>
              </a:rPr>
              <a:t>少量放射性</a:t>
            </a:r>
            <a:r>
              <a:rPr lang="zh-CN" altLang="en-US" b="1" dirty="0">
                <a:latin typeface="黑体" pitchFamily="49" charset="-122"/>
                <a:ea typeface="黑体" pitchFamily="49" charset="-122"/>
              </a:rPr>
              <a:t>的原因：</a:t>
            </a:r>
          </a:p>
        </p:txBody>
      </p:sp>
      <p:sp>
        <p:nvSpPr>
          <p:cNvPr id="6" name="矩形 2"/>
          <p:cNvSpPr>
            <a:spLocks noChangeArrowheads="1"/>
          </p:cNvSpPr>
          <p:nvPr/>
        </p:nvSpPr>
        <p:spPr bwMode="auto">
          <a:xfrm>
            <a:off x="925286" y="2740649"/>
            <a:ext cx="7469131" cy="466794"/>
          </a:xfrm>
          <a:prstGeom prst="rect">
            <a:avLst/>
          </a:prstGeom>
          <a:noFill/>
          <a:ln w="9525">
            <a:noFill/>
            <a:miter lim="800000"/>
            <a:headEnd/>
            <a:tailEnd/>
          </a:ln>
        </p:spPr>
        <p:txBody>
          <a:bodyPr wrap="square" lIns="68580" tIns="34290" rIns="68580" bIns="34290">
            <a:spAutoFit/>
          </a:bodyPr>
          <a:lstStyle/>
          <a:p>
            <a:pPr hangingPunct="1">
              <a:lnSpc>
                <a:spcPts val="3075"/>
              </a:lnSpc>
            </a:pPr>
            <a:r>
              <a:rPr lang="en-US" altLang="zh-CN" b="1" dirty="0" smtClean="0">
                <a:latin typeface="黑体" pitchFamily="49" charset="-122"/>
                <a:ea typeface="黑体" pitchFamily="49" charset="-122"/>
              </a:rPr>
              <a:t>2.</a:t>
            </a:r>
            <a:r>
              <a:rPr lang="zh-CN" altLang="en-US" b="1" dirty="0" smtClean="0">
                <a:latin typeface="黑体" pitchFamily="49" charset="-122"/>
                <a:ea typeface="黑体" pitchFamily="49" charset="-122"/>
              </a:rPr>
              <a:t>用</a:t>
            </a:r>
            <a:r>
              <a:rPr lang="en-US" altLang="zh-CN" b="1" baseline="30000" dirty="0">
                <a:solidFill>
                  <a:srgbClr val="FF0000"/>
                </a:solidFill>
                <a:latin typeface="黑体" pitchFamily="49" charset="-122"/>
                <a:ea typeface="黑体" pitchFamily="49" charset="-122"/>
              </a:rPr>
              <a:t>32</a:t>
            </a:r>
            <a:r>
              <a:rPr lang="en-US" altLang="zh-CN" b="1" dirty="0">
                <a:solidFill>
                  <a:srgbClr val="FF0000"/>
                </a:solidFill>
                <a:latin typeface="黑体" pitchFamily="49" charset="-122"/>
                <a:ea typeface="黑体" pitchFamily="49" charset="-122"/>
              </a:rPr>
              <a:t>P</a:t>
            </a:r>
            <a:r>
              <a:rPr lang="zh-CN" altLang="en-US" b="1" dirty="0">
                <a:latin typeface="黑体" pitchFamily="49" charset="-122"/>
                <a:ea typeface="黑体" pitchFamily="49" charset="-122"/>
              </a:rPr>
              <a:t>标记的噬菌体侵染大肠杆菌，</a:t>
            </a:r>
            <a:r>
              <a:rPr lang="zh-CN" altLang="en-US" b="1" dirty="0">
                <a:solidFill>
                  <a:srgbClr val="FF0000"/>
                </a:solidFill>
                <a:latin typeface="黑体" pitchFamily="49" charset="-122"/>
                <a:ea typeface="黑体" pitchFamily="49" charset="-122"/>
              </a:rPr>
              <a:t>上清液</a:t>
            </a:r>
            <a:r>
              <a:rPr lang="zh-CN" altLang="en-US" b="1" dirty="0">
                <a:latin typeface="黑体" pitchFamily="49" charset="-122"/>
                <a:ea typeface="黑体" pitchFamily="49" charset="-122"/>
              </a:rPr>
              <a:t>中含</a:t>
            </a:r>
            <a:r>
              <a:rPr lang="zh-CN" altLang="en-US" b="1" dirty="0">
                <a:solidFill>
                  <a:srgbClr val="FF0000"/>
                </a:solidFill>
                <a:latin typeface="黑体" pitchFamily="49" charset="-122"/>
                <a:ea typeface="黑体" pitchFamily="49" charset="-122"/>
              </a:rPr>
              <a:t>少量放射性</a:t>
            </a:r>
            <a:r>
              <a:rPr lang="zh-CN" altLang="en-US" b="1" dirty="0">
                <a:latin typeface="黑体" pitchFamily="49" charset="-122"/>
                <a:ea typeface="黑体" pitchFamily="49" charset="-122"/>
              </a:rPr>
              <a:t>的原因？</a:t>
            </a:r>
          </a:p>
        </p:txBody>
      </p:sp>
      <p:grpSp>
        <p:nvGrpSpPr>
          <p:cNvPr id="8" name="组合 7"/>
          <p:cNvGrpSpPr/>
          <p:nvPr/>
        </p:nvGrpSpPr>
        <p:grpSpPr>
          <a:xfrm>
            <a:off x="1817914" y="968828"/>
            <a:ext cx="5170714" cy="1834241"/>
            <a:chOff x="1175658" y="2872236"/>
            <a:chExt cx="5834742" cy="2271264"/>
          </a:xfrm>
        </p:grpSpPr>
        <p:pic>
          <p:nvPicPr>
            <p:cNvPr id="9" name="Picture 3"/>
            <p:cNvPicPr>
              <a:picLocks noChangeAspect="1" noChangeArrowheads="1"/>
            </p:cNvPicPr>
            <p:nvPr/>
          </p:nvPicPr>
          <p:blipFill>
            <a:blip r:embed="rId2" cstate="print"/>
            <a:srcRect/>
            <a:stretch>
              <a:fillRect/>
            </a:stretch>
          </p:blipFill>
          <p:spPr bwMode="auto">
            <a:xfrm>
              <a:off x="1178480" y="2872236"/>
              <a:ext cx="5831920" cy="2271264"/>
            </a:xfrm>
            <a:prstGeom prst="rect">
              <a:avLst/>
            </a:prstGeom>
            <a:noFill/>
            <a:ln w="9525">
              <a:noFill/>
              <a:miter lim="800000"/>
              <a:headEnd/>
              <a:tailEnd/>
            </a:ln>
            <a:effectLst/>
          </p:spPr>
        </p:pic>
        <p:sp>
          <p:nvSpPr>
            <p:cNvPr id="10" name="TextBox 9"/>
            <p:cNvSpPr txBox="1"/>
            <p:nvPr/>
          </p:nvSpPr>
          <p:spPr>
            <a:xfrm>
              <a:off x="1175658" y="2960915"/>
              <a:ext cx="1114408" cy="369332"/>
            </a:xfrm>
            <a:prstGeom prst="rect">
              <a:avLst/>
            </a:prstGeom>
            <a:noFill/>
          </p:spPr>
          <p:txBody>
            <a:bodyPr wrap="none" rtlCol="0">
              <a:spAutoFit/>
            </a:bodyPr>
            <a:lstStyle/>
            <a:p>
              <a:r>
                <a:rPr lang="zh-CN" altLang="en-US" b="1" dirty="0" smtClean="0">
                  <a:solidFill>
                    <a:srgbClr val="FF0000"/>
                  </a:solidFill>
                  <a:latin typeface="楷体" pitchFamily="49" charset="-122"/>
                  <a:ea typeface="楷体" pitchFamily="49" charset="-122"/>
                </a:rPr>
                <a:t>实验一：</a:t>
              </a:r>
              <a:endParaRPr lang="zh-CN" altLang="en-US" b="1" dirty="0">
                <a:solidFill>
                  <a:srgbClr val="FF0000"/>
                </a:solidFill>
                <a:latin typeface="楷体" pitchFamily="49" charset="-122"/>
                <a:ea typeface="楷体" pitchFamily="49" charset="-122"/>
              </a:endParaRPr>
            </a:p>
          </p:txBody>
        </p:sp>
      </p:grpSp>
      <p:sp>
        <p:nvSpPr>
          <p:cNvPr id="11" name="矩形 10"/>
          <p:cNvSpPr/>
          <p:nvPr/>
        </p:nvSpPr>
        <p:spPr>
          <a:xfrm>
            <a:off x="5736771" y="1371600"/>
            <a:ext cx="762000" cy="359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531429" y="1349828"/>
            <a:ext cx="1107996" cy="369332"/>
          </a:xfrm>
          <a:prstGeom prst="rect">
            <a:avLst/>
          </a:prstGeom>
          <a:noFill/>
        </p:spPr>
        <p:txBody>
          <a:bodyPr wrap="none" rtlCol="0">
            <a:spAutoFit/>
          </a:bodyPr>
          <a:lstStyle/>
          <a:p>
            <a:r>
              <a:rPr lang="zh-CN" altLang="en-US" b="1" dirty="0" smtClean="0">
                <a:solidFill>
                  <a:srgbClr val="FF0000"/>
                </a:solidFill>
                <a:latin typeface="楷体" pitchFamily="49" charset="-122"/>
                <a:ea typeface="楷体" pitchFamily="49" charset="-122"/>
              </a:rPr>
              <a:t>为什么？</a:t>
            </a:r>
            <a:endParaRPr lang="zh-CN" altLang="en-US" b="1" dirty="0">
              <a:solidFill>
                <a:srgbClr val="FF0000"/>
              </a:solidFill>
              <a:latin typeface="楷体" pitchFamily="49" charset="-122"/>
              <a:ea typeface="楷体" pitchFamily="49" charset="-122"/>
            </a:endParaRPr>
          </a:p>
        </p:txBody>
      </p:sp>
      <p:grpSp>
        <p:nvGrpSpPr>
          <p:cNvPr id="13" name="组合 12"/>
          <p:cNvGrpSpPr/>
          <p:nvPr/>
        </p:nvGrpSpPr>
        <p:grpSpPr>
          <a:xfrm>
            <a:off x="1905000" y="3135086"/>
            <a:ext cx="5127171" cy="1747157"/>
            <a:chOff x="1143001" y="426962"/>
            <a:chExt cx="5827489" cy="2174723"/>
          </a:xfrm>
        </p:grpSpPr>
        <p:pic>
          <p:nvPicPr>
            <p:cNvPr id="14" name="Picture 2"/>
            <p:cNvPicPr>
              <a:picLocks noChangeAspect="1" noChangeArrowheads="1"/>
            </p:cNvPicPr>
            <p:nvPr/>
          </p:nvPicPr>
          <p:blipFill>
            <a:blip r:embed="rId3" cstate="print"/>
            <a:srcRect/>
            <a:stretch>
              <a:fillRect/>
            </a:stretch>
          </p:blipFill>
          <p:spPr bwMode="auto">
            <a:xfrm>
              <a:off x="1166589" y="426962"/>
              <a:ext cx="5803901" cy="2174723"/>
            </a:xfrm>
            <a:prstGeom prst="rect">
              <a:avLst/>
            </a:prstGeom>
            <a:noFill/>
            <a:ln w="9525">
              <a:noFill/>
              <a:miter lim="800000"/>
              <a:headEnd/>
              <a:tailEnd/>
            </a:ln>
            <a:effectLst/>
          </p:spPr>
        </p:pic>
        <p:sp>
          <p:nvSpPr>
            <p:cNvPr id="15" name="TextBox 14"/>
            <p:cNvSpPr txBox="1"/>
            <p:nvPr/>
          </p:nvSpPr>
          <p:spPr>
            <a:xfrm>
              <a:off x="1143001" y="522514"/>
              <a:ext cx="1114408" cy="369332"/>
            </a:xfrm>
            <a:prstGeom prst="rect">
              <a:avLst/>
            </a:prstGeom>
            <a:noFill/>
          </p:spPr>
          <p:txBody>
            <a:bodyPr wrap="none" rtlCol="0">
              <a:spAutoFit/>
            </a:bodyPr>
            <a:lstStyle/>
            <a:p>
              <a:r>
                <a:rPr lang="zh-CN" altLang="en-US" b="1" dirty="0" smtClean="0">
                  <a:solidFill>
                    <a:srgbClr val="FF0000"/>
                  </a:solidFill>
                  <a:latin typeface="楷体" pitchFamily="49" charset="-122"/>
                  <a:ea typeface="楷体" pitchFamily="49" charset="-122"/>
                </a:rPr>
                <a:t>实验二：</a:t>
              </a:r>
              <a:endParaRPr lang="zh-CN" altLang="en-US" b="1" dirty="0">
                <a:solidFill>
                  <a:srgbClr val="FF0000"/>
                </a:solidFill>
                <a:latin typeface="楷体" pitchFamily="49" charset="-122"/>
                <a:ea typeface="楷体" pitchFamily="49" charset="-122"/>
              </a:endParaRPr>
            </a:p>
          </p:txBody>
        </p:sp>
      </p:grpSp>
      <p:sp>
        <p:nvSpPr>
          <p:cNvPr id="16" name="矩形 15"/>
          <p:cNvSpPr/>
          <p:nvPr/>
        </p:nvSpPr>
        <p:spPr>
          <a:xfrm>
            <a:off x="5335342" y="3168637"/>
            <a:ext cx="762000" cy="359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205156" y="3146865"/>
            <a:ext cx="1107996" cy="369332"/>
          </a:xfrm>
          <a:prstGeom prst="rect">
            <a:avLst/>
          </a:prstGeom>
          <a:noFill/>
        </p:spPr>
        <p:txBody>
          <a:bodyPr wrap="none" rtlCol="0">
            <a:spAutoFit/>
          </a:bodyPr>
          <a:lstStyle/>
          <a:p>
            <a:r>
              <a:rPr lang="zh-CN" altLang="en-US" b="1" dirty="0" smtClean="0">
                <a:solidFill>
                  <a:srgbClr val="FF0000"/>
                </a:solidFill>
                <a:latin typeface="楷体" pitchFamily="49" charset="-122"/>
                <a:ea typeface="楷体" pitchFamily="49" charset="-122"/>
              </a:rPr>
              <a:t>为什么？</a:t>
            </a:r>
            <a:endParaRPr lang="zh-CN" altLang="en-US" b="1" dirty="0">
              <a:solidFill>
                <a:srgbClr val="FF0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88100" y="1376905"/>
            <a:ext cx="4183692" cy="342395"/>
          </a:xfrm>
          <a:prstGeom prst="rect">
            <a:avLst/>
          </a:prstGeom>
        </p:spPr>
        <p:txBody>
          <a:bodyPr wrap="square" lIns="34284" tIns="17142" rIns="34284" bIns="17142">
            <a:spAutoFit/>
          </a:bodyPr>
          <a:lstStyle/>
          <a:p>
            <a:pPr hangingPunct="1"/>
            <a:r>
              <a:rPr lang="zh-CN" altLang="en-US" sz="2000" b="1" dirty="0" smtClean="0">
                <a:solidFill>
                  <a:srgbClr val="0000FF"/>
                </a:solidFill>
                <a:latin typeface="楷体" pitchFamily="49" charset="-122"/>
                <a:ea typeface="楷体" pitchFamily="49" charset="-122"/>
              </a:rPr>
              <a:t>格里菲思</a:t>
            </a:r>
            <a:r>
              <a:rPr lang="zh-CN" altLang="en-US" sz="2000" b="1" dirty="0" smtClean="0">
                <a:solidFill>
                  <a:schemeClr val="accent5">
                    <a:lumMod val="75000"/>
                  </a:schemeClr>
                </a:solidFill>
                <a:latin typeface="楷体" pitchFamily="49" charset="-122"/>
                <a:ea typeface="楷体" pitchFamily="49" charset="-122"/>
              </a:rPr>
              <a:t>的</a:t>
            </a:r>
            <a:r>
              <a:rPr lang="zh-CN" altLang="en-US" sz="2000" b="1" dirty="0" smtClean="0">
                <a:latin typeface="楷体" pitchFamily="49" charset="-122"/>
                <a:ea typeface="楷体" pitchFamily="49" charset="-122"/>
              </a:rPr>
              <a:t>肺炎</a:t>
            </a:r>
            <a:r>
              <a:rPr lang="zh-CN" altLang="zh-CN" sz="2000" b="1" dirty="0" smtClean="0">
                <a:latin typeface="楷体" pitchFamily="49" charset="-122"/>
                <a:ea typeface="楷体" pitchFamily="49" charset="-122"/>
              </a:rPr>
              <a:t>链球菌</a:t>
            </a:r>
            <a:r>
              <a:rPr lang="zh-CN" altLang="en-US" sz="2000" b="1" dirty="0" smtClean="0">
                <a:solidFill>
                  <a:schemeClr val="tx1"/>
                </a:solidFill>
                <a:latin typeface="楷体" pitchFamily="49" charset="-122"/>
                <a:ea typeface="楷体" pitchFamily="49" charset="-122"/>
              </a:rPr>
              <a:t>的</a:t>
            </a:r>
            <a:r>
              <a:rPr lang="zh-CN" altLang="en-US" sz="2000" b="1" dirty="0" smtClean="0">
                <a:latin typeface="楷体" pitchFamily="49" charset="-122"/>
                <a:ea typeface="楷体" pitchFamily="49" charset="-122"/>
              </a:rPr>
              <a:t>转化</a:t>
            </a:r>
            <a:r>
              <a:rPr lang="zh-CN" altLang="en-US" sz="2000" b="1" dirty="0">
                <a:latin typeface="楷体" pitchFamily="49" charset="-122"/>
                <a:ea typeface="楷体" pitchFamily="49" charset="-122"/>
              </a:rPr>
              <a:t>实验</a:t>
            </a:r>
          </a:p>
        </p:txBody>
      </p:sp>
      <p:sp>
        <p:nvSpPr>
          <p:cNvPr id="15" name="矩形 14"/>
          <p:cNvSpPr/>
          <p:nvPr/>
        </p:nvSpPr>
        <p:spPr>
          <a:xfrm>
            <a:off x="653369" y="2200070"/>
            <a:ext cx="3682406" cy="342395"/>
          </a:xfrm>
          <a:prstGeom prst="rect">
            <a:avLst/>
          </a:prstGeom>
        </p:spPr>
        <p:txBody>
          <a:bodyPr wrap="none" lIns="34284" tIns="17142" rIns="34284" bIns="17142">
            <a:spAutoFit/>
          </a:bodyPr>
          <a:lstStyle/>
          <a:p>
            <a:pPr eaLnBrk="1" hangingPunct="1">
              <a:buFont typeface="Arial" panose="020B0604020202020204" pitchFamily="34" charset="0"/>
              <a:buNone/>
            </a:pPr>
            <a:r>
              <a:rPr lang="zh-CN" altLang="en-US" sz="2000" b="1" dirty="0" smtClean="0">
                <a:solidFill>
                  <a:srgbClr val="0000FF"/>
                </a:solidFill>
                <a:latin typeface="楷体" pitchFamily="49" charset="-122"/>
                <a:ea typeface="楷体" pitchFamily="49" charset="-122"/>
              </a:rPr>
              <a:t>艾弗里</a:t>
            </a:r>
            <a:r>
              <a:rPr lang="zh-CN" altLang="en-US" sz="2000" b="1" dirty="0" smtClean="0">
                <a:latin typeface="楷体" pitchFamily="49" charset="-122"/>
                <a:ea typeface="楷体" pitchFamily="49" charset="-122"/>
              </a:rPr>
              <a:t>的肺炎</a:t>
            </a:r>
            <a:r>
              <a:rPr lang="zh-CN" altLang="zh-CN" sz="2000" b="1" dirty="0" smtClean="0">
                <a:latin typeface="楷体" pitchFamily="49" charset="-122"/>
                <a:ea typeface="楷体" pitchFamily="49" charset="-122"/>
              </a:rPr>
              <a:t>链球</a:t>
            </a:r>
            <a:r>
              <a:rPr lang="zh-CN" altLang="zh-CN" sz="2000" b="1" dirty="0" smtClean="0">
                <a:solidFill>
                  <a:schemeClr val="tx1"/>
                </a:solidFill>
                <a:latin typeface="楷体" pitchFamily="49" charset="-122"/>
                <a:ea typeface="楷体" pitchFamily="49" charset="-122"/>
              </a:rPr>
              <a:t>菌</a:t>
            </a:r>
            <a:r>
              <a:rPr lang="zh-CN" altLang="en-US" sz="2000" b="1" dirty="0" smtClean="0">
                <a:solidFill>
                  <a:schemeClr val="tx1"/>
                </a:solidFill>
                <a:latin typeface="楷体" pitchFamily="49" charset="-122"/>
                <a:ea typeface="楷体" pitchFamily="49" charset="-122"/>
              </a:rPr>
              <a:t>的</a:t>
            </a:r>
            <a:r>
              <a:rPr lang="zh-CN" altLang="en-US" sz="2000" b="1" dirty="0" smtClean="0">
                <a:latin typeface="楷体" pitchFamily="49" charset="-122"/>
                <a:ea typeface="楷体" pitchFamily="49" charset="-122"/>
              </a:rPr>
              <a:t>转化</a:t>
            </a:r>
            <a:r>
              <a:rPr lang="zh-CN" altLang="en-US" sz="2000" b="1" dirty="0">
                <a:latin typeface="楷体" pitchFamily="49" charset="-122"/>
                <a:ea typeface="楷体" pitchFamily="49" charset="-122"/>
              </a:rPr>
              <a:t>实验</a:t>
            </a:r>
          </a:p>
        </p:txBody>
      </p:sp>
      <p:sp>
        <p:nvSpPr>
          <p:cNvPr id="17" name="矩形 16"/>
          <p:cNvSpPr/>
          <p:nvPr/>
        </p:nvSpPr>
        <p:spPr>
          <a:xfrm>
            <a:off x="4934575" y="1390271"/>
            <a:ext cx="4059112" cy="342395"/>
          </a:xfrm>
          <a:prstGeom prst="rect">
            <a:avLst/>
          </a:prstGeom>
        </p:spPr>
        <p:txBody>
          <a:bodyPr wrap="none" lIns="34284" tIns="17142" rIns="34284" bIns="17142">
            <a:spAutoFit/>
          </a:bodyPr>
          <a:lstStyle/>
          <a:p>
            <a:r>
              <a:rPr lang="zh-CN" altLang="en-US" sz="2000" dirty="0">
                <a:solidFill>
                  <a:srgbClr val="0000FF"/>
                </a:solidFill>
                <a:latin typeface="楷体" pitchFamily="49" charset="-122"/>
                <a:ea typeface="楷体" pitchFamily="49" charset="-122"/>
              </a:rPr>
              <a:t>加热杀死的</a:t>
            </a:r>
            <a:r>
              <a:rPr lang="en-US" altLang="zh-CN" sz="2000" b="1" dirty="0">
                <a:solidFill>
                  <a:srgbClr val="0000FF"/>
                </a:solidFill>
                <a:latin typeface="楷体" pitchFamily="49" charset="-122"/>
                <a:ea typeface="楷体" pitchFamily="49" charset="-122"/>
              </a:rPr>
              <a:t>S</a:t>
            </a:r>
            <a:r>
              <a:rPr lang="zh-CN" altLang="en-US" sz="2000" dirty="0">
                <a:solidFill>
                  <a:srgbClr val="0000FF"/>
                </a:solidFill>
                <a:latin typeface="楷体" pitchFamily="49" charset="-122"/>
                <a:ea typeface="楷体" pitchFamily="49" charset="-122"/>
              </a:rPr>
              <a:t>型菌中有“</a:t>
            </a:r>
            <a:r>
              <a:rPr lang="zh-CN" altLang="en-US" sz="2000" b="1" dirty="0">
                <a:solidFill>
                  <a:srgbClr val="FF0000"/>
                </a:solidFill>
                <a:latin typeface="楷体" pitchFamily="49" charset="-122"/>
                <a:ea typeface="楷体" pitchFamily="49" charset="-122"/>
              </a:rPr>
              <a:t>转化因子</a:t>
            </a:r>
            <a:r>
              <a:rPr lang="zh-CN" altLang="en-US" sz="2000" dirty="0">
                <a:solidFill>
                  <a:srgbClr val="0000FF"/>
                </a:solidFill>
                <a:latin typeface="楷体" pitchFamily="49" charset="-122"/>
                <a:ea typeface="楷体" pitchFamily="49" charset="-122"/>
              </a:rPr>
              <a:t>”</a:t>
            </a:r>
          </a:p>
        </p:txBody>
      </p:sp>
      <p:sp>
        <p:nvSpPr>
          <p:cNvPr id="18" name="矩形 17"/>
          <p:cNvSpPr/>
          <p:nvPr/>
        </p:nvSpPr>
        <p:spPr>
          <a:xfrm>
            <a:off x="4937270" y="2133289"/>
            <a:ext cx="3793014" cy="342395"/>
          </a:xfrm>
          <a:prstGeom prst="rect">
            <a:avLst/>
          </a:prstGeom>
        </p:spPr>
        <p:txBody>
          <a:bodyPr wrap="none" lIns="34284" tIns="17142" rIns="34284" bIns="17142">
            <a:spAutoFit/>
          </a:bodyPr>
          <a:lstStyle/>
          <a:p>
            <a:r>
              <a:rPr lang="zh-CN" altLang="en-US" sz="2000" dirty="0">
                <a:solidFill>
                  <a:srgbClr val="0000FF"/>
                </a:solidFill>
                <a:latin typeface="楷体" pitchFamily="49" charset="-122"/>
                <a:ea typeface="楷体" pitchFamily="49" charset="-122"/>
              </a:rPr>
              <a:t>转化因子是</a:t>
            </a:r>
            <a:r>
              <a:rPr lang="en-US" altLang="zh-CN" sz="2000" b="1" dirty="0">
                <a:solidFill>
                  <a:srgbClr val="FF0000"/>
                </a:solidFill>
                <a:latin typeface="楷体" pitchFamily="49" charset="-122"/>
                <a:ea typeface="楷体" pitchFamily="49" charset="-122"/>
              </a:rPr>
              <a:t>DNA</a:t>
            </a:r>
            <a:r>
              <a:rPr lang="zh-CN" altLang="en-US" sz="2000" dirty="0">
                <a:solidFill>
                  <a:srgbClr val="0000FF"/>
                </a:solidFill>
                <a:latin typeface="楷体" pitchFamily="49" charset="-122"/>
                <a:ea typeface="楷体" pitchFamily="49" charset="-122"/>
              </a:rPr>
              <a:t>，而蛋白质等不是</a:t>
            </a:r>
          </a:p>
        </p:txBody>
      </p:sp>
      <p:sp>
        <p:nvSpPr>
          <p:cNvPr id="22" name="矩形 21"/>
          <p:cNvSpPr/>
          <p:nvPr/>
        </p:nvSpPr>
        <p:spPr>
          <a:xfrm>
            <a:off x="212943" y="2912231"/>
            <a:ext cx="4278749" cy="382483"/>
          </a:xfrm>
          <a:prstGeom prst="rect">
            <a:avLst/>
          </a:prstGeom>
        </p:spPr>
        <p:txBody>
          <a:bodyPr wrap="none" lIns="73984" tIns="36992" rIns="73984" bIns="36992">
            <a:spAutoFit/>
          </a:bodyPr>
          <a:lstStyle/>
          <a:p>
            <a:r>
              <a:rPr lang="zh-CN" altLang="en-US" sz="2000" b="1" dirty="0" smtClean="0">
                <a:solidFill>
                  <a:srgbClr val="0000FF"/>
                </a:solidFill>
                <a:latin typeface="楷体" pitchFamily="49" charset="-122"/>
                <a:ea typeface="楷体" pitchFamily="49" charset="-122"/>
              </a:rPr>
              <a:t>赫尔希和蔡斯</a:t>
            </a:r>
            <a:r>
              <a:rPr lang="zh-CN" altLang="en-US" sz="2000" b="1" dirty="0" smtClean="0">
                <a:latin typeface="楷体" pitchFamily="49" charset="-122"/>
                <a:ea typeface="楷体" pitchFamily="49" charset="-122"/>
              </a:rPr>
              <a:t>噬菌体</a:t>
            </a:r>
            <a:r>
              <a:rPr lang="zh-CN" altLang="en-US" sz="2000" b="1" dirty="0">
                <a:latin typeface="楷体" pitchFamily="49" charset="-122"/>
                <a:ea typeface="楷体" pitchFamily="49" charset="-122"/>
              </a:rPr>
              <a:t>侵染细菌的实验</a:t>
            </a:r>
          </a:p>
        </p:txBody>
      </p:sp>
      <p:sp>
        <p:nvSpPr>
          <p:cNvPr id="23" name="矩形 22"/>
          <p:cNvSpPr/>
          <p:nvPr/>
        </p:nvSpPr>
        <p:spPr>
          <a:xfrm>
            <a:off x="5206386" y="2912870"/>
            <a:ext cx="1741170" cy="342395"/>
          </a:xfrm>
          <a:prstGeom prst="rect">
            <a:avLst/>
          </a:prstGeom>
        </p:spPr>
        <p:txBody>
          <a:bodyPr wrap="none" lIns="34284" tIns="17142" rIns="34284" bIns="17142">
            <a:spAutoFit/>
          </a:bodyPr>
          <a:lstStyle/>
          <a:p>
            <a:r>
              <a:rPr lang="en-US" altLang="zh-CN" sz="2000" b="1" dirty="0" smtClean="0">
                <a:solidFill>
                  <a:srgbClr val="0000FF"/>
                </a:solidFill>
                <a:latin typeface="楷体" pitchFamily="49" charset="-122"/>
                <a:ea typeface="楷体" pitchFamily="49" charset="-122"/>
              </a:rPr>
              <a:t>DNA</a:t>
            </a:r>
            <a:r>
              <a:rPr lang="zh-CN" altLang="en-US" sz="2000" dirty="0" smtClean="0">
                <a:solidFill>
                  <a:srgbClr val="0000FF"/>
                </a:solidFill>
                <a:latin typeface="楷体" pitchFamily="49" charset="-122"/>
                <a:ea typeface="楷体" pitchFamily="49" charset="-122"/>
              </a:rPr>
              <a:t>是遗传物质</a:t>
            </a:r>
            <a:endParaRPr lang="zh-CN" altLang="en-US" sz="2000" dirty="0">
              <a:solidFill>
                <a:srgbClr val="0000FF"/>
              </a:solidFill>
              <a:latin typeface="楷体" pitchFamily="49" charset="-122"/>
              <a:ea typeface="楷体" pitchFamily="49" charset="-122"/>
            </a:endParaRPr>
          </a:p>
        </p:txBody>
      </p:sp>
      <p:sp>
        <p:nvSpPr>
          <p:cNvPr id="28" name="文本框 151556"/>
          <p:cNvSpPr txBox="1"/>
          <p:nvPr/>
        </p:nvSpPr>
        <p:spPr>
          <a:xfrm>
            <a:off x="951978" y="501041"/>
            <a:ext cx="6538585" cy="500137"/>
          </a:xfrm>
          <a:prstGeom prst="rect">
            <a:avLst/>
          </a:prstGeom>
          <a:noFill/>
          <a:ln w="9525">
            <a:noFill/>
          </a:ln>
        </p:spPr>
        <p:txBody>
          <a:bodyPr wrap="square" lIns="68580" tIns="34290" rIns="68580" bIns="34290">
            <a:spAutoFit/>
          </a:bodyPr>
          <a:lstStyle/>
          <a:p>
            <a:pPr algn="ctr">
              <a:spcBef>
                <a:spcPct val="50000"/>
              </a:spcBef>
            </a:pPr>
            <a:r>
              <a:rPr lang="en-US" altLang="zh-CN" sz="2800" b="1" dirty="0" smtClean="0">
                <a:latin typeface="楷体" pitchFamily="49" charset="-122"/>
                <a:ea typeface="楷体" pitchFamily="49" charset="-122"/>
                <a:sym typeface="+mn-ea"/>
              </a:rPr>
              <a:t>DNA</a:t>
            </a:r>
            <a:r>
              <a:rPr lang="zh-CN" altLang="en-US" sz="2800" b="1" dirty="0" smtClean="0">
                <a:latin typeface="楷体" pitchFamily="49" charset="-122"/>
                <a:ea typeface="楷体" pitchFamily="49" charset="-122"/>
                <a:sym typeface="+mn-ea"/>
              </a:rPr>
              <a:t>是遗传物质的证据</a:t>
            </a:r>
            <a:endParaRPr lang="zh-CN" altLang="en-US" sz="2800" b="1" dirty="0">
              <a:latin typeface="楷体" pitchFamily="49" charset="-122"/>
              <a:ea typeface="楷体" pitchFamily="49" charset="-122"/>
            </a:endParaRPr>
          </a:p>
        </p:txBody>
      </p:sp>
      <p:cxnSp>
        <p:nvCxnSpPr>
          <p:cNvPr id="31" name="直接箭头连接符 30"/>
          <p:cNvCxnSpPr/>
          <p:nvPr/>
        </p:nvCxnSpPr>
        <p:spPr>
          <a:xfrm>
            <a:off x="7653403" y="544882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4" idx="3"/>
          </p:cNvCxnSpPr>
          <p:nvPr/>
        </p:nvCxnSpPr>
        <p:spPr>
          <a:xfrm>
            <a:off x="4471792" y="1548103"/>
            <a:ext cx="400833" cy="51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直接箭头连接符 33"/>
          <p:cNvCxnSpPr/>
          <p:nvPr/>
        </p:nvCxnSpPr>
        <p:spPr>
          <a:xfrm>
            <a:off x="4498932" y="2351856"/>
            <a:ext cx="400833" cy="51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直接箭头连接符 34"/>
          <p:cNvCxnSpPr/>
          <p:nvPr/>
        </p:nvCxnSpPr>
        <p:spPr>
          <a:xfrm>
            <a:off x="4486406" y="3115944"/>
            <a:ext cx="400833" cy="51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359057" y="1515649"/>
            <a:ext cx="713984" cy="369332"/>
          </a:xfrm>
          <a:prstGeom prst="rect">
            <a:avLst/>
          </a:prstGeom>
          <a:noFill/>
        </p:spPr>
        <p:txBody>
          <a:bodyPr wrap="square" rtlCol="0">
            <a:spAutoFit/>
          </a:bodyPr>
          <a:lstStyle/>
          <a:p>
            <a:r>
              <a:rPr lang="zh-CN" altLang="en-US" dirty="0" smtClean="0">
                <a:solidFill>
                  <a:srgbClr val="FF0000"/>
                </a:solidFill>
                <a:latin typeface="楷体" pitchFamily="49" charset="-122"/>
                <a:ea typeface="楷体" pitchFamily="49" charset="-122"/>
              </a:rPr>
              <a:t>结论</a:t>
            </a:r>
            <a:endParaRPr lang="zh-CN" altLang="en-US" dirty="0">
              <a:solidFill>
                <a:srgbClr val="FF0000"/>
              </a:solidFill>
              <a:latin typeface="楷体" pitchFamily="49" charset="-122"/>
              <a:ea typeface="楷体" pitchFamily="49" charset="-122"/>
            </a:endParaRPr>
          </a:p>
        </p:txBody>
      </p:sp>
      <p:sp>
        <p:nvSpPr>
          <p:cNvPr id="38" name="TextBox 37"/>
          <p:cNvSpPr txBox="1"/>
          <p:nvPr/>
        </p:nvSpPr>
        <p:spPr>
          <a:xfrm>
            <a:off x="4398723" y="2319403"/>
            <a:ext cx="713984" cy="369332"/>
          </a:xfrm>
          <a:prstGeom prst="rect">
            <a:avLst/>
          </a:prstGeom>
          <a:noFill/>
        </p:spPr>
        <p:txBody>
          <a:bodyPr wrap="square" rtlCol="0">
            <a:spAutoFit/>
          </a:bodyPr>
          <a:lstStyle/>
          <a:p>
            <a:r>
              <a:rPr lang="zh-CN" altLang="en-US" dirty="0" smtClean="0">
                <a:solidFill>
                  <a:srgbClr val="FF0000"/>
                </a:solidFill>
                <a:latin typeface="楷体" pitchFamily="49" charset="-122"/>
                <a:ea typeface="楷体" pitchFamily="49" charset="-122"/>
              </a:rPr>
              <a:t>结论</a:t>
            </a:r>
            <a:endParaRPr lang="zh-CN" altLang="en-US" dirty="0">
              <a:solidFill>
                <a:srgbClr val="FF0000"/>
              </a:solidFill>
              <a:latin typeface="楷体" pitchFamily="49" charset="-122"/>
              <a:ea typeface="楷体" pitchFamily="49" charset="-122"/>
            </a:endParaRPr>
          </a:p>
        </p:txBody>
      </p:sp>
      <p:sp>
        <p:nvSpPr>
          <p:cNvPr id="39" name="TextBox 38"/>
          <p:cNvSpPr txBox="1"/>
          <p:nvPr/>
        </p:nvSpPr>
        <p:spPr>
          <a:xfrm>
            <a:off x="4386196" y="3133595"/>
            <a:ext cx="713984" cy="369332"/>
          </a:xfrm>
          <a:prstGeom prst="rect">
            <a:avLst/>
          </a:prstGeom>
          <a:noFill/>
        </p:spPr>
        <p:txBody>
          <a:bodyPr wrap="square" rtlCol="0">
            <a:spAutoFit/>
          </a:bodyPr>
          <a:lstStyle/>
          <a:p>
            <a:r>
              <a:rPr lang="zh-CN" altLang="en-US" dirty="0" smtClean="0">
                <a:solidFill>
                  <a:srgbClr val="FF0000"/>
                </a:solidFill>
                <a:latin typeface="楷体" pitchFamily="49" charset="-122"/>
                <a:ea typeface="楷体" pitchFamily="49" charset="-122"/>
              </a:rPr>
              <a:t>结论</a:t>
            </a:r>
            <a:endParaRPr lang="zh-CN" altLang="en-US" dirty="0">
              <a:solidFill>
                <a:srgbClr val="FF0000"/>
              </a:solidFill>
              <a:latin typeface="楷体" pitchFamily="49" charset="-122"/>
              <a:ea typeface="楷体" pitchFamily="49" charset="-122"/>
            </a:endParaRPr>
          </a:p>
        </p:txBody>
      </p:sp>
      <p:sp>
        <p:nvSpPr>
          <p:cNvPr id="40" name="矩形 39"/>
          <p:cNvSpPr/>
          <p:nvPr/>
        </p:nvSpPr>
        <p:spPr>
          <a:xfrm>
            <a:off x="0" y="169977"/>
            <a:ext cx="1627370" cy="523220"/>
          </a:xfrm>
          <a:prstGeom prst="rect">
            <a:avLst/>
          </a:prstGeom>
        </p:spPr>
        <p:txBody>
          <a:bodyPr wrap="none">
            <a:spAutoFit/>
          </a:bodyPr>
          <a:lstStyle/>
          <a:p>
            <a:pPr algn="ctr">
              <a:spcBef>
                <a:spcPct val="50000"/>
              </a:spcBef>
            </a:pPr>
            <a:r>
              <a:rPr lang="zh-CN" altLang="en-US" sz="2800" b="1" dirty="0" smtClean="0">
                <a:solidFill>
                  <a:srgbClr val="0000FF"/>
                </a:solidFill>
                <a:latin typeface="楷体" pitchFamily="49" charset="-122"/>
                <a:ea typeface="楷体" pitchFamily="49" charset="-122"/>
                <a:sym typeface="+mn-ea"/>
              </a:rPr>
              <a:t>知识</a:t>
            </a:r>
            <a:r>
              <a:rPr lang="zh-CN" altLang="en-US" sz="2800" b="1" dirty="0" smtClean="0">
                <a:solidFill>
                  <a:srgbClr val="0000FF"/>
                </a:solidFill>
                <a:latin typeface="楷体" pitchFamily="49" charset="-122"/>
                <a:ea typeface="楷体" pitchFamily="49" charset="-122"/>
              </a:rPr>
              <a:t>小结</a:t>
            </a:r>
            <a:endParaRPr lang="zh-CN" altLang="en-US" sz="2800" b="1" dirty="0">
              <a:solidFill>
                <a:srgbClr val="0000FF"/>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903" y="307721"/>
            <a:ext cx="1415772" cy="461665"/>
          </a:xfrm>
          <a:prstGeom prst="rect">
            <a:avLst/>
          </a:prstGeom>
          <a:noFill/>
        </p:spPr>
        <p:txBody>
          <a:bodyPr wrap="none" rtlCol="0">
            <a:spAutoFit/>
          </a:bodyPr>
          <a:lstStyle/>
          <a:p>
            <a:r>
              <a:rPr lang="zh-CN" altLang="en-US" sz="2400" b="1" dirty="0" smtClean="0">
                <a:latin typeface="楷体" pitchFamily="49" charset="-122"/>
                <a:ea typeface="楷体" pitchFamily="49" charset="-122"/>
              </a:rPr>
              <a:t>复习回顾</a:t>
            </a:r>
            <a:endParaRPr lang="zh-CN" altLang="en-US" sz="2400" b="1" dirty="0">
              <a:latin typeface="楷体" pitchFamily="49" charset="-122"/>
              <a:ea typeface="楷体" pitchFamily="49" charset="-122"/>
            </a:endParaRPr>
          </a:p>
        </p:txBody>
      </p:sp>
      <p:sp>
        <p:nvSpPr>
          <p:cNvPr id="8" name="内容占位符 7"/>
          <p:cNvSpPr>
            <a:spLocks noGrp="1"/>
          </p:cNvSpPr>
          <p:nvPr>
            <p:ph idx="1"/>
          </p:nvPr>
        </p:nvSpPr>
        <p:spPr>
          <a:xfrm>
            <a:off x="1981326" y="629239"/>
            <a:ext cx="4853360" cy="4042179"/>
          </a:xfrm>
        </p:spPr>
        <p:txBody>
          <a:bodyPr>
            <a:noAutofit/>
          </a:bodyPr>
          <a:lstStyle/>
          <a:p>
            <a:pPr>
              <a:lnSpc>
                <a:spcPct val="150000"/>
              </a:lnSpc>
            </a:pPr>
            <a:r>
              <a:rPr sz="2400" dirty="0" smtClean="0">
                <a:latin typeface="楷体" pitchFamily="49" charset="-122"/>
                <a:ea typeface="楷体" pitchFamily="49" charset="-122"/>
              </a:rPr>
              <a:t>揭秘</a:t>
            </a:r>
            <a:r>
              <a:rPr sz="2400" dirty="0" smtClean="0">
                <a:solidFill>
                  <a:srgbClr val="0000FF"/>
                </a:solidFill>
                <a:latin typeface="楷体" pitchFamily="49" charset="-122"/>
                <a:ea typeface="楷体" pitchFamily="49" charset="-122"/>
              </a:rPr>
              <a:t>基因</a:t>
            </a:r>
            <a:r>
              <a:rPr sz="2400" dirty="0" smtClean="0">
                <a:latin typeface="楷体" pitchFamily="49" charset="-122"/>
                <a:ea typeface="楷体" pitchFamily="49" charset="-122"/>
              </a:rPr>
              <a:t>的化学本质 ，</a:t>
            </a:r>
            <a:endParaRPr lang="en-US" altLang="zh-CN" sz="2400" dirty="0" smtClean="0">
              <a:latin typeface="楷体" pitchFamily="49" charset="-122"/>
              <a:ea typeface="楷体" pitchFamily="49" charset="-122"/>
            </a:endParaRPr>
          </a:p>
          <a:p>
            <a:pPr>
              <a:lnSpc>
                <a:spcPct val="150000"/>
              </a:lnSpc>
            </a:pPr>
            <a:r>
              <a:rPr sz="2400" dirty="0" smtClean="0">
                <a:latin typeface="楷体" pitchFamily="49" charset="-122"/>
                <a:ea typeface="楷体" pitchFamily="49" charset="-122"/>
              </a:rPr>
              <a:t>解析</a:t>
            </a:r>
            <a:r>
              <a:rPr lang="en-US" altLang="zh-CN" sz="2400" dirty="0" smtClean="0">
                <a:solidFill>
                  <a:srgbClr val="0000FF"/>
                </a:solidFill>
                <a:latin typeface="楷体" pitchFamily="49" charset="-122"/>
                <a:ea typeface="楷体" pitchFamily="49" charset="-122"/>
              </a:rPr>
              <a:t>DNA</a:t>
            </a:r>
            <a:r>
              <a:rPr sz="2400" dirty="0" smtClean="0">
                <a:latin typeface="楷体" pitchFamily="49" charset="-122"/>
                <a:ea typeface="楷体" pitchFamily="49" charset="-122"/>
              </a:rPr>
              <a:t>的优美</a:t>
            </a:r>
            <a:r>
              <a:rPr sz="2400" dirty="0" smtClean="0">
                <a:solidFill>
                  <a:srgbClr val="0000FF"/>
                </a:solidFill>
                <a:latin typeface="楷体" pitchFamily="49" charset="-122"/>
                <a:ea typeface="楷体" pitchFamily="49" charset="-122"/>
              </a:rPr>
              <a:t>螺旋</a:t>
            </a:r>
            <a:r>
              <a:rPr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a:lnSpc>
                <a:spcPct val="150000"/>
              </a:lnSpc>
            </a:pPr>
            <a:r>
              <a:rPr sz="2400" dirty="0" smtClean="0">
                <a:latin typeface="楷体" pitchFamily="49" charset="-122"/>
                <a:ea typeface="楷体" pitchFamily="49" charset="-122"/>
              </a:rPr>
              <a:t>验证</a:t>
            </a:r>
            <a:r>
              <a:rPr lang="en-US" altLang="zh-CN" sz="2400" dirty="0" smtClean="0">
                <a:latin typeface="楷体" pitchFamily="49" charset="-122"/>
                <a:ea typeface="楷体" pitchFamily="49" charset="-122"/>
              </a:rPr>
              <a:t>DNA</a:t>
            </a:r>
            <a:r>
              <a:rPr sz="2400" dirty="0" smtClean="0">
                <a:latin typeface="楷体" pitchFamily="49" charset="-122"/>
                <a:ea typeface="楷体" pitchFamily="49" charset="-122"/>
              </a:rPr>
              <a:t>的精巧</a:t>
            </a:r>
            <a:r>
              <a:rPr sz="2400" dirty="0" smtClean="0">
                <a:solidFill>
                  <a:srgbClr val="0000FF"/>
                </a:solidFill>
                <a:latin typeface="楷体" pitchFamily="49" charset="-122"/>
                <a:ea typeface="楷体" pitchFamily="49" charset="-122"/>
              </a:rPr>
              <a:t>复制</a:t>
            </a:r>
            <a:r>
              <a:rPr sz="2400" dirty="0" smtClean="0">
                <a:latin typeface="楷体" pitchFamily="49" charset="-122"/>
                <a:ea typeface="楷体" pitchFamily="49" charset="-122"/>
              </a:rPr>
              <a:t>，</a:t>
            </a:r>
            <a:endParaRPr lang="en-US" altLang="zh-CN" sz="2400" dirty="0" smtClean="0">
              <a:latin typeface="楷体" pitchFamily="49" charset="-122"/>
              <a:ea typeface="楷体" pitchFamily="49" charset="-122"/>
            </a:endParaRPr>
          </a:p>
          <a:p>
            <a:pPr>
              <a:lnSpc>
                <a:spcPct val="150000"/>
              </a:lnSpc>
            </a:pPr>
            <a:r>
              <a:rPr sz="2400" dirty="0" smtClean="0">
                <a:latin typeface="楷体" pitchFamily="49" charset="-122"/>
                <a:ea typeface="楷体" pitchFamily="49" charset="-122"/>
              </a:rPr>
              <a:t>测读</a:t>
            </a:r>
            <a:r>
              <a:rPr lang="en-US" altLang="zh-CN" sz="2400" dirty="0" smtClean="0">
                <a:solidFill>
                  <a:srgbClr val="0000FF"/>
                </a:solidFill>
                <a:latin typeface="楷体" pitchFamily="49" charset="-122"/>
                <a:ea typeface="楷体" pitchFamily="49" charset="-122"/>
              </a:rPr>
              <a:t>ATGC</a:t>
            </a:r>
            <a:r>
              <a:rPr sz="2400" dirty="0" smtClean="0">
                <a:latin typeface="楷体" pitchFamily="49" charset="-122"/>
                <a:ea typeface="楷体" pitchFamily="49" charset="-122"/>
              </a:rPr>
              <a:t>的生命长卷，</a:t>
            </a:r>
            <a:endParaRPr lang="en-US" altLang="zh-CN" sz="2400" dirty="0" smtClean="0">
              <a:latin typeface="楷体" pitchFamily="49" charset="-122"/>
              <a:ea typeface="楷体" pitchFamily="49" charset="-122"/>
            </a:endParaRPr>
          </a:p>
          <a:p>
            <a:pPr>
              <a:lnSpc>
                <a:spcPct val="150000"/>
              </a:lnSpc>
            </a:pPr>
            <a:r>
              <a:rPr sz="2400" dirty="0" smtClean="0">
                <a:latin typeface="楷体" pitchFamily="49" charset="-122"/>
                <a:ea typeface="楷体" pitchFamily="49" charset="-122"/>
              </a:rPr>
              <a:t>回响着</a:t>
            </a:r>
            <a:r>
              <a:rPr sz="2400" dirty="0" smtClean="0">
                <a:solidFill>
                  <a:srgbClr val="0000FF"/>
                </a:solidFill>
                <a:latin typeface="楷体" pitchFamily="49" charset="-122"/>
                <a:ea typeface="楷体" pitchFamily="49" charset="-122"/>
              </a:rPr>
              <a:t>不同观点</a:t>
            </a:r>
            <a:r>
              <a:rPr sz="2400" dirty="0" smtClean="0">
                <a:latin typeface="楷体" pitchFamily="49" charset="-122"/>
                <a:ea typeface="楷体" pitchFamily="49" charset="-122"/>
              </a:rPr>
              <a:t>的争论，</a:t>
            </a:r>
            <a:endParaRPr lang="en-US" altLang="zh-CN" sz="2400" dirty="0" smtClean="0">
              <a:latin typeface="楷体" pitchFamily="49" charset="-122"/>
              <a:ea typeface="楷体" pitchFamily="49" charset="-122"/>
            </a:endParaRPr>
          </a:p>
          <a:p>
            <a:pPr>
              <a:lnSpc>
                <a:spcPct val="150000"/>
              </a:lnSpc>
            </a:pPr>
            <a:r>
              <a:rPr sz="2400" dirty="0" smtClean="0">
                <a:latin typeface="楷体" pitchFamily="49" charset="-122"/>
                <a:ea typeface="楷体" pitchFamily="49" charset="-122"/>
              </a:rPr>
              <a:t>传颂着</a:t>
            </a:r>
            <a:r>
              <a:rPr sz="2400" dirty="0" smtClean="0">
                <a:solidFill>
                  <a:srgbClr val="0000FF"/>
                </a:solidFill>
                <a:latin typeface="楷体" pitchFamily="49" charset="-122"/>
                <a:ea typeface="楷体" pitchFamily="49" charset="-122"/>
              </a:rPr>
              <a:t>合作探究</a:t>
            </a:r>
            <a:r>
              <a:rPr sz="2400" dirty="0" smtClean="0">
                <a:latin typeface="楷体" pitchFamily="49" charset="-122"/>
                <a:ea typeface="楷体" pitchFamily="49" charset="-122"/>
              </a:rPr>
              <a:t>的典范。</a:t>
            </a:r>
            <a:endParaRPr lang="en-US" altLang="zh-CN" sz="2400" dirty="0" smtClean="0">
              <a:latin typeface="楷体" pitchFamily="49" charset="-122"/>
              <a:ea typeface="楷体" pitchFamily="49" charset="-122"/>
            </a:endParaRPr>
          </a:p>
        </p:txBody>
      </p:sp>
      <p:pic>
        <p:nvPicPr>
          <p:cNvPr id="10" name="Picture 10" descr="旋转的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658" y="3579223"/>
            <a:ext cx="1116341" cy="1577340"/>
          </a:xfrm>
          <a:prstGeom prst="rect">
            <a:avLst/>
          </a:prstGeom>
          <a:noFill/>
          <a:extLst>
            <a:ext uri="{909E8E84-426E-40DD-AFC4-6F175D3DCCD1}">
              <a14:hiddenFill xmlns:a14="http://schemas.microsoft.com/office/drawing/2010/main">
                <a:solidFill>
                  <a:srgbClr val="FFFFFF"/>
                </a:solidFill>
              </a14:hiddenFill>
            </a:ext>
          </a:extLst>
        </p:spPr>
      </p:pic>
      <p:sp>
        <p:nvSpPr>
          <p:cNvPr id="1030" name="AutoShape 6" descr="http://i.serengeseba.com/uploads/i_0_1267825509x573301287_2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32" name="Picture 8" descr="http://i.serengeseba.com/uploads/i_0_1267825509x573301287_26.jpg"/>
          <p:cNvPicPr>
            <a:picLocks noChangeAspect="1" noChangeArrowheads="1"/>
          </p:cNvPicPr>
          <p:nvPr/>
        </p:nvPicPr>
        <p:blipFill>
          <a:blip r:embed="rId3"/>
          <a:srcRect/>
          <a:stretch>
            <a:fillRect/>
          </a:stretch>
        </p:blipFill>
        <p:spPr bwMode="auto">
          <a:xfrm>
            <a:off x="7679780" y="0"/>
            <a:ext cx="1464220" cy="28557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blinds(horizontal)">
                                      <p:cBhvr>
                                        <p:cTn id="20" dur="50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blinds(horizontal)">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blinds(horizontal)">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blinds(horizontal)">
                                      <p:cBhvr>
                                        <p:cTn id="35" dur="500"/>
                                        <p:tgtEl>
                                          <p:spTgt spid="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94181"/>
            <a:ext cx="9144000" cy="3947234"/>
          </a:xfrm>
          <a:prstGeom prst="rect">
            <a:avLst/>
          </a:prstGeom>
        </p:spPr>
        <p:txBody>
          <a:bodyPr wrap="square" lIns="68580" tIns="34290" rIns="68580" bIns="34290">
            <a:spAutoFit/>
          </a:bodyPr>
          <a:lstStyle/>
          <a:p>
            <a:pPr indent="171450">
              <a:lnSpc>
                <a:spcPct val="150000"/>
              </a:lnSpc>
              <a:defRPr/>
            </a:pPr>
            <a:r>
              <a:rPr lang="zh-CN" altLang="en-US" sz="2400" b="1" kern="100" dirty="0" smtClean="0">
                <a:solidFill>
                  <a:srgbClr val="FF0000"/>
                </a:solidFill>
                <a:latin typeface="楷体" pitchFamily="49" charset="-122"/>
                <a:ea typeface="楷体" pitchFamily="49" charset="-122"/>
                <a:cs typeface="Times New Roman" panose="02020603050405020304" pitchFamily="18" charset="0"/>
              </a:rPr>
              <a:t>课后思考 ：</a:t>
            </a:r>
            <a:endParaRPr lang="en-US" altLang="zh-CN" sz="2400" b="1" kern="100" dirty="0" smtClean="0">
              <a:solidFill>
                <a:srgbClr val="FF0000"/>
              </a:solidFill>
              <a:latin typeface="楷体" pitchFamily="49" charset="-122"/>
              <a:ea typeface="楷体" pitchFamily="49" charset="-122"/>
              <a:cs typeface="Times New Roman" panose="02020603050405020304" pitchFamily="18" charset="0"/>
            </a:endParaRPr>
          </a:p>
          <a:p>
            <a:pPr indent="171450">
              <a:defRPr/>
            </a:pPr>
            <a:r>
              <a:rPr lang="en-US" altLang="zh-CN" sz="2400" kern="100" dirty="0" smtClean="0">
                <a:latin typeface="楷体" pitchFamily="49" charset="-122"/>
                <a:ea typeface="楷体" pitchFamily="49" charset="-122"/>
                <a:cs typeface="Times New Roman" panose="02020603050405020304" pitchFamily="18" charset="0"/>
              </a:rPr>
              <a:t>1.</a:t>
            </a:r>
            <a:r>
              <a:rPr lang="zh-CN" altLang="en-US" sz="2400" kern="100" dirty="0" smtClean="0">
                <a:latin typeface="楷体" pitchFamily="49" charset="-122"/>
                <a:ea typeface="楷体" pitchFamily="49" charset="-122"/>
                <a:cs typeface="Times New Roman" panose="02020603050405020304" pitchFamily="18" charset="0"/>
              </a:rPr>
              <a:t>以细菌或病毒作为实验材料具有哪些优点？</a:t>
            </a:r>
          </a:p>
          <a:p>
            <a:pPr indent="171450">
              <a:defRPr/>
            </a:pPr>
            <a:endParaRPr lang="en-US" altLang="zh-CN" sz="2400" kern="100" dirty="0" smtClean="0">
              <a:latin typeface="楷体" pitchFamily="49" charset="-122"/>
              <a:ea typeface="楷体" pitchFamily="49" charset="-122"/>
              <a:cs typeface="Times New Roman" panose="02020603050405020304" pitchFamily="18" charset="0"/>
            </a:endParaRPr>
          </a:p>
          <a:p>
            <a:pPr indent="171450">
              <a:defRPr/>
            </a:pPr>
            <a:r>
              <a:rPr lang="en-US" altLang="zh-CN" sz="2400" kern="100" dirty="0" smtClean="0">
                <a:latin typeface="楷体" pitchFamily="49" charset="-122"/>
                <a:ea typeface="楷体" pitchFamily="49" charset="-122"/>
                <a:cs typeface="Times New Roman" panose="02020603050405020304" pitchFamily="18" charset="0"/>
              </a:rPr>
              <a:t>2.</a:t>
            </a:r>
            <a:r>
              <a:rPr lang="zh-CN" altLang="zh-CN" sz="2400" kern="100" dirty="0" smtClean="0">
                <a:latin typeface="楷体" pitchFamily="49" charset="-122"/>
                <a:ea typeface="楷体" pitchFamily="49" charset="-122"/>
                <a:cs typeface="Times New Roman" panose="02020603050405020304" pitchFamily="18" charset="0"/>
              </a:rPr>
              <a:t>虽然</a:t>
            </a:r>
            <a:r>
              <a:rPr lang="zh-CN" altLang="zh-CN" sz="2400" kern="100" dirty="0">
                <a:latin typeface="楷体" pitchFamily="49" charset="-122"/>
                <a:ea typeface="楷体" pitchFamily="49" charset="-122"/>
                <a:cs typeface="Times New Roman" panose="02020603050405020304" pitchFamily="18" charset="0"/>
              </a:rPr>
              <a:t>艾弗里与赫尔希等人的实验方法不同，但是实验的设计思路却有共同之处。思考一下，他们最关键的实验设计思路是什么</a:t>
            </a:r>
            <a:r>
              <a:rPr lang="en-US" altLang="zh-CN" sz="2400" kern="100" dirty="0" smtClean="0">
                <a:latin typeface="楷体" pitchFamily="49" charset="-122"/>
                <a:ea typeface="楷体" pitchFamily="49" charset="-122"/>
                <a:cs typeface="Times New Roman" panose="02020603050405020304" pitchFamily="18" charset="0"/>
              </a:rPr>
              <a:t>?</a:t>
            </a:r>
          </a:p>
          <a:p>
            <a:pPr indent="171450">
              <a:defRPr/>
            </a:pPr>
            <a:endParaRPr lang="en-US" altLang="zh-CN" sz="2400" kern="100" dirty="0" smtClean="0">
              <a:latin typeface="楷体" pitchFamily="49" charset="-122"/>
              <a:ea typeface="楷体" pitchFamily="49" charset="-122"/>
              <a:cs typeface="Times New Roman" panose="02020603050405020304" pitchFamily="18" charset="0"/>
            </a:endParaRPr>
          </a:p>
          <a:p>
            <a:pPr indent="171450">
              <a:defRPr/>
            </a:pPr>
            <a:r>
              <a:rPr lang="en-US" altLang="zh-CN" sz="2400" kern="100" dirty="0" smtClean="0">
                <a:latin typeface="楷体" pitchFamily="49" charset="-122"/>
                <a:ea typeface="楷体" pitchFamily="49" charset="-122"/>
                <a:cs typeface="Times New Roman" panose="02020603050405020304" pitchFamily="18" charset="0"/>
              </a:rPr>
              <a:t>3.</a:t>
            </a:r>
            <a:r>
              <a:rPr lang="zh-CN" altLang="en-US" sz="2400" kern="100" dirty="0" smtClean="0">
                <a:latin typeface="楷体" pitchFamily="49" charset="-122"/>
                <a:ea typeface="楷体" pitchFamily="49" charset="-122"/>
                <a:cs typeface="Times New Roman" panose="02020603050405020304" pitchFamily="18" charset="0"/>
              </a:rPr>
              <a:t>烟草花叶病病毒是</a:t>
            </a:r>
            <a:r>
              <a:rPr lang="en-US" altLang="zh-CN" sz="2400" kern="100" dirty="0" smtClean="0">
                <a:latin typeface="楷体" pitchFamily="49" charset="-122"/>
                <a:ea typeface="楷体" pitchFamily="49" charset="-122"/>
                <a:cs typeface="Times New Roman" panose="02020603050405020304" pitchFamily="18" charset="0"/>
              </a:rPr>
              <a:t>RNA</a:t>
            </a:r>
            <a:r>
              <a:rPr lang="zh-CN" altLang="en-US" sz="2400" kern="100" dirty="0" smtClean="0">
                <a:latin typeface="楷体" pitchFamily="49" charset="-122"/>
                <a:ea typeface="楷体" pitchFamily="49" charset="-122"/>
                <a:cs typeface="Times New Roman" panose="02020603050405020304" pitchFamily="18" charset="0"/>
              </a:rPr>
              <a:t>病毒，如何证明</a:t>
            </a:r>
            <a:r>
              <a:rPr lang="en-US" altLang="zh-CN" sz="2400" kern="100" dirty="0" smtClean="0">
                <a:latin typeface="楷体" pitchFamily="49" charset="-122"/>
                <a:ea typeface="楷体" pitchFamily="49" charset="-122"/>
                <a:cs typeface="Times New Roman" panose="02020603050405020304" pitchFamily="18" charset="0"/>
              </a:rPr>
              <a:t>RNA</a:t>
            </a:r>
            <a:r>
              <a:rPr lang="zh-CN" altLang="en-US" sz="2400" kern="100" dirty="0" smtClean="0">
                <a:latin typeface="楷体" pitchFamily="49" charset="-122"/>
                <a:ea typeface="楷体" pitchFamily="49" charset="-122"/>
                <a:cs typeface="Times New Roman" panose="02020603050405020304" pitchFamily="18" charset="0"/>
              </a:rPr>
              <a:t>是遗传物质呢？</a:t>
            </a:r>
            <a:endParaRPr lang="en-US" altLang="zh-CN" sz="2400" kern="100" dirty="0" smtClean="0">
              <a:latin typeface="楷体" pitchFamily="49" charset="-122"/>
              <a:ea typeface="楷体" pitchFamily="49" charset="-122"/>
              <a:cs typeface="Times New Roman" panose="02020603050405020304" pitchFamily="18" charset="0"/>
            </a:endParaRPr>
          </a:p>
          <a:p>
            <a:pPr indent="171450">
              <a:defRPr/>
            </a:pPr>
            <a:endParaRPr lang="en-US" altLang="zh-CN" sz="2400" kern="100" dirty="0" smtClean="0">
              <a:latin typeface="楷体" pitchFamily="49" charset="-122"/>
              <a:ea typeface="楷体" pitchFamily="49" charset="-122"/>
              <a:cs typeface="Times New Roman" panose="02020603050405020304" pitchFamily="18" charset="0"/>
            </a:endParaRPr>
          </a:p>
          <a:p>
            <a:pPr indent="171450">
              <a:defRPr/>
            </a:pPr>
            <a:r>
              <a:rPr lang="en-US" altLang="zh-CN" sz="2400" kern="100" dirty="0" smtClean="0">
                <a:latin typeface="楷体" pitchFamily="49" charset="-122"/>
                <a:ea typeface="楷体" pitchFamily="49" charset="-122"/>
                <a:cs typeface="Times New Roman" panose="02020603050405020304" pitchFamily="18" charset="0"/>
              </a:rPr>
              <a:t>4.</a:t>
            </a:r>
            <a:r>
              <a:rPr lang="zh-CN" altLang="zh-CN" sz="2400" kern="100" dirty="0">
                <a:latin typeface="楷体" pitchFamily="49" charset="-122"/>
                <a:ea typeface="楷体" pitchFamily="49" charset="-122"/>
                <a:cs typeface="Times New Roman" panose="02020603050405020304" pitchFamily="18" charset="0"/>
              </a:rPr>
              <a:t>艾弗里和赫尔希等人都分别采用了哪些技术手段来实现他们的实验设计</a:t>
            </a:r>
            <a:r>
              <a:rPr lang="en-US" altLang="zh-CN" sz="2400" kern="100" dirty="0">
                <a:latin typeface="楷体" pitchFamily="49" charset="-122"/>
                <a:ea typeface="楷体" pitchFamily="49" charset="-122"/>
                <a:cs typeface="Times New Roman" panose="02020603050405020304" pitchFamily="18" charset="0"/>
              </a:rPr>
              <a:t>?</a:t>
            </a:r>
            <a:r>
              <a:rPr lang="zh-CN" altLang="zh-CN" sz="2400" kern="100" dirty="0">
                <a:latin typeface="楷体" pitchFamily="49" charset="-122"/>
                <a:ea typeface="楷体" pitchFamily="49" charset="-122"/>
                <a:cs typeface="Times New Roman" panose="02020603050405020304" pitchFamily="18" charset="0"/>
              </a:rPr>
              <a:t>这对于你认识科学与技术之间的相互关系有什么启示</a:t>
            </a:r>
            <a:r>
              <a:rPr lang="en-US" altLang="zh-CN" sz="2400" kern="100" dirty="0" smtClean="0">
                <a:latin typeface="楷体" pitchFamily="49" charset="-122"/>
                <a:ea typeface="楷体" pitchFamily="49" charset="-122"/>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069" y="822960"/>
            <a:ext cx="5342709" cy="707886"/>
          </a:xfrm>
          <a:prstGeom prst="rect">
            <a:avLst/>
          </a:prstGeom>
          <a:noFill/>
        </p:spPr>
        <p:txBody>
          <a:bodyPr wrap="square" rtlCol="0">
            <a:spAutoFit/>
          </a:bodyPr>
          <a:lstStyle/>
          <a:p>
            <a:r>
              <a:rPr lang="en-US" altLang="zh-CN" sz="2000" b="1" dirty="0" smtClean="0">
                <a:latin typeface="楷体" pitchFamily="49" charset="-122"/>
                <a:ea typeface="楷体" pitchFamily="49" charset="-122"/>
              </a:rPr>
              <a:t>20</a:t>
            </a:r>
            <a:r>
              <a:rPr lang="zh-CN" altLang="en-US" sz="2000" b="1" dirty="0" smtClean="0">
                <a:latin typeface="楷体" pitchFamily="49" charset="-122"/>
                <a:ea typeface="楷体" pitchFamily="49" charset="-122"/>
              </a:rPr>
              <a:t>世纪</a:t>
            </a:r>
            <a:r>
              <a:rPr lang="en-US" altLang="zh-CN" sz="2000" b="1" dirty="0" smtClean="0">
                <a:latin typeface="楷体" pitchFamily="49" charset="-122"/>
                <a:ea typeface="楷体" pitchFamily="49" charset="-122"/>
              </a:rPr>
              <a:t>20</a:t>
            </a:r>
            <a:r>
              <a:rPr lang="zh-CN" altLang="en-US" sz="2000" b="1" dirty="0" smtClean="0">
                <a:latin typeface="楷体" pitchFamily="49" charset="-122"/>
                <a:ea typeface="楷体" pitchFamily="49" charset="-122"/>
              </a:rPr>
              <a:t>年代， 氨基酸多种多样的排列顺序</a:t>
            </a:r>
          </a:p>
          <a:p>
            <a:r>
              <a:rPr lang="zh-CN" altLang="en-US" sz="2000" b="1" dirty="0" smtClean="0"/>
              <a:t>   </a:t>
            </a:r>
            <a:endParaRPr lang="zh-CN" altLang="en-US" sz="2000" b="1" dirty="0"/>
          </a:p>
        </p:txBody>
      </p:sp>
      <p:pic>
        <p:nvPicPr>
          <p:cNvPr id="51202" name="Picture 2" descr="https://p3.ssl.qhimgs1.com/sdr/400__/t018e050ffbc0e3f583.jpg"/>
          <p:cNvPicPr>
            <a:picLocks noChangeAspect="1" noChangeArrowheads="1"/>
          </p:cNvPicPr>
          <p:nvPr/>
        </p:nvPicPr>
        <p:blipFill>
          <a:blip r:embed="rId2"/>
          <a:srcRect l="2774" b="7207"/>
          <a:stretch>
            <a:fillRect/>
          </a:stretch>
        </p:blipFill>
        <p:spPr bwMode="auto">
          <a:xfrm>
            <a:off x="5721531" y="156755"/>
            <a:ext cx="3247119" cy="2129246"/>
          </a:xfrm>
          <a:prstGeom prst="rect">
            <a:avLst/>
          </a:prstGeom>
          <a:noFill/>
        </p:spPr>
      </p:pic>
      <p:sp>
        <p:nvSpPr>
          <p:cNvPr id="9" name="Text Box 5"/>
          <p:cNvSpPr txBox="1">
            <a:spLocks noChangeArrowheads="1"/>
          </p:cNvSpPr>
          <p:nvPr/>
        </p:nvSpPr>
        <p:spPr bwMode="auto">
          <a:xfrm>
            <a:off x="875211" y="0"/>
            <a:ext cx="4327147"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en-US" altLang="zh-CN" sz="3000" b="1" dirty="0">
                <a:latin typeface="楷体" pitchFamily="49" charset="-122"/>
                <a:ea typeface="楷体" pitchFamily="49" charset="-122"/>
              </a:rPr>
              <a:t> </a:t>
            </a:r>
            <a:r>
              <a:rPr lang="en-US" altLang="zh-CN" sz="3000" b="1" dirty="0" smtClean="0">
                <a:latin typeface="楷体" pitchFamily="49" charset="-122"/>
                <a:ea typeface="楷体" pitchFamily="49" charset="-122"/>
              </a:rPr>
              <a:t>  </a:t>
            </a:r>
            <a:r>
              <a:rPr lang="zh-CN" altLang="en-US" sz="2800" b="1" dirty="0" smtClean="0">
                <a:latin typeface="楷体" pitchFamily="49" charset="-122"/>
                <a:ea typeface="楷体" pitchFamily="49" charset="-122"/>
              </a:rPr>
              <a:t>对遗传物质的早期推测</a:t>
            </a:r>
            <a:endParaRPr lang="zh-CN" altLang="en-US" sz="2800" b="1" dirty="0">
              <a:solidFill>
                <a:srgbClr val="FF0000"/>
              </a:solidFill>
              <a:latin typeface="楷体" pitchFamily="49" charset="-122"/>
              <a:ea typeface="楷体" pitchFamily="49" charset="-122"/>
            </a:endParaRPr>
          </a:p>
        </p:txBody>
      </p:sp>
      <p:grpSp>
        <p:nvGrpSpPr>
          <p:cNvPr id="14" name="组合 13"/>
          <p:cNvGrpSpPr/>
          <p:nvPr/>
        </p:nvGrpSpPr>
        <p:grpSpPr>
          <a:xfrm>
            <a:off x="2455818" y="2011680"/>
            <a:ext cx="2377440" cy="761516"/>
            <a:chOff x="2403567" y="1254034"/>
            <a:chExt cx="2377440" cy="761516"/>
          </a:xfrm>
        </p:grpSpPr>
        <p:sp>
          <p:nvSpPr>
            <p:cNvPr id="12" name="下箭头 11"/>
            <p:cNvSpPr/>
            <p:nvPr/>
          </p:nvSpPr>
          <p:spPr>
            <a:xfrm>
              <a:off x="3513909" y="1254034"/>
              <a:ext cx="143691" cy="352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403567" y="1615440"/>
              <a:ext cx="2377440" cy="400110"/>
            </a:xfrm>
            <a:prstGeom prst="rect">
              <a:avLst/>
            </a:prstGeom>
            <a:noFill/>
          </p:spPr>
          <p:txBody>
            <a:bodyPr wrap="square" rtlCol="0">
              <a:spAutoFit/>
            </a:bodyPr>
            <a:lstStyle/>
            <a:p>
              <a:r>
                <a:rPr lang="zh-CN" altLang="en-US" sz="2000" b="1" dirty="0" smtClean="0">
                  <a:solidFill>
                    <a:srgbClr val="FF0000"/>
                  </a:solidFill>
                  <a:latin typeface="楷体" pitchFamily="49" charset="-122"/>
                  <a:ea typeface="楷体" pitchFamily="49" charset="-122"/>
                </a:rPr>
                <a:t>蛋白质是遗传物质   </a:t>
              </a:r>
            </a:p>
          </p:txBody>
        </p:sp>
      </p:grpSp>
      <p:grpSp>
        <p:nvGrpSpPr>
          <p:cNvPr id="17" name="组合 16"/>
          <p:cNvGrpSpPr/>
          <p:nvPr/>
        </p:nvGrpSpPr>
        <p:grpSpPr>
          <a:xfrm>
            <a:off x="2451464" y="1210491"/>
            <a:ext cx="2377440" cy="761516"/>
            <a:chOff x="2403567" y="1254034"/>
            <a:chExt cx="2377440" cy="761516"/>
          </a:xfrm>
        </p:grpSpPr>
        <p:sp>
          <p:nvSpPr>
            <p:cNvPr id="18" name="下箭头 17"/>
            <p:cNvSpPr/>
            <p:nvPr/>
          </p:nvSpPr>
          <p:spPr>
            <a:xfrm>
              <a:off x="3513909" y="1254034"/>
              <a:ext cx="143691" cy="3526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403567" y="1615440"/>
              <a:ext cx="2377440" cy="400110"/>
            </a:xfrm>
            <a:prstGeom prst="rect">
              <a:avLst/>
            </a:prstGeom>
            <a:noFill/>
          </p:spPr>
          <p:txBody>
            <a:bodyPr wrap="square" rtlCol="0">
              <a:spAutoFit/>
            </a:bodyPr>
            <a:lstStyle/>
            <a:p>
              <a:r>
                <a:rPr lang="zh-CN" altLang="en-US" sz="2000" b="1" dirty="0" smtClean="0">
                  <a:solidFill>
                    <a:srgbClr val="0000FF"/>
                  </a:solidFill>
                  <a:latin typeface="楷体" pitchFamily="49" charset="-122"/>
                  <a:ea typeface="楷体" pitchFamily="49" charset="-122"/>
                </a:rPr>
                <a:t>     遗传信息</a:t>
              </a:r>
            </a:p>
          </p:txBody>
        </p:sp>
      </p:grpSp>
      <p:sp>
        <p:nvSpPr>
          <p:cNvPr id="20" name="TextBox 19"/>
          <p:cNvSpPr txBox="1"/>
          <p:nvPr/>
        </p:nvSpPr>
        <p:spPr>
          <a:xfrm>
            <a:off x="0" y="2882537"/>
            <a:ext cx="7750629" cy="1015663"/>
          </a:xfrm>
          <a:prstGeom prst="rect">
            <a:avLst/>
          </a:prstGeom>
          <a:noFill/>
        </p:spPr>
        <p:txBody>
          <a:bodyPr wrap="square" rtlCol="0">
            <a:spAutoFit/>
          </a:bodyPr>
          <a:lstStyle/>
          <a:p>
            <a:r>
              <a:rPr lang="en-US" altLang="zh-CN" sz="2000" b="1" dirty="0" smtClean="0">
                <a:latin typeface="楷体" pitchFamily="49" charset="-122"/>
                <a:ea typeface="楷体" pitchFamily="49" charset="-122"/>
              </a:rPr>
              <a:t>20</a:t>
            </a:r>
            <a:r>
              <a:rPr lang="zh-CN" altLang="en-US" sz="2000" b="1" dirty="0" smtClean="0">
                <a:latin typeface="楷体" pitchFamily="49" charset="-122"/>
                <a:ea typeface="楷体" pitchFamily="49" charset="-122"/>
              </a:rPr>
              <a:t>世纪</a:t>
            </a:r>
            <a:r>
              <a:rPr lang="en-US" altLang="zh-CN" sz="2000" b="1" dirty="0" smtClean="0">
                <a:latin typeface="楷体" pitchFamily="49" charset="-122"/>
                <a:ea typeface="楷体" pitchFamily="49" charset="-122"/>
              </a:rPr>
              <a:t>30</a:t>
            </a:r>
            <a:r>
              <a:rPr lang="zh-CN" altLang="en-US" sz="2000" b="1" dirty="0" smtClean="0">
                <a:latin typeface="楷体" pitchFamily="49" charset="-122"/>
                <a:ea typeface="楷体" pitchFamily="49" charset="-122"/>
              </a:rPr>
              <a:t>年代， </a:t>
            </a:r>
            <a:r>
              <a:rPr lang="en-US" altLang="zh-CN" sz="2000" b="1" dirty="0" smtClean="0">
                <a:latin typeface="楷体" pitchFamily="49" charset="-122"/>
                <a:ea typeface="楷体" pitchFamily="49" charset="-122"/>
              </a:rPr>
              <a:t>DNA</a:t>
            </a:r>
            <a:r>
              <a:rPr lang="zh-CN" altLang="en-US" sz="2000" b="1" dirty="0" smtClean="0">
                <a:latin typeface="楷体" pitchFamily="49" charset="-122"/>
                <a:ea typeface="楷体" pitchFamily="49" charset="-122"/>
              </a:rPr>
              <a:t>是脱氧核苷酸聚合而成的</a:t>
            </a:r>
            <a:endParaRPr lang="en-US" altLang="zh-CN" sz="2000" b="1" dirty="0" smtClean="0">
              <a:latin typeface="楷体" pitchFamily="49" charset="-122"/>
              <a:ea typeface="楷体" pitchFamily="49" charset="-122"/>
            </a:endParaRPr>
          </a:p>
          <a:p>
            <a:r>
              <a:rPr lang="en-US" altLang="zh-CN" sz="2000" b="1" dirty="0" smtClean="0">
                <a:latin typeface="楷体" pitchFamily="49" charset="-122"/>
                <a:ea typeface="楷体" pitchFamily="49" charset="-122"/>
              </a:rPr>
              <a:t>              </a:t>
            </a:r>
            <a:r>
              <a:rPr lang="zh-CN" altLang="en-US" sz="2000" b="1" dirty="0" smtClean="0">
                <a:latin typeface="楷体" pitchFamily="49" charset="-122"/>
                <a:ea typeface="楷体" pitchFamily="49" charset="-122"/>
              </a:rPr>
              <a:t>生物大分子</a:t>
            </a:r>
          </a:p>
          <a:p>
            <a:r>
              <a:rPr lang="zh-CN" altLang="en-US" sz="2000" b="1" dirty="0" smtClean="0"/>
              <a:t>   </a:t>
            </a:r>
            <a:endParaRPr lang="zh-CN" altLang="en-US" sz="2000" b="1" dirty="0"/>
          </a:p>
        </p:txBody>
      </p:sp>
      <p:pic>
        <p:nvPicPr>
          <p:cNvPr id="51204" name="Picture 4" descr="http://www.51cok.com/uploads/allimg/130204/5050_130204142652_1.jpg"/>
          <p:cNvPicPr>
            <a:picLocks noChangeAspect="1" noChangeArrowheads="1"/>
          </p:cNvPicPr>
          <p:nvPr/>
        </p:nvPicPr>
        <p:blipFill>
          <a:blip r:embed="rId3"/>
          <a:srcRect t="2707"/>
          <a:stretch>
            <a:fillRect/>
          </a:stretch>
        </p:blipFill>
        <p:spPr bwMode="auto">
          <a:xfrm>
            <a:off x="3592288" y="3265714"/>
            <a:ext cx="3566159" cy="1877786"/>
          </a:xfrm>
          <a:prstGeom prst="rect">
            <a:avLst/>
          </a:prstGeom>
          <a:noFill/>
        </p:spPr>
      </p:pic>
      <p:pic>
        <p:nvPicPr>
          <p:cNvPr id="22" name="图片 21" descr="2.jpg"/>
          <p:cNvPicPr>
            <a:picLocks noChangeAspect="1"/>
          </p:cNvPicPr>
          <p:nvPr/>
        </p:nvPicPr>
        <p:blipFill>
          <a:blip r:embed="rId4"/>
          <a:stretch>
            <a:fillRect/>
          </a:stretch>
        </p:blipFill>
        <p:spPr>
          <a:xfrm>
            <a:off x="7401018" y="2617742"/>
            <a:ext cx="1742982" cy="2525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nodeType="withEffect">
                                  <p:stCondLst>
                                    <p:cond delay="0"/>
                                  </p:stCondLst>
                                  <p:childTnLst>
                                    <p:set>
                                      <p:cBhvr>
                                        <p:cTn id="29" dur="1" fill="hold">
                                          <p:stCondLst>
                                            <p:cond delay="0"/>
                                          </p:stCondLst>
                                        </p:cTn>
                                        <p:tgtEl>
                                          <p:spTgt spid="51204"/>
                                        </p:tgtEl>
                                        <p:attrNameLst>
                                          <p:attrName>style.visibility</p:attrName>
                                        </p:attrNameLst>
                                      </p:cBhvr>
                                      <p:to>
                                        <p:strVal val="visible"/>
                                      </p:to>
                                    </p:set>
                                    <p:animEffect transition="in" filter="blinds(horizontal)">
                                      <p:cBhvr>
                                        <p:cTn id="30"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2"/>
          <p:cNvGrpSpPr/>
          <p:nvPr/>
        </p:nvGrpSpPr>
        <p:grpSpPr>
          <a:xfrm>
            <a:off x="4158641" y="2597665"/>
            <a:ext cx="2293724" cy="1956434"/>
            <a:chOff x="3713389" y="2616654"/>
            <a:chExt cx="1849211" cy="1611767"/>
          </a:xfrm>
        </p:grpSpPr>
        <p:pic>
          <p:nvPicPr>
            <p:cNvPr id="2055" name="Picture 7"/>
            <p:cNvPicPr>
              <a:picLocks noChangeAspect="1" noChangeArrowheads="1"/>
            </p:cNvPicPr>
            <p:nvPr/>
          </p:nvPicPr>
          <p:blipFill>
            <a:blip r:embed="rId2"/>
            <a:srcRect/>
            <a:stretch>
              <a:fillRect/>
            </a:stretch>
          </p:blipFill>
          <p:spPr bwMode="auto">
            <a:xfrm>
              <a:off x="3713389" y="2616654"/>
              <a:ext cx="1847850" cy="1390650"/>
            </a:xfrm>
            <a:prstGeom prst="rect">
              <a:avLst/>
            </a:prstGeom>
            <a:noFill/>
            <a:ln w="9525">
              <a:noFill/>
              <a:miter lim="800000"/>
              <a:headEnd/>
              <a:tailEnd/>
            </a:ln>
            <a:effectLst/>
          </p:spPr>
        </p:pic>
        <p:pic>
          <p:nvPicPr>
            <p:cNvPr id="21" name="Picture 10"/>
            <p:cNvPicPr>
              <a:picLocks noChangeAspect="1" noChangeArrowheads="1"/>
            </p:cNvPicPr>
            <p:nvPr/>
          </p:nvPicPr>
          <p:blipFill>
            <a:blip r:embed="rId3"/>
            <a:srcRect/>
            <a:stretch>
              <a:fillRect/>
            </a:stretch>
          </p:blipFill>
          <p:spPr bwMode="auto">
            <a:xfrm>
              <a:off x="3722914" y="3723596"/>
              <a:ext cx="1839686" cy="504825"/>
            </a:xfrm>
            <a:prstGeom prst="rect">
              <a:avLst/>
            </a:prstGeom>
            <a:noFill/>
            <a:ln w="9525">
              <a:noFill/>
              <a:miter lim="800000"/>
              <a:headEnd/>
              <a:tailEnd/>
            </a:ln>
            <a:effectLst/>
          </p:spPr>
        </p:pic>
        <p:sp>
          <p:nvSpPr>
            <p:cNvPr id="22" name="TextBox 21"/>
            <p:cNvSpPr txBox="1"/>
            <p:nvPr/>
          </p:nvSpPr>
          <p:spPr>
            <a:xfrm>
              <a:off x="3820885" y="3845490"/>
              <a:ext cx="785567" cy="253556"/>
            </a:xfrm>
            <a:prstGeom prst="rect">
              <a:avLst/>
            </a:prstGeom>
            <a:noFill/>
          </p:spPr>
          <p:txBody>
            <a:bodyPr wrap="none" rtlCol="0">
              <a:spAutoFit/>
            </a:bodyPr>
            <a:lstStyle/>
            <a:p>
              <a:r>
                <a:rPr lang="en-US" altLang="zh-CN" sz="1400" dirty="0" smtClean="0">
                  <a:latin typeface="楷体" pitchFamily="49" charset="-122"/>
                  <a:ea typeface="楷体" pitchFamily="49" charset="-122"/>
                </a:rPr>
                <a:t>A=T</a:t>
              </a:r>
              <a:r>
                <a:rPr lang="zh-CN" altLang="en-US" sz="1400" dirty="0" smtClean="0">
                  <a:latin typeface="楷体" pitchFamily="49" charset="-122"/>
                  <a:ea typeface="楷体" pitchFamily="49" charset="-122"/>
                </a:rPr>
                <a:t>，</a:t>
              </a:r>
              <a:r>
                <a:rPr lang="en-US" altLang="zh-CN" sz="1400" dirty="0" smtClean="0">
                  <a:latin typeface="楷体" pitchFamily="49" charset="-122"/>
                  <a:ea typeface="楷体" pitchFamily="49" charset="-122"/>
                </a:rPr>
                <a:t>G=C</a:t>
              </a:r>
              <a:endParaRPr lang="zh-CN" altLang="en-US" sz="1400" dirty="0">
                <a:latin typeface="楷体" pitchFamily="49" charset="-122"/>
                <a:ea typeface="楷体" pitchFamily="49" charset="-122"/>
              </a:endParaRPr>
            </a:p>
          </p:txBody>
        </p:sp>
      </p:grpSp>
      <p:pic>
        <p:nvPicPr>
          <p:cNvPr id="2058" name="Picture 10"/>
          <p:cNvPicPr>
            <a:picLocks noChangeAspect="1" noChangeArrowheads="1"/>
          </p:cNvPicPr>
          <p:nvPr/>
        </p:nvPicPr>
        <p:blipFill>
          <a:blip r:embed="rId3"/>
          <a:srcRect/>
          <a:stretch>
            <a:fillRect/>
          </a:stretch>
        </p:blipFill>
        <p:spPr bwMode="auto">
          <a:xfrm>
            <a:off x="6256600" y="3796067"/>
            <a:ext cx="1822687" cy="788459"/>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2286231" y="2618559"/>
            <a:ext cx="1891920" cy="2066175"/>
          </a:xfrm>
          <a:prstGeom prst="rect">
            <a:avLst/>
          </a:prstGeom>
          <a:noFill/>
          <a:ln w="9525">
            <a:noFill/>
            <a:miter lim="800000"/>
            <a:headEnd/>
            <a:tailEnd/>
          </a:ln>
          <a:effectLst/>
        </p:spPr>
      </p:pic>
      <p:pic>
        <p:nvPicPr>
          <p:cNvPr id="2052" name="Picture 4"/>
          <p:cNvPicPr>
            <a:picLocks noGrp="1" noChangeAspect="1" noChangeArrowheads="1"/>
          </p:cNvPicPr>
          <p:nvPr>
            <p:ph idx="1"/>
          </p:nvPr>
        </p:nvPicPr>
        <p:blipFill>
          <a:blip r:embed="rId5"/>
          <a:srcRect/>
          <a:stretch>
            <a:fillRect/>
          </a:stretch>
        </p:blipFill>
        <p:spPr bwMode="auto">
          <a:xfrm>
            <a:off x="1480458" y="260635"/>
            <a:ext cx="6811772" cy="2421438"/>
          </a:xfrm>
          <a:prstGeom prst="rect">
            <a:avLst/>
          </a:prstGeom>
          <a:noFill/>
          <a:ln w="9525">
            <a:noFill/>
            <a:miter lim="800000"/>
            <a:headEnd/>
            <a:tailEnd/>
          </a:ln>
          <a:effectLst/>
        </p:spPr>
      </p:pic>
      <p:grpSp>
        <p:nvGrpSpPr>
          <p:cNvPr id="2" name="组合 19"/>
          <p:cNvGrpSpPr/>
          <p:nvPr/>
        </p:nvGrpSpPr>
        <p:grpSpPr>
          <a:xfrm>
            <a:off x="6385568" y="2690782"/>
            <a:ext cx="2074175" cy="1829327"/>
            <a:chOff x="6569832" y="2872592"/>
            <a:chExt cx="1642005" cy="1507053"/>
          </a:xfrm>
        </p:grpSpPr>
        <p:pic>
          <p:nvPicPr>
            <p:cNvPr id="2056" name="Picture 8"/>
            <p:cNvPicPr>
              <a:picLocks noChangeAspect="1" noChangeArrowheads="1"/>
            </p:cNvPicPr>
            <p:nvPr/>
          </p:nvPicPr>
          <p:blipFill>
            <a:blip r:embed="rId6"/>
            <a:srcRect/>
            <a:stretch>
              <a:fillRect/>
            </a:stretch>
          </p:blipFill>
          <p:spPr bwMode="auto">
            <a:xfrm>
              <a:off x="6569832" y="2872592"/>
              <a:ext cx="1314450" cy="1009650"/>
            </a:xfrm>
            <a:prstGeom prst="rect">
              <a:avLst/>
            </a:prstGeom>
            <a:noFill/>
            <a:ln w="9525">
              <a:noFill/>
              <a:miter lim="800000"/>
              <a:headEnd/>
              <a:tailEnd/>
            </a:ln>
            <a:effectLst/>
          </p:spPr>
        </p:pic>
        <p:sp>
          <p:nvSpPr>
            <p:cNvPr id="16" name="TextBox 15"/>
            <p:cNvSpPr txBox="1"/>
            <p:nvPr/>
          </p:nvSpPr>
          <p:spPr>
            <a:xfrm>
              <a:off x="6611638" y="3771112"/>
              <a:ext cx="1600199" cy="608533"/>
            </a:xfrm>
            <a:prstGeom prst="rect">
              <a:avLst/>
            </a:prstGeom>
            <a:noFill/>
          </p:spPr>
          <p:txBody>
            <a:bodyPr wrap="square" rtlCol="0">
              <a:spAutoFit/>
            </a:bodyPr>
            <a:lstStyle/>
            <a:p>
              <a:endParaRPr lang="en-US" altLang="zh-CN" sz="1400" dirty="0" smtClean="0">
                <a:latin typeface="楷体" pitchFamily="49" charset="-122"/>
                <a:ea typeface="楷体" pitchFamily="49" charset="-122"/>
              </a:endParaRPr>
            </a:p>
            <a:p>
              <a:r>
                <a:rPr lang="en-US" altLang="zh-CN" sz="1400" dirty="0" smtClean="0">
                  <a:latin typeface="楷体" pitchFamily="49" charset="-122"/>
                  <a:ea typeface="楷体" pitchFamily="49" charset="-122"/>
                </a:rPr>
                <a:t>DNA</a:t>
              </a:r>
              <a:r>
                <a:rPr lang="zh-CN" altLang="en-US" sz="1400" dirty="0" smtClean="0">
                  <a:latin typeface="楷体" pitchFamily="49" charset="-122"/>
                  <a:ea typeface="楷体" pitchFamily="49" charset="-122"/>
                </a:rPr>
                <a:t>双螺旋结构</a:t>
              </a:r>
              <a:endParaRPr lang="en-US" altLang="zh-CN" sz="1400" dirty="0" smtClean="0">
                <a:latin typeface="楷体" pitchFamily="49" charset="-122"/>
                <a:ea typeface="楷体" pitchFamily="49" charset="-122"/>
              </a:endParaRPr>
            </a:p>
            <a:p>
              <a:r>
                <a:rPr lang="en-US" altLang="zh-CN" sz="1400" dirty="0" smtClean="0">
                  <a:latin typeface="楷体" pitchFamily="49" charset="-122"/>
                  <a:ea typeface="楷体" pitchFamily="49" charset="-122"/>
                </a:rPr>
                <a:t>1953</a:t>
              </a:r>
              <a:r>
                <a:rPr lang="zh-CN" altLang="en-US" sz="1400" dirty="0" smtClean="0">
                  <a:latin typeface="楷体" pitchFamily="49" charset="-122"/>
                  <a:ea typeface="楷体" pitchFamily="49" charset="-122"/>
                </a:rPr>
                <a:t>年沃森、克里克</a:t>
              </a:r>
              <a:endParaRPr lang="zh-CN" altLang="en-US" sz="1400" dirty="0">
                <a:latin typeface="楷体" pitchFamily="49" charset="-122"/>
                <a:ea typeface="楷体" pitchFamily="49" charset="-122"/>
              </a:endParaRPr>
            </a:p>
          </p:txBody>
        </p:sp>
      </p:grpSp>
      <p:sp>
        <p:nvSpPr>
          <p:cNvPr id="25" name="矩形 24"/>
          <p:cNvSpPr/>
          <p:nvPr/>
        </p:nvSpPr>
        <p:spPr>
          <a:xfrm>
            <a:off x="1402915" y="263047"/>
            <a:ext cx="2079172" cy="20544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054269" y="2739993"/>
            <a:ext cx="2079172" cy="1869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Box 5"/>
          <p:cNvSpPr txBox="1">
            <a:spLocks noChangeArrowheads="1"/>
          </p:cNvSpPr>
          <p:nvPr/>
        </p:nvSpPr>
        <p:spPr bwMode="auto">
          <a:xfrm>
            <a:off x="0" y="626302"/>
            <a:ext cx="1004121" cy="39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en-US" altLang="zh-CN" sz="3000" b="1" dirty="0"/>
              <a:t> </a:t>
            </a:r>
            <a:r>
              <a:rPr lang="en-US" altLang="zh-CN" sz="3000" b="1" dirty="0" smtClean="0"/>
              <a:t>  </a:t>
            </a:r>
            <a:r>
              <a:rPr lang="en-US" altLang="zh-CN" sz="2800" b="1" dirty="0" smtClean="0">
                <a:solidFill>
                  <a:srgbClr val="FF0000"/>
                </a:solidFill>
                <a:latin typeface="楷体" pitchFamily="49" charset="-122"/>
                <a:ea typeface="楷体" pitchFamily="49" charset="-122"/>
              </a:rPr>
              <a:t>DNA</a:t>
            </a:r>
          </a:p>
          <a:p>
            <a:r>
              <a:rPr lang="zh-CN" altLang="en-US" sz="2800" b="1" dirty="0" smtClean="0">
                <a:solidFill>
                  <a:srgbClr val="FF0000"/>
                </a:solidFill>
                <a:latin typeface="楷体" pitchFamily="49" charset="-122"/>
                <a:ea typeface="楷体" pitchFamily="49" charset="-122"/>
              </a:rPr>
              <a:t>  是</a:t>
            </a:r>
            <a:endParaRPr lang="en-US" altLang="zh-CN" sz="2800" b="1" dirty="0" smtClean="0">
              <a:solidFill>
                <a:srgbClr val="FF0000"/>
              </a:solidFill>
              <a:latin typeface="楷体" pitchFamily="49" charset="-122"/>
              <a:ea typeface="楷体" pitchFamily="49" charset="-122"/>
            </a:endParaRPr>
          </a:p>
          <a:p>
            <a:r>
              <a:rPr lang="zh-CN" altLang="en-US" sz="2800" b="1" dirty="0" smtClean="0">
                <a:solidFill>
                  <a:srgbClr val="FF0000"/>
                </a:solidFill>
                <a:latin typeface="楷体" pitchFamily="49" charset="-122"/>
                <a:ea typeface="楷体" pitchFamily="49" charset="-122"/>
              </a:rPr>
              <a:t>  遗</a:t>
            </a:r>
            <a:endParaRPr lang="en-US" altLang="zh-CN" sz="2800" b="1" dirty="0" smtClean="0">
              <a:solidFill>
                <a:srgbClr val="FF0000"/>
              </a:solidFill>
              <a:latin typeface="楷体" pitchFamily="49" charset="-122"/>
              <a:ea typeface="楷体" pitchFamily="49" charset="-122"/>
            </a:endParaRPr>
          </a:p>
          <a:p>
            <a:r>
              <a:rPr lang="zh-CN" altLang="en-US" sz="2800" b="1" dirty="0" smtClean="0">
                <a:solidFill>
                  <a:srgbClr val="FF0000"/>
                </a:solidFill>
                <a:latin typeface="楷体" pitchFamily="49" charset="-122"/>
                <a:ea typeface="楷体" pitchFamily="49" charset="-122"/>
              </a:rPr>
              <a:t>  传</a:t>
            </a:r>
            <a:endParaRPr lang="en-US" altLang="zh-CN" sz="2800" b="1" dirty="0" smtClean="0">
              <a:solidFill>
                <a:srgbClr val="FF0000"/>
              </a:solidFill>
              <a:latin typeface="楷体" pitchFamily="49" charset="-122"/>
              <a:ea typeface="楷体" pitchFamily="49" charset="-122"/>
            </a:endParaRPr>
          </a:p>
          <a:p>
            <a:r>
              <a:rPr lang="zh-CN" altLang="en-US" sz="2800" b="1" dirty="0" smtClean="0">
                <a:solidFill>
                  <a:srgbClr val="FF0000"/>
                </a:solidFill>
                <a:latin typeface="楷体" pitchFamily="49" charset="-122"/>
                <a:ea typeface="楷体" pitchFamily="49" charset="-122"/>
              </a:rPr>
              <a:t>  物</a:t>
            </a:r>
            <a:endParaRPr lang="en-US" altLang="zh-CN" sz="2800" b="1" dirty="0" smtClean="0">
              <a:solidFill>
                <a:srgbClr val="FF0000"/>
              </a:solidFill>
              <a:latin typeface="楷体" pitchFamily="49" charset="-122"/>
              <a:ea typeface="楷体" pitchFamily="49" charset="-122"/>
            </a:endParaRPr>
          </a:p>
          <a:p>
            <a:r>
              <a:rPr lang="zh-CN" altLang="en-US" sz="2800" b="1" dirty="0" smtClean="0">
                <a:solidFill>
                  <a:srgbClr val="FF0000"/>
                </a:solidFill>
                <a:latin typeface="楷体" pitchFamily="49" charset="-122"/>
                <a:ea typeface="楷体" pitchFamily="49" charset="-122"/>
              </a:rPr>
              <a:t>  质</a:t>
            </a:r>
            <a:endParaRPr lang="en-US" altLang="zh-CN" sz="2800" b="1" dirty="0" smtClean="0">
              <a:solidFill>
                <a:srgbClr val="FF0000"/>
              </a:solidFill>
              <a:latin typeface="楷体" pitchFamily="49" charset="-122"/>
              <a:ea typeface="楷体" pitchFamily="49" charset="-122"/>
            </a:endParaRPr>
          </a:p>
          <a:p>
            <a:r>
              <a:rPr lang="zh-CN" altLang="en-US" sz="2800" b="1" dirty="0" smtClean="0">
                <a:solidFill>
                  <a:srgbClr val="FF0000"/>
                </a:solidFill>
                <a:latin typeface="楷体" pitchFamily="49" charset="-122"/>
                <a:ea typeface="楷体" pitchFamily="49" charset="-122"/>
              </a:rPr>
              <a:t>  的</a:t>
            </a:r>
            <a:endParaRPr lang="en-US" altLang="zh-CN" sz="2800" b="1" dirty="0" smtClean="0">
              <a:solidFill>
                <a:srgbClr val="FF0000"/>
              </a:solidFill>
              <a:latin typeface="楷体" pitchFamily="49" charset="-122"/>
              <a:ea typeface="楷体" pitchFamily="49" charset="-122"/>
            </a:endParaRPr>
          </a:p>
          <a:p>
            <a:r>
              <a:rPr lang="zh-CN" altLang="en-US" sz="2800" b="1" dirty="0" smtClean="0">
                <a:solidFill>
                  <a:srgbClr val="FF0000"/>
                </a:solidFill>
                <a:latin typeface="楷体" pitchFamily="49" charset="-122"/>
                <a:ea typeface="楷体" pitchFamily="49" charset="-122"/>
              </a:rPr>
              <a:t>  证</a:t>
            </a:r>
            <a:endParaRPr lang="en-US" altLang="zh-CN" sz="2800" b="1" dirty="0" smtClean="0">
              <a:solidFill>
                <a:srgbClr val="FF0000"/>
              </a:solidFill>
              <a:latin typeface="楷体" pitchFamily="49" charset="-122"/>
              <a:ea typeface="楷体" pitchFamily="49" charset="-122"/>
            </a:endParaRPr>
          </a:p>
          <a:p>
            <a:r>
              <a:rPr lang="zh-CN" altLang="en-US" sz="2800" b="1" dirty="0" smtClean="0">
                <a:solidFill>
                  <a:srgbClr val="FF0000"/>
                </a:solidFill>
                <a:latin typeface="楷体" pitchFamily="49" charset="-122"/>
                <a:ea typeface="楷体" pitchFamily="49" charset="-122"/>
              </a:rPr>
              <a:t>  据</a:t>
            </a:r>
            <a:endParaRPr lang="zh-CN" altLang="en-US" sz="2800" b="1" dirty="0">
              <a:solidFill>
                <a:srgbClr val="FF0000"/>
              </a:solidFill>
              <a:latin typeface="楷体" pitchFamily="49" charset="-122"/>
              <a:ea typeface="楷体" pitchFamily="49" charset="-122"/>
            </a:endParaRPr>
          </a:p>
        </p:txBody>
      </p:sp>
      <p:sp>
        <p:nvSpPr>
          <p:cNvPr id="18" name="TextBox 17"/>
          <p:cNvSpPr txBox="1"/>
          <p:nvPr/>
        </p:nvSpPr>
        <p:spPr>
          <a:xfrm>
            <a:off x="5667816" y="533976"/>
            <a:ext cx="1980029" cy="307777"/>
          </a:xfrm>
          <a:prstGeom prst="rect">
            <a:avLst/>
          </a:prstGeom>
          <a:solidFill>
            <a:schemeClr val="bg2"/>
          </a:solidFill>
        </p:spPr>
        <p:txBody>
          <a:bodyPr wrap="none" rtlCol="0">
            <a:spAutoFit/>
          </a:bodyPr>
          <a:lstStyle/>
          <a:p>
            <a:r>
              <a:rPr lang="zh-CN" altLang="en-US" sz="1400" b="1" dirty="0" smtClean="0">
                <a:solidFill>
                  <a:srgbClr val="FF0000"/>
                </a:solidFill>
                <a:latin typeface="楷体" pitchFamily="49" charset="-122"/>
                <a:ea typeface="楷体" pitchFamily="49" charset="-122"/>
              </a:rPr>
              <a:t>噬菌体侵染细菌的实验</a:t>
            </a:r>
            <a:endParaRPr lang="zh-CN" altLang="en-US" sz="1400" b="1" dirty="0">
              <a:solidFill>
                <a:srgbClr val="FF0000"/>
              </a:solidFill>
              <a:latin typeface="楷体" pitchFamily="49" charset="-122"/>
              <a:ea typeface="楷体" pitchFamily="49" charset="-122"/>
            </a:endParaRPr>
          </a:p>
        </p:txBody>
      </p:sp>
      <p:sp>
        <p:nvSpPr>
          <p:cNvPr id="24" name="矩形 23"/>
          <p:cNvSpPr/>
          <p:nvPr/>
        </p:nvSpPr>
        <p:spPr>
          <a:xfrm>
            <a:off x="5461496" y="275573"/>
            <a:ext cx="2818208" cy="1979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7"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605981" y="224685"/>
            <a:ext cx="415562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en-US" altLang="zh-CN" sz="3000" b="1" dirty="0"/>
              <a:t> </a:t>
            </a:r>
            <a:r>
              <a:rPr lang="en-US" altLang="zh-CN" sz="3000" b="1" dirty="0">
                <a:solidFill>
                  <a:srgbClr val="FF0000"/>
                </a:solidFill>
              </a:rPr>
              <a:t>DNA</a:t>
            </a:r>
            <a:r>
              <a:rPr lang="zh-CN" altLang="en-US" sz="3000" b="1" dirty="0">
                <a:solidFill>
                  <a:srgbClr val="FF0000"/>
                </a:solidFill>
              </a:rPr>
              <a:t>是遗传物质的证据</a:t>
            </a:r>
          </a:p>
        </p:txBody>
      </p:sp>
      <p:grpSp>
        <p:nvGrpSpPr>
          <p:cNvPr id="23" name="组合 22"/>
          <p:cNvGrpSpPr/>
          <p:nvPr/>
        </p:nvGrpSpPr>
        <p:grpSpPr>
          <a:xfrm>
            <a:off x="1634243" y="772886"/>
            <a:ext cx="6725984" cy="2452345"/>
            <a:chOff x="1634243" y="772886"/>
            <a:chExt cx="6725984" cy="2452345"/>
          </a:xfrm>
        </p:grpSpPr>
        <p:sp>
          <p:nvSpPr>
            <p:cNvPr id="48142" name="Rectangle 14"/>
            <p:cNvSpPr>
              <a:spLocks noChangeArrowheads="1"/>
            </p:cNvSpPr>
            <p:nvPr/>
          </p:nvSpPr>
          <p:spPr bwMode="auto">
            <a:xfrm>
              <a:off x="1634243" y="1784917"/>
              <a:ext cx="321626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b="1" dirty="0" smtClean="0">
                  <a:solidFill>
                    <a:srgbClr val="0000FF"/>
                  </a:solidFill>
                </a:rPr>
                <a:t>肺炎链球菌的转化</a:t>
              </a:r>
              <a:r>
                <a:rPr lang="zh-CN" altLang="en-US" sz="2400" b="1" dirty="0">
                  <a:solidFill>
                    <a:srgbClr val="0000FF"/>
                  </a:solidFill>
                </a:rPr>
                <a:t>实验</a:t>
              </a:r>
            </a:p>
          </p:txBody>
        </p:sp>
        <p:grpSp>
          <p:nvGrpSpPr>
            <p:cNvPr id="2" name="Group 8"/>
            <p:cNvGrpSpPr/>
            <p:nvPr/>
          </p:nvGrpSpPr>
          <p:grpSpPr>
            <a:xfrm>
              <a:off x="4935627" y="772886"/>
              <a:ext cx="1576388" cy="2452345"/>
              <a:chOff x="201" y="1490"/>
              <a:chExt cx="1324" cy="2565"/>
            </a:xfrm>
          </p:grpSpPr>
          <p:pic>
            <p:nvPicPr>
              <p:cNvPr id="11" name="Picture 9" descr="geryfeis1879-1941"/>
              <p:cNvPicPr>
                <a:picLocks noChangeAspect="1"/>
              </p:cNvPicPr>
              <p:nvPr/>
            </p:nvPicPr>
            <p:blipFill>
              <a:blip r:embed="rId2"/>
              <a:stretch>
                <a:fillRect/>
              </a:stretch>
            </p:blipFill>
            <p:spPr>
              <a:xfrm>
                <a:off x="201" y="1490"/>
                <a:ext cx="1221" cy="1724"/>
              </a:xfrm>
              <a:prstGeom prst="rect">
                <a:avLst/>
              </a:prstGeom>
              <a:noFill/>
              <a:ln w="9525">
                <a:noFill/>
              </a:ln>
            </p:spPr>
          </p:pic>
          <p:sp>
            <p:nvSpPr>
              <p:cNvPr id="12" name="Text Box 10"/>
              <p:cNvSpPr txBox="1"/>
              <p:nvPr/>
            </p:nvSpPr>
            <p:spPr>
              <a:xfrm>
                <a:off x="210" y="3176"/>
                <a:ext cx="1315" cy="879"/>
              </a:xfrm>
              <a:prstGeom prst="rect">
                <a:avLst/>
              </a:prstGeom>
              <a:noFill/>
              <a:ln w="9525">
                <a:noFill/>
              </a:ln>
            </p:spPr>
            <p:txBody>
              <a:bodyPr>
                <a:spAutoFit/>
              </a:bodyPr>
              <a:lstStyle/>
              <a:p>
                <a:pPr>
                  <a:spcBef>
                    <a:spcPct val="50000"/>
                  </a:spcBef>
                </a:pPr>
                <a:r>
                  <a:rPr lang="zh-CN" altLang="en-US" sz="2100" b="1" dirty="0" smtClean="0">
                    <a:solidFill>
                      <a:schemeClr val="accent5">
                        <a:lumMod val="75000"/>
                      </a:schemeClr>
                    </a:solidFill>
                    <a:latin typeface="微软雅黑" panose="020B0503020204020204" pitchFamily="34" charset="-122"/>
                    <a:ea typeface="微软雅黑" panose="020B0503020204020204" pitchFamily="34" charset="-122"/>
                  </a:rPr>
                  <a:t>格里菲思</a:t>
                </a:r>
                <a:endParaRPr lang="en-US" altLang="zh-CN" sz="2100" b="1" dirty="0" smtClean="0">
                  <a:solidFill>
                    <a:schemeClr val="accent5">
                      <a:lumMod val="75000"/>
                    </a:schemeClr>
                  </a:solidFill>
                  <a:latin typeface="微软雅黑" panose="020B0503020204020204" pitchFamily="34" charset="-122"/>
                  <a:ea typeface="微软雅黑" panose="020B0503020204020204" pitchFamily="34" charset="-122"/>
                </a:endParaRPr>
              </a:p>
              <a:p>
                <a:pPr>
                  <a:spcBef>
                    <a:spcPct val="50000"/>
                  </a:spcBef>
                </a:pPr>
                <a:r>
                  <a:rPr lang="en-US" altLang="zh-CN" sz="1600" b="1" dirty="0" err="1" smtClean="0">
                    <a:solidFill>
                      <a:schemeClr val="accent5">
                        <a:lumMod val="75000"/>
                      </a:schemeClr>
                    </a:solidFill>
                    <a:latin typeface="微软雅黑" panose="020B0503020204020204" pitchFamily="34" charset="-122"/>
                    <a:ea typeface="微软雅黑" panose="020B0503020204020204" pitchFamily="34" charset="-122"/>
                  </a:rPr>
                  <a:t>F.Griffith</a:t>
                </a:r>
                <a:endParaRPr lang="zh-CN" altLang="en-US" sz="1600" b="1"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3" name="Group 2"/>
            <p:cNvGrpSpPr/>
            <p:nvPr/>
          </p:nvGrpSpPr>
          <p:grpSpPr>
            <a:xfrm>
              <a:off x="6718718" y="826662"/>
              <a:ext cx="1641509" cy="2248175"/>
              <a:chOff x="0" y="0"/>
              <a:chExt cx="1477" cy="2378"/>
            </a:xfrm>
          </p:grpSpPr>
          <p:pic>
            <p:nvPicPr>
              <p:cNvPr id="14" name="Picture 3" descr="艾弗里"/>
              <p:cNvPicPr>
                <a:picLocks noChangeAspect="1"/>
              </p:cNvPicPr>
              <p:nvPr/>
            </p:nvPicPr>
            <p:blipFill>
              <a:blip r:embed="rId3"/>
              <a:stretch>
                <a:fillRect/>
              </a:stretch>
            </p:blipFill>
            <p:spPr>
              <a:xfrm>
                <a:off x="0" y="0"/>
                <a:ext cx="1205" cy="1703"/>
              </a:xfrm>
              <a:prstGeom prst="rect">
                <a:avLst/>
              </a:prstGeom>
              <a:noFill/>
              <a:ln w="9525">
                <a:noFill/>
              </a:ln>
            </p:spPr>
          </p:pic>
          <p:sp>
            <p:nvSpPr>
              <p:cNvPr id="15" name="Text Box 4"/>
              <p:cNvSpPr txBox="1"/>
              <p:nvPr/>
            </p:nvSpPr>
            <p:spPr>
              <a:xfrm>
                <a:off x="131" y="1678"/>
                <a:ext cx="1346" cy="700"/>
              </a:xfrm>
              <a:prstGeom prst="rect">
                <a:avLst/>
              </a:prstGeom>
              <a:noFill/>
              <a:ln w="9525">
                <a:noFill/>
              </a:ln>
            </p:spPr>
            <p:txBody>
              <a:bodyPr wrap="square">
                <a:spAutoFit/>
              </a:bodyPr>
              <a:lstStyle/>
              <a:p>
                <a:pPr>
                  <a:spcBef>
                    <a:spcPct val="50000"/>
                  </a:spcBef>
                </a:pPr>
                <a:r>
                  <a:rPr lang="zh-CN" altLang="en-US" sz="2100" b="1" dirty="0" smtClean="0">
                    <a:solidFill>
                      <a:schemeClr val="accent5">
                        <a:lumMod val="75000"/>
                      </a:schemeClr>
                    </a:solidFill>
                    <a:latin typeface="微软雅黑" panose="020B0503020204020204" pitchFamily="34" charset="-122"/>
                    <a:ea typeface="微软雅黑" panose="020B0503020204020204" pitchFamily="34" charset="-122"/>
                  </a:rPr>
                  <a:t>艾弗里</a:t>
                </a:r>
                <a:r>
                  <a:rPr lang="en-US" altLang="zh-CN" sz="1600" b="1" dirty="0" err="1" smtClean="0">
                    <a:solidFill>
                      <a:schemeClr val="accent5">
                        <a:lumMod val="75000"/>
                      </a:schemeClr>
                    </a:solidFill>
                    <a:latin typeface="微软雅黑" panose="020B0503020204020204" pitchFamily="34" charset="-122"/>
                    <a:ea typeface="微软雅黑" panose="020B0503020204020204" pitchFamily="34" charset="-122"/>
                  </a:rPr>
                  <a:t>O.Avery</a:t>
                </a:r>
                <a:endParaRPr lang="zh-CN" altLang="en-US" sz="1600" b="1" dirty="0">
                  <a:solidFill>
                    <a:schemeClr val="accent5">
                      <a:lumMod val="75000"/>
                    </a:schemeClr>
                  </a:solidFill>
                  <a:latin typeface="微软雅黑" panose="020B0503020204020204" pitchFamily="34" charset="-122"/>
                  <a:ea typeface="微软雅黑" panose="020B0503020204020204" pitchFamily="34" charset="-122"/>
                </a:endParaRPr>
              </a:p>
            </p:txBody>
          </p:sp>
        </p:grpSp>
      </p:grpSp>
      <p:grpSp>
        <p:nvGrpSpPr>
          <p:cNvPr id="25" name="组合 24"/>
          <p:cNvGrpSpPr/>
          <p:nvPr/>
        </p:nvGrpSpPr>
        <p:grpSpPr>
          <a:xfrm>
            <a:off x="313151" y="2363454"/>
            <a:ext cx="6627084" cy="2616660"/>
            <a:chOff x="0" y="2388506"/>
            <a:chExt cx="6627084" cy="2616660"/>
          </a:xfrm>
        </p:grpSpPr>
        <p:sp>
          <p:nvSpPr>
            <p:cNvPr id="20" name="矩形 15"/>
            <p:cNvSpPr/>
            <p:nvPr/>
          </p:nvSpPr>
          <p:spPr>
            <a:xfrm>
              <a:off x="1980497" y="4289585"/>
              <a:ext cx="1241673" cy="715581"/>
            </a:xfrm>
            <a:prstGeom prst="rect">
              <a:avLst/>
            </a:prstGeom>
            <a:noFill/>
            <a:ln w="9525">
              <a:noFill/>
            </a:ln>
          </p:spPr>
          <p:txBody>
            <a:bodyPr wrap="square" lIns="68580" tIns="34290" rIns="68580" bIns="34290">
              <a:spAutoFit/>
            </a:bodyPr>
            <a:lstStyle/>
            <a:p>
              <a:pPr>
                <a:spcBef>
                  <a:spcPct val="50000"/>
                </a:spcBef>
              </a:pPr>
              <a:r>
                <a:rPr lang="zh-CN" altLang="en-US" sz="2100" b="1" dirty="0" smtClean="0">
                  <a:solidFill>
                    <a:schemeClr val="accent5">
                      <a:lumMod val="75000"/>
                    </a:schemeClr>
                  </a:solidFill>
                  <a:latin typeface="微软雅黑" panose="020B0503020204020204" pitchFamily="34" charset="-122"/>
                  <a:ea typeface="微软雅黑" panose="020B0503020204020204" pitchFamily="34" charset="-122"/>
                </a:rPr>
                <a:t> 蔡斯</a:t>
              </a:r>
              <a:endParaRPr lang="en-US" altLang="zh-CN" sz="2100" b="1" dirty="0" smtClean="0">
                <a:solidFill>
                  <a:schemeClr val="accent5">
                    <a:lumMod val="75000"/>
                  </a:schemeClr>
                </a:solidFill>
                <a:latin typeface="微软雅黑" panose="020B0503020204020204" pitchFamily="34" charset="-122"/>
                <a:ea typeface="微软雅黑" panose="020B0503020204020204" pitchFamily="34" charset="-122"/>
              </a:endParaRPr>
            </a:p>
            <a:p>
              <a:pPr>
                <a:spcBef>
                  <a:spcPct val="50000"/>
                </a:spcBef>
              </a:pPr>
              <a:r>
                <a:rPr lang="en-US" altLang="zh-CN" sz="1400" b="1" dirty="0" err="1" smtClean="0">
                  <a:solidFill>
                    <a:schemeClr val="accent5">
                      <a:lumMod val="75000"/>
                    </a:schemeClr>
                  </a:solidFill>
                  <a:latin typeface="微软雅黑" panose="020B0503020204020204" pitchFamily="34" charset="-122"/>
                  <a:ea typeface="微软雅黑" panose="020B0503020204020204" pitchFamily="34" charset="-122"/>
                </a:rPr>
                <a:t>M.C.Chase</a:t>
              </a:r>
              <a:endParaRPr lang="zh-CN" altLang="en-US" sz="1400" b="1"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0" y="2388506"/>
              <a:ext cx="6627084" cy="2602555"/>
              <a:chOff x="0" y="2388506"/>
              <a:chExt cx="6627084" cy="2602555"/>
            </a:xfrm>
          </p:grpSpPr>
          <p:grpSp>
            <p:nvGrpSpPr>
              <p:cNvPr id="22" name="组合 21"/>
              <p:cNvGrpSpPr/>
              <p:nvPr/>
            </p:nvGrpSpPr>
            <p:grpSpPr>
              <a:xfrm>
                <a:off x="0" y="2569028"/>
                <a:ext cx="6627084" cy="2422033"/>
                <a:chOff x="0" y="2569028"/>
                <a:chExt cx="6627084" cy="2422033"/>
              </a:xfrm>
            </p:grpSpPr>
            <p:sp>
              <p:nvSpPr>
                <p:cNvPr id="48136" name="Rectangle 8"/>
                <p:cNvSpPr>
                  <a:spLocks noChangeArrowheads="1"/>
                </p:cNvSpPr>
                <p:nvPr/>
              </p:nvSpPr>
              <p:spPr bwMode="auto">
                <a:xfrm>
                  <a:off x="3140934" y="3866209"/>
                  <a:ext cx="3486150" cy="43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zh-CN" altLang="en-US" sz="2400" b="1" dirty="0">
                      <a:solidFill>
                        <a:srgbClr val="0000FF"/>
                      </a:solidFill>
                      <a:latin typeface="Arial" panose="020B0604020202020204" pitchFamily="34" charset="0"/>
                    </a:rPr>
                    <a:t>噬菌体侵染细菌的实验</a:t>
                  </a:r>
                </a:p>
              </p:txBody>
            </p:sp>
            <p:grpSp>
              <p:nvGrpSpPr>
                <p:cNvPr id="21" name="组合 20"/>
                <p:cNvGrpSpPr/>
                <p:nvPr/>
              </p:nvGrpSpPr>
              <p:grpSpPr>
                <a:xfrm>
                  <a:off x="0" y="2569028"/>
                  <a:ext cx="3156857" cy="2422033"/>
                  <a:chOff x="0" y="2852057"/>
                  <a:chExt cx="3156857" cy="2422033"/>
                </a:xfrm>
              </p:grpSpPr>
              <p:grpSp>
                <p:nvGrpSpPr>
                  <p:cNvPr id="4" name="Group 5"/>
                  <p:cNvGrpSpPr/>
                  <p:nvPr/>
                </p:nvGrpSpPr>
                <p:grpSpPr>
                  <a:xfrm>
                    <a:off x="0" y="2852057"/>
                    <a:ext cx="1663322" cy="2422033"/>
                    <a:chOff x="0" y="0"/>
                    <a:chExt cx="1225" cy="2502"/>
                  </a:xfrm>
                </p:grpSpPr>
                <p:pic>
                  <p:nvPicPr>
                    <p:cNvPr id="17" name="Picture 6" descr="赫尔希"/>
                    <p:cNvPicPr>
                      <a:picLocks noChangeAspect="1"/>
                    </p:cNvPicPr>
                    <p:nvPr/>
                  </p:nvPicPr>
                  <p:blipFill>
                    <a:blip r:embed="rId4"/>
                    <a:stretch>
                      <a:fillRect/>
                    </a:stretch>
                  </p:blipFill>
                  <p:spPr>
                    <a:xfrm>
                      <a:off x="0" y="0"/>
                      <a:ext cx="1225" cy="1799"/>
                    </a:xfrm>
                    <a:prstGeom prst="rect">
                      <a:avLst/>
                    </a:prstGeom>
                    <a:noFill/>
                    <a:ln w="9525">
                      <a:noFill/>
                    </a:ln>
                  </p:spPr>
                </p:pic>
                <p:sp>
                  <p:nvSpPr>
                    <p:cNvPr id="18" name="Text Box 7"/>
                    <p:cNvSpPr txBox="1"/>
                    <p:nvPr/>
                  </p:nvSpPr>
                  <p:spPr>
                    <a:xfrm>
                      <a:off x="155" y="1739"/>
                      <a:ext cx="1043" cy="763"/>
                    </a:xfrm>
                    <a:prstGeom prst="rect">
                      <a:avLst/>
                    </a:prstGeom>
                    <a:noFill/>
                    <a:ln w="9525">
                      <a:noFill/>
                    </a:ln>
                  </p:spPr>
                  <p:txBody>
                    <a:bodyPr wrap="square">
                      <a:spAutoFit/>
                    </a:bodyPr>
                    <a:lstStyle/>
                    <a:p>
                      <a:pPr>
                        <a:spcBef>
                          <a:spcPct val="50000"/>
                        </a:spcBef>
                      </a:pPr>
                      <a:r>
                        <a:rPr lang="zh-CN" altLang="en-US" sz="2100" b="1" dirty="0" smtClean="0">
                          <a:solidFill>
                            <a:schemeClr val="accent5">
                              <a:lumMod val="75000"/>
                            </a:schemeClr>
                          </a:solidFill>
                          <a:latin typeface="微软雅黑" panose="020B0503020204020204" pitchFamily="34" charset="-122"/>
                          <a:ea typeface="微软雅黑" panose="020B0503020204020204" pitchFamily="34" charset="-122"/>
                        </a:rPr>
                        <a:t>赫尔希</a:t>
                      </a:r>
                      <a:endParaRPr lang="en-US" altLang="zh-CN" sz="2100" b="1" dirty="0" smtClean="0">
                        <a:solidFill>
                          <a:schemeClr val="accent5">
                            <a:lumMod val="75000"/>
                          </a:schemeClr>
                        </a:solidFill>
                        <a:latin typeface="微软雅黑" panose="020B0503020204020204" pitchFamily="34" charset="-122"/>
                        <a:ea typeface="微软雅黑" panose="020B0503020204020204" pitchFamily="34" charset="-122"/>
                      </a:endParaRPr>
                    </a:p>
                    <a:p>
                      <a:pPr>
                        <a:spcBef>
                          <a:spcPct val="50000"/>
                        </a:spcBef>
                      </a:pPr>
                      <a:r>
                        <a:rPr lang="en-US" altLang="zh-CN" sz="1400" b="1" dirty="0" err="1" smtClean="0">
                          <a:solidFill>
                            <a:schemeClr val="accent5">
                              <a:lumMod val="75000"/>
                            </a:schemeClr>
                          </a:solidFill>
                          <a:latin typeface="微软雅黑" panose="020B0503020204020204" pitchFamily="34" charset="-122"/>
                          <a:ea typeface="微软雅黑" panose="020B0503020204020204" pitchFamily="34" charset="-122"/>
                        </a:rPr>
                        <a:t>A.D.Hershey</a:t>
                      </a:r>
                      <a:endParaRPr lang="zh-CN" altLang="en-US" sz="1400" b="1" dirty="0">
                        <a:solidFill>
                          <a:schemeClr val="accent5">
                            <a:lumMod val="75000"/>
                          </a:schemeClr>
                        </a:solidFill>
                        <a:latin typeface="微软雅黑" panose="020B0503020204020204" pitchFamily="34" charset="-122"/>
                        <a:ea typeface="微软雅黑" panose="020B0503020204020204" pitchFamily="34" charset="-122"/>
                      </a:endParaRPr>
                    </a:p>
                  </p:txBody>
                </p:sp>
              </p:grpSp>
              <p:pic>
                <p:nvPicPr>
                  <p:cNvPr id="19" name="Picture 12" descr="H:\打印\课件\上课用\必修2上课用ppT\imagesCACHBRLB.jpg"/>
                  <p:cNvPicPr>
                    <a:picLocks noChangeAspect="1"/>
                  </p:cNvPicPr>
                  <p:nvPr/>
                </p:nvPicPr>
                <p:blipFill>
                  <a:blip r:embed="rId5"/>
                  <a:stretch>
                    <a:fillRect/>
                  </a:stretch>
                </p:blipFill>
                <p:spPr>
                  <a:xfrm>
                    <a:off x="1689382" y="2852057"/>
                    <a:ext cx="1467475" cy="1722017"/>
                  </a:xfrm>
                  <a:prstGeom prst="rect">
                    <a:avLst/>
                  </a:prstGeom>
                  <a:noFill/>
                  <a:ln w="9525">
                    <a:noFill/>
                  </a:ln>
                </p:spPr>
              </p:pic>
            </p:grpSp>
          </p:grpSp>
          <p:pic>
            <p:nvPicPr>
              <p:cNvPr id="4098" name="Picture 2"/>
              <p:cNvPicPr>
                <a:picLocks noChangeAspect="1" noChangeArrowheads="1"/>
              </p:cNvPicPr>
              <p:nvPr/>
            </p:nvPicPr>
            <p:blipFill>
              <a:blip r:embed="rId6"/>
              <a:srcRect/>
              <a:stretch>
                <a:fillRect/>
              </a:stretch>
            </p:blipFill>
            <p:spPr bwMode="auto">
              <a:xfrm>
                <a:off x="0" y="2388506"/>
                <a:ext cx="3178629" cy="1934483"/>
              </a:xfrm>
              <a:prstGeom prst="rect">
                <a:avLst/>
              </a:prstGeom>
              <a:noFill/>
              <a:ln w="9525">
                <a:noFill/>
                <a:miter lim="800000"/>
                <a:headEnd/>
                <a:tailEnd/>
              </a:ln>
              <a:effectLst/>
            </p:spPr>
          </p:pic>
        </p:grpSp>
      </p:grpSp>
    </p:spTree>
    <p:extLst>
      <p:ext uri="{BB962C8B-B14F-4D97-AF65-F5344CB8AC3E}">
        <p14:creationId xmlns:p14="http://schemas.microsoft.com/office/powerpoint/2010/main" val="255232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16731" y="3243263"/>
            <a:ext cx="5625704" cy="402674"/>
          </a:xfrm>
          <a:prstGeom prst="rect">
            <a:avLst/>
          </a:prstGeom>
          <a:noFill/>
          <a:ln w="9525">
            <a:noFill/>
            <a:miter lim="800000"/>
            <a:headEnd/>
            <a:tailEnd/>
          </a:ln>
        </p:spPr>
        <p:txBody>
          <a:bodyPr lIns="68580" tIns="34290" rIns="68580" bIns="34290">
            <a:spAutoFit/>
          </a:bodyPr>
          <a:lstStyle/>
          <a:p>
            <a:pPr hangingPunct="1">
              <a:lnSpc>
                <a:spcPts val="2625"/>
              </a:lnSpc>
            </a:pPr>
            <a:r>
              <a:rPr lang="en-US" altLang="zh-CN" b="1" dirty="0">
                <a:solidFill>
                  <a:srgbClr val="0000CC"/>
                </a:solidFill>
                <a:latin typeface="黑体" pitchFamily="49" charset="-122"/>
                <a:ea typeface="黑体" pitchFamily="49" charset="-122"/>
              </a:rPr>
              <a:t>R</a:t>
            </a:r>
            <a:r>
              <a:rPr lang="zh-CN" altLang="en-US" b="1" dirty="0">
                <a:solidFill>
                  <a:srgbClr val="0000CC"/>
                </a:solidFill>
                <a:latin typeface="黑体" pitchFamily="49" charset="-122"/>
                <a:ea typeface="黑体" pitchFamily="49" charset="-122"/>
              </a:rPr>
              <a:t>型菌：</a:t>
            </a:r>
            <a:r>
              <a:rPr lang="zh-CN" altLang="en-US" b="1" dirty="0">
                <a:latin typeface="黑体" pitchFamily="49" charset="-122"/>
                <a:ea typeface="黑体" pitchFamily="49" charset="-122"/>
              </a:rPr>
              <a:t>无荚膜，菌落表面粗糙（</a:t>
            </a:r>
            <a:r>
              <a:rPr lang="en-US" altLang="zh-CN" b="1" dirty="0">
                <a:latin typeface="黑体" pitchFamily="49" charset="-122"/>
                <a:ea typeface="黑体" pitchFamily="49" charset="-122"/>
              </a:rPr>
              <a:t>rough</a:t>
            </a:r>
            <a:r>
              <a:rPr lang="zh-CN" altLang="en-US" b="1" dirty="0">
                <a:latin typeface="黑体" pitchFamily="49" charset="-122"/>
                <a:ea typeface="黑体" pitchFamily="49" charset="-122"/>
              </a:rPr>
              <a:t>）</a:t>
            </a:r>
            <a:r>
              <a:rPr lang="en-US" altLang="zh-CN" b="1" dirty="0">
                <a:latin typeface="黑体" pitchFamily="49" charset="-122"/>
                <a:ea typeface="黑体" pitchFamily="49" charset="-122"/>
              </a:rPr>
              <a:t>,</a:t>
            </a:r>
            <a:r>
              <a:rPr lang="zh-CN" altLang="en-US" b="1" dirty="0">
                <a:latin typeface="黑体" pitchFamily="49" charset="-122"/>
                <a:ea typeface="黑体" pitchFamily="49" charset="-122"/>
              </a:rPr>
              <a:t>无致病性</a:t>
            </a:r>
          </a:p>
        </p:txBody>
      </p:sp>
      <p:sp>
        <p:nvSpPr>
          <p:cNvPr id="15363" name="Text Box 3"/>
          <p:cNvSpPr txBox="1">
            <a:spLocks noChangeArrowheads="1"/>
          </p:cNvSpPr>
          <p:nvPr/>
        </p:nvSpPr>
        <p:spPr bwMode="auto">
          <a:xfrm>
            <a:off x="516732" y="3784998"/>
            <a:ext cx="5570917" cy="736099"/>
          </a:xfrm>
          <a:prstGeom prst="rect">
            <a:avLst/>
          </a:prstGeom>
          <a:noFill/>
          <a:ln w="9525">
            <a:noFill/>
            <a:miter lim="800000"/>
            <a:headEnd/>
            <a:tailEnd/>
          </a:ln>
        </p:spPr>
        <p:txBody>
          <a:bodyPr wrap="square" lIns="68580" tIns="34290" rIns="68580" bIns="34290">
            <a:spAutoFit/>
          </a:bodyPr>
          <a:lstStyle/>
          <a:p>
            <a:pPr hangingPunct="1">
              <a:lnSpc>
                <a:spcPts val="2625"/>
              </a:lnSpc>
            </a:pPr>
            <a:r>
              <a:rPr lang="en-US" altLang="zh-CN" b="1" dirty="0">
                <a:solidFill>
                  <a:srgbClr val="0000CC"/>
                </a:solidFill>
                <a:latin typeface="黑体" pitchFamily="49" charset="-122"/>
                <a:ea typeface="黑体" pitchFamily="49" charset="-122"/>
              </a:rPr>
              <a:t>S</a:t>
            </a:r>
            <a:r>
              <a:rPr lang="zh-CN" altLang="en-US" b="1" dirty="0">
                <a:solidFill>
                  <a:srgbClr val="0000CC"/>
                </a:solidFill>
                <a:latin typeface="黑体" pitchFamily="49" charset="-122"/>
                <a:ea typeface="黑体" pitchFamily="49" charset="-122"/>
              </a:rPr>
              <a:t>型菌：</a:t>
            </a:r>
            <a:r>
              <a:rPr lang="zh-CN" altLang="en-US" b="1" dirty="0">
                <a:latin typeface="黑体" pitchFamily="49" charset="-122"/>
                <a:ea typeface="黑体" pitchFamily="49" charset="-122"/>
              </a:rPr>
              <a:t>有荚膜，菌落表面光滑（</a:t>
            </a:r>
            <a:r>
              <a:rPr lang="en-US" altLang="zh-CN" b="1" dirty="0">
                <a:latin typeface="黑体" pitchFamily="49" charset="-122"/>
                <a:ea typeface="黑体" pitchFamily="49" charset="-122"/>
              </a:rPr>
              <a:t>smooth</a:t>
            </a:r>
            <a:r>
              <a:rPr lang="zh-CN" altLang="en-US" b="1" dirty="0">
                <a:latin typeface="黑体" pitchFamily="49" charset="-122"/>
                <a:ea typeface="黑体" pitchFamily="49" charset="-122"/>
              </a:rPr>
              <a:t>）</a:t>
            </a:r>
            <a:r>
              <a:rPr lang="en-US" altLang="zh-CN" b="1" dirty="0">
                <a:latin typeface="黑体" pitchFamily="49" charset="-122"/>
                <a:ea typeface="黑体" pitchFamily="49" charset="-122"/>
              </a:rPr>
              <a:t>,</a:t>
            </a:r>
            <a:r>
              <a:rPr lang="zh-CN" altLang="en-US" b="1" dirty="0">
                <a:latin typeface="黑体" pitchFamily="49" charset="-122"/>
                <a:ea typeface="黑体" pitchFamily="49" charset="-122"/>
              </a:rPr>
              <a:t>有致病性</a:t>
            </a:r>
            <a:r>
              <a:rPr lang="zh-CN" altLang="en-US" b="1" dirty="0" smtClean="0">
                <a:latin typeface="黑体" pitchFamily="49" charset="-122"/>
                <a:ea typeface="黑体" pitchFamily="49" charset="-122"/>
              </a:rPr>
              <a:t>，   可</a:t>
            </a:r>
            <a:r>
              <a:rPr lang="zh-CN" altLang="en-US" b="1" dirty="0">
                <a:latin typeface="黑体" pitchFamily="49" charset="-122"/>
                <a:ea typeface="黑体" pitchFamily="49" charset="-122"/>
              </a:rPr>
              <a:t>使人患肺炎，使小鼠患败血症死亡。</a:t>
            </a:r>
          </a:p>
        </p:txBody>
      </p:sp>
      <p:pic>
        <p:nvPicPr>
          <p:cNvPr id="22532" name="Picture 4">
            <a:hlinkClick r:id="rId2" action="ppaction://hlinksldjump"/>
          </p:cNvPr>
          <p:cNvPicPr>
            <a:picLocks noChangeAspect="1" noChangeArrowheads="1"/>
          </p:cNvPicPr>
          <p:nvPr/>
        </p:nvPicPr>
        <p:blipFill>
          <a:blip r:embed="rId3"/>
          <a:srcRect/>
          <a:stretch>
            <a:fillRect/>
          </a:stretch>
        </p:blipFill>
        <p:spPr bwMode="auto">
          <a:xfrm>
            <a:off x="575072" y="1228725"/>
            <a:ext cx="1052513" cy="1310879"/>
          </a:xfrm>
          <a:prstGeom prst="rect">
            <a:avLst/>
          </a:prstGeom>
          <a:noFill/>
          <a:ln w="9525">
            <a:noFill/>
            <a:miter lim="800000"/>
            <a:headEnd/>
            <a:tailEnd/>
          </a:ln>
        </p:spPr>
      </p:pic>
      <p:pic>
        <p:nvPicPr>
          <p:cNvPr id="22533" name="Picture 5"/>
          <p:cNvPicPr>
            <a:picLocks noChangeAspect="1" noChangeArrowheads="1"/>
          </p:cNvPicPr>
          <p:nvPr/>
        </p:nvPicPr>
        <p:blipFill>
          <a:blip r:embed="rId4"/>
          <a:srcRect/>
          <a:stretch>
            <a:fillRect/>
          </a:stretch>
        </p:blipFill>
        <p:spPr bwMode="auto">
          <a:xfrm>
            <a:off x="2031206" y="1187054"/>
            <a:ext cx="1201341" cy="1393031"/>
          </a:xfrm>
          <a:prstGeom prst="rect">
            <a:avLst/>
          </a:prstGeom>
          <a:noFill/>
          <a:ln w="9525">
            <a:noFill/>
            <a:miter lim="800000"/>
            <a:headEnd/>
            <a:tailEnd/>
          </a:ln>
        </p:spPr>
      </p:pic>
      <p:sp>
        <p:nvSpPr>
          <p:cNvPr id="22534" name="Text Box 6"/>
          <p:cNvSpPr txBox="1">
            <a:spLocks noChangeArrowheads="1"/>
          </p:cNvSpPr>
          <p:nvPr/>
        </p:nvSpPr>
        <p:spPr bwMode="auto">
          <a:xfrm>
            <a:off x="548538" y="213973"/>
            <a:ext cx="2216433" cy="877163"/>
          </a:xfrm>
          <a:prstGeom prst="rect">
            <a:avLst/>
          </a:prstGeom>
          <a:noFill/>
          <a:ln w="9525">
            <a:noFill/>
            <a:miter lim="800000"/>
            <a:headEnd/>
            <a:tailEnd/>
          </a:ln>
        </p:spPr>
        <p:txBody>
          <a:bodyPr wrap="square" lIns="68580" tIns="34290" rIns="68580" bIns="34290">
            <a:spAutoFit/>
          </a:bodyPr>
          <a:lstStyle/>
          <a:p>
            <a:pPr hangingPunct="1">
              <a:spcBef>
                <a:spcPct val="50000"/>
              </a:spcBef>
            </a:pPr>
            <a:r>
              <a:rPr lang="zh-CN" altLang="en-US" sz="2100" b="1" dirty="0" smtClean="0">
                <a:solidFill>
                  <a:srgbClr val="0000CC"/>
                </a:solidFill>
                <a:ea typeface="黑体" pitchFamily="49" charset="-122"/>
              </a:rPr>
              <a:t> </a:t>
            </a:r>
            <a:r>
              <a:rPr lang="en-US" altLang="zh-CN" sz="2100" b="1" dirty="0" smtClean="0">
                <a:solidFill>
                  <a:schemeClr val="tx1"/>
                </a:solidFill>
                <a:ea typeface="黑体" pitchFamily="49" charset="-122"/>
              </a:rPr>
              <a:t>1.</a:t>
            </a:r>
            <a:r>
              <a:rPr lang="zh-CN" altLang="en-US" sz="2100" b="1" dirty="0" smtClean="0">
                <a:solidFill>
                  <a:schemeClr val="tx1"/>
                </a:solidFill>
                <a:ea typeface="黑体" pitchFamily="49" charset="-122"/>
              </a:rPr>
              <a:t>  肺炎链球菌</a:t>
            </a:r>
            <a:endParaRPr lang="en-US" altLang="zh-CN" sz="2100" b="1" dirty="0" smtClean="0">
              <a:solidFill>
                <a:schemeClr val="tx1"/>
              </a:solidFill>
              <a:ea typeface="黑体" pitchFamily="49" charset="-122"/>
            </a:endParaRPr>
          </a:p>
          <a:p>
            <a:pPr eaLnBrk="1" hangingPunct="1">
              <a:spcBef>
                <a:spcPct val="50000"/>
              </a:spcBef>
            </a:pPr>
            <a:r>
              <a:rPr lang="zh-CN" altLang="en-US" sz="2100" b="1" dirty="0" smtClean="0">
                <a:solidFill>
                  <a:schemeClr val="tx1"/>
                </a:solidFill>
                <a:ea typeface="黑体" pitchFamily="49" charset="-122"/>
              </a:rPr>
              <a:t> </a:t>
            </a:r>
            <a:endParaRPr lang="zh-CN" altLang="en-US" sz="2100" b="1" dirty="0">
              <a:solidFill>
                <a:schemeClr val="tx1"/>
              </a:solidFill>
              <a:ea typeface="黑体" pitchFamily="49" charset="-122"/>
            </a:endParaRPr>
          </a:p>
        </p:txBody>
      </p:sp>
      <p:pic>
        <p:nvPicPr>
          <p:cNvPr id="2" name="图片 1"/>
          <p:cNvPicPr>
            <a:picLocks noChangeAspect="1" noChangeArrowheads="1"/>
          </p:cNvPicPr>
          <p:nvPr/>
        </p:nvPicPr>
        <p:blipFill>
          <a:blip r:embed="rId5"/>
          <a:srcRect t="49167" r="-1224" b="2286"/>
          <a:stretch>
            <a:fillRect/>
          </a:stretch>
        </p:blipFill>
        <p:spPr bwMode="auto">
          <a:xfrm>
            <a:off x="6173913" y="663880"/>
            <a:ext cx="2606832" cy="1941534"/>
          </a:xfrm>
          <a:prstGeom prst="rect">
            <a:avLst/>
          </a:prstGeom>
          <a:noFill/>
          <a:ln w="9525">
            <a:noFill/>
            <a:miter lim="800000"/>
            <a:headEnd/>
            <a:tailEnd/>
          </a:ln>
        </p:spPr>
      </p:pic>
      <p:pic>
        <p:nvPicPr>
          <p:cNvPr id="9" name="图片 8"/>
          <p:cNvPicPr>
            <a:picLocks noChangeAspect="1" noChangeArrowheads="1"/>
          </p:cNvPicPr>
          <p:nvPr/>
        </p:nvPicPr>
        <p:blipFill>
          <a:blip r:embed="rId5"/>
          <a:srcRect r="722" b="50207"/>
          <a:stretch>
            <a:fillRect/>
          </a:stretch>
        </p:blipFill>
        <p:spPr bwMode="auto">
          <a:xfrm>
            <a:off x="6211491" y="2618184"/>
            <a:ext cx="2556728" cy="1991393"/>
          </a:xfrm>
          <a:prstGeom prst="rect">
            <a:avLst/>
          </a:prstGeom>
          <a:noFill/>
          <a:ln w="9525">
            <a:noFill/>
            <a:miter lim="800000"/>
            <a:headEnd/>
            <a:tailEnd/>
          </a:ln>
        </p:spPr>
      </p:pic>
      <p:sp>
        <p:nvSpPr>
          <p:cNvPr id="10" name="Rectangle 14"/>
          <p:cNvSpPr>
            <a:spLocks noChangeArrowheads="1"/>
          </p:cNvSpPr>
          <p:nvPr/>
        </p:nvSpPr>
        <p:spPr bwMode="auto">
          <a:xfrm>
            <a:off x="3826298" y="0"/>
            <a:ext cx="383181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b="1" dirty="0" smtClean="0">
                <a:solidFill>
                  <a:srgbClr val="0000FF"/>
                </a:solidFill>
              </a:rPr>
              <a:t>一、肺炎链球菌的转化</a:t>
            </a:r>
            <a:r>
              <a:rPr lang="zh-CN" altLang="en-US" sz="2400" b="1" dirty="0">
                <a:solidFill>
                  <a:srgbClr val="0000FF"/>
                </a:solidFill>
              </a:rPr>
              <a:t>实验</a:t>
            </a:r>
          </a:p>
        </p:txBody>
      </p:sp>
      <p:cxnSp>
        <p:nvCxnSpPr>
          <p:cNvPr id="12" name="直接连接符 11"/>
          <p:cNvCxnSpPr/>
          <p:nvPr/>
        </p:nvCxnSpPr>
        <p:spPr>
          <a:xfrm>
            <a:off x="3286040" y="3580622"/>
            <a:ext cx="1307731" cy="2254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3" name="直接连接符 12"/>
          <p:cNvCxnSpPr/>
          <p:nvPr/>
        </p:nvCxnSpPr>
        <p:spPr>
          <a:xfrm>
            <a:off x="3296926" y="4135794"/>
            <a:ext cx="1329503" cy="1166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nvGrpSpPr>
          <p:cNvPr id="18" name="组合 17"/>
          <p:cNvGrpSpPr/>
          <p:nvPr/>
        </p:nvGrpSpPr>
        <p:grpSpPr>
          <a:xfrm>
            <a:off x="3402807" y="465535"/>
            <a:ext cx="2621756" cy="2476500"/>
            <a:chOff x="3402807" y="465535"/>
            <a:chExt cx="2621756" cy="2476500"/>
          </a:xfrm>
        </p:grpSpPr>
        <p:pic>
          <p:nvPicPr>
            <p:cNvPr id="3" name="图片 2"/>
            <p:cNvPicPr>
              <a:picLocks noChangeAspect="1" noChangeArrowheads="1"/>
            </p:cNvPicPr>
            <p:nvPr/>
          </p:nvPicPr>
          <p:blipFill>
            <a:blip r:embed="rId6"/>
            <a:srcRect/>
            <a:stretch>
              <a:fillRect/>
            </a:stretch>
          </p:blipFill>
          <p:spPr bwMode="auto">
            <a:xfrm>
              <a:off x="3402807" y="465535"/>
              <a:ext cx="2621756" cy="2476500"/>
            </a:xfrm>
            <a:prstGeom prst="rect">
              <a:avLst/>
            </a:prstGeom>
            <a:noFill/>
            <a:ln w="9525">
              <a:noFill/>
              <a:miter lim="800000"/>
              <a:headEnd/>
              <a:tailEnd/>
            </a:ln>
          </p:spPr>
        </p:pic>
        <p:sp>
          <p:nvSpPr>
            <p:cNvPr id="17" name="矩形 16"/>
            <p:cNvSpPr/>
            <p:nvPr/>
          </p:nvSpPr>
          <p:spPr>
            <a:xfrm>
              <a:off x="3883068" y="764088"/>
              <a:ext cx="363255" cy="2630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533"/>
                                        </p:tgtEl>
                                        <p:attrNameLst>
                                          <p:attrName>style.visibility</p:attrName>
                                        </p:attrNameLst>
                                      </p:cBhvr>
                                      <p:to>
                                        <p:strVal val="visible"/>
                                      </p:to>
                                    </p:set>
                                    <p:animEffect transition="in" filter="blinds(horizontal)">
                                      <p:cBhvr>
                                        <p:cTn id="20" dur="500"/>
                                        <p:tgtEl>
                                          <p:spTgt spid="2253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 y="0"/>
            <a:ext cx="2179530" cy="2215991"/>
          </a:xfrm>
          <a:prstGeom prst="rect">
            <a:avLst/>
          </a:prstGeom>
          <a:noFill/>
        </p:spPr>
        <p:txBody>
          <a:bodyPr wrap="square" rtlCol="0">
            <a:spAutoFit/>
          </a:bodyPr>
          <a:lstStyle/>
          <a:p>
            <a:r>
              <a:rPr lang="en-US" altLang="zh-CN" sz="2400" b="1" dirty="0" smtClean="0">
                <a:solidFill>
                  <a:schemeClr val="tx1"/>
                </a:solidFill>
                <a:latin typeface="楷体" pitchFamily="49" charset="-122"/>
                <a:ea typeface="楷体" pitchFamily="49" charset="-122"/>
              </a:rPr>
              <a:t>2.1928</a:t>
            </a:r>
            <a:r>
              <a:rPr lang="zh-CN" altLang="en-US" sz="2400" b="1" dirty="0" smtClean="0">
                <a:solidFill>
                  <a:schemeClr val="tx1"/>
                </a:solidFill>
                <a:latin typeface="楷体" pitchFamily="49" charset="-122"/>
                <a:ea typeface="楷体" pitchFamily="49" charset="-122"/>
              </a:rPr>
              <a:t>年英国的微生物学家格里菲思肺炎链球菌的转化验： </a:t>
            </a:r>
            <a:endParaRPr lang="en-US" altLang="zh-CN" sz="2400" b="1" dirty="0" smtClean="0">
              <a:solidFill>
                <a:schemeClr val="tx1"/>
              </a:solidFill>
              <a:latin typeface="楷体" pitchFamily="49" charset="-122"/>
              <a:ea typeface="楷体" pitchFamily="49" charset="-122"/>
            </a:endParaRPr>
          </a:p>
          <a:p>
            <a:endParaRPr lang="zh-CN" altLang="en-US" dirty="0"/>
          </a:p>
        </p:txBody>
      </p:sp>
      <p:grpSp>
        <p:nvGrpSpPr>
          <p:cNvPr id="34" name="组合 33"/>
          <p:cNvGrpSpPr/>
          <p:nvPr/>
        </p:nvGrpSpPr>
        <p:grpSpPr>
          <a:xfrm>
            <a:off x="0" y="3757085"/>
            <a:ext cx="3657600" cy="434578"/>
            <a:chOff x="1073735" y="3882346"/>
            <a:chExt cx="3932483" cy="434578"/>
          </a:xfrm>
        </p:grpSpPr>
        <p:grpSp>
          <p:nvGrpSpPr>
            <p:cNvPr id="28" name="Group 4"/>
            <p:cNvGrpSpPr>
              <a:grpSpLocks/>
            </p:cNvGrpSpPr>
            <p:nvPr/>
          </p:nvGrpSpPr>
          <p:grpSpPr bwMode="auto">
            <a:xfrm>
              <a:off x="1073735" y="3882346"/>
              <a:ext cx="3932483" cy="434578"/>
              <a:chOff x="2768" y="3745"/>
              <a:chExt cx="2406" cy="365"/>
            </a:xfrm>
          </p:grpSpPr>
          <p:sp>
            <p:nvSpPr>
              <p:cNvPr id="29" name="Rectangle 5"/>
              <p:cNvSpPr>
                <a:spLocks noChangeArrowheads="1"/>
              </p:cNvSpPr>
              <p:nvPr/>
            </p:nvSpPr>
            <p:spPr bwMode="auto">
              <a:xfrm>
                <a:off x="2768" y="3774"/>
                <a:ext cx="1142" cy="336"/>
              </a:xfrm>
              <a:prstGeom prst="rect">
                <a:avLst/>
              </a:prstGeom>
              <a:noFill/>
              <a:ln w="9525">
                <a:noFill/>
                <a:miter lim="800000"/>
                <a:headEnd/>
                <a:tailEnd/>
              </a:ln>
            </p:spPr>
            <p:txBody>
              <a:bodyPr wrap="none">
                <a:spAutoFit/>
              </a:bodyPr>
              <a:lstStyle/>
              <a:p>
                <a:pPr eaLnBrk="1" hangingPunct="1"/>
                <a:r>
                  <a:rPr kumimoji="1" lang="en-US" altLang="zh-CN" sz="2000" b="1" dirty="0" smtClean="0">
                    <a:solidFill>
                      <a:srgbClr val="0000CC"/>
                    </a:solidFill>
                    <a:latin typeface="黑体" pitchFamily="49" charset="-122"/>
                    <a:ea typeface="黑体" pitchFamily="49" charset="-122"/>
                  </a:rPr>
                  <a:t>R</a:t>
                </a:r>
                <a:r>
                  <a:rPr kumimoji="1" lang="zh-CN" altLang="en-US" sz="2000" b="1" dirty="0" smtClean="0">
                    <a:solidFill>
                      <a:srgbClr val="0000CC"/>
                    </a:solidFill>
                    <a:latin typeface="黑体" pitchFamily="49" charset="-122"/>
                    <a:ea typeface="黑体" pitchFamily="49" charset="-122"/>
                  </a:rPr>
                  <a:t>活菌 </a:t>
                </a:r>
                <a:r>
                  <a:rPr kumimoji="1" lang="en-US" altLang="zh-CN" sz="2000" b="1" dirty="0">
                    <a:solidFill>
                      <a:srgbClr val="0000CC"/>
                    </a:solidFill>
                    <a:latin typeface="黑体" pitchFamily="49" charset="-122"/>
                    <a:ea typeface="黑体" pitchFamily="49" charset="-122"/>
                  </a:rPr>
                  <a:t>+ </a:t>
                </a:r>
                <a:r>
                  <a:rPr kumimoji="1" lang="zh-CN" altLang="en-US" sz="2000" b="1" dirty="0" smtClean="0">
                    <a:solidFill>
                      <a:srgbClr val="FF0000"/>
                    </a:solidFill>
                    <a:latin typeface="黑体" pitchFamily="49" charset="-122"/>
                    <a:ea typeface="黑体" pitchFamily="49" charset="-122"/>
                  </a:rPr>
                  <a:t>死</a:t>
                </a:r>
                <a:r>
                  <a:rPr kumimoji="1" lang="en-US" altLang="zh-CN" sz="2000" b="1" dirty="0" smtClean="0">
                    <a:solidFill>
                      <a:srgbClr val="FF0000"/>
                    </a:solidFill>
                    <a:latin typeface="黑体" pitchFamily="49" charset="-122"/>
                    <a:ea typeface="黑体" pitchFamily="49" charset="-122"/>
                  </a:rPr>
                  <a:t>S</a:t>
                </a:r>
                <a:r>
                  <a:rPr kumimoji="1" lang="zh-CN" altLang="en-US" sz="2000" b="1" dirty="0" smtClean="0">
                    <a:solidFill>
                      <a:srgbClr val="FF0000"/>
                    </a:solidFill>
                    <a:latin typeface="黑体" pitchFamily="49" charset="-122"/>
                    <a:ea typeface="黑体" pitchFamily="49" charset="-122"/>
                  </a:rPr>
                  <a:t>菌</a:t>
                </a:r>
                <a:endParaRPr kumimoji="1" lang="zh-CN" altLang="en-US" sz="2000" b="1" dirty="0">
                  <a:solidFill>
                    <a:srgbClr val="FF0000"/>
                  </a:solidFill>
                  <a:latin typeface="黑体" pitchFamily="49" charset="-122"/>
                  <a:ea typeface="黑体" pitchFamily="49" charset="-122"/>
                </a:endParaRPr>
              </a:p>
            </p:txBody>
          </p:sp>
          <p:sp>
            <p:nvSpPr>
              <p:cNvPr id="30" name="Rectangle 6"/>
              <p:cNvSpPr>
                <a:spLocks noChangeArrowheads="1"/>
              </p:cNvSpPr>
              <p:nvPr/>
            </p:nvSpPr>
            <p:spPr bwMode="auto">
              <a:xfrm>
                <a:off x="4192" y="3745"/>
                <a:ext cx="982" cy="336"/>
              </a:xfrm>
              <a:prstGeom prst="rect">
                <a:avLst/>
              </a:prstGeom>
              <a:noFill/>
              <a:ln w="9525">
                <a:noFill/>
                <a:miter lim="800000"/>
                <a:headEnd/>
                <a:tailEnd/>
              </a:ln>
            </p:spPr>
            <p:txBody>
              <a:bodyPr wrap="none">
                <a:spAutoFit/>
              </a:bodyPr>
              <a:lstStyle/>
              <a:p>
                <a:pPr eaLnBrk="1" hangingPunct="1"/>
                <a:r>
                  <a:rPr kumimoji="1" lang="zh-CN" altLang="en-US" sz="2000" b="1" dirty="0" smtClean="0">
                    <a:solidFill>
                      <a:srgbClr val="0000CC"/>
                    </a:solidFill>
                    <a:latin typeface="黑体" pitchFamily="49" charset="-122"/>
                    <a:ea typeface="黑体" pitchFamily="49" charset="-122"/>
                  </a:rPr>
                  <a:t>活</a:t>
                </a:r>
                <a:r>
                  <a:rPr kumimoji="1" lang="en-US" altLang="zh-CN" sz="2000" b="1" dirty="0" smtClean="0">
                    <a:solidFill>
                      <a:srgbClr val="0000CC"/>
                    </a:solidFill>
                    <a:latin typeface="黑体" pitchFamily="49" charset="-122"/>
                    <a:ea typeface="黑体" pitchFamily="49" charset="-122"/>
                  </a:rPr>
                  <a:t>S</a:t>
                </a:r>
                <a:r>
                  <a:rPr kumimoji="1" lang="zh-CN" altLang="en-US" sz="2000" b="1" dirty="0" smtClean="0">
                    <a:solidFill>
                      <a:srgbClr val="0000CC"/>
                    </a:solidFill>
                    <a:latin typeface="黑体" pitchFamily="49" charset="-122"/>
                    <a:ea typeface="黑体" pitchFamily="49" charset="-122"/>
                  </a:rPr>
                  <a:t>菌？？？</a:t>
                </a:r>
                <a:endParaRPr kumimoji="1" lang="zh-CN" altLang="en-US" sz="2000" b="1" dirty="0">
                  <a:solidFill>
                    <a:srgbClr val="0000CC"/>
                  </a:solidFill>
                  <a:latin typeface="黑体" pitchFamily="49" charset="-122"/>
                  <a:ea typeface="黑体" pitchFamily="49" charset="-122"/>
                </a:endParaRPr>
              </a:p>
            </p:txBody>
          </p:sp>
        </p:grpSp>
        <p:cxnSp>
          <p:nvCxnSpPr>
            <p:cNvPr id="33" name="直接箭头连接符 32"/>
            <p:cNvCxnSpPr/>
            <p:nvPr/>
          </p:nvCxnSpPr>
          <p:spPr>
            <a:xfrm>
              <a:off x="3014719" y="4121063"/>
              <a:ext cx="48851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42" name="组合 41"/>
          <p:cNvGrpSpPr/>
          <p:nvPr/>
        </p:nvGrpSpPr>
        <p:grpSpPr>
          <a:xfrm>
            <a:off x="3519814" y="4556637"/>
            <a:ext cx="2189115" cy="586863"/>
            <a:chOff x="3995803" y="4148244"/>
            <a:chExt cx="2189115" cy="586863"/>
          </a:xfrm>
        </p:grpSpPr>
        <p:cxnSp>
          <p:nvCxnSpPr>
            <p:cNvPr id="36" name="直接箭头连接符 35"/>
            <p:cNvCxnSpPr/>
            <p:nvPr/>
          </p:nvCxnSpPr>
          <p:spPr>
            <a:xfrm>
              <a:off x="4924816" y="4373672"/>
              <a:ext cx="48851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39" name="组合 38"/>
            <p:cNvGrpSpPr/>
            <p:nvPr/>
          </p:nvGrpSpPr>
          <p:grpSpPr>
            <a:xfrm>
              <a:off x="3995803" y="4148244"/>
              <a:ext cx="2189115" cy="586863"/>
              <a:chOff x="4233797" y="4586655"/>
              <a:chExt cx="2189115" cy="586863"/>
            </a:xfrm>
          </p:grpSpPr>
          <p:sp>
            <p:nvSpPr>
              <p:cNvPr id="35" name="矩形 34"/>
              <p:cNvSpPr/>
              <p:nvPr/>
            </p:nvSpPr>
            <p:spPr>
              <a:xfrm>
                <a:off x="4233797" y="4586655"/>
                <a:ext cx="1139867" cy="369332"/>
              </a:xfrm>
              <a:prstGeom prst="rect">
                <a:avLst/>
              </a:prstGeom>
            </p:spPr>
            <p:txBody>
              <a:bodyPr wrap="square">
                <a:spAutoFit/>
              </a:bodyPr>
              <a:lstStyle/>
              <a:p>
                <a:r>
                  <a:rPr kumimoji="1" lang="en-US" altLang="zh-CN" b="1" dirty="0" smtClean="0">
                    <a:solidFill>
                      <a:srgbClr val="0000CC"/>
                    </a:solidFill>
                    <a:latin typeface="黑体" pitchFamily="49" charset="-122"/>
                    <a:ea typeface="黑体" pitchFamily="49" charset="-122"/>
                  </a:rPr>
                  <a:t>R</a:t>
                </a:r>
                <a:r>
                  <a:rPr kumimoji="1" lang="zh-CN" altLang="en-US" b="1" dirty="0" smtClean="0">
                    <a:solidFill>
                      <a:srgbClr val="0000CC"/>
                    </a:solidFill>
                    <a:latin typeface="黑体" pitchFamily="49" charset="-122"/>
                    <a:ea typeface="黑体" pitchFamily="49" charset="-122"/>
                  </a:rPr>
                  <a:t>活菌</a:t>
                </a:r>
                <a:endParaRPr lang="zh-CN" altLang="en-US" dirty="0"/>
              </a:p>
            </p:txBody>
          </p:sp>
          <p:sp>
            <p:nvSpPr>
              <p:cNvPr id="37" name="矩形 36"/>
              <p:cNvSpPr/>
              <p:nvPr/>
            </p:nvSpPr>
            <p:spPr>
              <a:xfrm>
                <a:off x="5656355" y="4588743"/>
                <a:ext cx="766557" cy="369332"/>
              </a:xfrm>
              <a:prstGeom prst="rect">
                <a:avLst/>
              </a:prstGeom>
            </p:spPr>
            <p:txBody>
              <a:bodyPr wrap="square">
                <a:spAutoFit/>
              </a:bodyPr>
              <a:lstStyle/>
              <a:p>
                <a:r>
                  <a:rPr kumimoji="1" lang="en-US" altLang="zh-CN" b="1" dirty="0" smtClean="0">
                    <a:solidFill>
                      <a:srgbClr val="FF0000"/>
                    </a:solidFill>
                    <a:latin typeface="黑体" pitchFamily="49" charset="-122"/>
                    <a:ea typeface="黑体" pitchFamily="49" charset="-122"/>
                  </a:rPr>
                  <a:t>S</a:t>
                </a:r>
                <a:r>
                  <a:rPr kumimoji="1" lang="zh-CN" altLang="en-US" b="1" dirty="0" smtClean="0">
                    <a:solidFill>
                      <a:srgbClr val="0000CC"/>
                    </a:solidFill>
                    <a:latin typeface="黑体" pitchFamily="49" charset="-122"/>
                    <a:ea typeface="黑体" pitchFamily="49" charset="-122"/>
                  </a:rPr>
                  <a:t>活菌</a:t>
                </a:r>
                <a:endParaRPr lang="zh-CN" altLang="en-US" dirty="0"/>
              </a:p>
            </p:txBody>
          </p:sp>
          <p:sp>
            <p:nvSpPr>
              <p:cNvPr id="38" name="TextBox 37"/>
              <p:cNvSpPr txBox="1"/>
              <p:nvPr/>
            </p:nvSpPr>
            <p:spPr>
              <a:xfrm>
                <a:off x="5098092" y="4650298"/>
                <a:ext cx="543739" cy="523220"/>
              </a:xfrm>
              <a:prstGeom prst="rect">
                <a:avLst/>
              </a:prstGeom>
              <a:noFill/>
            </p:spPr>
            <p:txBody>
              <a:bodyPr wrap="square" rtlCol="0">
                <a:spAutoFit/>
              </a:bodyPr>
              <a:lstStyle/>
              <a:p>
                <a:endParaRPr lang="en-US" altLang="zh-CN" sz="1400" dirty="0" smtClean="0">
                  <a:solidFill>
                    <a:srgbClr val="FF0000"/>
                  </a:solidFill>
                </a:endParaRPr>
              </a:p>
              <a:p>
                <a:r>
                  <a:rPr lang="zh-CN" altLang="en-US" sz="1400" dirty="0" smtClean="0">
                    <a:solidFill>
                      <a:srgbClr val="FF0000"/>
                    </a:solidFill>
                  </a:rPr>
                  <a:t>转化</a:t>
                </a:r>
                <a:endParaRPr lang="zh-CN" altLang="en-US" sz="1400" dirty="0">
                  <a:solidFill>
                    <a:srgbClr val="FF0000"/>
                  </a:solidFill>
                </a:endParaRPr>
              </a:p>
            </p:txBody>
          </p:sp>
        </p:grpSp>
      </p:grpSp>
      <p:sp>
        <p:nvSpPr>
          <p:cNvPr id="41" name="TextBox 40"/>
          <p:cNvSpPr txBox="1"/>
          <p:nvPr/>
        </p:nvSpPr>
        <p:spPr>
          <a:xfrm>
            <a:off x="5699343" y="4548700"/>
            <a:ext cx="2262158" cy="369332"/>
          </a:xfrm>
          <a:prstGeom prst="rect">
            <a:avLst/>
          </a:prstGeom>
          <a:noFill/>
        </p:spPr>
        <p:txBody>
          <a:bodyPr wrap="none" rtlCol="0">
            <a:spAutoFit/>
          </a:bodyPr>
          <a:lstStyle/>
          <a:p>
            <a:r>
              <a:rPr lang="zh-CN" altLang="en-US" dirty="0" smtClean="0"/>
              <a:t>（第一组实验否定）</a:t>
            </a:r>
            <a:endParaRPr lang="zh-CN" altLang="en-US" dirty="0"/>
          </a:p>
        </p:txBody>
      </p:sp>
      <p:grpSp>
        <p:nvGrpSpPr>
          <p:cNvPr id="52" name="组合 51"/>
          <p:cNvGrpSpPr/>
          <p:nvPr/>
        </p:nvGrpSpPr>
        <p:grpSpPr>
          <a:xfrm>
            <a:off x="0" y="2698613"/>
            <a:ext cx="1338828" cy="889908"/>
            <a:chOff x="0" y="3137024"/>
            <a:chExt cx="1338828" cy="889908"/>
          </a:xfrm>
        </p:grpSpPr>
        <p:sp>
          <p:nvSpPr>
            <p:cNvPr id="26" name="TextBox 25"/>
            <p:cNvSpPr txBox="1"/>
            <p:nvPr/>
          </p:nvSpPr>
          <p:spPr>
            <a:xfrm>
              <a:off x="0" y="3137024"/>
              <a:ext cx="1266693" cy="523220"/>
            </a:xfrm>
            <a:prstGeom prst="rect">
              <a:avLst/>
            </a:prstGeom>
            <a:noFill/>
          </p:spPr>
          <p:txBody>
            <a:bodyPr wrap="none" rtlCol="0">
              <a:spAutoFit/>
            </a:bodyPr>
            <a:lstStyle/>
            <a:p>
              <a:r>
                <a:rPr lang="zh-CN" altLang="en-US" sz="2800" b="1" dirty="0" smtClean="0">
                  <a:solidFill>
                    <a:srgbClr val="0070C0"/>
                  </a:solidFill>
                  <a:latin typeface="楷体" pitchFamily="49" charset="-122"/>
                  <a:ea typeface="楷体" pitchFamily="49" charset="-122"/>
                </a:rPr>
                <a:t>思考：</a:t>
              </a:r>
              <a:endParaRPr lang="zh-CN" altLang="en-US" sz="2800" b="1" dirty="0">
                <a:solidFill>
                  <a:srgbClr val="0070C0"/>
                </a:solidFill>
                <a:latin typeface="楷体" pitchFamily="49" charset="-122"/>
                <a:ea typeface="楷体" pitchFamily="49" charset="-122"/>
              </a:endParaRPr>
            </a:p>
          </p:txBody>
        </p:sp>
        <p:sp>
          <p:nvSpPr>
            <p:cNvPr id="43" name="TextBox 42"/>
            <p:cNvSpPr txBox="1"/>
            <p:nvPr/>
          </p:nvSpPr>
          <p:spPr>
            <a:xfrm>
              <a:off x="0" y="3657600"/>
              <a:ext cx="1338828" cy="369332"/>
            </a:xfrm>
            <a:prstGeom prst="rect">
              <a:avLst/>
            </a:prstGeom>
            <a:noFill/>
          </p:spPr>
          <p:txBody>
            <a:bodyPr wrap="none" rtlCol="0">
              <a:spAutoFit/>
            </a:bodyPr>
            <a:lstStyle/>
            <a:p>
              <a:r>
                <a:rPr lang="zh-CN" altLang="en-US" b="1" dirty="0" smtClean="0"/>
                <a:t>发现问题</a:t>
              </a:r>
              <a:r>
                <a:rPr lang="zh-CN" altLang="en-US" dirty="0" smtClean="0"/>
                <a:t>：</a:t>
              </a:r>
              <a:endParaRPr lang="zh-CN" altLang="en-US" dirty="0"/>
            </a:p>
          </p:txBody>
        </p:sp>
      </p:grpSp>
      <p:sp>
        <p:nvSpPr>
          <p:cNvPr id="44" name="TextBox 43"/>
          <p:cNvSpPr txBox="1"/>
          <p:nvPr/>
        </p:nvSpPr>
        <p:spPr>
          <a:xfrm>
            <a:off x="0" y="4198307"/>
            <a:ext cx="1338828" cy="369332"/>
          </a:xfrm>
          <a:prstGeom prst="rect">
            <a:avLst/>
          </a:prstGeom>
          <a:noFill/>
        </p:spPr>
        <p:txBody>
          <a:bodyPr wrap="none" rtlCol="0">
            <a:spAutoFit/>
          </a:bodyPr>
          <a:lstStyle/>
          <a:p>
            <a:r>
              <a:rPr lang="zh-CN" altLang="en-US" b="1" dirty="0" smtClean="0"/>
              <a:t>作出假设：</a:t>
            </a:r>
            <a:endParaRPr lang="zh-CN" altLang="en-US" b="1" dirty="0"/>
          </a:p>
        </p:txBody>
      </p:sp>
      <p:grpSp>
        <p:nvGrpSpPr>
          <p:cNvPr id="45" name="组合 44"/>
          <p:cNvGrpSpPr/>
          <p:nvPr/>
        </p:nvGrpSpPr>
        <p:grpSpPr>
          <a:xfrm>
            <a:off x="4083484" y="3855553"/>
            <a:ext cx="2328989" cy="473757"/>
            <a:chOff x="3855929" y="4045907"/>
            <a:chExt cx="2328989" cy="473757"/>
          </a:xfrm>
        </p:grpSpPr>
        <p:cxnSp>
          <p:nvCxnSpPr>
            <p:cNvPr id="46" name="直接箭头连接符 45"/>
            <p:cNvCxnSpPr/>
            <p:nvPr/>
          </p:nvCxnSpPr>
          <p:spPr>
            <a:xfrm>
              <a:off x="4924816" y="4373672"/>
              <a:ext cx="48851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47" name="组合 38"/>
            <p:cNvGrpSpPr/>
            <p:nvPr/>
          </p:nvGrpSpPr>
          <p:grpSpPr>
            <a:xfrm>
              <a:off x="3855929" y="4045907"/>
              <a:ext cx="2328989" cy="473757"/>
              <a:chOff x="4093923" y="4484318"/>
              <a:chExt cx="2328989" cy="473757"/>
            </a:xfrm>
          </p:grpSpPr>
          <p:sp>
            <p:nvSpPr>
              <p:cNvPr id="48" name="矩形 47"/>
              <p:cNvSpPr/>
              <p:nvPr/>
            </p:nvSpPr>
            <p:spPr>
              <a:xfrm>
                <a:off x="4093923" y="4586655"/>
                <a:ext cx="1262189" cy="369332"/>
              </a:xfrm>
              <a:prstGeom prst="rect">
                <a:avLst/>
              </a:prstGeom>
            </p:spPr>
            <p:txBody>
              <a:bodyPr wrap="square">
                <a:spAutoFit/>
              </a:bodyPr>
              <a:lstStyle/>
              <a:p>
                <a:r>
                  <a:rPr kumimoji="1" lang="en-US" altLang="zh-CN" b="1" dirty="0" smtClean="0">
                    <a:solidFill>
                      <a:srgbClr val="0000CC"/>
                    </a:solidFill>
                    <a:latin typeface="黑体" pitchFamily="49" charset="-122"/>
                    <a:ea typeface="黑体" pitchFamily="49" charset="-122"/>
                  </a:rPr>
                  <a:t> </a:t>
                </a:r>
                <a:r>
                  <a:rPr kumimoji="1" lang="zh-CN" altLang="en-US" b="1" dirty="0" smtClean="0">
                    <a:solidFill>
                      <a:srgbClr val="FF0000"/>
                    </a:solidFill>
                    <a:latin typeface="黑体" pitchFamily="49" charset="-122"/>
                    <a:ea typeface="黑体" pitchFamily="49" charset="-122"/>
                  </a:rPr>
                  <a:t>死</a:t>
                </a:r>
                <a:r>
                  <a:rPr kumimoji="1" lang="en-US" altLang="zh-CN" b="1" dirty="0" smtClean="0">
                    <a:solidFill>
                      <a:srgbClr val="0000CC"/>
                    </a:solidFill>
                    <a:latin typeface="黑体" pitchFamily="49" charset="-122"/>
                    <a:ea typeface="黑体" pitchFamily="49" charset="-122"/>
                  </a:rPr>
                  <a:t>S</a:t>
                </a:r>
                <a:r>
                  <a:rPr kumimoji="1" lang="zh-CN" altLang="en-US" b="1" dirty="0" smtClean="0">
                    <a:solidFill>
                      <a:srgbClr val="0000CC"/>
                    </a:solidFill>
                    <a:latin typeface="黑体" pitchFamily="49" charset="-122"/>
                    <a:ea typeface="黑体" pitchFamily="49" charset="-122"/>
                  </a:rPr>
                  <a:t>菌</a:t>
                </a:r>
                <a:endParaRPr lang="zh-CN" altLang="en-US" dirty="0"/>
              </a:p>
            </p:txBody>
          </p:sp>
          <p:sp>
            <p:nvSpPr>
              <p:cNvPr id="49" name="矩形 48"/>
              <p:cNvSpPr/>
              <p:nvPr/>
            </p:nvSpPr>
            <p:spPr>
              <a:xfrm>
                <a:off x="5656355" y="4588743"/>
                <a:ext cx="766557" cy="369332"/>
              </a:xfrm>
              <a:prstGeom prst="rect">
                <a:avLst/>
              </a:prstGeom>
            </p:spPr>
            <p:txBody>
              <a:bodyPr wrap="square">
                <a:spAutoFit/>
              </a:bodyPr>
              <a:lstStyle/>
              <a:p>
                <a:r>
                  <a:rPr kumimoji="1" lang="en-US" altLang="zh-CN" b="1" dirty="0" smtClean="0">
                    <a:solidFill>
                      <a:srgbClr val="0000CC"/>
                    </a:solidFill>
                    <a:latin typeface="黑体" pitchFamily="49" charset="-122"/>
                    <a:ea typeface="黑体" pitchFamily="49" charset="-122"/>
                  </a:rPr>
                  <a:t>S</a:t>
                </a:r>
                <a:r>
                  <a:rPr kumimoji="1" lang="zh-CN" altLang="en-US" b="1" dirty="0" smtClean="0">
                    <a:solidFill>
                      <a:srgbClr val="0000CC"/>
                    </a:solidFill>
                    <a:latin typeface="黑体" pitchFamily="49" charset="-122"/>
                    <a:ea typeface="黑体" pitchFamily="49" charset="-122"/>
                  </a:rPr>
                  <a:t>活菌</a:t>
                </a:r>
                <a:endParaRPr lang="zh-CN" altLang="en-US" dirty="0"/>
              </a:p>
            </p:txBody>
          </p:sp>
          <p:sp>
            <p:nvSpPr>
              <p:cNvPr id="50" name="TextBox 49"/>
              <p:cNvSpPr txBox="1"/>
              <p:nvPr/>
            </p:nvSpPr>
            <p:spPr>
              <a:xfrm>
                <a:off x="5110618" y="4484318"/>
                <a:ext cx="543739" cy="307777"/>
              </a:xfrm>
              <a:prstGeom prst="rect">
                <a:avLst/>
              </a:prstGeom>
              <a:noFill/>
            </p:spPr>
            <p:txBody>
              <a:bodyPr wrap="square" rtlCol="0">
                <a:spAutoFit/>
              </a:bodyPr>
              <a:lstStyle/>
              <a:p>
                <a:r>
                  <a:rPr lang="zh-CN" altLang="en-US" sz="1400" dirty="0" smtClean="0">
                    <a:solidFill>
                      <a:srgbClr val="FF0000"/>
                    </a:solidFill>
                  </a:rPr>
                  <a:t>转化</a:t>
                </a:r>
                <a:endParaRPr lang="zh-CN" altLang="en-US" sz="1400" dirty="0">
                  <a:solidFill>
                    <a:srgbClr val="FF0000"/>
                  </a:solidFill>
                </a:endParaRPr>
              </a:p>
            </p:txBody>
          </p:sp>
        </p:grpSp>
      </p:grpSp>
      <p:sp>
        <p:nvSpPr>
          <p:cNvPr id="51" name="TextBox 50"/>
          <p:cNvSpPr txBox="1"/>
          <p:nvPr/>
        </p:nvSpPr>
        <p:spPr>
          <a:xfrm>
            <a:off x="6277625" y="3918182"/>
            <a:ext cx="2262158" cy="369332"/>
          </a:xfrm>
          <a:prstGeom prst="rect">
            <a:avLst/>
          </a:prstGeom>
          <a:noFill/>
        </p:spPr>
        <p:txBody>
          <a:bodyPr wrap="none" rtlCol="0">
            <a:spAutoFit/>
          </a:bodyPr>
          <a:lstStyle/>
          <a:p>
            <a:r>
              <a:rPr lang="zh-CN" altLang="en-US" dirty="0" smtClean="0"/>
              <a:t>（第三组实验否定）</a:t>
            </a:r>
            <a:endParaRPr lang="zh-CN" altLang="en-US" dirty="0"/>
          </a:p>
        </p:txBody>
      </p:sp>
      <p:grpSp>
        <p:nvGrpSpPr>
          <p:cNvPr id="56" name="组合 55"/>
          <p:cNvGrpSpPr/>
          <p:nvPr/>
        </p:nvGrpSpPr>
        <p:grpSpPr>
          <a:xfrm>
            <a:off x="4546155" y="4309746"/>
            <a:ext cx="1133841" cy="425885"/>
            <a:chOff x="4546155" y="4309746"/>
            <a:chExt cx="1133841" cy="425885"/>
          </a:xfrm>
        </p:grpSpPr>
        <p:cxnSp>
          <p:nvCxnSpPr>
            <p:cNvPr id="54" name="直接箭头连接符 53"/>
            <p:cNvCxnSpPr/>
            <p:nvPr/>
          </p:nvCxnSpPr>
          <p:spPr>
            <a:xfrm rot="5400000">
              <a:off x="4334006" y="4521895"/>
              <a:ext cx="42588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5" name="TextBox 54"/>
            <p:cNvSpPr txBox="1"/>
            <p:nvPr/>
          </p:nvSpPr>
          <p:spPr>
            <a:xfrm>
              <a:off x="4572000" y="4334006"/>
              <a:ext cx="1107996" cy="369332"/>
            </a:xfrm>
            <a:prstGeom prst="rect">
              <a:avLst/>
            </a:prstGeom>
            <a:noFill/>
          </p:spPr>
          <p:txBody>
            <a:bodyPr wrap="none" rtlCol="0">
              <a:spAutoFit/>
            </a:bodyPr>
            <a:lstStyle/>
            <a:p>
              <a:r>
                <a:rPr lang="zh-CN" altLang="en-US" b="1" dirty="0" smtClean="0">
                  <a:solidFill>
                    <a:schemeClr val="tx1"/>
                  </a:solidFill>
                </a:rPr>
                <a:t>某种物质</a:t>
              </a:r>
              <a:endParaRPr lang="zh-CN" altLang="en-US" b="1" dirty="0">
                <a:solidFill>
                  <a:schemeClr val="tx1"/>
                </a:solidFill>
              </a:endParaRPr>
            </a:p>
          </p:txBody>
        </p:sp>
      </p:grpSp>
      <p:pic>
        <p:nvPicPr>
          <p:cNvPr id="5122" name="Picture 2"/>
          <p:cNvPicPr>
            <a:picLocks noChangeAspect="1" noChangeArrowheads="1"/>
          </p:cNvPicPr>
          <p:nvPr/>
        </p:nvPicPr>
        <p:blipFill>
          <a:blip r:embed="rId2">
            <a:lum contrast="10000"/>
          </a:blip>
          <a:srcRect l="5479" t="13881"/>
          <a:stretch>
            <a:fillRect/>
          </a:stretch>
        </p:blipFill>
        <p:spPr bwMode="auto">
          <a:xfrm>
            <a:off x="2091846" y="1"/>
            <a:ext cx="6876789" cy="365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linds(horizontal)">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linds(horizont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blinds(horizontal)">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290496" y="166965"/>
            <a:ext cx="8853503" cy="992579"/>
          </a:xfrm>
          <a:prstGeom prst="rect">
            <a:avLst/>
          </a:prstGeom>
          <a:noFill/>
          <a:ln w="9525">
            <a:noFill/>
            <a:miter lim="800000"/>
            <a:headEnd/>
            <a:tailEnd/>
          </a:ln>
        </p:spPr>
        <p:txBody>
          <a:bodyPr wrap="square" lIns="68580" tIns="34290" rIns="68580" bIns="34290">
            <a:spAutoFit/>
          </a:bodyPr>
          <a:lstStyle/>
          <a:p>
            <a:pPr eaLnBrk="1" hangingPunct="1">
              <a:lnSpc>
                <a:spcPct val="150000"/>
              </a:lnSpc>
              <a:spcBef>
                <a:spcPct val="50000"/>
              </a:spcBef>
            </a:pPr>
            <a:r>
              <a:rPr kumimoji="1" lang="zh-CN" altLang="en-US" sz="2000" b="1" dirty="0">
                <a:solidFill>
                  <a:srgbClr val="0000CC"/>
                </a:solidFill>
                <a:latin typeface="楷体" pitchFamily="49" charset="-122"/>
                <a:ea typeface="楷体" pitchFamily="49" charset="-122"/>
              </a:rPr>
              <a:t>格里菲思</a:t>
            </a:r>
            <a:r>
              <a:rPr kumimoji="1" lang="zh-CN" altLang="en-US" sz="2000" b="1" dirty="0" smtClean="0">
                <a:solidFill>
                  <a:srgbClr val="0000CC"/>
                </a:solidFill>
                <a:latin typeface="楷体" pitchFamily="49" charset="-122"/>
                <a:ea typeface="楷体" pitchFamily="49" charset="-122"/>
              </a:rPr>
              <a:t>的推断：</a:t>
            </a:r>
            <a:r>
              <a:rPr kumimoji="1" lang="zh-CN" altLang="en-US" sz="2000" b="1" dirty="0">
                <a:latin typeface="楷体" pitchFamily="49" charset="-122"/>
                <a:ea typeface="楷体" pitchFamily="49" charset="-122"/>
              </a:rPr>
              <a:t>被加热杀死的</a:t>
            </a:r>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型细菌中，含有某种</a:t>
            </a:r>
            <a:r>
              <a:rPr kumimoji="1" lang="zh-CN" altLang="en-US" sz="2000" b="1" dirty="0">
                <a:solidFill>
                  <a:srgbClr val="FF0000"/>
                </a:solidFill>
                <a:latin typeface="楷体" pitchFamily="49" charset="-122"/>
                <a:ea typeface="楷体" pitchFamily="49" charset="-122"/>
              </a:rPr>
              <a:t>转化因子</a:t>
            </a:r>
            <a:r>
              <a:rPr kumimoji="1" lang="zh-CN" altLang="en-US" sz="2000" b="1" dirty="0">
                <a:latin typeface="楷体" pitchFamily="49" charset="-122"/>
                <a:ea typeface="楷体" pitchFamily="49" charset="-122"/>
              </a:rPr>
              <a:t>，使</a:t>
            </a:r>
            <a:r>
              <a:rPr kumimoji="1" lang="en-US" altLang="zh-CN" sz="2000" b="1" dirty="0">
                <a:latin typeface="楷体" pitchFamily="49" charset="-122"/>
                <a:ea typeface="楷体" pitchFamily="49" charset="-122"/>
              </a:rPr>
              <a:t>R</a:t>
            </a:r>
            <a:r>
              <a:rPr kumimoji="1" lang="zh-CN" altLang="en-US" sz="2000" b="1" dirty="0">
                <a:latin typeface="楷体" pitchFamily="49" charset="-122"/>
                <a:ea typeface="楷体" pitchFamily="49" charset="-122"/>
              </a:rPr>
              <a:t>型活菌转化为</a:t>
            </a:r>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型活菌。</a:t>
            </a:r>
          </a:p>
        </p:txBody>
      </p:sp>
      <p:grpSp>
        <p:nvGrpSpPr>
          <p:cNvPr id="2" name="Group 4"/>
          <p:cNvGrpSpPr>
            <a:grpSpLocks/>
          </p:cNvGrpSpPr>
          <p:nvPr/>
        </p:nvGrpSpPr>
        <p:grpSpPr bwMode="auto">
          <a:xfrm>
            <a:off x="2906121" y="1010837"/>
            <a:ext cx="3201918" cy="374289"/>
            <a:chOff x="2424" y="3774"/>
            <a:chExt cx="2688" cy="202"/>
          </a:xfrm>
        </p:grpSpPr>
        <p:sp>
          <p:nvSpPr>
            <p:cNvPr id="24593" name="Rectangle 5"/>
            <p:cNvSpPr>
              <a:spLocks noChangeArrowheads="1"/>
            </p:cNvSpPr>
            <p:nvPr/>
          </p:nvSpPr>
          <p:spPr bwMode="auto">
            <a:xfrm>
              <a:off x="2424" y="3774"/>
              <a:ext cx="1576" cy="199"/>
            </a:xfrm>
            <a:prstGeom prst="rect">
              <a:avLst/>
            </a:prstGeom>
            <a:noFill/>
            <a:ln w="9525">
              <a:noFill/>
              <a:miter lim="800000"/>
              <a:headEnd/>
              <a:tailEnd/>
            </a:ln>
          </p:spPr>
          <p:txBody>
            <a:bodyPr wrap="square">
              <a:spAutoFit/>
            </a:bodyPr>
            <a:lstStyle/>
            <a:p>
              <a:pPr eaLnBrk="1" hangingPunct="1"/>
              <a:r>
                <a:rPr kumimoji="1" lang="en-US" altLang="zh-CN" b="1" dirty="0">
                  <a:solidFill>
                    <a:srgbClr val="0000CC"/>
                  </a:solidFill>
                  <a:latin typeface="黑体" pitchFamily="49" charset="-122"/>
                  <a:ea typeface="黑体" pitchFamily="49" charset="-122"/>
                </a:rPr>
                <a:t>R</a:t>
              </a:r>
              <a:r>
                <a:rPr kumimoji="1" lang="zh-CN" altLang="en-US" b="1" dirty="0" smtClean="0">
                  <a:solidFill>
                    <a:srgbClr val="0000CC"/>
                  </a:solidFill>
                  <a:latin typeface="黑体" pitchFamily="49" charset="-122"/>
                  <a:ea typeface="黑体" pitchFamily="49" charset="-122"/>
                </a:rPr>
                <a:t>活菌 </a:t>
              </a:r>
              <a:r>
                <a:rPr kumimoji="1" lang="en-US" altLang="zh-CN" b="1" dirty="0">
                  <a:solidFill>
                    <a:srgbClr val="0000CC"/>
                  </a:solidFill>
                  <a:latin typeface="黑体" pitchFamily="49" charset="-122"/>
                  <a:ea typeface="黑体" pitchFamily="49" charset="-122"/>
                </a:rPr>
                <a:t>+ </a:t>
              </a:r>
              <a:r>
                <a:rPr kumimoji="1" lang="en-US" altLang="zh-CN" b="1" dirty="0">
                  <a:solidFill>
                    <a:srgbClr val="FF0000"/>
                  </a:solidFill>
                  <a:latin typeface="黑体" pitchFamily="49" charset="-122"/>
                  <a:ea typeface="黑体" pitchFamily="49" charset="-122"/>
                </a:rPr>
                <a:t>S</a:t>
              </a:r>
              <a:r>
                <a:rPr kumimoji="1" lang="zh-CN" altLang="en-US" b="1" dirty="0" smtClean="0">
                  <a:solidFill>
                    <a:srgbClr val="FF0000"/>
                  </a:solidFill>
                  <a:latin typeface="黑体" pitchFamily="49" charset="-122"/>
                  <a:ea typeface="黑体" pitchFamily="49" charset="-122"/>
                </a:rPr>
                <a:t>死菌</a:t>
              </a:r>
              <a:endParaRPr kumimoji="1" lang="zh-CN" altLang="en-US" b="1" dirty="0">
                <a:solidFill>
                  <a:srgbClr val="FF0000"/>
                </a:solidFill>
                <a:latin typeface="黑体" pitchFamily="49" charset="-122"/>
                <a:ea typeface="黑体" pitchFamily="49" charset="-122"/>
              </a:endParaRPr>
            </a:p>
          </p:txBody>
        </p:sp>
        <p:sp>
          <p:nvSpPr>
            <p:cNvPr id="24594" name="Rectangle 6"/>
            <p:cNvSpPr>
              <a:spLocks noChangeArrowheads="1"/>
            </p:cNvSpPr>
            <p:nvPr/>
          </p:nvSpPr>
          <p:spPr bwMode="auto">
            <a:xfrm>
              <a:off x="4468" y="3777"/>
              <a:ext cx="644" cy="199"/>
            </a:xfrm>
            <a:prstGeom prst="rect">
              <a:avLst/>
            </a:prstGeom>
            <a:noFill/>
            <a:ln w="9525">
              <a:noFill/>
              <a:miter lim="800000"/>
              <a:headEnd/>
              <a:tailEnd/>
            </a:ln>
          </p:spPr>
          <p:txBody>
            <a:bodyPr wrap="none">
              <a:spAutoFit/>
            </a:bodyPr>
            <a:lstStyle/>
            <a:p>
              <a:pPr eaLnBrk="1" hangingPunct="1"/>
              <a:r>
                <a:rPr kumimoji="1" lang="en-US" altLang="zh-CN" b="1" dirty="0">
                  <a:solidFill>
                    <a:srgbClr val="0000CC"/>
                  </a:solidFill>
                  <a:latin typeface="黑体" pitchFamily="49" charset="-122"/>
                  <a:ea typeface="黑体" pitchFamily="49" charset="-122"/>
                </a:rPr>
                <a:t>S</a:t>
              </a:r>
              <a:r>
                <a:rPr kumimoji="1" lang="zh-CN" altLang="en-US" b="1" dirty="0" smtClean="0">
                  <a:solidFill>
                    <a:srgbClr val="0000CC"/>
                  </a:solidFill>
                  <a:latin typeface="黑体" pitchFamily="49" charset="-122"/>
                  <a:ea typeface="黑体" pitchFamily="49" charset="-122"/>
                </a:rPr>
                <a:t>活菌</a:t>
              </a:r>
              <a:endParaRPr kumimoji="1" lang="zh-CN" altLang="en-US" b="1" dirty="0">
                <a:solidFill>
                  <a:srgbClr val="0000CC"/>
                </a:solidFill>
                <a:latin typeface="黑体" pitchFamily="49" charset="-122"/>
                <a:ea typeface="黑体" pitchFamily="49" charset="-122"/>
              </a:endParaRPr>
            </a:p>
          </p:txBody>
        </p:sp>
        <p:sp>
          <p:nvSpPr>
            <p:cNvPr id="24595" name="Line 7"/>
            <p:cNvSpPr>
              <a:spLocks noChangeShapeType="1"/>
            </p:cNvSpPr>
            <p:nvPr/>
          </p:nvSpPr>
          <p:spPr bwMode="auto">
            <a:xfrm>
              <a:off x="3903" y="3895"/>
              <a:ext cx="635" cy="0"/>
            </a:xfrm>
            <a:prstGeom prst="line">
              <a:avLst/>
            </a:prstGeom>
            <a:noFill/>
            <a:ln w="38100">
              <a:solidFill>
                <a:schemeClr val="tx1"/>
              </a:solidFill>
              <a:round/>
              <a:headEnd/>
              <a:tailEnd type="triangle" w="med" len="med"/>
            </a:ln>
          </p:spPr>
          <p:txBody>
            <a:bodyPr/>
            <a:lstStyle/>
            <a:p>
              <a:endParaRPr lang="zh-CN" altLang="en-US"/>
            </a:p>
          </p:txBody>
        </p:sp>
      </p:grpSp>
      <p:sp>
        <p:nvSpPr>
          <p:cNvPr id="3" name="椭圆 2"/>
          <p:cNvSpPr/>
          <p:nvPr/>
        </p:nvSpPr>
        <p:spPr>
          <a:xfrm>
            <a:off x="3845491" y="862486"/>
            <a:ext cx="739035" cy="578007"/>
          </a:xfrm>
          <a:prstGeom prst="ellipse">
            <a:avLst/>
          </a:prstGeom>
          <a:noFill/>
          <a:ln w="19050">
            <a:solidFill>
              <a:srgbClr val="0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algn="ctr" eaLnBrk="1" hangingPunct="1">
              <a:defRPr/>
            </a:pPr>
            <a:endParaRPr lang="zh-CN" altLang="en-US"/>
          </a:p>
        </p:txBody>
      </p:sp>
      <p:cxnSp>
        <p:nvCxnSpPr>
          <p:cNvPr id="10" name="直接箭头连接符 9"/>
          <p:cNvCxnSpPr>
            <a:stCxn id="3" idx="4"/>
          </p:cNvCxnSpPr>
          <p:nvPr/>
        </p:nvCxnSpPr>
        <p:spPr>
          <a:xfrm rot="16200000" flipH="1">
            <a:off x="4087173" y="1568329"/>
            <a:ext cx="263764" cy="809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矩形 10"/>
          <p:cNvSpPr>
            <a:spLocks noChangeArrowheads="1"/>
          </p:cNvSpPr>
          <p:nvPr/>
        </p:nvSpPr>
        <p:spPr bwMode="auto">
          <a:xfrm>
            <a:off x="3395434" y="1749697"/>
            <a:ext cx="2717732" cy="392415"/>
          </a:xfrm>
          <a:prstGeom prst="rect">
            <a:avLst/>
          </a:prstGeom>
          <a:noFill/>
          <a:ln w="9525">
            <a:noFill/>
            <a:miter lim="800000"/>
            <a:headEnd/>
            <a:tailEnd/>
          </a:ln>
        </p:spPr>
        <p:txBody>
          <a:bodyPr wrap="none" lIns="68580" tIns="34290" rIns="68580" bIns="34290">
            <a:spAutoFit/>
          </a:bodyPr>
          <a:lstStyle/>
          <a:p>
            <a:pPr eaLnBrk="1" hangingPunct="1"/>
            <a:r>
              <a:rPr kumimoji="1" lang="zh-CN" altLang="en-US" sz="2100" b="1" dirty="0" smtClean="0">
                <a:solidFill>
                  <a:srgbClr val="0000FF"/>
                </a:solidFill>
                <a:latin typeface="黑体" pitchFamily="49" charset="-122"/>
                <a:ea typeface="黑体" pitchFamily="49" charset="-122"/>
              </a:rPr>
              <a:t>蛋白质、</a:t>
            </a:r>
            <a:r>
              <a:rPr kumimoji="1" lang="en-US" altLang="zh-CN" sz="2100" b="1" dirty="0" smtClean="0">
                <a:solidFill>
                  <a:srgbClr val="0000FF"/>
                </a:solidFill>
                <a:latin typeface="黑体" pitchFamily="49" charset="-122"/>
                <a:ea typeface="黑体" pitchFamily="49" charset="-122"/>
              </a:rPr>
              <a:t>DNA</a:t>
            </a:r>
            <a:r>
              <a:rPr kumimoji="1" lang="zh-CN" altLang="en-US" sz="2100" b="1" dirty="0" smtClean="0">
                <a:solidFill>
                  <a:srgbClr val="0000FF"/>
                </a:solidFill>
                <a:latin typeface="黑体" pitchFamily="49" charset="-122"/>
                <a:ea typeface="黑体" pitchFamily="49" charset="-122"/>
              </a:rPr>
              <a:t>、</a:t>
            </a:r>
            <a:r>
              <a:rPr kumimoji="1" lang="en-US" altLang="zh-CN" sz="2100" b="1" dirty="0" smtClean="0">
                <a:solidFill>
                  <a:srgbClr val="0000FF"/>
                </a:solidFill>
                <a:latin typeface="黑体" pitchFamily="49" charset="-122"/>
                <a:ea typeface="黑体" pitchFamily="49" charset="-122"/>
              </a:rPr>
              <a:t>RNA</a:t>
            </a:r>
            <a:r>
              <a:rPr kumimoji="1" lang="zh-CN" altLang="en-US" sz="2100" b="1" dirty="0" smtClean="0">
                <a:latin typeface="黑体" pitchFamily="49" charset="-122"/>
                <a:ea typeface="黑体" pitchFamily="49" charset="-122"/>
              </a:rPr>
              <a:t>等</a:t>
            </a:r>
            <a:r>
              <a:rPr kumimoji="1" lang="en-US" altLang="zh-CN" sz="2100" b="1" dirty="0" smtClean="0">
                <a:latin typeface="黑体" pitchFamily="49" charset="-122"/>
                <a:ea typeface="黑体" pitchFamily="49" charset="-122"/>
              </a:rPr>
              <a:t>?</a:t>
            </a:r>
            <a:endParaRPr lang="zh-CN" altLang="en-US" sz="2100" dirty="0"/>
          </a:p>
        </p:txBody>
      </p:sp>
      <p:grpSp>
        <p:nvGrpSpPr>
          <p:cNvPr id="29" name="组合 28"/>
          <p:cNvGrpSpPr/>
          <p:nvPr/>
        </p:nvGrpSpPr>
        <p:grpSpPr>
          <a:xfrm>
            <a:off x="2452186" y="2316385"/>
            <a:ext cx="4374499" cy="1163362"/>
            <a:chOff x="2502290" y="2341438"/>
            <a:chExt cx="4174083" cy="1051611"/>
          </a:xfrm>
        </p:grpSpPr>
        <p:sp>
          <p:nvSpPr>
            <p:cNvPr id="12" name="矩形 11"/>
            <p:cNvSpPr>
              <a:spLocks noChangeArrowheads="1"/>
            </p:cNvSpPr>
            <p:nvPr/>
          </p:nvSpPr>
          <p:spPr bwMode="auto">
            <a:xfrm>
              <a:off x="2502290" y="2341438"/>
              <a:ext cx="4170512" cy="340809"/>
            </a:xfrm>
            <a:prstGeom prst="rect">
              <a:avLst/>
            </a:prstGeom>
            <a:noFill/>
            <a:ln w="9525">
              <a:noFill/>
              <a:miter lim="800000"/>
              <a:headEnd/>
              <a:tailEnd/>
            </a:ln>
          </p:spPr>
          <p:txBody>
            <a:bodyPr wrap="square" lIns="68580" tIns="34290" rIns="68580" bIns="34290">
              <a:spAutoFit/>
            </a:bodyPr>
            <a:lstStyle/>
            <a:p>
              <a:pPr eaLnBrk="1" hangingPunct="1"/>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菌成分</a:t>
              </a:r>
              <a:r>
                <a:rPr kumimoji="1" lang="en-US" altLang="zh-CN" sz="2000" b="1" dirty="0">
                  <a:latin typeface="楷体" pitchFamily="49" charset="-122"/>
                  <a:ea typeface="楷体" pitchFamily="49" charset="-122"/>
                </a:rPr>
                <a:t>1   +   R</a:t>
              </a:r>
              <a:r>
                <a:rPr kumimoji="1" lang="zh-CN" altLang="en-US" sz="2000" b="1" dirty="0" smtClean="0">
                  <a:latin typeface="楷体" pitchFamily="49" charset="-122"/>
                  <a:ea typeface="楷体" pitchFamily="49" charset="-122"/>
                </a:rPr>
                <a:t>活菌→ 　？   </a:t>
              </a:r>
              <a:endParaRPr lang="zh-CN" altLang="en-US" sz="2000" dirty="0">
                <a:latin typeface="楷体" pitchFamily="49" charset="-122"/>
                <a:ea typeface="楷体" pitchFamily="49" charset="-122"/>
              </a:endParaRPr>
            </a:p>
          </p:txBody>
        </p:sp>
        <p:sp>
          <p:nvSpPr>
            <p:cNvPr id="14" name="矩形 13"/>
            <p:cNvSpPr>
              <a:spLocks noChangeArrowheads="1"/>
            </p:cNvSpPr>
            <p:nvPr/>
          </p:nvSpPr>
          <p:spPr bwMode="auto">
            <a:xfrm>
              <a:off x="2505861" y="2696244"/>
              <a:ext cx="4170512" cy="340809"/>
            </a:xfrm>
            <a:prstGeom prst="rect">
              <a:avLst/>
            </a:prstGeom>
            <a:noFill/>
            <a:ln w="9525">
              <a:noFill/>
              <a:miter lim="800000"/>
              <a:headEnd/>
              <a:tailEnd/>
            </a:ln>
          </p:spPr>
          <p:txBody>
            <a:bodyPr wrap="square" lIns="68580" tIns="34290" rIns="68580" bIns="34290">
              <a:spAutoFit/>
            </a:bodyPr>
            <a:lstStyle/>
            <a:p>
              <a:pPr eaLnBrk="1" hangingPunct="1"/>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菌成分</a:t>
              </a:r>
              <a:r>
                <a:rPr kumimoji="1" lang="en-US" altLang="zh-CN" sz="2000" b="1" dirty="0">
                  <a:latin typeface="楷体" pitchFamily="49" charset="-122"/>
                  <a:ea typeface="楷体" pitchFamily="49" charset="-122"/>
                </a:rPr>
                <a:t>2   +   R</a:t>
              </a:r>
              <a:r>
                <a:rPr kumimoji="1" lang="zh-CN" altLang="en-US" sz="2000" b="1" dirty="0" smtClean="0">
                  <a:latin typeface="楷体" pitchFamily="49" charset="-122"/>
                  <a:ea typeface="楷体" pitchFamily="49" charset="-122"/>
                </a:rPr>
                <a:t>活菌→   </a:t>
              </a:r>
              <a:r>
                <a:rPr kumimoji="1" lang="zh-CN" altLang="en-US" sz="2000" b="1" dirty="0">
                  <a:latin typeface="楷体" pitchFamily="49" charset="-122"/>
                  <a:ea typeface="楷体" pitchFamily="49" charset="-122"/>
                </a:rPr>
                <a:t>？   </a:t>
              </a:r>
              <a:endParaRPr lang="zh-CN" altLang="en-US" sz="2000" dirty="0">
                <a:latin typeface="楷体" pitchFamily="49" charset="-122"/>
                <a:ea typeface="楷体" pitchFamily="49" charset="-122"/>
              </a:endParaRPr>
            </a:p>
          </p:txBody>
        </p:sp>
        <p:sp>
          <p:nvSpPr>
            <p:cNvPr id="15" name="矩形 14"/>
            <p:cNvSpPr>
              <a:spLocks noChangeArrowheads="1"/>
            </p:cNvSpPr>
            <p:nvPr/>
          </p:nvSpPr>
          <p:spPr bwMode="auto">
            <a:xfrm>
              <a:off x="2502290" y="3052240"/>
              <a:ext cx="4170512" cy="340809"/>
            </a:xfrm>
            <a:prstGeom prst="rect">
              <a:avLst/>
            </a:prstGeom>
            <a:noFill/>
            <a:ln w="9525">
              <a:noFill/>
              <a:miter lim="800000"/>
              <a:headEnd/>
              <a:tailEnd/>
            </a:ln>
          </p:spPr>
          <p:txBody>
            <a:bodyPr wrap="square" lIns="68580" tIns="34290" rIns="68580" bIns="34290">
              <a:spAutoFit/>
            </a:bodyPr>
            <a:lstStyle/>
            <a:p>
              <a:pPr eaLnBrk="1" hangingPunct="1"/>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菌成分</a:t>
              </a:r>
              <a:r>
                <a:rPr kumimoji="1" lang="en-US" altLang="zh-CN" sz="2000" b="1" dirty="0">
                  <a:latin typeface="楷体" pitchFamily="49" charset="-122"/>
                  <a:ea typeface="楷体" pitchFamily="49" charset="-122"/>
                </a:rPr>
                <a:t>N   +   R</a:t>
              </a:r>
              <a:r>
                <a:rPr kumimoji="1" lang="zh-CN" altLang="en-US" sz="2000" b="1" dirty="0" smtClean="0">
                  <a:latin typeface="楷体" pitchFamily="49" charset="-122"/>
                  <a:ea typeface="楷体" pitchFamily="49" charset="-122"/>
                </a:rPr>
                <a:t>活菌→   </a:t>
              </a:r>
              <a:r>
                <a:rPr kumimoji="1" lang="zh-CN" altLang="en-US" sz="2000" b="1" dirty="0">
                  <a:latin typeface="楷体" pitchFamily="49" charset="-122"/>
                  <a:ea typeface="楷体" pitchFamily="49" charset="-122"/>
                </a:rPr>
                <a:t>？   </a:t>
              </a:r>
              <a:endParaRPr lang="zh-CN" altLang="en-US" sz="2000" dirty="0">
                <a:latin typeface="楷体" pitchFamily="49" charset="-122"/>
                <a:ea typeface="楷体" pitchFamily="49" charset="-122"/>
              </a:endParaRPr>
            </a:p>
          </p:txBody>
        </p:sp>
      </p:grpSp>
      <p:grpSp>
        <p:nvGrpSpPr>
          <p:cNvPr id="23" name="组合 22"/>
          <p:cNvGrpSpPr/>
          <p:nvPr/>
        </p:nvGrpSpPr>
        <p:grpSpPr>
          <a:xfrm>
            <a:off x="726508" y="2456309"/>
            <a:ext cx="1640911" cy="875614"/>
            <a:chOff x="726508" y="2456309"/>
            <a:chExt cx="1640911" cy="875614"/>
          </a:xfrm>
        </p:grpSpPr>
        <p:sp>
          <p:nvSpPr>
            <p:cNvPr id="13" name="矩形 12"/>
            <p:cNvSpPr>
              <a:spLocks noChangeArrowheads="1"/>
            </p:cNvSpPr>
            <p:nvPr/>
          </p:nvSpPr>
          <p:spPr bwMode="auto">
            <a:xfrm>
              <a:off x="726508" y="2695004"/>
              <a:ext cx="1493107" cy="377026"/>
            </a:xfrm>
            <a:prstGeom prst="rect">
              <a:avLst/>
            </a:prstGeom>
            <a:noFill/>
            <a:ln w="9525">
              <a:noFill/>
              <a:miter lim="800000"/>
              <a:headEnd/>
              <a:tailEnd/>
            </a:ln>
          </p:spPr>
          <p:txBody>
            <a:bodyPr wrap="square" lIns="68580" tIns="34290" rIns="68580" bIns="34290">
              <a:spAutoFit/>
            </a:bodyPr>
            <a:lstStyle/>
            <a:p>
              <a:pPr eaLnBrk="1" hangingPunct="1"/>
              <a:r>
                <a:rPr kumimoji="1" lang="zh-CN" altLang="en-US" sz="2000" b="1" dirty="0">
                  <a:solidFill>
                    <a:srgbClr val="0000FF"/>
                  </a:solidFill>
                  <a:latin typeface="楷体" pitchFamily="49" charset="-122"/>
                  <a:ea typeface="楷体" pitchFamily="49" charset="-122"/>
                </a:rPr>
                <a:t>加法原理：</a:t>
              </a:r>
              <a:endParaRPr lang="zh-CN" altLang="en-US" sz="2000" dirty="0">
                <a:solidFill>
                  <a:srgbClr val="0000FF"/>
                </a:solidFill>
                <a:latin typeface="楷体" pitchFamily="49" charset="-122"/>
                <a:ea typeface="楷体" pitchFamily="49" charset="-122"/>
              </a:endParaRPr>
            </a:p>
          </p:txBody>
        </p:sp>
        <p:sp>
          <p:nvSpPr>
            <p:cNvPr id="16" name="左大括号 15"/>
            <p:cNvSpPr/>
            <p:nvPr/>
          </p:nvSpPr>
          <p:spPr>
            <a:xfrm>
              <a:off x="2170346" y="2456309"/>
              <a:ext cx="197073" cy="875614"/>
            </a:xfrm>
            <a:prstGeom prst="leftBrace">
              <a:avLst/>
            </a:prstGeom>
            <a:ln w="28575"/>
          </p:spPr>
          <p:style>
            <a:lnRef idx="1">
              <a:schemeClr val="dk1"/>
            </a:lnRef>
            <a:fillRef idx="0">
              <a:schemeClr val="dk1"/>
            </a:fillRef>
            <a:effectRef idx="0">
              <a:schemeClr val="dk1"/>
            </a:effectRef>
            <a:fontRef idx="minor">
              <a:schemeClr val="tx1"/>
            </a:fontRef>
          </p:style>
          <p:txBody>
            <a:bodyPr lIns="68580" tIns="34290" rIns="68580" bIns="34290" anchor="ctr"/>
            <a:lstStyle/>
            <a:p>
              <a:pPr algn="ctr" eaLnBrk="1" hangingPunct="1">
                <a:defRPr/>
              </a:pPr>
              <a:endParaRPr lang="zh-CN" altLang="en-US" sz="2000">
                <a:latin typeface="楷体" pitchFamily="49" charset="-122"/>
                <a:ea typeface="楷体" pitchFamily="49" charset="-122"/>
              </a:endParaRPr>
            </a:p>
          </p:txBody>
        </p:sp>
      </p:grpSp>
      <p:grpSp>
        <p:nvGrpSpPr>
          <p:cNvPr id="25" name="组合 24"/>
          <p:cNvGrpSpPr/>
          <p:nvPr/>
        </p:nvGrpSpPr>
        <p:grpSpPr>
          <a:xfrm>
            <a:off x="680598" y="3716561"/>
            <a:ext cx="1549035" cy="930595"/>
            <a:chOff x="680598" y="3716561"/>
            <a:chExt cx="1549035" cy="930595"/>
          </a:xfrm>
        </p:grpSpPr>
        <p:sp>
          <p:nvSpPr>
            <p:cNvPr id="18" name="矩形 17"/>
            <p:cNvSpPr>
              <a:spLocks noChangeArrowheads="1"/>
            </p:cNvSpPr>
            <p:nvPr/>
          </p:nvSpPr>
          <p:spPr bwMode="auto">
            <a:xfrm>
              <a:off x="680598" y="3855047"/>
              <a:ext cx="1493106" cy="377026"/>
            </a:xfrm>
            <a:prstGeom prst="rect">
              <a:avLst/>
            </a:prstGeom>
            <a:noFill/>
            <a:ln w="9525">
              <a:noFill/>
              <a:miter lim="800000"/>
              <a:headEnd/>
              <a:tailEnd/>
            </a:ln>
          </p:spPr>
          <p:txBody>
            <a:bodyPr wrap="square" lIns="68580" tIns="34290" rIns="68580" bIns="34290">
              <a:spAutoFit/>
            </a:bodyPr>
            <a:lstStyle/>
            <a:p>
              <a:pPr eaLnBrk="1" hangingPunct="1"/>
              <a:r>
                <a:rPr kumimoji="1" lang="zh-CN" altLang="en-US" sz="2000" b="1" dirty="0">
                  <a:solidFill>
                    <a:srgbClr val="0000FF"/>
                  </a:solidFill>
                  <a:latin typeface="楷体" pitchFamily="49" charset="-122"/>
                  <a:ea typeface="楷体" pitchFamily="49" charset="-122"/>
                </a:rPr>
                <a:t>减法原理：</a:t>
              </a:r>
              <a:endParaRPr lang="zh-CN" altLang="en-US" sz="2000" dirty="0">
                <a:solidFill>
                  <a:srgbClr val="0000FF"/>
                </a:solidFill>
                <a:latin typeface="楷体" pitchFamily="49" charset="-122"/>
                <a:ea typeface="楷体" pitchFamily="49" charset="-122"/>
              </a:endParaRPr>
            </a:p>
          </p:txBody>
        </p:sp>
        <p:sp>
          <p:nvSpPr>
            <p:cNvPr id="21" name="左大括号 20"/>
            <p:cNvSpPr/>
            <p:nvPr/>
          </p:nvSpPr>
          <p:spPr>
            <a:xfrm>
              <a:off x="2041743" y="3716561"/>
              <a:ext cx="187890" cy="930595"/>
            </a:xfrm>
            <a:prstGeom prst="leftBrace">
              <a:avLst/>
            </a:prstGeom>
            <a:ln w="28575"/>
          </p:spPr>
          <p:style>
            <a:lnRef idx="1">
              <a:schemeClr val="dk1"/>
            </a:lnRef>
            <a:fillRef idx="0">
              <a:schemeClr val="dk1"/>
            </a:fillRef>
            <a:effectRef idx="0">
              <a:schemeClr val="dk1"/>
            </a:effectRef>
            <a:fontRef idx="minor">
              <a:schemeClr val="tx1"/>
            </a:fontRef>
          </p:style>
          <p:txBody>
            <a:bodyPr lIns="68580" tIns="34290" rIns="68580" bIns="34290" anchor="ctr"/>
            <a:lstStyle/>
            <a:p>
              <a:pPr algn="ctr" eaLnBrk="1" hangingPunct="1">
                <a:defRPr/>
              </a:pPr>
              <a:endParaRPr lang="zh-CN" altLang="en-US" sz="2000">
                <a:latin typeface="楷体" pitchFamily="49" charset="-122"/>
                <a:ea typeface="楷体" pitchFamily="49" charset="-122"/>
              </a:endParaRPr>
            </a:p>
          </p:txBody>
        </p:sp>
      </p:grpSp>
      <p:grpSp>
        <p:nvGrpSpPr>
          <p:cNvPr id="28" name="组合 27"/>
          <p:cNvGrpSpPr/>
          <p:nvPr/>
        </p:nvGrpSpPr>
        <p:grpSpPr>
          <a:xfrm>
            <a:off x="2259281" y="3577087"/>
            <a:ext cx="4739979" cy="1139027"/>
            <a:chOff x="2259281" y="3577087"/>
            <a:chExt cx="4739979" cy="1139027"/>
          </a:xfrm>
        </p:grpSpPr>
        <p:sp>
          <p:nvSpPr>
            <p:cNvPr id="17" name="矩形 16"/>
            <p:cNvSpPr>
              <a:spLocks noChangeArrowheads="1"/>
            </p:cNvSpPr>
            <p:nvPr/>
          </p:nvSpPr>
          <p:spPr bwMode="auto">
            <a:xfrm>
              <a:off x="2308530" y="3577087"/>
              <a:ext cx="4502312" cy="377026"/>
            </a:xfrm>
            <a:prstGeom prst="rect">
              <a:avLst/>
            </a:prstGeom>
            <a:noFill/>
            <a:ln w="9525">
              <a:noFill/>
              <a:miter lim="800000"/>
              <a:headEnd/>
              <a:tailEnd/>
            </a:ln>
          </p:spPr>
          <p:txBody>
            <a:bodyPr wrap="square" lIns="68580" tIns="34290" rIns="68580" bIns="34290">
              <a:spAutoFit/>
            </a:bodyPr>
            <a:lstStyle/>
            <a:p>
              <a:pPr eaLnBrk="1" hangingPunct="1"/>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菌 </a:t>
              </a:r>
              <a:r>
                <a:rPr kumimoji="1" lang="en-US" altLang="zh-CN" sz="2000" b="1" dirty="0" smtClean="0">
                  <a:latin typeface="楷体" pitchFamily="49" charset="-122"/>
                  <a:ea typeface="楷体" pitchFamily="49" charset="-122"/>
                </a:rPr>
                <a:t>- </a:t>
              </a:r>
              <a:r>
                <a:rPr kumimoji="1" lang="zh-CN" altLang="en-US" sz="2000" b="1" dirty="0" smtClean="0">
                  <a:latin typeface="楷体" pitchFamily="49" charset="-122"/>
                  <a:ea typeface="楷体" pitchFamily="49" charset="-122"/>
                </a:rPr>
                <a:t>成分</a:t>
              </a:r>
              <a:r>
                <a:rPr kumimoji="1" lang="en-US" altLang="zh-CN" sz="2000" b="1" dirty="0">
                  <a:latin typeface="楷体" pitchFamily="49" charset="-122"/>
                  <a:ea typeface="楷体" pitchFamily="49" charset="-122"/>
                </a:rPr>
                <a:t>1   +  </a:t>
              </a:r>
              <a:r>
                <a:rPr kumimoji="1" lang="en-US" altLang="zh-CN" sz="2000" b="1" dirty="0" smtClean="0">
                  <a:latin typeface="楷体" pitchFamily="49" charset="-122"/>
                  <a:ea typeface="楷体" pitchFamily="49" charset="-122"/>
                </a:rPr>
                <a:t> R</a:t>
              </a:r>
              <a:r>
                <a:rPr kumimoji="1" lang="zh-CN" altLang="en-US" sz="2000" b="1" dirty="0" smtClean="0">
                  <a:latin typeface="楷体" pitchFamily="49" charset="-122"/>
                  <a:ea typeface="楷体" pitchFamily="49" charset="-122"/>
                </a:rPr>
                <a:t>活菌→   ？   </a:t>
              </a:r>
              <a:endParaRPr lang="zh-CN" altLang="en-US" sz="2000" dirty="0">
                <a:latin typeface="楷体" pitchFamily="49" charset="-122"/>
                <a:ea typeface="楷体" pitchFamily="49" charset="-122"/>
              </a:endParaRPr>
            </a:p>
          </p:txBody>
        </p:sp>
        <p:sp>
          <p:nvSpPr>
            <p:cNvPr id="19" name="矩形 18"/>
            <p:cNvSpPr>
              <a:spLocks noChangeArrowheads="1"/>
            </p:cNvSpPr>
            <p:nvPr/>
          </p:nvSpPr>
          <p:spPr bwMode="auto">
            <a:xfrm>
              <a:off x="2276842" y="3965741"/>
              <a:ext cx="4722418" cy="377026"/>
            </a:xfrm>
            <a:prstGeom prst="rect">
              <a:avLst/>
            </a:prstGeom>
            <a:noFill/>
            <a:ln w="9525">
              <a:noFill/>
              <a:miter lim="800000"/>
              <a:headEnd/>
              <a:tailEnd/>
            </a:ln>
          </p:spPr>
          <p:txBody>
            <a:bodyPr wrap="square" lIns="68580" tIns="34290" rIns="68580" bIns="34290">
              <a:spAutoFit/>
            </a:bodyPr>
            <a:lstStyle/>
            <a:p>
              <a:pPr eaLnBrk="1" hangingPunct="1"/>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菌 </a:t>
              </a:r>
              <a:r>
                <a:rPr kumimoji="1" lang="en-US" altLang="zh-CN" sz="2000" b="1" dirty="0" smtClean="0">
                  <a:latin typeface="楷体" pitchFamily="49" charset="-122"/>
                  <a:ea typeface="楷体" pitchFamily="49" charset="-122"/>
                </a:rPr>
                <a:t>- </a:t>
              </a:r>
              <a:r>
                <a:rPr kumimoji="1" lang="zh-CN" altLang="en-US" sz="2000" b="1" dirty="0" smtClean="0">
                  <a:latin typeface="楷体" pitchFamily="49" charset="-122"/>
                  <a:ea typeface="楷体" pitchFamily="49" charset="-122"/>
                </a:rPr>
                <a:t>成分</a:t>
              </a:r>
              <a:r>
                <a:rPr kumimoji="1" lang="en-US" altLang="zh-CN" sz="2000" b="1" dirty="0">
                  <a:latin typeface="楷体" pitchFamily="49" charset="-122"/>
                  <a:ea typeface="楷体" pitchFamily="49" charset="-122"/>
                </a:rPr>
                <a:t>2   +   R</a:t>
              </a:r>
              <a:r>
                <a:rPr kumimoji="1" lang="zh-CN" altLang="en-US" sz="2000" b="1" dirty="0" smtClean="0">
                  <a:latin typeface="楷体" pitchFamily="49" charset="-122"/>
                  <a:ea typeface="楷体" pitchFamily="49" charset="-122"/>
                </a:rPr>
                <a:t>活菌→   </a:t>
              </a:r>
              <a:r>
                <a:rPr kumimoji="1" lang="zh-CN" altLang="en-US" sz="2000" b="1" dirty="0">
                  <a:latin typeface="楷体" pitchFamily="49" charset="-122"/>
                  <a:ea typeface="楷体" pitchFamily="49" charset="-122"/>
                </a:rPr>
                <a:t>？   </a:t>
              </a:r>
              <a:endParaRPr lang="zh-CN" altLang="en-US" sz="2000" dirty="0">
                <a:latin typeface="楷体" pitchFamily="49" charset="-122"/>
                <a:ea typeface="楷体" pitchFamily="49" charset="-122"/>
              </a:endParaRPr>
            </a:p>
          </p:txBody>
        </p:sp>
        <p:sp>
          <p:nvSpPr>
            <p:cNvPr id="22" name="矩形 21"/>
            <p:cNvSpPr>
              <a:spLocks noChangeArrowheads="1"/>
            </p:cNvSpPr>
            <p:nvPr/>
          </p:nvSpPr>
          <p:spPr bwMode="auto">
            <a:xfrm>
              <a:off x="2259281" y="4339088"/>
              <a:ext cx="4648503" cy="377026"/>
            </a:xfrm>
            <a:prstGeom prst="rect">
              <a:avLst/>
            </a:prstGeom>
            <a:noFill/>
            <a:ln w="9525">
              <a:noFill/>
              <a:miter lim="800000"/>
              <a:headEnd/>
              <a:tailEnd/>
            </a:ln>
          </p:spPr>
          <p:txBody>
            <a:bodyPr wrap="square" lIns="68580" tIns="34290" rIns="68580" bIns="34290">
              <a:spAutoFit/>
            </a:bodyPr>
            <a:lstStyle/>
            <a:p>
              <a:pPr eaLnBrk="1" hangingPunct="1"/>
              <a:r>
                <a:rPr kumimoji="1" lang="en-US" altLang="zh-CN" sz="2000" b="1" dirty="0">
                  <a:latin typeface="楷体" pitchFamily="49" charset="-122"/>
                  <a:ea typeface="楷体" pitchFamily="49" charset="-122"/>
                </a:rPr>
                <a:t>S</a:t>
              </a:r>
              <a:r>
                <a:rPr kumimoji="1" lang="zh-CN" altLang="en-US" sz="2000" b="1" dirty="0">
                  <a:latin typeface="楷体" pitchFamily="49" charset="-122"/>
                  <a:ea typeface="楷体" pitchFamily="49" charset="-122"/>
                </a:rPr>
                <a:t>菌 </a:t>
              </a:r>
              <a:r>
                <a:rPr kumimoji="1" lang="en-US" altLang="zh-CN" sz="2000" b="1" dirty="0" smtClean="0">
                  <a:latin typeface="楷体" pitchFamily="49" charset="-122"/>
                  <a:ea typeface="楷体" pitchFamily="49" charset="-122"/>
                </a:rPr>
                <a:t>- </a:t>
              </a:r>
              <a:r>
                <a:rPr kumimoji="1" lang="zh-CN" altLang="en-US" sz="2000" b="1" dirty="0" smtClean="0">
                  <a:latin typeface="楷体" pitchFamily="49" charset="-122"/>
                  <a:ea typeface="楷体" pitchFamily="49" charset="-122"/>
                </a:rPr>
                <a:t>成分</a:t>
              </a:r>
              <a:r>
                <a:rPr kumimoji="1" lang="en-US" altLang="zh-CN" sz="2000" b="1" dirty="0">
                  <a:latin typeface="楷体" pitchFamily="49" charset="-122"/>
                  <a:ea typeface="楷体" pitchFamily="49" charset="-122"/>
                </a:rPr>
                <a:t>N   +   R</a:t>
              </a:r>
              <a:r>
                <a:rPr kumimoji="1" lang="zh-CN" altLang="en-US" sz="2000" b="1" dirty="0" smtClean="0">
                  <a:latin typeface="楷体" pitchFamily="49" charset="-122"/>
                  <a:ea typeface="楷体" pitchFamily="49" charset="-122"/>
                </a:rPr>
                <a:t>活菌→   </a:t>
              </a:r>
              <a:r>
                <a:rPr kumimoji="1" lang="zh-CN" altLang="en-US" sz="2000" b="1" dirty="0">
                  <a:latin typeface="楷体" pitchFamily="49" charset="-122"/>
                  <a:ea typeface="楷体" pitchFamily="49" charset="-122"/>
                </a:rPr>
                <a:t>？   </a:t>
              </a:r>
              <a:endParaRPr lang="zh-CN" altLang="en-US" sz="2000" dirty="0">
                <a:latin typeface="楷体" pitchFamily="49" charset="-122"/>
                <a:ea typeface="楷体" pitchFamily="49" charset="-122"/>
              </a:endParaRPr>
            </a:p>
          </p:txBody>
        </p:sp>
      </p:grpSp>
      <p:sp>
        <p:nvSpPr>
          <p:cNvPr id="30" name="TextBox 29"/>
          <p:cNvSpPr txBox="1"/>
          <p:nvPr/>
        </p:nvSpPr>
        <p:spPr>
          <a:xfrm>
            <a:off x="0" y="1156720"/>
            <a:ext cx="3775393" cy="769441"/>
          </a:xfrm>
          <a:prstGeom prst="rect">
            <a:avLst/>
          </a:prstGeom>
          <a:noFill/>
        </p:spPr>
        <p:txBody>
          <a:bodyPr wrap="none" rtlCol="0">
            <a:spAutoFit/>
          </a:bodyPr>
          <a:lstStyle/>
          <a:p>
            <a:r>
              <a:rPr lang="zh-CN" altLang="en-US" sz="2400" b="1" dirty="0" smtClean="0">
                <a:solidFill>
                  <a:srgbClr val="FF0000"/>
                </a:solidFill>
                <a:latin typeface="楷体" pitchFamily="49" charset="-122"/>
                <a:ea typeface="楷体" pitchFamily="49" charset="-122"/>
              </a:rPr>
              <a:t>思考：</a:t>
            </a:r>
            <a:endParaRPr lang="en-US" altLang="zh-CN" sz="2400" b="1" dirty="0" smtClean="0">
              <a:solidFill>
                <a:srgbClr val="FF0000"/>
              </a:solidFill>
              <a:latin typeface="楷体" pitchFamily="49" charset="-122"/>
              <a:ea typeface="楷体" pitchFamily="49" charset="-122"/>
            </a:endParaRPr>
          </a:p>
          <a:p>
            <a:r>
              <a:rPr lang="zh-CN" altLang="en-US" sz="2000" b="1" dirty="0" smtClean="0">
                <a:solidFill>
                  <a:srgbClr val="FF0000"/>
                </a:solidFill>
                <a:latin typeface="楷体" pitchFamily="49" charset="-122"/>
                <a:ea typeface="楷体" pitchFamily="49" charset="-122"/>
              </a:rPr>
              <a:t>如何设计实验找出转化因子呢？</a:t>
            </a:r>
            <a:endParaRPr lang="zh-CN" altLang="en-US" sz="2000" b="1" dirty="0">
              <a:solidFill>
                <a:srgbClr val="FF0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1141762" y="476122"/>
            <a:ext cx="7493276" cy="776456"/>
          </a:xfrm>
          <a:prstGeom prst="rect">
            <a:avLst/>
          </a:prstGeom>
          <a:noFill/>
          <a:ln w="25400">
            <a:no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1339" tIns="16332" rIns="31339" bIns="1633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楷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楷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楷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楷体" panose="02010609060101010101" pitchFamily="49" charset="-122"/>
              </a:defRPr>
            </a:lvl9pPr>
          </a:lstStyle>
          <a:p>
            <a:pPr>
              <a:lnSpc>
                <a:spcPct val="130000"/>
              </a:lnSpc>
              <a:spcBef>
                <a:spcPts val="0"/>
              </a:spcBef>
              <a:buNone/>
            </a:pPr>
            <a:r>
              <a:rPr lang="zh-CN" altLang="en-US" sz="2000" dirty="0">
                <a:latin typeface="楷体" pitchFamily="49" charset="-122"/>
                <a:sym typeface="Arial" panose="020B0604020202020204" pitchFamily="34" charset="0"/>
              </a:rPr>
              <a:t>　　</a:t>
            </a:r>
            <a:r>
              <a:rPr lang="zh-CN" altLang="zh-CN" sz="2000" dirty="0">
                <a:latin typeface="楷体" pitchFamily="49" charset="-122"/>
                <a:sym typeface="Arial" panose="020B0604020202020204" pitchFamily="34" charset="0"/>
              </a:rPr>
              <a:t>艾</a:t>
            </a:r>
            <a:r>
              <a:rPr lang="zh-CN" altLang="en-US" sz="2000" dirty="0">
                <a:latin typeface="楷体" pitchFamily="49" charset="-122"/>
                <a:sym typeface="Arial" panose="020B0604020202020204" pitchFamily="34" charset="0"/>
              </a:rPr>
              <a:t>弗</a:t>
            </a:r>
            <a:r>
              <a:rPr lang="zh-CN" altLang="zh-CN" sz="2000" dirty="0">
                <a:latin typeface="楷体" pitchFamily="49" charset="-122"/>
                <a:sym typeface="Arial" panose="020B0604020202020204" pitchFamily="34" charset="0"/>
              </a:rPr>
              <a:t>里及同事</a:t>
            </a:r>
            <a:r>
              <a:rPr lang="zh-CN" altLang="en-US" sz="2000" dirty="0">
                <a:latin typeface="楷体" pitchFamily="49" charset="-122"/>
                <a:sym typeface="Arial" panose="020B0604020202020204" pitchFamily="34" charset="0"/>
              </a:rPr>
              <a:t>将加热致死的</a:t>
            </a:r>
            <a:r>
              <a:rPr lang="en-US" altLang="zh-CN" sz="2000" b="1" dirty="0">
                <a:latin typeface="楷体" pitchFamily="49" charset="-122"/>
                <a:sym typeface="Arial" panose="020B0604020202020204" pitchFamily="34" charset="0"/>
              </a:rPr>
              <a:t>S</a:t>
            </a:r>
            <a:r>
              <a:rPr lang="zh-CN" altLang="en-US" sz="2000" dirty="0">
                <a:latin typeface="楷体" pitchFamily="49" charset="-122"/>
                <a:sym typeface="Arial" panose="020B0604020202020204" pitchFamily="34" charset="0"/>
              </a:rPr>
              <a:t>型菌破碎后，设法除去绝大部分糖类、蛋白质和脂质，制成细胞提取物</a:t>
            </a:r>
            <a:r>
              <a:rPr lang="zh-CN" altLang="zh-CN" sz="2000" dirty="0">
                <a:latin typeface="楷体" pitchFamily="49" charset="-122"/>
                <a:sym typeface="Arial" panose="020B0604020202020204" pitchFamily="34" charset="0"/>
              </a:rPr>
              <a:t>。</a:t>
            </a:r>
          </a:p>
        </p:txBody>
      </p:sp>
      <p:grpSp>
        <p:nvGrpSpPr>
          <p:cNvPr id="132" name="组合 131"/>
          <p:cNvGrpSpPr/>
          <p:nvPr/>
        </p:nvGrpSpPr>
        <p:grpSpPr>
          <a:xfrm>
            <a:off x="0" y="1254972"/>
            <a:ext cx="1189789" cy="384721"/>
            <a:chOff x="2399706" y="2509521"/>
            <a:chExt cx="3816424" cy="769531"/>
          </a:xfrm>
        </p:grpSpPr>
        <p:grpSp>
          <p:nvGrpSpPr>
            <p:cNvPr id="133" name="Group 29"/>
            <p:cNvGrpSpPr>
              <a:grpSpLocks/>
            </p:cNvGrpSpPr>
            <p:nvPr/>
          </p:nvGrpSpPr>
          <p:grpSpPr bwMode="auto">
            <a:xfrm>
              <a:off x="2399706" y="2522221"/>
              <a:ext cx="3816424" cy="724505"/>
              <a:chOff x="406" y="980"/>
              <a:chExt cx="2330" cy="298"/>
            </a:xfrm>
          </p:grpSpPr>
          <p:sp>
            <p:nvSpPr>
              <p:cNvPr id="135" name="AutoShape 30"/>
              <p:cNvSpPr>
                <a:spLocks noChangeArrowheads="1"/>
              </p:cNvSpPr>
              <p:nvPr/>
            </p:nvSpPr>
            <p:spPr bwMode="gray">
              <a:xfrm>
                <a:off x="406" y="980"/>
                <a:ext cx="2330" cy="294"/>
              </a:xfrm>
              <a:prstGeom prst="roundRect">
                <a:avLst>
                  <a:gd name="adj" fmla="val 50000"/>
                </a:avLst>
              </a:prstGeom>
              <a:solidFill>
                <a:srgbClr val="C00000"/>
              </a:solidFill>
              <a:ln w="12700">
                <a:noFill/>
                <a:round/>
                <a:headEnd/>
                <a:tailEnd/>
              </a:ln>
              <a:effectLst>
                <a:outerShdw dist="35921" dir="2700000" algn="ctr" rotWithShape="0">
                  <a:srgbClr val="080808">
                    <a:alpha val="50000"/>
                  </a:srgbClr>
                </a:outerShdw>
              </a:effectLst>
            </p:spPr>
            <p:txBody>
              <a:bodyPr wrap="none" anchor="ctr"/>
              <a:lstStyle/>
              <a:p>
                <a:endParaRPr lang="zh-CN" altLang="en-US">
                  <a:solidFill>
                    <a:srgbClr val="FFFF00"/>
                  </a:solidFill>
                </a:endParaRPr>
              </a:p>
            </p:txBody>
          </p:sp>
          <p:sp>
            <p:nvSpPr>
              <p:cNvPr id="136" name="AutoShape 31"/>
              <p:cNvSpPr>
                <a:spLocks noChangeArrowheads="1"/>
              </p:cNvSpPr>
              <p:nvPr/>
            </p:nvSpPr>
            <p:spPr bwMode="gray">
              <a:xfrm flipH="1">
                <a:off x="2515"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sp>
            <p:nvSpPr>
              <p:cNvPr id="137" name="AutoShape 32"/>
              <p:cNvSpPr>
                <a:spLocks noChangeArrowheads="1"/>
              </p:cNvSpPr>
              <p:nvPr/>
            </p:nvSpPr>
            <p:spPr bwMode="gray">
              <a:xfrm>
                <a:off x="482"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grpSp>
        <p:sp>
          <p:nvSpPr>
            <p:cNvPr id="134" name="矩形 133"/>
            <p:cNvSpPr/>
            <p:nvPr/>
          </p:nvSpPr>
          <p:spPr>
            <a:xfrm>
              <a:off x="2458056" y="2509521"/>
              <a:ext cx="3739171" cy="769531"/>
            </a:xfrm>
            <a:prstGeom prst="rect">
              <a:avLst/>
            </a:prstGeom>
          </p:spPr>
          <p:txBody>
            <a:bodyPr wrap="none">
              <a:spAutoFit/>
            </a:bodyPr>
            <a:lstStyle/>
            <a:p>
              <a:pPr algn="ctr"/>
              <a:r>
                <a:rPr lang="zh-CN" altLang="en-US" sz="1900" b="1" noProof="1" smtClean="0">
                  <a:solidFill>
                    <a:srgbClr val="FFFF00"/>
                  </a:solidFill>
                  <a:latin typeface="Times New Roman" pitchFamily="18" charset="0"/>
                  <a:ea typeface="黑体" pitchFamily="49" charset="-122"/>
                </a:rPr>
                <a:t>实验</a:t>
              </a:r>
              <a:r>
                <a:rPr lang="zh-CN" altLang="en-US" sz="1900" b="1" noProof="1">
                  <a:solidFill>
                    <a:srgbClr val="FFFF00"/>
                  </a:solidFill>
                  <a:latin typeface="Times New Roman" pitchFamily="18" charset="0"/>
                  <a:ea typeface="黑体" pitchFamily="49" charset="-122"/>
                </a:rPr>
                <a:t>过程</a:t>
              </a:r>
              <a:endParaRPr lang="zh-CN" altLang="zh-CN" sz="1900" dirty="0">
                <a:solidFill>
                  <a:srgbClr val="FFFF00"/>
                </a:solidFill>
                <a:latin typeface="黑体" pitchFamily="49" charset="-122"/>
                <a:ea typeface="黑体" pitchFamily="49" charset="-122"/>
              </a:endParaRPr>
            </a:p>
          </p:txBody>
        </p:sp>
      </p:grpSp>
      <p:grpSp>
        <p:nvGrpSpPr>
          <p:cNvPr id="138" name="组合 137"/>
          <p:cNvGrpSpPr/>
          <p:nvPr/>
        </p:nvGrpSpPr>
        <p:grpSpPr>
          <a:xfrm>
            <a:off x="0" y="615031"/>
            <a:ext cx="1189789" cy="384721"/>
            <a:chOff x="2399706" y="2509521"/>
            <a:chExt cx="3816424" cy="769531"/>
          </a:xfrm>
        </p:grpSpPr>
        <p:grpSp>
          <p:nvGrpSpPr>
            <p:cNvPr id="139" name="Group 29"/>
            <p:cNvGrpSpPr>
              <a:grpSpLocks/>
            </p:cNvGrpSpPr>
            <p:nvPr/>
          </p:nvGrpSpPr>
          <p:grpSpPr bwMode="auto">
            <a:xfrm>
              <a:off x="2399706" y="2522221"/>
              <a:ext cx="3816424" cy="724505"/>
              <a:chOff x="406" y="980"/>
              <a:chExt cx="2330" cy="298"/>
            </a:xfrm>
          </p:grpSpPr>
          <p:sp>
            <p:nvSpPr>
              <p:cNvPr id="141" name="AutoShape 30"/>
              <p:cNvSpPr>
                <a:spLocks noChangeArrowheads="1"/>
              </p:cNvSpPr>
              <p:nvPr/>
            </p:nvSpPr>
            <p:spPr bwMode="gray">
              <a:xfrm>
                <a:off x="406" y="980"/>
                <a:ext cx="2330" cy="294"/>
              </a:xfrm>
              <a:prstGeom prst="roundRect">
                <a:avLst>
                  <a:gd name="adj" fmla="val 50000"/>
                </a:avLst>
              </a:prstGeom>
              <a:solidFill>
                <a:srgbClr val="C00000"/>
              </a:solidFill>
              <a:ln w="12700">
                <a:noFill/>
                <a:round/>
                <a:headEnd/>
                <a:tailEnd/>
              </a:ln>
              <a:effectLst>
                <a:outerShdw dist="35921" dir="2700000" algn="ctr" rotWithShape="0">
                  <a:srgbClr val="080808">
                    <a:alpha val="50000"/>
                  </a:srgbClr>
                </a:outerShdw>
              </a:effectLst>
            </p:spPr>
            <p:txBody>
              <a:bodyPr wrap="none" anchor="ctr"/>
              <a:lstStyle/>
              <a:p>
                <a:endParaRPr lang="zh-CN" altLang="en-US">
                  <a:solidFill>
                    <a:srgbClr val="FFFF00"/>
                  </a:solidFill>
                </a:endParaRPr>
              </a:p>
            </p:txBody>
          </p:sp>
          <p:sp>
            <p:nvSpPr>
              <p:cNvPr id="142" name="AutoShape 31"/>
              <p:cNvSpPr>
                <a:spLocks noChangeArrowheads="1"/>
              </p:cNvSpPr>
              <p:nvPr/>
            </p:nvSpPr>
            <p:spPr bwMode="gray">
              <a:xfrm flipH="1">
                <a:off x="2515"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sp>
            <p:nvSpPr>
              <p:cNvPr id="143" name="AutoShape 32"/>
              <p:cNvSpPr>
                <a:spLocks noChangeArrowheads="1"/>
              </p:cNvSpPr>
              <p:nvPr/>
            </p:nvSpPr>
            <p:spPr bwMode="gray">
              <a:xfrm>
                <a:off x="482" y="982"/>
                <a:ext cx="176" cy="29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zh-CN" altLang="en-US">
                  <a:solidFill>
                    <a:srgbClr val="FFFF00"/>
                  </a:solidFill>
                </a:endParaRPr>
              </a:p>
            </p:txBody>
          </p:sp>
        </p:grpSp>
        <p:sp>
          <p:nvSpPr>
            <p:cNvPr id="140" name="矩形 139"/>
            <p:cNvSpPr/>
            <p:nvPr/>
          </p:nvSpPr>
          <p:spPr>
            <a:xfrm>
              <a:off x="2458056" y="2509521"/>
              <a:ext cx="3739171" cy="769531"/>
            </a:xfrm>
            <a:prstGeom prst="rect">
              <a:avLst/>
            </a:prstGeom>
          </p:spPr>
          <p:txBody>
            <a:bodyPr wrap="none">
              <a:spAutoFit/>
            </a:bodyPr>
            <a:lstStyle/>
            <a:p>
              <a:pPr algn="ctr"/>
              <a:r>
                <a:rPr lang="zh-CN" altLang="en-US" sz="1900" b="1" noProof="1" smtClean="0">
                  <a:solidFill>
                    <a:srgbClr val="FFFF00"/>
                  </a:solidFill>
                  <a:latin typeface="Times New Roman" pitchFamily="18" charset="0"/>
                  <a:ea typeface="黑体" pitchFamily="49" charset="-122"/>
                </a:rPr>
                <a:t>实验方法</a:t>
              </a:r>
              <a:endParaRPr lang="zh-CN" altLang="zh-CN" sz="1900" dirty="0">
                <a:solidFill>
                  <a:srgbClr val="FFFF00"/>
                </a:solidFill>
                <a:latin typeface="黑体" pitchFamily="49" charset="-122"/>
                <a:ea typeface="黑体" pitchFamily="49" charset="-122"/>
              </a:endParaRPr>
            </a:p>
          </p:txBody>
        </p:sp>
      </p:grpSp>
      <p:sp>
        <p:nvSpPr>
          <p:cNvPr id="144" name="矩形 143"/>
          <p:cNvSpPr/>
          <p:nvPr/>
        </p:nvSpPr>
        <p:spPr>
          <a:xfrm>
            <a:off x="291897" y="0"/>
            <a:ext cx="8852103" cy="572464"/>
          </a:xfrm>
          <a:prstGeom prst="rect">
            <a:avLst/>
          </a:prstGeom>
        </p:spPr>
        <p:txBody>
          <a:bodyPr wrap="none">
            <a:spAutoFit/>
          </a:bodyPr>
          <a:lstStyle/>
          <a:p>
            <a:pPr algn="ctr">
              <a:lnSpc>
                <a:spcPct val="130000"/>
              </a:lnSpc>
            </a:pPr>
            <a:r>
              <a:rPr lang="en-US" altLang="zh-CN" sz="2400" b="1" dirty="0" smtClean="0">
                <a:solidFill>
                  <a:schemeClr val="tx1"/>
                </a:solidFill>
                <a:latin typeface="楷体" pitchFamily="49" charset="-122"/>
                <a:ea typeface="楷体" pitchFamily="49" charset="-122"/>
                <a:sym typeface="Arial" panose="020B0604020202020204" pitchFamily="34" charset="0"/>
              </a:rPr>
              <a:t>3.20</a:t>
            </a:r>
            <a:r>
              <a:rPr lang="zh-CN" altLang="en-US" sz="2400" b="1" dirty="0" smtClean="0">
                <a:solidFill>
                  <a:schemeClr val="tx1"/>
                </a:solidFill>
                <a:latin typeface="楷体" pitchFamily="49" charset="-122"/>
                <a:ea typeface="楷体" pitchFamily="49" charset="-122"/>
                <a:sym typeface="Arial" panose="020B0604020202020204" pitchFamily="34" charset="0"/>
              </a:rPr>
              <a:t>世纪</a:t>
            </a:r>
            <a:r>
              <a:rPr lang="en-US" altLang="zh-CN" sz="2400" b="1" dirty="0" smtClean="0">
                <a:solidFill>
                  <a:schemeClr val="tx1"/>
                </a:solidFill>
                <a:latin typeface="楷体" pitchFamily="49" charset="-122"/>
                <a:ea typeface="楷体" pitchFamily="49" charset="-122"/>
                <a:sym typeface="Arial" panose="020B0604020202020204" pitchFamily="34" charset="0"/>
              </a:rPr>
              <a:t>40</a:t>
            </a:r>
            <a:r>
              <a:rPr lang="zh-CN" altLang="en-US" sz="2400" b="1" dirty="0" smtClean="0">
                <a:solidFill>
                  <a:schemeClr val="tx1"/>
                </a:solidFill>
                <a:latin typeface="楷体" pitchFamily="49" charset="-122"/>
                <a:ea typeface="楷体" pitchFamily="49" charset="-122"/>
                <a:sym typeface="Arial" panose="020B0604020202020204" pitchFamily="34" charset="0"/>
              </a:rPr>
              <a:t>年代，美国微生物学家艾弗里的肺炎</a:t>
            </a:r>
            <a:r>
              <a:rPr lang="zh-CN" altLang="zh-CN" sz="2400" b="1" dirty="0" smtClean="0">
                <a:solidFill>
                  <a:schemeClr val="tx1"/>
                </a:solidFill>
                <a:latin typeface="楷体" pitchFamily="49" charset="-122"/>
                <a:ea typeface="楷体" pitchFamily="49" charset="-122"/>
                <a:sym typeface="Arial" panose="020B0604020202020204" pitchFamily="34" charset="0"/>
              </a:rPr>
              <a:t>链球菌</a:t>
            </a:r>
            <a:r>
              <a:rPr lang="zh-CN" altLang="en-US" sz="2400" b="1" dirty="0" smtClean="0">
                <a:solidFill>
                  <a:schemeClr val="tx1"/>
                </a:solidFill>
                <a:latin typeface="楷体" pitchFamily="49" charset="-122"/>
                <a:ea typeface="楷体" pitchFamily="49" charset="-122"/>
                <a:sym typeface="Arial" panose="020B0604020202020204" pitchFamily="34" charset="0"/>
              </a:rPr>
              <a:t>转化实验</a:t>
            </a:r>
            <a:endParaRPr lang="zh-CN" altLang="zh-CN" sz="2400" b="1" dirty="0">
              <a:solidFill>
                <a:schemeClr val="tx1"/>
              </a:solidFill>
              <a:latin typeface="楷体" pitchFamily="49" charset="-122"/>
              <a:ea typeface="楷体" pitchFamily="49" charset="-122"/>
              <a:sym typeface="Arial" panose="020B0604020202020204" pitchFamily="34" charset="0"/>
            </a:endParaRPr>
          </a:p>
        </p:txBody>
      </p:sp>
      <p:pic>
        <p:nvPicPr>
          <p:cNvPr id="145" name="图片 1"/>
          <p:cNvPicPr>
            <a:picLocks noChangeAspect="1" noChangeArrowheads="1"/>
          </p:cNvPicPr>
          <p:nvPr/>
        </p:nvPicPr>
        <p:blipFill>
          <a:blip r:embed="rId3"/>
          <a:srcRect b="9484"/>
          <a:stretch>
            <a:fillRect/>
          </a:stretch>
        </p:blipFill>
        <p:spPr bwMode="auto">
          <a:xfrm>
            <a:off x="1329696" y="1280937"/>
            <a:ext cx="7005637" cy="3704422"/>
          </a:xfrm>
          <a:prstGeom prst="rect">
            <a:avLst/>
          </a:prstGeom>
          <a:noFill/>
          <a:ln w="9525">
            <a:noFill/>
            <a:miter lim="800000"/>
            <a:headEnd/>
            <a:tailEnd/>
          </a:ln>
        </p:spPr>
      </p:pic>
      <p:grpSp>
        <p:nvGrpSpPr>
          <p:cNvPr id="160" name="组合 159"/>
          <p:cNvGrpSpPr/>
          <p:nvPr/>
        </p:nvGrpSpPr>
        <p:grpSpPr>
          <a:xfrm>
            <a:off x="4058433" y="826718"/>
            <a:ext cx="4472207" cy="891437"/>
            <a:chOff x="4083485" y="876822"/>
            <a:chExt cx="4472207" cy="891437"/>
          </a:xfrm>
        </p:grpSpPr>
        <p:sp>
          <p:nvSpPr>
            <p:cNvPr id="150" name="矩形 149"/>
            <p:cNvSpPr/>
            <p:nvPr/>
          </p:nvSpPr>
          <p:spPr>
            <a:xfrm>
              <a:off x="4083485" y="1377864"/>
              <a:ext cx="1803748" cy="3256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矩形 150"/>
            <p:cNvSpPr/>
            <p:nvPr/>
          </p:nvSpPr>
          <p:spPr>
            <a:xfrm>
              <a:off x="7114783" y="1442582"/>
              <a:ext cx="1091851" cy="3256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TextBox 151"/>
            <p:cNvSpPr txBox="1"/>
            <p:nvPr/>
          </p:nvSpPr>
          <p:spPr>
            <a:xfrm>
              <a:off x="5586609" y="876822"/>
              <a:ext cx="2969083" cy="461665"/>
            </a:xfrm>
            <a:prstGeom prst="rect">
              <a:avLst/>
            </a:prstGeom>
            <a:noFill/>
            <a:ln w="19050">
              <a:solidFill>
                <a:srgbClr val="FF0000"/>
              </a:solidFill>
            </a:ln>
          </p:spPr>
          <p:txBody>
            <a:bodyPr wrap="none" rtlCol="0">
              <a:spAutoFit/>
            </a:bodyPr>
            <a:lstStyle/>
            <a:p>
              <a:r>
                <a:rPr lang="zh-CN" altLang="en-US" sz="2400" b="1" dirty="0" smtClean="0">
                  <a:solidFill>
                    <a:srgbClr val="FF0000"/>
                  </a:solidFill>
                  <a:latin typeface="楷体" pitchFamily="49" charset="-122"/>
                  <a:ea typeface="楷体" pitchFamily="49" charset="-122"/>
                </a:rPr>
                <a:t>思考：有什么作用？</a:t>
              </a:r>
              <a:endParaRPr lang="zh-CN" altLang="en-US" sz="2400" b="1" dirty="0">
                <a:solidFill>
                  <a:srgbClr val="FF0000"/>
                </a:solidFill>
                <a:latin typeface="楷体" pitchFamily="49" charset="-122"/>
                <a:ea typeface="楷体" pitchFamily="49" charset="-122"/>
              </a:endParaRPr>
            </a:p>
          </p:txBody>
        </p:sp>
        <p:cxnSp>
          <p:nvCxnSpPr>
            <p:cNvPr id="156" name="直接箭头连接符 155"/>
            <p:cNvCxnSpPr/>
            <p:nvPr/>
          </p:nvCxnSpPr>
          <p:spPr>
            <a:xfrm rot="10800000">
              <a:off x="6751529" y="1365337"/>
              <a:ext cx="288100" cy="22547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8" name="直接箭头连接符 157"/>
            <p:cNvCxnSpPr/>
            <p:nvPr/>
          </p:nvCxnSpPr>
          <p:spPr>
            <a:xfrm flipV="1">
              <a:off x="5924811" y="1390389"/>
              <a:ext cx="237995" cy="22546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blinds(horizontal)">
                                      <p:cBhvr>
                                        <p:cTn id="11"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1492</Words>
  <Application>Microsoft Office PowerPoint</Application>
  <PresentationFormat>全屏显示(16:9)</PresentationFormat>
  <Paragraphs>212</Paragraphs>
  <Slides>21</Slides>
  <Notes>6</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1_Office 主题​​</vt:lpstr>
      <vt:lpstr>DNA是遗传物质的证据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apple</cp:lastModifiedBy>
  <cp:revision>316</cp:revision>
  <dcterms:created xsi:type="dcterms:W3CDTF">2020-02-01T11:21:00Z</dcterms:created>
  <dcterms:modified xsi:type="dcterms:W3CDTF">2020-04-08T23:25:51Z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