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heme/theme2.xml" ContentType="application/vnd.openxmlformats-officedocument.theme+xml"/>
  <Override PartName="/ppt/tags/tag11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65" r:id="rId2"/>
    <p:sldId id="278" r:id="rId3"/>
    <p:sldId id="304" r:id="rId4"/>
    <p:sldId id="281" r:id="rId5"/>
    <p:sldId id="291" r:id="rId6"/>
    <p:sldId id="292" r:id="rId7"/>
    <p:sldId id="286" r:id="rId8"/>
    <p:sldId id="301" r:id="rId9"/>
    <p:sldId id="302" r:id="rId10"/>
    <p:sldId id="303" r:id="rId11"/>
    <p:sldId id="290" r:id="rId12"/>
    <p:sldId id="271" r:id="rId13"/>
  </p:sldIdLst>
  <p:sldSz cx="9144000" cy="5143500" type="screen16x9"/>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1pPr>
    <a:lvl2pPr marL="0" marR="0" indent="457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2pPr>
    <a:lvl3pPr marL="0" marR="0" indent="914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3pPr>
    <a:lvl4pPr marL="0" marR="0" indent="1371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4pPr>
    <a:lvl5pPr marL="0" marR="0" indent="18288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5pPr>
    <a:lvl6pPr marL="0" marR="0" indent="22860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6pPr>
    <a:lvl7pPr marL="0" marR="0" indent="27432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7pPr>
    <a:lvl8pPr marL="0" marR="0" indent="32004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8pPr>
    <a:lvl9pPr marL="0" marR="0" indent="365760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FF"/>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110"/>
    <p:restoredTop sz="83117" autoAdjust="0"/>
  </p:normalViewPr>
  <p:slideViewPr>
    <p:cSldViewPr snapToGrid="0">
      <p:cViewPr varScale="1">
        <p:scale>
          <a:sx n="72" d="100"/>
          <a:sy n="72" d="100"/>
        </p:scale>
        <p:origin x="-348" y="-64"/>
      </p:cViewPr>
      <p:guideLst>
        <p:guide orient="horz" pos="1736"/>
        <p:guide pos="288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381533" y="685800"/>
            <a:ext cx="6094934"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534965391"/>
      </p:ext>
    </p:extLst>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panose="020F0502020204030204"/>
      </a:defRPr>
    </a:lvl1pPr>
    <a:lvl2pPr indent="228600" latinLnBrk="0">
      <a:defRPr sz="1200">
        <a:latin typeface="+mj-lt"/>
        <a:ea typeface="+mj-ea"/>
        <a:cs typeface="+mj-cs"/>
        <a:sym typeface="Calibri" panose="020F0502020204030204"/>
      </a:defRPr>
    </a:lvl2pPr>
    <a:lvl3pPr indent="457200" latinLnBrk="0">
      <a:defRPr sz="1200">
        <a:latin typeface="+mj-lt"/>
        <a:ea typeface="+mj-ea"/>
        <a:cs typeface="+mj-cs"/>
        <a:sym typeface="Calibri" panose="020F0502020204030204"/>
      </a:defRPr>
    </a:lvl3pPr>
    <a:lvl4pPr indent="685800" latinLnBrk="0">
      <a:defRPr sz="1200">
        <a:latin typeface="+mj-lt"/>
        <a:ea typeface="+mj-ea"/>
        <a:cs typeface="+mj-cs"/>
        <a:sym typeface="Calibri" panose="020F0502020204030204"/>
      </a:defRPr>
    </a:lvl4pPr>
    <a:lvl5pPr indent="914400" latinLnBrk="0">
      <a:defRPr sz="1200">
        <a:latin typeface="+mj-lt"/>
        <a:ea typeface="+mj-ea"/>
        <a:cs typeface="+mj-cs"/>
        <a:sym typeface="Calibri" panose="020F0502020204030204"/>
      </a:defRPr>
    </a:lvl5pPr>
    <a:lvl6pPr indent="1143000" latinLnBrk="0">
      <a:defRPr sz="1200">
        <a:latin typeface="+mj-lt"/>
        <a:ea typeface="+mj-ea"/>
        <a:cs typeface="+mj-cs"/>
        <a:sym typeface="Calibri" panose="020F0502020204030204"/>
      </a:defRPr>
    </a:lvl6pPr>
    <a:lvl7pPr indent="1371600" latinLnBrk="0">
      <a:defRPr sz="1200">
        <a:latin typeface="+mj-lt"/>
        <a:ea typeface="+mj-ea"/>
        <a:cs typeface="+mj-cs"/>
        <a:sym typeface="Calibri" panose="020F0502020204030204"/>
      </a:defRPr>
    </a:lvl7pPr>
    <a:lvl8pPr indent="1600200" latinLnBrk="0">
      <a:defRPr sz="1200">
        <a:latin typeface="+mj-lt"/>
        <a:ea typeface="+mj-ea"/>
        <a:cs typeface="+mj-cs"/>
        <a:sym typeface="Calibri" panose="020F0502020204030204"/>
      </a:defRPr>
    </a:lvl8pPr>
    <a:lvl9pPr indent="1828800" latinLnBrk="0">
      <a:defRPr sz="1200">
        <a:latin typeface="+mj-lt"/>
        <a:ea typeface="+mj-ea"/>
        <a:cs typeface="+mj-cs"/>
        <a:sym typeface="Calibri" panose="020F050202020403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9E6FDB6-6D2B-46C1-9FA1-D82906A37C3A}"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kumimoji="1"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914400" eaLnBrk="1" fontAlgn="auto" latinLnBrk="0" hangingPunct="1">
              <a:lnSpc>
                <a:spcPct val="100000"/>
              </a:lnSpc>
              <a:spcBef>
                <a:spcPts val="0"/>
              </a:spcBef>
              <a:spcAft>
                <a:spcPts val="0"/>
              </a:spcAft>
              <a:buClrTx/>
              <a:buSzTx/>
              <a:buFontTx/>
              <a:buNone/>
              <a:tabLst/>
              <a:defRPr/>
            </a:pPr>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en-US" altLang="zh-CN" sz="1200" b="0" i="0" dirty="0" smtClean="0">
                <a:latin typeface="+mj-lt"/>
                <a:ea typeface="+mj-ea"/>
                <a:cs typeface="+mj-cs"/>
                <a:sym typeface="Calibri" panose="020F0502020204030204"/>
              </a:rPr>
              <a:t>TMV</a:t>
            </a:r>
            <a:r>
              <a:rPr lang="zh-CN" altLang="en-US" sz="1200" b="0" i="0" dirty="0" smtClean="0">
                <a:latin typeface="+mj-lt"/>
                <a:ea typeface="+mj-ea"/>
                <a:cs typeface="+mj-cs"/>
                <a:sym typeface="Calibri" panose="020F0502020204030204"/>
              </a:rPr>
              <a:t>很多株系，不同的株系蛋白质组成有差异，形成的病斑也不同。弗伦克尔－库兰特利用先分离而后聚合的方法先取得</a:t>
            </a:r>
            <a:r>
              <a:rPr lang="en-US" altLang="zh-CN" sz="1200" b="0" i="0" dirty="0" smtClean="0">
                <a:latin typeface="+mj-lt"/>
                <a:ea typeface="+mj-ea"/>
                <a:cs typeface="+mj-cs"/>
                <a:sym typeface="Calibri" panose="020F0502020204030204"/>
              </a:rPr>
              <a:t>S</a:t>
            </a:r>
            <a:r>
              <a:rPr lang="zh-CN" altLang="en-US" sz="1200" b="0" i="0" dirty="0" smtClean="0">
                <a:latin typeface="+mj-lt"/>
                <a:ea typeface="+mj-ea"/>
                <a:cs typeface="+mj-cs"/>
                <a:sym typeface="Calibri" panose="020F0502020204030204"/>
              </a:rPr>
              <a:t>株系的蛋白质外壳和</a:t>
            </a:r>
            <a:r>
              <a:rPr lang="en-US" altLang="zh-CN" sz="1200" b="0" i="0" dirty="0" smtClean="0">
                <a:latin typeface="+mj-lt"/>
                <a:ea typeface="+mj-ea"/>
                <a:cs typeface="+mj-cs"/>
                <a:sym typeface="Calibri" panose="020F0502020204030204"/>
              </a:rPr>
              <a:t>H</a:t>
            </a:r>
            <a:r>
              <a:rPr lang="zh-CN" altLang="en-US" sz="1200" b="0" i="0" dirty="0" smtClean="0">
                <a:latin typeface="+mj-lt"/>
                <a:ea typeface="+mj-ea"/>
                <a:cs typeface="+mj-cs"/>
                <a:sym typeface="Calibri" panose="020F0502020204030204"/>
              </a:rPr>
              <a:t>株系的</a:t>
            </a:r>
            <a:r>
              <a:rPr lang="en-US" altLang="zh-CN" sz="1200" b="0" i="0" dirty="0" smtClean="0">
                <a:latin typeface="+mj-lt"/>
                <a:ea typeface="+mj-ea"/>
                <a:cs typeface="+mj-cs"/>
                <a:sym typeface="Calibri" panose="020F0502020204030204"/>
              </a:rPr>
              <a:t>RNA</a:t>
            </a:r>
            <a:r>
              <a:rPr lang="zh-CN" altLang="en-US" sz="1200" b="0" i="0" dirty="0" smtClean="0">
                <a:latin typeface="+mj-lt"/>
                <a:ea typeface="+mj-ea"/>
                <a:cs typeface="+mj-cs"/>
                <a:sym typeface="Calibri" panose="020F0502020204030204"/>
              </a:rPr>
              <a:t>，然后把它们结合起来，形成重组病毒，当重组病毒去感染烟草时，病斑总是取决于</a:t>
            </a:r>
            <a:r>
              <a:rPr lang="en-US" altLang="zh-CN" sz="1200" b="0" i="0" dirty="0" smtClean="0">
                <a:latin typeface="+mj-lt"/>
                <a:ea typeface="+mj-ea"/>
                <a:cs typeface="+mj-cs"/>
                <a:sym typeface="Calibri" panose="020F0502020204030204"/>
              </a:rPr>
              <a:t>RNA</a:t>
            </a:r>
            <a:r>
              <a:rPr lang="zh-CN" altLang="en-US" sz="1200" b="0" i="0" dirty="0" smtClean="0">
                <a:latin typeface="+mj-lt"/>
                <a:ea typeface="+mj-ea"/>
                <a:cs typeface="+mj-cs"/>
                <a:sym typeface="Calibri" panose="020F0502020204030204"/>
              </a:rPr>
              <a:t>类型。</a:t>
            </a:r>
            <a:endParaRPr lang="en-US" altLang="zh-CN" sz="1200" b="0" i="0" dirty="0" smtClean="0">
              <a:latin typeface="+mj-lt"/>
              <a:ea typeface="+mj-ea"/>
              <a:cs typeface="+mj-cs"/>
              <a:sym typeface="Calibri" panose="020F0502020204030204"/>
            </a:endParaRPr>
          </a:p>
          <a:p>
            <a:r>
              <a:rPr lang="zh-CN" altLang="en-US" sz="1200" b="0" i="0" dirty="0" smtClean="0">
                <a:latin typeface="+mj-lt"/>
                <a:ea typeface="+mj-ea"/>
                <a:cs typeface="+mj-cs"/>
                <a:sym typeface="Calibri" panose="020F0502020204030204"/>
              </a:rPr>
              <a:t>以上实验结果说明，在不含</a:t>
            </a:r>
            <a:r>
              <a:rPr lang="en-US" altLang="zh-CN" sz="1200" b="0" i="0" dirty="0" smtClean="0">
                <a:latin typeface="+mj-lt"/>
                <a:ea typeface="+mj-ea"/>
                <a:cs typeface="+mj-cs"/>
                <a:sym typeface="Calibri" panose="020F0502020204030204"/>
              </a:rPr>
              <a:t>DNA</a:t>
            </a:r>
            <a:r>
              <a:rPr lang="zh-CN" altLang="en-US" sz="1200" b="0" i="0" dirty="0" smtClean="0">
                <a:latin typeface="+mj-lt"/>
                <a:ea typeface="+mj-ea"/>
                <a:cs typeface="+mj-cs"/>
                <a:sym typeface="Calibri" panose="020F0502020204030204"/>
              </a:rPr>
              <a:t>的病毒中，复制和形成子代病毒所需的遗传信息在</a:t>
            </a:r>
            <a:r>
              <a:rPr lang="en-US" altLang="zh-CN" sz="1200" b="0" i="0" dirty="0" smtClean="0">
                <a:latin typeface="+mj-lt"/>
                <a:ea typeface="+mj-ea"/>
                <a:cs typeface="+mj-cs"/>
                <a:sym typeface="Calibri" panose="020F0502020204030204"/>
              </a:rPr>
              <a:t>RNA</a:t>
            </a:r>
            <a:r>
              <a:rPr lang="zh-CN" altLang="en-US" sz="1200" b="0" i="0" dirty="0" smtClean="0">
                <a:latin typeface="+mj-lt"/>
                <a:ea typeface="+mj-ea"/>
                <a:cs typeface="+mj-cs"/>
                <a:sym typeface="Calibri" panose="020F0502020204030204"/>
              </a:rPr>
              <a:t>上，</a:t>
            </a:r>
            <a:r>
              <a:rPr lang="en-US" altLang="zh-CN" sz="1200" b="0" i="0" dirty="0" smtClean="0">
                <a:latin typeface="+mj-lt"/>
                <a:ea typeface="+mj-ea"/>
                <a:cs typeface="+mj-cs"/>
                <a:sym typeface="Calibri" panose="020F0502020204030204"/>
              </a:rPr>
              <a:t>RNA</a:t>
            </a:r>
            <a:r>
              <a:rPr lang="zh-CN" altLang="en-US" sz="1200" b="0" i="0" dirty="0" smtClean="0">
                <a:latin typeface="+mj-lt"/>
                <a:ea typeface="+mj-ea"/>
                <a:cs typeface="+mj-cs"/>
                <a:sym typeface="Calibri" panose="020F0502020204030204"/>
              </a:rPr>
              <a:t>也是遗传物质。</a:t>
            </a:r>
            <a:endParaRPr lang="zh-CN" altLang="en-US" dirty="0" smtClean="0"/>
          </a:p>
          <a:p>
            <a:endParaRPr lang="zh-CN"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r>
              <a:rPr lang="zh-CN" altLang="en-US" dirty="0" smtClean="0"/>
              <a:t>按时细胞结构，生物分为哪几类？</a:t>
            </a:r>
            <a:endParaRPr lang="zh-CN" altLang="en-US" dirty="0"/>
          </a:p>
        </p:txBody>
      </p:sp>
      <p:sp>
        <p:nvSpPr>
          <p:cNvPr id="4" name="灯片编号占位符 3"/>
          <p:cNvSpPr>
            <a:spLocks noGrp="1"/>
          </p:cNvSpPr>
          <p:nvPr>
            <p:ph type="sldNum" sz="quarter" idx="5"/>
          </p:nvPr>
        </p:nvSpPr>
        <p:spPr>
          <a:xfrm>
            <a:off x="3884613" y="8685213"/>
            <a:ext cx="2971800" cy="457200"/>
          </a:xfrm>
          <a:prstGeom prst="rect">
            <a:avLst/>
          </a:prstGeom>
        </p:spPr>
        <p:txBody>
          <a:bodyPr/>
          <a:lstStyle/>
          <a:p>
            <a:fld id="{7313E388-8A17-44FA-AE8B-AAB64D773570}" type="slidenum">
              <a:rPr lang="zh-CN" altLang="en-US" smtClean="0"/>
              <a:pPr/>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pPr marL="0" marR="0" indent="0" defTabSz="914400" eaLnBrk="1" fontAlgn="auto" latinLnBrk="0" hangingPunct="1">
              <a:lnSpc>
                <a:spcPct val="100000"/>
              </a:lnSpc>
              <a:spcBef>
                <a:spcPts val="0"/>
              </a:spcBef>
              <a:spcAft>
                <a:spcPts val="0"/>
              </a:spcAft>
              <a:buClrTx/>
              <a:buSzTx/>
              <a:buFontTx/>
              <a:buNone/>
              <a:tabLst/>
              <a:defRPr/>
            </a:pPr>
            <a:r>
              <a:rPr lang="zh-CN" altLang="en-US" sz="1200" dirty="0" smtClean="0">
                <a:latin typeface="+mj-lt"/>
                <a:ea typeface="+mj-ea"/>
                <a:cs typeface="+mj-cs"/>
                <a:sym typeface="Calibri" panose="020F0502020204030204"/>
              </a:rPr>
              <a:t>在还没有搞清楚蛋白质的合成过程之前，科学家克里克就预见了遗传信息传递的一般规律，并于</a:t>
            </a:r>
            <a:r>
              <a:rPr lang="en-US" sz="1200" dirty="0" smtClean="0">
                <a:latin typeface="+mj-lt"/>
                <a:ea typeface="+mj-ea"/>
                <a:cs typeface="+mj-cs"/>
                <a:sym typeface="Calibri" panose="020F0502020204030204"/>
              </a:rPr>
              <a:t>1957</a:t>
            </a:r>
            <a:r>
              <a:rPr lang="zh-CN" altLang="en-US" sz="1200" dirty="0" smtClean="0">
                <a:latin typeface="+mj-lt"/>
                <a:ea typeface="+mj-ea"/>
                <a:cs typeface="+mj-cs"/>
                <a:sym typeface="Calibri" panose="020F0502020204030204"/>
              </a:rPr>
              <a:t>年提出了中心法则：遗传信息可以从</a:t>
            </a:r>
            <a:r>
              <a:rPr lang="en-US" sz="1200" dirty="0" smtClean="0">
                <a:latin typeface="+mj-lt"/>
                <a:ea typeface="+mj-ea"/>
                <a:cs typeface="+mj-cs"/>
                <a:sym typeface="Calibri" panose="020F0502020204030204"/>
              </a:rPr>
              <a:t>DNA</a:t>
            </a:r>
            <a:r>
              <a:rPr lang="zh-CN" altLang="en-US" sz="1200" dirty="0" smtClean="0">
                <a:latin typeface="+mj-lt"/>
                <a:ea typeface="+mj-ea"/>
                <a:cs typeface="+mj-cs"/>
                <a:sym typeface="Calibri" panose="020F0502020204030204"/>
              </a:rPr>
              <a:t>流向</a:t>
            </a:r>
            <a:r>
              <a:rPr lang="en-US" sz="1200" dirty="0" smtClean="0">
                <a:latin typeface="+mj-lt"/>
                <a:ea typeface="+mj-ea"/>
                <a:cs typeface="+mj-cs"/>
                <a:sym typeface="Calibri" panose="020F0502020204030204"/>
              </a:rPr>
              <a:t>DNA</a:t>
            </a:r>
            <a:r>
              <a:rPr lang="zh-CN" altLang="en-US" sz="1200" dirty="0" smtClean="0">
                <a:latin typeface="+mj-lt"/>
                <a:ea typeface="+mj-ea"/>
                <a:cs typeface="+mj-cs"/>
                <a:sym typeface="Calibri" panose="020F0502020204030204"/>
              </a:rPr>
              <a:t>，也可以从</a:t>
            </a:r>
            <a:r>
              <a:rPr lang="en-US" sz="1200" dirty="0" smtClean="0">
                <a:latin typeface="+mj-lt"/>
                <a:ea typeface="+mj-ea"/>
                <a:cs typeface="+mj-cs"/>
                <a:sym typeface="Calibri" panose="020F0502020204030204"/>
              </a:rPr>
              <a:t>DNA</a:t>
            </a:r>
            <a:r>
              <a:rPr lang="zh-CN" altLang="en-US" sz="1200" dirty="0" smtClean="0">
                <a:latin typeface="+mj-lt"/>
                <a:ea typeface="+mj-ea"/>
                <a:cs typeface="+mj-cs"/>
                <a:sym typeface="Calibri" panose="020F0502020204030204"/>
              </a:rPr>
              <a:t>流向</a:t>
            </a:r>
            <a:r>
              <a:rPr lang="en-US" sz="1200" dirty="0" smtClean="0">
                <a:latin typeface="+mj-lt"/>
                <a:ea typeface="+mj-ea"/>
                <a:cs typeface="+mj-cs"/>
                <a:sym typeface="Calibri" panose="020F0502020204030204"/>
              </a:rPr>
              <a:t>RNA</a:t>
            </a:r>
            <a:r>
              <a:rPr lang="zh-CN" altLang="en-US" sz="1200" dirty="0" smtClean="0">
                <a:latin typeface="+mj-lt"/>
                <a:ea typeface="+mj-ea"/>
                <a:cs typeface="+mj-cs"/>
                <a:sym typeface="Calibri" panose="020F0502020204030204"/>
              </a:rPr>
              <a:t>，进而流向蛋白质。科学是不断发展的，随着研究的深入，科学</a:t>
            </a:r>
            <a:r>
              <a:rPr lang="zh-CN" altLang="en-US" sz="1200" baseline="0" dirty="0" smtClean="0">
                <a:latin typeface="+mj-lt"/>
                <a:ea typeface="+mj-ea"/>
                <a:cs typeface="+mj-cs"/>
                <a:sym typeface="Calibri" panose="020F0502020204030204"/>
              </a:rPr>
              <a:t>又有新的发现，请同学们认真分析这三个资料，</a:t>
            </a:r>
            <a:endParaRPr lang="en-US" altLang="zh-CN" sz="1200" dirty="0" smtClean="0">
              <a:latin typeface="+mj-lt"/>
              <a:ea typeface="+mj-ea"/>
              <a:cs typeface="+mj-cs"/>
              <a:sym typeface="Calibri" panose="020F0502020204030204"/>
            </a:endParaRPr>
          </a:p>
          <a:p>
            <a:endParaRPr lang="zh-CN" alt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normAutofit/>
          </a:bodyPr>
          <a:lstStyle/>
          <a:p>
            <a:r>
              <a:rPr lang="zh-CN" altLang="en-US" sz="1200" dirty="0" smtClean="0">
                <a:latin typeface="+mj-lt"/>
                <a:ea typeface="+mj-ea"/>
                <a:cs typeface="+mj-cs"/>
                <a:sym typeface="Calibri" panose="020F0502020204030204"/>
              </a:rPr>
              <a:t>随着</a:t>
            </a:r>
            <a:r>
              <a:rPr lang="zh-CN" altLang="en-US" sz="1200" baseline="0" dirty="0" smtClean="0">
                <a:latin typeface="+mj-lt"/>
                <a:ea typeface="+mj-ea"/>
                <a:cs typeface="+mj-cs"/>
                <a:sym typeface="Calibri" panose="020F0502020204030204"/>
              </a:rPr>
              <a:t>研究的不断深入，科学又有新的发现</a:t>
            </a:r>
            <a:r>
              <a:rPr lang="en-US" altLang="zh-CN" sz="1200" baseline="0" dirty="0" smtClean="0">
                <a:latin typeface="+mj-lt"/>
                <a:ea typeface="+mj-ea"/>
                <a:cs typeface="+mj-cs"/>
                <a:sym typeface="Calibri" panose="020F0502020204030204"/>
              </a:rPr>
              <a:t>,</a:t>
            </a:r>
            <a:r>
              <a:rPr lang="zh-CN" altLang="en-US" sz="1200" baseline="0" dirty="0" smtClean="0">
                <a:latin typeface="+mj-lt"/>
                <a:ea typeface="+mj-ea"/>
                <a:cs typeface="+mj-cs"/>
                <a:sym typeface="Calibri" panose="020F0502020204030204"/>
              </a:rPr>
              <a:t>请同学们认真阅读资料，在刚才绘制的流程图中进一步完善中心法则的内容。</a:t>
            </a:r>
            <a:r>
              <a:rPr lang="zh-CN" altLang="en-US" sz="1200" b="0" i="0" dirty="0" smtClean="0">
                <a:latin typeface="+mj-lt"/>
                <a:ea typeface="+mj-ea"/>
                <a:cs typeface="+mj-cs"/>
                <a:sym typeface="Calibri" panose="020F0502020204030204"/>
              </a:rPr>
              <a:t>资料一说明了，遗传信息可以从</a:t>
            </a:r>
            <a:r>
              <a:rPr lang="en-US" altLang="zh-CN" sz="1200" b="0" i="0" dirty="0" smtClean="0">
                <a:latin typeface="+mj-lt"/>
                <a:ea typeface="+mj-ea"/>
                <a:cs typeface="+mj-cs"/>
                <a:sym typeface="Calibri" panose="020F0502020204030204"/>
              </a:rPr>
              <a:t>RNA</a:t>
            </a:r>
            <a:r>
              <a:rPr lang="zh-CN" altLang="en-US" sz="1200" b="0" i="0" dirty="0" smtClean="0">
                <a:latin typeface="+mj-lt"/>
                <a:ea typeface="+mj-ea"/>
                <a:cs typeface="+mj-cs"/>
                <a:sym typeface="Calibri" panose="020F0502020204030204"/>
              </a:rPr>
              <a:t>流向</a:t>
            </a:r>
            <a:r>
              <a:rPr lang="en-US" altLang="zh-CN" sz="1200" b="0" i="0" dirty="0" smtClean="0">
                <a:latin typeface="+mj-lt"/>
                <a:ea typeface="+mj-ea"/>
                <a:cs typeface="+mj-cs"/>
                <a:sym typeface="Calibri" panose="020F0502020204030204"/>
              </a:rPr>
              <a:t>RNA</a:t>
            </a:r>
            <a:r>
              <a:rPr lang="zh-CN" altLang="en-US" sz="1200" b="0" i="0" dirty="0" smtClean="0">
                <a:latin typeface="+mj-lt"/>
                <a:ea typeface="+mj-ea"/>
                <a:cs typeface="+mj-cs"/>
                <a:sym typeface="Calibri" panose="020F0502020204030204"/>
              </a:rPr>
              <a:t>，如烟草花叶病毒的复制，资料二说明了遗传信息还可以从</a:t>
            </a:r>
            <a:r>
              <a:rPr lang="en-US" altLang="zh-CN" sz="1200" b="0" i="0" dirty="0" smtClean="0">
                <a:latin typeface="+mj-lt"/>
                <a:ea typeface="+mj-ea"/>
                <a:cs typeface="+mj-cs"/>
                <a:sym typeface="Calibri" panose="020F0502020204030204"/>
              </a:rPr>
              <a:t>RNA</a:t>
            </a:r>
            <a:r>
              <a:rPr lang="zh-CN" altLang="en-US" sz="1200" b="0" i="0" dirty="0" smtClean="0">
                <a:latin typeface="+mj-lt"/>
                <a:ea typeface="+mj-ea"/>
                <a:cs typeface="+mj-cs"/>
                <a:sym typeface="Calibri" panose="020F0502020204030204"/>
              </a:rPr>
              <a:t>流向</a:t>
            </a:r>
            <a:r>
              <a:rPr lang="en-US" altLang="zh-CN" sz="1200" b="0" i="0" dirty="0" smtClean="0">
                <a:latin typeface="+mj-lt"/>
                <a:ea typeface="+mj-ea"/>
                <a:cs typeface="+mj-cs"/>
                <a:sym typeface="Calibri" panose="020F0502020204030204"/>
              </a:rPr>
              <a:t>DNA</a:t>
            </a:r>
            <a:r>
              <a:rPr lang="zh-CN" altLang="en-US" sz="1200" b="0" i="0" dirty="0" smtClean="0">
                <a:latin typeface="+mj-lt"/>
                <a:ea typeface="+mj-ea"/>
                <a:cs typeface="+mj-cs"/>
                <a:sym typeface="Calibri" panose="020F0502020204030204"/>
              </a:rPr>
              <a:t>，这个过程与转录的过程正好相反，称为逆转录或反转录。生物学界并未发现这种蛋白质的自我复制及遗传现象，</a:t>
            </a:r>
            <a:r>
              <a:rPr lang="zh-CN" altLang="en-US" sz="1200" dirty="0" smtClean="0">
                <a:latin typeface="+mj-lt"/>
                <a:ea typeface="+mj-ea"/>
                <a:cs typeface="+mj-cs"/>
                <a:sym typeface="Calibri" panose="020F0502020204030204"/>
              </a:rPr>
              <a:t>中心法则实质上揭示了核酸和蛋白质这两类生物大分子之间的相互联系，</a:t>
            </a:r>
          </a:p>
          <a:p>
            <a:pPr marL="0" marR="0" indent="0" defTabSz="914400" eaLnBrk="1" fontAlgn="auto" latinLnBrk="0" hangingPunct="1">
              <a:lnSpc>
                <a:spcPct val="100000"/>
              </a:lnSpc>
              <a:spcBef>
                <a:spcPts val="0"/>
              </a:spcBef>
              <a:spcAft>
                <a:spcPts val="0"/>
              </a:spcAft>
              <a:buClrTx/>
              <a:buSzTx/>
              <a:buFontTx/>
              <a:buNone/>
              <a:tabLst/>
              <a:defRPr/>
            </a:pPr>
            <a:r>
              <a:rPr lang="zh-CN" altLang="en-US" sz="1200" b="1" dirty="0" smtClean="0">
                <a:latin typeface="楷体" pitchFamily="49" charset="-122"/>
                <a:ea typeface="楷体" pitchFamily="49" charset="-122"/>
              </a:rPr>
              <a:t>中心法则是对</a:t>
            </a:r>
            <a:r>
              <a:rPr lang="zh-CN" altLang="en-US" sz="1200" b="1" dirty="0" smtClean="0">
                <a:solidFill>
                  <a:srgbClr val="C00000"/>
                </a:solidFill>
                <a:latin typeface="楷体" pitchFamily="49" charset="-122"/>
                <a:ea typeface="楷体" pitchFamily="49" charset="-122"/>
              </a:rPr>
              <a:t>遗传信息的传递过程</a:t>
            </a:r>
            <a:r>
              <a:rPr lang="zh-CN" altLang="en-US" sz="1200" b="1" dirty="0" smtClean="0">
                <a:latin typeface="楷体" pitchFamily="49" charset="-122"/>
                <a:ea typeface="楷体" pitchFamily="49" charset="-122"/>
              </a:rPr>
              <a:t>的概括，</a:t>
            </a:r>
            <a:r>
              <a:rPr lang="zh-CN" altLang="en-US" sz="1200" b="1" dirty="0" smtClean="0">
                <a:solidFill>
                  <a:srgbClr val="002060"/>
                </a:solidFill>
                <a:latin typeface="楷体" pitchFamily="49" charset="-122"/>
                <a:ea typeface="楷体" pitchFamily="49" charset="-122"/>
              </a:rPr>
              <a:t>在遗传信息的流动过程中，</a:t>
            </a:r>
            <a:r>
              <a:rPr lang="en-US" altLang="zh-CN" sz="1200" b="1" dirty="0" smtClean="0">
                <a:solidFill>
                  <a:srgbClr val="002060"/>
                </a:solidFill>
                <a:latin typeface="楷体" pitchFamily="49" charset="-122"/>
                <a:ea typeface="楷体" pitchFamily="49" charset="-122"/>
              </a:rPr>
              <a:t>DNA</a:t>
            </a:r>
            <a:r>
              <a:rPr lang="zh-CN" altLang="en-US" sz="1200" b="1" dirty="0" smtClean="0">
                <a:solidFill>
                  <a:srgbClr val="002060"/>
                </a:solidFill>
                <a:latin typeface="楷体" pitchFamily="49" charset="-122"/>
                <a:ea typeface="楷体" pitchFamily="49" charset="-122"/>
              </a:rPr>
              <a:t>、</a:t>
            </a:r>
            <a:r>
              <a:rPr lang="en-US" altLang="zh-CN" sz="1200" b="1" dirty="0" smtClean="0">
                <a:solidFill>
                  <a:srgbClr val="002060"/>
                </a:solidFill>
                <a:latin typeface="楷体" pitchFamily="49" charset="-122"/>
                <a:ea typeface="楷体" pitchFamily="49" charset="-122"/>
              </a:rPr>
              <a:t>RNA</a:t>
            </a:r>
            <a:r>
              <a:rPr lang="zh-CN" altLang="en-US" sz="1200" b="1" dirty="0" smtClean="0">
                <a:solidFill>
                  <a:srgbClr val="002060"/>
                </a:solidFill>
                <a:latin typeface="楷体" pitchFamily="49" charset="-122"/>
                <a:ea typeface="楷体" pitchFamily="49" charset="-122"/>
              </a:rPr>
              <a:t>是信息的</a:t>
            </a:r>
            <a:r>
              <a:rPr lang="zh-CN" altLang="en-US" sz="1200" b="1" dirty="0" smtClean="0">
                <a:solidFill>
                  <a:srgbClr val="FF0000"/>
                </a:solidFill>
                <a:latin typeface="楷体" pitchFamily="49" charset="-122"/>
                <a:ea typeface="楷体" pitchFamily="49" charset="-122"/>
              </a:rPr>
              <a:t>载体</a:t>
            </a:r>
            <a:r>
              <a:rPr lang="zh-CN" altLang="en-US" sz="1200" b="1" dirty="0" smtClean="0">
                <a:solidFill>
                  <a:srgbClr val="002060"/>
                </a:solidFill>
                <a:latin typeface="楷体" pitchFamily="49" charset="-122"/>
                <a:ea typeface="楷体" pitchFamily="49" charset="-122"/>
              </a:rPr>
              <a:t>，蛋白质是信息的</a:t>
            </a:r>
            <a:r>
              <a:rPr lang="zh-CN" altLang="en-US" sz="1200" b="1" dirty="0" smtClean="0">
                <a:solidFill>
                  <a:srgbClr val="FF0000"/>
                </a:solidFill>
                <a:latin typeface="楷体" pitchFamily="49" charset="-122"/>
                <a:ea typeface="楷体" pitchFamily="49" charset="-122"/>
              </a:rPr>
              <a:t>表达产物</a:t>
            </a:r>
            <a:r>
              <a:rPr lang="zh-CN" altLang="en-US" sz="1200" b="1" dirty="0" smtClean="0">
                <a:solidFill>
                  <a:srgbClr val="002060"/>
                </a:solidFill>
                <a:latin typeface="楷体" pitchFamily="49" charset="-122"/>
                <a:ea typeface="楷体" pitchFamily="49" charset="-122"/>
              </a:rPr>
              <a:t>，而</a:t>
            </a:r>
            <a:r>
              <a:rPr lang="en-US" altLang="zh-CN" sz="1200" b="1" dirty="0" smtClean="0">
                <a:solidFill>
                  <a:srgbClr val="002060"/>
                </a:solidFill>
                <a:latin typeface="楷体" pitchFamily="49" charset="-122"/>
                <a:ea typeface="楷体" pitchFamily="49" charset="-122"/>
              </a:rPr>
              <a:t>ATP</a:t>
            </a:r>
            <a:r>
              <a:rPr lang="zh-CN" altLang="en-US" sz="1200" b="1" dirty="0" smtClean="0">
                <a:solidFill>
                  <a:srgbClr val="002060"/>
                </a:solidFill>
                <a:latin typeface="楷体" pitchFamily="49" charset="-122"/>
                <a:ea typeface="楷体" pitchFamily="49" charset="-122"/>
              </a:rPr>
              <a:t>为信息的流动</a:t>
            </a:r>
            <a:r>
              <a:rPr lang="zh-CN" altLang="en-US" sz="1200" b="1" dirty="0" smtClean="0">
                <a:solidFill>
                  <a:srgbClr val="FF0000"/>
                </a:solidFill>
                <a:latin typeface="楷体" pitchFamily="49" charset="-122"/>
                <a:ea typeface="楷体" pitchFamily="49" charset="-122"/>
              </a:rPr>
              <a:t>提供能量</a:t>
            </a:r>
            <a:r>
              <a:rPr lang="zh-CN" altLang="en-US" sz="1200" b="1" dirty="0" smtClean="0">
                <a:solidFill>
                  <a:srgbClr val="002060"/>
                </a:solidFill>
                <a:latin typeface="楷体" pitchFamily="49" charset="-122"/>
                <a:ea typeface="楷体" pitchFamily="49" charset="-122"/>
              </a:rPr>
              <a:t>，可见，生命是</a:t>
            </a:r>
            <a:r>
              <a:rPr lang="zh-CN" altLang="en-US" sz="1200" b="1" dirty="0" smtClean="0">
                <a:solidFill>
                  <a:srgbClr val="FF0000"/>
                </a:solidFill>
                <a:latin typeface="楷体" pitchFamily="49" charset="-122"/>
                <a:ea typeface="楷体" pitchFamily="49" charset="-122"/>
              </a:rPr>
              <a:t>物质、能量和信息</a:t>
            </a:r>
            <a:r>
              <a:rPr lang="zh-CN" altLang="en-US" sz="1200" b="1" dirty="0" smtClean="0">
                <a:solidFill>
                  <a:srgbClr val="002060"/>
                </a:solidFill>
                <a:latin typeface="楷体" pitchFamily="49" charset="-122"/>
                <a:ea typeface="楷体" pitchFamily="49" charset="-122"/>
              </a:rPr>
              <a:t>的统一体</a:t>
            </a:r>
            <a:endParaRPr lang="en-US" altLang="zh-CN" sz="1200" dirty="0" smtClean="0">
              <a:latin typeface="+mj-lt"/>
              <a:ea typeface="+mj-ea"/>
              <a:cs typeface="+mj-cs"/>
              <a:sym typeface="Calibri" panose="020F0502020204030204"/>
            </a:endParaRPr>
          </a:p>
          <a:p>
            <a:pPr marL="0" marR="0" indent="0" defTabSz="914400" eaLnBrk="1" fontAlgn="auto" latinLnBrk="0" hangingPunct="1">
              <a:lnSpc>
                <a:spcPct val="100000"/>
              </a:lnSpc>
              <a:spcBef>
                <a:spcPts val="0"/>
              </a:spcBef>
              <a:spcAft>
                <a:spcPts val="0"/>
              </a:spcAft>
              <a:buClrTx/>
              <a:buSzTx/>
              <a:buFontTx/>
              <a:buNone/>
              <a:tabLst/>
              <a:defRPr/>
            </a:pPr>
            <a:endParaRPr lang="zh-CN" altLang="en-US" sz="1200" dirty="0" smtClean="0">
              <a:latin typeface="+mj-lt"/>
              <a:ea typeface="+mj-ea"/>
              <a:cs typeface="+mj-cs"/>
              <a:sym typeface="Calibri" panose="020F0502020204030204"/>
            </a:endParaRPr>
          </a:p>
          <a:p>
            <a:pPr marL="0" marR="0" indent="0" defTabSz="914400" eaLnBrk="1" fontAlgn="auto" latinLnBrk="0" hangingPunct="1">
              <a:lnSpc>
                <a:spcPct val="100000"/>
              </a:lnSpc>
              <a:spcBef>
                <a:spcPts val="0"/>
              </a:spcBef>
              <a:spcAft>
                <a:spcPts val="0"/>
              </a:spcAft>
              <a:buClrTx/>
              <a:buSzTx/>
              <a:buFontTx/>
              <a:buNone/>
              <a:tabLst/>
              <a:defRPr/>
            </a:pPr>
            <a:endParaRPr lang="en-US" altLang="zh-CN" sz="1200" baseline="0" dirty="0" smtClean="0">
              <a:latin typeface="+mj-lt"/>
              <a:ea typeface="+mj-ea"/>
              <a:cs typeface="+mj-cs"/>
              <a:sym typeface="Calibri" panose="020F0502020204030204"/>
            </a:endParaRPr>
          </a:p>
          <a:p>
            <a:pPr marL="0" marR="0" indent="0" defTabSz="914400" eaLnBrk="1" fontAlgn="auto" latinLnBrk="0" hangingPunct="1">
              <a:lnSpc>
                <a:spcPct val="100000"/>
              </a:lnSpc>
              <a:spcBef>
                <a:spcPts val="0"/>
              </a:spcBef>
              <a:spcAft>
                <a:spcPts val="0"/>
              </a:spcAft>
              <a:buClrTx/>
              <a:buSzTx/>
              <a:buFontTx/>
              <a:buNone/>
              <a:tabLst/>
              <a:defRPr/>
            </a:pPr>
            <a:r>
              <a:rPr lang="zh-CN" altLang="en-US" sz="1200" b="1" dirty="0" smtClean="0">
                <a:solidFill>
                  <a:srgbClr val="002060"/>
                </a:solidFill>
                <a:latin typeface="楷体" pitchFamily="49" charset="-122"/>
                <a:ea typeface="楷体" pitchFamily="49" charset="-122"/>
              </a:rPr>
              <a:t>在遗传信息的流动过程中，</a:t>
            </a:r>
            <a:r>
              <a:rPr lang="en-US" altLang="zh-CN" sz="1200" b="1" dirty="0" smtClean="0">
                <a:solidFill>
                  <a:srgbClr val="002060"/>
                </a:solidFill>
                <a:latin typeface="楷体" pitchFamily="49" charset="-122"/>
                <a:ea typeface="楷体" pitchFamily="49" charset="-122"/>
              </a:rPr>
              <a:t>DNA</a:t>
            </a:r>
            <a:r>
              <a:rPr lang="zh-CN" altLang="en-US" sz="1200" b="1" dirty="0" smtClean="0">
                <a:solidFill>
                  <a:srgbClr val="002060"/>
                </a:solidFill>
                <a:latin typeface="楷体" pitchFamily="49" charset="-122"/>
                <a:ea typeface="楷体" pitchFamily="49" charset="-122"/>
              </a:rPr>
              <a:t>、</a:t>
            </a:r>
            <a:r>
              <a:rPr lang="en-US" altLang="zh-CN" sz="1200" b="1" dirty="0" smtClean="0">
                <a:solidFill>
                  <a:srgbClr val="002060"/>
                </a:solidFill>
                <a:latin typeface="楷体" pitchFamily="49" charset="-122"/>
                <a:ea typeface="楷体" pitchFamily="49" charset="-122"/>
              </a:rPr>
              <a:t>RNA</a:t>
            </a:r>
            <a:r>
              <a:rPr lang="zh-CN" altLang="en-US" sz="1200" b="1" dirty="0" smtClean="0">
                <a:solidFill>
                  <a:srgbClr val="002060"/>
                </a:solidFill>
                <a:latin typeface="楷体" pitchFamily="49" charset="-122"/>
                <a:ea typeface="楷体" pitchFamily="49" charset="-122"/>
              </a:rPr>
              <a:t>是信息的</a:t>
            </a:r>
            <a:r>
              <a:rPr lang="zh-CN" altLang="en-US" sz="1200" b="1" dirty="0" smtClean="0">
                <a:solidFill>
                  <a:srgbClr val="FF0000"/>
                </a:solidFill>
                <a:latin typeface="楷体" pitchFamily="49" charset="-122"/>
                <a:ea typeface="楷体" pitchFamily="49" charset="-122"/>
              </a:rPr>
              <a:t>载体</a:t>
            </a:r>
            <a:r>
              <a:rPr lang="zh-CN" altLang="en-US" sz="1200" b="1" dirty="0" smtClean="0">
                <a:solidFill>
                  <a:srgbClr val="002060"/>
                </a:solidFill>
                <a:latin typeface="楷体" pitchFamily="49" charset="-122"/>
                <a:ea typeface="楷体" pitchFamily="49" charset="-122"/>
              </a:rPr>
              <a:t>，蛋白质是信息的</a:t>
            </a:r>
            <a:r>
              <a:rPr lang="zh-CN" altLang="en-US" sz="1200" b="1" dirty="0" smtClean="0">
                <a:solidFill>
                  <a:srgbClr val="FF0000"/>
                </a:solidFill>
                <a:latin typeface="楷体" pitchFamily="49" charset="-122"/>
                <a:ea typeface="楷体" pitchFamily="49" charset="-122"/>
              </a:rPr>
              <a:t>表达产物</a:t>
            </a:r>
            <a:r>
              <a:rPr lang="zh-CN" altLang="en-US" sz="1200" b="1" dirty="0" smtClean="0">
                <a:solidFill>
                  <a:srgbClr val="002060"/>
                </a:solidFill>
                <a:latin typeface="楷体" pitchFamily="49" charset="-122"/>
                <a:ea typeface="楷体" pitchFamily="49" charset="-122"/>
              </a:rPr>
              <a:t>，而</a:t>
            </a:r>
            <a:r>
              <a:rPr lang="en-US" altLang="zh-CN" sz="1200" b="1" dirty="0" smtClean="0">
                <a:solidFill>
                  <a:srgbClr val="00B0F0"/>
                </a:solidFill>
                <a:latin typeface="楷体" pitchFamily="49" charset="-122"/>
                <a:ea typeface="楷体" pitchFamily="49" charset="-122"/>
              </a:rPr>
              <a:t>ATP</a:t>
            </a:r>
            <a:r>
              <a:rPr lang="zh-CN" altLang="en-US" sz="1200" b="1" dirty="0" smtClean="0">
                <a:solidFill>
                  <a:srgbClr val="002060"/>
                </a:solidFill>
                <a:latin typeface="楷体" pitchFamily="49" charset="-122"/>
                <a:ea typeface="楷体" pitchFamily="49" charset="-122"/>
              </a:rPr>
              <a:t>为信息的流动</a:t>
            </a:r>
            <a:r>
              <a:rPr lang="zh-CN" altLang="en-US" sz="1200" b="1" dirty="0" smtClean="0">
                <a:solidFill>
                  <a:srgbClr val="FF0000"/>
                </a:solidFill>
                <a:latin typeface="楷体" pitchFamily="49" charset="-122"/>
                <a:ea typeface="楷体" pitchFamily="49" charset="-122"/>
              </a:rPr>
              <a:t>提供能量</a:t>
            </a:r>
            <a:r>
              <a:rPr lang="zh-CN" altLang="en-US" sz="1200" b="1" dirty="0" smtClean="0">
                <a:solidFill>
                  <a:srgbClr val="002060"/>
                </a:solidFill>
                <a:latin typeface="楷体" pitchFamily="49" charset="-122"/>
                <a:ea typeface="楷体" pitchFamily="49" charset="-122"/>
              </a:rPr>
              <a:t>，可见，</a:t>
            </a:r>
            <a:endParaRPr lang="zh-CN" altLang="en-US" sz="1200" dirty="0" smtClean="0">
              <a:latin typeface="+mj-lt"/>
              <a:ea typeface="+mj-ea"/>
              <a:cs typeface="+mj-cs"/>
              <a:sym typeface="Calibri" panose="020F0502020204030204"/>
            </a:endParaRPr>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slideMaster" Target="../slideMasters/slideMaster1.xml"/><Relationship Id="rId4" Type="http://schemas.openxmlformats.org/officeDocument/2006/relationships/tags" Target="../tags/tag60.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tags" Target="../tags/tag63.xml"/><Relationship Id="rId7" Type="http://schemas.openxmlformats.org/officeDocument/2006/relationships/slideMaster" Target="../slideMasters/slideMaster1.xml"/><Relationship Id="rId2" Type="http://schemas.openxmlformats.org/officeDocument/2006/relationships/tags" Target="../tags/tag62.xml"/><Relationship Id="rId1" Type="http://schemas.openxmlformats.org/officeDocument/2006/relationships/tags" Target="../tags/tag61.xml"/><Relationship Id="rId6" Type="http://schemas.openxmlformats.org/officeDocument/2006/relationships/tags" Target="../tags/tag66.xml"/><Relationship Id="rId5" Type="http://schemas.openxmlformats.org/officeDocument/2006/relationships/tags" Target="../tags/tag65.xml"/><Relationship Id="rId4" Type="http://schemas.openxmlformats.org/officeDocument/2006/relationships/tags" Target="../tags/tag64.xml"/><Relationship Id="rId9" Type="http://schemas.openxmlformats.org/officeDocument/2006/relationships/image" Target="file:///C:\Users\1V994W2\PycharmProjects\PPT_Background_Generation/pic_temp/pic_sup.png" TargetMode="Externa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slideMaster" Target="../slideMasters/slideMaster1.xml"/><Relationship Id="rId4" Type="http://schemas.openxmlformats.org/officeDocument/2006/relationships/tags" Target="../tags/tag70.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73.xml"/><Relationship Id="rId7" Type="http://schemas.openxmlformats.org/officeDocument/2006/relationships/slideMaster" Target="../slideMasters/slideMaster1.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5" Type="http://schemas.openxmlformats.org/officeDocument/2006/relationships/tags" Target="../tags/tag75.xml"/><Relationship Id="rId4" Type="http://schemas.openxmlformats.org/officeDocument/2006/relationships/tags" Target="../tags/tag74.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79.xml"/><Relationship Id="rId7" Type="http://schemas.openxmlformats.org/officeDocument/2006/relationships/tags" Target="../tags/tag83.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86.xml"/><Relationship Id="rId7" Type="http://schemas.openxmlformats.org/officeDocument/2006/relationships/tags" Target="../tags/tag90.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s>
</file>

<file path=ppt/slideLayouts/_rels/slideLayout1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3.xml"/><Relationship Id="rId7" Type="http://schemas.openxmlformats.org/officeDocument/2006/relationships/tags" Target="../tags/tag97.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05.xml"/><Relationship Id="rId3" Type="http://schemas.openxmlformats.org/officeDocument/2006/relationships/tags" Target="../tags/tag100.xml"/><Relationship Id="rId7" Type="http://schemas.openxmlformats.org/officeDocument/2006/relationships/tags" Target="../tags/tag104.xml"/><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tags" Target="../tags/tag103.xml"/><Relationship Id="rId5" Type="http://schemas.openxmlformats.org/officeDocument/2006/relationships/tags" Target="../tags/tag102.xml"/><Relationship Id="rId10" Type="http://schemas.openxmlformats.org/officeDocument/2006/relationships/slideMaster" Target="../slideMasters/slideMaster1.xml"/><Relationship Id="rId4" Type="http://schemas.openxmlformats.org/officeDocument/2006/relationships/tags" Target="../tags/tag101.xml"/><Relationship Id="rId9" Type="http://schemas.openxmlformats.org/officeDocument/2006/relationships/tags" Target="../tags/tag106.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slideMaster" Target="../slideMasters/slideMaster1.xml"/><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tags" Target="../tags/tag112.xml"/><Relationship Id="rId5" Type="http://schemas.openxmlformats.org/officeDocument/2006/relationships/tags" Target="../tags/tag111.xml"/><Relationship Id="rId4" Type="http://schemas.openxmlformats.org/officeDocument/2006/relationships/tags" Target="../tags/tag1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file:///C:\Users\1V994W2\PycharmProjects\PPT_Background_Generation/pic_temp/pic_half_top.png" TargetMode="External"/><Relationship Id="rId3" Type="http://schemas.openxmlformats.org/officeDocument/2006/relationships/tags" Target="../tags/tag21.xml"/><Relationship Id="rId7" Type="http://schemas.openxmlformats.org/officeDocument/2006/relationships/image" Target="../media/image2.pn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Master" Target="../slideMasters/slideMaster1.xml"/><Relationship Id="rId5" Type="http://schemas.openxmlformats.org/officeDocument/2006/relationships/tags" Target="../tags/tag23.xml"/><Relationship Id="rId4"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7.xml"/><Relationship Id="rId3" Type="http://schemas.openxmlformats.org/officeDocument/2006/relationships/tags" Target="../tags/tag32.xml"/><Relationship Id="rId7" Type="http://schemas.openxmlformats.org/officeDocument/2006/relationships/tags" Target="../tags/tag36.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file:///C:\Users\1V994W2\Documents\Tencent%20Files\574576071\FileRecv\&#25340;&#35013;&#32032;&#26448;\forright\\06\subject_holdleft_84,125,158_0_staid_full_0.png" TargetMode="External"/><Relationship Id="rId3" Type="http://schemas.openxmlformats.org/officeDocument/2006/relationships/tags" Target="../tags/tag40.xml"/><Relationship Id="rId7" Type="http://schemas.openxmlformats.org/officeDocument/2006/relationships/image" Target="../media/image3.pn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slideMaster" Target="../slideMasters/slideMaster1.xml"/><Relationship Id="rId5" Type="http://schemas.openxmlformats.org/officeDocument/2006/relationships/tags" Target="../tags/tag42.xml"/><Relationship Id="rId4" Type="http://schemas.openxmlformats.org/officeDocument/2006/relationships/tags" Target="../tags/tag4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slideMaster" Target="../slideMasters/slideMaster1.xml"/><Relationship Id="rId5" Type="http://schemas.openxmlformats.org/officeDocument/2006/relationships/tags" Target="../tags/tag56.xml"/><Relationship Id="rId4" Type="http://schemas.openxmlformats.org/officeDocument/2006/relationships/tags" Target="../tags/tag55.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17" name="页脚占位符 16"/>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6" name="文本占位符 5"/>
          <p:cNvSpPr>
            <a:spLocks noGrp="1"/>
          </p:cNvSpPr>
          <p:nvPr>
            <p:ph type="body" sz="quarter" idx="16" hasCustomPrompt="1"/>
            <p:custDataLst>
              <p:tags r:id="rId4"/>
            </p:custDataLst>
          </p:nvPr>
        </p:nvSpPr>
        <p:spPr>
          <a:xfrm>
            <a:off x="4824418" y="3497935"/>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4" name="文本占位符 3"/>
          <p:cNvSpPr>
            <a:spLocks noGrp="1"/>
          </p:cNvSpPr>
          <p:nvPr>
            <p:ph type="body" sz="quarter" idx="15" hasCustomPrompt="1"/>
            <p:custDataLst>
              <p:tags r:id="rId5"/>
            </p:custDataLst>
          </p:nvPr>
        </p:nvSpPr>
        <p:spPr>
          <a:xfrm>
            <a:off x="4824418" y="3854214"/>
            <a:ext cx="1433036" cy="306743"/>
          </a:xfrm>
          <a:prstGeom prst="rect">
            <a:avLst/>
          </a:prstGeom>
        </p:spPr>
        <p:txBody>
          <a:bodyPr vert="horz" wrap="square" lIns="0" tIns="0" rIns="0" bIns="0" anchor="t" anchorCtr="0">
            <a:normAutofit/>
          </a:bodyPr>
          <a:lstStyle>
            <a:lvl1pPr marL="257175" marR="0" indent="-257175" algn="l" rtl="0" eaLnBrk="1" fontAlgn="auto">
              <a:lnSpc>
                <a:spcPct val="130000"/>
              </a:lnSpc>
              <a:spcBef>
                <a:spcPts val="0"/>
              </a:spcBef>
              <a:spcAft>
                <a:spcPts val="1000"/>
              </a:spcAft>
              <a:buClrTx/>
              <a:buSzPts val="1600"/>
              <a:buFont typeface="Arial" panose="020B0604020202020204" pitchFamily="34" charset="0"/>
              <a:buNone/>
              <a:defRPr sz="1200" b="0" spc="15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30000"/>
              </a:lnSpc>
              <a:spcBef>
                <a:spcPts val="0"/>
              </a:spcBef>
              <a:spcAft>
                <a:spcPts val="1000"/>
              </a:spcAft>
              <a:buClr>
                <a:schemeClr val="tx1">
                  <a:lumMod val="100000"/>
                </a:schemeClr>
              </a:buClr>
              <a:buSzPts val="1600"/>
              <a:buFont typeface="Arial" panose="020B0604020202020204" pitchFamily="34" charset="0"/>
              <a:buNone/>
            </a:pPr>
            <a:r>
              <a:rPr lang="zh-CN" altLang="en-US"/>
              <a:t>编辑文本</a:t>
            </a:r>
          </a:p>
        </p:txBody>
      </p:sp>
      <p:sp>
        <p:nvSpPr>
          <p:cNvPr id="3" name="副标题 2"/>
          <p:cNvSpPr>
            <a:spLocks noGrp="1"/>
          </p:cNvSpPr>
          <p:nvPr>
            <p:ph type="subTitle" idx="14" hasCustomPrompt="1"/>
            <p:custDataLst>
              <p:tags r:id="rId6"/>
            </p:custDataLst>
          </p:nvPr>
        </p:nvSpPr>
        <p:spPr>
          <a:xfrm>
            <a:off x="4824417" y="2391469"/>
            <a:ext cx="3619500" cy="833540"/>
          </a:xfrm>
        </p:spPr>
        <p:txBody>
          <a:bodyPr vert="horz" wrap="square" lIns="0" tIns="0" rIns="0" bIns="0" anchor="t" anchorCtr="0">
            <a:normAutofit/>
          </a:bodyPr>
          <a:lstStyle>
            <a:lvl1pPr marL="0" marR="0" indent="0" algn="l" defTabSz="914400" rtl="0" eaLnBrk="1" fontAlgn="auto" latinLnBrk="0" hangingPunct="1">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a:t>单击此处编辑副标题</a:t>
            </a:r>
          </a:p>
        </p:txBody>
      </p:sp>
      <p:sp>
        <p:nvSpPr>
          <p:cNvPr id="2" name="标题 1"/>
          <p:cNvSpPr>
            <a:spLocks noGrp="1"/>
          </p:cNvSpPr>
          <p:nvPr>
            <p:ph type="ctrTitle" idx="13" hasCustomPrompt="1"/>
            <p:custDataLst>
              <p:tags r:id="rId7"/>
            </p:custDataLst>
          </p:nvPr>
        </p:nvSpPr>
        <p:spPr>
          <a:xfrm>
            <a:off x="4824418" y="1509822"/>
            <a:ext cx="3619024" cy="728276"/>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5400"/>
              <a:buFont typeface="Arial" panose="020B0604020202020204" pitchFamily="34" charset="0"/>
              <a:buNone/>
              <a:defRPr sz="4050" b="0" spc="6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4" name="页脚占位符 3"/>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502448" y="714469"/>
            <a:ext cx="8139178" cy="4042179"/>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p:nvPr>
            <p:custDataLst>
              <p:tags r:id="rId1"/>
            </p:custDataLst>
          </p:nvPr>
        </p:nvPicPr>
        <p:blipFill>
          <a:blip r:embed="rId8" r:link="rId9"/>
          <a:stretch>
            <a:fillRect/>
          </a:stretch>
        </p:blipFill>
        <p:spPr>
          <a:xfrm>
            <a:off x="0" y="0"/>
            <a:ext cx="9144000" cy="5144135"/>
          </a:xfrm>
          <a:prstGeom prst="rect">
            <a:avLst/>
          </a:prstGeom>
        </p:spPr>
      </p:pic>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文本占位符 6"/>
          <p:cNvSpPr>
            <a:spLocks noGrp="1"/>
          </p:cNvSpPr>
          <p:nvPr>
            <p:ph type="body" idx="14" hasCustomPrompt="1"/>
            <p:custDataLst>
              <p:tags r:id="rId5"/>
            </p:custDataLst>
          </p:nvPr>
        </p:nvSpPr>
        <p:spPr>
          <a:xfrm>
            <a:off x="4953000" y="2739014"/>
            <a:ext cx="3619500" cy="833540"/>
          </a:xfrm>
        </p:spPr>
        <p:txBody>
          <a:bodyPr vert="horz" wrap="square" lIns="0" tIns="0" rIns="0" bIns="0" anchor="t" anchorCtr="0">
            <a:normAutofit/>
          </a:bodyPr>
          <a:lstStyle>
            <a:lvl1pPr marL="257175" marR="0" indent="-257175" algn="l" rtl="0" eaLnBrk="1" fontAlgn="auto">
              <a:lnSpc>
                <a:spcPct val="120000"/>
              </a:lnSpc>
              <a:spcBef>
                <a:spcPts val="0"/>
              </a:spcBef>
              <a:spcAft>
                <a:spcPts val="0"/>
              </a:spcAft>
              <a:buClrTx/>
              <a:buSzPts val="1800"/>
              <a:buFont typeface="Arial" panose="020B0604020202020204" pitchFamily="34" charset="0"/>
              <a:buNone/>
              <a:defRPr sz="1350" b="0" spc="200">
                <a:solidFill>
                  <a:schemeClr val="tx1"/>
                </a:solidFill>
                <a:latin typeface="Arial" panose="020B0604020202020204" pitchFamily="34" charset="0"/>
                <a:ea typeface="微软雅黑" panose="020B0503020204020204" charset="-122"/>
              </a:defRPr>
            </a:lvl1pPr>
          </a:lstStyle>
          <a:p>
            <a:pPr marL="0" marR="0" lvl="0" indent="0" algn="l" defTabSz="914400" rtl="0" eaLnBrk="1" fontAlgn="auto" latinLnBrk="0" hangingPunct="1">
              <a:lnSpc>
                <a:spcPct val="120000"/>
              </a:lnSpc>
              <a:spcBef>
                <a:spcPts val="0"/>
              </a:spcBef>
              <a:spcAft>
                <a:spcPts val="0"/>
              </a:spcAft>
              <a:buClr>
                <a:schemeClr val="tx1">
                  <a:lumMod val="65000"/>
                  <a:lumOff val="35000"/>
                </a:schemeClr>
              </a:buClr>
              <a:buSzPts val="18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6"/>
            </p:custDataLst>
          </p:nvPr>
        </p:nvSpPr>
        <p:spPr>
          <a:xfrm>
            <a:off x="4953000" y="1571581"/>
            <a:ext cx="3619024" cy="1014061"/>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6600"/>
              <a:buFont typeface="Arial" panose="020B0604020202020204" pitchFamily="34" charset="0"/>
              <a:buNone/>
              <a:defRPr sz="4950" b="0" spc="700">
                <a:solidFill>
                  <a:schemeClr val="tx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32464"/>
            <a:ext cx="8139178"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4" name="页脚占位符 3"/>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p:custDataLst>
              <p:tags r:id="rId1"/>
            </p:custDataLst>
          </p:nvPr>
        </p:nvSpPr>
        <p:spPr>
          <a:xfrm>
            <a:off x="219056" y="227885"/>
            <a:ext cx="8705888" cy="468836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2" name="标题 1"/>
          <p:cNvSpPr>
            <a:spLocks noGrp="1"/>
          </p:cNvSpPr>
          <p:nvPr>
            <p:ph type="title" hasCustomPrompt="1"/>
            <p:custDataLst>
              <p:tags r:id="rId2"/>
            </p:custDataLst>
          </p:nvPr>
        </p:nvSpPr>
        <p:spPr>
          <a:xfrm>
            <a:off x="961200" y="937016"/>
            <a:ext cx="7219800" cy="542767"/>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3"/>
            </p:custDataLst>
          </p:nvPr>
        </p:nvSpPr>
        <p:spPr>
          <a:xfrm>
            <a:off x="960835" y="1622900"/>
            <a:ext cx="7219950" cy="258421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4" name="页脚占位符 3"/>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3618452" cy="514413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2" name="标题 1"/>
          <p:cNvSpPr>
            <a:spLocks noGrp="1"/>
          </p:cNvSpPr>
          <p:nvPr>
            <p:ph type="title" hasCustomPrompt="1"/>
            <p:custDataLst>
              <p:tags r:id="rId2"/>
            </p:custDataLst>
          </p:nvPr>
        </p:nvSpPr>
        <p:spPr>
          <a:xfrm>
            <a:off x="437400" y="577871"/>
            <a:ext cx="2970000" cy="661582"/>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6"/>
            </p:custDataLst>
          </p:nvPr>
        </p:nvSpPr>
        <p:spPr>
          <a:xfrm>
            <a:off x="440100" y="1323163"/>
            <a:ext cx="2967300" cy="3070279"/>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3825900" y="577525"/>
            <a:ext cx="4860000" cy="381642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p:custDataLst>
              <p:tags r:id="rId1"/>
            </p:custDataLst>
          </p:nvPr>
        </p:nvSpPr>
        <p:spPr>
          <a:xfrm>
            <a:off x="0" y="0"/>
            <a:ext cx="9144000" cy="1998496"/>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2" name="标题 1"/>
          <p:cNvSpPr>
            <a:spLocks noGrp="1"/>
          </p:cNvSpPr>
          <p:nvPr>
            <p:ph type="title"/>
            <p:custDataLst>
              <p:tags r:id="rId2"/>
            </p:custDataLst>
          </p:nvPr>
        </p:nvSpPr>
        <p:spPr>
          <a:xfrm>
            <a:off x="459000" y="585972"/>
            <a:ext cx="8232300" cy="469858"/>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6"/>
            </p:custDataLst>
          </p:nvPr>
        </p:nvSpPr>
        <p:spPr>
          <a:xfrm>
            <a:off x="459000" y="1244854"/>
            <a:ext cx="8231981" cy="621077"/>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7"/>
            </p:custDataLst>
          </p:nvPr>
        </p:nvSpPr>
        <p:spPr>
          <a:xfrm>
            <a:off x="459581" y="2106260"/>
            <a:ext cx="8224200" cy="257341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p:custDataLst>
              <p:tags r:id="rId1"/>
            </p:custDataLst>
          </p:nvPr>
        </p:nvSpPr>
        <p:spPr>
          <a:xfrm>
            <a:off x="0" y="3772194"/>
            <a:ext cx="9144000" cy="1371941"/>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2" name="标题 1"/>
          <p:cNvSpPr>
            <a:spLocks noGrp="1"/>
          </p:cNvSpPr>
          <p:nvPr>
            <p:ph type="title"/>
            <p:custDataLst>
              <p:tags r:id="rId2"/>
            </p:custDataLst>
          </p:nvPr>
        </p:nvSpPr>
        <p:spPr>
          <a:xfrm>
            <a:off x="453600" y="502262"/>
            <a:ext cx="8232300" cy="423952"/>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6"/>
            </p:custDataLst>
          </p:nvPr>
        </p:nvSpPr>
        <p:spPr>
          <a:xfrm>
            <a:off x="453628" y="1261056"/>
            <a:ext cx="8243100" cy="2408697"/>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7"/>
            </p:custDataLst>
          </p:nvPr>
        </p:nvSpPr>
        <p:spPr>
          <a:xfrm>
            <a:off x="445500" y="3885780"/>
            <a:ext cx="8251200" cy="75879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p:custDataLst>
              <p:tags r:id="rId1"/>
            </p:custDataLst>
          </p:nvPr>
        </p:nvSpPr>
        <p:spPr>
          <a:xfrm>
            <a:off x="0" y="0"/>
            <a:ext cx="9144000" cy="685885"/>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2" name="标题 1"/>
          <p:cNvSpPr>
            <a:spLocks noGrp="1"/>
          </p:cNvSpPr>
          <p:nvPr>
            <p:ph type="title"/>
            <p:custDataLst>
              <p:tags r:id="rId2"/>
            </p:custDataLst>
          </p:nvPr>
        </p:nvSpPr>
        <p:spPr>
          <a:xfrm>
            <a:off x="434700" y="178222"/>
            <a:ext cx="8278200" cy="331514"/>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6"/>
            </p:custDataLst>
          </p:nvPr>
        </p:nvSpPr>
        <p:spPr>
          <a:xfrm>
            <a:off x="434700" y="1247554"/>
            <a:ext cx="40068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7"/>
            </p:custDataLst>
          </p:nvPr>
        </p:nvSpPr>
        <p:spPr>
          <a:xfrm>
            <a:off x="4681800" y="1247554"/>
            <a:ext cx="4025700" cy="2171068"/>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8"/>
            </p:custDataLst>
          </p:nvPr>
        </p:nvSpPr>
        <p:spPr>
          <a:xfrm>
            <a:off x="429300" y="3613046"/>
            <a:ext cx="40068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9"/>
            </p:custDataLst>
          </p:nvPr>
        </p:nvSpPr>
        <p:spPr>
          <a:xfrm>
            <a:off x="4689900" y="3610346"/>
            <a:ext cx="4025700" cy="585972"/>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p:custDataLst>
              <p:tags r:id="rId1"/>
            </p:custDataLst>
          </p:nvPr>
        </p:nvSpPr>
        <p:spPr>
          <a:xfrm>
            <a:off x="0" y="715357"/>
            <a:ext cx="9144000" cy="371342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sp>
        <p:nvSpPr>
          <p:cNvPr id="2" name="标题 1"/>
          <p:cNvSpPr>
            <a:spLocks noGrp="1"/>
          </p:cNvSpPr>
          <p:nvPr>
            <p:ph type="title" hasCustomPrompt="1"/>
            <p:custDataLst>
              <p:tags r:id="rId2"/>
            </p:custDataLst>
          </p:nvPr>
        </p:nvSpPr>
        <p:spPr>
          <a:xfrm>
            <a:off x="1142100" y="1004524"/>
            <a:ext cx="6858000" cy="1790321"/>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6"/>
            </p:custDataLst>
          </p:nvPr>
        </p:nvSpPr>
        <p:spPr>
          <a:xfrm>
            <a:off x="1141810" y="2897458"/>
            <a:ext cx="6858000" cy="1242153"/>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pPr/>
              <a:t>2020/4/9</a:t>
            </a:fld>
            <a:endParaRPr lang="zh-CN" altLang="en-US"/>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32467"/>
            <a:ext cx="8139178" cy="331514"/>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502412" y="714469"/>
            <a:ext cx="8139178"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5" name="页脚占位符 4"/>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a:xfrm>
            <a:off x="457200" y="4779432"/>
            <a:ext cx="2133600" cy="274543"/>
          </a:xfrm>
          <a:prstGeom prst="rect">
            <a:avLst/>
          </a:prstGeom>
        </p:spPr>
        <p:txBody>
          <a:bodyPr/>
          <a:lstStyle/>
          <a:p>
            <a:fld id="{D819A9AE-DFF2-479B-AF37-FAA367F55B3D}" type="datetimeFigureOut">
              <a:rPr lang="zh-CN" altLang="en-US" smtClean="0"/>
              <a:pPr/>
              <a:t>2020/4/9</a:t>
            </a:fld>
            <a:endParaRPr lang="zh-CN" altLang="en-US"/>
          </a:p>
        </p:txBody>
      </p:sp>
      <p:sp>
        <p:nvSpPr>
          <p:cNvPr id="5" name="页脚占位符 4"/>
          <p:cNvSpPr>
            <a:spLocks noGrp="1"/>
          </p:cNvSpPr>
          <p:nvPr>
            <p:ph type="ftr" sz="quarter" idx="11"/>
          </p:nvPr>
        </p:nvSpPr>
        <p:spPr>
          <a:xfrm>
            <a:off x="3124200" y="4779432"/>
            <a:ext cx="2895600" cy="274543"/>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79432"/>
            <a:ext cx="2133600" cy="274543"/>
          </a:xfrm>
          <a:prstGeom prst="rect">
            <a:avLst/>
          </a:prstGeom>
        </p:spPr>
        <p:txBody>
          <a:bodyPr/>
          <a:lstStyle/>
          <a:p>
            <a:fld id="{3F8935AA-09F9-4C1A-89F2-CB34E0111C49}" type="slidenum">
              <a:rPr lang="zh-CN" altLang="en-US" smtClean="0"/>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4" name="图片 3" descr="生物封面（必修2）定版"/>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5358"/>
            <a:ext cx="9146500" cy="5156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9" y="619"/>
            <a:ext cx="9143250" cy="5142870"/>
          </a:xfrm>
          <a:prstGeom prst="rect">
            <a:avLst/>
          </a:prstGeom>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cSld name="5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0"/>
            <a:ext cx="7886700" cy="617220"/>
          </a:xfrm>
        </p:spPr>
        <p:txBody>
          <a:bodyPr anchor="ctr" anchorCtr="0">
            <a:normAutofit/>
          </a:bodyPr>
          <a:lstStyle>
            <a:lvl1pPr algn="ctr">
              <a:defRPr sz="3000">
                <a:solidFill>
                  <a:schemeClr val="tx1">
                    <a:lumMod val="75000"/>
                    <a:lumOff val="25000"/>
                  </a:schemeClr>
                </a:solidFill>
              </a:defRPr>
            </a:lvl1pPr>
          </a:lstStyle>
          <a:p>
            <a:r>
              <a:rPr lang="zh-CN" altLang="en-US"/>
              <a:t>单击此处编辑母版标题样式</a:t>
            </a:r>
            <a:endParaRPr lang="zh-CN" altLang="en-US" dirty="0"/>
          </a:p>
        </p:txBody>
      </p:sp>
      <p:sp>
        <p:nvSpPr>
          <p:cNvPr id="19" name="内容占位符 2"/>
          <p:cNvSpPr>
            <a:spLocks noGrp="1"/>
          </p:cNvSpPr>
          <p:nvPr>
            <p:ph idx="1"/>
          </p:nvPr>
        </p:nvSpPr>
        <p:spPr>
          <a:xfrm>
            <a:off x="628650" y="857251"/>
            <a:ext cx="7886700" cy="3775472"/>
          </a:xfrm>
        </p:spPr>
        <p:txBody>
          <a:bodyPr/>
          <a:lstStyle>
            <a:lvl1pPr marL="0" indent="0">
              <a:lnSpc>
                <a:spcPct val="100000"/>
              </a:lnSpc>
              <a:buNone/>
              <a:defRPr/>
            </a:lvl1pPr>
            <a:lvl2pPr marL="342900" indent="0">
              <a:lnSpc>
                <a:spcPct val="100000"/>
              </a:lnSpc>
              <a:buNone/>
              <a:defRPr/>
            </a:lvl2pPr>
            <a:lvl3pPr>
              <a:lnSpc>
                <a:spcPct val="100000"/>
              </a:lnSpc>
              <a:defRPr>
                <a:solidFill>
                  <a:schemeClr val="tx1">
                    <a:lumMod val="65000"/>
                    <a:lumOff val="35000"/>
                  </a:schemeClr>
                </a:solidFill>
                <a:latin typeface="黑体" panose="02010609060101010101" pitchFamily="49" charset="-122"/>
                <a:ea typeface="黑体" panose="02010609060101010101" pitchFamily="49" charset="-122"/>
              </a:defRPr>
            </a:lvl3pPr>
            <a:lvl4pPr>
              <a:defRPr>
                <a:latin typeface="楷体" panose="02010609060101010101" pitchFamily="49" charset="-122"/>
                <a:ea typeface="楷体" panose="02010609060101010101" pitchFamily="49" charset="-122"/>
              </a:defRPr>
            </a:lvl4pPr>
            <a:lvl5pPr>
              <a:defRPr>
                <a:latin typeface="楷体" panose="02010609060101010101" pitchFamily="49" charset="-122"/>
                <a:ea typeface="楷体" panose="02010609060101010101" pitchFamily="49" charset="-122"/>
              </a:defRPr>
            </a:lvl5pPr>
          </a:lstStyle>
          <a:p>
            <a:pPr lvl="0"/>
            <a:r>
              <a:rPr lang="zh-CN" altLang="en-US"/>
              <a:t>单击此处编辑母版文本样式</a:t>
            </a:r>
          </a:p>
          <a:p>
            <a:pPr lvl="1"/>
            <a:r>
              <a:rPr lang="zh-CN" altLang="en-US"/>
              <a:t>二级</a:t>
            </a:r>
          </a:p>
          <a:p>
            <a:pPr lvl="2"/>
            <a:r>
              <a:rPr lang="zh-CN" altLang="en-US"/>
              <a:t>三级</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6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28650" y="0"/>
            <a:ext cx="7886700" cy="617220"/>
          </a:xfrm>
        </p:spPr>
        <p:txBody>
          <a:bodyPr anchor="ctr" anchorCtr="0">
            <a:normAutofit/>
          </a:bodyPr>
          <a:lstStyle>
            <a:lvl1pPr algn="ctr">
              <a:defRPr sz="3000">
                <a:solidFill>
                  <a:schemeClr val="tx1">
                    <a:lumMod val="75000"/>
                    <a:lumOff val="25000"/>
                  </a:schemeClr>
                </a:solidFill>
              </a:defRPr>
            </a:lvl1pPr>
          </a:lstStyle>
          <a:p>
            <a:r>
              <a:rPr lang="zh-CN" altLang="en-US"/>
              <a:t>单击此处编辑母版标题样式</a:t>
            </a:r>
            <a:endParaRPr lang="zh-CN" altLang="en-US" dirty="0"/>
          </a:p>
        </p:txBody>
      </p:sp>
      <p:sp>
        <p:nvSpPr>
          <p:cNvPr id="19" name="内容占位符 2"/>
          <p:cNvSpPr>
            <a:spLocks noGrp="1"/>
          </p:cNvSpPr>
          <p:nvPr>
            <p:ph idx="1"/>
          </p:nvPr>
        </p:nvSpPr>
        <p:spPr>
          <a:xfrm>
            <a:off x="628650" y="857251"/>
            <a:ext cx="7886700" cy="3775472"/>
          </a:xfrm>
        </p:spPr>
        <p:txBody>
          <a:bodyPr/>
          <a:lstStyle>
            <a:lvl1pPr marL="0" indent="0">
              <a:lnSpc>
                <a:spcPct val="100000"/>
              </a:lnSpc>
              <a:buNone/>
              <a:defRPr/>
            </a:lvl1pPr>
            <a:lvl2pPr marL="342900" indent="0">
              <a:lnSpc>
                <a:spcPct val="100000"/>
              </a:lnSpc>
              <a:buNone/>
              <a:defRPr/>
            </a:lvl2pPr>
            <a:lvl3pPr>
              <a:lnSpc>
                <a:spcPct val="100000"/>
              </a:lnSpc>
              <a:defRPr>
                <a:solidFill>
                  <a:schemeClr val="tx1">
                    <a:lumMod val="65000"/>
                    <a:lumOff val="35000"/>
                  </a:schemeClr>
                </a:solidFill>
                <a:latin typeface="黑体" panose="02010609060101010101" pitchFamily="49" charset="-122"/>
                <a:ea typeface="黑体" panose="02010609060101010101" pitchFamily="49" charset="-122"/>
              </a:defRPr>
            </a:lvl3pPr>
            <a:lvl4pPr>
              <a:defRPr>
                <a:latin typeface="楷体" panose="02010609060101010101" pitchFamily="49" charset="-122"/>
                <a:ea typeface="楷体" panose="02010609060101010101" pitchFamily="49" charset="-122"/>
              </a:defRPr>
            </a:lvl4pPr>
            <a:lvl5pPr>
              <a:defRPr>
                <a:latin typeface="楷体" panose="02010609060101010101" pitchFamily="49" charset="-122"/>
                <a:ea typeface="楷体" panose="02010609060101010101" pitchFamily="49" charset="-122"/>
              </a:defRPr>
            </a:lvl5pPr>
          </a:lstStyle>
          <a:p>
            <a:pPr lvl="0"/>
            <a:r>
              <a:rPr lang="zh-CN" altLang="en-US"/>
              <a:t>单击此处编辑母版文本样式</a:t>
            </a:r>
          </a:p>
          <a:p>
            <a:pPr lvl="1"/>
            <a:r>
              <a:rPr lang="zh-CN" altLang="en-US"/>
              <a:t>二级</a:t>
            </a:r>
          </a:p>
          <a:p>
            <a:pPr lvl="2"/>
            <a:r>
              <a:rPr lang="zh-CN" altLang="en-US"/>
              <a:t>三级</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3048000" y="4287541"/>
            <a:ext cx="3048000" cy="856594"/>
          </a:xfrm>
          <a:prstGeom prst="rect">
            <a:avLst/>
          </a:prstGeom>
        </p:spPr>
      </p:pic>
      <p:sp>
        <p:nvSpPr>
          <p:cNvPr id="4" name="日期占位符 3"/>
          <p:cNvSpPr>
            <a:spLocks noGrp="1"/>
          </p:cNvSpPr>
          <p:nvPr>
            <p:ph type="dt" sz="half" idx="10"/>
            <p:custDataLst>
              <p:tags r:id="rId2"/>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5" name="页脚占位符 4"/>
          <p:cNvSpPr>
            <a:spLocks noGrp="1"/>
          </p:cNvSpPr>
          <p:nvPr>
            <p:ph type="ftr" sz="quarter" idx="11"/>
            <p:custDataLst>
              <p:tags r:id="rId3"/>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2" name="标题 1"/>
          <p:cNvSpPr>
            <a:spLocks noGrp="1"/>
          </p:cNvSpPr>
          <p:nvPr>
            <p:ph type="ctrTitle" idx="13" hasCustomPrompt="1"/>
            <p:custDataLst>
              <p:tags r:id="rId5"/>
            </p:custDataLst>
          </p:nvPr>
        </p:nvSpPr>
        <p:spPr>
          <a:xfrm>
            <a:off x="3569970" y="2185543"/>
            <a:ext cx="3660458" cy="811154"/>
          </a:xfrm>
        </p:spPr>
        <p:txBody>
          <a:bodyPr vert="horz" wrap="square" lIns="0" tIns="0" rIns="0" bIns="0" anchor="ctr" anchorCtr="0">
            <a:normAutofit/>
          </a:bodyPr>
          <a:lstStyle>
            <a:lvl1pPr marL="0" marR="0" indent="0" algn="l" defTabSz="914400" rtl="0" eaLnBrk="1" fontAlgn="auto" latinLnBrk="0" hangingPunct="1">
              <a:lnSpc>
                <a:spcPct val="100000"/>
              </a:lnSpc>
              <a:spcBef>
                <a:spcPct val="0"/>
              </a:spcBef>
              <a:spcAft>
                <a:spcPts val="0"/>
              </a:spcAft>
              <a:buClrTx/>
              <a:buSzPts val="4800"/>
              <a:buFont typeface="Arial" panose="020B0604020202020204" pitchFamily="34" charset="0"/>
              <a:buNone/>
              <a:defRPr sz="3600" b="0" spc="500">
                <a:solidFill>
                  <a:schemeClr val="tx1"/>
                </a:solidFill>
                <a:latin typeface="Arial" panose="020B0604020202020204" pitchFamily="34" charset="0"/>
                <a:ea typeface="汉仪旗黑-85S" panose="00020600040101010101" pitchFamily="18" charset="-122"/>
              </a:defRPr>
            </a:lvl1pPr>
          </a:lstStyle>
          <a:p>
            <a:r>
              <a:rPr lang="zh-CN" altLang="en-US" dirty="0"/>
              <a:t>编辑标题</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2"/>
            </p:custDataLst>
          </p:nvPr>
        </p:nvSpPr>
        <p:spPr>
          <a:xfrm>
            <a:off x="502448"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3"/>
            </p:custDataLst>
          </p:nvPr>
        </p:nvSpPr>
        <p:spPr>
          <a:xfrm>
            <a:off x="4679158" y="714469"/>
            <a:ext cx="3962432" cy="4042179"/>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6" name="页脚占位符 5"/>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12"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502448" y="714469"/>
            <a:ext cx="3962432" cy="285788"/>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502444" y="1055024"/>
            <a:ext cx="3962400"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4676813" y="714469"/>
            <a:ext cx="3962432" cy="285788"/>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4676813" y="1055024"/>
            <a:ext cx="3962432" cy="3701521"/>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8" name="页脚占位符 7"/>
          <p:cNvSpPr>
            <a:spLocks noGrp="1"/>
          </p:cNvSpPr>
          <p:nvPr>
            <p:ph type="ftr" sz="quarter" idx="11"/>
            <p:custDataLst>
              <p:tags r:id="rId7"/>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8"/>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p:nvPr>
            <p:custDataLst>
              <p:tags r:id="rId1"/>
            </p:custDataLst>
          </p:nvPr>
        </p:nvPicPr>
        <p:blipFill>
          <a:blip r:embed="rId7" r:link="rId8" cstate="screen"/>
          <a:stretch>
            <a:fillRect/>
          </a:stretch>
        </p:blipFill>
        <p:spPr>
          <a:xfrm>
            <a:off x="5623560" y="1646123"/>
            <a:ext cx="3291840" cy="1851889"/>
          </a:xfrm>
          <a:prstGeom prst="rect">
            <a:avLst/>
          </a:prstGeom>
        </p:spPr>
      </p:pic>
      <p:sp>
        <p:nvSpPr>
          <p:cNvPr id="2" name="标题 1"/>
          <p:cNvSpPr>
            <a:spLocks noGrp="1"/>
          </p:cNvSpPr>
          <p:nvPr>
            <p:ph type="title"/>
            <p:custDataLst>
              <p:tags r:id="rId2"/>
            </p:custDataLst>
          </p:nvPr>
        </p:nvSpPr>
        <p:spPr>
          <a:xfrm>
            <a:off x="502412" y="332464"/>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4" name="页脚占位符 3"/>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3" name="页脚占位符 2"/>
          <p:cNvSpPr>
            <a:spLocks noGrp="1"/>
          </p:cNvSpPr>
          <p:nvPr>
            <p:ph type="ftr" sz="quarter" idx="11"/>
            <p:custDataLst>
              <p:tags r:id="rId2"/>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02448" y="332467"/>
            <a:ext cx="8139178" cy="331514"/>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2"/>
            </p:custDataLst>
          </p:nvPr>
        </p:nvSpPr>
        <p:spPr>
          <a:xfrm>
            <a:off x="502448" y="714469"/>
            <a:ext cx="3962432" cy="4042179"/>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4679194" y="714469"/>
            <a:ext cx="3962432" cy="4042179"/>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4"/>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2020/4/9</a:t>
            </a:fld>
            <a:endParaRPr lang="zh-CN" altLang="en-US" dirty="0"/>
          </a:p>
        </p:txBody>
      </p:sp>
      <p:sp>
        <p:nvSpPr>
          <p:cNvPr id="6" name="页脚占位符 5"/>
          <p:cNvSpPr>
            <a:spLocks noGrp="1"/>
          </p:cNvSpPr>
          <p:nvPr>
            <p:ph type="ftr" sz="quarter" idx="11"/>
            <p:custDataLst>
              <p:tags r:id="rId5"/>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6"/>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7928351" y="714469"/>
            <a:ext cx="713238" cy="4042179"/>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502444" y="714463"/>
            <a:ext cx="7371076" cy="4042179"/>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a:xfrm>
            <a:off x="659807"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5" name="页脚占位符 4"/>
          <p:cNvSpPr>
            <a:spLocks noGrp="1"/>
          </p:cNvSpPr>
          <p:nvPr>
            <p:ph type="ftr" sz="quarter" idx="11"/>
            <p:custDataLst>
              <p:tags r:id="rId4"/>
            </p:custDataLst>
          </p:nvPr>
        </p:nvSpPr>
        <p:spPr>
          <a:xfrm>
            <a:off x="3087000" y="4762963"/>
            <a:ext cx="2970000" cy="237629"/>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5"/>
            </p:custDataLst>
          </p:nvPr>
        </p:nvSpPr>
        <p:spPr>
          <a:xfrm>
            <a:off x="6457950" y="4762963"/>
            <a:ext cx="2025000" cy="237629"/>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31"/>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5"/>
            </p:custDataLst>
          </p:nvPr>
        </p:nvSpPr>
        <p:spPr>
          <a:xfrm>
            <a:off x="502412" y="332464"/>
            <a:ext cx="8139178" cy="331514"/>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6"/>
            </p:custDataLst>
          </p:nvPr>
        </p:nvSpPr>
        <p:spPr>
          <a:xfrm>
            <a:off x="502412" y="721138"/>
            <a:ext cx="8139178" cy="4042179"/>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7"/>
            </p:custDataLst>
          </p:nvPr>
        </p:nvSpPr>
        <p:spPr>
          <a:xfrm>
            <a:off x="659807" y="4762963"/>
            <a:ext cx="2025000" cy="237629"/>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2020/4/9</a:t>
            </a:fld>
            <a:endParaRPr lang="zh-CN" altLang="en-US"/>
          </a:p>
        </p:txBody>
      </p:sp>
      <p:sp>
        <p:nvSpPr>
          <p:cNvPr id="5" name="页脚占位符 4"/>
          <p:cNvSpPr>
            <a:spLocks noGrp="1"/>
          </p:cNvSpPr>
          <p:nvPr>
            <p:ph type="ftr" sz="quarter" idx="3"/>
            <p:custDataLst>
              <p:tags r:id="rId28"/>
            </p:custDataLst>
          </p:nvPr>
        </p:nvSpPr>
        <p:spPr>
          <a:xfrm>
            <a:off x="3087000" y="4762963"/>
            <a:ext cx="2970000" cy="237629"/>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9"/>
            </p:custDataLst>
          </p:nvPr>
        </p:nvSpPr>
        <p:spPr>
          <a:xfrm>
            <a:off x="6457950" y="4762963"/>
            <a:ext cx="2025000" cy="237629"/>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p:custDataLst>
              <p:tags r:id="rId30"/>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3" r:id="rId22"/>
    <p:sldLayoutId id="2147483675" r:id="rId23"/>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13.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tags" Target="../tags/tag115.xml"/><Relationship Id="rId1" Type="http://schemas.openxmlformats.org/officeDocument/2006/relationships/tags" Target="../tags/tag114.xml"/><Relationship Id="rId5" Type="http://schemas.openxmlformats.org/officeDocument/2006/relationships/image" Target="../media/image38.jpeg"/><Relationship Id="rId4"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33.png"/><Relationship Id="rId4"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4.wmf"/><Relationship Id="rId4" Type="http://schemas.openxmlformats.org/officeDocument/2006/relationships/oleObject" Target="../embeddings/oleObject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4"/>
          <a:srcRect r="531"/>
          <a:stretch>
            <a:fillRect/>
          </a:stretch>
        </p:blipFill>
        <p:spPr>
          <a:xfrm>
            <a:off x="0" y="0"/>
            <a:ext cx="9144000" cy="5143500"/>
          </a:xfrm>
          <a:prstGeom prst="rect">
            <a:avLst/>
          </a:prstGeom>
        </p:spPr>
      </p:pic>
      <p:sp>
        <p:nvSpPr>
          <p:cNvPr id="15" name="标题 14"/>
          <p:cNvSpPr>
            <a:spLocks noGrp="1"/>
          </p:cNvSpPr>
          <p:nvPr>
            <p:ph type="ctrTitle" idx="13"/>
          </p:nvPr>
        </p:nvSpPr>
        <p:spPr>
          <a:xfrm>
            <a:off x="2684477" y="2331743"/>
            <a:ext cx="6459523" cy="728345"/>
          </a:xfrm>
        </p:spPr>
        <p:txBody>
          <a:bodyPr>
            <a:normAutofit fontScale="90000"/>
          </a:bodyPr>
          <a:lstStyle/>
          <a:p>
            <a:pPr algn="ctr"/>
            <a:r>
              <a:rPr lang="zh-CN" altLang="en-US" sz="3600" b="1" spc="300" dirty="0" smtClean="0">
                <a:solidFill>
                  <a:srgbClr val="FF0000"/>
                </a:solidFill>
                <a:latin typeface="微软雅黑" panose="020B0503020204020204" charset="-122"/>
                <a:ea typeface="微软雅黑" panose="020B0503020204020204" charset="-122"/>
                <a:sym typeface="+mn-ea"/>
              </a:rPr>
              <a:t>为什么</a:t>
            </a:r>
            <a:r>
              <a:rPr lang="en-US" altLang="zh-CN" sz="3600" b="1" spc="300" dirty="0" smtClean="0">
                <a:solidFill>
                  <a:srgbClr val="FF0000"/>
                </a:solidFill>
                <a:latin typeface="微软雅黑" panose="020B0503020204020204" charset="-122"/>
                <a:ea typeface="微软雅黑" panose="020B0503020204020204" charset="-122"/>
                <a:sym typeface="+mn-ea"/>
              </a:rPr>
              <a:t>DNA</a:t>
            </a:r>
            <a:r>
              <a:rPr lang="zh-CN" altLang="en-US" sz="3600" b="1" spc="300" dirty="0" smtClean="0">
                <a:solidFill>
                  <a:srgbClr val="FF0000"/>
                </a:solidFill>
                <a:latin typeface="微软雅黑" panose="020B0503020204020204" charset="-122"/>
                <a:ea typeface="微软雅黑" panose="020B0503020204020204" charset="-122"/>
                <a:sym typeface="+mn-ea"/>
              </a:rPr>
              <a:t>是主要的遗传物质</a:t>
            </a:r>
            <a:endParaRPr lang="en-US" altLang="zh-CN" sz="3600" b="1" spc="300" dirty="0">
              <a:solidFill>
                <a:srgbClr val="FF0000"/>
              </a:solidFill>
              <a:latin typeface="微软雅黑" panose="020B0503020204020204" charset="-122"/>
              <a:ea typeface="微软雅黑" panose="020B0503020204020204" charset="-122"/>
              <a:sym typeface="+mn-ea"/>
            </a:endParaRPr>
          </a:p>
        </p:txBody>
      </p:sp>
      <p:sp>
        <p:nvSpPr>
          <p:cNvPr id="10" name="矩形 9"/>
          <p:cNvSpPr/>
          <p:nvPr/>
        </p:nvSpPr>
        <p:spPr>
          <a:xfrm>
            <a:off x="4871085" y="3635375"/>
            <a:ext cx="3601720" cy="553085"/>
          </a:xfrm>
          <a:prstGeom prst="rect">
            <a:avLst/>
          </a:prstGeom>
        </p:spPr>
        <p:txBody>
          <a:bodyPr wrap="square">
            <a:spAutoFit/>
          </a:bodyPr>
          <a:lstStyle/>
          <a:p>
            <a:pPr algn="l">
              <a:lnSpc>
                <a:spcPct val="150000"/>
              </a:lnSpc>
            </a:pPr>
            <a:r>
              <a:rPr lang="en-US" altLang="zh-CN" b="1" spc="226" dirty="0">
                <a:solidFill>
                  <a:schemeClr val="tx1"/>
                </a:solidFill>
                <a:latin typeface="楷体" panose="02010609060101010101" charset="-122"/>
                <a:ea typeface="楷体" panose="02010609060101010101" charset="-122"/>
                <a:cs typeface="楷体" panose="02010609060101010101" charset="-122"/>
              </a:rPr>
              <a:t>  </a:t>
            </a:r>
            <a:r>
              <a:rPr lang="en-US" altLang="zh-CN" sz="2000" spc="226" dirty="0">
                <a:solidFill>
                  <a:schemeClr val="tx1"/>
                </a:solidFill>
                <a:latin typeface="微软雅黑" panose="020B0503020204020204" charset="-122"/>
                <a:ea typeface="微软雅黑" panose="020B0503020204020204" charset="-122"/>
              </a:rPr>
              <a:t> </a:t>
            </a:r>
          </a:p>
        </p:txBody>
      </p:sp>
      <p:sp>
        <p:nvSpPr>
          <p:cNvPr id="11" name="文本框 10"/>
          <p:cNvSpPr txBox="1"/>
          <p:nvPr/>
        </p:nvSpPr>
        <p:spPr>
          <a:xfrm>
            <a:off x="4066619" y="1194123"/>
            <a:ext cx="4787235" cy="461665"/>
          </a:xfrm>
          <a:prstGeom prst="rect">
            <a:avLst/>
          </a:prstGeom>
          <a:noFill/>
        </p:spPr>
        <p:txBody>
          <a:bodyPr wrap="square" rtlCol="0">
            <a:spAutoFit/>
          </a:bodyPr>
          <a:lstStyle/>
          <a:p>
            <a:pPr algn="ct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朝阳区线上课堂</a:t>
            </a:r>
            <a:r>
              <a:rPr lang="en-US" altLang="zh-CN" sz="2000" b="1" spc="226" dirty="0">
                <a:solidFill>
                  <a:srgbClr val="002060"/>
                </a:solidFill>
                <a:latin typeface="微软雅黑" panose="020B0503020204020204" charset="-122"/>
                <a:ea typeface="微软雅黑" panose="020B0503020204020204" charset="-122"/>
                <a:cs typeface="楷体" panose="02010609060101010101" charset="-122"/>
                <a:sym typeface="+mn-ea"/>
              </a:rPr>
              <a:t>·</a:t>
            </a:r>
            <a:r>
              <a:rPr lang="zh-CN" altLang="en-US" sz="2000" b="1" spc="226" dirty="0">
                <a:solidFill>
                  <a:srgbClr val="002060"/>
                </a:solidFill>
                <a:latin typeface="微软雅黑" panose="020B0503020204020204" charset="-122"/>
                <a:ea typeface="微软雅黑" panose="020B0503020204020204" charset="-122"/>
                <a:cs typeface="楷体" panose="02010609060101010101" charset="-122"/>
                <a:sym typeface="+mn-ea"/>
              </a:rPr>
              <a:t>高一年级</a:t>
            </a:r>
            <a:r>
              <a:rPr lang="zh-CN" altLang="en-US" sz="20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生物学</a:t>
            </a:r>
            <a:r>
              <a:rPr lang="zh-CN" altLang="en-US" sz="2400" b="1" spc="226" dirty="0" smtClean="0">
                <a:solidFill>
                  <a:srgbClr val="002060"/>
                </a:solidFill>
                <a:latin typeface="微软雅黑" panose="020B0503020204020204" charset="-122"/>
                <a:ea typeface="微软雅黑" panose="020B0503020204020204" charset="-122"/>
                <a:cs typeface="楷体" panose="02010609060101010101" charset="-122"/>
                <a:sym typeface="+mn-ea"/>
              </a:rPr>
              <a:t> </a:t>
            </a:r>
            <a:endParaRPr lang="zh-CN" altLang="en-US" sz="2400" b="1" spc="226" dirty="0">
              <a:solidFill>
                <a:srgbClr val="002060"/>
              </a:solidFill>
              <a:latin typeface="微软雅黑" panose="020B0503020204020204" charset="-122"/>
              <a:ea typeface="微软雅黑" panose="020B0503020204020204" charset="-122"/>
              <a:cs typeface="楷体" panose="02010609060101010101" charset="-122"/>
              <a:sym typeface="+mn-ea"/>
            </a:endParaRPr>
          </a:p>
        </p:txBody>
      </p:sp>
      <p:sp>
        <p:nvSpPr>
          <p:cNvPr id="9" name="文本框 8"/>
          <p:cNvSpPr txBox="1"/>
          <p:nvPr/>
        </p:nvSpPr>
        <p:spPr>
          <a:xfrm>
            <a:off x="2413271" y="3688900"/>
            <a:ext cx="6580835" cy="499624"/>
          </a:xfrm>
          <a:prstGeom prst="rect">
            <a:avLst/>
          </a:prstGeom>
          <a:noFill/>
        </p:spPr>
        <p:txBody>
          <a:bodyPr wrap="square" rtlCol="0">
            <a:spAutoFit/>
          </a:bodyPr>
          <a:lstStyle/>
          <a:p>
            <a:pPr algn="ctr">
              <a:lnSpc>
                <a:spcPct val="150000"/>
              </a:lnSpc>
            </a:pPr>
            <a:r>
              <a:rPr lang="zh-CN" altLang="en-US" sz="2000" spc="226" dirty="0" smtClean="0">
                <a:solidFill>
                  <a:schemeClr val="bg2">
                    <a:lumMod val="10000"/>
                  </a:schemeClr>
                </a:solidFill>
                <a:latin typeface="微软雅黑" panose="020B0503020204020204" charset="-122"/>
                <a:ea typeface="微软雅黑" panose="020B0503020204020204" charset="-122"/>
              </a:rPr>
              <a:t>北京中学         陈淑丽</a:t>
            </a:r>
            <a:endParaRPr lang="zh-CN" altLang="en-US" sz="2000" spc="226" dirty="0">
              <a:solidFill>
                <a:schemeClr val="bg2">
                  <a:lumMod val="10000"/>
                </a:schemeClr>
              </a:solidFill>
              <a:latin typeface="微软雅黑" panose="020B0503020204020204" charset="-122"/>
              <a:ea typeface="微软雅黑" panose="020B0503020204020204"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left)">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1829403" y="0"/>
            <a:ext cx="5750842" cy="58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28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buFontTx/>
              <a:buNone/>
              <a:defRPr/>
            </a:pPr>
            <a:r>
              <a:rPr lang="zh-CN" altLang="en-US" sz="2400" dirty="0" smtClean="0">
                <a:solidFill>
                  <a:srgbClr val="000000"/>
                </a:solidFill>
                <a:effectLst>
                  <a:outerShdw blurRad="38100" dist="38100" dir="2700000" algn="tl">
                    <a:srgbClr val="C0C0C0"/>
                  </a:outerShdw>
                </a:effectLst>
                <a:latin typeface="楷体" pitchFamily="49" charset="-122"/>
                <a:ea typeface="楷体" pitchFamily="49" charset="-122"/>
              </a:rPr>
              <a:t>归纳：不同生物遗传信息的传递过程</a:t>
            </a:r>
          </a:p>
        </p:txBody>
      </p:sp>
      <p:graphicFrame>
        <p:nvGraphicFramePr>
          <p:cNvPr id="84045" name="Group 77"/>
          <p:cNvGraphicFramePr>
            <a:graphicFrameLocks noGrp="1"/>
          </p:cNvGraphicFramePr>
          <p:nvPr/>
        </p:nvGraphicFramePr>
        <p:xfrm>
          <a:off x="76200" y="742950"/>
          <a:ext cx="8915400" cy="4342305"/>
        </p:xfrm>
        <a:graphic>
          <a:graphicData uri="http://schemas.openxmlformats.org/drawingml/2006/table">
            <a:tbl>
              <a:tblPr/>
              <a:tblGrid>
                <a:gridCol w="2133600"/>
                <a:gridCol w="6781800"/>
              </a:tblGrid>
              <a:tr h="51435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rgbClr val="000000"/>
                          </a:solidFill>
                          <a:effectLst/>
                          <a:latin typeface="楷体" pitchFamily="49" charset="-122"/>
                          <a:ea typeface="楷体" pitchFamily="49" charset="-122"/>
                        </a:rPr>
                        <a:t>生物种类</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rPr>
                        <a:t>遗传信息传递过程</a:t>
                      </a: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65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rgbClr val="000000"/>
                          </a:solidFill>
                          <a:effectLst/>
                          <a:latin typeface="楷体" pitchFamily="49" charset="-122"/>
                          <a:ea typeface="楷体" pitchFamily="49" charset="-122"/>
                        </a:rPr>
                        <a:t>真核生物</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rowSpan="3">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100" b="1" i="0" u="none" strike="noStrike" cap="none" normalizeH="0" baseline="0" dirty="0" smtClean="0">
                        <a:ln>
                          <a:noFill/>
                        </a:ln>
                        <a:solidFill>
                          <a:srgbClr val="000066"/>
                        </a:solidFill>
                        <a:effectLst/>
                        <a:latin typeface="Arial" panose="020B060402020202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2865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rgbClr val="000000"/>
                          </a:solidFill>
                          <a:effectLst/>
                          <a:latin typeface="楷体" pitchFamily="49" charset="-122"/>
                          <a:ea typeface="楷体" pitchFamily="49" charset="-122"/>
                        </a:rPr>
                        <a:t>原核生物</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629841">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rgbClr val="000000"/>
                          </a:solidFill>
                          <a:effectLst/>
                          <a:latin typeface="楷体" pitchFamily="49" charset="-122"/>
                          <a:ea typeface="楷体" pitchFamily="49" charset="-122"/>
                        </a:rPr>
                        <a:t>DNA</a:t>
                      </a:r>
                      <a:r>
                        <a:rPr kumimoji="0" lang="zh-CN" altLang="en-US" sz="2400" b="1" i="0" u="none" strike="noStrike" cap="none" normalizeH="0" baseline="0" dirty="0" smtClean="0">
                          <a:ln>
                            <a:noFill/>
                          </a:ln>
                          <a:solidFill>
                            <a:srgbClr val="000000"/>
                          </a:solidFill>
                          <a:effectLst/>
                          <a:latin typeface="楷体" pitchFamily="49" charset="-122"/>
                          <a:ea typeface="楷体" pitchFamily="49" charset="-122"/>
                        </a:rPr>
                        <a:t>病毒</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endParaRPr lang="zh-CN" altLang="en-US"/>
                    </a:p>
                  </a:txBody>
                  <a:tcPr/>
                </a:tc>
              </a:tr>
              <a:tr h="62865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rgbClr val="000000"/>
                          </a:solidFill>
                          <a:effectLst/>
                          <a:latin typeface="楷体" pitchFamily="49" charset="-122"/>
                          <a:ea typeface="楷体" pitchFamily="49" charset="-122"/>
                        </a:rPr>
                        <a:t>RNA</a:t>
                      </a:r>
                      <a:r>
                        <a:rPr kumimoji="0" lang="zh-CN" altLang="en-US" sz="2400" b="1" i="0" u="none" strike="noStrike" cap="none" normalizeH="0" baseline="0" dirty="0" smtClean="0">
                          <a:ln>
                            <a:noFill/>
                          </a:ln>
                          <a:solidFill>
                            <a:srgbClr val="000000"/>
                          </a:solidFill>
                          <a:effectLst/>
                          <a:latin typeface="楷体" pitchFamily="49" charset="-122"/>
                          <a:ea typeface="楷体" pitchFamily="49" charset="-122"/>
                        </a:rPr>
                        <a:t>病毒</a:t>
                      </a: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25611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altLang="zh-CN" sz="2400" b="1" i="0" u="none" strike="noStrike" cap="none" normalizeH="0" baseline="0" dirty="0" smtClean="0">
                        <a:ln>
                          <a:noFill/>
                        </a:ln>
                        <a:solidFill>
                          <a:srgbClr val="000000"/>
                        </a:solidFill>
                        <a:effectLst/>
                        <a:latin typeface="楷体" pitchFamily="49" charset="-122"/>
                        <a:ea typeface="楷体" pitchFamily="49"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2400" b="1" i="0" u="none" strike="noStrike" cap="none" normalizeH="0" baseline="0" dirty="0" smtClean="0">
                          <a:ln>
                            <a:noFill/>
                          </a:ln>
                          <a:solidFill>
                            <a:srgbClr val="000000"/>
                          </a:solidFill>
                          <a:effectLst/>
                          <a:latin typeface="楷体" pitchFamily="49" charset="-122"/>
                          <a:ea typeface="楷体" pitchFamily="49" charset="-122"/>
                        </a:rPr>
                        <a:t>  </a:t>
                      </a:r>
                      <a:r>
                        <a:rPr kumimoji="0" lang="zh-CN" altLang="en-US" sz="2400" b="1" i="0" u="none" strike="noStrike" cap="none" normalizeH="0" baseline="0" dirty="0" smtClean="0">
                          <a:ln>
                            <a:noFill/>
                          </a:ln>
                          <a:solidFill>
                            <a:srgbClr val="000000"/>
                          </a:solidFill>
                          <a:effectLst/>
                          <a:latin typeface="楷体" pitchFamily="49" charset="-122"/>
                          <a:ea typeface="楷体" pitchFamily="49" charset="-122"/>
                        </a:rPr>
                        <a:t>逆转录病毒</a:t>
                      </a:r>
                      <a:endParaRPr kumimoji="0" lang="en-US" altLang="zh-CN" sz="2400" b="1" i="0" u="none" strike="noStrike" cap="none" normalizeH="0" baseline="0" dirty="0" smtClean="0">
                        <a:ln>
                          <a:noFill/>
                        </a:ln>
                        <a:solidFill>
                          <a:srgbClr val="000000"/>
                        </a:solidFill>
                        <a:effectLst/>
                        <a:latin typeface="楷体" pitchFamily="49" charset="-122"/>
                        <a:ea typeface="楷体" pitchFamily="49" charset="-122"/>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zh-CN" altLang="en-US" sz="2400" b="1" i="0" u="none" strike="noStrike" cap="none" normalizeH="0" baseline="0" dirty="0" smtClean="0">
                          <a:ln>
                            <a:noFill/>
                          </a:ln>
                          <a:solidFill>
                            <a:srgbClr val="000000"/>
                          </a:solidFill>
                          <a:effectLst/>
                          <a:latin typeface="楷体" pitchFamily="49" charset="-122"/>
                          <a:ea typeface="楷体" pitchFamily="49" charset="-122"/>
                        </a:rPr>
                        <a:t> （如：</a:t>
                      </a:r>
                      <a:r>
                        <a:rPr kumimoji="0" lang="en-US" altLang="zh-CN" sz="2400" b="1" i="0" u="none" strike="noStrike" cap="none" normalizeH="0" baseline="0" dirty="0" smtClean="0">
                          <a:ln>
                            <a:noFill/>
                          </a:ln>
                          <a:solidFill>
                            <a:srgbClr val="000000"/>
                          </a:solidFill>
                          <a:effectLst/>
                          <a:latin typeface="楷体" pitchFamily="49" charset="-122"/>
                          <a:ea typeface="楷体" pitchFamily="49" charset="-122"/>
                        </a:rPr>
                        <a:t>HIV</a:t>
                      </a:r>
                      <a:r>
                        <a:rPr kumimoji="0" lang="zh-CN" altLang="en-US" sz="2400" b="1" i="0" u="none" strike="noStrike" cap="none" normalizeH="0" baseline="0" dirty="0" smtClean="0">
                          <a:ln>
                            <a:noFill/>
                          </a:ln>
                          <a:solidFill>
                            <a:srgbClr val="000000"/>
                          </a:solidFill>
                          <a:effectLst/>
                          <a:latin typeface="楷体" pitchFamily="49" charset="-122"/>
                          <a:ea typeface="楷体" pitchFamily="49" charset="-122"/>
                        </a:rPr>
                        <a:t>）</a:t>
                      </a:r>
                      <a:endParaRPr kumimoji="0" lang="zh-CN" altLang="en-US" sz="1800" b="1" i="0" u="none" strike="noStrike" cap="none" normalizeH="0" baseline="0" dirty="0" smtClean="0">
                        <a:ln>
                          <a:noFill/>
                        </a:ln>
                        <a:solidFill>
                          <a:srgbClr val="000000"/>
                        </a:solidFill>
                        <a:effectLst/>
                        <a:latin typeface="楷体" pitchFamily="49" charset="-122"/>
                        <a:ea typeface="楷体" pitchFamily="49" charset="-122"/>
                      </a:endParaRPr>
                    </a:p>
                  </a:txBody>
                  <a:tcPr marT="34290" marB="3429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zh-CN"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endParaRPr>
                    </a:p>
                  </a:txBody>
                  <a:tcPr marT="34290" marB="3429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4019" name="AutoShape 51"/>
          <p:cNvSpPr>
            <a:spLocks/>
          </p:cNvSpPr>
          <p:nvPr/>
        </p:nvSpPr>
        <p:spPr bwMode="auto">
          <a:xfrm>
            <a:off x="2230582" y="1485900"/>
            <a:ext cx="207818" cy="1506682"/>
          </a:xfrm>
          <a:prstGeom prst="rightBrace">
            <a:avLst>
              <a:gd name="adj1" fmla="val 112500"/>
              <a:gd name="adj2" fmla="val 50000"/>
            </a:avLst>
          </a:prstGeom>
          <a:noFill/>
          <a:ln w="28575" cap="sq">
            <a:solidFill>
              <a:srgbClr val="660066"/>
            </a:solidFill>
            <a:round/>
            <a:headEnd type="none" w="sm" len="sm"/>
            <a:tailEnd type="none" w="sm" len="sm"/>
          </a:ln>
          <a:effectLst/>
        </p:spPr>
        <p:txBody>
          <a:bodyPr wrap="none" anchor="ctr"/>
          <a:lstStyle/>
          <a:p>
            <a:pPr algn="ctr" eaLnBrk="1" hangingPunct="1"/>
            <a:endParaRPr lang="zh-CN" altLang="zh-CN">
              <a:solidFill>
                <a:srgbClr val="660066"/>
              </a:solidFill>
            </a:endParaRPr>
          </a:p>
        </p:txBody>
      </p:sp>
      <p:sp>
        <p:nvSpPr>
          <p:cNvPr id="84020" name="Text Box 52"/>
          <p:cNvSpPr txBox="1">
            <a:spLocks noChangeArrowheads="1"/>
          </p:cNvSpPr>
          <p:nvPr/>
        </p:nvSpPr>
        <p:spPr bwMode="auto">
          <a:xfrm>
            <a:off x="2369127" y="2265218"/>
            <a:ext cx="2452255" cy="400110"/>
          </a:xfrm>
          <a:prstGeom prst="rect">
            <a:avLst/>
          </a:prstGeom>
          <a:noFill/>
          <a:ln w="12700" cap="sq">
            <a:noFill/>
            <a:miter lim="800000"/>
            <a:headEnd type="none" w="sm" len="sm"/>
            <a:tailEnd type="none" w="sm" len="sm"/>
          </a:ln>
          <a:effectLst/>
        </p:spPr>
        <p:txBody>
          <a:bodyPr wrap="square">
            <a:spAutoFit/>
          </a:bodyPr>
          <a:lstStyle/>
          <a:p>
            <a:pPr eaLnBrk="1" hangingPunct="1">
              <a:spcBef>
                <a:spcPct val="50000"/>
              </a:spcBef>
            </a:pPr>
            <a:r>
              <a:rPr lang="zh-CN" altLang="en-US" sz="2000" dirty="0" smtClean="0">
                <a:solidFill>
                  <a:srgbClr val="FF0000"/>
                </a:solidFill>
                <a:latin typeface="楷体" pitchFamily="49" charset="-122"/>
                <a:ea typeface="楷体" pitchFamily="49" charset="-122"/>
              </a:rPr>
              <a:t>遗传物质是</a:t>
            </a:r>
            <a:r>
              <a:rPr lang="en-US" altLang="zh-CN" sz="2000" dirty="0">
                <a:solidFill>
                  <a:srgbClr val="FF0000"/>
                </a:solidFill>
                <a:latin typeface="楷体" pitchFamily="49" charset="-122"/>
                <a:ea typeface="楷体" pitchFamily="49" charset="-122"/>
              </a:rPr>
              <a:t>DNA</a:t>
            </a:r>
          </a:p>
        </p:txBody>
      </p:sp>
      <p:sp>
        <p:nvSpPr>
          <p:cNvPr id="79899" name="Text Box 56"/>
          <p:cNvSpPr txBox="1">
            <a:spLocks noChangeArrowheads="1"/>
          </p:cNvSpPr>
          <p:nvPr/>
        </p:nvSpPr>
        <p:spPr bwMode="auto">
          <a:xfrm>
            <a:off x="3962400" y="2057400"/>
            <a:ext cx="4114800" cy="369332"/>
          </a:xfrm>
          <a:prstGeom prst="rect">
            <a:avLst/>
          </a:prstGeom>
          <a:noFill/>
          <a:ln w="12700" cap="sq">
            <a:noFill/>
            <a:miter lim="800000"/>
            <a:headEnd type="none" w="sm" len="sm"/>
            <a:tailEnd type="none" w="sm" len="sm"/>
          </a:ln>
          <a:effectLst/>
        </p:spPr>
        <p:txBody>
          <a:bodyPr>
            <a:spAutoFit/>
          </a:bodyPr>
          <a:lstStyle/>
          <a:p>
            <a:pPr eaLnBrk="1" hangingPunct="1">
              <a:spcBef>
                <a:spcPct val="50000"/>
              </a:spcBef>
            </a:pPr>
            <a:endParaRPr lang="zh-CN" altLang="zh-CN"/>
          </a:p>
        </p:txBody>
      </p:sp>
      <p:sp>
        <p:nvSpPr>
          <p:cNvPr id="84036" name="AutoShape 68"/>
          <p:cNvSpPr>
            <a:spLocks/>
          </p:cNvSpPr>
          <p:nvPr/>
        </p:nvSpPr>
        <p:spPr bwMode="auto">
          <a:xfrm>
            <a:off x="2209800" y="3257550"/>
            <a:ext cx="304800" cy="1714500"/>
          </a:xfrm>
          <a:prstGeom prst="rightBrace">
            <a:avLst>
              <a:gd name="adj1" fmla="val 62500"/>
              <a:gd name="adj2" fmla="val 50000"/>
            </a:avLst>
          </a:prstGeom>
          <a:noFill/>
          <a:ln w="28575" cap="sq">
            <a:solidFill>
              <a:srgbClr val="0000CC"/>
            </a:solidFill>
            <a:round/>
            <a:headEnd type="none" w="sm" len="sm"/>
            <a:tailEnd type="none" w="sm" len="sm"/>
          </a:ln>
          <a:effectLst/>
        </p:spPr>
        <p:txBody>
          <a:bodyPr wrap="none" anchor="ctr"/>
          <a:lstStyle/>
          <a:p>
            <a:pPr eaLnBrk="1" hangingPunct="1"/>
            <a:endParaRPr lang="zh-CN" altLang="en-US"/>
          </a:p>
        </p:txBody>
      </p:sp>
      <p:sp>
        <p:nvSpPr>
          <p:cNvPr id="84046" name="Text Box 78"/>
          <p:cNvSpPr txBox="1">
            <a:spLocks noChangeArrowheads="1"/>
          </p:cNvSpPr>
          <p:nvPr/>
        </p:nvSpPr>
        <p:spPr bwMode="auto">
          <a:xfrm>
            <a:off x="2483579" y="3800211"/>
            <a:ext cx="2008908" cy="369332"/>
          </a:xfrm>
          <a:prstGeom prst="rect">
            <a:avLst/>
          </a:prstGeom>
          <a:noFill/>
          <a:ln w="12700" cap="sq">
            <a:noFill/>
            <a:miter lim="800000"/>
            <a:headEnd type="none" w="sm" len="sm"/>
            <a:tailEnd type="none" w="sm" len="sm"/>
          </a:ln>
          <a:effectLst/>
        </p:spPr>
        <p:txBody>
          <a:bodyPr wrap="square">
            <a:spAutoFit/>
          </a:bodyPr>
          <a:lstStyle/>
          <a:p>
            <a:pPr eaLnBrk="1" hangingPunct="1">
              <a:spcBef>
                <a:spcPct val="50000"/>
              </a:spcBef>
            </a:pPr>
            <a:r>
              <a:rPr lang="zh-CN" altLang="en-US" dirty="0" smtClean="0">
                <a:solidFill>
                  <a:srgbClr val="FF0000"/>
                </a:solidFill>
                <a:latin typeface="楷体" pitchFamily="49" charset="-122"/>
                <a:ea typeface="楷体" pitchFamily="49" charset="-122"/>
              </a:rPr>
              <a:t>遗传物质是</a:t>
            </a:r>
            <a:r>
              <a:rPr lang="en-US" altLang="zh-CN" dirty="0">
                <a:solidFill>
                  <a:srgbClr val="FF0000"/>
                </a:solidFill>
                <a:latin typeface="楷体" pitchFamily="49" charset="-122"/>
                <a:ea typeface="楷体" pitchFamily="49" charset="-122"/>
              </a:rPr>
              <a:t>RNA</a:t>
            </a:r>
          </a:p>
        </p:txBody>
      </p:sp>
      <p:pic>
        <p:nvPicPr>
          <p:cNvPr id="64514" name="Picture 2"/>
          <p:cNvPicPr>
            <a:picLocks noChangeAspect="1" noChangeArrowheads="1"/>
          </p:cNvPicPr>
          <p:nvPr/>
        </p:nvPicPr>
        <p:blipFill>
          <a:blip r:embed="rId3"/>
          <a:srcRect/>
          <a:stretch>
            <a:fillRect/>
          </a:stretch>
        </p:blipFill>
        <p:spPr bwMode="auto">
          <a:xfrm>
            <a:off x="3754581" y="3144981"/>
            <a:ext cx="3283527" cy="572800"/>
          </a:xfrm>
          <a:prstGeom prst="rect">
            <a:avLst/>
          </a:prstGeom>
          <a:noFill/>
          <a:ln w="9525">
            <a:noFill/>
            <a:miter lim="800000"/>
            <a:headEnd/>
            <a:tailEnd/>
          </a:ln>
          <a:effectLst/>
        </p:spPr>
      </p:pic>
      <p:pic>
        <p:nvPicPr>
          <p:cNvPr id="64515" name="Picture 3"/>
          <p:cNvPicPr>
            <a:picLocks noChangeAspect="1" noChangeArrowheads="1"/>
          </p:cNvPicPr>
          <p:nvPr/>
        </p:nvPicPr>
        <p:blipFill>
          <a:blip r:embed="rId4"/>
          <a:srcRect/>
          <a:stretch>
            <a:fillRect/>
          </a:stretch>
        </p:blipFill>
        <p:spPr bwMode="auto">
          <a:xfrm>
            <a:off x="2985223" y="1339130"/>
            <a:ext cx="5057775" cy="885825"/>
          </a:xfrm>
          <a:prstGeom prst="rect">
            <a:avLst/>
          </a:prstGeom>
          <a:noFill/>
          <a:ln w="9525">
            <a:noFill/>
            <a:miter lim="800000"/>
            <a:headEnd/>
            <a:tailEnd/>
          </a:ln>
          <a:effectLst/>
        </p:spPr>
      </p:pic>
      <p:pic>
        <p:nvPicPr>
          <p:cNvPr id="64516" name="Picture 4"/>
          <p:cNvPicPr>
            <a:picLocks noChangeAspect="1" noChangeArrowheads="1"/>
          </p:cNvPicPr>
          <p:nvPr/>
        </p:nvPicPr>
        <p:blipFill>
          <a:blip r:embed="rId5"/>
          <a:srcRect/>
          <a:stretch>
            <a:fillRect/>
          </a:stretch>
        </p:blipFill>
        <p:spPr bwMode="auto">
          <a:xfrm>
            <a:off x="2687782" y="4253344"/>
            <a:ext cx="6068291" cy="652896"/>
          </a:xfrm>
          <a:prstGeom prst="rect">
            <a:avLst/>
          </a:prstGeom>
          <a:noFill/>
          <a:ln w="9525">
            <a:noFill/>
            <a:miter lim="800000"/>
            <a:headEnd/>
            <a:tailEnd/>
          </a:ln>
          <a:effectLst/>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0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40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64515"/>
                                        </p:tgtEl>
                                        <p:attrNameLst>
                                          <p:attrName>style.visibility</p:attrName>
                                        </p:attrNameLst>
                                      </p:cBhvr>
                                      <p:to>
                                        <p:strVal val="visible"/>
                                      </p:to>
                                    </p:set>
                                    <p:animEffect transition="in" filter="blinds(horizontal)">
                                      <p:cBhvr>
                                        <p:cTn id="15" dur="500"/>
                                        <p:tgtEl>
                                          <p:spTgt spid="6451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4036"/>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84046"/>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4514"/>
                                        </p:tgtEl>
                                        <p:attrNameLst>
                                          <p:attrName>style.visibility</p:attrName>
                                        </p:attrNameLst>
                                      </p:cBhvr>
                                      <p:to>
                                        <p:strVal val="visible"/>
                                      </p:to>
                                    </p:set>
                                    <p:animEffect transition="in" filter="blinds(horizontal)">
                                      <p:cBhvr>
                                        <p:cTn id="28" dur="500"/>
                                        <p:tgtEl>
                                          <p:spTgt spid="64514"/>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4516"/>
                                        </p:tgtEl>
                                        <p:attrNameLst>
                                          <p:attrName>style.visibility</p:attrName>
                                        </p:attrNameLst>
                                      </p:cBhvr>
                                      <p:to>
                                        <p:strVal val="visible"/>
                                      </p:to>
                                    </p:set>
                                    <p:animEffect transition="in" filter="blinds(horizontal)">
                                      <p:cBhvr>
                                        <p:cTn id="33" dur="500"/>
                                        <p:tgtEl>
                                          <p:spTgt spid="645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019" grpId="0" animBg="1"/>
      <p:bldP spid="84020" grpId="0"/>
      <p:bldP spid="84036" grpId="0" animBg="1"/>
      <p:bldP spid="8404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ctrTitle"/>
          </p:nvPr>
        </p:nvSpPr>
        <p:spPr>
          <a:xfrm>
            <a:off x="204581" y="490331"/>
            <a:ext cx="7886700" cy="617220"/>
          </a:xfrm>
        </p:spPr>
        <p:txBody>
          <a:bodyPr/>
          <a:lstStyle/>
          <a:p>
            <a:r>
              <a:rPr lang="zh-CN" altLang="en-US" dirty="0" smtClean="0">
                <a:solidFill>
                  <a:schemeClr val="tx1"/>
                </a:solidFill>
              </a:rPr>
              <a:t>知识小结</a:t>
            </a:r>
            <a:endParaRPr lang="zh-CN" altLang="en-US" dirty="0">
              <a:solidFill>
                <a:schemeClr val="tx1"/>
              </a:solidFill>
            </a:endParaRPr>
          </a:p>
        </p:txBody>
      </p:sp>
      <p:sp>
        <p:nvSpPr>
          <p:cNvPr id="38" name="文本框 37"/>
          <p:cNvSpPr txBox="1">
            <a:spLocks noChangeArrowheads="1"/>
          </p:cNvSpPr>
          <p:nvPr/>
        </p:nvSpPr>
        <p:spPr bwMode="auto">
          <a:xfrm>
            <a:off x="3125735" y="2971851"/>
            <a:ext cx="3080010" cy="43858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txBody>
          <a:bodyPr wrap="none" lIns="68580" tIns="34290" rIns="68580" bIns="34290">
            <a:spAutoFit/>
          </a:bodyPr>
          <a:lstStyle>
            <a:lvl1pPr>
              <a:defRPr sz="3200" b="1">
                <a:solidFill>
                  <a:schemeClr val="tx1"/>
                </a:solidFill>
                <a:latin typeface="Arial" panose="020B0604020202020204" pitchFamily="34" charset="0"/>
                <a:ea typeface="宋体" panose="02010600030101010101" pitchFamily="2" charset="-122"/>
              </a:defRPr>
            </a:lvl1pPr>
            <a:lvl2pPr>
              <a:defRPr sz="3200" b="1">
                <a:solidFill>
                  <a:schemeClr val="tx1"/>
                </a:solidFill>
                <a:latin typeface="Arial" panose="020B0604020202020204" pitchFamily="34" charset="0"/>
                <a:ea typeface="宋体" panose="02010600030101010101" pitchFamily="2" charset="-122"/>
              </a:defRPr>
            </a:lvl2pPr>
            <a:lvl3pPr>
              <a:defRPr sz="3200" b="1">
                <a:solidFill>
                  <a:schemeClr val="tx1"/>
                </a:solidFill>
                <a:latin typeface="Arial" panose="020B0604020202020204" pitchFamily="34" charset="0"/>
                <a:ea typeface="宋体" panose="02010600030101010101" pitchFamily="2" charset="-122"/>
              </a:defRPr>
            </a:lvl3pPr>
            <a:lvl4pPr>
              <a:defRPr sz="3200" b="1">
                <a:solidFill>
                  <a:schemeClr val="tx1"/>
                </a:solidFill>
                <a:latin typeface="Arial" panose="020B0604020202020204" pitchFamily="34" charset="0"/>
                <a:ea typeface="宋体" panose="02010600030101010101" pitchFamily="2" charset="-122"/>
              </a:defRPr>
            </a:lvl4pPr>
            <a:lvl5pPr>
              <a:defRPr sz="3200" b="1">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9pPr>
          </a:lstStyle>
          <a:p>
            <a:r>
              <a:rPr lang="en-US" altLang="zh-CN" sz="2400" dirty="0" smtClean="0">
                <a:solidFill>
                  <a:srgbClr val="0000FF"/>
                </a:solidFill>
                <a:latin typeface="楷体" pitchFamily="49" charset="-122"/>
                <a:ea typeface="楷体" pitchFamily="49" charset="-122"/>
              </a:rPr>
              <a:t>DNA</a:t>
            </a:r>
            <a:r>
              <a:rPr lang="zh-CN" altLang="en-US" sz="2400" dirty="0" smtClean="0">
                <a:solidFill>
                  <a:srgbClr val="0000FF"/>
                </a:solidFill>
                <a:latin typeface="楷体" pitchFamily="49" charset="-122"/>
                <a:ea typeface="楷体" pitchFamily="49" charset="-122"/>
              </a:rPr>
              <a:t>是</a:t>
            </a:r>
            <a:r>
              <a:rPr lang="zh-CN" altLang="en-US" sz="2400" dirty="0">
                <a:solidFill>
                  <a:srgbClr val="0000FF"/>
                </a:solidFill>
                <a:latin typeface="楷体" pitchFamily="49" charset="-122"/>
                <a:ea typeface="楷体" pitchFamily="49" charset="-122"/>
              </a:rPr>
              <a:t>主要的遗传物质</a:t>
            </a:r>
          </a:p>
        </p:txBody>
      </p:sp>
      <p:sp>
        <p:nvSpPr>
          <p:cNvPr id="40" name="直接连接符 39"/>
          <p:cNvSpPr>
            <a:spLocks noChangeShapeType="1"/>
          </p:cNvSpPr>
          <p:nvPr/>
        </p:nvSpPr>
        <p:spPr bwMode="auto">
          <a:xfrm>
            <a:off x="4717995" y="3468260"/>
            <a:ext cx="0" cy="270272"/>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CN" altLang="en-US" sz="2100" dirty="0">
              <a:solidFill>
                <a:schemeClr val="tx1">
                  <a:lumMod val="65000"/>
                  <a:lumOff val="35000"/>
                </a:schemeClr>
              </a:solidFill>
              <a:ea typeface="黑体" panose="02010609060101010101" pitchFamily="49" charset="-122"/>
            </a:endParaRPr>
          </a:p>
        </p:txBody>
      </p:sp>
      <p:sp>
        <p:nvSpPr>
          <p:cNvPr id="41" name="直接连接符 40"/>
          <p:cNvSpPr>
            <a:spLocks noChangeShapeType="1"/>
          </p:cNvSpPr>
          <p:nvPr/>
        </p:nvSpPr>
        <p:spPr bwMode="auto">
          <a:xfrm flipV="1">
            <a:off x="4701680" y="2701579"/>
            <a:ext cx="0" cy="270272"/>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CN" altLang="en-US" sz="2100" dirty="0">
              <a:solidFill>
                <a:schemeClr val="tx1">
                  <a:lumMod val="65000"/>
                  <a:lumOff val="35000"/>
                </a:schemeClr>
              </a:solidFill>
              <a:ea typeface="黑体" panose="02010609060101010101" pitchFamily="49" charset="-122"/>
            </a:endParaRPr>
          </a:p>
        </p:txBody>
      </p:sp>
      <p:sp>
        <p:nvSpPr>
          <p:cNvPr id="42" name="文本框 41"/>
          <p:cNvSpPr txBox="1">
            <a:spLocks noChangeArrowheads="1"/>
          </p:cNvSpPr>
          <p:nvPr/>
        </p:nvSpPr>
        <p:spPr bwMode="auto">
          <a:xfrm>
            <a:off x="2557706" y="1489524"/>
            <a:ext cx="3370153" cy="1038746"/>
          </a:xfrm>
          <a:prstGeom prst="rect">
            <a:avLst/>
          </a:prstGeom>
          <a:noFill/>
          <a:ln w="12700">
            <a:solidFill>
              <a:schemeClr val="accent5"/>
            </a:solidFill>
            <a:miter lim="800000"/>
          </a:ln>
          <a:extLst>
            <a:ext uri="{909E8E84-426E-40DD-AFC4-6F175D3DCCD1}">
              <a14:hiddenFill xmlns:a14="http://schemas.microsoft.com/office/drawing/2010/main">
                <a:solidFill>
                  <a:srgbClr val="FFFFFF"/>
                </a:solidFill>
              </a14:hiddenFill>
            </a:ext>
          </a:extLst>
        </p:spPr>
        <p:txBody>
          <a:bodyPr wrap="none" lIns="68580" tIns="34290" rIns="68580" bIns="34290">
            <a:spAutoFit/>
          </a:bodyPr>
          <a:lstStyle>
            <a:lvl1pPr>
              <a:defRPr sz="3200" b="1">
                <a:solidFill>
                  <a:schemeClr val="tx1"/>
                </a:solidFill>
                <a:latin typeface="Arial" panose="020B0604020202020204" pitchFamily="34" charset="0"/>
                <a:ea typeface="宋体" panose="02010600030101010101" pitchFamily="2" charset="-122"/>
              </a:defRPr>
            </a:lvl1pPr>
            <a:lvl2pPr>
              <a:defRPr sz="3200" b="1">
                <a:solidFill>
                  <a:schemeClr val="tx1"/>
                </a:solidFill>
                <a:latin typeface="Arial" panose="020B0604020202020204" pitchFamily="34" charset="0"/>
                <a:ea typeface="宋体" panose="02010600030101010101" pitchFamily="2" charset="-122"/>
              </a:defRPr>
            </a:lvl2pPr>
            <a:lvl3pPr>
              <a:defRPr sz="3200" b="1">
                <a:solidFill>
                  <a:schemeClr val="tx1"/>
                </a:solidFill>
                <a:latin typeface="Arial" panose="020B0604020202020204" pitchFamily="34" charset="0"/>
                <a:ea typeface="宋体" panose="02010600030101010101" pitchFamily="2" charset="-122"/>
              </a:defRPr>
            </a:lvl3pPr>
            <a:lvl4pPr>
              <a:defRPr sz="3200" b="1">
                <a:solidFill>
                  <a:schemeClr val="tx1"/>
                </a:solidFill>
                <a:latin typeface="Arial" panose="020B0604020202020204" pitchFamily="34" charset="0"/>
                <a:ea typeface="宋体" panose="02010600030101010101" pitchFamily="2" charset="-122"/>
              </a:defRPr>
            </a:lvl4pPr>
            <a:lvl5pPr>
              <a:defRPr sz="3200" b="1">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9pPr>
          </a:lstStyle>
          <a:p>
            <a:r>
              <a:rPr lang="en-US" altLang="zh-CN" sz="2100" b="0" dirty="0" smtClean="0">
                <a:latin typeface="楷体" pitchFamily="49" charset="-122"/>
                <a:ea typeface="楷体" pitchFamily="49" charset="-122"/>
              </a:rPr>
              <a:t>DNA</a:t>
            </a:r>
            <a:r>
              <a:rPr lang="zh-CN" altLang="en-US" sz="2100" b="0" dirty="0">
                <a:latin typeface="楷体" pitchFamily="49" charset="-122"/>
                <a:ea typeface="楷体" pitchFamily="49" charset="-122"/>
              </a:rPr>
              <a:t>是遗传物质</a:t>
            </a:r>
            <a:r>
              <a:rPr lang="zh-CN" altLang="en-US" sz="2100" b="0" dirty="0" smtClean="0">
                <a:latin typeface="楷体" pitchFamily="49" charset="-122"/>
                <a:ea typeface="楷体" pitchFamily="49" charset="-122"/>
              </a:rPr>
              <a:t>的证据</a:t>
            </a:r>
            <a:r>
              <a:rPr lang="zh-CN" altLang="en-US" sz="2100" b="0" dirty="0">
                <a:latin typeface="楷体" pitchFamily="49" charset="-122"/>
                <a:ea typeface="楷体" pitchFamily="49" charset="-122"/>
              </a:rPr>
              <a:t>：</a:t>
            </a:r>
          </a:p>
          <a:p>
            <a:r>
              <a:rPr lang="en-US" altLang="zh-CN" sz="2100" b="0" dirty="0">
                <a:latin typeface="楷体" pitchFamily="49" charset="-122"/>
                <a:ea typeface="楷体" pitchFamily="49" charset="-122"/>
              </a:rPr>
              <a:t>▲  </a:t>
            </a:r>
            <a:r>
              <a:rPr lang="zh-CN" altLang="en-US" sz="2100" b="0" dirty="0" smtClean="0">
                <a:latin typeface="楷体" pitchFamily="49" charset="-122"/>
                <a:ea typeface="楷体" pitchFamily="49" charset="-122"/>
              </a:rPr>
              <a:t>肺炎链球菌</a:t>
            </a:r>
            <a:r>
              <a:rPr lang="zh-CN" altLang="en-US" sz="2100" b="0" dirty="0">
                <a:latin typeface="楷体" pitchFamily="49" charset="-122"/>
                <a:ea typeface="楷体" pitchFamily="49" charset="-122"/>
              </a:rPr>
              <a:t>的</a:t>
            </a:r>
            <a:r>
              <a:rPr lang="zh-CN" altLang="en-US" sz="2100" b="0" dirty="0" smtClean="0">
                <a:latin typeface="楷体" pitchFamily="49" charset="-122"/>
                <a:ea typeface="楷体" pitchFamily="49" charset="-122"/>
              </a:rPr>
              <a:t>转化实验</a:t>
            </a:r>
            <a:endParaRPr lang="zh-CN" altLang="en-US" sz="2100" b="0" dirty="0">
              <a:latin typeface="楷体" pitchFamily="49" charset="-122"/>
              <a:ea typeface="楷体" pitchFamily="49" charset="-122"/>
            </a:endParaRPr>
          </a:p>
          <a:p>
            <a:r>
              <a:rPr lang="en-US" altLang="zh-CN" sz="2100" b="0" dirty="0">
                <a:latin typeface="楷体" pitchFamily="49" charset="-122"/>
                <a:ea typeface="楷体" pitchFamily="49" charset="-122"/>
              </a:rPr>
              <a:t>▲  </a:t>
            </a:r>
            <a:r>
              <a:rPr lang="zh-CN" altLang="en-US" sz="2100" b="0" dirty="0">
                <a:latin typeface="楷体" pitchFamily="49" charset="-122"/>
                <a:ea typeface="楷体" pitchFamily="49" charset="-122"/>
              </a:rPr>
              <a:t>噬菌体侵染细菌的</a:t>
            </a:r>
            <a:r>
              <a:rPr lang="zh-CN" altLang="en-US" sz="2100" b="0" dirty="0" smtClean="0">
                <a:latin typeface="楷体" pitchFamily="49" charset="-122"/>
                <a:ea typeface="楷体" pitchFamily="49" charset="-122"/>
              </a:rPr>
              <a:t>实验</a:t>
            </a:r>
            <a:endParaRPr lang="zh-CN" altLang="en-US" sz="2100" b="0" dirty="0">
              <a:latin typeface="楷体" pitchFamily="49" charset="-122"/>
              <a:ea typeface="楷体" pitchFamily="49" charset="-122"/>
            </a:endParaRPr>
          </a:p>
        </p:txBody>
      </p:sp>
      <p:sp>
        <p:nvSpPr>
          <p:cNvPr id="43" name="文本框 42"/>
          <p:cNvSpPr txBox="1">
            <a:spLocks noChangeArrowheads="1"/>
          </p:cNvSpPr>
          <p:nvPr/>
        </p:nvSpPr>
        <p:spPr bwMode="auto">
          <a:xfrm>
            <a:off x="2504698" y="3811526"/>
            <a:ext cx="4346676" cy="715581"/>
          </a:xfrm>
          <a:prstGeom prst="rect">
            <a:avLst/>
          </a:prstGeom>
          <a:noFill/>
          <a:ln w="12700">
            <a:solidFill>
              <a:schemeClr val="accent5"/>
            </a:solidFill>
            <a:miter lim="800000"/>
          </a:ln>
          <a:extLst>
            <a:ext uri="{909E8E84-426E-40DD-AFC4-6F175D3DCCD1}">
              <a14:hiddenFill xmlns:a14="http://schemas.microsoft.com/office/drawing/2010/main">
                <a:solidFill>
                  <a:srgbClr val="FFFFFF"/>
                </a:solidFill>
              </a14:hiddenFill>
            </a:ext>
          </a:extLst>
        </p:spPr>
        <p:txBody>
          <a:bodyPr wrap="square" lIns="68580" tIns="34290" rIns="68580" bIns="34290">
            <a:spAutoFit/>
          </a:bodyPr>
          <a:lstStyle>
            <a:lvl1pPr>
              <a:defRPr sz="3200" b="1">
                <a:solidFill>
                  <a:schemeClr val="tx1"/>
                </a:solidFill>
                <a:latin typeface="Arial" panose="020B0604020202020204" pitchFamily="34" charset="0"/>
                <a:ea typeface="宋体" panose="02010600030101010101" pitchFamily="2" charset="-122"/>
              </a:defRPr>
            </a:lvl1pPr>
            <a:lvl2pPr>
              <a:defRPr sz="3200" b="1">
                <a:solidFill>
                  <a:schemeClr val="tx1"/>
                </a:solidFill>
                <a:latin typeface="Arial" panose="020B0604020202020204" pitchFamily="34" charset="0"/>
                <a:ea typeface="宋体" panose="02010600030101010101" pitchFamily="2" charset="-122"/>
              </a:defRPr>
            </a:lvl2pPr>
            <a:lvl3pPr>
              <a:defRPr sz="3200" b="1">
                <a:solidFill>
                  <a:schemeClr val="tx1"/>
                </a:solidFill>
                <a:latin typeface="Arial" panose="020B0604020202020204" pitchFamily="34" charset="0"/>
                <a:ea typeface="宋体" panose="02010600030101010101" pitchFamily="2" charset="-122"/>
              </a:defRPr>
            </a:lvl3pPr>
            <a:lvl4pPr>
              <a:defRPr sz="3200" b="1">
                <a:solidFill>
                  <a:schemeClr val="tx1"/>
                </a:solidFill>
                <a:latin typeface="Arial" panose="020B0604020202020204" pitchFamily="34" charset="0"/>
                <a:ea typeface="宋体" panose="02010600030101010101" pitchFamily="2" charset="-122"/>
              </a:defRPr>
            </a:lvl4pPr>
            <a:lvl5pPr>
              <a:defRPr sz="3200" b="1">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9pPr>
          </a:lstStyle>
          <a:p>
            <a:r>
              <a:rPr lang="en-US" altLang="zh-CN" sz="2100" b="0" dirty="0" smtClean="0">
                <a:latin typeface="楷体" pitchFamily="49" charset="-122"/>
                <a:ea typeface="楷体" pitchFamily="49" charset="-122"/>
              </a:rPr>
              <a:t>RNA</a:t>
            </a:r>
            <a:r>
              <a:rPr lang="zh-CN" altLang="en-US" sz="2100" b="0" dirty="0" smtClean="0">
                <a:latin typeface="楷体" pitchFamily="49" charset="-122"/>
                <a:ea typeface="楷体" pitchFamily="49" charset="-122"/>
              </a:rPr>
              <a:t>也是遗传物质的证据</a:t>
            </a:r>
            <a:r>
              <a:rPr lang="zh-CN" altLang="en-US" sz="2100" b="0" dirty="0">
                <a:latin typeface="楷体" pitchFamily="49" charset="-122"/>
                <a:ea typeface="楷体" pitchFamily="49" charset="-122"/>
              </a:rPr>
              <a:t>：</a:t>
            </a:r>
          </a:p>
          <a:p>
            <a:r>
              <a:rPr lang="en-US" altLang="zh-CN" sz="2100" b="0" dirty="0" smtClean="0">
                <a:latin typeface="楷体" pitchFamily="49" charset="-122"/>
                <a:ea typeface="楷体" pitchFamily="49" charset="-122"/>
              </a:rPr>
              <a:t>▲</a:t>
            </a:r>
            <a:r>
              <a:rPr lang="zh-CN" altLang="en-US" sz="2100" b="0" dirty="0" smtClean="0">
                <a:latin typeface="楷体" pitchFamily="49" charset="-122"/>
                <a:ea typeface="楷体" pitchFamily="49" charset="-122"/>
              </a:rPr>
              <a:t>烟草</a:t>
            </a:r>
            <a:r>
              <a:rPr lang="zh-CN" altLang="en-US" sz="2100" b="0" dirty="0">
                <a:latin typeface="楷体" pitchFamily="49" charset="-122"/>
                <a:ea typeface="楷体" pitchFamily="49" charset="-122"/>
              </a:rPr>
              <a:t>花叶病毒</a:t>
            </a:r>
            <a:r>
              <a:rPr lang="zh-CN" altLang="en-US" sz="2100" b="0" dirty="0" smtClean="0">
                <a:latin typeface="楷体" pitchFamily="49" charset="-122"/>
                <a:ea typeface="楷体" pitchFamily="49" charset="-122"/>
              </a:rPr>
              <a:t>的感染和重建</a:t>
            </a:r>
            <a:r>
              <a:rPr lang="zh-CN" altLang="en-US" sz="2100" b="0" dirty="0">
                <a:latin typeface="楷体" pitchFamily="49" charset="-122"/>
                <a:ea typeface="楷体" pitchFamily="49" charset="-122"/>
              </a:rPr>
              <a:t>实验</a:t>
            </a:r>
          </a:p>
        </p:txBody>
      </p:sp>
      <p:sp>
        <p:nvSpPr>
          <p:cNvPr id="45" name="直接连接符 44"/>
          <p:cNvSpPr>
            <a:spLocks noChangeShapeType="1"/>
          </p:cNvSpPr>
          <p:nvPr/>
        </p:nvSpPr>
        <p:spPr bwMode="auto">
          <a:xfrm flipH="1">
            <a:off x="2583968" y="3156749"/>
            <a:ext cx="555019" cy="0"/>
          </a:xfrm>
          <a:prstGeom prst="line">
            <a:avLst/>
          </a:prstGeom>
          <a:noFill/>
          <a:ln w="38100">
            <a:solidFill>
              <a:srgbClr val="FF0000"/>
            </a:solidFill>
            <a:rou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CN" altLang="en-US" sz="2100" dirty="0">
              <a:solidFill>
                <a:schemeClr val="tx1">
                  <a:lumMod val="65000"/>
                  <a:lumOff val="35000"/>
                </a:schemeClr>
              </a:solidFill>
              <a:ea typeface="黑体" panose="02010609060101010101" pitchFamily="49" charset="-122"/>
            </a:endParaRPr>
          </a:p>
        </p:txBody>
      </p:sp>
      <p:sp>
        <p:nvSpPr>
          <p:cNvPr id="46" name="直接连接符 45"/>
          <p:cNvSpPr>
            <a:spLocks noChangeShapeType="1"/>
          </p:cNvSpPr>
          <p:nvPr/>
        </p:nvSpPr>
        <p:spPr bwMode="auto">
          <a:xfrm>
            <a:off x="6239503" y="3164237"/>
            <a:ext cx="547093" cy="0"/>
          </a:xfrm>
          <a:prstGeom prst="line">
            <a:avLst/>
          </a:prstGeom>
          <a:noFill/>
          <a:ln w="38100">
            <a:solidFill>
              <a:srgbClr val="FF3300"/>
            </a:solidFill>
            <a:round/>
            <a:tailEnd type="triangle" w="med" len="med"/>
          </a:ln>
          <a:extLst>
            <a:ext uri="{909E8E84-426E-40DD-AFC4-6F175D3DCCD1}">
              <a14:hiddenFill xmlns:a14="http://schemas.microsoft.com/office/drawing/2010/main">
                <a:noFill/>
              </a14:hiddenFill>
            </a:ext>
          </a:extLst>
        </p:spPr>
        <p:txBody>
          <a:bodyPr lIns="68580" tIns="34290" rIns="68580" bIns="34290"/>
          <a:lstStyle/>
          <a:p>
            <a:endParaRPr lang="zh-CN" altLang="en-US" sz="2100" dirty="0">
              <a:solidFill>
                <a:schemeClr val="tx1">
                  <a:lumMod val="65000"/>
                  <a:lumOff val="35000"/>
                </a:schemeClr>
              </a:solidFill>
              <a:ea typeface="黑体" panose="02010609060101010101" pitchFamily="49" charset="-122"/>
            </a:endParaRPr>
          </a:p>
        </p:txBody>
      </p:sp>
      <p:sp>
        <p:nvSpPr>
          <p:cNvPr id="47" name="文本框 46"/>
          <p:cNvSpPr txBox="1">
            <a:spLocks noChangeArrowheads="1"/>
          </p:cNvSpPr>
          <p:nvPr/>
        </p:nvSpPr>
        <p:spPr bwMode="auto">
          <a:xfrm>
            <a:off x="0" y="2712922"/>
            <a:ext cx="2955235" cy="746358"/>
          </a:xfrm>
          <a:prstGeom prst="rect">
            <a:avLst/>
          </a:prstGeom>
          <a:noFill/>
          <a:ln w="12700">
            <a:solidFill>
              <a:schemeClr val="accent5"/>
            </a:solidFill>
            <a:prstDash val="solid"/>
            <a:miter lim="800000"/>
          </a:ln>
          <a:extLst>
            <a:ext uri="{909E8E84-426E-40DD-AFC4-6F175D3DCCD1}">
              <a14:hiddenFill xmlns:a14="http://schemas.microsoft.com/office/drawing/2010/main">
                <a:solidFill>
                  <a:srgbClr val="FFFFFF"/>
                </a:solidFill>
              </a14:hiddenFill>
            </a:ext>
          </a:extLst>
        </p:spPr>
        <p:txBody>
          <a:bodyPr wrap="square" lIns="68580" tIns="34290" rIns="68580" bIns="34290">
            <a:spAutoFit/>
          </a:bodyPr>
          <a:lstStyle>
            <a:lvl1pPr>
              <a:defRPr sz="3200" b="1">
                <a:solidFill>
                  <a:schemeClr val="tx1"/>
                </a:solidFill>
                <a:latin typeface="Arial" panose="020B0604020202020204" pitchFamily="34" charset="0"/>
                <a:ea typeface="宋体" panose="02010600030101010101" pitchFamily="2" charset="-122"/>
              </a:defRPr>
            </a:lvl1pPr>
            <a:lvl2pPr>
              <a:defRPr sz="3200" b="1">
                <a:solidFill>
                  <a:schemeClr val="tx1"/>
                </a:solidFill>
                <a:latin typeface="Arial" panose="020B0604020202020204" pitchFamily="34" charset="0"/>
                <a:ea typeface="宋体" panose="02010600030101010101" pitchFamily="2" charset="-122"/>
              </a:defRPr>
            </a:lvl2pPr>
            <a:lvl3pPr>
              <a:defRPr sz="3200" b="1">
                <a:solidFill>
                  <a:schemeClr val="tx1"/>
                </a:solidFill>
                <a:latin typeface="Arial" panose="020B0604020202020204" pitchFamily="34" charset="0"/>
                <a:ea typeface="宋体" panose="02010600030101010101" pitchFamily="2" charset="-122"/>
              </a:defRPr>
            </a:lvl3pPr>
            <a:lvl4pPr>
              <a:defRPr sz="3200" b="1">
                <a:solidFill>
                  <a:schemeClr val="tx1"/>
                </a:solidFill>
                <a:latin typeface="Arial" panose="020B0604020202020204" pitchFamily="34" charset="0"/>
                <a:ea typeface="宋体" panose="02010600030101010101" pitchFamily="2" charset="-122"/>
              </a:defRPr>
            </a:lvl4pPr>
            <a:lvl5pPr>
              <a:defRPr sz="3200" b="1">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9pPr>
          </a:lstStyle>
          <a:p>
            <a:r>
              <a:rPr lang="zh-CN" altLang="en-US" sz="2400" b="0" dirty="0" smtClean="0">
                <a:latin typeface="楷体" pitchFamily="49" charset="-122"/>
                <a:ea typeface="楷体" pitchFamily="49" charset="-122"/>
              </a:rPr>
              <a:t>     中心法则</a:t>
            </a:r>
            <a:endParaRPr lang="en-US" altLang="zh-CN" sz="2400" b="0" dirty="0" smtClean="0">
              <a:latin typeface="楷体" pitchFamily="49" charset="-122"/>
              <a:ea typeface="楷体" pitchFamily="49" charset="-122"/>
            </a:endParaRPr>
          </a:p>
          <a:p>
            <a:r>
              <a:rPr lang="zh-CN" altLang="en-US" sz="2000" b="0" dirty="0" smtClean="0">
                <a:latin typeface="楷体" pitchFamily="49" charset="-122"/>
                <a:ea typeface="楷体" pitchFamily="49" charset="-122"/>
              </a:rPr>
              <a:t>  （遗传信息的传递）   </a:t>
            </a:r>
            <a:endParaRPr lang="zh-CN" altLang="en-US" sz="2000" b="0" dirty="0">
              <a:latin typeface="楷体" pitchFamily="49" charset="-122"/>
              <a:ea typeface="楷体" pitchFamily="49" charset="-122"/>
            </a:endParaRPr>
          </a:p>
        </p:txBody>
      </p:sp>
      <p:sp>
        <p:nvSpPr>
          <p:cNvPr id="48" name="文本框 47"/>
          <p:cNvSpPr txBox="1">
            <a:spLocks noChangeArrowheads="1"/>
          </p:cNvSpPr>
          <p:nvPr/>
        </p:nvSpPr>
        <p:spPr bwMode="auto">
          <a:xfrm>
            <a:off x="6816802" y="2789053"/>
            <a:ext cx="1611581" cy="807913"/>
          </a:xfrm>
          <a:prstGeom prst="rect">
            <a:avLst/>
          </a:prstGeom>
          <a:noFill/>
          <a:ln w="9525">
            <a:solidFill>
              <a:schemeClr val="accent5"/>
            </a:solidFill>
            <a:prstDash val="solid"/>
            <a:miter lim="800000"/>
          </a:ln>
          <a:extLst>
            <a:ext uri="{909E8E84-426E-40DD-AFC4-6F175D3DCCD1}">
              <a14:hiddenFill xmlns:a14="http://schemas.microsoft.com/office/drawing/2010/main">
                <a:solidFill>
                  <a:srgbClr val="FFFFFF"/>
                </a:solidFill>
              </a14:hiddenFill>
            </a:ext>
          </a:extLst>
        </p:spPr>
        <p:txBody>
          <a:bodyPr wrap="square" lIns="68580" tIns="34290" rIns="68580" bIns="34290">
            <a:spAutoFit/>
          </a:bodyPr>
          <a:lstStyle>
            <a:lvl1pPr>
              <a:defRPr sz="3200" b="1">
                <a:solidFill>
                  <a:schemeClr val="tx1"/>
                </a:solidFill>
                <a:latin typeface="Arial" panose="020B0604020202020204" pitchFamily="34" charset="0"/>
                <a:ea typeface="宋体" panose="02010600030101010101" pitchFamily="2" charset="-122"/>
              </a:defRPr>
            </a:lvl1pPr>
            <a:lvl2pPr>
              <a:defRPr sz="3200" b="1">
                <a:solidFill>
                  <a:schemeClr val="tx1"/>
                </a:solidFill>
                <a:latin typeface="Arial" panose="020B0604020202020204" pitchFamily="34" charset="0"/>
                <a:ea typeface="宋体" panose="02010600030101010101" pitchFamily="2" charset="-122"/>
              </a:defRPr>
            </a:lvl2pPr>
            <a:lvl3pPr>
              <a:defRPr sz="3200" b="1">
                <a:solidFill>
                  <a:schemeClr val="tx1"/>
                </a:solidFill>
                <a:latin typeface="Arial" panose="020B0604020202020204" pitchFamily="34" charset="0"/>
                <a:ea typeface="宋体" panose="02010600030101010101" pitchFamily="2" charset="-122"/>
              </a:defRPr>
            </a:lvl3pPr>
            <a:lvl4pPr>
              <a:defRPr sz="3200" b="1">
                <a:solidFill>
                  <a:schemeClr val="tx1"/>
                </a:solidFill>
                <a:latin typeface="Arial" panose="020B0604020202020204" pitchFamily="34" charset="0"/>
                <a:ea typeface="宋体" panose="02010600030101010101" pitchFamily="2" charset="-122"/>
              </a:defRPr>
            </a:lvl4pPr>
            <a:lvl5pPr>
              <a:defRPr sz="3200" b="1">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sz="3200" b="1">
                <a:solidFill>
                  <a:schemeClr val="tx1"/>
                </a:solidFill>
                <a:latin typeface="Arial" panose="020B0604020202020204" pitchFamily="34" charset="0"/>
                <a:ea typeface="宋体" panose="02010600030101010101" pitchFamily="2" charset="-122"/>
              </a:defRPr>
            </a:lvl9pPr>
          </a:lstStyle>
          <a:p>
            <a:r>
              <a:rPr lang="zh-CN" altLang="en-US" sz="2400" b="0" dirty="0" smtClean="0">
                <a:latin typeface="楷体" pitchFamily="49" charset="-122"/>
                <a:ea typeface="楷体" pitchFamily="49" charset="-122"/>
              </a:rPr>
              <a:t>科学与技术的关系</a:t>
            </a:r>
            <a:endParaRPr lang="zh-CN" altLang="en-US" sz="2400" b="0" dirty="0">
              <a:latin typeface="楷体" pitchFamily="49" charset="-122"/>
              <a:ea typeface="楷体" pitchFamily="49" charset="-122"/>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strVal val="4*#ppt_w"/>
                                          </p:val>
                                        </p:tav>
                                        <p:tav tm="100000">
                                          <p:val>
                                            <p:strVal val="#ppt_w"/>
                                          </p:val>
                                        </p:tav>
                                      </p:tavLst>
                                    </p:anim>
                                    <p:anim calcmode="lin" valueType="num">
                                      <p:cBhvr>
                                        <p:cTn id="8" dur="500" fill="hold"/>
                                        <p:tgtEl>
                                          <p:spTgt spid="38"/>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3"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Effect transition="in" filter="strips(upRight)">
                                      <p:cBhvr>
                                        <p:cTn id="13" dur="500"/>
                                        <p:tgtEl>
                                          <p:spTgt spid="41"/>
                                        </p:tgtEl>
                                      </p:cBhvr>
                                    </p:animEffect>
                                  </p:childTnLst>
                                </p:cTn>
                              </p:par>
                              <p:par>
                                <p:cTn id="14" presetID="18" presetClass="entr" presetSubtype="3"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strips(upRight)">
                                      <p:cBhvr>
                                        <p:cTn id="16" dur="500"/>
                                        <p:tgtEl>
                                          <p:spTgt spid="42"/>
                                        </p:tgtEl>
                                      </p:cBhvr>
                                    </p:animEffect>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40"/>
                                        </p:tgtEl>
                                        <p:attrNameLst>
                                          <p:attrName>style.visibility</p:attrName>
                                        </p:attrNameLst>
                                      </p:cBhvr>
                                      <p:to>
                                        <p:strVal val="visible"/>
                                      </p:to>
                                    </p:set>
                                    <p:animEffect transition="in" filter="strips(downLeft)">
                                      <p:cBhvr>
                                        <p:cTn id="21" dur="500"/>
                                        <p:tgtEl>
                                          <p:spTgt spid="40"/>
                                        </p:tgtEl>
                                      </p:cBhvr>
                                    </p:animEffect>
                                  </p:childTnLst>
                                </p:cTn>
                              </p:par>
                              <p:par>
                                <p:cTn id="22" presetID="18" presetClass="entr" presetSubtype="12" fill="hold" grpId="0" nodeType="with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strips(downLeft)">
                                      <p:cBhvr>
                                        <p:cTn id="24" dur="500"/>
                                        <p:tgtEl>
                                          <p:spTgt spid="43"/>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12" fill="hold" nodeType="click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strips(downLeft)">
                                      <p:cBhvr>
                                        <p:cTn id="29" dur="500"/>
                                        <p:tgtEl>
                                          <p:spTgt spid="45"/>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strips(downLeft)">
                                      <p:cBhvr>
                                        <p:cTn id="32" dur="500"/>
                                        <p:tgtEl>
                                          <p:spTgt spid="47"/>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strips(downRight)">
                                      <p:cBhvr>
                                        <p:cTn id="37" dur="500"/>
                                        <p:tgtEl>
                                          <p:spTgt spid="46"/>
                                        </p:tgtEl>
                                      </p:cBhvr>
                                    </p:animEffect>
                                  </p:childTnLst>
                                </p:cTn>
                              </p:par>
                              <p:par>
                                <p:cTn id="38" presetID="18" presetClass="entr" presetSubtype="6"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strips(downRight)">
                                      <p:cBhvr>
                                        <p:cTn id="40"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2" grpId="0" bldLvl="0" animBg="1"/>
      <p:bldP spid="43" grpId="0" bldLvl="0" animBg="1"/>
      <p:bldP spid="47" grpId="0" bldLvl="0" animBg="1"/>
      <p:bldP spid="48"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图片_20200201171503"/>
          <p:cNvPicPr>
            <a:picLocks noChangeAspect="1"/>
          </p:cNvPicPr>
          <p:nvPr>
            <p:custDataLst>
              <p:tags r:id="rId2"/>
            </p:custDataLst>
          </p:nvPr>
        </p:nvPicPr>
        <p:blipFill>
          <a:blip r:embed="rId5" cstate="print">
            <a:clrChange>
              <a:clrFrom>
                <a:srgbClr val="FFFFFF">
                  <a:alpha val="100000"/>
                </a:srgbClr>
              </a:clrFrom>
              <a:clrTo>
                <a:srgbClr val="FFFFFF">
                  <a:alpha val="100000"/>
                  <a:alpha val="0"/>
                </a:srgbClr>
              </a:clrTo>
            </a:clrChange>
          </a:blip>
          <a:stretch>
            <a:fillRect/>
          </a:stretch>
        </p:blipFill>
        <p:spPr>
          <a:xfrm>
            <a:off x="3954780" y="793833"/>
            <a:ext cx="1234440" cy="1223010"/>
          </a:xfrm>
          <a:prstGeom prst="rect">
            <a:avLst/>
          </a:prstGeom>
        </p:spPr>
      </p:pic>
      <p:sp>
        <p:nvSpPr>
          <p:cNvPr id="19" name="矩形 18"/>
          <p:cNvSpPr/>
          <p:nvPr/>
        </p:nvSpPr>
        <p:spPr>
          <a:xfrm>
            <a:off x="2376805" y="2360295"/>
            <a:ext cx="4658995" cy="922020"/>
          </a:xfrm>
          <a:prstGeom prst="rect">
            <a:avLst/>
          </a:prstGeom>
        </p:spPr>
        <p:txBody>
          <a:bodyPr wrap="square">
            <a:spAutoFit/>
          </a:bodyPr>
          <a:lstStyle/>
          <a:p>
            <a:pPr algn="r"/>
            <a:r>
              <a:rPr lang="zh-CN" altLang="en-US" sz="5400" b="1" spc="300" dirty="0">
                <a:solidFill>
                  <a:srgbClr val="002060"/>
                </a:solidFill>
                <a:latin typeface="微软雅黑" panose="020B0503020204020204" charset="-122"/>
                <a:ea typeface="微软雅黑" panose="020B0503020204020204" charset="-122"/>
              </a:rPr>
              <a:t>谢谢您的观看</a:t>
            </a:r>
          </a:p>
        </p:txBody>
      </p:sp>
      <p:sp>
        <p:nvSpPr>
          <p:cNvPr id="7" name="矩形 6"/>
          <p:cNvSpPr/>
          <p:nvPr/>
        </p:nvSpPr>
        <p:spPr>
          <a:xfrm>
            <a:off x="2632710" y="3507740"/>
            <a:ext cx="4205412" cy="442878"/>
          </a:xfrm>
          <a:prstGeom prst="rect">
            <a:avLst/>
          </a:prstGeom>
        </p:spPr>
        <p:txBody>
          <a:bodyPr wrap="square">
            <a:spAutoFit/>
          </a:bodyPr>
          <a:lstStyle/>
          <a:p>
            <a:pPr algn="l">
              <a:lnSpc>
                <a:spcPct val="150000"/>
              </a:lnSpc>
            </a:pPr>
            <a:r>
              <a:rPr lang="zh-CN" altLang="en-US" spc="226" dirty="0">
                <a:solidFill>
                  <a:srgbClr val="002060"/>
                </a:solidFill>
                <a:latin typeface="楷体" panose="02010609060101010101" charset="-122"/>
                <a:ea typeface="楷体" panose="02010609060101010101" charset="-122"/>
              </a:rPr>
              <a:t>北京市朝阳区教育研究中心  制作</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afterEffect">
                                  <p:stCondLst>
                                    <p:cond delay="0"/>
                                  </p:stCondLst>
                                  <p:iterate type="lt">
                                    <p:tmPct val="10000"/>
                                  </p:iterate>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9">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xEl>
                                              <p:pRg st="0" end="0"/>
                                            </p:txEl>
                                          </p:spTgt>
                                        </p:tgtEl>
                                      </p:cBhvr>
                                    </p:animEffect>
                                  </p:childTnLst>
                                </p:cTn>
                              </p:par>
                            </p:childTnLst>
                          </p:cTn>
                        </p:par>
                        <p:par>
                          <p:cTn id="12" fill="hold">
                            <p:stCondLst>
                              <p:cond delay="750"/>
                            </p:stCondLst>
                            <p:childTnLst>
                              <p:par>
                                <p:cTn id="13" presetID="22" presetClass="entr" presetSubtype="8" fill="hold"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left)">
                                      <p:cBhvr>
                                        <p:cTn id="15"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3" name="Text Box 8"/>
          <p:cNvSpPr txBox="1"/>
          <p:nvPr/>
        </p:nvSpPr>
        <p:spPr>
          <a:xfrm>
            <a:off x="953988" y="4004845"/>
            <a:ext cx="6759615" cy="1084912"/>
          </a:xfrm>
          <a:prstGeom prst="rect">
            <a:avLst/>
          </a:prstGeom>
          <a:noFill/>
          <a:ln w="28575" cap="flat" cmpd="sng">
            <a:noFill/>
            <a:prstDash val="solid"/>
            <a:miter/>
            <a:headEnd type="none" w="med" len="med"/>
            <a:tailEnd type="none" w="med" len="med"/>
          </a:ln>
        </p:spPr>
        <p:txBody>
          <a:bodyPr wrap="square" lIns="68580" tIns="34290" rIns="68580" bIns="34290">
            <a:spAutoFit/>
          </a:bodyPr>
          <a:lstStyle/>
          <a:p>
            <a:pPr>
              <a:spcBef>
                <a:spcPct val="50000"/>
              </a:spcBef>
            </a:pPr>
            <a:r>
              <a:rPr lang="zh-CN" altLang="en-US" sz="3000" b="1" dirty="0" smtClean="0">
                <a:solidFill>
                  <a:srgbClr val="FF0000"/>
                </a:solidFill>
                <a:latin typeface="楷体" pitchFamily="49" charset="-122"/>
                <a:ea typeface="楷体" pitchFamily="49" charset="-122"/>
              </a:rPr>
              <a:t>思考：</a:t>
            </a:r>
            <a:r>
              <a:rPr lang="zh-CN" altLang="en-US" sz="2400" b="1" dirty="0" smtClean="0">
                <a:solidFill>
                  <a:srgbClr val="0070C0"/>
                </a:solidFill>
                <a:latin typeface="楷体" pitchFamily="49" charset="-122"/>
                <a:ea typeface="楷体" pitchFamily="49" charset="-122"/>
              </a:rPr>
              <a:t>这些病毒的遗传信息储存在哪里？</a:t>
            </a:r>
            <a:endParaRPr lang="en-US" altLang="zh-CN" sz="2400" b="1" dirty="0" smtClean="0">
              <a:solidFill>
                <a:srgbClr val="0070C0"/>
              </a:solidFill>
              <a:latin typeface="楷体" pitchFamily="49" charset="-122"/>
              <a:ea typeface="楷体" pitchFamily="49" charset="-122"/>
            </a:endParaRPr>
          </a:p>
          <a:p>
            <a:pPr>
              <a:spcBef>
                <a:spcPct val="50000"/>
              </a:spcBef>
            </a:pPr>
            <a:r>
              <a:rPr lang="zh-CN" altLang="en-US" sz="2400" b="1" dirty="0" smtClean="0">
                <a:solidFill>
                  <a:srgbClr val="0070C0"/>
                </a:solidFill>
                <a:latin typeface="楷体" pitchFamily="49" charset="-122"/>
                <a:ea typeface="楷体" pitchFamily="49" charset="-122"/>
              </a:rPr>
              <a:t>        如何证明</a:t>
            </a:r>
            <a:r>
              <a:rPr lang="en-US" altLang="zh-CN" sz="2400" b="1" dirty="0" smtClean="0">
                <a:solidFill>
                  <a:srgbClr val="0070C0"/>
                </a:solidFill>
                <a:latin typeface="楷体" pitchFamily="49" charset="-122"/>
                <a:ea typeface="楷体" pitchFamily="49" charset="-122"/>
              </a:rPr>
              <a:t>RNA</a:t>
            </a:r>
            <a:r>
              <a:rPr lang="zh-CN" altLang="en-US" sz="2400" b="1" dirty="0" smtClean="0">
                <a:solidFill>
                  <a:srgbClr val="0070C0"/>
                </a:solidFill>
                <a:latin typeface="楷体" pitchFamily="49" charset="-122"/>
                <a:ea typeface="楷体" pitchFamily="49" charset="-122"/>
              </a:rPr>
              <a:t>也是遗传物质？</a:t>
            </a:r>
            <a:endParaRPr lang="en-US" altLang="zh-CN" sz="2400" b="1" dirty="0" smtClean="0">
              <a:solidFill>
                <a:srgbClr val="0070C0"/>
              </a:solidFill>
              <a:latin typeface="楷体" pitchFamily="49" charset="-122"/>
              <a:ea typeface="楷体" pitchFamily="49" charset="-122"/>
            </a:endParaRPr>
          </a:p>
        </p:txBody>
      </p:sp>
      <p:sp>
        <p:nvSpPr>
          <p:cNvPr id="65546" name="文本框 1"/>
          <p:cNvSpPr txBox="1"/>
          <p:nvPr/>
        </p:nvSpPr>
        <p:spPr>
          <a:xfrm>
            <a:off x="189650" y="200025"/>
            <a:ext cx="1831271" cy="577081"/>
          </a:xfrm>
          <a:prstGeom prst="rect">
            <a:avLst/>
          </a:prstGeom>
          <a:noFill/>
          <a:ln w="9525">
            <a:noFill/>
          </a:ln>
        </p:spPr>
        <p:txBody>
          <a:bodyPr wrap="none" lIns="68580" tIns="34290" rIns="68580" bIns="34290">
            <a:spAutoFit/>
          </a:bodyPr>
          <a:lstStyle/>
          <a:p>
            <a:r>
              <a:rPr lang="zh-CN" altLang="en-US" sz="3300" dirty="0" smtClean="0">
                <a:solidFill>
                  <a:srgbClr val="FF0000"/>
                </a:solidFill>
                <a:latin typeface="隶书" pitchFamily="49" charset="-122"/>
                <a:ea typeface="隶书" pitchFamily="49" charset="-122"/>
              </a:rPr>
              <a:t>知识回顾</a:t>
            </a:r>
            <a:endParaRPr lang="zh-CN" altLang="en-US" sz="3300" dirty="0">
              <a:solidFill>
                <a:srgbClr val="FF0000"/>
              </a:solidFill>
              <a:latin typeface="隶书" pitchFamily="49" charset="-122"/>
              <a:ea typeface="隶书" pitchFamily="49" charset="-122"/>
            </a:endParaRPr>
          </a:p>
        </p:txBody>
      </p:sp>
      <p:sp>
        <p:nvSpPr>
          <p:cNvPr id="12" name="矩形 11"/>
          <p:cNvSpPr/>
          <p:nvPr/>
        </p:nvSpPr>
        <p:spPr>
          <a:xfrm>
            <a:off x="2380356" y="627513"/>
            <a:ext cx="5130658" cy="551498"/>
          </a:xfrm>
          <a:prstGeom prst="rect">
            <a:avLst/>
          </a:prstGeom>
        </p:spPr>
        <p:txBody>
          <a:bodyPr wrap="square" lIns="68580" tIns="34290" rIns="68580" bIns="34290">
            <a:spAutoFit/>
          </a:bodyPr>
          <a:lstStyle/>
          <a:p>
            <a:pPr>
              <a:lnSpc>
                <a:spcPct val="150000"/>
              </a:lnSpc>
              <a:defRPr/>
            </a:pPr>
            <a:r>
              <a:rPr lang="en-US" altLang="zh-CN" sz="2300" noProof="1">
                <a:solidFill>
                  <a:schemeClr val="tx1">
                    <a:lumMod val="65000"/>
                    <a:lumOff val="35000"/>
                  </a:schemeClr>
                </a:solidFill>
                <a:latin typeface="楷体" pitchFamily="49" charset="-122"/>
                <a:ea typeface="楷体" pitchFamily="49" charset="-122"/>
                <a:cs typeface="宋体" panose="02010600030101010101" pitchFamily="2" charset="-122"/>
              </a:rPr>
              <a:t>       </a:t>
            </a:r>
            <a:r>
              <a:rPr lang="en-US" altLang="zh-CN" sz="2400" noProof="1">
                <a:solidFill>
                  <a:schemeClr val="tx1"/>
                </a:solidFill>
                <a:latin typeface="楷体" pitchFamily="49" charset="-122"/>
                <a:ea typeface="楷体" pitchFamily="49" charset="-122"/>
              </a:rPr>
              <a:t>DNA</a:t>
            </a:r>
            <a:r>
              <a:rPr lang="zh-CN" altLang="en-US" sz="2400" noProof="1">
                <a:solidFill>
                  <a:schemeClr val="tx1"/>
                </a:solidFill>
                <a:latin typeface="楷体" pitchFamily="49" charset="-122"/>
                <a:ea typeface="楷体" pitchFamily="49" charset="-122"/>
              </a:rPr>
              <a:t>是唯一的遗传物质吗？</a:t>
            </a:r>
            <a:endParaRPr lang="en-US" altLang="zh-CN" sz="2400" noProof="1">
              <a:solidFill>
                <a:schemeClr val="tx1"/>
              </a:solidFill>
              <a:latin typeface="楷体" pitchFamily="49" charset="-122"/>
              <a:ea typeface="楷体" pitchFamily="49" charset="-122"/>
            </a:endParaRPr>
          </a:p>
        </p:txBody>
      </p:sp>
      <p:sp>
        <p:nvSpPr>
          <p:cNvPr id="15" name="文本框 1"/>
          <p:cNvSpPr txBox="1">
            <a:spLocks noChangeArrowheads="1"/>
          </p:cNvSpPr>
          <p:nvPr/>
        </p:nvSpPr>
        <p:spPr bwMode="auto">
          <a:xfrm>
            <a:off x="3540507" y="185531"/>
            <a:ext cx="4119249"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dirty="0" smtClean="0">
                <a:latin typeface="楷体" pitchFamily="49" charset="-122"/>
                <a:ea typeface="楷体" pitchFamily="49" charset="-122"/>
              </a:rPr>
              <a:t>DNA</a:t>
            </a:r>
            <a:r>
              <a:rPr lang="zh-CN" altLang="en-US" sz="2400" dirty="0">
                <a:latin typeface="楷体" pitchFamily="49" charset="-122"/>
                <a:ea typeface="楷体" pitchFamily="49" charset="-122"/>
              </a:rPr>
              <a:t>是</a:t>
            </a:r>
            <a:r>
              <a:rPr lang="zh-CN" altLang="en-US" sz="2400" dirty="0" smtClean="0">
                <a:latin typeface="楷体" pitchFamily="49" charset="-122"/>
                <a:ea typeface="楷体" pitchFamily="49" charset="-122"/>
              </a:rPr>
              <a:t>遗传物质的证据</a:t>
            </a:r>
            <a:endParaRPr lang="zh-CN" altLang="en-US" sz="2400" dirty="0">
              <a:latin typeface="楷体" pitchFamily="49" charset="-122"/>
              <a:ea typeface="楷体" pitchFamily="49" charset="-122"/>
            </a:endParaRPr>
          </a:p>
        </p:txBody>
      </p:sp>
      <p:grpSp>
        <p:nvGrpSpPr>
          <p:cNvPr id="18" name="组合 17"/>
          <p:cNvGrpSpPr/>
          <p:nvPr/>
        </p:nvGrpSpPr>
        <p:grpSpPr>
          <a:xfrm>
            <a:off x="195263" y="1389460"/>
            <a:ext cx="8948737" cy="2838126"/>
            <a:chOff x="195263" y="1389460"/>
            <a:chExt cx="8948737" cy="2838126"/>
          </a:xfrm>
        </p:grpSpPr>
        <p:sp>
          <p:nvSpPr>
            <p:cNvPr id="65537" name="Text Box 2"/>
            <p:cNvSpPr txBox="1"/>
            <p:nvPr/>
          </p:nvSpPr>
          <p:spPr>
            <a:xfrm>
              <a:off x="195263" y="3442097"/>
              <a:ext cx="1403747" cy="389334"/>
            </a:xfrm>
            <a:prstGeom prst="rect">
              <a:avLst/>
            </a:prstGeom>
            <a:noFill/>
            <a:ln w="9525">
              <a:noFill/>
            </a:ln>
          </p:spPr>
          <p:txBody>
            <a:bodyPr lIns="68580" tIns="34290" rIns="68580" bIns="34290">
              <a:spAutoFit/>
            </a:bodyPr>
            <a:lstStyle/>
            <a:p>
              <a:pPr>
                <a:spcBef>
                  <a:spcPct val="50000"/>
                </a:spcBef>
              </a:pPr>
              <a:r>
                <a:rPr lang="zh-CN" altLang="en-US" sz="2100" b="1" dirty="0">
                  <a:solidFill>
                    <a:srgbClr val="660033"/>
                  </a:solidFill>
                  <a:latin typeface="等线"/>
                  <a:ea typeface="楷体_GB2312" pitchFamily="49" charset="-122"/>
                </a:rPr>
                <a:t>流感病毒</a:t>
              </a:r>
            </a:p>
          </p:txBody>
        </p:sp>
        <p:sp>
          <p:nvSpPr>
            <p:cNvPr id="65541" name="Rectangle 6"/>
            <p:cNvSpPr/>
            <p:nvPr/>
          </p:nvSpPr>
          <p:spPr>
            <a:xfrm>
              <a:off x="6672263" y="3527822"/>
              <a:ext cx="1784747" cy="389334"/>
            </a:xfrm>
            <a:prstGeom prst="rect">
              <a:avLst/>
            </a:prstGeom>
            <a:noFill/>
            <a:ln w="9525">
              <a:noFill/>
            </a:ln>
          </p:spPr>
          <p:txBody>
            <a:bodyPr lIns="68580" tIns="34290" rIns="68580" bIns="34290">
              <a:spAutoFit/>
            </a:bodyPr>
            <a:lstStyle/>
            <a:p>
              <a:pPr>
                <a:spcBef>
                  <a:spcPct val="50000"/>
                </a:spcBef>
              </a:pPr>
              <a:r>
                <a:rPr lang="zh-CN" altLang="en-US" sz="2100" b="1" dirty="0">
                  <a:solidFill>
                    <a:srgbClr val="660033"/>
                  </a:solidFill>
                  <a:latin typeface="等线"/>
                  <a:ea typeface="楷体_GB2312" pitchFamily="49" charset="-122"/>
                </a:rPr>
                <a:t>烟草花叶病毒</a:t>
              </a:r>
            </a:p>
          </p:txBody>
        </p:sp>
        <p:sp>
          <p:nvSpPr>
            <p:cNvPr id="65545" name="矩形 5"/>
            <p:cNvSpPr/>
            <p:nvPr/>
          </p:nvSpPr>
          <p:spPr>
            <a:xfrm>
              <a:off x="2674454" y="3500390"/>
              <a:ext cx="1698222" cy="438582"/>
            </a:xfrm>
            <a:prstGeom prst="rect">
              <a:avLst/>
            </a:prstGeom>
            <a:noFill/>
            <a:ln w="9525">
              <a:noFill/>
            </a:ln>
          </p:spPr>
          <p:txBody>
            <a:bodyPr wrap="none" lIns="68580" tIns="34290" rIns="68580" bIns="34290">
              <a:spAutoFit/>
            </a:bodyPr>
            <a:lstStyle/>
            <a:p>
              <a:r>
                <a:rPr lang="en-US" sz="2400" dirty="0" smtClean="0"/>
                <a:t>2019-nCoV</a:t>
              </a:r>
              <a:endParaRPr lang="zh-CN" altLang="en-US" sz="2100" dirty="0">
                <a:latin typeface="华文中宋"/>
                <a:ea typeface="华文中宋"/>
              </a:endParaRPr>
            </a:p>
          </p:txBody>
        </p:sp>
        <p:sp>
          <p:nvSpPr>
            <p:cNvPr id="14" name="Rectangle 7"/>
            <p:cNvSpPr>
              <a:spLocks noChangeArrowheads="1"/>
            </p:cNvSpPr>
            <p:nvPr/>
          </p:nvSpPr>
          <p:spPr bwMode="auto">
            <a:xfrm>
              <a:off x="4812165" y="3512005"/>
              <a:ext cx="1747838" cy="715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8580" tIns="34290" rIns="68580" bIns="3429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2100" b="1" dirty="0" smtClean="0">
                  <a:solidFill>
                    <a:srgbClr val="660033"/>
                  </a:solidFill>
                  <a:latin typeface="等线"/>
                  <a:ea typeface="楷体_GB2312" pitchFamily="49" charset="-122"/>
                </a:rPr>
                <a:t>     HIV</a:t>
              </a:r>
            </a:p>
            <a:p>
              <a:pPr eaLnBrk="1" hangingPunct="1">
                <a:spcBef>
                  <a:spcPct val="0"/>
                </a:spcBef>
                <a:buFontTx/>
                <a:buNone/>
              </a:pPr>
              <a:r>
                <a:rPr lang="en-US" altLang="zh-CN" sz="2100" b="1" dirty="0" smtClean="0">
                  <a:solidFill>
                    <a:srgbClr val="660033"/>
                  </a:solidFill>
                  <a:latin typeface="等线"/>
                  <a:ea typeface="楷体_GB2312" pitchFamily="49" charset="-122"/>
                </a:rPr>
                <a:t>(</a:t>
              </a:r>
              <a:r>
                <a:rPr lang="zh-CN" altLang="en-US" sz="2100" b="1" dirty="0" smtClean="0">
                  <a:solidFill>
                    <a:srgbClr val="660033"/>
                  </a:solidFill>
                  <a:latin typeface="等线"/>
                  <a:ea typeface="楷体_GB2312" pitchFamily="49" charset="-122"/>
                </a:rPr>
                <a:t>艾滋病病毒</a:t>
              </a:r>
              <a:r>
                <a:rPr lang="en-US" altLang="zh-CN" sz="2100" b="1" dirty="0" smtClean="0">
                  <a:solidFill>
                    <a:srgbClr val="660033"/>
                  </a:solidFill>
                  <a:latin typeface="等线"/>
                  <a:ea typeface="楷体_GB2312" pitchFamily="49" charset="-122"/>
                </a:rPr>
                <a:t>)</a:t>
              </a:r>
              <a:endParaRPr lang="zh-CN" altLang="en-US" sz="2100" b="1" dirty="0">
                <a:solidFill>
                  <a:srgbClr val="660033"/>
                </a:solidFill>
                <a:latin typeface="等线"/>
                <a:ea typeface="楷体_GB2312" pitchFamily="49" charset="-122"/>
              </a:endParaRPr>
            </a:p>
          </p:txBody>
        </p:sp>
        <p:grpSp>
          <p:nvGrpSpPr>
            <p:cNvPr id="17" name="组合 16"/>
            <p:cNvGrpSpPr/>
            <p:nvPr/>
          </p:nvGrpSpPr>
          <p:grpSpPr>
            <a:xfrm>
              <a:off x="195263" y="1389460"/>
              <a:ext cx="8948737" cy="2052637"/>
              <a:chOff x="195263" y="1389460"/>
              <a:chExt cx="8948737" cy="2052637"/>
            </a:xfrm>
          </p:grpSpPr>
          <p:pic>
            <p:nvPicPr>
              <p:cNvPr id="65538" name="Picture 3"/>
              <p:cNvPicPr>
                <a:picLocks noChangeAspect="1"/>
              </p:cNvPicPr>
              <p:nvPr/>
            </p:nvPicPr>
            <p:blipFill>
              <a:blip r:embed="rId3"/>
              <a:stretch>
                <a:fillRect/>
              </a:stretch>
            </p:blipFill>
            <p:spPr>
              <a:xfrm>
                <a:off x="195263" y="1389460"/>
                <a:ext cx="1837135" cy="1925240"/>
              </a:xfrm>
              <a:prstGeom prst="rect">
                <a:avLst/>
              </a:prstGeom>
              <a:noFill/>
              <a:ln w="9525">
                <a:noFill/>
              </a:ln>
            </p:spPr>
          </p:pic>
          <p:pic>
            <p:nvPicPr>
              <p:cNvPr id="65544" name="图片 4"/>
              <p:cNvPicPr>
                <a:picLocks noChangeAspect="1"/>
              </p:cNvPicPr>
              <p:nvPr/>
            </p:nvPicPr>
            <p:blipFill>
              <a:blip r:embed="rId4" cstate="print"/>
              <a:stretch>
                <a:fillRect/>
              </a:stretch>
            </p:blipFill>
            <p:spPr>
              <a:xfrm>
                <a:off x="2189560" y="1441847"/>
                <a:ext cx="2290763" cy="2000250"/>
              </a:xfrm>
              <a:prstGeom prst="rect">
                <a:avLst/>
              </a:prstGeom>
              <a:noFill/>
              <a:ln w="9525">
                <a:noFill/>
              </a:ln>
            </p:spPr>
          </p:pic>
          <p:pic>
            <p:nvPicPr>
              <p:cNvPr id="13" name="Picture 6" descr="U1235P2DT200707241333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51092" y="1504950"/>
                <a:ext cx="2012465" cy="1890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图片 15"/>
              <p:cNvPicPr>
                <a:picLocks noChangeAspect="1"/>
              </p:cNvPicPr>
              <p:nvPr/>
            </p:nvPicPr>
            <p:blipFill>
              <a:blip r:embed="rId6" cstate="print"/>
              <a:stretch>
                <a:fillRect/>
              </a:stretch>
            </p:blipFill>
            <p:spPr>
              <a:xfrm>
                <a:off x="6881507" y="1458411"/>
                <a:ext cx="2262493" cy="1862260"/>
              </a:xfrm>
              <a:prstGeom prst="rect">
                <a:avLst/>
              </a:prstGeom>
            </p:spPr>
          </p:pic>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additive="base">
                                        <p:cTn id="17" dur="2000" fill="hold"/>
                                        <p:tgtEl>
                                          <p:spTgt spid="18"/>
                                        </p:tgtEl>
                                        <p:attrNameLst>
                                          <p:attrName>ppt_x</p:attrName>
                                        </p:attrNameLst>
                                      </p:cBhvr>
                                      <p:tavLst>
                                        <p:tav tm="0">
                                          <p:val>
                                            <p:strVal val="1+#ppt_w/2"/>
                                          </p:val>
                                        </p:tav>
                                        <p:tav tm="100000">
                                          <p:val>
                                            <p:strVal val="#ppt_x"/>
                                          </p:val>
                                        </p:tav>
                                      </p:tavLst>
                                    </p:anim>
                                    <p:anim calcmode="lin" valueType="num">
                                      <p:cBhvr additive="base">
                                        <p:cTn id="18" dur="20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5543"/>
                                        </p:tgtEl>
                                        <p:attrNameLst>
                                          <p:attrName>style.visibility</p:attrName>
                                        </p:attrNameLst>
                                      </p:cBhvr>
                                      <p:to>
                                        <p:strVal val="visible"/>
                                      </p:to>
                                    </p:set>
                                    <p:anim calcmode="lin" valueType="num">
                                      <p:cBhvr additive="base">
                                        <p:cTn id="23" dur="1000" fill="hold"/>
                                        <p:tgtEl>
                                          <p:spTgt spid="65543"/>
                                        </p:tgtEl>
                                        <p:attrNameLst>
                                          <p:attrName>ppt_x</p:attrName>
                                        </p:attrNameLst>
                                      </p:cBhvr>
                                      <p:tavLst>
                                        <p:tav tm="0">
                                          <p:val>
                                            <p:strVal val="#ppt_x"/>
                                          </p:val>
                                        </p:tav>
                                        <p:tav tm="100000">
                                          <p:val>
                                            <p:strVal val="#ppt_x"/>
                                          </p:val>
                                        </p:tav>
                                      </p:tavLst>
                                    </p:anim>
                                    <p:anim calcmode="lin" valueType="num">
                                      <p:cBhvr additive="base">
                                        <p:cTn id="24" dur="1000" fill="hold"/>
                                        <p:tgtEl>
                                          <p:spTgt spid="655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3" grpId="0"/>
      <p:bldP spid="12"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0">
          <a:blip r:embed="rId3"/>
          <a:tile tx="0" ty="0" sx="100000" sy="100000" flip="none" algn="tl"/>
        </a:blipFill>
        <a:effectLst/>
      </p:bgPr>
    </p:bg>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3344812097"/>
              </p:ext>
            </p:extLst>
          </p:nvPr>
        </p:nvGraphicFramePr>
        <p:xfrm>
          <a:off x="575526" y="606347"/>
          <a:ext cx="8568474" cy="3130765"/>
        </p:xfrm>
        <a:graphic>
          <a:graphicData uri="http://schemas.openxmlformats.org/drawingml/2006/table">
            <a:tbl>
              <a:tblPr firstRow="1" bandRow="1">
                <a:tableStyleId>{93296810-A885-4BE3-A3E7-6D5BEEA58F35}</a:tableStyleId>
              </a:tblPr>
              <a:tblGrid>
                <a:gridCol w="1488457"/>
                <a:gridCol w="3564835"/>
                <a:gridCol w="3515182"/>
              </a:tblGrid>
              <a:tr h="652609">
                <a:tc>
                  <a:txBody>
                    <a:bodyPr/>
                    <a:lstStyle/>
                    <a:p>
                      <a:r>
                        <a:rPr lang="zh-CN" altLang="en-US" sz="2000" dirty="0" smtClean="0">
                          <a:solidFill>
                            <a:schemeClr val="tx1"/>
                          </a:solidFill>
                          <a:latin typeface="楷体" pitchFamily="49" charset="-122"/>
                          <a:ea typeface="楷体" pitchFamily="49" charset="-122"/>
                        </a:rPr>
                        <a:t>比较</a:t>
                      </a:r>
                      <a:endParaRPr lang="zh-CN" altLang="en-US" sz="2000" dirty="0">
                        <a:solidFill>
                          <a:schemeClr val="tx1"/>
                        </a:solidFill>
                        <a:latin typeface="楷体" pitchFamily="49" charset="-122"/>
                        <a:ea typeface="楷体" pitchFamily="49" charset="-122"/>
                      </a:endParaRPr>
                    </a:p>
                  </a:txBody>
                  <a:tcPr>
                    <a:noFill/>
                  </a:tcPr>
                </a:tc>
                <a:tc>
                  <a:txBody>
                    <a:bodyPr/>
                    <a:lstStyle/>
                    <a:p>
                      <a:r>
                        <a:rPr lang="zh-CN" altLang="en-US" sz="2000" dirty="0" smtClean="0">
                          <a:solidFill>
                            <a:schemeClr val="tx1"/>
                          </a:solidFill>
                          <a:latin typeface="楷体" pitchFamily="49" charset="-122"/>
                          <a:ea typeface="楷体" pitchFamily="49" charset="-122"/>
                        </a:rPr>
                        <a:t>艾弗里的肺炎链球菌转化实验</a:t>
                      </a:r>
                      <a:endParaRPr lang="zh-CN" altLang="en-US" sz="2000" dirty="0">
                        <a:solidFill>
                          <a:schemeClr val="tx1"/>
                        </a:solidFill>
                        <a:latin typeface="楷体" pitchFamily="49" charset="-122"/>
                        <a:ea typeface="楷体" pitchFamily="49" charset="-122"/>
                      </a:endParaRPr>
                    </a:p>
                  </a:txBody>
                  <a:tcPr>
                    <a:noFill/>
                  </a:tcPr>
                </a:tc>
                <a:tc>
                  <a:txBody>
                    <a:bodyPr/>
                    <a:lstStyle/>
                    <a:p>
                      <a:r>
                        <a:rPr lang="zh-CN" altLang="en-US" sz="2000" dirty="0" smtClean="0">
                          <a:solidFill>
                            <a:schemeClr val="tx1"/>
                          </a:solidFill>
                          <a:latin typeface="楷体" pitchFamily="49" charset="-122"/>
                          <a:ea typeface="楷体" pitchFamily="49" charset="-122"/>
                        </a:rPr>
                        <a:t>噬菌体侵染细菌实验</a:t>
                      </a:r>
                      <a:endParaRPr lang="zh-CN" altLang="en-US" sz="2000" dirty="0">
                        <a:solidFill>
                          <a:schemeClr val="tx1"/>
                        </a:solidFill>
                        <a:latin typeface="楷体" pitchFamily="49" charset="-122"/>
                        <a:ea typeface="楷体" pitchFamily="49" charset="-122"/>
                      </a:endParaRPr>
                    </a:p>
                  </a:txBody>
                  <a:tcPr>
                    <a:noFill/>
                  </a:tcPr>
                </a:tc>
              </a:tr>
              <a:tr h="917211">
                <a:tc>
                  <a:txBody>
                    <a:bodyPr/>
                    <a:lstStyle/>
                    <a:p>
                      <a:r>
                        <a:rPr lang="zh-CN" altLang="en-US" sz="2400" b="1" dirty="0" smtClean="0">
                          <a:solidFill>
                            <a:srgbClr val="0000FF"/>
                          </a:solidFill>
                          <a:latin typeface="楷体" pitchFamily="49" charset="-122"/>
                          <a:ea typeface="楷体" pitchFamily="49" charset="-122"/>
                        </a:rPr>
                        <a:t>设计思路</a:t>
                      </a:r>
                      <a:endParaRPr lang="zh-CN" altLang="en-US" sz="2400" b="1" dirty="0">
                        <a:solidFill>
                          <a:srgbClr val="0000FF"/>
                        </a:solidFill>
                        <a:latin typeface="楷体" pitchFamily="49" charset="-122"/>
                        <a:ea typeface="楷体" pitchFamily="49" charset="-122"/>
                      </a:endParaRPr>
                    </a:p>
                  </a:txBody>
                  <a:tcPr>
                    <a:noFill/>
                  </a:tcPr>
                </a:tc>
                <a:tc gridSpan="2">
                  <a:txBody>
                    <a:bodyPr/>
                    <a:lstStyle/>
                    <a:p>
                      <a:endParaRPr lang="zh-CN" altLang="en-US" sz="2000" dirty="0">
                        <a:latin typeface="楷体" pitchFamily="49" charset="-122"/>
                        <a:ea typeface="楷体" pitchFamily="49" charset="-122"/>
                      </a:endParaRPr>
                    </a:p>
                  </a:txBody>
                  <a:tcPr>
                    <a:noFill/>
                  </a:tcPr>
                </a:tc>
                <a:tc hMerge="1">
                  <a:txBody>
                    <a:bodyPr/>
                    <a:lstStyle/>
                    <a:p>
                      <a:endParaRPr lang="zh-CN" altLang="en-US"/>
                    </a:p>
                  </a:txBody>
                  <a:tcPr/>
                </a:tc>
              </a:tr>
              <a:tr h="917211">
                <a:tc>
                  <a:txBody>
                    <a:bodyPr/>
                    <a:lstStyle/>
                    <a:p>
                      <a:r>
                        <a:rPr lang="zh-CN" altLang="en-US" sz="2400" b="1" dirty="0" smtClean="0">
                          <a:latin typeface="楷体" pitchFamily="49" charset="-122"/>
                          <a:ea typeface="楷体" pitchFamily="49" charset="-122"/>
                        </a:rPr>
                        <a:t>处理方法</a:t>
                      </a:r>
                      <a:endParaRPr lang="zh-CN" altLang="en-US" sz="2400" b="1" dirty="0">
                        <a:latin typeface="楷体" pitchFamily="49" charset="-122"/>
                        <a:ea typeface="楷体" pitchFamily="49" charset="-122"/>
                      </a:endParaRPr>
                    </a:p>
                  </a:txBody>
                  <a:tcPr>
                    <a:noFill/>
                  </a:tcPr>
                </a:tc>
                <a:tc>
                  <a:txBody>
                    <a:bodyPr/>
                    <a:lstStyle/>
                    <a:p>
                      <a:r>
                        <a:rPr lang="zh-CN" altLang="en-US" sz="2000" dirty="0" smtClean="0">
                          <a:latin typeface="楷体" pitchFamily="49" charset="-122"/>
                          <a:ea typeface="楷体" pitchFamily="49" charset="-122"/>
                        </a:rPr>
                        <a:t>利用酶解法特异性除去某种物质</a:t>
                      </a:r>
                      <a:endParaRPr lang="zh-CN" altLang="en-US" sz="2000" dirty="0">
                        <a:latin typeface="楷体" pitchFamily="49" charset="-122"/>
                        <a:ea typeface="楷体" pitchFamily="49" charset="-122"/>
                      </a:endParaRPr>
                    </a:p>
                  </a:txBody>
                  <a:tcPr>
                    <a:noFill/>
                  </a:tcPr>
                </a:tc>
                <a:tc>
                  <a:txBody>
                    <a:bodyPr/>
                    <a:lstStyle/>
                    <a:p>
                      <a:r>
                        <a:rPr lang="zh-CN" altLang="en-US" sz="2000" dirty="0" smtClean="0">
                          <a:latin typeface="楷体" pitchFamily="49" charset="-122"/>
                          <a:ea typeface="楷体" pitchFamily="49" charset="-122"/>
                        </a:rPr>
                        <a:t>放射性同位素标记法分别标记蛋白质和</a:t>
                      </a:r>
                      <a:r>
                        <a:rPr lang="en-US" altLang="zh-CN" sz="2000" dirty="0" smtClean="0">
                          <a:latin typeface="楷体" pitchFamily="49" charset="-122"/>
                          <a:ea typeface="楷体" pitchFamily="49" charset="-122"/>
                        </a:rPr>
                        <a:t>DNA</a:t>
                      </a:r>
                      <a:endParaRPr lang="zh-CN" altLang="en-US" sz="2000" dirty="0">
                        <a:latin typeface="楷体" pitchFamily="49" charset="-122"/>
                        <a:ea typeface="楷体" pitchFamily="49" charset="-122"/>
                      </a:endParaRPr>
                    </a:p>
                  </a:txBody>
                  <a:tcPr>
                    <a:noFill/>
                  </a:tcPr>
                </a:tc>
              </a:tr>
              <a:tr h="643734">
                <a:tc>
                  <a:txBody>
                    <a:bodyPr/>
                    <a:lstStyle/>
                    <a:p>
                      <a:r>
                        <a:rPr lang="zh-CN" altLang="en-US" sz="2400" b="1" kern="1200" dirty="0" smtClean="0">
                          <a:solidFill>
                            <a:schemeClr val="dk1"/>
                          </a:solidFill>
                          <a:latin typeface="楷体" pitchFamily="49" charset="-122"/>
                          <a:ea typeface="楷体" pitchFamily="49" charset="-122"/>
                          <a:cs typeface="+mn-cs"/>
                        </a:rPr>
                        <a:t>结论</a:t>
                      </a:r>
                      <a:endParaRPr lang="zh-CN" altLang="en-US" sz="2400" b="1" kern="1200" dirty="0">
                        <a:solidFill>
                          <a:schemeClr val="dk1"/>
                        </a:solidFill>
                        <a:latin typeface="楷体" pitchFamily="49" charset="-122"/>
                        <a:ea typeface="楷体" pitchFamily="49" charset="-122"/>
                        <a:cs typeface="+mn-cs"/>
                      </a:endParaRPr>
                    </a:p>
                  </a:txBody>
                  <a:tcPr>
                    <a:noFill/>
                  </a:tcPr>
                </a:tc>
                <a:tc>
                  <a:txBody>
                    <a:bodyPr/>
                    <a:lstStyle/>
                    <a:p>
                      <a:r>
                        <a:rPr lang="en-US" altLang="zh-CN" sz="2000" dirty="0" smtClean="0">
                          <a:latin typeface="楷体" pitchFamily="49" charset="-122"/>
                          <a:ea typeface="楷体" pitchFamily="49" charset="-122"/>
                        </a:rPr>
                        <a:t>DNA</a:t>
                      </a:r>
                      <a:r>
                        <a:rPr lang="zh-CN" altLang="en-US" sz="2000" dirty="0" smtClean="0">
                          <a:latin typeface="楷体" pitchFamily="49" charset="-122"/>
                          <a:ea typeface="楷体" pitchFamily="49" charset="-122"/>
                        </a:rPr>
                        <a:t>是转化因子</a:t>
                      </a:r>
                      <a:endParaRPr lang="zh-CN" altLang="en-US" sz="2000" dirty="0">
                        <a:latin typeface="楷体" pitchFamily="49" charset="-122"/>
                        <a:ea typeface="楷体" pitchFamily="49" charset="-122"/>
                      </a:endParaRPr>
                    </a:p>
                  </a:txBody>
                  <a:tcPr>
                    <a:noFill/>
                  </a:tcPr>
                </a:tc>
                <a:tc>
                  <a:txBody>
                    <a:bodyPr/>
                    <a:lstStyle/>
                    <a:p>
                      <a:r>
                        <a:rPr lang="en-US" altLang="zh-CN" sz="2000" dirty="0" smtClean="0">
                          <a:latin typeface="楷体" pitchFamily="49" charset="-122"/>
                          <a:ea typeface="楷体" pitchFamily="49" charset="-122"/>
                        </a:rPr>
                        <a:t>DNA</a:t>
                      </a:r>
                      <a:r>
                        <a:rPr lang="zh-CN" altLang="en-US" sz="2000" dirty="0" smtClean="0">
                          <a:latin typeface="楷体" pitchFamily="49" charset="-122"/>
                          <a:ea typeface="楷体" pitchFamily="49" charset="-122"/>
                        </a:rPr>
                        <a:t>是遗传物质</a:t>
                      </a:r>
                      <a:endParaRPr lang="zh-CN" altLang="en-US" sz="2000" dirty="0">
                        <a:latin typeface="楷体" pitchFamily="49" charset="-122"/>
                        <a:ea typeface="楷体" pitchFamily="49" charset="-122"/>
                      </a:endParaRPr>
                    </a:p>
                  </a:txBody>
                  <a:tcPr>
                    <a:noFill/>
                  </a:tcPr>
                </a:tc>
              </a:tr>
            </a:tbl>
          </a:graphicData>
        </a:graphic>
      </p:graphicFrame>
      <p:sp>
        <p:nvSpPr>
          <p:cNvPr id="3" name="文本框 1"/>
          <p:cNvSpPr txBox="1"/>
          <p:nvPr/>
        </p:nvSpPr>
        <p:spPr>
          <a:xfrm>
            <a:off x="189650" y="0"/>
            <a:ext cx="3690754" cy="577081"/>
          </a:xfrm>
          <a:prstGeom prst="rect">
            <a:avLst/>
          </a:prstGeom>
          <a:noFill/>
          <a:ln w="9525">
            <a:noFill/>
          </a:ln>
        </p:spPr>
        <p:txBody>
          <a:bodyPr wrap="none" lIns="68580" tIns="34290" rIns="68580" bIns="34290">
            <a:spAutoFit/>
          </a:bodyPr>
          <a:lstStyle/>
          <a:p>
            <a:r>
              <a:rPr lang="zh-CN" altLang="en-US" sz="3300" dirty="0" smtClean="0">
                <a:solidFill>
                  <a:srgbClr val="FF0000"/>
                </a:solidFill>
                <a:latin typeface="隶书" pitchFamily="49" charset="-122"/>
                <a:ea typeface="隶书" pitchFamily="49" charset="-122"/>
              </a:rPr>
              <a:t>知识回顾：</a:t>
            </a:r>
            <a:r>
              <a:rPr lang="zh-CN" altLang="en-US" sz="2800" dirty="0" smtClean="0">
                <a:solidFill>
                  <a:schemeClr val="tx1"/>
                </a:solidFill>
                <a:latin typeface="楷体" pitchFamily="49" charset="-122"/>
                <a:ea typeface="楷体" pitchFamily="49" charset="-122"/>
              </a:rPr>
              <a:t>科学方法</a:t>
            </a:r>
            <a:endParaRPr lang="zh-CN" altLang="en-US" sz="2800" dirty="0">
              <a:solidFill>
                <a:schemeClr val="tx1"/>
              </a:solidFill>
              <a:latin typeface="楷体" pitchFamily="49" charset="-122"/>
              <a:ea typeface="楷体" pitchFamily="49" charset="-122"/>
            </a:endParaRPr>
          </a:p>
        </p:txBody>
      </p:sp>
      <p:sp>
        <p:nvSpPr>
          <p:cNvPr id="5" name="矩形 4"/>
          <p:cNvSpPr/>
          <p:nvPr/>
        </p:nvSpPr>
        <p:spPr>
          <a:xfrm>
            <a:off x="2369128" y="1348039"/>
            <a:ext cx="6096000" cy="830997"/>
          </a:xfrm>
          <a:prstGeom prst="rect">
            <a:avLst/>
          </a:prstGeom>
        </p:spPr>
        <p:txBody>
          <a:bodyPr wrap="square">
            <a:spAutoFit/>
          </a:bodyPr>
          <a:lstStyle/>
          <a:p>
            <a:r>
              <a:rPr lang="zh-CN" altLang="en-US" sz="2400" b="1" dirty="0" smtClean="0">
                <a:latin typeface="楷体" pitchFamily="49" charset="-122"/>
                <a:ea typeface="楷体" pitchFamily="49" charset="-122"/>
              </a:rPr>
              <a:t>设法将</a:t>
            </a:r>
            <a:r>
              <a:rPr lang="en-US" altLang="zh-CN" sz="2400" b="1" dirty="0" smtClean="0">
                <a:solidFill>
                  <a:srgbClr val="0000FF"/>
                </a:solidFill>
                <a:latin typeface="楷体" pitchFamily="49" charset="-122"/>
                <a:ea typeface="楷体" pitchFamily="49" charset="-122"/>
              </a:rPr>
              <a:t>DNA</a:t>
            </a:r>
            <a:r>
              <a:rPr lang="zh-CN" altLang="en-US" sz="2400" b="1" dirty="0" smtClean="0">
                <a:solidFill>
                  <a:srgbClr val="0000FF"/>
                </a:solidFill>
                <a:latin typeface="楷体" pitchFamily="49" charset="-122"/>
                <a:ea typeface="楷体" pitchFamily="49" charset="-122"/>
              </a:rPr>
              <a:t>与其他物质</a:t>
            </a:r>
            <a:r>
              <a:rPr lang="zh-CN" altLang="en-US" sz="2400" b="1" dirty="0" smtClean="0">
                <a:latin typeface="楷体" pitchFamily="49" charset="-122"/>
                <a:ea typeface="楷体" pitchFamily="49" charset="-122"/>
              </a:rPr>
              <a:t>分开，单独地、直接地研究它们各自的作用</a:t>
            </a:r>
            <a:endParaRPr lang="zh-CN" altLang="en-US" sz="2400" b="1" dirty="0">
              <a:latin typeface="楷体" pitchFamily="49" charset="-122"/>
              <a:ea typeface="楷体" pitchFamily="49" charset="-122"/>
            </a:endParaRPr>
          </a:p>
        </p:txBody>
      </p:sp>
      <p:pic>
        <p:nvPicPr>
          <p:cNvPr id="7" name="Picture 2"/>
          <p:cNvPicPr>
            <a:picLocks noChangeAspect="1" noChangeArrowheads="1"/>
          </p:cNvPicPr>
          <p:nvPr/>
        </p:nvPicPr>
        <p:blipFill>
          <a:blip r:embed="rId4"/>
          <a:srcRect/>
          <a:stretch>
            <a:fillRect/>
          </a:stretch>
        </p:blipFill>
        <p:spPr bwMode="auto">
          <a:xfrm>
            <a:off x="7714270" y="3183540"/>
            <a:ext cx="1429730" cy="1959960"/>
          </a:xfrm>
          <a:prstGeom prst="rect">
            <a:avLst/>
          </a:prstGeom>
          <a:noFill/>
          <a:ln w="9525">
            <a:noFill/>
            <a:miter lim="800000"/>
            <a:headEnd/>
            <a:tailEnd/>
          </a:ln>
          <a:effectLst/>
        </p:spPr>
      </p:pic>
      <p:sp>
        <p:nvSpPr>
          <p:cNvPr id="8" name="Text Box 2"/>
          <p:cNvSpPr txBox="1">
            <a:spLocks noChangeArrowheads="1"/>
          </p:cNvSpPr>
          <p:nvPr/>
        </p:nvSpPr>
        <p:spPr bwMode="auto">
          <a:xfrm>
            <a:off x="290945" y="4050777"/>
            <a:ext cx="7550727" cy="623248"/>
          </a:xfrm>
          <a:prstGeom prst="rect">
            <a:avLst/>
          </a:prstGeom>
          <a:noFill/>
          <a:ln w="9525">
            <a:noFill/>
            <a:miter lim="800000"/>
          </a:ln>
          <a:effectLst/>
        </p:spPr>
        <p:txBody>
          <a:bodyPr wrap="square" lIns="68580" tIns="34290" rIns="68580" bIns="34290">
            <a:spAutoFit/>
          </a:bodyPr>
          <a:lstStyle/>
          <a:p>
            <a:pPr defTabSz="685800">
              <a:lnSpc>
                <a:spcPct val="150000"/>
              </a:lnSpc>
              <a:defRPr/>
            </a:pPr>
            <a:r>
              <a:rPr lang="zh-CN" altLang="en-US" sz="2400" b="1" kern="1200" dirty="0" smtClean="0">
                <a:effectLst>
                  <a:outerShdw blurRad="38100" dist="38100" dir="2700000" algn="tl">
                    <a:srgbClr val="C0C0C0"/>
                  </a:outerShdw>
                </a:effectLst>
                <a:latin typeface="楷体" pitchFamily="49" charset="-122"/>
                <a:ea typeface="楷体" pitchFamily="49" charset="-122"/>
                <a:cs typeface="+mn-cs"/>
              </a:rPr>
              <a:t>如何设计</a:t>
            </a:r>
            <a:r>
              <a:rPr lang="zh-CN" altLang="en-US" sz="2400" b="1" kern="1200" dirty="0">
                <a:effectLst>
                  <a:outerShdw blurRad="38100" dist="38100" dir="2700000" algn="tl">
                    <a:srgbClr val="C0C0C0"/>
                  </a:outerShdw>
                </a:effectLst>
                <a:latin typeface="楷体" pitchFamily="49" charset="-122"/>
                <a:ea typeface="楷体" pitchFamily="49" charset="-122"/>
                <a:cs typeface="+mn-cs"/>
              </a:rPr>
              <a:t>实验证明烟草花叶病毒的</a:t>
            </a:r>
            <a:r>
              <a:rPr lang="zh-CN" altLang="en-US" sz="2400" b="1" kern="1200" dirty="0" smtClean="0">
                <a:effectLst>
                  <a:outerShdw blurRad="38100" dist="38100" dir="2700000" algn="tl">
                    <a:srgbClr val="C0C0C0"/>
                  </a:outerShdw>
                </a:effectLst>
                <a:latin typeface="楷体" pitchFamily="49" charset="-122"/>
                <a:ea typeface="楷体" pitchFamily="49" charset="-122"/>
                <a:cs typeface="+mn-cs"/>
              </a:rPr>
              <a:t>遗传物质什么？</a:t>
            </a:r>
            <a:endParaRPr lang="zh-CN" altLang="en-US" sz="2400" b="1" kern="1200" dirty="0">
              <a:effectLst>
                <a:outerShdw blurRad="38100" dist="38100" dir="2700000" algn="tl">
                  <a:srgbClr val="C0C0C0"/>
                </a:outerShdw>
              </a:effectLst>
              <a:latin typeface="楷体" pitchFamily="49" charset="-122"/>
              <a:ea typeface="楷体" pitchFamily="49"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plus(in)">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182122" y="185358"/>
            <a:ext cx="8634714" cy="536685"/>
          </a:xfrm>
          <a:prstGeom prst="rect">
            <a:avLst/>
          </a:prstGeom>
          <a:noFill/>
          <a:ln w="9525">
            <a:noFill/>
            <a:miter lim="800000"/>
          </a:ln>
          <a:effectLst/>
        </p:spPr>
        <p:txBody>
          <a:bodyPr wrap="square" lIns="68580" tIns="34290" rIns="68580" bIns="34290">
            <a:spAutoFit/>
          </a:bodyPr>
          <a:lstStyle/>
          <a:p>
            <a:pPr defTabSz="685800">
              <a:lnSpc>
                <a:spcPct val="150000"/>
              </a:lnSpc>
              <a:defRPr/>
            </a:pPr>
            <a:r>
              <a:rPr lang="zh-CN" altLang="en-US" sz="2400" b="1" kern="1200" dirty="0" smtClean="0">
                <a:solidFill>
                  <a:srgbClr val="FF0000"/>
                </a:solidFill>
                <a:effectLst>
                  <a:outerShdw blurRad="38100" dist="38100" dir="2700000" algn="tl">
                    <a:srgbClr val="C0C0C0"/>
                  </a:outerShdw>
                </a:effectLst>
                <a:latin typeface="楷体" pitchFamily="49" charset="-122"/>
                <a:ea typeface="楷体" pitchFamily="49" charset="-122"/>
                <a:cs typeface="+mn-cs"/>
              </a:rPr>
              <a:t>实验探究：</a:t>
            </a:r>
            <a:r>
              <a:rPr lang="zh-CN" altLang="en-US" sz="2400" b="1" kern="1200" dirty="0" smtClean="0">
                <a:effectLst>
                  <a:outerShdw blurRad="38100" dist="38100" dir="2700000" algn="tl">
                    <a:srgbClr val="C0C0C0"/>
                  </a:outerShdw>
                </a:effectLst>
                <a:latin typeface="楷体" pitchFamily="49" charset="-122"/>
                <a:ea typeface="楷体" pitchFamily="49" charset="-122"/>
                <a:cs typeface="+mn-cs"/>
              </a:rPr>
              <a:t>如何设计</a:t>
            </a:r>
            <a:r>
              <a:rPr lang="zh-CN" altLang="en-US" sz="2400" b="1" kern="1200" dirty="0">
                <a:effectLst>
                  <a:outerShdw blurRad="38100" dist="38100" dir="2700000" algn="tl">
                    <a:srgbClr val="C0C0C0"/>
                  </a:outerShdw>
                </a:effectLst>
                <a:latin typeface="楷体" pitchFamily="49" charset="-122"/>
                <a:ea typeface="楷体" pitchFamily="49" charset="-122"/>
                <a:cs typeface="+mn-cs"/>
              </a:rPr>
              <a:t>实验证明烟草花叶病毒的</a:t>
            </a:r>
            <a:r>
              <a:rPr lang="zh-CN" altLang="en-US" sz="2400" b="1" kern="1200" dirty="0" smtClean="0">
                <a:effectLst>
                  <a:outerShdw blurRad="38100" dist="38100" dir="2700000" algn="tl">
                    <a:srgbClr val="C0C0C0"/>
                  </a:outerShdw>
                </a:effectLst>
                <a:latin typeface="楷体" pitchFamily="49" charset="-122"/>
                <a:ea typeface="楷体" pitchFamily="49" charset="-122"/>
                <a:cs typeface="+mn-cs"/>
              </a:rPr>
              <a:t>遗传物质什么？</a:t>
            </a:r>
            <a:endParaRPr lang="zh-CN" altLang="en-US" sz="2400" b="1" kern="1200" dirty="0">
              <a:effectLst>
                <a:outerShdw blurRad="38100" dist="38100" dir="2700000" algn="tl">
                  <a:srgbClr val="C0C0C0"/>
                </a:outerShdw>
              </a:effectLst>
              <a:latin typeface="楷体" pitchFamily="49" charset="-122"/>
              <a:ea typeface="楷体" pitchFamily="49" charset="-122"/>
              <a:cs typeface="+mn-cs"/>
            </a:endParaRPr>
          </a:p>
        </p:txBody>
      </p:sp>
      <p:sp>
        <p:nvSpPr>
          <p:cNvPr id="66564" name="Text Box 4"/>
          <p:cNvSpPr txBox="1"/>
          <p:nvPr/>
        </p:nvSpPr>
        <p:spPr>
          <a:xfrm>
            <a:off x="2763546" y="534060"/>
            <a:ext cx="3701811" cy="2354491"/>
          </a:xfrm>
          <a:prstGeom prst="rect">
            <a:avLst/>
          </a:prstGeom>
          <a:noFill/>
          <a:ln w="9525">
            <a:noFill/>
          </a:ln>
        </p:spPr>
        <p:txBody>
          <a:bodyPr wrap="square">
            <a:spAutoFit/>
          </a:bodyPr>
          <a:lstStyle/>
          <a:p>
            <a:endParaRPr lang="zh-CN" altLang="en-US" sz="2100" b="1" dirty="0">
              <a:latin typeface="华文中宋"/>
              <a:ea typeface="华文中宋"/>
            </a:endParaRPr>
          </a:p>
          <a:p>
            <a:pPr>
              <a:lnSpc>
                <a:spcPct val="150000"/>
              </a:lnSpc>
            </a:pPr>
            <a:r>
              <a:rPr lang="zh-CN" altLang="en-US" sz="2100" b="1" dirty="0" smtClean="0">
                <a:solidFill>
                  <a:srgbClr val="0070C0"/>
                </a:solidFill>
                <a:latin typeface="楷体" pitchFamily="49" charset="-122"/>
                <a:ea typeface="楷体" pitchFamily="49" charset="-122"/>
              </a:rPr>
              <a:t>相关知识</a:t>
            </a:r>
            <a:r>
              <a:rPr lang="zh-CN" altLang="en-US" sz="2100" b="1" dirty="0">
                <a:solidFill>
                  <a:srgbClr val="0070C0"/>
                </a:solidFill>
                <a:latin typeface="楷体" pitchFamily="49" charset="-122"/>
                <a:ea typeface="楷体" pitchFamily="49" charset="-122"/>
              </a:rPr>
              <a:t>：</a:t>
            </a:r>
            <a:r>
              <a:rPr lang="zh-CN" altLang="en-US" sz="2100" b="1" dirty="0">
                <a:latin typeface="楷体" pitchFamily="49" charset="-122"/>
                <a:ea typeface="楷体" pitchFamily="49" charset="-122"/>
              </a:rPr>
              <a:t>烟草花叶</a:t>
            </a:r>
            <a:r>
              <a:rPr lang="zh-CN" altLang="en-US" sz="2100" b="1" dirty="0" smtClean="0">
                <a:latin typeface="楷体" pitchFamily="49" charset="-122"/>
                <a:ea typeface="楷体" pitchFamily="49" charset="-122"/>
              </a:rPr>
              <a:t>病毒（缩写：TMV）是</a:t>
            </a:r>
            <a:r>
              <a:rPr lang="zh-CN" altLang="en-US" sz="2100" b="1" dirty="0">
                <a:latin typeface="楷体" pitchFamily="49" charset="-122"/>
                <a:ea typeface="楷体" pitchFamily="49" charset="-122"/>
              </a:rPr>
              <a:t>由</a:t>
            </a:r>
            <a:r>
              <a:rPr lang="en-US" altLang="zh-CN" sz="2100" b="1" dirty="0">
                <a:solidFill>
                  <a:srgbClr val="0000CC"/>
                </a:solidFill>
                <a:latin typeface="楷体" pitchFamily="49" charset="-122"/>
                <a:ea typeface="楷体" pitchFamily="49" charset="-122"/>
              </a:rPr>
              <a:t>RNA</a:t>
            </a:r>
            <a:r>
              <a:rPr lang="zh-CN" altLang="en-US" sz="2100" b="1" dirty="0">
                <a:solidFill>
                  <a:srgbClr val="0000CC"/>
                </a:solidFill>
                <a:latin typeface="楷体" pitchFamily="49" charset="-122"/>
                <a:ea typeface="楷体" pitchFamily="49" charset="-122"/>
              </a:rPr>
              <a:t>和蛋白质</a:t>
            </a:r>
            <a:r>
              <a:rPr lang="zh-CN" altLang="en-US" sz="2100" b="1" dirty="0">
                <a:latin typeface="楷体" pitchFamily="49" charset="-122"/>
                <a:ea typeface="楷体" pitchFamily="49" charset="-122"/>
              </a:rPr>
              <a:t>组成的，在感染烟草时，</a:t>
            </a:r>
            <a:r>
              <a:rPr lang="zh-CN" altLang="en-US" sz="2100" b="1" dirty="0" smtClean="0">
                <a:latin typeface="楷体" pitchFamily="49" charset="-122"/>
                <a:ea typeface="楷体" pitchFamily="49" charset="-122"/>
              </a:rPr>
              <a:t>会使烟草叶片出现</a:t>
            </a:r>
            <a:r>
              <a:rPr lang="zh-CN" altLang="en-US" sz="2100" b="1" dirty="0">
                <a:latin typeface="楷体" pitchFamily="49" charset="-122"/>
                <a:ea typeface="楷体" pitchFamily="49" charset="-122"/>
              </a:rPr>
              <a:t>致病斑。</a:t>
            </a:r>
          </a:p>
        </p:txBody>
      </p:sp>
      <p:grpSp>
        <p:nvGrpSpPr>
          <p:cNvPr id="7" name="组合 6"/>
          <p:cNvGrpSpPr/>
          <p:nvPr/>
        </p:nvGrpSpPr>
        <p:grpSpPr>
          <a:xfrm>
            <a:off x="6483364" y="822958"/>
            <a:ext cx="2451629" cy="2625635"/>
            <a:chOff x="4258652" y="1996570"/>
            <a:chExt cx="2784283" cy="2825953"/>
          </a:xfrm>
        </p:grpSpPr>
        <p:pic>
          <p:nvPicPr>
            <p:cNvPr id="8" name="图片 7"/>
            <p:cNvPicPr>
              <a:picLocks noChangeAspect="1"/>
            </p:cNvPicPr>
            <p:nvPr/>
          </p:nvPicPr>
          <p:blipFill>
            <a:blip r:embed="rId3" cstate="print"/>
            <a:stretch>
              <a:fillRect/>
            </a:stretch>
          </p:blipFill>
          <p:spPr>
            <a:xfrm>
              <a:off x="4273991" y="1996570"/>
              <a:ext cx="2768944" cy="2286943"/>
            </a:xfrm>
            <a:prstGeom prst="rect">
              <a:avLst/>
            </a:prstGeom>
          </p:spPr>
        </p:pic>
        <p:sp>
          <p:nvSpPr>
            <p:cNvPr id="9" name="Text Box 7">
              <a:hlinkClick r:id="" action="ppaction://noaction"/>
            </p:cNvPr>
            <p:cNvSpPr txBox="1">
              <a:spLocks noChangeArrowheads="1"/>
            </p:cNvSpPr>
            <p:nvPr/>
          </p:nvSpPr>
          <p:spPr bwMode="auto">
            <a:xfrm>
              <a:off x="4258652" y="4156434"/>
              <a:ext cx="2516672" cy="666089"/>
            </a:xfrm>
            <a:prstGeom prst="rect">
              <a:avLst/>
            </a:prstGeom>
            <a:noFill/>
            <a:ln>
              <a:noFill/>
            </a:ln>
            <a:effectLst/>
            <a:extLst>
              <a:ext uri="{909E8E84-426E-40DD-AFC4-6F175D3DCCD1}">
                <a14:hiddenFill xmlns:a14="http://schemas.microsoft.com/office/drawing/2010/main">
                  <a:solidFill>
                    <a:srgbClr val="00FFCC"/>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8580" tIns="34290" rIns="68580" bIns="34290">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a:r>
                <a:rPr lang="zh-CN" altLang="en-US" dirty="0">
                  <a:latin typeface="+mj-lt"/>
                  <a:ea typeface="黑体" panose="02010609060101010101" pitchFamily="49" charset="-122"/>
                </a:rPr>
                <a:t>烟草</a:t>
              </a:r>
              <a:r>
                <a:rPr lang="zh-CN" altLang="en-US" dirty="0" smtClean="0">
                  <a:latin typeface="+mj-lt"/>
                  <a:ea typeface="黑体" panose="02010609060101010101" pitchFamily="49" charset="-122"/>
                </a:rPr>
                <a:t>花叶病毒示意图</a:t>
              </a:r>
              <a:endParaRPr lang="en-US" altLang="zh-CN" dirty="0" smtClean="0">
                <a:latin typeface="+mj-lt"/>
                <a:ea typeface="黑体" panose="02010609060101010101" pitchFamily="49" charset="-122"/>
              </a:endParaRPr>
            </a:p>
            <a:p>
              <a:pPr algn="ctr"/>
              <a:r>
                <a:rPr lang="zh-CN" altLang="en-US" dirty="0" smtClean="0">
                  <a:latin typeface="+mj-lt"/>
                  <a:ea typeface="黑体" panose="02010609060101010101" pitchFamily="49" charset="-122"/>
                </a:rPr>
                <a:t>和电镜照片</a:t>
              </a:r>
              <a:endParaRPr lang="zh-CN" altLang="en-US" dirty="0">
                <a:latin typeface="+mj-lt"/>
                <a:ea typeface="黑体" panose="02010609060101010101" pitchFamily="49" charset="-122"/>
              </a:endParaRPr>
            </a:p>
          </p:txBody>
        </p:sp>
      </p:grpSp>
      <p:sp>
        <p:nvSpPr>
          <p:cNvPr id="11" name="TextBox 10"/>
          <p:cNvSpPr txBox="1"/>
          <p:nvPr/>
        </p:nvSpPr>
        <p:spPr>
          <a:xfrm>
            <a:off x="0" y="1445244"/>
            <a:ext cx="2969083" cy="1200329"/>
          </a:xfrm>
          <a:prstGeom prst="rect">
            <a:avLst/>
          </a:prstGeom>
          <a:noFill/>
        </p:spPr>
        <p:txBody>
          <a:bodyPr wrap="none" rtlCol="0">
            <a:spAutoFit/>
          </a:bodyPr>
          <a:lstStyle/>
          <a:p>
            <a:r>
              <a:rPr lang="zh-CN" altLang="en-US" sz="2400" b="1" dirty="0" smtClean="0">
                <a:solidFill>
                  <a:srgbClr val="FF0000"/>
                </a:solidFill>
                <a:latin typeface="楷体" pitchFamily="49" charset="-122"/>
                <a:ea typeface="楷体" pitchFamily="49" charset="-122"/>
              </a:rPr>
              <a:t>实验思路：？</a:t>
            </a:r>
            <a:endParaRPr lang="en-US" altLang="zh-CN" sz="2400" b="1" dirty="0" smtClean="0">
              <a:solidFill>
                <a:srgbClr val="FF0000"/>
              </a:solidFill>
              <a:latin typeface="楷体" pitchFamily="49" charset="-122"/>
              <a:ea typeface="楷体" pitchFamily="49" charset="-122"/>
            </a:endParaRPr>
          </a:p>
          <a:p>
            <a:endParaRPr lang="en-US" altLang="zh-CN" sz="2400" b="1" dirty="0" smtClean="0">
              <a:solidFill>
                <a:srgbClr val="FF0000"/>
              </a:solidFill>
              <a:latin typeface="楷体" pitchFamily="49" charset="-122"/>
              <a:ea typeface="楷体" pitchFamily="49" charset="-122"/>
            </a:endParaRPr>
          </a:p>
          <a:p>
            <a:r>
              <a:rPr lang="zh-CN" altLang="en-US" sz="2400" b="1" dirty="0" smtClean="0">
                <a:solidFill>
                  <a:srgbClr val="FF0000"/>
                </a:solidFill>
                <a:latin typeface="楷体" pitchFamily="49" charset="-122"/>
                <a:ea typeface="楷体" pitchFamily="49" charset="-122"/>
              </a:rPr>
              <a:t>预期结果与结论：？</a:t>
            </a:r>
            <a:endParaRPr lang="zh-CN" altLang="en-US" sz="2400" b="1" dirty="0">
              <a:solidFill>
                <a:srgbClr val="FF0000"/>
              </a:solidFill>
              <a:latin typeface="楷体" pitchFamily="49" charset="-122"/>
              <a:ea typeface="楷体" pitchFamily="49" charset="-122"/>
            </a:endParaRPr>
          </a:p>
        </p:txBody>
      </p:sp>
      <p:grpSp>
        <p:nvGrpSpPr>
          <p:cNvPr id="15" name="组合 14"/>
          <p:cNvGrpSpPr/>
          <p:nvPr/>
        </p:nvGrpSpPr>
        <p:grpSpPr>
          <a:xfrm>
            <a:off x="4863548" y="3511824"/>
            <a:ext cx="3750366" cy="1469981"/>
            <a:chOff x="675861" y="2623930"/>
            <a:chExt cx="4333460" cy="1876102"/>
          </a:xfrm>
        </p:grpSpPr>
        <p:pic>
          <p:nvPicPr>
            <p:cNvPr id="16" name="Picture 2" descr="http://img.jk51.com/img_jk51/107699462.jpeg"/>
            <p:cNvPicPr>
              <a:picLocks noChangeAspect="1" noChangeArrowheads="1"/>
            </p:cNvPicPr>
            <p:nvPr/>
          </p:nvPicPr>
          <p:blipFill>
            <a:blip r:embed="rId4"/>
            <a:srcRect t="9579"/>
            <a:stretch>
              <a:fillRect/>
            </a:stretch>
          </p:blipFill>
          <p:spPr bwMode="auto">
            <a:xfrm>
              <a:off x="675861" y="2623930"/>
              <a:ext cx="2367032" cy="1751358"/>
            </a:xfrm>
            <a:prstGeom prst="rect">
              <a:avLst/>
            </a:prstGeom>
            <a:noFill/>
          </p:spPr>
        </p:pic>
        <p:pic>
          <p:nvPicPr>
            <p:cNvPr id="17" name="Picture 4" descr="http://www.qnong.com.cn/uploadfile/2016/0807/20160807071334978.jpg"/>
            <p:cNvPicPr>
              <a:picLocks noChangeAspect="1" noChangeArrowheads="1"/>
            </p:cNvPicPr>
            <p:nvPr/>
          </p:nvPicPr>
          <p:blipFill>
            <a:blip r:embed="rId5"/>
            <a:srcRect l="33447" t="57308" r="34874"/>
            <a:stretch>
              <a:fillRect/>
            </a:stretch>
          </p:blipFill>
          <p:spPr bwMode="auto">
            <a:xfrm>
              <a:off x="3048000" y="2623930"/>
              <a:ext cx="1961321" cy="1707875"/>
            </a:xfrm>
            <a:prstGeom prst="rect">
              <a:avLst/>
            </a:prstGeom>
            <a:noFill/>
          </p:spPr>
        </p:pic>
        <p:sp>
          <p:nvSpPr>
            <p:cNvPr id="18" name="TextBox 17"/>
            <p:cNvSpPr txBox="1"/>
            <p:nvPr/>
          </p:nvSpPr>
          <p:spPr>
            <a:xfrm>
              <a:off x="689112" y="4028662"/>
              <a:ext cx="1227068" cy="471370"/>
            </a:xfrm>
            <a:prstGeom prst="rect">
              <a:avLst/>
            </a:prstGeom>
            <a:solidFill>
              <a:schemeClr val="accent1">
                <a:lumMod val="20000"/>
                <a:lumOff val="80000"/>
              </a:schemeClr>
            </a:solidFill>
          </p:spPr>
          <p:txBody>
            <a:bodyPr wrap="square" rtlCol="0">
              <a:spAutoFit/>
            </a:bodyPr>
            <a:lstStyle/>
            <a:p>
              <a:r>
                <a:rPr lang="zh-CN" altLang="en-US" dirty="0" smtClean="0"/>
                <a:t>花斑叶</a:t>
              </a:r>
              <a:endParaRPr lang="zh-CN" altLang="en-US" dirty="0"/>
            </a:p>
          </p:txBody>
        </p:sp>
        <p:sp>
          <p:nvSpPr>
            <p:cNvPr id="19" name="矩形 18"/>
            <p:cNvSpPr/>
            <p:nvPr/>
          </p:nvSpPr>
          <p:spPr>
            <a:xfrm>
              <a:off x="3046739" y="3964970"/>
              <a:ext cx="877163" cy="369333"/>
            </a:xfrm>
            <a:prstGeom prst="rect">
              <a:avLst/>
            </a:prstGeom>
            <a:solidFill>
              <a:schemeClr val="accent1">
                <a:lumMod val="20000"/>
                <a:lumOff val="80000"/>
              </a:schemeClr>
            </a:solidFill>
          </p:spPr>
          <p:txBody>
            <a:bodyPr wrap="none">
              <a:spAutoFit/>
            </a:bodyPr>
            <a:lstStyle/>
            <a:p>
              <a:r>
                <a:rPr lang="zh-CN" altLang="en-US" dirty="0" smtClean="0"/>
                <a:t>正常叶</a:t>
              </a:r>
              <a:endParaRPr lang="zh-CN" altLang="en-US" dirty="0"/>
            </a:p>
          </p:txBody>
        </p:sp>
      </p:grpSp>
      <p:grpSp>
        <p:nvGrpSpPr>
          <p:cNvPr id="22" name="组合 21"/>
          <p:cNvGrpSpPr/>
          <p:nvPr/>
        </p:nvGrpSpPr>
        <p:grpSpPr>
          <a:xfrm>
            <a:off x="1" y="3180522"/>
            <a:ext cx="4638260" cy="1962978"/>
            <a:chOff x="1" y="2951337"/>
            <a:chExt cx="4823790" cy="2192163"/>
          </a:xfrm>
        </p:grpSpPr>
        <p:pic>
          <p:nvPicPr>
            <p:cNvPr id="66565" name="Picture 5" descr="YanCao"/>
            <p:cNvPicPr>
              <a:picLocks noChangeAspect="1"/>
            </p:cNvPicPr>
            <p:nvPr/>
          </p:nvPicPr>
          <p:blipFill>
            <a:blip r:embed="rId6"/>
            <a:stretch>
              <a:fillRect/>
            </a:stretch>
          </p:blipFill>
          <p:spPr>
            <a:xfrm>
              <a:off x="2353546" y="2956702"/>
              <a:ext cx="2470245" cy="1815737"/>
            </a:xfrm>
            <a:prstGeom prst="rect">
              <a:avLst/>
            </a:prstGeom>
            <a:noFill/>
            <a:ln w="9525">
              <a:noFill/>
            </a:ln>
          </p:spPr>
        </p:pic>
        <p:sp>
          <p:nvSpPr>
            <p:cNvPr id="13" name="TextBox 12"/>
            <p:cNvSpPr txBox="1"/>
            <p:nvPr/>
          </p:nvSpPr>
          <p:spPr>
            <a:xfrm>
              <a:off x="2646270" y="4774168"/>
              <a:ext cx="1826141" cy="369332"/>
            </a:xfrm>
            <a:prstGeom prst="rect">
              <a:avLst/>
            </a:prstGeom>
            <a:solidFill>
              <a:schemeClr val="accent1">
                <a:lumMod val="20000"/>
                <a:lumOff val="80000"/>
              </a:schemeClr>
            </a:solidFill>
          </p:spPr>
          <p:txBody>
            <a:bodyPr wrap="none" rtlCol="0">
              <a:spAutoFit/>
            </a:bodyPr>
            <a:lstStyle/>
            <a:p>
              <a:r>
                <a:rPr lang="zh-CN" altLang="en-US" dirty="0" smtClean="0"/>
                <a:t>感染</a:t>
              </a:r>
              <a:r>
                <a:rPr lang="en-US" altLang="zh-CN" dirty="0" smtClean="0"/>
                <a:t>TMV</a:t>
              </a:r>
              <a:r>
                <a:rPr lang="zh-CN" altLang="en-US" dirty="0" smtClean="0"/>
                <a:t>的烟草</a:t>
              </a:r>
              <a:endParaRPr lang="zh-CN" altLang="en-US" dirty="0"/>
            </a:p>
          </p:txBody>
        </p:sp>
        <p:pic>
          <p:nvPicPr>
            <p:cNvPr id="20" name="Picture 6" descr="http://www.qnong.com.cn/uploadfile/2016/0807/20160807071334978.jpg"/>
            <p:cNvPicPr>
              <a:picLocks noChangeAspect="1" noChangeArrowheads="1"/>
            </p:cNvPicPr>
            <p:nvPr/>
          </p:nvPicPr>
          <p:blipFill>
            <a:blip r:embed="rId5"/>
            <a:srcRect l="14183"/>
            <a:stretch>
              <a:fillRect/>
            </a:stretch>
          </p:blipFill>
          <p:spPr bwMode="auto">
            <a:xfrm>
              <a:off x="1" y="2951337"/>
              <a:ext cx="2348246" cy="1768094"/>
            </a:xfrm>
            <a:prstGeom prst="rect">
              <a:avLst/>
            </a:prstGeom>
            <a:noFill/>
          </p:spPr>
        </p:pic>
        <p:sp>
          <p:nvSpPr>
            <p:cNvPr id="21" name="TextBox 20"/>
            <p:cNvSpPr txBox="1"/>
            <p:nvPr/>
          </p:nvSpPr>
          <p:spPr>
            <a:xfrm>
              <a:off x="174740" y="4774168"/>
              <a:ext cx="1569660" cy="369332"/>
            </a:xfrm>
            <a:prstGeom prst="rect">
              <a:avLst/>
            </a:prstGeom>
            <a:solidFill>
              <a:schemeClr val="accent1">
                <a:lumMod val="20000"/>
                <a:lumOff val="80000"/>
              </a:schemeClr>
            </a:solidFill>
          </p:spPr>
          <p:txBody>
            <a:bodyPr wrap="none" rtlCol="0">
              <a:spAutoFit/>
            </a:bodyPr>
            <a:lstStyle/>
            <a:p>
              <a:r>
                <a:rPr lang="zh-CN" altLang="en-US" dirty="0" smtClean="0"/>
                <a:t>正常的的烟草</a:t>
              </a:r>
              <a:endParaRPr lang="zh-CN" altLang="en-US"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564"/>
                                        </p:tgtEl>
                                        <p:attrNameLst>
                                          <p:attrName>style.visibility</p:attrName>
                                        </p:attrNameLst>
                                      </p:cBhvr>
                                      <p:to>
                                        <p:strVal val="visible"/>
                                      </p:to>
                                    </p:set>
                                    <p:animEffect transition="in" filter="blinds(horizontal)">
                                      <p:cBhvr>
                                        <p:cTn id="12" dur="500"/>
                                        <p:tgtEl>
                                          <p:spTgt spid="6656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linds(horizont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linds(horizont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组合 61"/>
          <p:cNvGrpSpPr/>
          <p:nvPr/>
        </p:nvGrpSpPr>
        <p:grpSpPr>
          <a:xfrm>
            <a:off x="6919031" y="2911385"/>
            <a:ext cx="2048759" cy="1076325"/>
            <a:chOff x="6919031" y="3015888"/>
            <a:chExt cx="2048759" cy="1076325"/>
          </a:xfrm>
        </p:grpSpPr>
        <p:pic>
          <p:nvPicPr>
            <p:cNvPr id="85016" name="Picture 24" descr="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19031" y="3015888"/>
              <a:ext cx="665559"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9" name="Text Box 27"/>
            <p:cNvSpPr txBox="1">
              <a:spLocks noChangeArrowheads="1"/>
            </p:cNvSpPr>
            <p:nvPr/>
          </p:nvSpPr>
          <p:spPr bwMode="auto">
            <a:xfrm>
              <a:off x="7536659" y="3454377"/>
              <a:ext cx="14311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zh-CN" altLang="en-US" sz="2000" dirty="0">
                  <a:solidFill>
                    <a:srgbClr val="FF0066"/>
                  </a:solidFill>
                  <a:latin typeface="楷体" pitchFamily="49" charset="-122"/>
                  <a:ea typeface="楷体" pitchFamily="49" charset="-122"/>
                </a:rPr>
                <a:t>出现病斑</a:t>
              </a:r>
            </a:p>
          </p:txBody>
        </p:sp>
      </p:grpSp>
      <p:grpSp>
        <p:nvGrpSpPr>
          <p:cNvPr id="47" name="组合 46"/>
          <p:cNvGrpSpPr/>
          <p:nvPr/>
        </p:nvGrpSpPr>
        <p:grpSpPr>
          <a:xfrm>
            <a:off x="6693287" y="1688000"/>
            <a:ext cx="2225426" cy="970359"/>
            <a:chOff x="6902293" y="1714126"/>
            <a:chExt cx="2225426" cy="970359"/>
          </a:xfrm>
        </p:grpSpPr>
        <p:pic>
          <p:nvPicPr>
            <p:cNvPr id="85017" name="Picture 25" descr="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2293" y="1714126"/>
              <a:ext cx="600075" cy="97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20" name="Text Box 28"/>
            <p:cNvSpPr txBox="1">
              <a:spLocks noChangeArrowheads="1"/>
            </p:cNvSpPr>
            <p:nvPr/>
          </p:nvSpPr>
          <p:spPr bwMode="auto">
            <a:xfrm>
              <a:off x="7503863" y="2123461"/>
              <a:ext cx="16238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zh-CN" altLang="en-US" sz="2000" dirty="0">
                  <a:solidFill>
                    <a:srgbClr val="FF0066"/>
                  </a:solidFill>
                  <a:latin typeface="楷体" pitchFamily="49" charset="-122"/>
                  <a:ea typeface="楷体" pitchFamily="49" charset="-122"/>
                </a:rPr>
                <a:t>不出现病斑</a:t>
              </a:r>
            </a:p>
          </p:txBody>
        </p:sp>
      </p:grpSp>
      <p:grpSp>
        <p:nvGrpSpPr>
          <p:cNvPr id="85" name="组合 84"/>
          <p:cNvGrpSpPr/>
          <p:nvPr/>
        </p:nvGrpSpPr>
        <p:grpSpPr>
          <a:xfrm>
            <a:off x="6823615" y="440801"/>
            <a:ext cx="2048380" cy="1076325"/>
            <a:chOff x="6823615" y="440801"/>
            <a:chExt cx="2048380" cy="1076325"/>
          </a:xfrm>
        </p:grpSpPr>
        <p:pic>
          <p:nvPicPr>
            <p:cNvPr id="35" name="Picture 24" descr="2"/>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3615" y="440801"/>
              <a:ext cx="665559"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Text Box 27"/>
            <p:cNvSpPr txBox="1">
              <a:spLocks noChangeArrowheads="1"/>
            </p:cNvSpPr>
            <p:nvPr/>
          </p:nvSpPr>
          <p:spPr bwMode="auto">
            <a:xfrm>
              <a:off x="7440864" y="1085646"/>
              <a:ext cx="143113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zh-CN" altLang="en-US" sz="2000" dirty="0">
                  <a:solidFill>
                    <a:srgbClr val="FF0066"/>
                  </a:solidFill>
                  <a:latin typeface="楷体" pitchFamily="49" charset="-122"/>
                  <a:ea typeface="楷体" pitchFamily="49" charset="-122"/>
                </a:rPr>
                <a:t>出现病斑</a:t>
              </a:r>
            </a:p>
          </p:txBody>
        </p:sp>
      </p:grpSp>
      <p:grpSp>
        <p:nvGrpSpPr>
          <p:cNvPr id="87" name="组合 86"/>
          <p:cNvGrpSpPr/>
          <p:nvPr/>
        </p:nvGrpSpPr>
        <p:grpSpPr>
          <a:xfrm>
            <a:off x="2155371" y="1704772"/>
            <a:ext cx="4465424" cy="2451495"/>
            <a:chOff x="2155371" y="1704772"/>
            <a:chExt cx="4465424" cy="2451495"/>
          </a:xfrm>
        </p:grpSpPr>
        <p:sp>
          <p:nvSpPr>
            <p:cNvPr id="85012" name="Line 20"/>
            <p:cNvSpPr>
              <a:spLocks noChangeShapeType="1"/>
            </p:cNvSpPr>
            <p:nvPr/>
          </p:nvSpPr>
          <p:spPr bwMode="auto">
            <a:xfrm flipV="1">
              <a:off x="4095310" y="3594430"/>
              <a:ext cx="756047" cy="0"/>
            </a:xfrm>
            <a:prstGeom prst="line">
              <a:avLst/>
            </a:prstGeom>
            <a:noFill/>
            <a:ln w="2540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2000">
                <a:latin typeface="楷体" pitchFamily="49" charset="-122"/>
                <a:ea typeface="楷体" pitchFamily="49" charset="-122"/>
              </a:endParaRPr>
            </a:p>
          </p:txBody>
        </p:sp>
        <p:grpSp>
          <p:nvGrpSpPr>
            <p:cNvPr id="56" name="组合 55"/>
            <p:cNvGrpSpPr/>
            <p:nvPr/>
          </p:nvGrpSpPr>
          <p:grpSpPr>
            <a:xfrm>
              <a:off x="2155371" y="1704772"/>
              <a:ext cx="4465424" cy="2451495"/>
              <a:chOff x="2155371" y="1704772"/>
              <a:chExt cx="4465424" cy="2451495"/>
            </a:xfrm>
          </p:grpSpPr>
          <p:grpSp>
            <p:nvGrpSpPr>
              <p:cNvPr id="55" name="组合 54"/>
              <p:cNvGrpSpPr/>
              <p:nvPr/>
            </p:nvGrpSpPr>
            <p:grpSpPr>
              <a:xfrm>
                <a:off x="2155371" y="1704772"/>
                <a:ext cx="4346532" cy="2451495"/>
                <a:chOff x="2155371" y="1704772"/>
                <a:chExt cx="4346532" cy="2451495"/>
              </a:xfrm>
            </p:grpSpPr>
            <p:sp>
              <p:nvSpPr>
                <p:cNvPr id="85015" name="Line 23"/>
                <p:cNvSpPr>
                  <a:spLocks noChangeShapeType="1"/>
                </p:cNvSpPr>
                <p:nvPr/>
              </p:nvSpPr>
              <p:spPr bwMode="auto">
                <a:xfrm>
                  <a:off x="5853013" y="2096725"/>
                  <a:ext cx="648890" cy="1191"/>
                </a:xfrm>
                <a:prstGeom prst="line">
                  <a:avLst/>
                </a:prstGeom>
                <a:noFill/>
                <a:ln w="2540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2000">
                    <a:latin typeface="楷体" pitchFamily="49" charset="-122"/>
                    <a:ea typeface="楷体" pitchFamily="49" charset="-122"/>
                  </a:endParaRPr>
                </a:p>
              </p:txBody>
            </p:sp>
            <p:grpSp>
              <p:nvGrpSpPr>
                <p:cNvPr id="53" name="组合 52"/>
                <p:cNvGrpSpPr/>
                <p:nvPr/>
              </p:nvGrpSpPr>
              <p:grpSpPr>
                <a:xfrm>
                  <a:off x="2155371" y="1704772"/>
                  <a:ext cx="4300630" cy="2451495"/>
                  <a:chOff x="2155371" y="1704772"/>
                  <a:chExt cx="4020542" cy="2451495"/>
                </a:xfrm>
              </p:grpSpPr>
              <p:sp>
                <p:nvSpPr>
                  <p:cNvPr id="85010" name="Line 18"/>
                  <p:cNvSpPr>
                    <a:spLocks noChangeShapeType="1"/>
                  </p:cNvSpPr>
                  <p:nvPr/>
                </p:nvSpPr>
                <p:spPr bwMode="auto">
                  <a:xfrm flipV="1">
                    <a:off x="3937229" y="2163231"/>
                    <a:ext cx="756047" cy="0"/>
                  </a:xfrm>
                  <a:prstGeom prst="line">
                    <a:avLst/>
                  </a:prstGeom>
                  <a:noFill/>
                  <a:ln w="2540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2000">
                      <a:latin typeface="楷体" pitchFamily="49" charset="-122"/>
                      <a:ea typeface="楷体" pitchFamily="49" charset="-122"/>
                    </a:endParaRPr>
                  </a:p>
                </p:txBody>
              </p:sp>
              <p:grpSp>
                <p:nvGrpSpPr>
                  <p:cNvPr id="48" name="组合 47"/>
                  <p:cNvGrpSpPr/>
                  <p:nvPr/>
                </p:nvGrpSpPr>
                <p:grpSpPr>
                  <a:xfrm>
                    <a:off x="2155371" y="1704772"/>
                    <a:ext cx="4020542" cy="2451495"/>
                    <a:chOff x="2651760" y="1691709"/>
                    <a:chExt cx="4020542" cy="2451495"/>
                  </a:xfrm>
                </p:grpSpPr>
                <p:grpSp>
                  <p:nvGrpSpPr>
                    <p:cNvPr id="2" name="Group 5"/>
                    <p:cNvGrpSpPr>
                      <a:grpSpLocks/>
                    </p:cNvGrpSpPr>
                    <p:nvPr/>
                  </p:nvGrpSpPr>
                  <p:grpSpPr bwMode="auto">
                    <a:xfrm>
                      <a:off x="2651760" y="1744095"/>
                      <a:ext cx="1725216" cy="2399109"/>
                      <a:chOff x="0" y="0"/>
                      <a:chExt cx="1449" cy="2015"/>
                    </a:xfrm>
                  </p:grpSpPr>
                  <p:pic>
                    <p:nvPicPr>
                      <p:cNvPr id="84998" name="Picture 6" descr="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7" y="1093"/>
                        <a:ext cx="203" cy="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4999" name="Picture 7"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3" y="0"/>
                        <a:ext cx="563" cy="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00" name="Line 8"/>
                      <p:cNvSpPr>
                        <a:spLocks noChangeShapeType="1"/>
                      </p:cNvSpPr>
                      <p:nvPr/>
                    </p:nvSpPr>
                    <p:spPr bwMode="auto">
                      <a:xfrm flipV="1">
                        <a:off x="454" y="363"/>
                        <a:ext cx="317" cy="0"/>
                      </a:xfrm>
                      <a:prstGeom prst="line">
                        <a:avLst/>
                      </a:prstGeom>
                      <a:noFill/>
                      <a:ln w="2540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2000">
                          <a:latin typeface="楷体" pitchFamily="49" charset="-122"/>
                          <a:ea typeface="楷体" pitchFamily="49" charset="-122"/>
                        </a:endParaRPr>
                      </a:p>
                    </p:txBody>
                  </p:sp>
                  <p:sp>
                    <p:nvSpPr>
                      <p:cNvPr id="85001" name="Line 9"/>
                      <p:cNvSpPr>
                        <a:spLocks noChangeShapeType="1"/>
                      </p:cNvSpPr>
                      <p:nvPr/>
                    </p:nvSpPr>
                    <p:spPr bwMode="auto">
                      <a:xfrm flipV="1">
                        <a:off x="0" y="953"/>
                        <a:ext cx="454" cy="0"/>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2000">
                          <a:latin typeface="楷体" pitchFamily="49" charset="-122"/>
                          <a:ea typeface="楷体" pitchFamily="49" charset="-122"/>
                        </a:endParaRPr>
                      </a:p>
                    </p:txBody>
                  </p:sp>
                  <p:sp>
                    <p:nvSpPr>
                      <p:cNvPr id="85002" name="Line 10"/>
                      <p:cNvSpPr>
                        <a:spLocks noChangeShapeType="1"/>
                      </p:cNvSpPr>
                      <p:nvPr/>
                    </p:nvSpPr>
                    <p:spPr bwMode="auto">
                      <a:xfrm>
                        <a:off x="454" y="363"/>
                        <a:ext cx="0" cy="1179"/>
                      </a:xfrm>
                      <a:prstGeom prst="line">
                        <a:avLst/>
                      </a:prstGeom>
                      <a:noFill/>
                      <a:ln w="254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2000">
                          <a:latin typeface="楷体" pitchFamily="49" charset="-122"/>
                          <a:ea typeface="楷体" pitchFamily="49" charset="-122"/>
                        </a:endParaRPr>
                      </a:p>
                    </p:txBody>
                  </p:sp>
                  <p:sp>
                    <p:nvSpPr>
                      <p:cNvPr id="85003" name="Line 11"/>
                      <p:cNvSpPr>
                        <a:spLocks noChangeShapeType="1"/>
                      </p:cNvSpPr>
                      <p:nvPr/>
                    </p:nvSpPr>
                    <p:spPr bwMode="auto">
                      <a:xfrm flipV="1">
                        <a:off x="454" y="1542"/>
                        <a:ext cx="317" cy="0"/>
                      </a:xfrm>
                      <a:prstGeom prst="line">
                        <a:avLst/>
                      </a:prstGeom>
                      <a:noFill/>
                      <a:ln w="2540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2000">
                          <a:latin typeface="楷体" pitchFamily="49" charset="-122"/>
                          <a:ea typeface="楷体" pitchFamily="49" charset="-122"/>
                        </a:endParaRPr>
                      </a:p>
                    </p:txBody>
                  </p:sp>
                  <p:sp>
                    <p:nvSpPr>
                      <p:cNvPr id="85004" name="Text Box 12"/>
                      <p:cNvSpPr txBox="1">
                        <a:spLocks noChangeArrowheads="1"/>
                      </p:cNvSpPr>
                      <p:nvPr/>
                    </p:nvSpPr>
                    <p:spPr bwMode="auto">
                      <a:xfrm>
                        <a:off x="696" y="665"/>
                        <a:ext cx="753"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000" b="1" dirty="0">
                            <a:solidFill>
                              <a:srgbClr val="0070C0"/>
                            </a:solidFill>
                            <a:latin typeface="楷体" pitchFamily="49" charset="-122"/>
                            <a:ea typeface="楷体" pitchFamily="49" charset="-122"/>
                          </a:rPr>
                          <a:t>蛋白质</a:t>
                        </a:r>
                      </a:p>
                    </p:txBody>
                  </p:sp>
                  <p:sp>
                    <p:nvSpPr>
                      <p:cNvPr id="85005" name="Text Box 13"/>
                      <p:cNvSpPr txBox="1">
                        <a:spLocks noChangeArrowheads="1"/>
                      </p:cNvSpPr>
                      <p:nvPr/>
                    </p:nvSpPr>
                    <p:spPr bwMode="auto">
                      <a:xfrm>
                        <a:off x="744" y="1679"/>
                        <a:ext cx="447" cy="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000" dirty="0">
                            <a:solidFill>
                              <a:srgbClr val="FF0066"/>
                            </a:solidFill>
                            <a:latin typeface="楷体" pitchFamily="49" charset="-122"/>
                            <a:ea typeface="楷体" pitchFamily="49" charset="-122"/>
                          </a:rPr>
                          <a:t>RNA</a:t>
                        </a:r>
                      </a:p>
                    </p:txBody>
                  </p:sp>
                  <p:sp>
                    <p:nvSpPr>
                      <p:cNvPr id="85006" name="Text Box 14"/>
                      <p:cNvSpPr txBox="1">
                        <a:spLocks noChangeArrowheads="1"/>
                      </p:cNvSpPr>
                      <p:nvPr/>
                    </p:nvSpPr>
                    <p:spPr bwMode="auto">
                      <a:xfrm>
                        <a:off x="69" y="629"/>
                        <a:ext cx="346" cy="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000" dirty="0">
                            <a:solidFill>
                              <a:srgbClr val="003399"/>
                            </a:solidFill>
                            <a:latin typeface="楷体" pitchFamily="49" charset="-122"/>
                            <a:ea typeface="楷体" pitchFamily="49" charset="-122"/>
                          </a:rPr>
                          <a:t>分</a:t>
                        </a:r>
                      </a:p>
                      <a:p>
                        <a:pPr algn="ctr" eaLnBrk="0" hangingPunct="0"/>
                        <a:r>
                          <a:rPr lang="zh-CN" altLang="en-US" sz="2000" dirty="0">
                            <a:solidFill>
                              <a:srgbClr val="003399"/>
                            </a:solidFill>
                            <a:latin typeface="楷体" pitchFamily="49" charset="-122"/>
                            <a:ea typeface="楷体" pitchFamily="49" charset="-122"/>
                          </a:rPr>
                          <a:t>离</a:t>
                        </a:r>
                      </a:p>
                    </p:txBody>
                  </p:sp>
                </p:grpSp>
                <p:pic>
                  <p:nvPicPr>
                    <p:cNvPr id="85008" name="Picture 16" descr="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89541" y="1691709"/>
                      <a:ext cx="600075" cy="97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1" name="Text Box 19"/>
                    <p:cNvSpPr txBox="1">
                      <a:spLocks noChangeArrowheads="1"/>
                    </p:cNvSpPr>
                    <p:nvPr/>
                  </p:nvSpPr>
                  <p:spPr bwMode="auto">
                    <a:xfrm>
                      <a:off x="4382557" y="1797675"/>
                      <a:ext cx="65219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000" dirty="0">
                          <a:solidFill>
                            <a:srgbClr val="003399"/>
                          </a:solidFill>
                          <a:latin typeface="楷体" pitchFamily="49" charset="-122"/>
                          <a:ea typeface="楷体" pitchFamily="49" charset="-122"/>
                        </a:rPr>
                        <a:t>感染</a:t>
                      </a:r>
                    </a:p>
                    <a:p>
                      <a:pPr algn="ctr" eaLnBrk="0" hangingPunct="0"/>
                      <a:r>
                        <a:rPr lang="zh-CN" altLang="en-US" sz="2000" dirty="0">
                          <a:solidFill>
                            <a:srgbClr val="003399"/>
                          </a:solidFill>
                          <a:latin typeface="楷体" pitchFamily="49" charset="-122"/>
                          <a:ea typeface="楷体" pitchFamily="49" charset="-122"/>
                        </a:rPr>
                        <a:t>烟草</a:t>
                      </a:r>
                    </a:p>
                  </p:txBody>
                </p:sp>
                <p:sp>
                  <p:nvSpPr>
                    <p:cNvPr id="85018" name="Text Box 26"/>
                    <p:cNvSpPr txBox="1">
                      <a:spLocks noChangeArrowheads="1"/>
                    </p:cNvSpPr>
                    <p:nvPr/>
                  </p:nvSpPr>
                  <p:spPr bwMode="auto">
                    <a:xfrm>
                      <a:off x="6020109" y="1719297"/>
                      <a:ext cx="65219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000" dirty="0">
                          <a:solidFill>
                            <a:srgbClr val="003399"/>
                          </a:solidFill>
                          <a:latin typeface="楷体" pitchFamily="49" charset="-122"/>
                          <a:ea typeface="楷体" pitchFamily="49" charset="-122"/>
                        </a:rPr>
                        <a:t>实验</a:t>
                      </a:r>
                    </a:p>
                    <a:p>
                      <a:pPr algn="ctr" eaLnBrk="0" hangingPunct="0"/>
                      <a:r>
                        <a:rPr lang="zh-CN" altLang="en-US" sz="2000" dirty="0">
                          <a:solidFill>
                            <a:srgbClr val="003399"/>
                          </a:solidFill>
                          <a:latin typeface="楷体" pitchFamily="49" charset="-122"/>
                          <a:ea typeface="楷体" pitchFamily="49" charset="-122"/>
                        </a:rPr>
                        <a:t>结果</a:t>
                      </a:r>
                    </a:p>
                  </p:txBody>
                </p:sp>
              </p:grpSp>
            </p:grpSp>
          </p:grpSp>
          <p:sp>
            <p:nvSpPr>
              <p:cNvPr id="85021" name="Line 29"/>
              <p:cNvSpPr>
                <a:spLocks noChangeShapeType="1"/>
              </p:cNvSpPr>
              <p:nvPr/>
            </p:nvSpPr>
            <p:spPr bwMode="auto">
              <a:xfrm>
                <a:off x="5971905" y="3569630"/>
                <a:ext cx="648890" cy="1191"/>
              </a:xfrm>
              <a:prstGeom prst="line">
                <a:avLst/>
              </a:prstGeom>
              <a:noFill/>
              <a:ln w="2540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2000">
                  <a:latin typeface="楷体" pitchFamily="49" charset="-122"/>
                  <a:ea typeface="楷体" pitchFamily="49" charset="-122"/>
                </a:endParaRPr>
              </a:p>
            </p:txBody>
          </p:sp>
          <p:sp>
            <p:nvSpPr>
              <p:cNvPr id="85022" name="Text Box 30"/>
              <p:cNvSpPr txBox="1">
                <a:spLocks noChangeArrowheads="1"/>
              </p:cNvSpPr>
              <p:nvPr/>
            </p:nvSpPr>
            <p:spPr bwMode="auto">
              <a:xfrm>
                <a:off x="5903870" y="3205265"/>
                <a:ext cx="6976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000" dirty="0">
                    <a:solidFill>
                      <a:srgbClr val="003399"/>
                    </a:solidFill>
                    <a:latin typeface="楷体" pitchFamily="49" charset="-122"/>
                    <a:ea typeface="楷体" pitchFamily="49" charset="-122"/>
                  </a:rPr>
                  <a:t>实验</a:t>
                </a:r>
              </a:p>
              <a:p>
                <a:pPr algn="ctr" eaLnBrk="0" hangingPunct="0"/>
                <a:r>
                  <a:rPr lang="zh-CN" altLang="en-US" sz="2000" dirty="0">
                    <a:solidFill>
                      <a:srgbClr val="003399"/>
                    </a:solidFill>
                    <a:latin typeface="楷体" pitchFamily="49" charset="-122"/>
                    <a:ea typeface="楷体" pitchFamily="49" charset="-122"/>
                  </a:rPr>
                  <a:t>结果</a:t>
                </a:r>
              </a:p>
            </p:txBody>
          </p:sp>
          <p:grpSp>
            <p:nvGrpSpPr>
              <p:cNvPr id="49" name="组合 48"/>
              <p:cNvGrpSpPr/>
              <p:nvPr/>
            </p:nvGrpSpPr>
            <p:grpSpPr>
              <a:xfrm>
                <a:off x="4143072" y="3085080"/>
                <a:ext cx="1467869" cy="970359"/>
                <a:chOff x="4143072" y="3085080"/>
                <a:chExt cx="1467869" cy="970359"/>
              </a:xfrm>
            </p:grpSpPr>
            <p:sp>
              <p:nvSpPr>
                <p:cNvPr id="40" name="Text Box 19"/>
                <p:cNvSpPr txBox="1">
                  <a:spLocks noChangeArrowheads="1"/>
                </p:cNvSpPr>
                <p:nvPr/>
              </p:nvSpPr>
              <p:spPr bwMode="auto">
                <a:xfrm>
                  <a:off x="4143072" y="3177984"/>
                  <a:ext cx="6976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000" dirty="0">
                      <a:solidFill>
                        <a:srgbClr val="003399"/>
                      </a:solidFill>
                      <a:latin typeface="楷体" pitchFamily="49" charset="-122"/>
                      <a:ea typeface="楷体" pitchFamily="49" charset="-122"/>
                    </a:rPr>
                    <a:t>感染</a:t>
                  </a:r>
                </a:p>
                <a:p>
                  <a:pPr algn="ctr" eaLnBrk="0" hangingPunct="0"/>
                  <a:r>
                    <a:rPr lang="zh-CN" altLang="en-US" sz="2000" dirty="0">
                      <a:solidFill>
                        <a:srgbClr val="003399"/>
                      </a:solidFill>
                      <a:latin typeface="楷体" pitchFamily="49" charset="-122"/>
                      <a:ea typeface="楷体" pitchFamily="49" charset="-122"/>
                    </a:rPr>
                    <a:t>烟草</a:t>
                  </a:r>
                </a:p>
              </p:txBody>
            </p:sp>
            <p:pic>
              <p:nvPicPr>
                <p:cNvPr id="41" name="Picture 16" descr="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10866" y="3085080"/>
                  <a:ext cx="600075" cy="97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grpSp>
        <p:nvGrpSpPr>
          <p:cNvPr id="61" name="组合 60"/>
          <p:cNvGrpSpPr/>
          <p:nvPr/>
        </p:nvGrpSpPr>
        <p:grpSpPr>
          <a:xfrm>
            <a:off x="2917440" y="4129224"/>
            <a:ext cx="3901772" cy="1045292"/>
            <a:chOff x="3191760" y="4129224"/>
            <a:chExt cx="3901772" cy="1045292"/>
          </a:xfrm>
        </p:grpSpPr>
        <p:grpSp>
          <p:nvGrpSpPr>
            <p:cNvPr id="59" name="组合 58"/>
            <p:cNvGrpSpPr/>
            <p:nvPr/>
          </p:nvGrpSpPr>
          <p:grpSpPr>
            <a:xfrm>
              <a:off x="3191760" y="4129224"/>
              <a:ext cx="3901772" cy="1045292"/>
              <a:chOff x="3191760" y="4129224"/>
              <a:chExt cx="3901772" cy="1045292"/>
            </a:xfrm>
          </p:grpSpPr>
          <p:grpSp>
            <p:nvGrpSpPr>
              <p:cNvPr id="57" name="组合 56"/>
              <p:cNvGrpSpPr/>
              <p:nvPr/>
            </p:nvGrpSpPr>
            <p:grpSpPr>
              <a:xfrm>
                <a:off x="3191760" y="4129224"/>
                <a:ext cx="1850502" cy="1045292"/>
                <a:chOff x="3191760" y="4129224"/>
                <a:chExt cx="1850502" cy="1045292"/>
              </a:xfrm>
            </p:grpSpPr>
            <p:sp>
              <p:nvSpPr>
                <p:cNvPr id="42" name="Text Box 6"/>
                <p:cNvSpPr txBox="1">
                  <a:spLocks noChangeArrowheads="1"/>
                </p:cNvSpPr>
                <p:nvPr/>
              </p:nvSpPr>
              <p:spPr bwMode="auto">
                <a:xfrm>
                  <a:off x="3757399" y="4432589"/>
                  <a:ext cx="1284863" cy="400110"/>
                </a:xfrm>
                <a:prstGeom prst="rect">
                  <a:avLst/>
                </a:prstGeom>
                <a:noFill/>
                <a:ln w="25400">
                  <a:solidFill>
                    <a:srgbClr val="0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lr>
                      <a:schemeClr val="hlink"/>
                    </a:buClr>
                    <a:buSzPct val="80000"/>
                    <a:buFont typeface="Monotype Sorts" pitchFamily="2" charset="2"/>
                    <a:buChar char="w"/>
                    <a:defRPr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lr>
                      <a:schemeClr val="accent1"/>
                    </a:buClr>
                    <a:buChar char="•"/>
                    <a:defRPr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lr>
                      <a:schemeClr val="folHlink"/>
                    </a:buClr>
                    <a:buChar char="•"/>
                    <a:defRPr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ea typeface="宋体" panose="02010600030101010101" pitchFamily="2" charset="-122"/>
                    </a:defRPr>
                  </a:lvl9pPr>
                </a:lstStyle>
                <a:p>
                  <a:pPr algn="ctr" defTabSz="685800" fontAlgn="base" hangingPunct="1">
                    <a:spcBef>
                      <a:spcPct val="50000"/>
                    </a:spcBef>
                    <a:spcAft>
                      <a:spcPct val="0"/>
                    </a:spcAft>
                    <a:buClrTx/>
                    <a:buSzTx/>
                    <a:buNone/>
                    <a:defRPr/>
                  </a:pPr>
                  <a:r>
                    <a:rPr lang="zh-CN" altLang="en-US" sz="2000" b="1" dirty="0">
                      <a:solidFill>
                        <a:srgbClr val="FF0000"/>
                      </a:solidFill>
                      <a:latin typeface="楷体" pitchFamily="49" charset="-122"/>
                      <a:ea typeface="楷体" pitchFamily="49" charset="-122"/>
                    </a:rPr>
                    <a:t>+</a:t>
                  </a:r>
                  <a:r>
                    <a:rPr lang="en-US" altLang="zh-CN" sz="2000" dirty="0">
                      <a:solidFill>
                        <a:srgbClr val="FF0000"/>
                      </a:solidFill>
                      <a:latin typeface="楷体" pitchFamily="49" charset="-122"/>
                      <a:ea typeface="楷体" pitchFamily="49" charset="-122"/>
                    </a:rPr>
                    <a:t>RNA</a:t>
                  </a:r>
                  <a:r>
                    <a:rPr lang="zh-CN" altLang="en-US" sz="2000" dirty="0">
                      <a:solidFill>
                        <a:srgbClr val="FF0000"/>
                      </a:solidFill>
                      <a:latin typeface="楷体" pitchFamily="49" charset="-122"/>
                      <a:ea typeface="楷体" pitchFamily="49" charset="-122"/>
                    </a:rPr>
                    <a:t>酶</a:t>
                  </a:r>
                </a:p>
              </p:txBody>
            </p:sp>
            <p:pic>
              <p:nvPicPr>
                <p:cNvPr id="43" name="Picture 6" descr="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0072" y="4129224"/>
                  <a:ext cx="241697" cy="70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 Box 13"/>
                <p:cNvSpPr txBox="1">
                  <a:spLocks noChangeArrowheads="1"/>
                </p:cNvSpPr>
                <p:nvPr/>
              </p:nvSpPr>
              <p:spPr bwMode="auto">
                <a:xfrm>
                  <a:off x="3191760" y="4774406"/>
                  <a:ext cx="5693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altLang="zh-CN" sz="2000" dirty="0">
                      <a:solidFill>
                        <a:srgbClr val="FF0066"/>
                      </a:solidFill>
                      <a:latin typeface="楷体" pitchFamily="49" charset="-122"/>
                      <a:ea typeface="楷体" pitchFamily="49" charset="-122"/>
                    </a:rPr>
                    <a:t>RNA</a:t>
                  </a:r>
                </a:p>
              </p:txBody>
            </p:sp>
          </p:grpSp>
          <p:grpSp>
            <p:nvGrpSpPr>
              <p:cNvPr id="50" name="组合 49"/>
              <p:cNvGrpSpPr/>
              <p:nvPr/>
            </p:nvGrpSpPr>
            <p:grpSpPr>
              <a:xfrm>
                <a:off x="4948615" y="4173141"/>
                <a:ext cx="1376430" cy="970359"/>
                <a:chOff x="4534957" y="3150395"/>
                <a:chExt cx="1376430" cy="970359"/>
              </a:xfrm>
            </p:grpSpPr>
            <p:sp>
              <p:nvSpPr>
                <p:cNvPr id="51" name="Text Box 19"/>
                <p:cNvSpPr txBox="1">
                  <a:spLocks noChangeArrowheads="1"/>
                </p:cNvSpPr>
                <p:nvPr/>
              </p:nvSpPr>
              <p:spPr bwMode="auto">
                <a:xfrm>
                  <a:off x="4534957" y="3230235"/>
                  <a:ext cx="6976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000" dirty="0">
                      <a:solidFill>
                        <a:srgbClr val="003399"/>
                      </a:solidFill>
                      <a:latin typeface="楷体" pitchFamily="49" charset="-122"/>
                      <a:ea typeface="楷体" pitchFamily="49" charset="-122"/>
                    </a:rPr>
                    <a:t>感染</a:t>
                  </a:r>
                </a:p>
                <a:p>
                  <a:pPr algn="ctr" eaLnBrk="0" hangingPunct="0"/>
                  <a:r>
                    <a:rPr lang="zh-CN" altLang="en-US" sz="2000" dirty="0">
                      <a:solidFill>
                        <a:srgbClr val="003399"/>
                      </a:solidFill>
                      <a:latin typeface="楷体" pitchFamily="49" charset="-122"/>
                      <a:ea typeface="楷体" pitchFamily="49" charset="-122"/>
                    </a:rPr>
                    <a:t>烟草</a:t>
                  </a:r>
                </a:p>
              </p:txBody>
            </p:sp>
            <p:pic>
              <p:nvPicPr>
                <p:cNvPr id="52" name="Picture 16" descr="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1312" y="3150395"/>
                  <a:ext cx="600075" cy="97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4" name="Line 23"/>
              <p:cNvSpPr>
                <a:spLocks noChangeShapeType="1"/>
              </p:cNvSpPr>
              <p:nvPr/>
            </p:nvSpPr>
            <p:spPr bwMode="auto">
              <a:xfrm>
                <a:off x="5051825" y="4626565"/>
                <a:ext cx="648890" cy="1191"/>
              </a:xfrm>
              <a:prstGeom prst="line">
                <a:avLst/>
              </a:prstGeom>
              <a:noFill/>
              <a:ln w="2540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2000">
                  <a:latin typeface="楷体" pitchFamily="49" charset="-122"/>
                  <a:ea typeface="楷体" pitchFamily="49" charset="-122"/>
                </a:endParaRPr>
              </a:p>
            </p:txBody>
          </p:sp>
          <p:sp>
            <p:nvSpPr>
              <p:cNvPr id="58" name="Text Box 30"/>
              <p:cNvSpPr txBox="1">
                <a:spLocks noChangeArrowheads="1"/>
              </p:cNvSpPr>
              <p:nvPr/>
            </p:nvSpPr>
            <p:spPr bwMode="auto">
              <a:xfrm>
                <a:off x="6395905" y="4232877"/>
                <a:ext cx="6976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000" dirty="0">
                    <a:solidFill>
                      <a:srgbClr val="003399"/>
                    </a:solidFill>
                    <a:latin typeface="楷体" pitchFamily="49" charset="-122"/>
                    <a:ea typeface="楷体" pitchFamily="49" charset="-122"/>
                  </a:rPr>
                  <a:t>实验</a:t>
                </a:r>
              </a:p>
              <a:p>
                <a:pPr algn="ctr" eaLnBrk="0" hangingPunct="0"/>
                <a:r>
                  <a:rPr lang="zh-CN" altLang="en-US" sz="2000" dirty="0">
                    <a:solidFill>
                      <a:srgbClr val="003399"/>
                    </a:solidFill>
                    <a:latin typeface="楷体" pitchFamily="49" charset="-122"/>
                    <a:ea typeface="楷体" pitchFamily="49" charset="-122"/>
                  </a:rPr>
                  <a:t>结果</a:t>
                </a:r>
              </a:p>
            </p:txBody>
          </p:sp>
        </p:grpSp>
        <p:sp>
          <p:nvSpPr>
            <p:cNvPr id="60" name="Line 23"/>
            <p:cNvSpPr>
              <a:spLocks noChangeShapeType="1"/>
            </p:cNvSpPr>
            <p:nvPr/>
          </p:nvSpPr>
          <p:spPr bwMode="auto">
            <a:xfrm>
              <a:off x="6436487" y="4600440"/>
              <a:ext cx="648890" cy="1191"/>
            </a:xfrm>
            <a:prstGeom prst="line">
              <a:avLst/>
            </a:prstGeom>
            <a:noFill/>
            <a:ln w="2540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2000">
                <a:latin typeface="楷体" pitchFamily="49" charset="-122"/>
                <a:ea typeface="楷体" pitchFamily="49" charset="-122"/>
              </a:endParaRPr>
            </a:p>
          </p:txBody>
        </p:sp>
      </p:grpSp>
      <p:grpSp>
        <p:nvGrpSpPr>
          <p:cNvPr id="63" name="组合 62"/>
          <p:cNvGrpSpPr/>
          <p:nvPr/>
        </p:nvGrpSpPr>
        <p:grpSpPr>
          <a:xfrm>
            <a:off x="7119259" y="4008834"/>
            <a:ext cx="2024743" cy="970359"/>
            <a:chOff x="6902293" y="1714126"/>
            <a:chExt cx="2250490" cy="970359"/>
          </a:xfrm>
        </p:grpSpPr>
        <p:pic>
          <p:nvPicPr>
            <p:cNvPr id="64" name="Picture 25" descr="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02293" y="1714126"/>
              <a:ext cx="600075" cy="97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 name="Text Box 28"/>
            <p:cNvSpPr txBox="1">
              <a:spLocks noChangeArrowheads="1"/>
            </p:cNvSpPr>
            <p:nvPr/>
          </p:nvSpPr>
          <p:spPr bwMode="auto">
            <a:xfrm>
              <a:off x="7439507" y="2242731"/>
              <a:ext cx="17132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zh-CN" altLang="en-US" sz="2000" dirty="0">
                  <a:solidFill>
                    <a:srgbClr val="FF0066"/>
                  </a:solidFill>
                  <a:latin typeface="楷体" pitchFamily="49" charset="-122"/>
                  <a:ea typeface="楷体" pitchFamily="49" charset="-122"/>
                </a:rPr>
                <a:t>不出现病斑</a:t>
              </a:r>
            </a:p>
          </p:txBody>
        </p:sp>
      </p:grpSp>
      <p:grpSp>
        <p:nvGrpSpPr>
          <p:cNvPr id="68" name="组合 67"/>
          <p:cNvGrpSpPr/>
          <p:nvPr/>
        </p:nvGrpSpPr>
        <p:grpSpPr>
          <a:xfrm>
            <a:off x="3118688" y="365760"/>
            <a:ext cx="3563068" cy="1366762"/>
            <a:chOff x="3118688" y="365760"/>
            <a:chExt cx="3563068" cy="1366762"/>
          </a:xfrm>
        </p:grpSpPr>
        <p:grpSp>
          <p:nvGrpSpPr>
            <p:cNvPr id="46" name="组合 45"/>
            <p:cNvGrpSpPr/>
            <p:nvPr/>
          </p:nvGrpSpPr>
          <p:grpSpPr>
            <a:xfrm>
              <a:off x="3118688" y="365760"/>
              <a:ext cx="3563068" cy="1035844"/>
              <a:chOff x="3118688" y="365760"/>
              <a:chExt cx="3563068" cy="1035844"/>
            </a:xfrm>
          </p:grpSpPr>
          <p:grpSp>
            <p:nvGrpSpPr>
              <p:cNvPr id="45" name="组合 44"/>
              <p:cNvGrpSpPr/>
              <p:nvPr/>
            </p:nvGrpSpPr>
            <p:grpSpPr>
              <a:xfrm>
                <a:off x="3118688" y="365760"/>
                <a:ext cx="2539471" cy="1035844"/>
                <a:chOff x="3379945" y="535577"/>
                <a:chExt cx="2539471" cy="1035844"/>
              </a:xfrm>
            </p:grpSpPr>
            <p:pic>
              <p:nvPicPr>
                <p:cNvPr id="85009" name="Picture 17" descr="1"/>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19341" y="548471"/>
                  <a:ext cx="600075" cy="970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5013" name="Text Box 21"/>
                <p:cNvSpPr txBox="1">
                  <a:spLocks noChangeArrowheads="1"/>
                </p:cNvSpPr>
                <p:nvPr/>
              </p:nvSpPr>
              <p:spPr bwMode="auto">
                <a:xfrm>
                  <a:off x="4511995" y="656682"/>
                  <a:ext cx="6976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000" dirty="0">
                      <a:solidFill>
                        <a:srgbClr val="003399"/>
                      </a:solidFill>
                      <a:latin typeface="楷体" pitchFamily="49" charset="-122"/>
                      <a:ea typeface="楷体" pitchFamily="49" charset="-122"/>
                    </a:rPr>
                    <a:t>感染</a:t>
                  </a:r>
                </a:p>
                <a:p>
                  <a:pPr algn="ctr" eaLnBrk="0" hangingPunct="0"/>
                  <a:r>
                    <a:rPr lang="zh-CN" altLang="en-US" sz="2000" dirty="0">
                      <a:solidFill>
                        <a:srgbClr val="003399"/>
                      </a:solidFill>
                      <a:latin typeface="楷体" pitchFamily="49" charset="-122"/>
                      <a:ea typeface="楷体" pitchFamily="49" charset="-122"/>
                    </a:rPr>
                    <a:t>烟草</a:t>
                  </a:r>
                </a:p>
              </p:txBody>
            </p:sp>
            <p:pic>
              <p:nvPicPr>
                <p:cNvPr id="33" name="Picture 4" desc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9945" y="535577"/>
                  <a:ext cx="795338" cy="103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Line 20"/>
                <p:cNvSpPr>
                  <a:spLocks noChangeShapeType="1"/>
                </p:cNvSpPr>
                <p:nvPr/>
              </p:nvSpPr>
              <p:spPr bwMode="auto">
                <a:xfrm flipV="1">
                  <a:off x="4469778" y="1042818"/>
                  <a:ext cx="756047" cy="0"/>
                </a:xfrm>
                <a:prstGeom prst="line">
                  <a:avLst/>
                </a:prstGeom>
                <a:noFill/>
                <a:ln w="2540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2000">
                    <a:latin typeface="楷体" pitchFamily="49" charset="-122"/>
                    <a:ea typeface="楷体" pitchFamily="49" charset="-122"/>
                  </a:endParaRPr>
                </a:p>
              </p:txBody>
            </p:sp>
          </p:grpSp>
          <p:sp>
            <p:nvSpPr>
              <p:cNvPr id="37" name="Text Box 30"/>
              <p:cNvSpPr txBox="1">
                <a:spLocks noChangeArrowheads="1"/>
              </p:cNvSpPr>
              <p:nvPr/>
            </p:nvSpPr>
            <p:spPr bwMode="auto">
              <a:xfrm>
                <a:off x="5912578" y="444649"/>
                <a:ext cx="69762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zh-CN" altLang="en-US" sz="2000" dirty="0">
                    <a:solidFill>
                      <a:srgbClr val="003399"/>
                    </a:solidFill>
                    <a:latin typeface="楷体" pitchFamily="49" charset="-122"/>
                    <a:ea typeface="楷体" pitchFamily="49" charset="-122"/>
                  </a:rPr>
                  <a:t>实验</a:t>
                </a:r>
              </a:p>
              <a:p>
                <a:pPr algn="ctr" eaLnBrk="0" hangingPunct="0"/>
                <a:r>
                  <a:rPr lang="zh-CN" altLang="en-US" sz="2000" dirty="0">
                    <a:solidFill>
                      <a:srgbClr val="003399"/>
                    </a:solidFill>
                    <a:latin typeface="楷体" pitchFamily="49" charset="-122"/>
                    <a:ea typeface="楷体" pitchFamily="49" charset="-122"/>
                  </a:rPr>
                  <a:t>结果</a:t>
                </a:r>
              </a:p>
            </p:txBody>
          </p:sp>
          <p:sp>
            <p:nvSpPr>
              <p:cNvPr id="38" name="Line 29"/>
              <p:cNvSpPr>
                <a:spLocks noChangeShapeType="1"/>
              </p:cNvSpPr>
              <p:nvPr/>
            </p:nvSpPr>
            <p:spPr bwMode="auto">
              <a:xfrm>
                <a:off x="6032866" y="848201"/>
                <a:ext cx="648890" cy="1191"/>
              </a:xfrm>
              <a:prstGeom prst="line">
                <a:avLst/>
              </a:prstGeom>
              <a:noFill/>
              <a:ln w="25400">
                <a:solidFill>
                  <a:schemeClr val="hlink"/>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sz="2000">
                  <a:latin typeface="楷体" pitchFamily="49" charset="-122"/>
                  <a:ea typeface="楷体" pitchFamily="49" charset="-122"/>
                </a:endParaRPr>
              </a:p>
            </p:txBody>
          </p:sp>
        </p:grpSp>
        <p:sp>
          <p:nvSpPr>
            <p:cNvPr id="67" name="TextBox 66"/>
            <p:cNvSpPr txBox="1"/>
            <p:nvPr/>
          </p:nvSpPr>
          <p:spPr>
            <a:xfrm>
              <a:off x="3239588" y="1332412"/>
              <a:ext cx="697627" cy="400110"/>
            </a:xfrm>
            <a:prstGeom prst="rect">
              <a:avLst/>
            </a:prstGeom>
            <a:noFill/>
          </p:spPr>
          <p:txBody>
            <a:bodyPr wrap="none" rtlCol="0">
              <a:spAutoFit/>
            </a:bodyPr>
            <a:lstStyle/>
            <a:p>
              <a:r>
                <a:rPr lang="zh-CN" altLang="en-US" sz="2000" dirty="0" smtClean="0">
                  <a:latin typeface="楷体" pitchFamily="49" charset="-122"/>
                  <a:ea typeface="楷体" pitchFamily="49" charset="-122"/>
                </a:rPr>
                <a:t>病毒</a:t>
              </a:r>
              <a:endParaRPr lang="zh-CN" altLang="en-US" sz="2000" dirty="0">
                <a:latin typeface="楷体" pitchFamily="49" charset="-122"/>
                <a:ea typeface="楷体" pitchFamily="49" charset="-122"/>
              </a:endParaRPr>
            </a:p>
          </p:txBody>
        </p:sp>
      </p:grpSp>
      <p:grpSp>
        <p:nvGrpSpPr>
          <p:cNvPr id="82" name="组合 81"/>
          <p:cNvGrpSpPr/>
          <p:nvPr/>
        </p:nvGrpSpPr>
        <p:grpSpPr>
          <a:xfrm>
            <a:off x="391885" y="2594307"/>
            <a:ext cx="2143950" cy="1620157"/>
            <a:chOff x="391885" y="2594307"/>
            <a:chExt cx="2143950" cy="1620157"/>
          </a:xfrm>
        </p:grpSpPr>
        <p:grpSp>
          <p:nvGrpSpPr>
            <p:cNvPr id="80" name="组合 79"/>
            <p:cNvGrpSpPr/>
            <p:nvPr/>
          </p:nvGrpSpPr>
          <p:grpSpPr>
            <a:xfrm>
              <a:off x="391885" y="2594307"/>
              <a:ext cx="1684633" cy="1099242"/>
              <a:chOff x="391885" y="2594307"/>
              <a:chExt cx="1684633" cy="1099242"/>
            </a:xfrm>
          </p:grpSpPr>
          <p:pic>
            <p:nvPicPr>
              <p:cNvPr id="84996" name="Picture 4" desc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81180" y="2594307"/>
                <a:ext cx="795338" cy="1035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 name="TextBox 72"/>
              <p:cNvSpPr txBox="1"/>
              <p:nvPr/>
            </p:nvSpPr>
            <p:spPr>
              <a:xfrm>
                <a:off x="391885" y="2677886"/>
                <a:ext cx="954107" cy="1015663"/>
              </a:xfrm>
              <a:prstGeom prst="rect">
                <a:avLst/>
              </a:prstGeom>
              <a:noFill/>
            </p:spPr>
            <p:txBody>
              <a:bodyPr wrap="none" rtlCol="0">
                <a:spAutoFit/>
              </a:bodyPr>
              <a:lstStyle/>
              <a:p>
                <a:r>
                  <a:rPr lang="en-US" altLang="zh-CN" sz="2000" dirty="0" smtClean="0">
                    <a:latin typeface="楷体" pitchFamily="49" charset="-122"/>
                    <a:ea typeface="楷体" pitchFamily="49" charset="-122"/>
                  </a:rPr>
                  <a:t>RNA</a:t>
                </a:r>
              </a:p>
              <a:p>
                <a:endParaRPr lang="en-US" altLang="zh-CN" sz="2000" dirty="0" smtClean="0">
                  <a:latin typeface="楷体" pitchFamily="49" charset="-122"/>
                  <a:ea typeface="楷体" pitchFamily="49" charset="-122"/>
                </a:endParaRPr>
              </a:p>
              <a:p>
                <a:r>
                  <a:rPr lang="zh-CN" altLang="en-US" sz="2000" dirty="0" smtClean="0">
                    <a:latin typeface="楷体" pitchFamily="49" charset="-122"/>
                    <a:ea typeface="楷体" pitchFamily="49" charset="-122"/>
                  </a:rPr>
                  <a:t>蛋白质</a:t>
                </a:r>
                <a:endParaRPr lang="zh-CN" altLang="en-US" sz="2000" dirty="0">
                  <a:latin typeface="楷体" pitchFamily="49" charset="-122"/>
                  <a:ea typeface="楷体" pitchFamily="49" charset="-122"/>
                </a:endParaRPr>
              </a:p>
            </p:txBody>
          </p:sp>
          <p:cxnSp>
            <p:nvCxnSpPr>
              <p:cNvPr id="76" name="直接连接符 75"/>
              <p:cNvCxnSpPr/>
              <p:nvPr/>
            </p:nvCxnSpPr>
            <p:spPr>
              <a:xfrm>
                <a:off x="927463" y="2886891"/>
                <a:ext cx="653143" cy="13063"/>
              </a:xfrm>
              <a:prstGeom prst="line">
                <a:avLst/>
              </a:prstGeom>
            </p:spPr>
            <p:style>
              <a:lnRef idx="3">
                <a:schemeClr val="dk1"/>
              </a:lnRef>
              <a:fillRef idx="0">
                <a:schemeClr val="dk1"/>
              </a:fillRef>
              <a:effectRef idx="2">
                <a:schemeClr val="dk1"/>
              </a:effectRef>
              <a:fontRef idx="minor">
                <a:schemeClr val="tx1"/>
              </a:fontRef>
            </p:style>
          </p:cxnSp>
          <p:cxnSp>
            <p:nvCxnSpPr>
              <p:cNvPr id="79" name="直接连接符 78"/>
              <p:cNvCxnSpPr/>
              <p:nvPr/>
            </p:nvCxnSpPr>
            <p:spPr>
              <a:xfrm>
                <a:off x="1175657" y="3422469"/>
                <a:ext cx="143692" cy="1588"/>
              </a:xfrm>
              <a:prstGeom prst="line">
                <a:avLst/>
              </a:prstGeom>
            </p:spPr>
            <p:style>
              <a:lnRef idx="2">
                <a:schemeClr val="dk1"/>
              </a:lnRef>
              <a:fillRef idx="0">
                <a:schemeClr val="dk1"/>
              </a:fillRef>
              <a:effectRef idx="1">
                <a:schemeClr val="dk1"/>
              </a:effectRef>
              <a:fontRef idx="minor">
                <a:schemeClr val="tx1"/>
              </a:fontRef>
            </p:style>
          </p:cxnSp>
        </p:grpSp>
        <p:sp>
          <p:nvSpPr>
            <p:cNvPr id="81" name="TextBox 80"/>
            <p:cNvSpPr txBox="1"/>
            <p:nvPr/>
          </p:nvSpPr>
          <p:spPr>
            <a:xfrm>
              <a:off x="940526" y="3814354"/>
              <a:ext cx="1595309" cy="400110"/>
            </a:xfrm>
            <a:prstGeom prst="rect">
              <a:avLst/>
            </a:prstGeom>
            <a:noFill/>
          </p:spPr>
          <p:txBody>
            <a:bodyPr wrap="none" rtlCol="0">
              <a:spAutoFit/>
            </a:bodyPr>
            <a:lstStyle/>
            <a:p>
              <a:r>
                <a:rPr lang="en-US" altLang="zh-CN" sz="2000" dirty="0" smtClean="0">
                  <a:latin typeface="楷体" pitchFamily="49" charset="-122"/>
                  <a:ea typeface="楷体" pitchFamily="49" charset="-122"/>
                </a:rPr>
                <a:t>TMV</a:t>
              </a:r>
              <a:r>
                <a:rPr lang="zh-CN" altLang="en-US" sz="2000" dirty="0" smtClean="0">
                  <a:latin typeface="楷体" pitchFamily="49" charset="-122"/>
                  <a:ea typeface="楷体" pitchFamily="49" charset="-122"/>
                </a:rPr>
                <a:t>的示意图</a:t>
              </a:r>
              <a:endParaRPr lang="zh-CN" altLang="en-US" sz="2000" dirty="0">
                <a:latin typeface="楷体" pitchFamily="49" charset="-122"/>
                <a:ea typeface="楷体" pitchFamily="49" charset="-122"/>
              </a:endParaRPr>
            </a:p>
          </p:txBody>
        </p:sp>
      </p:grpSp>
      <p:sp>
        <p:nvSpPr>
          <p:cNvPr id="88" name="Text Box 5"/>
          <p:cNvSpPr txBox="1">
            <a:spLocks noChangeArrowheads="1"/>
          </p:cNvSpPr>
          <p:nvPr/>
        </p:nvSpPr>
        <p:spPr bwMode="auto">
          <a:xfrm>
            <a:off x="516835" y="0"/>
            <a:ext cx="8242851" cy="400110"/>
          </a:xfrm>
          <a:prstGeom prst="rect">
            <a:avLst/>
          </a:prstGeom>
          <a:noFill/>
          <a:ln w="9525">
            <a:noFill/>
            <a:miter lim="800000"/>
            <a:headEnd/>
            <a:tailEnd/>
          </a:ln>
        </p:spPr>
        <p:txBody>
          <a:bodyPr wrap="square">
            <a:spAutoFit/>
          </a:bodyPr>
          <a:lstStyle/>
          <a:p>
            <a:pPr eaLnBrk="1" hangingPunct="1">
              <a:spcBef>
                <a:spcPct val="50000"/>
              </a:spcBef>
            </a:pPr>
            <a:r>
              <a:rPr lang="en-US" altLang="zh-CN" sz="2000" b="1" dirty="0" smtClean="0">
                <a:solidFill>
                  <a:srgbClr val="FF0000"/>
                </a:solidFill>
                <a:latin typeface="楷体" pitchFamily="49" charset="-122"/>
                <a:ea typeface="楷体" pitchFamily="49" charset="-122"/>
              </a:rPr>
              <a:t>1956</a:t>
            </a:r>
            <a:r>
              <a:rPr lang="zh-CN" altLang="en-US" sz="2000" b="1" dirty="0" smtClean="0">
                <a:solidFill>
                  <a:srgbClr val="FF0000"/>
                </a:solidFill>
                <a:latin typeface="楷体" pitchFamily="49" charset="-122"/>
                <a:ea typeface="楷体" pitchFamily="49" charset="-122"/>
              </a:rPr>
              <a:t>年，美国学者弗伦克尔一库兰特（</a:t>
            </a:r>
            <a:r>
              <a:rPr lang="en-US" altLang="zh-CN" sz="2000" b="1" dirty="0" err="1" smtClean="0">
                <a:solidFill>
                  <a:srgbClr val="FF0000"/>
                </a:solidFill>
                <a:latin typeface="楷体" pitchFamily="49" charset="-122"/>
                <a:ea typeface="楷体" pitchFamily="49" charset="-122"/>
              </a:rPr>
              <a:t>Fraemkel-Courat</a:t>
            </a:r>
            <a:r>
              <a:rPr lang="zh-CN" altLang="en-US" sz="2000" b="1" dirty="0" smtClean="0">
                <a:solidFill>
                  <a:srgbClr val="FF0000"/>
                </a:solidFill>
                <a:latin typeface="楷体" pitchFamily="49" charset="-122"/>
                <a:ea typeface="楷体" pitchFamily="49" charset="-122"/>
              </a:rPr>
              <a:t>）的实验</a:t>
            </a:r>
            <a:endParaRPr lang="zh-CN" altLang="en-US" sz="2000" b="1" dirty="0">
              <a:solidFill>
                <a:srgbClr val="FF0000"/>
              </a:solidFill>
              <a:latin typeface="楷体" pitchFamily="49" charset="-122"/>
              <a:ea typeface="楷体" pitchFamily="49" charset="-122"/>
            </a:endParaRPr>
          </a:p>
        </p:txBody>
      </p:sp>
      <p:pic>
        <p:nvPicPr>
          <p:cNvPr id="71683" name="Picture 3"/>
          <p:cNvPicPr>
            <a:picLocks noChangeAspect="1" noChangeArrowheads="1"/>
          </p:cNvPicPr>
          <p:nvPr/>
        </p:nvPicPr>
        <p:blipFill>
          <a:blip r:embed="rId8"/>
          <a:srcRect/>
          <a:stretch>
            <a:fillRect/>
          </a:stretch>
        </p:blipFill>
        <p:spPr bwMode="auto">
          <a:xfrm>
            <a:off x="450574" y="742121"/>
            <a:ext cx="1326984" cy="1701662"/>
          </a:xfrm>
          <a:prstGeom prst="rect">
            <a:avLst/>
          </a:prstGeom>
          <a:noFill/>
          <a:ln w="9525">
            <a:noFill/>
            <a:miter lim="800000"/>
            <a:headEnd/>
            <a:tailEnd/>
          </a:ln>
          <a:effectLst/>
        </p:spPr>
      </p:pic>
    </p:spTree>
    <p:extLst>
      <p:ext uri="{BB962C8B-B14F-4D97-AF65-F5344CB8AC3E}">
        <p14:creationId xmlns:p14="http://schemas.microsoft.com/office/powerpoint/2010/main" val="42606802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1" nodeType="clickEffect">
                                  <p:stCondLst>
                                    <p:cond delay="0"/>
                                  </p:stCondLst>
                                  <p:childTnLst>
                                    <p:set>
                                      <p:cBhvr>
                                        <p:cTn id="6" dur="1" fill="hold">
                                          <p:stCondLst>
                                            <p:cond delay="0"/>
                                          </p:stCondLst>
                                        </p:cTn>
                                        <p:tgtEl>
                                          <p:spTgt spid="88"/>
                                        </p:tgtEl>
                                        <p:attrNameLst>
                                          <p:attrName>style.visibility</p:attrName>
                                        </p:attrNameLst>
                                      </p:cBhvr>
                                      <p:to>
                                        <p:strVal val="visible"/>
                                      </p:to>
                                    </p:set>
                                    <p:anim calcmode="lin" valueType="num">
                                      <p:cBhvr additive="base">
                                        <p:cTn id="7" dur="1000" fill="hold"/>
                                        <p:tgtEl>
                                          <p:spTgt spid="88"/>
                                        </p:tgtEl>
                                        <p:attrNameLst>
                                          <p:attrName>ppt_x</p:attrName>
                                        </p:attrNameLst>
                                      </p:cBhvr>
                                      <p:tavLst>
                                        <p:tav tm="0">
                                          <p:val>
                                            <p:strVal val="1+#ppt_w/2"/>
                                          </p:val>
                                        </p:tav>
                                        <p:tav tm="100000">
                                          <p:val>
                                            <p:strVal val="#ppt_x"/>
                                          </p:val>
                                        </p:tav>
                                      </p:tavLst>
                                    </p:anim>
                                    <p:anim calcmode="lin" valueType="num">
                                      <p:cBhvr additive="base">
                                        <p:cTn id="8" dur="10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68"/>
                                        </p:tgtEl>
                                        <p:attrNameLst>
                                          <p:attrName>style.visibility</p:attrName>
                                        </p:attrNameLst>
                                      </p:cBhvr>
                                      <p:to>
                                        <p:strVal val="visible"/>
                                      </p:to>
                                    </p:set>
                                    <p:animEffect transition="in" filter="blinds(horizontal)">
                                      <p:cBhvr>
                                        <p:cTn id="13" dur="500"/>
                                        <p:tgtEl>
                                          <p:spTgt spid="6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nodeType="click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blinds(horizontal)">
                                      <p:cBhvr>
                                        <p:cTn id="18" dur="500"/>
                                        <p:tgtEl>
                                          <p:spTgt spid="85"/>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nodeType="clickEffect">
                                  <p:stCondLst>
                                    <p:cond delay="0"/>
                                  </p:stCondLst>
                                  <p:childTnLst>
                                    <p:set>
                                      <p:cBhvr>
                                        <p:cTn id="22" dur="1" fill="hold">
                                          <p:stCondLst>
                                            <p:cond delay="0"/>
                                          </p:stCondLst>
                                        </p:cTn>
                                        <p:tgtEl>
                                          <p:spTgt spid="87"/>
                                        </p:tgtEl>
                                        <p:attrNameLst>
                                          <p:attrName>style.visibility</p:attrName>
                                        </p:attrNameLst>
                                      </p:cBhvr>
                                      <p:to>
                                        <p:strVal val="visible"/>
                                      </p:to>
                                    </p:set>
                                    <p:animEffect transition="in" filter="blinds(horizontal)">
                                      <p:cBhvr>
                                        <p:cTn id="23" dur="500"/>
                                        <p:tgtEl>
                                          <p:spTgt spid="8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blinds(horizontal)">
                                      <p:cBhvr>
                                        <p:cTn id="28" dur="500"/>
                                        <p:tgtEl>
                                          <p:spTgt spid="4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62"/>
                                        </p:tgtEl>
                                        <p:attrNameLst>
                                          <p:attrName>style.visibility</p:attrName>
                                        </p:attrNameLst>
                                      </p:cBhvr>
                                      <p:to>
                                        <p:strVal val="visible"/>
                                      </p:to>
                                    </p:set>
                                    <p:animEffect transition="in" filter="blinds(horizontal)">
                                      <p:cBhvr>
                                        <p:cTn id="33" dur="500"/>
                                        <p:tgtEl>
                                          <p:spTgt spid="62"/>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61"/>
                                        </p:tgtEl>
                                        <p:attrNameLst>
                                          <p:attrName>style.visibility</p:attrName>
                                        </p:attrNameLst>
                                      </p:cBhvr>
                                      <p:to>
                                        <p:strVal val="visible"/>
                                      </p:to>
                                    </p:set>
                                    <p:anim calcmode="lin" valueType="num">
                                      <p:cBhvr additive="base">
                                        <p:cTn id="38" dur="1000" fill="hold"/>
                                        <p:tgtEl>
                                          <p:spTgt spid="61"/>
                                        </p:tgtEl>
                                        <p:attrNameLst>
                                          <p:attrName>ppt_x</p:attrName>
                                        </p:attrNameLst>
                                      </p:cBhvr>
                                      <p:tavLst>
                                        <p:tav tm="0">
                                          <p:val>
                                            <p:strVal val="#ppt_x"/>
                                          </p:val>
                                        </p:tav>
                                        <p:tav tm="100000">
                                          <p:val>
                                            <p:strVal val="#ppt_x"/>
                                          </p:val>
                                        </p:tav>
                                      </p:tavLst>
                                    </p:anim>
                                    <p:anim calcmode="lin" valueType="num">
                                      <p:cBhvr additive="base">
                                        <p:cTn id="39" dur="1000" fill="hold"/>
                                        <p:tgtEl>
                                          <p:spTgt spid="61"/>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63"/>
                                        </p:tgtEl>
                                        <p:attrNameLst>
                                          <p:attrName>style.visibility</p:attrName>
                                        </p:attrNameLst>
                                      </p:cBhvr>
                                      <p:to>
                                        <p:strVal val="visible"/>
                                      </p:to>
                                    </p:set>
                                    <p:anim calcmode="lin" valueType="num">
                                      <p:cBhvr additive="base">
                                        <p:cTn id="44" dur="1000" fill="hold"/>
                                        <p:tgtEl>
                                          <p:spTgt spid="63"/>
                                        </p:tgtEl>
                                        <p:attrNameLst>
                                          <p:attrName>ppt_x</p:attrName>
                                        </p:attrNameLst>
                                      </p:cBhvr>
                                      <p:tavLst>
                                        <p:tav tm="0">
                                          <p:val>
                                            <p:strVal val="#ppt_x"/>
                                          </p:val>
                                        </p:tav>
                                        <p:tav tm="100000">
                                          <p:val>
                                            <p:strVal val="#ppt_x"/>
                                          </p:val>
                                        </p:tav>
                                      </p:tavLst>
                                    </p:anim>
                                    <p:anim calcmode="lin" valueType="num">
                                      <p:cBhvr additive="base">
                                        <p:cTn id="45" dur="1000" fill="hold"/>
                                        <p:tgtEl>
                                          <p:spTgt spid="6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2" name="Rectangle 3"/>
          <p:cNvSpPr>
            <a:spLocks noChangeArrowheads="1"/>
          </p:cNvSpPr>
          <p:nvPr/>
        </p:nvSpPr>
        <p:spPr bwMode="auto">
          <a:xfrm>
            <a:off x="3276980" y="159026"/>
            <a:ext cx="3541675"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smtClean="0">
                <a:solidFill>
                  <a:srgbClr val="FF0000"/>
                </a:solidFill>
                <a:latin typeface="楷体" pitchFamily="49" charset="-122"/>
                <a:ea typeface="楷体" pitchFamily="49" charset="-122"/>
              </a:rPr>
              <a:t>烟草花叶病毒的重建实验</a:t>
            </a:r>
          </a:p>
        </p:txBody>
      </p:sp>
      <p:sp>
        <p:nvSpPr>
          <p:cNvPr id="8" name="矩形 7"/>
          <p:cNvSpPr/>
          <p:nvPr/>
        </p:nvSpPr>
        <p:spPr>
          <a:xfrm>
            <a:off x="185529" y="982353"/>
            <a:ext cx="651140" cy="3416320"/>
          </a:xfrm>
          <a:prstGeom prst="rect">
            <a:avLst/>
          </a:prstGeom>
        </p:spPr>
        <p:txBody>
          <a:bodyPr wrap="none">
            <a:spAutoFit/>
          </a:bodyPr>
          <a:lstStyle/>
          <a:p>
            <a:r>
              <a:rPr lang="en-US" altLang="zh-CN" sz="2400" b="1" dirty="0" smtClean="0">
                <a:solidFill>
                  <a:srgbClr val="FF0000"/>
                </a:solidFill>
                <a:latin typeface="楷体" pitchFamily="49" charset="-122"/>
                <a:ea typeface="楷体" pitchFamily="49" charset="-122"/>
              </a:rPr>
              <a:t>RNA</a:t>
            </a:r>
          </a:p>
          <a:p>
            <a:r>
              <a:rPr lang="zh-CN" altLang="en-US" sz="2400" b="1" dirty="0" smtClean="0">
                <a:solidFill>
                  <a:srgbClr val="FF0000"/>
                </a:solidFill>
                <a:latin typeface="楷体" pitchFamily="49" charset="-122"/>
                <a:ea typeface="楷体" pitchFamily="49" charset="-122"/>
              </a:rPr>
              <a:t>是</a:t>
            </a:r>
            <a:endParaRPr lang="en-US" altLang="zh-CN" sz="2400" b="1" dirty="0" smtClean="0">
              <a:solidFill>
                <a:srgbClr val="FF0000"/>
              </a:solidFill>
              <a:latin typeface="楷体" pitchFamily="49" charset="-122"/>
              <a:ea typeface="楷体" pitchFamily="49" charset="-122"/>
            </a:endParaRPr>
          </a:p>
          <a:p>
            <a:r>
              <a:rPr lang="zh-CN" altLang="en-US" sz="2400" b="1" dirty="0" smtClean="0">
                <a:solidFill>
                  <a:srgbClr val="FF0000"/>
                </a:solidFill>
                <a:latin typeface="楷体" pitchFamily="49" charset="-122"/>
                <a:ea typeface="楷体" pitchFamily="49" charset="-122"/>
              </a:rPr>
              <a:t>遗</a:t>
            </a:r>
            <a:endParaRPr lang="en-US" altLang="zh-CN" sz="2400" b="1" dirty="0" smtClean="0">
              <a:solidFill>
                <a:srgbClr val="FF0000"/>
              </a:solidFill>
              <a:latin typeface="楷体" pitchFamily="49" charset="-122"/>
              <a:ea typeface="楷体" pitchFamily="49" charset="-122"/>
            </a:endParaRPr>
          </a:p>
          <a:p>
            <a:r>
              <a:rPr lang="zh-CN" altLang="en-US" sz="2400" b="1" dirty="0" smtClean="0">
                <a:solidFill>
                  <a:srgbClr val="FF0000"/>
                </a:solidFill>
                <a:latin typeface="楷体" pitchFamily="49" charset="-122"/>
                <a:ea typeface="楷体" pitchFamily="49" charset="-122"/>
              </a:rPr>
              <a:t>传</a:t>
            </a:r>
            <a:endParaRPr lang="en-US" altLang="zh-CN" sz="2400" b="1" dirty="0" smtClean="0">
              <a:solidFill>
                <a:srgbClr val="FF0000"/>
              </a:solidFill>
              <a:latin typeface="楷体" pitchFamily="49" charset="-122"/>
              <a:ea typeface="楷体" pitchFamily="49" charset="-122"/>
            </a:endParaRPr>
          </a:p>
          <a:p>
            <a:r>
              <a:rPr lang="zh-CN" altLang="en-US" sz="2400" b="1" dirty="0" smtClean="0">
                <a:solidFill>
                  <a:srgbClr val="FF0000"/>
                </a:solidFill>
                <a:latin typeface="楷体" pitchFamily="49" charset="-122"/>
                <a:ea typeface="楷体" pitchFamily="49" charset="-122"/>
              </a:rPr>
              <a:t>物</a:t>
            </a:r>
            <a:endParaRPr lang="en-US" altLang="zh-CN" sz="2400" b="1" dirty="0" smtClean="0">
              <a:solidFill>
                <a:srgbClr val="FF0000"/>
              </a:solidFill>
              <a:latin typeface="楷体" pitchFamily="49" charset="-122"/>
              <a:ea typeface="楷体" pitchFamily="49" charset="-122"/>
            </a:endParaRPr>
          </a:p>
          <a:p>
            <a:r>
              <a:rPr lang="zh-CN" altLang="en-US" sz="2400" b="1" dirty="0" smtClean="0">
                <a:solidFill>
                  <a:srgbClr val="FF0000"/>
                </a:solidFill>
                <a:latin typeface="楷体" pitchFamily="49" charset="-122"/>
                <a:ea typeface="楷体" pitchFamily="49" charset="-122"/>
              </a:rPr>
              <a:t>质</a:t>
            </a:r>
            <a:endParaRPr lang="en-US" altLang="zh-CN" sz="2400" b="1" dirty="0" smtClean="0">
              <a:solidFill>
                <a:srgbClr val="FF0000"/>
              </a:solidFill>
              <a:latin typeface="楷体" pitchFamily="49" charset="-122"/>
              <a:ea typeface="楷体" pitchFamily="49" charset="-122"/>
            </a:endParaRPr>
          </a:p>
          <a:p>
            <a:r>
              <a:rPr lang="zh-CN" altLang="en-US" sz="2400" b="1" dirty="0" smtClean="0">
                <a:solidFill>
                  <a:srgbClr val="FF0000"/>
                </a:solidFill>
                <a:latin typeface="楷体" pitchFamily="49" charset="-122"/>
                <a:ea typeface="楷体" pitchFamily="49" charset="-122"/>
              </a:rPr>
              <a:t>的</a:t>
            </a:r>
            <a:endParaRPr lang="en-US" altLang="zh-CN" sz="2400" b="1" dirty="0" smtClean="0">
              <a:solidFill>
                <a:srgbClr val="FF0000"/>
              </a:solidFill>
              <a:latin typeface="楷体" pitchFamily="49" charset="-122"/>
              <a:ea typeface="楷体" pitchFamily="49" charset="-122"/>
            </a:endParaRPr>
          </a:p>
          <a:p>
            <a:r>
              <a:rPr lang="zh-CN" altLang="en-US" sz="2400" b="1" dirty="0" smtClean="0">
                <a:solidFill>
                  <a:srgbClr val="FF0000"/>
                </a:solidFill>
                <a:latin typeface="楷体" pitchFamily="49" charset="-122"/>
                <a:ea typeface="楷体" pitchFamily="49" charset="-122"/>
              </a:rPr>
              <a:t>证</a:t>
            </a:r>
            <a:endParaRPr lang="en-US" altLang="zh-CN" sz="2400" b="1" dirty="0" smtClean="0">
              <a:solidFill>
                <a:srgbClr val="FF0000"/>
              </a:solidFill>
              <a:latin typeface="楷体" pitchFamily="49" charset="-122"/>
              <a:ea typeface="楷体" pitchFamily="49" charset="-122"/>
            </a:endParaRPr>
          </a:p>
          <a:p>
            <a:r>
              <a:rPr lang="zh-CN" altLang="en-US" sz="2400" b="1" dirty="0" smtClean="0">
                <a:solidFill>
                  <a:srgbClr val="FF0000"/>
                </a:solidFill>
                <a:latin typeface="楷体" pitchFamily="49" charset="-122"/>
                <a:ea typeface="楷体" pitchFamily="49" charset="-122"/>
              </a:rPr>
              <a:t>据</a:t>
            </a:r>
            <a:endParaRPr lang="zh-CN" altLang="en-US" sz="2400" dirty="0"/>
          </a:p>
        </p:txBody>
      </p:sp>
      <p:sp>
        <p:nvSpPr>
          <p:cNvPr id="10" name="Text Box 4"/>
          <p:cNvSpPr txBox="1">
            <a:spLocks noChangeArrowheads="1"/>
          </p:cNvSpPr>
          <p:nvPr/>
        </p:nvSpPr>
        <p:spPr bwMode="auto">
          <a:xfrm>
            <a:off x="858078" y="4285112"/>
            <a:ext cx="8100392" cy="523220"/>
          </a:xfrm>
          <a:prstGeom prst="rect">
            <a:avLst/>
          </a:prstGeom>
          <a:noFill/>
          <a:ln w="9525">
            <a:noFill/>
            <a:miter lim="800000"/>
            <a:headEnd/>
            <a:tailEnd/>
          </a:ln>
        </p:spPr>
        <p:txBody>
          <a:bodyPr wrap="square">
            <a:spAutoFit/>
          </a:bodyPr>
          <a:lstStyle/>
          <a:p>
            <a:pPr eaLnBrk="1" hangingPunct="1">
              <a:spcBef>
                <a:spcPct val="15000"/>
              </a:spcBef>
              <a:buClr>
                <a:srgbClr val="0000FF"/>
              </a:buClr>
              <a:buFont typeface="Wingdings" pitchFamily="2" charset="2"/>
              <a:buNone/>
            </a:pPr>
            <a:r>
              <a:rPr lang="zh-CN" altLang="en-US" sz="2800" b="1" dirty="0">
                <a:solidFill>
                  <a:srgbClr val="000000"/>
                </a:solidFill>
                <a:latin typeface="楷体" pitchFamily="49" charset="-122"/>
                <a:ea typeface="楷体" pitchFamily="49" charset="-122"/>
              </a:rPr>
              <a:t>进一步</a:t>
            </a:r>
            <a:r>
              <a:rPr lang="zh-CN" altLang="en-US" sz="2800" b="1" dirty="0" smtClean="0">
                <a:solidFill>
                  <a:srgbClr val="000000"/>
                </a:solidFill>
                <a:latin typeface="楷体" pitchFamily="49" charset="-122"/>
                <a:ea typeface="楷体" pitchFamily="49" charset="-122"/>
              </a:rPr>
              <a:t>证明：</a:t>
            </a:r>
            <a:r>
              <a:rPr lang="zh-CN" altLang="en-US" sz="2800" b="1" dirty="0" smtClean="0">
                <a:solidFill>
                  <a:srgbClr val="FF0000"/>
                </a:solidFill>
                <a:latin typeface="楷体" pitchFamily="49" charset="-122"/>
                <a:ea typeface="楷体" pitchFamily="49" charset="-122"/>
              </a:rPr>
              <a:t>在</a:t>
            </a:r>
            <a:r>
              <a:rPr lang="zh-CN" altLang="zh-CN" sz="2800" b="1" dirty="0">
                <a:solidFill>
                  <a:srgbClr val="FF0000"/>
                </a:solidFill>
                <a:latin typeface="楷体" pitchFamily="49" charset="-122"/>
                <a:ea typeface="楷体" pitchFamily="49" charset="-122"/>
              </a:rPr>
              <a:t>RNA</a:t>
            </a:r>
            <a:r>
              <a:rPr lang="zh-CN" altLang="en-US" sz="2800" b="1" dirty="0">
                <a:solidFill>
                  <a:srgbClr val="FF0000"/>
                </a:solidFill>
                <a:latin typeface="楷体" pitchFamily="49" charset="-122"/>
                <a:ea typeface="楷体" pitchFamily="49" charset="-122"/>
              </a:rPr>
              <a:t>病毒中，遗传物质是</a:t>
            </a:r>
            <a:r>
              <a:rPr lang="zh-CN" altLang="zh-CN" sz="2800" b="1" dirty="0">
                <a:solidFill>
                  <a:srgbClr val="FF0000"/>
                </a:solidFill>
                <a:latin typeface="楷体" pitchFamily="49" charset="-122"/>
                <a:ea typeface="楷体" pitchFamily="49" charset="-122"/>
              </a:rPr>
              <a:t>RNA</a:t>
            </a:r>
            <a:r>
              <a:rPr lang="zh-CN" altLang="en-US" sz="2800" b="1" dirty="0">
                <a:solidFill>
                  <a:srgbClr val="FF0000"/>
                </a:solidFill>
                <a:latin typeface="楷体" pitchFamily="49" charset="-122"/>
                <a:ea typeface="楷体" pitchFamily="49" charset="-122"/>
              </a:rPr>
              <a:t>。</a:t>
            </a:r>
            <a:r>
              <a:rPr lang="zh-CN" altLang="en-US" sz="2800" b="1" dirty="0">
                <a:solidFill>
                  <a:srgbClr val="000000"/>
                </a:solidFill>
                <a:latin typeface="楷体" pitchFamily="49" charset="-122"/>
                <a:ea typeface="楷体" pitchFamily="49" charset="-122"/>
              </a:rPr>
              <a:t>  </a:t>
            </a:r>
          </a:p>
        </p:txBody>
      </p:sp>
      <p:pic>
        <p:nvPicPr>
          <p:cNvPr id="11" name="Picture 8"/>
          <p:cNvPicPr>
            <a:picLocks noChangeAspect="1" noChangeArrowheads="1"/>
          </p:cNvPicPr>
          <p:nvPr/>
        </p:nvPicPr>
        <p:blipFill>
          <a:blip r:embed="rId3"/>
          <a:srcRect/>
          <a:stretch>
            <a:fillRect/>
          </a:stretch>
        </p:blipFill>
        <p:spPr bwMode="auto">
          <a:xfrm>
            <a:off x="1398029" y="662608"/>
            <a:ext cx="1104900" cy="3146827"/>
          </a:xfrm>
          <a:prstGeom prst="rect">
            <a:avLst/>
          </a:prstGeom>
          <a:noFill/>
          <a:ln w="9525">
            <a:noFill/>
            <a:miter lim="800000"/>
            <a:headEnd/>
            <a:tailEnd/>
          </a:ln>
          <a:effectLst/>
        </p:spPr>
      </p:pic>
      <p:pic>
        <p:nvPicPr>
          <p:cNvPr id="12" name="Picture 9"/>
          <p:cNvPicPr>
            <a:picLocks noChangeAspect="1" noChangeArrowheads="1"/>
          </p:cNvPicPr>
          <p:nvPr/>
        </p:nvPicPr>
        <p:blipFill>
          <a:blip r:embed="rId4"/>
          <a:srcRect/>
          <a:stretch>
            <a:fillRect/>
          </a:stretch>
        </p:blipFill>
        <p:spPr bwMode="auto">
          <a:xfrm>
            <a:off x="2915779" y="706715"/>
            <a:ext cx="1179142" cy="3133725"/>
          </a:xfrm>
          <a:prstGeom prst="rect">
            <a:avLst/>
          </a:prstGeom>
          <a:noFill/>
          <a:ln w="9525">
            <a:noFill/>
            <a:miter lim="800000"/>
            <a:headEnd/>
            <a:tailEnd/>
          </a:ln>
          <a:effectLst/>
        </p:spPr>
      </p:pic>
      <p:pic>
        <p:nvPicPr>
          <p:cNvPr id="13" name="Picture 10"/>
          <p:cNvPicPr>
            <a:picLocks noChangeAspect="1" noChangeArrowheads="1"/>
          </p:cNvPicPr>
          <p:nvPr/>
        </p:nvPicPr>
        <p:blipFill>
          <a:blip r:embed="rId5"/>
          <a:srcRect/>
          <a:stretch>
            <a:fillRect/>
          </a:stretch>
        </p:blipFill>
        <p:spPr bwMode="auto">
          <a:xfrm>
            <a:off x="4691270" y="745953"/>
            <a:ext cx="1205947" cy="3003694"/>
          </a:xfrm>
          <a:prstGeom prst="rect">
            <a:avLst/>
          </a:prstGeom>
          <a:noFill/>
          <a:ln w="9525">
            <a:noFill/>
            <a:miter lim="800000"/>
            <a:headEnd/>
            <a:tailEnd/>
          </a:ln>
          <a:effectLst/>
        </p:spPr>
      </p:pic>
      <p:pic>
        <p:nvPicPr>
          <p:cNvPr id="9217" name="Picture 1"/>
          <p:cNvPicPr>
            <a:picLocks noChangeAspect="1" noChangeArrowheads="1"/>
          </p:cNvPicPr>
          <p:nvPr/>
        </p:nvPicPr>
        <p:blipFill>
          <a:blip r:embed="rId6"/>
          <a:srcRect/>
          <a:stretch>
            <a:fillRect/>
          </a:stretch>
        </p:blipFill>
        <p:spPr bwMode="auto">
          <a:xfrm>
            <a:off x="6465403" y="808383"/>
            <a:ext cx="1215277" cy="2975112"/>
          </a:xfrm>
          <a:prstGeom prst="rect">
            <a:avLst/>
          </a:prstGeom>
          <a:noFill/>
          <a:ln w="9525">
            <a:noFill/>
            <a:miter lim="800000"/>
            <a:headEnd/>
            <a:tailEnd/>
          </a:ln>
          <a:effectLst/>
        </p:spPr>
      </p:pic>
      <p:grpSp>
        <p:nvGrpSpPr>
          <p:cNvPr id="28" name="组合 27"/>
          <p:cNvGrpSpPr/>
          <p:nvPr/>
        </p:nvGrpSpPr>
        <p:grpSpPr>
          <a:xfrm>
            <a:off x="2107097" y="3432313"/>
            <a:ext cx="4598504" cy="874644"/>
            <a:chOff x="2372140" y="3617844"/>
            <a:chExt cx="2922104" cy="609600"/>
          </a:xfrm>
        </p:grpSpPr>
        <p:cxnSp>
          <p:nvCxnSpPr>
            <p:cNvPr id="25" name="直接连接符 24"/>
            <p:cNvCxnSpPr>
              <a:stCxn id="13" idx="2"/>
            </p:cNvCxnSpPr>
            <p:nvPr/>
          </p:nvCxnSpPr>
          <p:spPr>
            <a:xfrm rot="5400000">
              <a:off x="3879216" y="2812415"/>
              <a:ext cx="477796" cy="2352261"/>
            </a:xfrm>
            <a:prstGeom prst="line">
              <a:avLst/>
            </a:prstGeom>
            <a:ln w="28575">
              <a:solidFill>
                <a:srgbClr val="FF0000"/>
              </a:solidFill>
            </a:ln>
          </p:spPr>
          <p:style>
            <a:lnRef idx="3">
              <a:schemeClr val="dk1"/>
            </a:lnRef>
            <a:fillRef idx="0">
              <a:schemeClr val="dk1"/>
            </a:fillRef>
            <a:effectRef idx="2">
              <a:schemeClr val="dk1"/>
            </a:effectRef>
            <a:fontRef idx="minor">
              <a:schemeClr val="tx1"/>
            </a:fontRef>
          </p:style>
        </p:cxnSp>
        <p:cxnSp>
          <p:nvCxnSpPr>
            <p:cNvPr id="27" name="直接箭头连接符 26"/>
            <p:cNvCxnSpPr/>
            <p:nvPr/>
          </p:nvCxnSpPr>
          <p:spPr>
            <a:xfrm rot="16200000" flipV="1">
              <a:off x="2372140" y="3617844"/>
              <a:ext cx="583095" cy="583095"/>
            </a:xfrm>
            <a:prstGeom prst="straightConnector1">
              <a:avLst/>
            </a:prstGeom>
            <a:ln w="28575">
              <a:solidFill>
                <a:srgbClr val="FF0000"/>
              </a:solidFill>
              <a:tailEnd type="arrow"/>
            </a:ln>
          </p:spPr>
          <p:style>
            <a:lnRef idx="3">
              <a:schemeClr val="dk1"/>
            </a:lnRef>
            <a:fillRef idx="0">
              <a:schemeClr val="dk1"/>
            </a:fillRef>
            <a:effectRef idx="2">
              <a:schemeClr val="dk1"/>
            </a:effectRef>
            <a:fontRef idx="minor">
              <a:schemeClr val="tx1"/>
            </a:fontRef>
          </p:style>
        </p:cxnSp>
      </p:grpSp>
      <p:grpSp>
        <p:nvGrpSpPr>
          <p:cNvPr id="30" name="组合 29"/>
          <p:cNvGrpSpPr/>
          <p:nvPr/>
        </p:nvGrpSpPr>
        <p:grpSpPr>
          <a:xfrm>
            <a:off x="3670852" y="3544957"/>
            <a:ext cx="1643270" cy="483704"/>
            <a:chOff x="2372140" y="3617844"/>
            <a:chExt cx="2922104" cy="609600"/>
          </a:xfrm>
        </p:grpSpPr>
        <p:cxnSp>
          <p:nvCxnSpPr>
            <p:cNvPr id="31" name="直接连接符 30"/>
            <p:cNvCxnSpPr/>
            <p:nvPr/>
          </p:nvCxnSpPr>
          <p:spPr>
            <a:xfrm rot="5400000">
              <a:off x="3879216" y="2812415"/>
              <a:ext cx="477796" cy="2352261"/>
            </a:xfrm>
            <a:prstGeom prst="line">
              <a:avLst/>
            </a:prstGeom>
            <a:ln w="28575"/>
          </p:spPr>
          <p:style>
            <a:lnRef idx="3">
              <a:schemeClr val="dk1"/>
            </a:lnRef>
            <a:fillRef idx="0">
              <a:schemeClr val="dk1"/>
            </a:fillRef>
            <a:effectRef idx="2">
              <a:schemeClr val="dk1"/>
            </a:effectRef>
            <a:fontRef idx="minor">
              <a:schemeClr val="tx1"/>
            </a:fontRef>
          </p:style>
        </p:cxnSp>
        <p:cxnSp>
          <p:nvCxnSpPr>
            <p:cNvPr id="32" name="直接箭头连接符 31"/>
            <p:cNvCxnSpPr/>
            <p:nvPr/>
          </p:nvCxnSpPr>
          <p:spPr>
            <a:xfrm rot="16200000" flipV="1">
              <a:off x="2372140" y="3617844"/>
              <a:ext cx="583095" cy="583095"/>
            </a:xfrm>
            <a:prstGeom prst="straightConnector1">
              <a:avLst/>
            </a:prstGeom>
            <a:ln w="28575">
              <a:tailEnd type="arrow"/>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61348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217"/>
                                        </p:tgtEl>
                                        <p:attrNameLst>
                                          <p:attrName>style.visibility</p:attrName>
                                        </p:attrNameLst>
                                      </p:cBhvr>
                                      <p:to>
                                        <p:strVal val="visible"/>
                                      </p:to>
                                    </p:set>
                                    <p:animEffect transition="in" filter="blinds(horizontal)">
                                      <p:cBhvr>
                                        <p:cTn id="22" dur="500"/>
                                        <p:tgtEl>
                                          <p:spTgt spid="9217"/>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blinds(horizontal)">
                                      <p:cBhvr>
                                        <p:cTn id="27" dur="500"/>
                                        <p:tgtEl>
                                          <p:spTgt spid="30"/>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blinds(horizontal)">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1"/>
          <p:cNvSpPr txBox="1">
            <a:spLocks noChangeArrowheads="1"/>
          </p:cNvSpPr>
          <p:nvPr/>
        </p:nvSpPr>
        <p:spPr bwMode="auto">
          <a:xfrm>
            <a:off x="1457739" y="0"/>
            <a:ext cx="5963478" cy="438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smtClean="0">
                <a:latin typeface="楷体" pitchFamily="49" charset="-122"/>
                <a:ea typeface="楷体" pitchFamily="49" charset="-122"/>
              </a:rPr>
              <a:t>为什么</a:t>
            </a:r>
            <a:r>
              <a:rPr lang="en-US" altLang="zh-CN" sz="2400" b="1" dirty="0" smtClean="0">
                <a:latin typeface="楷体" pitchFamily="49" charset="-122"/>
                <a:ea typeface="楷体" pitchFamily="49" charset="-122"/>
              </a:rPr>
              <a:t>DNA</a:t>
            </a:r>
            <a:r>
              <a:rPr lang="zh-CN" altLang="en-US" sz="2400" b="1" dirty="0" smtClean="0">
                <a:latin typeface="楷体" pitchFamily="49" charset="-122"/>
                <a:ea typeface="楷体" pitchFamily="49" charset="-122"/>
              </a:rPr>
              <a:t>是主要的遗传物质</a:t>
            </a:r>
            <a:endParaRPr lang="zh-CN" altLang="en-US" sz="2400" b="1" dirty="0">
              <a:latin typeface="楷体" pitchFamily="49" charset="-122"/>
              <a:ea typeface="楷体" pitchFamily="49" charset="-122"/>
            </a:endParaRPr>
          </a:p>
        </p:txBody>
      </p:sp>
      <p:grpSp>
        <p:nvGrpSpPr>
          <p:cNvPr id="2" name="Group 3"/>
          <p:cNvGrpSpPr/>
          <p:nvPr/>
        </p:nvGrpSpPr>
        <p:grpSpPr bwMode="auto">
          <a:xfrm>
            <a:off x="499560" y="898735"/>
            <a:ext cx="706041" cy="2559843"/>
            <a:chOff x="-88" y="0"/>
            <a:chExt cx="593" cy="2150"/>
          </a:xfrm>
        </p:grpSpPr>
        <p:sp>
          <p:nvSpPr>
            <p:cNvPr id="9" name="AutoShape 4"/>
            <p:cNvSpPr/>
            <p:nvPr/>
          </p:nvSpPr>
          <p:spPr bwMode="auto">
            <a:xfrm>
              <a:off x="349" y="0"/>
              <a:ext cx="156" cy="2150"/>
            </a:xfrm>
            <a:prstGeom prst="leftBrace">
              <a:avLst>
                <a:gd name="adj1" fmla="val 61910"/>
                <a:gd name="adj2" fmla="val 50000"/>
              </a:avLst>
            </a:prstGeom>
            <a:noFill/>
            <a:ln w="38100">
              <a:solidFill>
                <a:srgbClr val="3333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sz="2400">
                <a:solidFill>
                  <a:schemeClr val="tx1">
                    <a:lumMod val="65000"/>
                    <a:lumOff val="35000"/>
                  </a:schemeClr>
                </a:solidFill>
                <a:latin typeface="楷体" pitchFamily="49" charset="-122"/>
                <a:ea typeface="楷体" pitchFamily="49" charset="-122"/>
                <a:cs typeface="Times New Roman" panose="02020603050405020304" pitchFamily="18" charset="0"/>
              </a:endParaRPr>
            </a:p>
          </p:txBody>
        </p:sp>
        <p:sp>
          <p:nvSpPr>
            <p:cNvPr id="10" name="Text Box 5"/>
            <p:cNvSpPr txBox="1">
              <a:spLocks noChangeArrowheads="1"/>
            </p:cNvSpPr>
            <p:nvPr/>
          </p:nvSpPr>
          <p:spPr bwMode="auto">
            <a:xfrm>
              <a:off x="-88" y="91"/>
              <a:ext cx="527" cy="1451"/>
            </a:xfrm>
            <a:prstGeom prst="rect">
              <a:avLst/>
            </a:prstGeom>
            <a:noFill/>
            <a:ln w="9525">
              <a:noFill/>
              <a:miter lim="800000"/>
            </a:ln>
            <a:effectLst/>
          </p:spPr>
          <p:txBody>
            <a:bodyPr vert="eaVert">
              <a:spAutoFit/>
            </a:bodyPr>
            <a:lstStyle/>
            <a:p>
              <a:pPr algn="ctr">
                <a:lnSpc>
                  <a:spcPct val="120000"/>
                </a:lnSpc>
                <a:defRPr/>
              </a:pPr>
              <a:r>
                <a:rPr lang="zh-CN" altLang="en-US" sz="2400" b="1" dirty="0" smtClean="0">
                  <a:latin typeface="楷体" pitchFamily="49" charset="-122"/>
                  <a:ea typeface="楷体" pitchFamily="49" charset="-122"/>
                  <a:cs typeface="Times New Roman" panose="02020603050405020304" pitchFamily="18" charset="0"/>
                </a:rPr>
                <a:t>生物</a:t>
              </a:r>
              <a:r>
                <a:rPr lang="zh-CN" altLang="en-US" sz="2400" b="1" dirty="0">
                  <a:latin typeface="楷体" pitchFamily="49" charset="-122"/>
                  <a:ea typeface="楷体" pitchFamily="49" charset="-122"/>
                  <a:cs typeface="Times New Roman" panose="02020603050405020304" pitchFamily="18" charset="0"/>
                </a:rPr>
                <a:t>种类</a:t>
              </a:r>
            </a:p>
          </p:txBody>
        </p:sp>
      </p:grpSp>
      <p:pic>
        <p:nvPicPr>
          <p:cNvPr id="32" name="Picture 4" descr="9c5ba8dab03198c4ce3a7b24699f56bb">
            <a:extLst>
              <a:ext uri="{FF2B5EF4-FFF2-40B4-BE49-F238E27FC236}">
                <a16:creationId xmlns="" xmlns:a16="http://schemas.microsoft.com/office/drawing/2014/main" id="{298AB3E3-53F8-49A8-BB63-D84B1F3F6B2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3685" y="0"/>
            <a:ext cx="1134192" cy="21866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6" name="组合 55"/>
          <p:cNvGrpSpPr/>
          <p:nvPr/>
        </p:nvGrpSpPr>
        <p:grpSpPr>
          <a:xfrm>
            <a:off x="1192696" y="786789"/>
            <a:ext cx="5747565" cy="2499750"/>
            <a:chOff x="1192696" y="786789"/>
            <a:chExt cx="5747565" cy="2499750"/>
          </a:xfrm>
        </p:grpSpPr>
        <p:grpSp>
          <p:nvGrpSpPr>
            <p:cNvPr id="54" name="组合 53"/>
            <p:cNvGrpSpPr/>
            <p:nvPr/>
          </p:nvGrpSpPr>
          <p:grpSpPr>
            <a:xfrm>
              <a:off x="1192696" y="786789"/>
              <a:ext cx="5747565" cy="2115437"/>
              <a:chOff x="1192696" y="614511"/>
              <a:chExt cx="5747565" cy="2115437"/>
            </a:xfrm>
          </p:grpSpPr>
          <p:sp>
            <p:nvSpPr>
              <p:cNvPr id="11" name="Text Box 6"/>
              <p:cNvSpPr txBox="1">
                <a:spLocks noChangeArrowheads="1"/>
              </p:cNvSpPr>
              <p:nvPr/>
            </p:nvSpPr>
            <p:spPr bwMode="auto">
              <a:xfrm>
                <a:off x="1192696" y="614511"/>
                <a:ext cx="1142034" cy="2115437"/>
              </a:xfrm>
              <a:prstGeom prst="rect">
                <a:avLst/>
              </a:prstGeom>
              <a:noFill/>
              <a:ln w="9525">
                <a:noFill/>
                <a:miter lim="800000"/>
              </a:ln>
              <a:effectLst/>
            </p:spPr>
            <p:txBody>
              <a:bodyPr wrap="square" lIns="68580" tIns="34290" rIns="68580" bIns="34290" anchor="ctr" anchorCtr="1">
                <a:spAutoFit/>
              </a:bodyPr>
              <a:lstStyle/>
              <a:p>
                <a:pPr algn="ctr">
                  <a:spcBef>
                    <a:spcPct val="50000"/>
                  </a:spcBef>
                  <a:defRPr/>
                </a:pPr>
                <a:r>
                  <a:rPr lang="zh-CN" altLang="en-US" sz="2400" b="1" dirty="0">
                    <a:latin typeface="楷体" pitchFamily="49" charset="-122"/>
                    <a:ea typeface="楷体" pitchFamily="49" charset="-122"/>
                    <a:cs typeface="Times New Roman" panose="02020603050405020304" pitchFamily="18" charset="0"/>
                  </a:rPr>
                  <a:t>动物</a:t>
                </a:r>
              </a:p>
              <a:p>
                <a:pPr algn="ctr">
                  <a:spcBef>
                    <a:spcPct val="50000"/>
                  </a:spcBef>
                  <a:defRPr/>
                </a:pPr>
                <a:r>
                  <a:rPr lang="zh-CN" altLang="en-US" sz="2400" b="1" dirty="0">
                    <a:latin typeface="楷体" pitchFamily="49" charset="-122"/>
                    <a:ea typeface="楷体" pitchFamily="49" charset="-122"/>
                    <a:cs typeface="Times New Roman" panose="02020603050405020304" pitchFamily="18" charset="0"/>
                  </a:rPr>
                  <a:t>植物</a:t>
                </a:r>
              </a:p>
              <a:p>
                <a:pPr algn="ctr">
                  <a:spcBef>
                    <a:spcPct val="50000"/>
                  </a:spcBef>
                  <a:defRPr/>
                </a:pPr>
                <a:r>
                  <a:rPr lang="zh-CN" altLang="en-US" sz="2400" b="1" dirty="0" smtClean="0">
                    <a:latin typeface="楷体" pitchFamily="49" charset="-122"/>
                    <a:ea typeface="楷体" pitchFamily="49" charset="-122"/>
                    <a:cs typeface="Times New Roman" panose="02020603050405020304" pitchFamily="18" charset="0"/>
                  </a:rPr>
                  <a:t>真菌</a:t>
                </a:r>
              </a:p>
              <a:p>
                <a:pPr algn="ctr">
                  <a:spcBef>
                    <a:spcPct val="50000"/>
                  </a:spcBef>
                  <a:defRPr/>
                </a:pPr>
                <a:r>
                  <a:rPr lang="zh-CN" altLang="en-US" sz="2400" b="1" dirty="0" smtClean="0">
                    <a:latin typeface="楷体" pitchFamily="49" charset="-122"/>
                    <a:ea typeface="楷体" pitchFamily="49" charset="-122"/>
                    <a:cs typeface="Times New Roman" panose="02020603050405020304" pitchFamily="18" charset="0"/>
                  </a:rPr>
                  <a:t> 细菌</a:t>
                </a:r>
                <a:r>
                  <a:rPr lang="en-US" altLang="zh-CN" sz="2400" b="1" dirty="0" smtClean="0">
                    <a:latin typeface="楷体" pitchFamily="49" charset="-122"/>
                    <a:ea typeface="楷体" pitchFamily="49" charset="-122"/>
                    <a:cs typeface="Times New Roman" panose="02020603050405020304" pitchFamily="18" charset="0"/>
                  </a:rPr>
                  <a:t>-</a:t>
                </a:r>
              </a:p>
            </p:txBody>
          </p:sp>
          <p:sp>
            <p:nvSpPr>
              <p:cNvPr id="18" name="Text Box 13"/>
              <p:cNvSpPr txBox="1">
                <a:spLocks noChangeArrowheads="1"/>
              </p:cNvSpPr>
              <p:nvPr/>
            </p:nvSpPr>
            <p:spPr bwMode="auto">
              <a:xfrm>
                <a:off x="4537580" y="2089291"/>
                <a:ext cx="2402681" cy="438582"/>
              </a:xfrm>
              <a:prstGeom prst="rect">
                <a:avLst/>
              </a:prstGeom>
              <a:noFill/>
              <a:ln w="9525">
                <a:noFill/>
                <a:miter lim="800000"/>
              </a:ln>
              <a:effectLst/>
            </p:spPr>
            <p:txBody>
              <a:bodyPr lIns="68580" tIns="34290" rIns="68580" bIns="34290" anchor="ctr" anchorCtr="1">
                <a:spAutoFit/>
              </a:bodyPr>
              <a:lstStyle/>
              <a:p>
                <a:pPr>
                  <a:spcBef>
                    <a:spcPct val="50000"/>
                  </a:spcBef>
                  <a:defRPr/>
                </a:pPr>
                <a:r>
                  <a:rPr lang="zh-CN" altLang="en-US" sz="2400" b="1" dirty="0">
                    <a:latin typeface="楷体" pitchFamily="49" charset="-122"/>
                    <a:ea typeface="楷体" pitchFamily="49" charset="-122"/>
                    <a:cs typeface="Times New Roman" panose="02020603050405020304" pitchFamily="18" charset="0"/>
                  </a:rPr>
                  <a:t>遗传物质是</a:t>
                </a:r>
                <a:r>
                  <a:rPr lang="en-US" altLang="en-US" sz="2400" b="1" dirty="0">
                    <a:solidFill>
                      <a:srgbClr val="FF0000"/>
                    </a:solidFill>
                    <a:latin typeface="楷体" pitchFamily="49" charset="-122"/>
                    <a:ea typeface="楷体" pitchFamily="49" charset="-122"/>
                    <a:cs typeface="Times New Roman" panose="02020603050405020304" pitchFamily="18" charset="0"/>
                  </a:rPr>
                  <a:t>DNA</a:t>
                </a:r>
              </a:p>
            </p:txBody>
          </p:sp>
          <p:sp>
            <p:nvSpPr>
              <p:cNvPr id="38" name="矩形 37">
                <a:extLst>
                  <a:ext uri="{FF2B5EF4-FFF2-40B4-BE49-F238E27FC236}">
                    <a16:creationId xmlns="" xmlns:a16="http://schemas.microsoft.com/office/drawing/2014/main" id="{DBAEC8F4-53BA-4788-A122-7447AC3A12DD}"/>
                  </a:ext>
                </a:extLst>
              </p:cNvPr>
              <p:cNvSpPr>
                <a:spLocks noChangeArrowheads="1"/>
              </p:cNvSpPr>
              <p:nvPr/>
            </p:nvSpPr>
            <p:spPr bwMode="auto">
              <a:xfrm>
                <a:off x="2143621" y="1085087"/>
                <a:ext cx="14221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spcBef>
                    <a:spcPct val="50000"/>
                  </a:spcBef>
                  <a:defRPr/>
                </a:pPr>
                <a:r>
                  <a:rPr lang="zh-CN" altLang="en-US" sz="2400" b="1" dirty="0">
                    <a:latin typeface="楷体" pitchFamily="49" charset="-122"/>
                    <a:ea typeface="楷体" pitchFamily="49" charset="-122"/>
                    <a:cs typeface="Times New Roman" panose="02020603050405020304" pitchFamily="18" charset="0"/>
                  </a:rPr>
                  <a:t>真核生物</a:t>
                </a:r>
              </a:p>
            </p:txBody>
          </p:sp>
          <p:sp>
            <p:nvSpPr>
              <p:cNvPr id="39" name="左大括号 38">
                <a:extLst>
                  <a:ext uri="{FF2B5EF4-FFF2-40B4-BE49-F238E27FC236}">
                    <a16:creationId xmlns="" xmlns:a16="http://schemas.microsoft.com/office/drawing/2014/main" id="{6004B159-FB6B-4874-BC3E-A6E4CCF83322}"/>
                  </a:ext>
                </a:extLst>
              </p:cNvPr>
              <p:cNvSpPr/>
              <p:nvPr/>
            </p:nvSpPr>
            <p:spPr>
              <a:xfrm flipH="1">
                <a:off x="2059747" y="781541"/>
                <a:ext cx="112938" cy="1203769"/>
              </a:xfrm>
              <a:prstGeom prst="leftBrace">
                <a:avLst>
                  <a:gd name="adj1" fmla="val 27065"/>
                  <a:gd name="adj2" fmla="val 50000"/>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zh-CN" altLang="en-US" sz="2000" b="1">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0" name="Text Box 9">
                <a:extLst>
                  <a:ext uri="{FF2B5EF4-FFF2-40B4-BE49-F238E27FC236}">
                    <a16:creationId xmlns="" xmlns:a16="http://schemas.microsoft.com/office/drawing/2014/main" id="{A1AF0BBE-8227-4235-AB70-49F534D7F041}"/>
                  </a:ext>
                </a:extLst>
              </p:cNvPr>
              <p:cNvSpPr txBox="1">
                <a:spLocks noChangeArrowheads="1"/>
              </p:cNvSpPr>
              <p:nvPr/>
            </p:nvSpPr>
            <p:spPr bwMode="auto">
              <a:xfrm>
                <a:off x="2188796" y="2240404"/>
                <a:ext cx="15853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defRPr/>
                </a:pPr>
                <a:r>
                  <a:rPr lang="zh-CN" altLang="en-US" sz="2400" b="1" dirty="0">
                    <a:latin typeface="楷体" pitchFamily="49" charset="-122"/>
                    <a:ea typeface="楷体" pitchFamily="49" charset="-122"/>
                    <a:cs typeface="Times New Roman" panose="02020603050405020304" pitchFamily="18" charset="0"/>
                  </a:rPr>
                  <a:t>原核生物</a:t>
                </a:r>
              </a:p>
            </p:txBody>
          </p:sp>
          <p:sp>
            <p:nvSpPr>
              <p:cNvPr id="41" name="左大括号 40">
                <a:extLst>
                  <a:ext uri="{FF2B5EF4-FFF2-40B4-BE49-F238E27FC236}">
                    <a16:creationId xmlns="" xmlns:a16="http://schemas.microsoft.com/office/drawing/2014/main" id="{6004B159-FB6B-4874-BC3E-A6E4CCF83322}"/>
                  </a:ext>
                </a:extLst>
              </p:cNvPr>
              <p:cNvSpPr/>
              <p:nvPr/>
            </p:nvSpPr>
            <p:spPr>
              <a:xfrm flipH="1">
                <a:off x="3529731" y="1175082"/>
                <a:ext cx="136087" cy="1423686"/>
              </a:xfrm>
              <a:prstGeom prst="leftBrace">
                <a:avLst>
                  <a:gd name="adj1" fmla="val 27065"/>
                  <a:gd name="adj2" fmla="val 50000"/>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zh-CN" altLang="en-US" sz="2000" b="1">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2" name="矩形 41">
                <a:extLst>
                  <a:ext uri="{FF2B5EF4-FFF2-40B4-BE49-F238E27FC236}">
                    <a16:creationId xmlns="" xmlns:a16="http://schemas.microsoft.com/office/drawing/2014/main" id="{BFC3634B-A0C5-4C04-BC57-7A2CC9DD4E25}"/>
                  </a:ext>
                </a:extLst>
              </p:cNvPr>
              <p:cNvSpPr>
                <a:spLocks noChangeArrowheads="1"/>
              </p:cNvSpPr>
              <p:nvPr/>
            </p:nvSpPr>
            <p:spPr bwMode="auto">
              <a:xfrm>
                <a:off x="3643862" y="1436983"/>
                <a:ext cx="80021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defRPr/>
                </a:pPr>
                <a:r>
                  <a:rPr lang="zh-CN" altLang="en-US" sz="2400" b="1" dirty="0" smtClean="0">
                    <a:latin typeface="楷体" pitchFamily="49" charset="-122"/>
                    <a:ea typeface="楷体" pitchFamily="49" charset="-122"/>
                    <a:cs typeface="Times New Roman" panose="02020603050405020304" pitchFamily="18" charset="0"/>
                  </a:rPr>
                  <a:t>细胞</a:t>
                </a:r>
                <a:endParaRPr lang="en-US" altLang="zh-CN" sz="2400" b="1" dirty="0" smtClean="0">
                  <a:latin typeface="楷体" pitchFamily="49" charset="-122"/>
                  <a:ea typeface="楷体" pitchFamily="49" charset="-122"/>
                  <a:cs typeface="Times New Roman" panose="02020603050405020304" pitchFamily="18" charset="0"/>
                </a:endParaRPr>
              </a:p>
              <a:p>
                <a:pPr>
                  <a:defRPr/>
                </a:pPr>
                <a:r>
                  <a:rPr lang="zh-CN" altLang="en-US" sz="2400" b="1" dirty="0" smtClean="0">
                    <a:latin typeface="楷体" pitchFamily="49" charset="-122"/>
                    <a:ea typeface="楷体" pitchFamily="49" charset="-122"/>
                    <a:cs typeface="Times New Roman" panose="02020603050405020304" pitchFamily="18" charset="0"/>
                  </a:rPr>
                  <a:t>生物</a:t>
                </a:r>
                <a:endParaRPr lang="zh-CN" altLang="en-US" sz="2400" b="1" dirty="0">
                  <a:latin typeface="楷体" pitchFamily="49" charset="-122"/>
                  <a:ea typeface="楷体" pitchFamily="49" charset="-122"/>
                  <a:cs typeface="Times New Roman" panose="02020603050405020304" pitchFamily="18" charset="0"/>
                </a:endParaRPr>
              </a:p>
            </p:txBody>
          </p:sp>
        </p:grpSp>
        <p:sp>
          <p:nvSpPr>
            <p:cNvPr id="45" name="左大括号 44">
              <a:extLst>
                <a:ext uri="{FF2B5EF4-FFF2-40B4-BE49-F238E27FC236}">
                  <a16:creationId xmlns="" xmlns:a16="http://schemas.microsoft.com/office/drawing/2014/main" id="{6004B159-FB6B-4874-BC3E-A6E4CCF83322}"/>
                </a:ext>
              </a:extLst>
            </p:cNvPr>
            <p:cNvSpPr/>
            <p:nvPr/>
          </p:nvSpPr>
          <p:spPr>
            <a:xfrm flipH="1">
              <a:off x="4306957" y="1639999"/>
              <a:ext cx="240464" cy="1646540"/>
            </a:xfrm>
            <a:prstGeom prst="leftBrace">
              <a:avLst>
                <a:gd name="adj1" fmla="val 27065"/>
                <a:gd name="adj2" fmla="val 50000"/>
              </a:avLst>
            </a:prstGeom>
          </p:spPr>
          <p:style>
            <a:lnRef idx="2">
              <a:schemeClr val="dk1"/>
            </a:lnRef>
            <a:fillRef idx="0">
              <a:schemeClr val="dk1"/>
            </a:fillRef>
            <a:effectRef idx="1">
              <a:schemeClr val="dk1"/>
            </a:effectRef>
            <a:fontRef idx="minor">
              <a:schemeClr val="tx1"/>
            </a:fontRef>
          </p:style>
          <p:txBody>
            <a:bodyPr anchor="ctr"/>
            <a:lstStyle/>
            <a:p>
              <a:pPr algn="ctr">
                <a:defRPr/>
              </a:pPr>
              <a:endParaRPr lang="zh-CN" altLang="en-US" sz="2000" b="1">
                <a:latin typeface="Times New Roman" panose="02020603050405020304" pitchFamily="18" charset="0"/>
                <a:ea typeface="华文楷体" panose="02010600040101010101" pitchFamily="2" charset="-122"/>
                <a:cs typeface="Times New Roman" panose="02020603050405020304" pitchFamily="18" charset="0"/>
              </a:endParaRPr>
            </a:p>
          </p:txBody>
        </p:sp>
      </p:grpSp>
      <p:grpSp>
        <p:nvGrpSpPr>
          <p:cNvPr id="55" name="组合 54"/>
          <p:cNvGrpSpPr/>
          <p:nvPr/>
        </p:nvGrpSpPr>
        <p:grpSpPr>
          <a:xfrm>
            <a:off x="1403786" y="2921262"/>
            <a:ext cx="3852797" cy="1326555"/>
            <a:chOff x="1403786" y="2921262"/>
            <a:chExt cx="3852797" cy="1326555"/>
          </a:xfrm>
        </p:grpSpPr>
        <p:sp>
          <p:nvSpPr>
            <p:cNvPr id="13" name="AutoShape 8"/>
            <p:cNvSpPr/>
            <p:nvPr/>
          </p:nvSpPr>
          <p:spPr bwMode="auto">
            <a:xfrm>
              <a:off x="2135815" y="2999871"/>
              <a:ext cx="189019" cy="1021241"/>
            </a:xfrm>
            <a:prstGeom prst="leftBrace">
              <a:avLst>
                <a:gd name="adj1" fmla="val 33456"/>
                <a:gd name="adj2" fmla="val 50000"/>
              </a:avLst>
            </a:prstGeom>
            <a:noFill/>
            <a:ln w="25400">
              <a:solidFill>
                <a:srgbClr val="333300"/>
              </a:solidFill>
              <a:rou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en-US">
                <a:solidFill>
                  <a:schemeClr val="tx1">
                    <a:lumMod val="65000"/>
                    <a:lumOff val="35000"/>
                  </a:schemeClr>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4" name="Text Box 9"/>
            <p:cNvSpPr txBox="1">
              <a:spLocks noChangeArrowheads="1"/>
            </p:cNvSpPr>
            <p:nvPr/>
          </p:nvSpPr>
          <p:spPr bwMode="auto">
            <a:xfrm>
              <a:off x="2000743" y="3567815"/>
              <a:ext cx="1805651" cy="461665"/>
            </a:xfrm>
            <a:prstGeom prst="rect">
              <a:avLst/>
            </a:prstGeom>
            <a:noFill/>
            <a:ln w="9525">
              <a:noFill/>
              <a:miter lim="800000"/>
            </a:ln>
            <a:effectLst/>
          </p:spPr>
          <p:txBody>
            <a:bodyPr wrap="square" anchor="ctr" anchorCtr="1">
              <a:spAutoFit/>
            </a:bodyPr>
            <a:lstStyle/>
            <a:p>
              <a:pPr>
                <a:spcBef>
                  <a:spcPct val="50000"/>
                </a:spcBef>
                <a:defRPr/>
              </a:pPr>
              <a:r>
                <a:rPr lang="en-US" altLang="en-US" sz="2400" b="1" dirty="0" smtClean="0">
                  <a:latin typeface="楷体" pitchFamily="49" charset="-122"/>
                  <a:ea typeface="楷体" pitchFamily="49" charset="-122"/>
                  <a:cs typeface="Times New Roman" panose="02020603050405020304" pitchFamily="18" charset="0"/>
                </a:rPr>
                <a:t>RNA</a:t>
              </a:r>
              <a:r>
                <a:rPr lang="zh-CN" altLang="en-US" sz="2400" b="1" dirty="0">
                  <a:latin typeface="楷体" pitchFamily="49" charset="-122"/>
                  <a:ea typeface="楷体" pitchFamily="49" charset="-122"/>
                  <a:cs typeface="Times New Roman" panose="02020603050405020304" pitchFamily="18" charset="0"/>
                </a:rPr>
                <a:t>病毒</a:t>
              </a:r>
            </a:p>
          </p:txBody>
        </p:sp>
        <p:sp>
          <p:nvSpPr>
            <p:cNvPr id="34" name="矩形 12">
              <a:extLst>
                <a:ext uri="{FF2B5EF4-FFF2-40B4-BE49-F238E27FC236}">
                  <a16:creationId xmlns="" xmlns:a16="http://schemas.microsoft.com/office/drawing/2014/main" id="{E4863E8A-34B4-4E5F-A627-F0279B3054BF}"/>
                </a:ext>
              </a:extLst>
            </p:cNvPr>
            <p:cNvSpPr>
              <a:spLocks noChangeArrowheads="1"/>
            </p:cNvSpPr>
            <p:nvPr/>
          </p:nvSpPr>
          <p:spPr bwMode="auto">
            <a:xfrm>
              <a:off x="2238840" y="4004674"/>
              <a:ext cx="3017743" cy="243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70000"/>
                </a:lnSpc>
                <a:spcBef>
                  <a:spcPct val="50000"/>
                </a:spcBef>
              </a:pPr>
              <a:r>
                <a:rPr lang="zh-CN" altLang="en-US" sz="1400" b="1" dirty="0" smtClean="0">
                  <a:latin typeface="Times New Roman" panose="02020603050405020304" pitchFamily="18" charset="0"/>
                  <a:ea typeface="华文楷体" panose="02010600040101010101" pitchFamily="2" charset="-122"/>
                  <a:cs typeface="Times New Roman" panose="02020603050405020304" pitchFamily="18" charset="0"/>
                </a:rPr>
                <a:t>（</a:t>
              </a:r>
              <a:r>
                <a:rPr lang="zh-CN" altLang="en-US" sz="1400" dirty="0" smtClean="0"/>
                <a:t>烟草花叶病毒、</a:t>
              </a:r>
              <a:r>
                <a:rPr lang="en-US" sz="1400" dirty="0" smtClean="0"/>
                <a:t>2019-nCoV</a:t>
              </a:r>
              <a:r>
                <a:rPr lang="zh-CN" altLang="en-US" sz="1400" b="1" dirty="0" smtClean="0">
                  <a:latin typeface="Times New Roman" panose="02020603050405020304" pitchFamily="18" charset="0"/>
                  <a:ea typeface="华文楷体" panose="02010600040101010101" pitchFamily="2" charset="-122"/>
                  <a:cs typeface="Times New Roman" panose="02020603050405020304" pitchFamily="18" charset="0"/>
                </a:rPr>
                <a:t>）</a:t>
              </a:r>
              <a:endParaRPr lang="zh-CN" altLang="en-US" sz="1400" b="1" dirty="0">
                <a:latin typeface="Times New Roman" panose="02020603050405020304" pitchFamily="18" charset="0"/>
                <a:ea typeface="华文楷体" panose="02010600040101010101" pitchFamily="2" charset="-122"/>
                <a:cs typeface="Times New Roman" panose="02020603050405020304" pitchFamily="18" charset="0"/>
              </a:endParaRPr>
            </a:p>
          </p:txBody>
        </p:sp>
        <p:sp>
          <p:nvSpPr>
            <p:cNvPr id="43" name="Text Box 5">
              <a:extLst>
                <a:ext uri="{FF2B5EF4-FFF2-40B4-BE49-F238E27FC236}">
                  <a16:creationId xmlns="" xmlns:a16="http://schemas.microsoft.com/office/drawing/2014/main" id="{3D8B1DCC-9EE5-4E0A-9F03-534EB26CE8DF}"/>
                </a:ext>
              </a:extLst>
            </p:cNvPr>
            <p:cNvSpPr txBox="1">
              <a:spLocks noChangeArrowheads="1"/>
            </p:cNvSpPr>
            <p:nvPr/>
          </p:nvSpPr>
          <p:spPr bwMode="auto">
            <a:xfrm>
              <a:off x="1403786" y="3231305"/>
              <a:ext cx="816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宋体" pitchFamily="2" charset="-122"/>
                </a:defRPr>
              </a:lvl1pPr>
              <a:lvl2pPr marL="742950" indent="-285750" eaLnBrk="0" hangingPunct="0">
                <a:defRPr>
                  <a:solidFill>
                    <a:schemeClr val="tx1"/>
                  </a:solidFill>
                  <a:latin typeface="Arial" charset="0"/>
                  <a:ea typeface="宋体" pitchFamily="2" charset="-122"/>
                </a:defRPr>
              </a:lvl2pPr>
              <a:lvl3pPr marL="1143000" indent="-228600" eaLnBrk="0" hangingPunct="0">
                <a:defRPr>
                  <a:solidFill>
                    <a:schemeClr val="tx1"/>
                  </a:solidFill>
                  <a:latin typeface="Arial" charset="0"/>
                  <a:ea typeface="宋体" pitchFamily="2" charset="-122"/>
                </a:defRPr>
              </a:lvl3pPr>
              <a:lvl4pPr marL="1600200" indent="-228600" eaLnBrk="0" hangingPunct="0">
                <a:defRPr>
                  <a:solidFill>
                    <a:schemeClr val="tx1"/>
                  </a:solidFill>
                  <a:latin typeface="Arial" charset="0"/>
                  <a:ea typeface="宋体" pitchFamily="2" charset="-122"/>
                </a:defRPr>
              </a:lvl4pPr>
              <a:lvl5pPr marL="2057400" indent="-228600" eaLnBrk="0" hangingPunct="0">
                <a:defRPr>
                  <a:solidFill>
                    <a:schemeClr val="tx1"/>
                  </a:solidFill>
                  <a:latin typeface="Arial" charset="0"/>
                  <a:ea typeface="宋体" pitchFamily="2" charset="-122"/>
                </a:defRPr>
              </a:lvl5pPr>
              <a:lvl6pPr marL="2514600" indent="-228600" eaLnBrk="0" fontAlgn="base" hangingPunct="0">
                <a:spcBef>
                  <a:spcPct val="0"/>
                </a:spcBef>
                <a:spcAft>
                  <a:spcPct val="0"/>
                </a:spcAft>
                <a:defRPr>
                  <a:solidFill>
                    <a:schemeClr val="tx1"/>
                  </a:solidFill>
                  <a:latin typeface="Arial" charset="0"/>
                  <a:ea typeface="宋体" pitchFamily="2" charset="-122"/>
                </a:defRPr>
              </a:lvl6pPr>
              <a:lvl7pPr marL="2971800" indent="-228600" eaLnBrk="0" fontAlgn="base" hangingPunct="0">
                <a:spcBef>
                  <a:spcPct val="0"/>
                </a:spcBef>
                <a:spcAft>
                  <a:spcPct val="0"/>
                </a:spcAft>
                <a:defRPr>
                  <a:solidFill>
                    <a:schemeClr val="tx1"/>
                  </a:solidFill>
                  <a:latin typeface="Arial" charset="0"/>
                  <a:ea typeface="宋体" pitchFamily="2" charset="-122"/>
                </a:defRPr>
              </a:lvl7pPr>
              <a:lvl8pPr marL="3429000" indent="-228600" eaLnBrk="0" fontAlgn="base" hangingPunct="0">
                <a:spcBef>
                  <a:spcPct val="0"/>
                </a:spcBef>
                <a:spcAft>
                  <a:spcPct val="0"/>
                </a:spcAft>
                <a:defRPr>
                  <a:solidFill>
                    <a:schemeClr val="tx1"/>
                  </a:solidFill>
                  <a:latin typeface="Arial" charset="0"/>
                  <a:ea typeface="宋体" pitchFamily="2" charset="-122"/>
                </a:defRPr>
              </a:lvl8pPr>
              <a:lvl9pPr marL="3886200" indent="-228600" eaLnBrk="0" fontAlgn="base" hangingPunct="0">
                <a:spcBef>
                  <a:spcPct val="0"/>
                </a:spcBef>
                <a:spcAft>
                  <a:spcPct val="0"/>
                </a:spcAft>
                <a:defRPr>
                  <a:solidFill>
                    <a:schemeClr val="tx1"/>
                  </a:solidFill>
                  <a:latin typeface="Arial" charset="0"/>
                  <a:ea typeface="宋体" pitchFamily="2" charset="-122"/>
                </a:defRPr>
              </a:lvl9pPr>
            </a:lstStyle>
            <a:p>
              <a:pPr eaLnBrk="1" hangingPunct="1">
                <a:spcBef>
                  <a:spcPct val="50000"/>
                </a:spcBef>
                <a:defRPr/>
              </a:pPr>
              <a:r>
                <a:rPr lang="zh-CN" altLang="en-US" sz="2400" b="1" dirty="0" smtClean="0">
                  <a:latin typeface="楷体" pitchFamily="49" charset="-122"/>
                  <a:ea typeface="楷体" pitchFamily="49" charset="-122"/>
                  <a:cs typeface="Times New Roman" panose="02020603050405020304" pitchFamily="18" charset="0"/>
                </a:rPr>
                <a:t>病毒</a:t>
              </a:r>
              <a:endParaRPr lang="en-US" altLang="zh-CN" sz="2400" b="1" dirty="0">
                <a:latin typeface="楷体" pitchFamily="49" charset="-122"/>
                <a:ea typeface="楷体" pitchFamily="49" charset="-122"/>
                <a:cs typeface="Times New Roman" panose="02020603050405020304" pitchFamily="18" charset="0"/>
              </a:endParaRPr>
            </a:p>
          </p:txBody>
        </p:sp>
        <p:sp>
          <p:nvSpPr>
            <p:cNvPr id="47" name="矩形 46"/>
            <p:cNvSpPr/>
            <p:nvPr/>
          </p:nvSpPr>
          <p:spPr>
            <a:xfrm>
              <a:off x="2295898" y="2921262"/>
              <a:ext cx="1753564" cy="784830"/>
            </a:xfrm>
            <a:prstGeom prst="rect">
              <a:avLst/>
            </a:prstGeom>
          </p:spPr>
          <p:txBody>
            <a:bodyPr wrap="square">
              <a:spAutoFit/>
            </a:bodyPr>
            <a:lstStyle/>
            <a:p>
              <a:pPr>
                <a:spcBef>
                  <a:spcPct val="50000"/>
                </a:spcBef>
                <a:defRPr/>
              </a:pPr>
              <a:r>
                <a:rPr lang="en-US" altLang="en-US" sz="2400" b="1" dirty="0" smtClean="0">
                  <a:latin typeface="楷体" pitchFamily="49" charset="-122"/>
                  <a:ea typeface="楷体" pitchFamily="49" charset="-122"/>
                  <a:cs typeface="Times New Roman" panose="02020603050405020304" pitchFamily="18" charset="0"/>
                </a:rPr>
                <a:t>DNA</a:t>
              </a:r>
              <a:r>
                <a:rPr lang="zh-CN" altLang="en-US" sz="2400" b="1" dirty="0" smtClean="0">
                  <a:latin typeface="楷体" pitchFamily="49" charset="-122"/>
                  <a:ea typeface="楷体" pitchFamily="49" charset="-122"/>
                  <a:cs typeface="Times New Roman" panose="02020603050405020304" pitchFamily="18" charset="0"/>
                </a:rPr>
                <a:t>病毒</a:t>
              </a:r>
              <a:endParaRPr lang="en-US" altLang="zh-CN" sz="2400" b="1" dirty="0" smtClean="0">
                <a:latin typeface="楷体" pitchFamily="49" charset="-122"/>
                <a:ea typeface="楷体" pitchFamily="49" charset="-122"/>
                <a:cs typeface="Times New Roman" panose="02020603050405020304" pitchFamily="18" charset="0"/>
              </a:endParaRPr>
            </a:p>
            <a:p>
              <a:pPr>
                <a:spcBef>
                  <a:spcPct val="50000"/>
                </a:spcBef>
                <a:defRPr/>
              </a:pPr>
              <a:r>
                <a:rPr lang="en-US" altLang="zh-CN" sz="1400" b="1" dirty="0" smtClean="0">
                  <a:latin typeface="楷体" pitchFamily="49" charset="-122"/>
                  <a:ea typeface="楷体" pitchFamily="49" charset="-122"/>
                  <a:cs typeface="Times New Roman" panose="02020603050405020304" pitchFamily="18" charset="0"/>
                </a:rPr>
                <a:t>(T2</a:t>
              </a:r>
              <a:r>
                <a:rPr lang="zh-CN" altLang="en-US" sz="1400" b="1" dirty="0" smtClean="0">
                  <a:latin typeface="楷体" pitchFamily="49" charset="-122"/>
                  <a:ea typeface="楷体" pitchFamily="49" charset="-122"/>
                  <a:cs typeface="Times New Roman" panose="02020603050405020304" pitchFamily="18" charset="0"/>
                </a:rPr>
                <a:t>噬菌体</a:t>
              </a:r>
              <a:r>
                <a:rPr lang="en-US" altLang="zh-CN" sz="1400" b="1" dirty="0" smtClean="0">
                  <a:latin typeface="楷体" pitchFamily="49" charset="-122"/>
                  <a:ea typeface="楷体" pitchFamily="49" charset="-122"/>
                  <a:cs typeface="Times New Roman" panose="02020603050405020304" pitchFamily="18" charset="0"/>
                </a:rPr>
                <a:t>)</a:t>
              </a:r>
              <a:endParaRPr lang="zh-CN" altLang="en-US" sz="1400" b="1" dirty="0">
                <a:latin typeface="楷体" pitchFamily="49" charset="-122"/>
                <a:ea typeface="楷体" pitchFamily="49" charset="-122"/>
                <a:cs typeface="Times New Roman" panose="02020603050405020304" pitchFamily="18" charset="0"/>
              </a:endParaRPr>
            </a:p>
          </p:txBody>
        </p:sp>
      </p:grpSp>
      <p:sp>
        <p:nvSpPr>
          <p:cNvPr id="48" name="TextBox 47"/>
          <p:cNvSpPr txBox="1"/>
          <p:nvPr/>
        </p:nvSpPr>
        <p:spPr>
          <a:xfrm>
            <a:off x="1209571" y="4312503"/>
            <a:ext cx="5599610" cy="830997"/>
          </a:xfrm>
          <a:prstGeom prst="rect">
            <a:avLst/>
          </a:prstGeom>
          <a:noFill/>
          <a:ln>
            <a:solidFill>
              <a:srgbClr val="FF0000"/>
            </a:solidFill>
          </a:ln>
        </p:spPr>
        <p:txBody>
          <a:bodyPr wrap="none" rtlCol="0">
            <a:spAutoFit/>
          </a:bodyPr>
          <a:lstStyle/>
          <a:p>
            <a:pPr>
              <a:defRPr/>
            </a:pPr>
            <a:r>
              <a:rPr lang="zh-CN" altLang="en-US" sz="2400" b="1" dirty="0" smtClean="0">
                <a:solidFill>
                  <a:srgbClr val="FF0000"/>
                </a:solidFill>
                <a:latin typeface="楷体" pitchFamily="49" charset="-122"/>
                <a:ea typeface="楷体" pitchFamily="49" charset="-122"/>
                <a:cs typeface="Times New Roman" panose="02020603050405020304" pitchFamily="18" charset="0"/>
              </a:rPr>
              <a:t>结论</a:t>
            </a:r>
            <a:r>
              <a:rPr lang="zh-CN" altLang="en-US" sz="2400" dirty="0" smtClean="0">
                <a:solidFill>
                  <a:schemeClr val="tx1">
                    <a:lumMod val="65000"/>
                    <a:lumOff val="35000"/>
                  </a:schemeClr>
                </a:solidFill>
                <a:latin typeface="楷体" pitchFamily="49" charset="-122"/>
                <a:ea typeface="楷体" pitchFamily="49" charset="-122"/>
                <a:cs typeface="Times New Roman" panose="02020603050405020304" pitchFamily="18" charset="0"/>
              </a:rPr>
              <a:t>：</a:t>
            </a:r>
            <a:r>
              <a:rPr lang="zh-CN" altLang="en-US" sz="2400" b="1" dirty="0" smtClean="0">
                <a:solidFill>
                  <a:srgbClr val="0000FF"/>
                </a:solidFill>
                <a:latin typeface="楷体" pitchFamily="49" charset="-122"/>
                <a:ea typeface="楷体" pitchFamily="49" charset="-122"/>
                <a:cs typeface="Times New Roman" panose="02020603050405020304" pitchFamily="18" charset="0"/>
              </a:rPr>
              <a:t>绝大多数</a:t>
            </a:r>
            <a:r>
              <a:rPr lang="zh-CN" altLang="en-US" sz="2400" b="1" dirty="0" smtClean="0">
                <a:solidFill>
                  <a:schemeClr val="tx1"/>
                </a:solidFill>
                <a:latin typeface="楷体" pitchFamily="49" charset="-122"/>
                <a:ea typeface="楷体" pitchFamily="49" charset="-122"/>
                <a:cs typeface="Times New Roman" panose="02020603050405020304" pitchFamily="18" charset="0"/>
              </a:rPr>
              <a:t>生物的遗传物质是</a:t>
            </a:r>
            <a:r>
              <a:rPr lang="en-US" sz="2400" b="1" dirty="0" smtClean="0">
                <a:solidFill>
                  <a:srgbClr val="0000FF"/>
                </a:solidFill>
                <a:latin typeface="楷体" pitchFamily="49" charset="-122"/>
                <a:ea typeface="楷体" pitchFamily="49" charset="-122"/>
                <a:cs typeface="Times New Roman" panose="02020603050405020304" pitchFamily="18" charset="0"/>
              </a:rPr>
              <a:t>DNA</a:t>
            </a:r>
            <a:r>
              <a:rPr lang="zh-CN" altLang="en-US" sz="2400" b="1" dirty="0" smtClean="0">
                <a:solidFill>
                  <a:schemeClr val="tx1"/>
                </a:solidFill>
                <a:latin typeface="楷体" pitchFamily="49" charset="-122"/>
                <a:ea typeface="楷体" pitchFamily="49" charset="-122"/>
                <a:cs typeface="Times New Roman" panose="02020603050405020304" pitchFamily="18" charset="0"/>
              </a:rPr>
              <a:t>。</a:t>
            </a:r>
            <a:endParaRPr lang="en-US" altLang="zh-CN" sz="2400" b="1" dirty="0" smtClean="0">
              <a:solidFill>
                <a:schemeClr val="tx1"/>
              </a:solidFill>
              <a:latin typeface="楷体" pitchFamily="49" charset="-122"/>
              <a:ea typeface="楷体" pitchFamily="49" charset="-122"/>
              <a:cs typeface="Times New Roman" panose="02020603050405020304" pitchFamily="18" charset="0"/>
            </a:endParaRPr>
          </a:p>
          <a:p>
            <a:pPr>
              <a:defRPr/>
            </a:pPr>
            <a:r>
              <a:rPr lang="zh-CN" altLang="en-US" sz="2400" dirty="0" smtClean="0">
                <a:solidFill>
                  <a:schemeClr val="tx1"/>
                </a:solidFill>
                <a:latin typeface="楷体" pitchFamily="49" charset="-122"/>
                <a:ea typeface="楷体" pitchFamily="49" charset="-122"/>
                <a:cs typeface="Times New Roman" panose="02020603050405020304" pitchFamily="18" charset="0"/>
              </a:rPr>
              <a:t>      </a:t>
            </a:r>
            <a:r>
              <a:rPr lang="zh-CN" altLang="en-US" sz="2400" b="1" dirty="0" smtClean="0">
                <a:solidFill>
                  <a:schemeClr val="tx1"/>
                </a:solidFill>
                <a:latin typeface="楷体" pitchFamily="49" charset="-122"/>
                <a:ea typeface="楷体" pitchFamily="49" charset="-122"/>
                <a:cs typeface="Times New Roman" panose="02020603050405020304" pitchFamily="18" charset="0"/>
              </a:rPr>
              <a:t>所以说</a:t>
            </a:r>
            <a:r>
              <a:rPr lang="en-US" altLang="en-US" sz="2400" b="1" dirty="0" smtClean="0">
                <a:solidFill>
                  <a:srgbClr val="FF0000"/>
                </a:solidFill>
                <a:latin typeface="楷体" pitchFamily="49" charset="-122"/>
                <a:ea typeface="楷体" pitchFamily="49" charset="-122"/>
                <a:cs typeface="Times New Roman" panose="02020603050405020304" pitchFamily="18" charset="0"/>
              </a:rPr>
              <a:t>DNA</a:t>
            </a:r>
            <a:r>
              <a:rPr lang="zh-CN" altLang="en-US" sz="2400" b="1" dirty="0" smtClean="0">
                <a:solidFill>
                  <a:srgbClr val="FF0000"/>
                </a:solidFill>
                <a:latin typeface="楷体" pitchFamily="49" charset="-122"/>
                <a:ea typeface="楷体" pitchFamily="49" charset="-122"/>
                <a:cs typeface="Times New Roman" panose="02020603050405020304" pitchFamily="18" charset="0"/>
              </a:rPr>
              <a:t>是主要的遗传物质</a:t>
            </a:r>
            <a:r>
              <a:rPr lang="zh-CN" altLang="en-US" sz="2400" b="1" dirty="0" smtClean="0">
                <a:solidFill>
                  <a:schemeClr val="tx1"/>
                </a:solidFill>
                <a:latin typeface="楷体" pitchFamily="49" charset="-122"/>
                <a:ea typeface="楷体" pitchFamily="49" charset="-122"/>
                <a:cs typeface="Times New Roman" panose="02020603050405020304" pitchFamily="18" charset="0"/>
              </a:rPr>
              <a:t>。</a:t>
            </a:r>
          </a:p>
        </p:txBody>
      </p:sp>
      <p:sp>
        <p:nvSpPr>
          <p:cNvPr id="49" name="Text Box 13"/>
          <p:cNvSpPr txBox="1">
            <a:spLocks noChangeArrowheads="1"/>
          </p:cNvSpPr>
          <p:nvPr/>
        </p:nvSpPr>
        <p:spPr bwMode="auto">
          <a:xfrm>
            <a:off x="3909392" y="3589722"/>
            <a:ext cx="2973081" cy="438582"/>
          </a:xfrm>
          <a:prstGeom prst="rect">
            <a:avLst/>
          </a:prstGeom>
          <a:noFill/>
          <a:ln w="9525">
            <a:noFill/>
            <a:miter lim="800000"/>
          </a:ln>
          <a:effectLst/>
        </p:spPr>
        <p:txBody>
          <a:bodyPr wrap="square" lIns="68580" tIns="34290" rIns="68580" bIns="34290" anchor="ctr" anchorCtr="1">
            <a:spAutoFit/>
          </a:bodyPr>
          <a:lstStyle/>
          <a:p>
            <a:pPr>
              <a:spcBef>
                <a:spcPct val="50000"/>
              </a:spcBef>
              <a:defRPr/>
            </a:pPr>
            <a:r>
              <a:rPr lang="en-US" altLang="zh-CN" sz="2400" b="1" dirty="0" smtClean="0">
                <a:latin typeface="楷体" pitchFamily="49" charset="-122"/>
                <a:ea typeface="楷体" pitchFamily="49" charset="-122"/>
                <a:cs typeface="Times New Roman" panose="02020603050405020304" pitchFamily="18" charset="0"/>
              </a:rPr>
              <a:t>——</a:t>
            </a:r>
            <a:r>
              <a:rPr lang="zh-CN" altLang="en-US" sz="2400" b="1" dirty="0" smtClean="0">
                <a:latin typeface="楷体" pitchFamily="49" charset="-122"/>
                <a:ea typeface="楷体" pitchFamily="49" charset="-122"/>
                <a:cs typeface="Times New Roman" panose="02020603050405020304" pitchFamily="18" charset="0"/>
              </a:rPr>
              <a:t>遗传物质是</a:t>
            </a:r>
            <a:r>
              <a:rPr lang="en-US" altLang="zh-CN" sz="2400" b="1" dirty="0" smtClean="0">
                <a:solidFill>
                  <a:srgbClr val="FF0000"/>
                </a:solidFill>
                <a:latin typeface="楷体" pitchFamily="49" charset="-122"/>
                <a:ea typeface="楷体" pitchFamily="49" charset="-122"/>
                <a:cs typeface="Times New Roman" panose="02020603050405020304" pitchFamily="18" charset="0"/>
              </a:rPr>
              <a:t>R</a:t>
            </a:r>
            <a:r>
              <a:rPr lang="en-US" altLang="en-US" sz="2400" b="1" dirty="0" smtClean="0">
                <a:solidFill>
                  <a:srgbClr val="FF0000"/>
                </a:solidFill>
                <a:latin typeface="楷体" pitchFamily="49" charset="-122"/>
                <a:ea typeface="楷体" pitchFamily="49" charset="-122"/>
                <a:cs typeface="Times New Roman" panose="02020603050405020304" pitchFamily="18" charset="0"/>
              </a:rPr>
              <a:t>NA</a:t>
            </a:r>
            <a:endParaRPr lang="en-US" altLang="en-US" sz="2400" b="1" dirty="0">
              <a:solidFill>
                <a:srgbClr val="FF0000"/>
              </a:solidFill>
              <a:latin typeface="楷体" pitchFamily="49" charset="-122"/>
              <a:ea typeface="楷体" pitchFamily="49" charset="-122"/>
              <a:cs typeface="Times New Roman" panose="02020603050405020304" pitchFamily="18" charset="0"/>
            </a:endParaRPr>
          </a:p>
        </p:txBody>
      </p:sp>
      <p:grpSp>
        <p:nvGrpSpPr>
          <p:cNvPr id="52" name="组合 51"/>
          <p:cNvGrpSpPr/>
          <p:nvPr/>
        </p:nvGrpSpPr>
        <p:grpSpPr>
          <a:xfrm>
            <a:off x="7639277" y="3606441"/>
            <a:ext cx="1066329" cy="1338276"/>
            <a:chOff x="7232671" y="3169926"/>
            <a:chExt cx="1356266" cy="1775649"/>
          </a:xfrm>
        </p:grpSpPr>
        <p:pic>
          <p:nvPicPr>
            <p:cNvPr id="50" name="Picture 3"/>
            <p:cNvPicPr>
              <a:picLocks noChangeAspect="1"/>
            </p:cNvPicPr>
            <p:nvPr/>
          </p:nvPicPr>
          <p:blipFill>
            <a:blip r:embed="rId4"/>
            <a:stretch>
              <a:fillRect/>
            </a:stretch>
          </p:blipFill>
          <p:spPr>
            <a:xfrm>
              <a:off x="7232671" y="3169926"/>
              <a:ext cx="1297871" cy="1360114"/>
            </a:xfrm>
            <a:prstGeom prst="rect">
              <a:avLst/>
            </a:prstGeom>
            <a:noFill/>
            <a:ln w="9525">
              <a:noFill/>
            </a:ln>
          </p:spPr>
        </p:pic>
        <p:sp>
          <p:nvSpPr>
            <p:cNvPr id="51" name="矩形 50"/>
            <p:cNvSpPr/>
            <p:nvPr/>
          </p:nvSpPr>
          <p:spPr>
            <a:xfrm>
              <a:off x="7302007" y="4496376"/>
              <a:ext cx="1286930" cy="449199"/>
            </a:xfrm>
            <a:prstGeom prst="rect">
              <a:avLst/>
            </a:prstGeom>
          </p:spPr>
          <p:txBody>
            <a:bodyPr wrap="none">
              <a:spAutoFit/>
            </a:bodyPr>
            <a:lstStyle/>
            <a:p>
              <a:pPr>
                <a:spcBef>
                  <a:spcPct val="50000"/>
                </a:spcBef>
              </a:pPr>
              <a:r>
                <a:rPr lang="zh-CN" altLang="en-US" sz="1600" b="1" dirty="0" smtClean="0">
                  <a:solidFill>
                    <a:schemeClr val="tx1"/>
                  </a:solidFill>
                  <a:latin typeface="等线"/>
                  <a:ea typeface="楷体_GB2312" pitchFamily="49" charset="-122"/>
                </a:rPr>
                <a:t>流感病毒</a:t>
              </a:r>
              <a:endParaRPr lang="zh-CN" altLang="en-US" sz="1600" b="1" dirty="0">
                <a:solidFill>
                  <a:schemeClr val="tx1"/>
                </a:solidFill>
                <a:latin typeface="等线"/>
                <a:ea typeface="楷体_GB2312" pitchFamily="49" charset="-122"/>
              </a:endParaRPr>
            </a:p>
          </p:txBody>
        </p:sp>
      </p:grpSp>
      <p:pic>
        <p:nvPicPr>
          <p:cNvPr id="19457" name="Picture 1"/>
          <p:cNvPicPr>
            <a:picLocks noChangeAspect="1" noChangeArrowheads="1"/>
          </p:cNvPicPr>
          <p:nvPr/>
        </p:nvPicPr>
        <p:blipFill>
          <a:blip r:embed="rId5" cstate="print"/>
          <a:srcRect/>
          <a:stretch>
            <a:fillRect/>
          </a:stretch>
        </p:blipFill>
        <p:spPr bwMode="auto">
          <a:xfrm>
            <a:off x="7611179" y="2149516"/>
            <a:ext cx="838842" cy="1137024"/>
          </a:xfrm>
          <a:prstGeom prst="rect">
            <a:avLst/>
          </a:prstGeom>
          <a:noFill/>
          <a:ln w="9525">
            <a:noFill/>
            <a:miter lim="800000"/>
            <a:headEnd/>
            <a:tailEnd/>
          </a:ln>
          <a:effectLst/>
        </p:spPr>
      </p:pic>
      <p:pic>
        <p:nvPicPr>
          <p:cNvPr id="67586" name="Picture 2" descr="https://p1.ssl.qhimg.com/t01c557358d2da28a2c.jpg"/>
          <p:cNvPicPr>
            <a:picLocks noChangeAspect="1" noChangeArrowheads="1"/>
          </p:cNvPicPr>
          <p:nvPr/>
        </p:nvPicPr>
        <p:blipFill>
          <a:blip r:embed="rId6"/>
          <a:srcRect/>
          <a:stretch>
            <a:fillRect/>
          </a:stretch>
        </p:blipFill>
        <p:spPr bwMode="auto">
          <a:xfrm>
            <a:off x="6967192" y="0"/>
            <a:ext cx="2176808" cy="19656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7586"/>
                                        </p:tgtEl>
                                        <p:attrNameLst>
                                          <p:attrName>style.visibility</p:attrName>
                                        </p:attrNameLst>
                                      </p:cBhvr>
                                      <p:to>
                                        <p:strVal val="visible"/>
                                      </p:to>
                                    </p:set>
                                    <p:animEffect transition="in" filter="blinds(horizontal)">
                                      <p:cBhvr>
                                        <p:cTn id="7" dur="500"/>
                                        <p:tgtEl>
                                          <p:spTgt spid="6758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9457"/>
                                        </p:tgtEl>
                                        <p:attrNameLst>
                                          <p:attrName>style.visibility</p:attrName>
                                        </p:attrNameLst>
                                      </p:cBhvr>
                                      <p:to>
                                        <p:strVal val="visible"/>
                                      </p:to>
                                    </p:set>
                                    <p:animEffect transition="in" filter="blinds(horizontal)">
                                      <p:cBhvr>
                                        <p:cTn id="12" dur="500"/>
                                        <p:tgtEl>
                                          <p:spTgt spid="1945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blinds(horizontal)">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blinds(horizontal)">
                                      <p:cBhvr>
                                        <p:cTn id="22" dur="500"/>
                                        <p:tgtEl>
                                          <p:spTgt spid="5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linds(horizontal)">
                                      <p:cBhvr>
                                        <p:cTn id="27" dur="500"/>
                                        <p:tgtEl>
                                          <p:spTgt spid="5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blinds(horizontal)">
                                      <p:cBhvr>
                                        <p:cTn id="32" dur="500"/>
                                        <p:tgtEl>
                                          <p:spTgt spid="3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blinds(horizontal)">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blinds(horizontal)">
                                      <p:cBhvr>
                                        <p:cTn id="4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AutoShape 2" descr="https://icweiliimg1.pstatp.com/weili/bl/57402796265310212.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3" name="TextBox 12"/>
          <p:cNvSpPr txBox="1"/>
          <p:nvPr/>
        </p:nvSpPr>
        <p:spPr>
          <a:xfrm>
            <a:off x="0" y="0"/>
            <a:ext cx="494046" cy="1569660"/>
          </a:xfrm>
          <a:prstGeom prst="rect">
            <a:avLst/>
          </a:prstGeom>
          <a:noFill/>
        </p:spPr>
        <p:txBody>
          <a:bodyPr wrap="none" rtlCol="0">
            <a:spAutoFit/>
          </a:bodyPr>
          <a:lstStyle/>
          <a:p>
            <a:r>
              <a:rPr lang="zh-CN" altLang="en-US" sz="2400" b="1" dirty="0" smtClean="0">
                <a:solidFill>
                  <a:schemeClr val="tx1"/>
                </a:solidFill>
                <a:latin typeface="楷体" pitchFamily="49" charset="-122"/>
                <a:ea typeface="楷体" pitchFamily="49" charset="-122"/>
              </a:rPr>
              <a:t>复</a:t>
            </a:r>
            <a:endParaRPr lang="en-US" altLang="zh-CN" sz="2400" b="1" dirty="0" smtClean="0">
              <a:solidFill>
                <a:schemeClr val="tx1"/>
              </a:solidFill>
              <a:latin typeface="楷体" pitchFamily="49" charset="-122"/>
              <a:ea typeface="楷体" pitchFamily="49" charset="-122"/>
            </a:endParaRPr>
          </a:p>
          <a:p>
            <a:r>
              <a:rPr lang="zh-CN" altLang="en-US" sz="2400" b="1" dirty="0" smtClean="0">
                <a:solidFill>
                  <a:schemeClr val="tx1"/>
                </a:solidFill>
                <a:latin typeface="楷体" pitchFamily="49" charset="-122"/>
                <a:ea typeface="楷体" pitchFamily="49" charset="-122"/>
              </a:rPr>
              <a:t>习</a:t>
            </a:r>
            <a:endParaRPr lang="en-US" altLang="zh-CN" sz="2400" b="1" dirty="0" smtClean="0">
              <a:solidFill>
                <a:schemeClr val="tx1"/>
              </a:solidFill>
              <a:latin typeface="楷体" pitchFamily="49" charset="-122"/>
              <a:ea typeface="楷体" pitchFamily="49" charset="-122"/>
            </a:endParaRPr>
          </a:p>
          <a:p>
            <a:r>
              <a:rPr lang="zh-CN" altLang="en-US" sz="2400" b="1" dirty="0" smtClean="0">
                <a:solidFill>
                  <a:schemeClr val="tx1"/>
                </a:solidFill>
                <a:latin typeface="楷体" pitchFamily="49" charset="-122"/>
                <a:ea typeface="楷体" pitchFamily="49" charset="-122"/>
              </a:rPr>
              <a:t>回</a:t>
            </a:r>
            <a:endParaRPr lang="en-US" altLang="zh-CN" sz="2400" b="1" dirty="0" smtClean="0">
              <a:solidFill>
                <a:schemeClr val="tx1"/>
              </a:solidFill>
              <a:latin typeface="楷体" pitchFamily="49" charset="-122"/>
              <a:ea typeface="楷体" pitchFamily="49" charset="-122"/>
            </a:endParaRPr>
          </a:p>
          <a:p>
            <a:r>
              <a:rPr lang="zh-CN" altLang="en-US" sz="2400" b="1" dirty="0" smtClean="0">
                <a:solidFill>
                  <a:schemeClr val="tx1"/>
                </a:solidFill>
                <a:latin typeface="楷体" pitchFamily="49" charset="-122"/>
                <a:ea typeface="楷体" pitchFamily="49" charset="-122"/>
              </a:rPr>
              <a:t>顾</a:t>
            </a:r>
            <a:endParaRPr lang="zh-CN" altLang="en-US" sz="2400" b="1" dirty="0">
              <a:solidFill>
                <a:schemeClr val="tx1"/>
              </a:solidFill>
              <a:latin typeface="楷体" pitchFamily="49" charset="-122"/>
              <a:ea typeface="楷体" pitchFamily="49" charset="-122"/>
            </a:endParaRPr>
          </a:p>
        </p:txBody>
      </p:sp>
      <p:sp>
        <p:nvSpPr>
          <p:cNvPr id="15" name="TextBox 3"/>
          <p:cNvSpPr txBox="1">
            <a:spLocks noChangeArrowheads="1"/>
          </p:cNvSpPr>
          <p:nvPr/>
        </p:nvSpPr>
        <p:spPr bwMode="auto">
          <a:xfrm>
            <a:off x="0" y="1841898"/>
            <a:ext cx="1736034" cy="504369"/>
          </a:xfrm>
          <a:prstGeom prst="rect">
            <a:avLst/>
          </a:prstGeom>
          <a:noFill/>
          <a:ln w="9525">
            <a:noFill/>
            <a:miter lim="800000"/>
            <a:headEnd/>
            <a:tailEnd/>
          </a:ln>
        </p:spPr>
        <p:txBody>
          <a:bodyPr wrap="square">
            <a:spAutoFit/>
          </a:bodyPr>
          <a:lstStyle/>
          <a:p>
            <a:pPr eaLnBrk="1" hangingPunct="1">
              <a:lnSpc>
                <a:spcPct val="130000"/>
              </a:lnSpc>
            </a:pPr>
            <a:r>
              <a:rPr lang="zh-CN" altLang="en-US" sz="2400" b="1" dirty="0">
                <a:solidFill>
                  <a:srgbClr val="002060"/>
                </a:solidFill>
                <a:latin typeface="楷体" pitchFamily="49" charset="-122"/>
                <a:ea typeface="楷体" pitchFamily="49" charset="-122"/>
              </a:rPr>
              <a:t> </a:t>
            </a:r>
            <a:r>
              <a:rPr lang="zh-CN" altLang="en-US" sz="2400" b="1" dirty="0" smtClean="0">
                <a:solidFill>
                  <a:srgbClr val="FF0000"/>
                </a:solidFill>
                <a:latin typeface="楷体" pitchFamily="49" charset="-122"/>
                <a:ea typeface="楷体" pitchFamily="49" charset="-122"/>
              </a:rPr>
              <a:t>任务</a:t>
            </a:r>
            <a:r>
              <a:rPr lang="en-US" altLang="zh-CN" sz="2400" b="1" dirty="0" smtClean="0">
                <a:solidFill>
                  <a:srgbClr val="FF0000"/>
                </a:solidFill>
                <a:latin typeface="楷体" pitchFamily="49" charset="-122"/>
                <a:ea typeface="楷体" pitchFamily="49" charset="-122"/>
              </a:rPr>
              <a:t>1</a:t>
            </a:r>
            <a:r>
              <a:rPr lang="zh-CN" altLang="en-US" sz="2400" b="1" dirty="0" smtClean="0">
                <a:solidFill>
                  <a:srgbClr val="FF0000"/>
                </a:solidFill>
                <a:latin typeface="楷体" pitchFamily="49" charset="-122"/>
                <a:ea typeface="楷体" pitchFamily="49" charset="-122"/>
              </a:rPr>
              <a:t>：</a:t>
            </a:r>
            <a:endParaRPr lang="en-US" altLang="zh-CN" sz="2400" b="1" dirty="0">
              <a:solidFill>
                <a:srgbClr val="FF0000"/>
              </a:solidFill>
              <a:latin typeface="楷体" pitchFamily="49" charset="-122"/>
              <a:ea typeface="楷体" pitchFamily="49" charset="-122"/>
            </a:endParaRPr>
          </a:p>
        </p:txBody>
      </p:sp>
      <p:sp>
        <p:nvSpPr>
          <p:cNvPr id="26" name="文本框 13315"/>
          <p:cNvSpPr txBox="1">
            <a:spLocks noChangeArrowheads="1"/>
          </p:cNvSpPr>
          <p:nvPr/>
        </p:nvSpPr>
        <p:spPr bwMode="auto">
          <a:xfrm>
            <a:off x="1469181" y="1831789"/>
            <a:ext cx="6425803" cy="807913"/>
          </a:xfrm>
          <a:prstGeom prst="rect">
            <a:avLst/>
          </a:prstGeom>
          <a:noFill/>
          <a:ln w="9525">
            <a:noFill/>
            <a:miter lim="800000"/>
            <a:headEnd/>
            <a:tailEnd/>
          </a:ln>
        </p:spPr>
        <p:txBody>
          <a:bodyPr lIns="68580" tIns="34290" rIns="68580" bIns="34290">
            <a:spAutoFit/>
          </a:bodyPr>
          <a:lstStyle/>
          <a:p>
            <a:pPr>
              <a:spcBef>
                <a:spcPct val="50000"/>
              </a:spcBef>
            </a:pPr>
            <a:r>
              <a:rPr lang="zh-CN" altLang="en-US" sz="2400" b="1" dirty="0">
                <a:latin typeface="楷体" pitchFamily="49" charset="-122"/>
                <a:ea typeface="楷体" pitchFamily="49" charset="-122"/>
              </a:rPr>
              <a:t>请根据</a:t>
            </a:r>
            <a:r>
              <a:rPr lang="en-US" altLang="zh-CN" sz="2400" b="1" dirty="0">
                <a:solidFill>
                  <a:srgbClr val="0000FF"/>
                </a:solidFill>
                <a:latin typeface="楷体" pitchFamily="49" charset="-122"/>
                <a:ea typeface="楷体" pitchFamily="49" charset="-122"/>
              </a:rPr>
              <a:t>DNA</a:t>
            </a:r>
            <a:r>
              <a:rPr lang="zh-CN" altLang="en-US" sz="2400" b="1" dirty="0">
                <a:solidFill>
                  <a:srgbClr val="0000FF"/>
                </a:solidFill>
                <a:latin typeface="楷体" pitchFamily="49" charset="-122"/>
                <a:ea typeface="楷体" pitchFamily="49" charset="-122"/>
              </a:rPr>
              <a:t>的复制</a:t>
            </a:r>
            <a:r>
              <a:rPr lang="zh-CN" altLang="en-US" sz="2400" b="1" dirty="0">
                <a:latin typeface="楷体" pitchFamily="49" charset="-122"/>
                <a:ea typeface="楷体" pitchFamily="49" charset="-122"/>
              </a:rPr>
              <a:t>和</a:t>
            </a:r>
            <a:r>
              <a:rPr lang="zh-CN" altLang="en-US" sz="2400" b="1" dirty="0" smtClean="0">
                <a:solidFill>
                  <a:srgbClr val="0000FF"/>
                </a:solidFill>
                <a:latin typeface="楷体" pitchFamily="49" charset="-122"/>
                <a:ea typeface="楷体" pitchFamily="49" charset="-122"/>
              </a:rPr>
              <a:t>基因表达的过程</a:t>
            </a:r>
            <a:r>
              <a:rPr lang="zh-CN" altLang="en-US" sz="2400" b="1" dirty="0" smtClean="0">
                <a:latin typeface="楷体" pitchFamily="49" charset="-122"/>
                <a:ea typeface="楷体" pitchFamily="49" charset="-122"/>
              </a:rPr>
              <a:t>，绘制</a:t>
            </a:r>
            <a:r>
              <a:rPr lang="zh-CN" altLang="en-US" sz="2400" b="1" dirty="0">
                <a:latin typeface="楷体" pitchFamily="49" charset="-122"/>
                <a:ea typeface="楷体" pitchFamily="49" charset="-122"/>
              </a:rPr>
              <a:t>流程图，表示</a:t>
            </a:r>
            <a:r>
              <a:rPr lang="zh-CN" altLang="en-US" sz="2400" b="1" dirty="0">
                <a:solidFill>
                  <a:srgbClr val="CC0000"/>
                </a:solidFill>
                <a:latin typeface="楷体" pitchFamily="49" charset="-122"/>
                <a:ea typeface="楷体" pitchFamily="49" charset="-122"/>
              </a:rPr>
              <a:t>遗传信息的传递方向</a:t>
            </a:r>
            <a:r>
              <a:rPr lang="zh-CN" altLang="en-US" sz="2400" b="1" dirty="0">
                <a:latin typeface="楷体" pitchFamily="49" charset="-122"/>
                <a:ea typeface="楷体" pitchFamily="49" charset="-122"/>
              </a:rPr>
              <a:t>。</a:t>
            </a:r>
          </a:p>
        </p:txBody>
      </p:sp>
      <p:pic>
        <p:nvPicPr>
          <p:cNvPr id="53256" name="Picture 8" descr="http://txt15.book118.com/2017/0423/book101862/101861920.jpg"/>
          <p:cNvPicPr>
            <a:picLocks noChangeAspect="1" noChangeArrowheads="1"/>
          </p:cNvPicPr>
          <p:nvPr/>
        </p:nvPicPr>
        <p:blipFill>
          <a:blip r:embed="rId3" cstate="print"/>
          <a:srcRect l="6766" t="26651" r="5963" b="8411"/>
          <a:stretch>
            <a:fillRect/>
          </a:stretch>
        </p:blipFill>
        <p:spPr bwMode="auto">
          <a:xfrm>
            <a:off x="569843" y="0"/>
            <a:ext cx="2920841" cy="1630017"/>
          </a:xfrm>
          <a:prstGeom prst="rect">
            <a:avLst/>
          </a:prstGeom>
          <a:noFill/>
        </p:spPr>
      </p:pic>
      <p:sp>
        <p:nvSpPr>
          <p:cNvPr id="27" name="矩形 26"/>
          <p:cNvSpPr/>
          <p:nvPr/>
        </p:nvSpPr>
        <p:spPr>
          <a:xfrm>
            <a:off x="1093214" y="1178148"/>
            <a:ext cx="649537" cy="507831"/>
          </a:xfrm>
          <a:prstGeom prst="rect">
            <a:avLst/>
          </a:prstGeom>
          <a:solidFill>
            <a:srgbClr val="92D050"/>
          </a:solidFill>
        </p:spPr>
        <p:txBody>
          <a:bodyPr wrap="none">
            <a:spAutoFit/>
          </a:bodyPr>
          <a:lstStyle/>
          <a:p>
            <a:pPr lvl="0" algn="ctr" fontAlgn="base" hangingPunct="1">
              <a:lnSpc>
                <a:spcPct val="150000"/>
              </a:lnSpc>
              <a:spcBef>
                <a:spcPts val="600"/>
              </a:spcBef>
              <a:spcAft>
                <a:spcPct val="0"/>
              </a:spcAft>
              <a:buClr>
                <a:schemeClr val="hlink"/>
              </a:buClr>
              <a:buSzPct val="70000"/>
            </a:pPr>
            <a:r>
              <a:rPr lang="zh-CN" altLang="en-US" b="1" dirty="0" smtClean="0">
                <a:solidFill>
                  <a:srgbClr val="002060"/>
                </a:solidFill>
                <a:latin typeface="幼圆" panose="02010509060101010101" pitchFamily="49" charset="-122"/>
                <a:ea typeface="幼圆" panose="02010509060101010101" pitchFamily="49" charset="-122"/>
              </a:rPr>
              <a:t>复制</a:t>
            </a:r>
            <a:endParaRPr lang="en-US" altLang="zh-CN" b="1" dirty="0" smtClean="0">
              <a:solidFill>
                <a:srgbClr val="002060"/>
              </a:solidFill>
              <a:latin typeface="幼圆" panose="02010509060101010101" pitchFamily="49" charset="-122"/>
              <a:ea typeface="幼圆" panose="02010509060101010101" pitchFamily="49" charset="-122"/>
            </a:endParaRPr>
          </a:p>
        </p:txBody>
      </p:sp>
      <p:pic>
        <p:nvPicPr>
          <p:cNvPr id="53252" name="Picture 4" descr="https://txt39-1.book118.com/2018/0203/book151721/151720040.jpg"/>
          <p:cNvPicPr>
            <a:picLocks noChangeAspect="1" noChangeArrowheads="1"/>
          </p:cNvPicPr>
          <p:nvPr/>
        </p:nvPicPr>
        <p:blipFill>
          <a:blip r:embed="rId4" cstate="print"/>
          <a:srcRect l="4017" t="7157" r="22904" b="36338"/>
          <a:stretch>
            <a:fillRect/>
          </a:stretch>
        </p:blipFill>
        <p:spPr bwMode="auto">
          <a:xfrm>
            <a:off x="3631094" y="0"/>
            <a:ext cx="2345636" cy="1603515"/>
          </a:xfrm>
          <a:prstGeom prst="rect">
            <a:avLst/>
          </a:prstGeom>
          <a:noFill/>
        </p:spPr>
      </p:pic>
      <p:sp>
        <p:nvSpPr>
          <p:cNvPr id="28" name="矩形 27"/>
          <p:cNvSpPr/>
          <p:nvPr/>
        </p:nvSpPr>
        <p:spPr>
          <a:xfrm>
            <a:off x="5163576" y="1241097"/>
            <a:ext cx="705326" cy="413789"/>
          </a:xfrm>
          <a:prstGeom prst="rect">
            <a:avLst/>
          </a:prstGeom>
          <a:solidFill>
            <a:srgbClr val="92D050"/>
          </a:solidFill>
        </p:spPr>
        <p:txBody>
          <a:bodyPr wrap="none">
            <a:spAutoFit/>
          </a:bodyPr>
          <a:lstStyle/>
          <a:p>
            <a:r>
              <a:rPr lang="zh-CN" altLang="en-US" b="1" dirty="0" smtClean="0">
                <a:solidFill>
                  <a:srgbClr val="002060"/>
                </a:solidFill>
                <a:latin typeface="幼圆" panose="02010509060101010101" pitchFamily="49" charset="-122"/>
                <a:ea typeface="幼圆" panose="02010509060101010101" pitchFamily="49" charset="-122"/>
              </a:rPr>
              <a:t>转录</a:t>
            </a:r>
            <a:endParaRPr lang="zh-CN" altLang="en-US" dirty="0"/>
          </a:p>
        </p:txBody>
      </p:sp>
      <p:pic>
        <p:nvPicPr>
          <p:cNvPr id="53254" name="Picture 6" descr="https://p1.ssl.qhimgs1.com/sdr/400__/t01ce64f5810fc38857.png"/>
          <p:cNvPicPr>
            <a:picLocks noChangeAspect="1" noChangeArrowheads="1"/>
          </p:cNvPicPr>
          <p:nvPr/>
        </p:nvPicPr>
        <p:blipFill>
          <a:blip r:embed="rId5"/>
          <a:srcRect r="2146" b="10447"/>
          <a:stretch>
            <a:fillRect/>
          </a:stretch>
        </p:blipFill>
        <p:spPr bwMode="auto">
          <a:xfrm>
            <a:off x="6215999" y="0"/>
            <a:ext cx="2464175" cy="1537252"/>
          </a:xfrm>
          <a:prstGeom prst="rect">
            <a:avLst/>
          </a:prstGeom>
          <a:noFill/>
        </p:spPr>
      </p:pic>
      <p:sp>
        <p:nvSpPr>
          <p:cNvPr id="29" name="矩形 28"/>
          <p:cNvSpPr/>
          <p:nvPr/>
        </p:nvSpPr>
        <p:spPr>
          <a:xfrm>
            <a:off x="8315648" y="1152939"/>
            <a:ext cx="649537" cy="507831"/>
          </a:xfrm>
          <a:prstGeom prst="rect">
            <a:avLst/>
          </a:prstGeom>
          <a:solidFill>
            <a:srgbClr val="92D050"/>
          </a:solidFill>
        </p:spPr>
        <p:txBody>
          <a:bodyPr wrap="square">
            <a:spAutoFit/>
          </a:bodyPr>
          <a:lstStyle/>
          <a:p>
            <a:pPr lvl="0" algn="ctr" fontAlgn="base" hangingPunct="1">
              <a:lnSpc>
                <a:spcPct val="150000"/>
              </a:lnSpc>
              <a:spcBef>
                <a:spcPts val="600"/>
              </a:spcBef>
              <a:spcAft>
                <a:spcPct val="0"/>
              </a:spcAft>
              <a:buClr>
                <a:schemeClr val="hlink"/>
              </a:buClr>
              <a:buSzPct val="70000"/>
            </a:pPr>
            <a:r>
              <a:rPr lang="zh-CN" altLang="en-US" b="1" dirty="0" smtClean="0">
                <a:solidFill>
                  <a:srgbClr val="002060"/>
                </a:solidFill>
                <a:latin typeface="幼圆" panose="02010509060101010101" pitchFamily="49" charset="-122"/>
                <a:ea typeface="幼圆" panose="02010509060101010101" pitchFamily="49" charset="-122"/>
              </a:rPr>
              <a:t>翻译</a:t>
            </a:r>
          </a:p>
        </p:txBody>
      </p:sp>
      <p:sp>
        <p:nvSpPr>
          <p:cNvPr id="30" name="TextBox 18"/>
          <p:cNvSpPr txBox="1">
            <a:spLocks noChangeArrowheads="1"/>
          </p:cNvSpPr>
          <p:nvPr/>
        </p:nvSpPr>
        <p:spPr bwMode="auto">
          <a:xfrm>
            <a:off x="1654176" y="4339829"/>
            <a:ext cx="5832475" cy="584775"/>
          </a:xfrm>
          <a:prstGeom prst="rect">
            <a:avLst/>
          </a:prstGeom>
          <a:solidFill>
            <a:srgbClr val="7030A0"/>
          </a:solidFill>
          <a:ln w="9525">
            <a:noFill/>
            <a:miter lim="800000"/>
            <a:headEnd/>
            <a:tailEnd/>
          </a:ln>
        </p:spPr>
        <p:txBody>
          <a:bodyPr>
            <a:spAutoFit/>
          </a:bodyPr>
          <a:lstStyle/>
          <a:p>
            <a:pPr algn="ctr" eaLnBrk="1" hangingPunct="1"/>
            <a:r>
              <a:rPr lang="en-US" altLang="zh-CN" sz="3200" b="1" dirty="0">
                <a:solidFill>
                  <a:srgbClr val="FFFFFF"/>
                </a:solidFill>
                <a:latin typeface="楷体" pitchFamily="49" charset="-122"/>
                <a:ea typeface="楷体" pitchFamily="49" charset="-122"/>
              </a:rPr>
              <a:t>1957</a:t>
            </a:r>
            <a:r>
              <a:rPr lang="zh-CN" altLang="en-US" sz="3200" b="1" dirty="0">
                <a:solidFill>
                  <a:srgbClr val="FFFFFF"/>
                </a:solidFill>
                <a:latin typeface="楷体" pitchFamily="49" charset="-122"/>
                <a:ea typeface="楷体" pitchFamily="49" charset="-122"/>
              </a:rPr>
              <a:t>年，克里克－－中心法则</a:t>
            </a:r>
          </a:p>
        </p:txBody>
      </p:sp>
      <p:sp>
        <p:nvSpPr>
          <p:cNvPr id="31" name="Rectangle 3"/>
          <p:cNvSpPr>
            <a:spLocks noChangeArrowheads="1"/>
          </p:cNvSpPr>
          <p:nvPr/>
        </p:nvSpPr>
        <p:spPr bwMode="auto">
          <a:xfrm>
            <a:off x="1943100" y="3529012"/>
            <a:ext cx="971550" cy="553998"/>
          </a:xfrm>
          <a:prstGeom prst="rect">
            <a:avLst/>
          </a:prstGeom>
          <a:noFill/>
          <a:ln w="9525">
            <a:noFill/>
            <a:miter lim="800000"/>
            <a:headEnd/>
            <a:tailEnd/>
          </a:ln>
          <a:effectLst/>
        </p:spPr>
        <p:txBody>
          <a:bodyPr>
            <a:spAutoFit/>
          </a:bodyPr>
          <a:lstStyle/>
          <a:p>
            <a:pPr eaLnBrk="1" hangingPunct="1"/>
            <a:r>
              <a:rPr lang="en-US" altLang="zh-CN" sz="3000" b="1">
                <a:solidFill>
                  <a:srgbClr val="000000"/>
                </a:solidFill>
                <a:latin typeface="楷体" pitchFamily="49" charset="-122"/>
                <a:ea typeface="楷体" pitchFamily="49" charset="-122"/>
              </a:rPr>
              <a:t>DNA</a:t>
            </a:r>
          </a:p>
        </p:txBody>
      </p:sp>
      <p:sp>
        <p:nvSpPr>
          <p:cNvPr id="32" name="Rectangle 4"/>
          <p:cNvSpPr>
            <a:spLocks noChangeArrowheads="1"/>
          </p:cNvSpPr>
          <p:nvPr/>
        </p:nvSpPr>
        <p:spPr bwMode="auto">
          <a:xfrm>
            <a:off x="4175126" y="3496866"/>
            <a:ext cx="1979613" cy="553998"/>
          </a:xfrm>
          <a:prstGeom prst="rect">
            <a:avLst/>
          </a:prstGeom>
          <a:noFill/>
          <a:ln w="9525">
            <a:noFill/>
            <a:miter lim="800000"/>
            <a:headEnd/>
            <a:tailEnd/>
          </a:ln>
          <a:effectLst/>
        </p:spPr>
        <p:txBody>
          <a:bodyPr>
            <a:spAutoFit/>
          </a:bodyPr>
          <a:lstStyle/>
          <a:p>
            <a:pPr eaLnBrk="1" hangingPunct="1"/>
            <a:r>
              <a:rPr lang="en-US" altLang="zh-CN" sz="3000" b="1">
                <a:solidFill>
                  <a:srgbClr val="000000"/>
                </a:solidFill>
                <a:latin typeface="楷体" pitchFamily="49" charset="-122"/>
                <a:ea typeface="楷体" pitchFamily="49" charset="-122"/>
              </a:rPr>
              <a:t>RNA</a:t>
            </a:r>
          </a:p>
        </p:txBody>
      </p:sp>
      <p:sp>
        <p:nvSpPr>
          <p:cNvPr id="33" name="Rectangle 5"/>
          <p:cNvSpPr>
            <a:spLocks noChangeArrowheads="1"/>
          </p:cNvSpPr>
          <p:nvPr/>
        </p:nvSpPr>
        <p:spPr bwMode="auto">
          <a:xfrm>
            <a:off x="6657976" y="3500437"/>
            <a:ext cx="1476375" cy="553998"/>
          </a:xfrm>
          <a:prstGeom prst="rect">
            <a:avLst/>
          </a:prstGeom>
          <a:noFill/>
          <a:ln w="9525">
            <a:noFill/>
            <a:miter lim="800000"/>
            <a:headEnd/>
            <a:tailEnd/>
          </a:ln>
          <a:effectLst/>
        </p:spPr>
        <p:txBody>
          <a:bodyPr>
            <a:spAutoFit/>
          </a:bodyPr>
          <a:lstStyle/>
          <a:p>
            <a:pPr eaLnBrk="1" hangingPunct="1"/>
            <a:r>
              <a:rPr lang="zh-CN" altLang="en-US" sz="3000" b="1">
                <a:solidFill>
                  <a:srgbClr val="000000"/>
                </a:solidFill>
                <a:latin typeface="楷体" pitchFamily="49" charset="-122"/>
                <a:ea typeface="楷体" pitchFamily="49" charset="-122"/>
              </a:rPr>
              <a:t>蛋白质</a:t>
            </a:r>
          </a:p>
        </p:txBody>
      </p:sp>
      <p:sp>
        <p:nvSpPr>
          <p:cNvPr id="34" name="Rectangle 6"/>
          <p:cNvSpPr>
            <a:spLocks noChangeArrowheads="1"/>
          </p:cNvSpPr>
          <p:nvPr/>
        </p:nvSpPr>
        <p:spPr bwMode="auto">
          <a:xfrm>
            <a:off x="3130551" y="3388519"/>
            <a:ext cx="1800225" cy="461665"/>
          </a:xfrm>
          <a:prstGeom prst="rect">
            <a:avLst/>
          </a:prstGeom>
          <a:noFill/>
          <a:ln w="9525">
            <a:noFill/>
            <a:miter lim="800000"/>
            <a:headEnd/>
            <a:tailEnd/>
          </a:ln>
          <a:effectLst/>
        </p:spPr>
        <p:txBody>
          <a:bodyPr>
            <a:spAutoFit/>
          </a:bodyPr>
          <a:lstStyle/>
          <a:p>
            <a:pPr eaLnBrk="1" hangingPunct="1"/>
            <a:r>
              <a:rPr lang="zh-CN" altLang="en-US" sz="2400" b="1">
                <a:solidFill>
                  <a:srgbClr val="C00000"/>
                </a:solidFill>
                <a:latin typeface="楷体" pitchFamily="49" charset="-122"/>
                <a:ea typeface="楷体" pitchFamily="49" charset="-122"/>
              </a:rPr>
              <a:t>转录</a:t>
            </a:r>
          </a:p>
        </p:txBody>
      </p:sp>
      <p:sp>
        <p:nvSpPr>
          <p:cNvPr id="35" name="Rectangle 7"/>
          <p:cNvSpPr>
            <a:spLocks noChangeArrowheads="1"/>
          </p:cNvSpPr>
          <p:nvPr/>
        </p:nvSpPr>
        <p:spPr bwMode="auto">
          <a:xfrm>
            <a:off x="5362576" y="3406379"/>
            <a:ext cx="1584325" cy="461665"/>
          </a:xfrm>
          <a:prstGeom prst="rect">
            <a:avLst/>
          </a:prstGeom>
          <a:noFill/>
          <a:ln w="9525">
            <a:noFill/>
            <a:miter lim="800000"/>
            <a:headEnd/>
            <a:tailEnd/>
          </a:ln>
          <a:effectLst/>
        </p:spPr>
        <p:txBody>
          <a:bodyPr>
            <a:spAutoFit/>
          </a:bodyPr>
          <a:lstStyle/>
          <a:p>
            <a:pPr eaLnBrk="1" hangingPunct="1">
              <a:spcBef>
                <a:spcPct val="20000"/>
              </a:spcBef>
              <a:buClr>
                <a:srgbClr val="009999"/>
              </a:buClr>
              <a:buSzPct val="120000"/>
            </a:pPr>
            <a:r>
              <a:rPr lang="zh-CN" altLang="en-US" sz="2400" b="1">
                <a:solidFill>
                  <a:srgbClr val="C00000"/>
                </a:solidFill>
                <a:latin typeface="楷体" pitchFamily="49" charset="-122"/>
                <a:ea typeface="楷体" pitchFamily="49" charset="-122"/>
              </a:rPr>
              <a:t>翻译</a:t>
            </a:r>
          </a:p>
        </p:txBody>
      </p:sp>
      <p:sp>
        <p:nvSpPr>
          <p:cNvPr id="36" name="Line 8"/>
          <p:cNvSpPr>
            <a:spLocks noChangeShapeType="1"/>
          </p:cNvSpPr>
          <p:nvPr/>
        </p:nvSpPr>
        <p:spPr bwMode="auto">
          <a:xfrm>
            <a:off x="2841626" y="3767138"/>
            <a:ext cx="1223963"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zh-CN" altLang="en-US" sz="2600" b="1" kern="0">
              <a:solidFill>
                <a:srgbClr val="000000"/>
              </a:solidFill>
              <a:latin typeface="楷体" panose="02010609060101010101" pitchFamily="49" charset="-122"/>
              <a:ea typeface="楷体" panose="02010609060101010101" pitchFamily="49" charset="-122"/>
            </a:endParaRPr>
          </a:p>
        </p:txBody>
      </p:sp>
      <p:sp>
        <p:nvSpPr>
          <p:cNvPr id="37" name="Line 9"/>
          <p:cNvSpPr>
            <a:spLocks noChangeShapeType="1"/>
          </p:cNvSpPr>
          <p:nvPr/>
        </p:nvSpPr>
        <p:spPr bwMode="auto">
          <a:xfrm>
            <a:off x="5075238" y="3767138"/>
            <a:ext cx="1439862"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zh-CN" altLang="en-US" sz="2600" b="1" kern="0">
              <a:solidFill>
                <a:srgbClr val="000000"/>
              </a:solidFill>
              <a:latin typeface="楷体" panose="02010609060101010101" pitchFamily="49" charset="-122"/>
              <a:ea typeface="楷体" panose="02010609060101010101" pitchFamily="49" charset="-122"/>
            </a:endParaRPr>
          </a:p>
        </p:txBody>
      </p:sp>
      <p:sp>
        <p:nvSpPr>
          <p:cNvPr id="38" name="AutoShape 10"/>
          <p:cNvSpPr>
            <a:spLocks noChangeArrowheads="1"/>
          </p:cNvSpPr>
          <p:nvPr/>
        </p:nvSpPr>
        <p:spPr bwMode="auto">
          <a:xfrm>
            <a:off x="1330326" y="3226594"/>
            <a:ext cx="1152525" cy="864394"/>
          </a:xfrm>
          <a:custGeom>
            <a:avLst/>
            <a:gdLst>
              <a:gd name="G0" fmla="+- -2468057 0 0"/>
              <a:gd name="G1" fmla="+- 3470181 0 0"/>
              <a:gd name="G2" fmla="+- -2468057 0 3470181"/>
              <a:gd name="G3" fmla="+- 10800 0 0"/>
              <a:gd name="G4" fmla="+- 0 0 -2468057"/>
              <a:gd name="T0" fmla="*/ 360 256 1"/>
              <a:gd name="T1" fmla="*/ 0 256 1"/>
              <a:gd name="G5" fmla="+- G2 T0 T1"/>
              <a:gd name="G6" fmla="?: G2 G2 G5"/>
              <a:gd name="G7" fmla="+- 0 0 G6"/>
              <a:gd name="G8" fmla="+- 10100 0 0"/>
              <a:gd name="G9" fmla="+- 0 0 3470181"/>
              <a:gd name="G10" fmla="+- 10100 0 2700"/>
              <a:gd name="G11" fmla="cos G10 -2468057"/>
              <a:gd name="G12" fmla="sin G10 -2468057"/>
              <a:gd name="G13" fmla="cos 13500 -2468057"/>
              <a:gd name="G14" fmla="sin 13500 -2468057"/>
              <a:gd name="G15" fmla="+- G11 10800 0"/>
              <a:gd name="G16" fmla="+- G12 10800 0"/>
              <a:gd name="G17" fmla="+- G13 10800 0"/>
              <a:gd name="G18" fmla="+- G14 10800 0"/>
              <a:gd name="G19" fmla="*/ 10100 1 2"/>
              <a:gd name="G20" fmla="+- G19 5400 0"/>
              <a:gd name="G21" fmla="cos G20 -2468057"/>
              <a:gd name="G22" fmla="sin G20 -2468057"/>
              <a:gd name="G23" fmla="+- G21 10800 0"/>
              <a:gd name="G24" fmla="+- G12 G23 G22"/>
              <a:gd name="G25" fmla="+- G22 G23 G11"/>
              <a:gd name="G26" fmla="cos 10800 -2468057"/>
              <a:gd name="G27" fmla="sin 10800 -2468057"/>
              <a:gd name="G28" fmla="cos 10100 -2468057"/>
              <a:gd name="G29" fmla="sin 10100 -2468057"/>
              <a:gd name="G30" fmla="+- G26 10800 0"/>
              <a:gd name="G31" fmla="+- G27 10800 0"/>
              <a:gd name="G32" fmla="+- G28 10800 0"/>
              <a:gd name="G33" fmla="+- G29 10800 0"/>
              <a:gd name="G34" fmla="+- G19 5400 0"/>
              <a:gd name="G35" fmla="cos G34 3470181"/>
              <a:gd name="G36" fmla="sin G34 3470181"/>
              <a:gd name="G37" fmla="+/ 3470181 -2468057 2"/>
              <a:gd name="T2" fmla="*/ 180 256 1"/>
              <a:gd name="T3" fmla="*/ 0 256 1"/>
              <a:gd name="G38" fmla="+- G37 T2 T3"/>
              <a:gd name="G39" fmla="?: G2 G37 G38"/>
              <a:gd name="G40" fmla="cos 10800 G39"/>
              <a:gd name="G41" fmla="sin 10800 G39"/>
              <a:gd name="G42" fmla="cos 10100 G39"/>
              <a:gd name="G43" fmla="sin 10100 G39"/>
              <a:gd name="G44" fmla="+- G40 10800 0"/>
              <a:gd name="G45" fmla="+- G41 10800 0"/>
              <a:gd name="G46" fmla="+- G42 10800 0"/>
              <a:gd name="G47" fmla="+- G43 10800 0"/>
              <a:gd name="G48" fmla="+- G35 10800 0"/>
              <a:gd name="G49" fmla="+- G36 10800 0"/>
              <a:gd name="T4" fmla="*/ 96 w 21600"/>
              <a:gd name="T5" fmla="*/ 9363 h 21600"/>
              <a:gd name="T6" fmla="*/ 17096 w 21600"/>
              <a:gd name="T7" fmla="*/ 19140 h 21600"/>
              <a:gd name="T8" fmla="*/ 789 w 21600"/>
              <a:gd name="T9" fmla="*/ 9456 h 21600"/>
              <a:gd name="T10" fmla="*/ 21487 w 21600"/>
              <a:gd name="T11" fmla="*/ 2551 h 21600"/>
              <a:gd name="T12" fmla="*/ 20935 w 21600"/>
              <a:gd name="T13" fmla="*/ 6829 h 21600"/>
              <a:gd name="T14" fmla="*/ 16658 w 21600"/>
              <a:gd name="T15" fmla="*/ 627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95" y="4629"/>
                </a:moveTo>
                <a:cubicBezTo>
                  <a:pt x="16883" y="2151"/>
                  <a:pt x="13930" y="700"/>
                  <a:pt x="10800" y="700"/>
                </a:cubicBezTo>
                <a:cubicBezTo>
                  <a:pt x="5221" y="700"/>
                  <a:pt x="700" y="5221"/>
                  <a:pt x="700" y="10800"/>
                </a:cubicBezTo>
                <a:cubicBezTo>
                  <a:pt x="700" y="16378"/>
                  <a:pt x="5221" y="20900"/>
                  <a:pt x="10800" y="20900"/>
                </a:cubicBezTo>
                <a:cubicBezTo>
                  <a:pt x="12996" y="20900"/>
                  <a:pt x="15132" y="20184"/>
                  <a:pt x="16885" y="18860"/>
                </a:cubicBezTo>
                <a:lnTo>
                  <a:pt x="17307" y="19419"/>
                </a:lnTo>
                <a:cubicBezTo>
                  <a:pt x="15432" y="20834"/>
                  <a:pt x="13148" y="21599"/>
                  <a:pt x="10800" y="21600"/>
                </a:cubicBezTo>
                <a:cubicBezTo>
                  <a:pt x="4835" y="21600"/>
                  <a:pt x="0" y="16764"/>
                  <a:pt x="0" y="10800"/>
                </a:cubicBezTo>
                <a:cubicBezTo>
                  <a:pt x="0" y="4835"/>
                  <a:pt x="4835" y="0"/>
                  <a:pt x="10800" y="0"/>
                </a:cubicBezTo>
                <a:cubicBezTo>
                  <a:pt x="14147" y="-1"/>
                  <a:pt x="17304" y="1551"/>
                  <a:pt x="19349" y="4201"/>
                </a:cubicBezTo>
                <a:lnTo>
                  <a:pt x="21487" y="2551"/>
                </a:lnTo>
                <a:lnTo>
                  <a:pt x="20935" y="6829"/>
                </a:lnTo>
                <a:lnTo>
                  <a:pt x="16658" y="6278"/>
                </a:lnTo>
                <a:lnTo>
                  <a:pt x="18795" y="4629"/>
                </a:lnTo>
                <a:close/>
              </a:path>
            </a:pathLst>
          </a:cu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CN" altLang="zh-CN" sz="2600" b="1" kern="0">
              <a:solidFill>
                <a:srgbClr val="CC0099"/>
              </a:solidFill>
              <a:latin typeface="楷体" panose="02010609060101010101" pitchFamily="49" charset="-122"/>
              <a:ea typeface="楷体" panose="02010609060101010101" pitchFamily="49" charset="-122"/>
            </a:endParaRPr>
          </a:p>
        </p:txBody>
      </p:sp>
      <p:sp>
        <p:nvSpPr>
          <p:cNvPr id="39" name="Text Box 11"/>
          <p:cNvSpPr txBox="1">
            <a:spLocks noChangeArrowheads="1"/>
          </p:cNvSpPr>
          <p:nvPr/>
        </p:nvSpPr>
        <p:spPr bwMode="auto">
          <a:xfrm>
            <a:off x="877544" y="3157953"/>
            <a:ext cx="1439863" cy="830997"/>
          </a:xfrm>
          <a:prstGeom prst="rect">
            <a:avLst/>
          </a:prstGeom>
          <a:noFill/>
          <a:ln w="9525">
            <a:noFill/>
            <a:miter lim="800000"/>
            <a:headEnd/>
            <a:tailEnd/>
          </a:ln>
          <a:effectLst/>
        </p:spPr>
        <p:txBody>
          <a:bodyPr>
            <a:spAutoFit/>
          </a:bodyPr>
          <a:lstStyle/>
          <a:p>
            <a:pPr eaLnBrk="1" hangingPunct="1"/>
            <a:r>
              <a:rPr lang="zh-CN" altLang="en-US" sz="2400" b="1" dirty="0" smtClean="0">
                <a:solidFill>
                  <a:srgbClr val="C00000"/>
                </a:solidFill>
                <a:latin typeface="楷体" pitchFamily="49" charset="-122"/>
                <a:ea typeface="楷体" pitchFamily="49" charset="-122"/>
              </a:rPr>
              <a:t>复</a:t>
            </a:r>
            <a:endParaRPr lang="en-US" altLang="zh-CN" sz="2400" b="1" dirty="0" smtClean="0">
              <a:solidFill>
                <a:srgbClr val="C00000"/>
              </a:solidFill>
              <a:latin typeface="楷体" pitchFamily="49" charset="-122"/>
              <a:ea typeface="楷体" pitchFamily="49" charset="-122"/>
            </a:endParaRPr>
          </a:p>
          <a:p>
            <a:pPr eaLnBrk="1" hangingPunct="1"/>
            <a:r>
              <a:rPr lang="zh-CN" altLang="en-US" sz="2400" b="1" dirty="0" smtClean="0">
                <a:solidFill>
                  <a:srgbClr val="C00000"/>
                </a:solidFill>
                <a:latin typeface="楷体" pitchFamily="49" charset="-122"/>
                <a:ea typeface="楷体" pitchFamily="49" charset="-122"/>
              </a:rPr>
              <a:t>制</a:t>
            </a:r>
            <a:endParaRPr lang="zh-CN" altLang="en-US" sz="2400" b="1" dirty="0">
              <a:solidFill>
                <a:srgbClr val="C00000"/>
              </a:solidFill>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linds(horizontal)">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linds(horizontal)">
                                      <p:cBhvr>
                                        <p:cTn id="17" dur="500"/>
                                        <p:tgtEl>
                                          <p:spTgt spid="2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anim calcmode="lin" valueType="num">
                                      <p:cBhvr>
                                        <p:cTn id="23" dur="500" fill="hold"/>
                                        <p:tgtEl>
                                          <p:spTgt spid="15"/>
                                        </p:tgtEl>
                                        <p:attrNameLst>
                                          <p:attrName>ppt_x</p:attrName>
                                        </p:attrNameLst>
                                      </p:cBhvr>
                                      <p:tavLst>
                                        <p:tav tm="0">
                                          <p:val>
                                            <p:strVal val="#ppt_x"/>
                                          </p:val>
                                        </p:tav>
                                        <p:tav tm="100000">
                                          <p:val>
                                            <p:strVal val="#ppt_x"/>
                                          </p:val>
                                        </p:tav>
                                      </p:tavLst>
                                    </p:anim>
                                    <p:anim calcmode="lin" valueType="num">
                                      <p:cBhvr>
                                        <p:cTn id="24"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blinds(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left)">
                                      <p:cBhvr>
                                        <p:cTn id="34" dur="500"/>
                                        <p:tgtEl>
                                          <p:spTgt spid="31"/>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wipe(down)">
                                      <p:cBhvr>
                                        <p:cTn id="39" dur="500"/>
                                        <p:tgtEl>
                                          <p:spTgt spid="38"/>
                                        </p:tgtEl>
                                      </p:cBhvr>
                                    </p:animEffect>
                                  </p:childTnLst>
                                </p:cTn>
                              </p:par>
                              <p:par>
                                <p:cTn id="40" presetID="3" presetClass="entr" presetSubtype="10"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blinds(horizontal)">
                                      <p:cBhvr>
                                        <p:cTn id="42" dur="500"/>
                                        <p:tgtEl>
                                          <p:spTgt spid="3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wipe(left)">
                                      <p:cBhvr>
                                        <p:cTn id="47" dur="500"/>
                                        <p:tgtEl>
                                          <p:spTgt spid="32"/>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wipe(left)">
                                      <p:cBhvr>
                                        <p:cTn id="52" dur="500"/>
                                        <p:tgtEl>
                                          <p:spTgt spid="3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3"/>
                                        </p:tgtEl>
                                        <p:attrNameLst>
                                          <p:attrName>style.visibility</p:attrName>
                                        </p:attrNameLst>
                                      </p:cBhvr>
                                      <p:to>
                                        <p:strVal val="visible"/>
                                      </p:to>
                                    </p:set>
                                    <p:animEffect transition="in" filter="wipe(left)">
                                      <p:cBhvr>
                                        <p:cTn id="60" dur="500"/>
                                        <p:tgtEl>
                                          <p:spTgt spid="33"/>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wipe(left)">
                                      <p:cBhvr>
                                        <p:cTn id="65" dur="500"/>
                                        <p:tgtEl>
                                          <p:spTgt spid="37"/>
                                        </p:tgtEl>
                                      </p:cBhvr>
                                    </p:animEffect>
                                  </p:childTnLst>
                                </p:cTn>
                              </p:par>
                              <p:par>
                                <p:cTn id="66" presetID="22" presetClass="entr" presetSubtype="8"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wipe(left)">
                                      <p:cBhvr>
                                        <p:cTn id="68" dur="500"/>
                                        <p:tgtEl>
                                          <p:spTgt spid="35"/>
                                        </p:tgtEl>
                                      </p:cBhvr>
                                    </p:animEffect>
                                  </p:childTnLst>
                                </p:cTn>
                              </p:par>
                            </p:childTnLst>
                          </p:cTn>
                        </p:par>
                      </p:childTnLst>
                    </p:cTn>
                  </p:par>
                  <p:par>
                    <p:cTn id="69" fill="hold">
                      <p:stCondLst>
                        <p:cond delay="indefinite"/>
                      </p:stCondLst>
                      <p:childTnLst>
                        <p:par>
                          <p:cTn id="70" fill="hold">
                            <p:stCondLst>
                              <p:cond delay="0"/>
                            </p:stCondLst>
                            <p:childTnLst>
                              <p:par>
                                <p:cTn id="71" presetID="53" presetClass="entr" presetSubtype="16" fill="hold" grpId="0" nodeType="clickEffect">
                                  <p:stCondLst>
                                    <p:cond delay="0"/>
                                  </p:stCondLst>
                                  <p:childTnLst>
                                    <p:set>
                                      <p:cBhvr>
                                        <p:cTn id="72" dur="1" fill="hold">
                                          <p:stCondLst>
                                            <p:cond delay="0"/>
                                          </p:stCondLst>
                                        </p:cTn>
                                        <p:tgtEl>
                                          <p:spTgt spid="30"/>
                                        </p:tgtEl>
                                        <p:attrNameLst>
                                          <p:attrName>style.visibility</p:attrName>
                                        </p:attrNameLst>
                                      </p:cBhvr>
                                      <p:to>
                                        <p:strVal val="visible"/>
                                      </p:to>
                                    </p:set>
                                    <p:anim calcmode="lin" valueType="num">
                                      <p:cBhvr>
                                        <p:cTn id="73" dur="500" fill="hold"/>
                                        <p:tgtEl>
                                          <p:spTgt spid="30"/>
                                        </p:tgtEl>
                                        <p:attrNameLst>
                                          <p:attrName>ppt_w</p:attrName>
                                        </p:attrNameLst>
                                      </p:cBhvr>
                                      <p:tavLst>
                                        <p:tav tm="0">
                                          <p:val>
                                            <p:fltVal val="0"/>
                                          </p:val>
                                        </p:tav>
                                        <p:tav tm="100000">
                                          <p:val>
                                            <p:strVal val="#ppt_w"/>
                                          </p:val>
                                        </p:tav>
                                      </p:tavLst>
                                    </p:anim>
                                    <p:anim calcmode="lin" valueType="num">
                                      <p:cBhvr>
                                        <p:cTn id="74" dur="500" fill="hold"/>
                                        <p:tgtEl>
                                          <p:spTgt spid="30"/>
                                        </p:tgtEl>
                                        <p:attrNameLst>
                                          <p:attrName>ppt_h</p:attrName>
                                        </p:attrNameLst>
                                      </p:cBhvr>
                                      <p:tavLst>
                                        <p:tav tm="0">
                                          <p:val>
                                            <p:fltVal val="0"/>
                                          </p:val>
                                        </p:tav>
                                        <p:tav tm="100000">
                                          <p:val>
                                            <p:strVal val="#ppt_h"/>
                                          </p:val>
                                        </p:tav>
                                      </p:tavLst>
                                    </p:anim>
                                    <p:animEffect transition="in" filter="fade">
                                      <p:cBhvr>
                                        <p:cTn id="7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6" grpId="0"/>
      <p:bldP spid="27" grpId="0" animBg="1"/>
      <p:bldP spid="28" grpId="0" animBg="1"/>
      <p:bldP spid="29" grpId="0" animBg="1"/>
      <p:bldP spid="30" grpId="0" animBg="1"/>
      <p:bldP spid="31" grpId="0"/>
      <p:bldP spid="32" grpId="0"/>
      <p:bldP spid="33" grpId="0"/>
      <p:bldP spid="34" grpId="0"/>
      <p:bldP spid="35"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 y="394253"/>
            <a:ext cx="9369287" cy="2065409"/>
            <a:chOff x="-1" y="394253"/>
            <a:chExt cx="9369287" cy="2065409"/>
          </a:xfrm>
        </p:grpSpPr>
        <p:sp>
          <p:nvSpPr>
            <p:cNvPr id="5" name="文本框 4"/>
            <p:cNvSpPr txBox="1">
              <a:spLocks noChangeArrowheads="1"/>
            </p:cNvSpPr>
            <p:nvPr/>
          </p:nvSpPr>
          <p:spPr bwMode="auto">
            <a:xfrm>
              <a:off x="0" y="394253"/>
              <a:ext cx="8772525" cy="707886"/>
            </a:xfrm>
            <a:prstGeom prst="rect">
              <a:avLst/>
            </a:prstGeom>
            <a:noFill/>
            <a:ln w="9525">
              <a:noFill/>
              <a:miter lim="800000"/>
              <a:headEnd/>
              <a:tailEnd/>
            </a:ln>
          </p:spPr>
          <p:txBody>
            <a:bodyPr>
              <a:spAutoFit/>
            </a:bodyPr>
            <a:lstStyle/>
            <a:p>
              <a:r>
                <a:rPr lang="en-US" altLang="zh-CN" sz="2000" dirty="0">
                  <a:latin typeface="楷体" pitchFamily="49" charset="-122"/>
                  <a:ea typeface="楷体" pitchFamily="49" charset="-122"/>
                </a:rPr>
                <a:t>1.1965</a:t>
              </a:r>
              <a:r>
                <a:rPr lang="zh-CN" altLang="en-US" sz="2000" dirty="0">
                  <a:latin typeface="楷体" pitchFamily="49" charset="-122"/>
                  <a:ea typeface="楷体" pitchFamily="49" charset="-122"/>
                </a:rPr>
                <a:t>年，科学家在某种</a:t>
              </a:r>
              <a:r>
                <a:rPr lang="en-US" altLang="zh-CN" sz="2000" dirty="0">
                  <a:latin typeface="楷体" pitchFamily="49" charset="-122"/>
                  <a:ea typeface="楷体" pitchFamily="49" charset="-122"/>
                </a:rPr>
                <a:t>RNA</a:t>
              </a:r>
              <a:r>
                <a:rPr lang="zh-CN" altLang="en-US" sz="2000" dirty="0">
                  <a:latin typeface="楷体" pitchFamily="49" charset="-122"/>
                  <a:ea typeface="楷体" pitchFamily="49" charset="-122"/>
                </a:rPr>
                <a:t>病毒里发现了一种</a:t>
              </a:r>
              <a:r>
                <a:rPr lang="en-US" altLang="zh-CN" sz="2000" dirty="0">
                  <a:latin typeface="楷体" pitchFamily="49" charset="-122"/>
                  <a:ea typeface="楷体" pitchFamily="49" charset="-122"/>
                </a:rPr>
                <a:t>RNA</a:t>
              </a:r>
              <a:r>
                <a:rPr lang="zh-CN" altLang="en-US" sz="2000" dirty="0">
                  <a:latin typeface="楷体" pitchFamily="49" charset="-122"/>
                  <a:ea typeface="楷体" pitchFamily="49" charset="-122"/>
                </a:rPr>
                <a:t>复制酶，像</a:t>
              </a:r>
              <a:r>
                <a:rPr lang="en-US" altLang="zh-CN" sz="2000" dirty="0">
                  <a:latin typeface="楷体" pitchFamily="49" charset="-122"/>
                  <a:ea typeface="楷体" pitchFamily="49" charset="-122"/>
                </a:rPr>
                <a:t>DNA</a:t>
              </a:r>
              <a:r>
                <a:rPr lang="zh-CN" altLang="en-US" sz="2000" dirty="0">
                  <a:latin typeface="楷体" pitchFamily="49" charset="-122"/>
                  <a:ea typeface="楷体" pitchFamily="49" charset="-122"/>
                </a:rPr>
                <a:t>复制酶能对</a:t>
              </a:r>
              <a:r>
                <a:rPr lang="en-US" altLang="zh-CN" sz="2000" dirty="0">
                  <a:latin typeface="楷体" pitchFamily="49" charset="-122"/>
                  <a:ea typeface="楷体" pitchFamily="49" charset="-122"/>
                </a:rPr>
                <a:t>DNA</a:t>
              </a:r>
              <a:r>
                <a:rPr lang="zh-CN" altLang="en-US" sz="2000" dirty="0">
                  <a:latin typeface="楷体" pitchFamily="49" charset="-122"/>
                  <a:ea typeface="楷体" pitchFamily="49" charset="-122"/>
                </a:rPr>
                <a:t>进行复制一样，</a:t>
              </a:r>
              <a:r>
                <a:rPr lang="en-US" altLang="zh-CN" sz="2000" dirty="0">
                  <a:latin typeface="楷体" pitchFamily="49" charset="-122"/>
                  <a:ea typeface="楷体" pitchFamily="49" charset="-122"/>
                </a:rPr>
                <a:t>RNA</a:t>
              </a:r>
              <a:r>
                <a:rPr lang="zh-CN" altLang="en-US" sz="2000" dirty="0">
                  <a:latin typeface="楷体" pitchFamily="49" charset="-122"/>
                  <a:ea typeface="楷体" pitchFamily="49" charset="-122"/>
                </a:rPr>
                <a:t>酶能对</a:t>
              </a:r>
              <a:r>
                <a:rPr lang="en-US" altLang="zh-CN" sz="2000" dirty="0">
                  <a:latin typeface="楷体" pitchFamily="49" charset="-122"/>
                  <a:ea typeface="楷体" pitchFamily="49" charset="-122"/>
                </a:rPr>
                <a:t>RNA</a:t>
              </a:r>
              <a:r>
                <a:rPr lang="zh-CN" altLang="en-US" sz="2000" dirty="0">
                  <a:latin typeface="楷体" pitchFamily="49" charset="-122"/>
                  <a:ea typeface="楷体" pitchFamily="49" charset="-122"/>
                </a:rPr>
                <a:t>进行复制</a:t>
              </a:r>
            </a:p>
          </p:txBody>
        </p:sp>
        <p:sp>
          <p:nvSpPr>
            <p:cNvPr id="6" name="文本框 5"/>
            <p:cNvSpPr txBox="1">
              <a:spLocks noChangeArrowheads="1"/>
            </p:cNvSpPr>
            <p:nvPr/>
          </p:nvSpPr>
          <p:spPr bwMode="auto">
            <a:xfrm>
              <a:off x="-1" y="1070240"/>
              <a:ext cx="9369287" cy="400110"/>
            </a:xfrm>
            <a:prstGeom prst="rect">
              <a:avLst/>
            </a:prstGeom>
            <a:noFill/>
            <a:ln w="9525">
              <a:noFill/>
              <a:miter lim="800000"/>
              <a:headEnd/>
              <a:tailEnd/>
            </a:ln>
          </p:spPr>
          <p:txBody>
            <a:bodyPr wrap="square">
              <a:spAutoFit/>
            </a:bodyPr>
            <a:lstStyle/>
            <a:p>
              <a:r>
                <a:rPr lang="en-US" altLang="zh-CN" sz="2000" dirty="0">
                  <a:solidFill>
                    <a:srgbClr val="0000FF"/>
                  </a:solidFill>
                  <a:latin typeface="楷体" pitchFamily="49" charset="-122"/>
                  <a:ea typeface="楷体" pitchFamily="49" charset="-122"/>
                </a:rPr>
                <a:t>2.1970</a:t>
              </a:r>
              <a:r>
                <a:rPr lang="zh-CN" altLang="en-US" sz="2000" dirty="0">
                  <a:solidFill>
                    <a:srgbClr val="0000FF"/>
                  </a:solidFill>
                  <a:latin typeface="楷体" pitchFamily="49" charset="-122"/>
                  <a:ea typeface="楷体" pitchFamily="49" charset="-122"/>
                </a:rPr>
                <a:t>年，科学家在致癌的</a:t>
              </a:r>
              <a:r>
                <a:rPr lang="en-US" altLang="zh-CN" sz="2000" dirty="0">
                  <a:solidFill>
                    <a:srgbClr val="0000FF"/>
                  </a:solidFill>
                  <a:latin typeface="楷体" pitchFamily="49" charset="-122"/>
                  <a:ea typeface="楷体" pitchFamily="49" charset="-122"/>
                </a:rPr>
                <a:t>RNA</a:t>
              </a:r>
              <a:r>
                <a:rPr lang="zh-CN" altLang="en-US" sz="2000" dirty="0">
                  <a:solidFill>
                    <a:srgbClr val="0000FF"/>
                  </a:solidFill>
                  <a:latin typeface="楷体" pitchFamily="49" charset="-122"/>
                  <a:ea typeface="楷体" pitchFamily="49" charset="-122"/>
                </a:rPr>
                <a:t>病毒中发现逆转录酶，它能以</a:t>
              </a:r>
              <a:r>
                <a:rPr lang="en-US" altLang="zh-CN" sz="2000" dirty="0">
                  <a:solidFill>
                    <a:srgbClr val="0000FF"/>
                  </a:solidFill>
                  <a:latin typeface="楷体" pitchFamily="49" charset="-122"/>
                  <a:ea typeface="楷体" pitchFamily="49" charset="-122"/>
                </a:rPr>
                <a:t>RNA</a:t>
              </a:r>
              <a:r>
                <a:rPr lang="zh-CN" altLang="en-US" sz="2000" dirty="0">
                  <a:solidFill>
                    <a:srgbClr val="0000FF"/>
                  </a:solidFill>
                  <a:latin typeface="楷体" pitchFamily="49" charset="-122"/>
                  <a:ea typeface="楷体" pitchFamily="49" charset="-122"/>
                </a:rPr>
                <a:t>为</a:t>
              </a:r>
              <a:r>
                <a:rPr lang="zh-CN" altLang="en-US" sz="2000" dirty="0" smtClean="0">
                  <a:solidFill>
                    <a:srgbClr val="0000FF"/>
                  </a:solidFill>
                  <a:latin typeface="楷体" pitchFamily="49" charset="-122"/>
                  <a:ea typeface="楷体" pitchFamily="49" charset="-122"/>
                </a:rPr>
                <a:t>模板合成</a:t>
              </a:r>
              <a:r>
                <a:rPr lang="en-US" altLang="zh-CN" sz="2000" dirty="0" smtClean="0">
                  <a:solidFill>
                    <a:srgbClr val="0000FF"/>
                  </a:solidFill>
                  <a:latin typeface="楷体" pitchFamily="49" charset="-122"/>
                  <a:ea typeface="楷体" pitchFamily="49" charset="-122"/>
                </a:rPr>
                <a:t>DNA</a:t>
              </a:r>
              <a:r>
                <a:rPr lang="zh-CN" altLang="en-US" sz="2000" dirty="0">
                  <a:solidFill>
                    <a:srgbClr val="0000FF"/>
                  </a:solidFill>
                  <a:latin typeface="楷体" pitchFamily="49" charset="-122"/>
                  <a:ea typeface="楷体" pitchFamily="49" charset="-122"/>
                </a:rPr>
                <a:t>。</a:t>
              </a:r>
            </a:p>
          </p:txBody>
        </p:sp>
        <p:sp>
          <p:nvSpPr>
            <p:cNvPr id="7" name="文本框 6"/>
            <p:cNvSpPr txBox="1">
              <a:spLocks noChangeArrowheads="1"/>
            </p:cNvSpPr>
            <p:nvPr/>
          </p:nvSpPr>
          <p:spPr bwMode="auto">
            <a:xfrm>
              <a:off x="0" y="1443999"/>
              <a:ext cx="9144000" cy="1015663"/>
            </a:xfrm>
            <a:prstGeom prst="rect">
              <a:avLst/>
            </a:prstGeom>
            <a:noFill/>
            <a:ln w="9525">
              <a:noFill/>
              <a:miter lim="800000"/>
              <a:headEnd/>
              <a:tailEnd/>
            </a:ln>
          </p:spPr>
          <p:txBody>
            <a:bodyPr wrap="square">
              <a:spAutoFit/>
            </a:bodyPr>
            <a:lstStyle/>
            <a:p>
              <a:r>
                <a:rPr lang="en-US" altLang="zh-CN" sz="2000" dirty="0">
                  <a:latin typeface="楷体" pitchFamily="49" charset="-122"/>
                  <a:ea typeface="楷体" pitchFamily="49" charset="-122"/>
                </a:rPr>
                <a:t>3.1982</a:t>
              </a:r>
              <a:r>
                <a:rPr lang="zh-CN" altLang="en-US" sz="2000" dirty="0">
                  <a:latin typeface="楷体" pitchFamily="49" charset="-122"/>
                  <a:ea typeface="楷体" pitchFamily="49" charset="-122"/>
                </a:rPr>
                <a:t>年，科学家发现一种结构异常的蛋白质可在脑细胞内大量</a:t>
              </a:r>
              <a:r>
                <a:rPr lang="en-US" altLang="zh-CN" sz="2000" dirty="0">
                  <a:latin typeface="楷体" pitchFamily="49" charset="-122"/>
                  <a:ea typeface="楷体" pitchFamily="49" charset="-122"/>
                </a:rPr>
                <a:t>“</a:t>
              </a:r>
              <a:r>
                <a:rPr lang="zh-CN" altLang="en-US" sz="2000" dirty="0" smtClean="0">
                  <a:latin typeface="楷体" pitchFamily="49" charset="-122"/>
                  <a:ea typeface="楷体" pitchFamily="49" charset="-122"/>
                </a:rPr>
                <a:t>增殖</a:t>
              </a:r>
              <a:r>
                <a:rPr lang="en-US" altLang="zh-CN" sz="2000" dirty="0" smtClean="0">
                  <a:latin typeface="楷体" pitchFamily="49" charset="-122"/>
                  <a:ea typeface="楷体" pitchFamily="49" charset="-122"/>
                </a:rPr>
                <a:t>”</a:t>
              </a:r>
              <a:r>
                <a:rPr lang="zh-CN" altLang="en-US" sz="2000" dirty="0">
                  <a:latin typeface="楷体" pitchFamily="49" charset="-122"/>
                  <a:ea typeface="楷体" pitchFamily="49" charset="-122"/>
                </a:rPr>
                <a:t>引起疾病。这种因错误折叠而成的结构异常的蛋白质，可能促使与其具有相同氨基酸序列的蛋白质发生同样的折叠错误，从而导致大量结构异常的蛋白质形成</a:t>
              </a:r>
              <a:r>
                <a:rPr lang="zh-CN" altLang="en-US" sz="2000" dirty="0" smtClean="0">
                  <a:latin typeface="楷体" pitchFamily="49" charset="-122"/>
                  <a:ea typeface="楷体" pitchFamily="49" charset="-122"/>
                </a:rPr>
                <a:t>。</a:t>
              </a:r>
              <a:endParaRPr lang="zh-CN" altLang="en-US" sz="2000" dirty="0">
                <a:latin typeface="楷体" pitchFamily="49" charset="-122"/>
                <a:ea typeface="楷体" pitchFamily="49" charset="-122"/>
              </a:endParaRPr>
            </a:p>
          </p:txBody>
        </p:sp>
      </p:grpSp>
      <p:sp>
        <p:nvSpPr>
          <p:cNvPr id="8" name="文本框 7"/>
          <p:cNvSpPr txBox="1">
            <a:spLocks noChangeArrowheads="1"/>
          </p:cNvSpPr>
          <p:nvPr/>
        </p:nvSpPr>
        <p:spPr bwMode="auto">
          <a:xfrm>
            <a:off x="1479425" y="0"/>
            <a:ext cx="7328453" cy="461665"/>
          </a:xfrm>
          <a:prstGeom prst="rect">
            <a:avLst/>
          </a:prstGeom>
          <a:noFill/>
          <a:ln w="9525">
            <a:noFill/>
            <a:miter lim="800000"/>
            <a:headEnd/>
            <a:tailEnd/>
          </a:ln>
        </p:spPr>
        <p:txBody>
          <a:bodyPr wrap="square">
            <a:spAutoFit/>
          </a:bodyPr>
          <a:lstStyle/>
          <a:p>
            <a:r>
              <a:rPr lang="zh-CN" altLang="en-US" sz="2400" b="1" noProof="1" smtClean="0">
                <a:solidFill>
                  <a:srgbClr val="FF0000"/>
                </a:solidFill>
                <a:latin typeface="楷体" pitchFamily="49" charset="-122"/>
                <a:ea typeface="楷体" pitchFamily="49" charset="-122"/>
                <a:sym typeface="+mn-ea"/>
              </a:rPr>
              <a:t>思考：</a:t>
            </a:r>
            <a:r>
              <a:rPr lang="zh-CN" altLang="en-US" sz="2400" b="1" noProof="1" smtClean="0">
                <a:solidFill>
                  <a:srgbClr val="0000FF"/>
                </a:solidFill>
                <a:latin typeface="楷体" pitchFamily="49" charset="-122"/>
                <a:ea typeface="楷体" pitchFamily="49" charset="-122"/>
                <a:sym typeface="+mn-ea"/>
              </a:rPr>
              <a:t>根据资料，你认为中心法则应该如何完善？</a:t>
            </a:r>
            <a:endParaRPr lang="en-US" altLang="zh-CN" sz="2400" b="1" noProof="1" smtClean="0">
              <a:solidFill>
                <a:srgbClr val="0000FF"/>
              </a:solidFill>
              <a:latin typeface="楷体" pitchFamily="49" charset="-122"/>
              <a:ea typeface="楷体" pitchFamily="49" charset="-122"/>
              <a:sym typeface="+mn-ea"/>
            </a:endParaRPr>
          </a:p>
        </p:txBody>
      </p:sp>
      <p:sp>
        <p:nvSpPr>
          <p:cNvPr id="11" name="TextBox 10"/>
          <p:cNvSpPr txBox="1"/>
          <p:nvPr/>
        </p:nvSpPr>
        <p:spPr>
          <a:xfrm>
            <a:off x="0" y="0"/>
            <a:ext cx="1107996" cy="369332"/>
          </a:xfrm>
          <a:prstGeom prst="rect">
            <a:avLst/>
          </a:prstGeom>
          <a:noFill/>
        </p:spPr>
        <p:txBody>
          <a:bodyPr wrap="none" rtlCol="0">
            <a:spAutoFit/>
          </a:bodyPr>
          <a:lstStyle/>
          <a:p>
            <a:r>
              <a:rPr lang="zh-CN" altLang="en-US" dirty="0" smtClean="0"/>
              <a:t>资料分析</a:t>
            </a:r>
            <a:endParaRPr lang="zh-CN" altLang="en-US" dirty="0"/>
          </a:p>
        </p:txBody>
      </p:sp>
      <p:graphicFrame>
        <p:nvGraphicFramePr>
          <p:cNvPr id="21" name="Object 2"/>
          <p:cNvGraphicFramePr>
            <a:graphicFrameLocks/>
          </p:cNvGraphicFramePr>
          <p:nvPr/>
        </p:nvGraphicFramePr>
        <p:xfrm>
          <a:off x="3909165" y="3068180"/>
          <a:ext cx="1025129" cy="945356"/>
        </p:xfrm>
        <a:graphic>
          <a:graphicData uri="http://schemas.openxmlformats.org/presentationml/2006/ole">
            <mc:AlternateContent xmlns:mc="http://schemas.openxmlformats.org/markup-compatibility/2006">
              <mc:Choice xmlns:v="urn:schemas-microsoft-com:vml" Requires="v">
                <p:oleObj spid="_x0000_s63492" r:id="rId4" imgW="1366560" imgH="1260360" progId="">
                  <p:embed/>
                </p:oleObj>
              </mc:Choice>
              <mc:Fallback>
                <p:oleObj r:id="rId4" imgW="1366560" imgH="1260360" progId="">
                  <p:embed/>
                  <p:pic>
                    <p:nvPicPr>
                      <p:cNvPr id="0" name="Object 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9165" y="3068180"/>
                        <a:ext cx="1025129" cy="945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2" name="Text Box 17"/>
          <p:cNvSpPr txBox="1">
            <a:spLocks noChangeArrowheads="1"/>
          </p:cNvSpPr>
          <p:nvPr/>
        </p:nvSpPr>
        <p:spPr bwMode="auto">
          <a:xfrm>
            <a:off x="4092738" y="2804794"/>
            <a:ext cx="673894" cy="391716"/>
          </a:xfrm>
          <a:prstGeom prst="rect">
            <a:avLst/>
          </a:prstGeom>
          <a:noFill/>
          <a:ln w="9525">
            <a:noFill/>
            <a:miter lim="800000"/>
            <a:headEnd/>
            <a:tailEnd/>
          </a:ln>
        </p:spPr>
        <p:txBody>
          <a:bodyPr wrap="none" lIns="68580" tIns="34290" rIns="68580" bIns="34290">
            <a:spAutoFit/>
          </a:bodyPr>
          <a:lstStyle/>
          <a:p>
            <a:r>
              <a:rPr lang="zh-CN" altLang="en-US" sz="2100" b="1" dirty="0">
                <a:solidFill>
                  <a:srgbClr val="0000FF"/>
                </a:solidFill>
                <a:latin typeface="黑体" pitchFamily="49" charset="-122"/>
                <a:ea typeface="黑体" pitchFamily="49" charset="-122"/>
              </a:rPr>
              <a:t>复制</a:t>
            </a:r>
          </a:p>
        </p:txBody>
      </p:sp>
      <p:sp>
        <p:nvSpPr>
          <p:cNvPr id="23" name="Line 14"/>
          <p:cNvSpPr>
            <a:spLocks noChangeShapeType="1"/>
          </p:cNvSpPr>
          <p:nvPr/>
        </p:nvSpPr>
        <p:spPr bwMode="auto">
          <a:xfrm flipH="1">
            <a:off x="2780020" y="3780635"/>
            <a:ext cx="1028700" cy="0"/>
          </a:xfrm>
          <a:prstGeom prst="line">
            <a:avLst/>
          </a:prstGeom>
          <a:noFill/>
          <a:ln w="38100">
            <a:solidFill>
              <a:srgbClr val="CC00CC"/>
            </a:solidFill>
            <a:prstDash val="dash"/>
            <a:round/>
            <a:headEnd/>
            <a:tailEnd type="triangle" w="med" len="med"/>
          </a:ln>
        </p:spPr>
        <p:txBody>
          <a:bodyPr lIns="68580" tIns="34290" rIns="68580" bIns="34290"/>
          <a:lstStyle/>
          <a:p>
            <a:endParaRPr lang="zh-CN" altLang="en-US"/>
          </a:p>
        </p:txBody>
      </p:sp>
      <p:sp>
        <p:nvSpPr>
          <p:cNvPr id="24" name="Rectangle 15"/>
          <p:cNvSpPr>
            <a:spLocks noChangeArrowheads="1"/>
          </p:cNvSpPr>
          <p:nvPr/>
        </p:nvSpPr>
        <p:spPr bwMode="auto">
          <a:xfrm>
            <a:off x="2938443" y="3732144"/>
            <a:ext cx="951222" cy="392415"/>
          </a:xfrm>
          <a:prstGeom prst="rect">
            <a:avLst/>
          </a:prstGeom>
          <a:noFill/>
          <a:ln w="9525">
            <a:noFill/>
            <a:miter lim="800000"/>
            <a:headEnd/>
            <a:tailEnd/>
          </a:ln>
        </p:spPr>
        <p:txBody>
          <a:bodyPr wrap="none" lIns="68580" tIns="34290" rIns="68580" bIns="34290">
            <a:spAutoFit/>
          </a:bodyPr>
          <a:lstStyle/>
          <a:p>
            <a:r>
              <a:rPr lang="zh-CN" altLang="en-US" sz="2100" b="1" dirty="0">
                <a:solidFill>
                  <a:srgbClr val="0000FF"/>
                </a:solidFill>
                <a:latin typeface="黑体" pitchFamily="49" charset="-122"/>
                <a:ea typeface="黑体" pitchFamily="49" charset="-122"/>
              </a:rPr>
              <a:t>逆转录</a:t>
            </a:r>
          </a:p>
        </p:txBody>
      </p:sp>
      <p:graphicFrame>
        <p:nvGraphicFramePr>
          <p:cNvPr id="25" name="Object 2"/>
          <p:cNvGraphicFramePr>
            <a:graphicFrameLocks/>
          </p:cNvGraphicFramePr>
          <p:nvPr/>
        </p:nvGraphicFramePr>
        <p:xfrm>
          <a:off x="6521576" y="3023251"/>
          <a:ext cx="1374912" cy="1109620"/>
        </p:xfrm>
        <a:graphic>
          <a:graphicData uri="http://schemas.openxmlformats.org/presentationml/2006/ole">
            <mc:AlternateContent xmlns:mc="http://schemas.openxmlformats.org/markup-compatibility/2006">
              <mc:Choice xmlns:v="urn:schemas-microsoft-com:vml" Requires="v">
                <p:oleObj spid="_x0000_s63493" r:id="rId6" imgW="1366560" imgH="1260360" progId="">
                  <p:embed/>
                </p:oleObj>
              </mc:Choice>
              <mc:Fallback>
                <p:oleObj r:id="rId6" imgW="1366560" imgH="1260360" progId="">
                  <p:embed/>
                  <p:pic>
                    <p:nvPicPr>
                      <p:cNvPr id="0" name="Picture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1576" y="3023251"/>
                        <a:ext cx="1374912" cy="1109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pic>
                </p:oleObj>
              </mc:Fallback>
            </mc:AlternateContent>
          </a:graphicData>
        </a:graphic>
      </p:graphicFrame>
      <p:sp>
        <p:nvSpPr>
          <p:cNvPr id="26" name="矩形 25"/>
          <p:cNvSpPr/>
          <p:nvPr/>
        </p:nvSpPr>
        <p:spPr>
          <a:xfrm>
            <a:off x="2164321" y="4308513"/>
            <a:ext cx="5552661" cy="461665"/>
          </a:xfrm>
          <a:prstGeom prst="rect">
            <a:avLst/>
          </a:prstGeom>
        </p:spPr>
        <p:txBody>
          <a:bodyPr wrap="square">
            <a:spAutoFit/>
          </a:bodyPr>
          <a:lstStyle/>
          <a:p>
            <a:pPr hangingPunct="1">
              <a:defRPr/>
            </a:pPr>
            <a:r>
              <a:rPr lang="zh-CN" altLang="en-US" sz="2400" b="1" dirty="0" smtClean="0">
                <a:solidFill>
                  <a:srgbClr val="FF0000"/>
                </a:solidFill>
                <a:latin typeface="楷体" pitchFamily="49" charset="-122"/>
                <a:ea typeface="楷体" pitchFamily="49" charset="-122"/>
              </a:rPr>
              <a:t>生命是物质、能量和信息的统一体</a:t>
            </a:r>
            <a:endParaRPr lang="en-US" altLang="zh-CN" sz="2400" dirty="0" smtClean="0">
              <a:solidFill>
                <a:srgbClr val="FF0000"/>
              </a:solidFill>
            </a:endParaRPr>
          </a:p>
        </p:txBody>
      </p:sp>
      <p:grpSp>
        <p:nvGrpSpPr>
          <p:cNvPr id="29" name="组合 28"/>
          <p:cNvGrpSpPr/>
          <p:nvPr/>
        </p:nvGrpSpPr>
        <p:grpSpPr>
          <a:xfrm>
            <a:off x="794417" y="2921192"/>
            <a:ext cx="7195365" cy="1159876"/>
            <a:chOff x="766707" y="2630246"/>
            <a:chExt cx="7195365" cy="1159876"/>
          </a:xfrm>
        </p:grpSpPr>
        <p:grpSp>
          <p:nvGrpSpPr>
            <p:cNvPr id="12" name="组合 11"/>
            <p:cNvGrpSpPr/>
            <p:nvPr/>
          </p:nvGrpSpPr>
          <p:grpSpPr>
            <a:xfrm>
              <a:off x="1158047" y="2630246"/>
              <a:ext cx="6804025" cy="1159876"/>
              <a:chOff x="1330326" y="3226594"/>
              <a:chExt cx="6804025" cy="864394"/>
            </a:xfrm>
          </p:grpSpPr>
          <p:sp>
            <p:nvSpPr>
              <p:cNvPr id="13" name="Rectangle 3"/>
              <p:cNvSpPr>
                <a:spLocks noChangeArrowheads="1"/>
              </p:cNvSpPr>
              <p:nvPr/>
            </p:nvSpPr>
            <p:spPr bwMode="auto">
              <a:xfrm>
                <a:off x="1943100" y="3529012"/>
                <a:ext cx="971550" cy="553998"/>
              </a:xfrm>
              <a:prstGeom prst="rect">
                <a:avLst/>
              </a:prstGeom>
              <a:noFill/>
              <a:ln w="9525">
                <a:noFill/>
                <a:miter lim="800000"/>
                <a:headEnd/>
                <a:tailEnd/>
              </a:ln>
              <a:effectLst/>
            </p:spPr>
            <p:txBody>
              <a:bodyPr>
                <a:spAutoFit/>
              </a:bodyPr>
              <a:lstStyle/>
              <a:p>
                <a:pPr eaLnBrk="1" hangingPunct="1"/>
                <a:r>
                  <a:rPr lang="en-US" altLang="zh-CN" sz="3000" b="1">
                    <a:solidFill>
                      <a:srgbClr val="000000"/>
                    </a:solidFill>
                    <a:latin typeface="楷体" pitchFamily="49" charset="-122"/>
                    <a:ea typeface="楷体" pitchFamily="49" charset="-122"/>
                  </a:rPr>
                  <a:t>DNA</a:t>
                </a:r>
              </a:p>
            </p:txBody>
          </p:sp>
          <p:sp>
            <p:nvSpPr>
              <p:cNvPr id="14" name="Rectangle 4"/>
              <p:cNvSpPr>
                <a:spLocks noChangeArrowheads="1"/>
              </p:cNvSpPr>
              <p:nvPr/>
            </p:nvSpPr>
            <p:spPr bwMode="auto">
              <a:xfrm>
                <a:off x="4175126" y="3496866"/>
                <a:ext cx="1979613" cy="553998"/>
              </a:xfrm>
              <a:prstGeom prst="rect">
                <a:avLst/>
              </a:prstGeom>
              <a:noFill/>
              <a:ln w="9525">
                <a:noFill/>
                <a:miter lim="800000"/>
                <a:headEnd/>
                <a:tailEnd/>
              </a:ln>
              <a:effectLst/>
            </p:spPr>
            <p:txBody>
              <a:bodyPr>
                <a:spAutoFit/>
              </a:bodyPr>
              <a:lstStyle/>
              <a:p>
                <a:pPr eaLnBrk="1" hangingPunct="1"/>
                <a:r>
                  <a:rPr lang="en-US" altLang="zh-CN" sz="3000" b="1">
                    <a:solidFill>
                      <a:srgbClr val="000000"/>
                    </a:solidFill>
                    <a:latin typeface="楷体" pitchFamily="49" charset="-122"/>
                    <a:ea typeface="楷体" pitchFamily="49" charset="-122"/>
                  </a:rPr>
                  <a:t>RNA</a:t>
                </a:r>
              </a:p>
            </p:txBody>
          </p:sp>
          <p:sp>
            <p:nvSpPr>
              <p:cNvPr id="15" name="Rectangle 5"/>
              <p:cNvSpPr>
                <a:spLocks noChangeArrowheads="1"/>
              </p:cNvSpPr>
              <p:nvPr/>
            </p:nvSpPr>
            <p:spPr bwMode="auto">
              <a:xfrm>
                <a:off x="6657976" y="3500437"/>
                <a:ext cx="1476375" cy="553998"/>
              </a:xfrm>
              <a:prstGeom prst="rect">
                <a:avLst/>
              </a:prstGeom>
              <a:noFill/>
              <a:ln w="9525">
                <a:noFill/>
                <a:miter lim="800000"/>
                <a:headEnd/>
                <a:tailEnd/>
              </a:ln>
              <a:effectLst/>
            </p:spPr>
            <p:txBody>
              <a:bodyPr>
                <a:spAutoFit/>
              </a:bodyPr>
              <a:lstStyle/>
              <a:p>
                <a:pPr eaLnBrk="1" hangingPunct="1"/>
                <a:r>
                  <a:rPr lang="zh-CN" altLang="en-US" sz="3000" b="1" dirty="0">
                    <a:solidFill>
                      <a:srgbClr val="000000"/>
                    </a:solidFill>
                    <a:latin typeface="楷体" pitchFamily="49" charset="-122"/>
                    <a:ea typeface="楷体" pitchFamily="49" charset="-122"/>
                  </a:rPr>
                  <a:t>蛋白质</a:t>
                </a:r>
              </a:p>
            </p:txBody>
          </p:sp>
          <p:sp>
            <p:nvSpPr>
              <p:cNvPr id="16" name="Rectangle 6"/>
              <p:cNvSpPr>
                <a:spLocks noChangeArrowheads="1"/>
              </p:cNvSpPr>
              <p:nvPr/>
            </p:nvSpPr>
            <p:spPr bwMode="auto">
              <a:xfrm>
                <a:off x="3130551" y="3388519"/>
                <a:ext cx="1800225" cy="461665"/>
              </a:xfrm>
              <a:prstGeom prst="rect">
                <a:avLst/>
              </a:prstGeom>
              <a:noFill/>
              <a:ln w="9525">
                <a:noFill/>
                <a:miter lim="800000"/>
                <a:headEnd/>
                <a:tailEnd/>
              </a:ln>
              <a:effectLst/>
            </p:spPr>
            <p:txBody>
              <a:bodyPr>
                <a:spAutoFit/>
              </a:bodyPr>
              <a:lstStyle/>
              <a:p>
                <a:pPr eaLnBrk="1" hangingPunct="1"/>
                <a:r>
                  <a:rPr lang="zh-CN" altLang="en-US" sz="2400" b="1" dirty="0">
                    <a:solidFill>
                      <a:srgbClr val="C00000"/>
                    </a:solidFill>
                    <a:latin typeface="楷体" pitchFamily="49" charset="-122"/>
                    <a:ea typeface="楷体" pitchFamily="49" charset="-122"/>
                  </a:rPr>
                  <a:t>转录</a:t>
                </a:r>
              </a:p>
            </p:txBody>
          </p:sp>
          <p:sp>
            <p:nvSpPr>
              <p:cNvPr id="17" name="Rectangle 7"/>
              <p:cNvSpPr>
                <a:spLocks noChangeArrowheads="1"/>
              </p:cNvSpPr>
              <p:nvPr/>
            </p:nvSpPr>
            <p:spPr bwMode="auto">
              <a:xfrm>
                <a:off x="5362576" y="3406379"/>
                <a:ext cx="1584325" cy="461665"/>
              </a:xfrm>
              <a:prstGeom prst="rect">
                <a:avLst/>
              </a:prstGeom>
              <a:noFill/>
              <a:ln w="9525">
                <a:noFill/>
                <a:miter lim="800000"/>
                <a:headEnd/>
                <a:tailEnd/>
              </a:ln>
              <a:effectLst/>
            </p:spPr>
            <p:txBody>
              <a:bodyPr>
                <a:spAutoFit/>
              </a:bodyPr>
              <a:lstStyle/>
              <a:p>
                <a:pPr eaLnBrk="1" hangingPunct="1">
                  <a:spcBef>
                    <a:spcPct val="20000"/>
                  </a:spcBef>
                  <a:buClr>
                    <a:srgbClr val="009999"/>
                  </a:buClr>
                  <a:buSzPct val="120000"/>
                </a:pPr>
                <a:r>
                  <a:rPr lang="zh-CN" altLang="en-US" sz="2400" b="1">
                    <a:solidFill>
                      <a:srgbClr val="C00000"/>
                    </a:solidFill>
                    <a:latin typeface="楷体" pitchFamily="49" charset="-122"/>
                    <a:ea typeface="楷体" pitchFamily="49" charset="-122"/>
                  </a:rPr>
                  <a:t>翻译</a:t>
                </a:r>
              </a:p>
            </p:txBody>
          </p:sp>
          <p:sp>
            <p:nvSpPr>
              <p:cNvPr id="18" name="Line 8"/>
              <p:cNvSpPr>
                <a:spLocks noChangeShapeType="1"/>
              </p:cNvSpPr>
              <p:nvPr/>
            </p:nvSpPr>
            <p:spPr bwMode="auto">
              <a:xfrm>
                <a:off x="2841626" y="3767138"/>
                <a:ext cx="1223963"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zh-CN" altLang="en-US" sz="2600" b="1" kern="0">
                  <a:solidFill>
                    <a:srgbClr val="000000"/>
                  </a:solidFill>
                  <a:latin typeface="楷体" panose="02010609060101010101" pitchFamily="49" charset="-122"/>
                  <a:ea typeface="楷体" panose="02010609060101010101" pitchFamily="49" charset="-122"/>
                </a:endParaRPr>
              </a:p>
            </p:txBody>
          </p:sp>
          <p:sp>
            <p:nvSpPr>
              <p:cNvPr id="19" name="Line 9"/>
              <p:cNvSpPr>
                <a:spLocks noChangeShapeType="1"/>
              </p:cNvSpPr>
              <p:nvPr/>
            </p:nvSpPr>
            <p:spPr bwMode="auto">
              <a:xfrm>
                <a:off x="5075238" y="3767138"/>
                <a:ext cx="1439862" cy="0"/>
              </a:xfrm>
              <a:prstGeom prst="line">
                <a:avLst/>
              </a:prstGeom>
              <a:noFill/>
              <a:ln w="25400">
                <a:solidFill>
                  <a:srgbClr val="0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defRPr/>
                </a:pPr>
                <a:endParaRPr lang="zh-CN" altLang="en-US" sz="2600" b="1" kern="0">
                  <a:solidFill>
                    <a:srgbClr val="000000"/>
                  </a:solidFill>
                  <a:latin typeface="楷体" panose="02010609060101010101" pitchFamily="49" charset="-122"/>
                  <a:ea typeface="楷体" panose="02010609060101010101" pitchFamily="49" charset="-122"/>
                </a:endParaRPr>
              </a:p>
            </p:txBody>
          </p:sp>
          <p:sp>
            <p:nvSpPr>
              <p:cNvPr id="20" name="AutoShape 10"/>
              <p:cNvSpPr>
                <a:spLocks noChangeArrowheads="1"/>
              </p:cNvSpPr>
              <p:nvPr/>
            </p:nvSpPr>
            <p:spPr bwMode="auto">
              <a:xfrm>
                <a:off x="1330326" y="3226594"/>
                <a:ext cx="1152525" cy="864394"/>
              </a:xfrm>
              <a:custGeom>
                <a:avLst/>
                <a:gdLst>
                  <a:gd name="G0" fmla="+- -2468057 0 0"/>
                  <a:gd name="G1" fmla="+- 3470181 0 0"/>
                  <a:gd name="G2" fmla="+- -2468057 0 3470181"/>
                  <a:gd name="G3" fmla="+- 10800 0 0"/>
                  <a:gd name="G4" fmla="+- 0 0 -2468057"/>
                  <a:gd name="T0" fmla="*/ 360 256 1"/>
                  <a:gd name="T1" fmla="*/ 0 256 1"/>
                  <a:gd name="G5" fmla="+- G2 T0 T1"/>
                  <a:gd name="G6" fmla="?: G2 G2 G5"/>
                  <a:gd name="G7" fmla="+- 0 0 G6"/>
                  <a:gd name="G8" fmla="+- 10100 0 0"/>
                  <a:gd name="G9" fmla="+- 0 0 3470181"/>
                  <a:gd name="G10" fmla="+- 10100 0 2700"/>
                  <a:gd name="G11" fmla="cos G10 -2468057"/>
                  <a:gd name="G12" fmla="sin G10 -2468057"/>
                  <a:gd name="G13" fmla="cos 13500 -2468057"/>
                  <a:gd name="G14" fmla="sin 13500 -2468057"/>
                  <a:gd name="G15" fmla="+- G11 10800 0"/>
                  <a:gd name="G16" fmla="+- G12 10800 0"/>
                  <a:gd name="G17" fmla="+- G13 10800 0"/>
                  <a:gd name="G18" fmla="+- G14 10800 0"/>
                  <a:gd name="G19" fmla="*/ 10100 1 2"/>
                  <a:gd name="G20" fmla="+- G19 5400 0"/>
                  <a:gd name="G21" fmla="cos G20 -2468057"/>
                  <a:gd name="G22" fmla="sin G20 -2468057"/>
                  <a:gd name="G23" fmla="+- G21 10800 0"/>
                  <a:gd name="G24" fmla="+- G12 G23 G22"/>
                  <a:gd name="G25" fmla="+- G22 G23 G11"/>
                  <a:gd name="G26" fmla="cos 10800 -2468057"/>
                  <a:gd name="G27" fmla="sin 10800 -2468057"/>
                  <a:gd name="G28" fmla="cos 10100 -2468057"/>
                  <a:gd name="G29" fmla="sin 10100 -2468057"/>
                  <a:gd name="G30" fmla="+- G26 10800 0"/>
                  <a:gd name="G31" fmla="+- G27 10800 0"/>
                  <a:gd name="G32" fmla="+- G28 10800 0"/>
                  <a:gd name="G33" fmla="+- G29 10800 0"/>
                  <a:gd name="G34" fmla="+- G19 5400 0"/>
                  <a:gd name="G35" fmla="cos G34 3470181"/>
                  <a:gd name="G36" fmla="sin G34 3470181"/>
                  <a:gd name="G37" fmla="+/ 3470181 -2468057 2"/>
                  <a:gd name="T2" fmla="*/ 180 256 1"/>
                  <a:gd name="T3" fmla="*/ 0 256 1"/>
                  <a:gd name="G38" fmla="+- G37 T2 T3"/>
                  <a:gd name="G39" fmla="?: G2 G37 G38"/>
                  <a:gd name="G40" fmla="cos 10800 G39"/>
                  <a:gd name="G41" fmla="sin 10800 G39"/>
                  <a:gd name="G42" fmla="cos 10100 G39"/>
                  <a:gd name="G43" fmla="sin 10100 G39"/>
                  <a:gd name="G44" fmla="+- G40 10800 0"/>
                  <a:gd name="G45" fmla="+- G41 10800 0"/>
                  <a:gd name="G46" fmla="+- G42 10800 0"/>
                  <a:gd name="G47" fmla="+- G43 10800 0"/>
                  <a:gd name="G48" fmla="+- G35 10800 0"/>
                  <a:gd name="G49" fmla="+- G36 10800 0"/>
                  <a:gd name="T4" fmla="*/ 96 w 21600"/>
                  <a:gd name="T5" fmla="*/ 9363 h 21600"/>
                  <a:gd name="T6" fmla="*/ 17096 w 21600"/>
                  <a:gd name="T7" fmla="*/ 19140 h 21600"/>
                  <a:gd name="T8" fmla="*/ 789 w 21600"/>
                  <a:gd name="T9" fmla="*/ 9456 h 21600"/>
                  <a:gd name="T10" fmla="*/ 21487 w 21600"/>
                  <a:gd name="T11" fmla="*/ 2551 h 21600"/>
                  <a:gd name="T12" fmla="*/ 20935 w 21600"/>
                  <a:gd name="T13" fmla="*/ 6829 h 21600"/>
                  <a:gd name="T14" fmla="*/ 16658 w 21600"/>
                  <a:gd name="T15" fmla="*/ 627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8795" y="4629"/>
                    </a:moveTo>
                    <a:cubicBezTo>
                      <a:pt x="16883" y="2151"/>
                      <a:pt x="13930" y="700"/>
                      <a:pt x="10800" y="700"/>
                    </a:cubicBezTo>
                    <a:cubicBezTo>
                      <a:pt x="5221" y="700"/>
                      <a:pt x="700" y="5221"/>
                      <a:pt x="700" y="10800"/>
                    </a:cubicBezTo>
                    <a:cubicBezTo>
                      <a:pt x="700" y="16378"/>
                      <a:pt x="5221" y="20900"/>
                      <a:pt x="10800" y="20900"/>
                    </a:cubicBezTo>
                    <a:cubicBezTo>
                      <a:pt x="12996" y="20900"/>
                      <a:pt x="15132" y="20184"/>
                      <a:pt x="16885" y="18860"/>
                    </a:cubicBezTo>
                    <a:lnTo>
                      <a:pt x="17307" y="19419"/>
                    </a:lnTo>
                    <a:cubicBezTo>
                      <a:pt x="15432" y="20834"/>
                      <a:pt x="13148" y="21599"/>
                      <a:pt x="10800" y="21600"/>
                    </a:cubicBezTo>
                    <a:cubicBezTo>
                      <a:pt x="4835" y="21600"/>
                      <a:pt x="0" y="16764"/>
                      <a:pt x="0" y="10800"/>
                    </a:cubicBezTo>
                    <a:cubicBezTo>
                      <a:pt x="0" y="4835"/>
                      <a:pt x="4835" y="0"/>
                      <a:pt x="10800" y="0"/>
                    </a:cubicBezTo>
                    <a:cubicBezTo>
                      <a:pt x="14147" y="-1"/>
                      <a:pt x="17304" y="1551"/>
                      <a:pt x="19349" y="4201"/>
                    </a:cubicBezTo>
                    <a:lnTo>
                      <a:pt x="21487" y="2551"/>
                    </a:lnTo>
                    <a:lnTo>
                      <a:pt x="20935" y="6829"/>
                    </a:lnTo>
                    <a:lnTo>
                      <a:pt x="16658" y="6278"/>
                    </a:lnTo>
                    <a:lnTo>
                      <a:pt x="18795" y="4629"/>
                    </a:lnTo>
                    <a:close/>
                  </a:path>
                </a:pathLst>
              </a:custGeom>
              <a:solidFill>
                <a:srgbClr val="00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defRPr/>
                </a:pPr>
                <a:endParaRPr lang="zh-CN" altLang="zh-CN" sz="2600" b="1" kern="0">
                  <a:solidFill>
                    <a:srgbClr val="CC0099"/>
                  </a:solidFill>
                  <a:latin typeface="楷体" panose="02010609060101010101" pitchFamily="49" charset="-122"/>
                  <a:ea typeface="楷体" panose="02010609060101010101" pitchFamily="49" charset="-122"/>
                </a:endParaRPr>
              </a:p>
            </p:txBody>
          </p:sp>
        </p:grpSp>
        <p:sp>
          <p:nvSpPr>
            <p:cNvPr id="28" name="Text Box 11"/>
            <p:cNvSpPr txBox="1">
              <a:spLocks noChangeArrowheads="1"/>
            </p:cNvSpPr>
            <p:nvPr/>
          </p:nvSpPr>
          <p:spPr bwMode="auto">
            <a:xfrm>
              <a:off x="766707" y="2686899"/>
              <a:ext cx="1439863" cy="830997"/>
            </a:xfrm>
            <a:prstGeom prst="rect">
              <a:avLst/>
            </a:prstGeom>
            <a:noFill/>
            <a:ln w="9525">
              <a:noFill/>
              <a:miter lim="800000"/>
              <a:headEnd/>
              <a:tailEnd/>
            </a:ln>
            <a:effectLst/>
          </p:spPr>
          <p:txBody>
            <a:bodyPr>
              <a:spAutoFit/>
            </a:bodyPr>
            <a:lstStyle/>
            <a:p>
              <a:pPr eaLnBrk="1" hangingPunct="1"/>
              <a:r>
                <a:rPr lang="zh-CN" altLang="en-US" sz="2400" b="1" dirty="0" smtClean="0">
                  <a:solidFill>
                    <a:srgbClr val="C00000"/>
                  </a:solidFill>
                  <a:latin typeface="楷体" pitchFamily="49" charset="-122"/>
                  <a:ea typeface="楷体" pitchFamily="49" charset="-122"/>
                </a:rPr>
                <a:t>复</a:t>
              </a:r>
              <a:endParaRPr lang="en-US" altLang="zh-CN" sz="2400" b="1" dirty="0" smtClean="0">
                <a:solidFill>
                  <a:srgbClr val="C00000"/>
                </a:solidFill>
                <a:latin typeface="楷体" pitchFamily="49" charset="-122"/>
                <a:ea typeface="楷体" pitchFamily="49" charset="-122"/>
              </a:endParaRPr>
            </a:p>
            <a:p>
              <a:pPr eaLnBrk="1" hangingPunct="1"/>
              <a:r>
                <a:rPr lang="zh-CN" altLang="en-US" sz="2400" b="1" dirty="0" smtClean="0">
                  <a:solidFill>
                    <a:srgbClr val="C00000"/>
                  </a:solidFill>
                  <a:latin typeface="楷体" pitchFamily="49" charset="-122"/>
                  <a:ea typeface="楷体" pitchFamily="49" charset="-122"/>
                </a:rPr>
                <a:t>制</a:t>
              </a:r>
              <a:endParaRPr lang="zh-CN" altLang="en-US" sz="2400" b="1" dirty="0">
                <a:solidFill>
                  <a:srgbClr val="C00000"/>
                </a:solidFill>
                <a:latin typeface="楷体" pitchFamily="49" charset="-122"/>
                <a:ea typeface="楷体" pitchFamily="49" charset="-122"/>
              </a:endParaRPr>
            </a:p>
          </p:txBody>
        </p:sp>
      </p:grpSp>
      <p:sp>
        <p:nvSpPr>
          <p:cNvPr id="30" name="TextBox 3"/>
          <p:cNvSpPr txBox="1">
            <a:spLocks noChangeArrowheads="1"/>
          </p:cNvSpPr>
          <p:nvPr/>
        </p:nvSpPr>
        <p:spPr bwMode="auto">
          <a:xfrm>
            <a:off x="1" y="2366730"/>
            <a:ext cx="4932218" cy="572464"/>
          </a:xfrm>
          <a:prstGeom prst="rect">
            <a:avLst/>
          </a:prstGeom>
          <a:noFill/>
          <a:ln w="9525">
            <a:noFill/>
            <a:miter lim="800000"/>
            <a:headEnd/>
            <a:tailEnd/>
          </a:ln>
        </p:spPr>
        <p:txBody>
          <a:bodyPr wrap="square">
            <a:spAutoFit/>
          </a:bodyPr>
          <a:lstStyle/>
          <a:p>
            <a:pPr eaLnBrk="1" hangingPunct="1">
              <a:lnSpc>
                <a:spcPct val="130000"/>
              </a:lnSpc>
            </a:pPr>
            <a:r>
              <a:rPr lang="zh-CN" altLang="en-US" sz="2400" b="1" dirty="0" smtClean="0">
                <a:solidFill>
                  <a:srgbClr val="FF0000"/>
                </a:solidFill>
                <a:latin typeface="楷体" pitchFamily="49" charset="-122"/>
                <a:ea typeface="楷体" pitchFamily="49" charset="-122"/>
              </a:rPr>
              <a:t>任务</a:t>
            </a:r>
            <a:r>
              <a:rPr lang="en-US" altLang="zh-CN" sz="2400" b="1" dirty="0" smtClean="0">
                <a:solidFill>
                  <a:srgbClr val="FF0000"/>
                </a:solidFill>
                <a:latin typeface="楷体" pitchFamily="49" charset="-122"/>
                <a:ea typeface="楷体" pitchFamily="49" charset="-122"/>
              </a:rPr>
              <a:t>2</a:t>
            </a:r>
            <a:r>
              <a:rPr lang="zh-CN" altLang="en-US" sz="2400" b="1" dirty="0" smtClean="0">
                <a:solidFill>
                  <a:srgbClr val="FF0000"/>
                </a:solidFill>
                <a:latin typeface="楷体" pitchFamily="49" charset="-122"/>
                <a:ea typeface="楷体" pitchFamily="49" charset="-122"/>
              </a:rPr>
              <a:t>：</a:t>
            </a:r>
            <a:r>
              <a:rPr lang="zh-CN" altLang="en-US" sz="2400" b="1" dirty="0" smtClean="0">
                <a:solidFill>
                  <a:schemeClr val="tx1"/>
                </a:solidFill>
                <a:latin typeface="楷体" pitchFamily="49" charset="-122"/>
                <a:ea typeface="楷体" pitchFamily="49" charset="-122"/>
              </a:rPr>
              <a:t>完善中心法则的流程图。</a:t>
            </a:r>
            <a:endParaRPr lang="en-US" altLang="zh-CN" sz="2400" b="1" dirty="0">
              <a:solidFill>
                <a:schemeClr val="tx1"/>
              </a:solidFill>
              <a:latin typeface="楷体" pitchFamily="49" charset="-122"/>
              <a:ea typeface="楷体"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linds(horizont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2"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anim calcmode="lin" valueType="num">
                                      <p:cBhvr>
                                        <p:cTn id="18" dur="500" fill="hold"/>
                                        <p:tgtEl>
                                          <p:spTgt spid="30"/>
                                        </p:tgtEl>
                                        <p:attrNameLst>
                                          <p:attrName>ppt_x</p:attrName>
                                        </p:attrNameLst>
                                      </p:cBhvr>
                                      <p:tavLst>
                                        <p:tav tm="0">
                                          <p:val>
                                            <p:strVal val="#ppt_x"/>
                                          </p:val>
                                        </p:tav>
                                        <p:tav tm="100000">
                                          <p:val>
                                            <p:strVal val="#ppt_x"/>
                                          </p:val>
                                        </p:tav>
                                      </p:tavLst>
                                    </p:anim>
                                    <p:anim calcmode="lin" valueType="num">
                                      <p:cBhvr>
                                        <p:cTn id="19" dur="5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blinds(horizontal)">
                                      <p:cBhvr>
                                        <p:cTn id="24" dur="500"/>
                                        <p:tgtEl>
                                          <p:spTgt spid="29"/>
                                        </p:tgtEl>
                                      </p:cBhvr>
                                    </p:animEffect>
                                  </p:childTnLst>
                                </p:cTn>
                              </p:par>
                            </p:childTnLst>
                          </p:cTn>
                        </p:par>
                      </p:childTnLst>
                    </p:cTn>
                  </p:par>
                  <p:par>
                    <p:cTn id="25" fill="hold">
                      <p:stCondLst>
                        <p:cond delay="indefinite"/>
                      </p:stCondLst>
                      <p:childTnLst>
                        <p:par>
                          <p:cTn id="26" fill="hold">
                            <p:stCondLst>
                              <p:cond delay="0"/>
                            </p:stCondLst>
                            <p:childTnLst>
                              <p:par>
                                <p:cTn id="27" presetID="3" presetClass="entr" presetSubtype="10" fill="hold" nodeType="clickEffect">
                                  <p:stCondLst>
                                    <p:cond delay="0"/>
                                  </p:stCondLst>
                                  <p:childTnLst>
                                    <p:set>
                                      <p:cBhvr>
                                        <p:cTn id="28" dur="500"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linds(horizontal)">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linds(horizontal)">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linds(horizontal)">
                                      <p:cBhvr>
                                        <p:cTn id="44" dur="500"/>
                                        <p:tgtEl>
                                          <p:spTgt spid="24"/>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nodeType="clickEffect">
                                  <p:stCondLst>
                                    <p:cond delay="0"/>
                                  </p:stCondLst>
                                  <p:childTnLst>
                                    <p:set>
                                      <p:cBhvr>
                                        <p:cTn id="48" dur="500" fill="hold">
                                          <p:stCondLst>
                                            <p:cond delay="0"/>
                                          </p:stCondLst>
                                        </p:cTn>
                                        <p:tgtEl>
                                          <p:spTgt spid="25"/>
                                        </p:tgtEl>
                                        <p:attrNameLst>
                                          <p:attrName>style.visibility</p:attrName>
                                        </p:attrNameLst>
                                      </p:cBhvr>
                                      <p:to>
                                        <p:strVal val="visible"/>
                                      </p:to>
                                    </p:set>
                                    <p:animEffect transition="in" filter="blinds(horizontal)">
                                      <p:cBhvr>
                                        <p:cTn id="49" dur="500"/>
                                        <p:tgtEl>
                                          <p:spTgt spid="25"/>
                                        </p:tgtEl>
                                      </p:cBhvr>
                                    </p:animEffect>
                                  </p:childTnLst>
                                </p:cTn>
                              </p:par>
                            </p:childTnLst>
                          </p:cTn>
                        </p:par>
                      </p:childTnLst>
                    </p:cTn>
                  </p:par>
                  <p:par>
                    <p:cTn id="50" fill="hold">
                      <p:stCondLst>
                        <p:cond delay="indefinite"/>
                      </p:stCondLst>
                      <p:childTnLst>
                        <p:par>
                          <p:cTn id="51" fill="hold">
                            <p:stCondLst>
                              <p:cond delay="0"/>
                            </p:stCondLst>
                            <p:childTnLst>
                              <p:par>
                                <p:cTn id="52" presetID="4" presetClass="exit" presetSubtype="16" fill="hold" nodeType="clickEffect">
                                  <p:stCondLst>
                                    <p:cond delay="0"/>
                                  </p:stCondLst>
                                  <p:childTnLst>
                                    <p:animEffect transition="out" filter="box(in)">
                                      <p:cBhvr>
                                        <p:cTn id="53" dur="500"/>
                                        <p:tgtEl>
                                          <p:spTgt spid="25"/>
                                        </p:tgtEl>
                                      </p:cBhvr>
                                    </p:animEffect>
                                    <p:set>
                                      <p:cBhvr>
                                        <p:cTn id="54" dur="1" fill="hold">
                                          <p:stCondLst>
                                            <p:cond delay="499"/>
                                          </p:stCondLst>
                                        </p:cTn>
                                        <p:tgtEl>
                                          <p:spTgt spid="25"/>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p:bldP spid="6" grpId="1"/>
      <p:bldP spid="7" grpId="1"/>
      <p:bldP spid="8" grpId="1"/>
      <p:bldP spid="8" grpId="2"/>
      <p:bldP spid="22" grpId="0"/>
      <p:bldP spid="23" grpId="0" animBg="1"/>
      <p:bldP spid="24" grpId="0"/>
      <p:bldP spid="26" grpId="0"/>
      <p:bldP spid="30"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1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10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0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0.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1.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4538"/>
  <p:tag name="KSO_WM_TAG_VERSION" val="1.0"/>
  <p:tag name="KSO_WM_SLIDE_ID" val="custom20186579_1"/>
  <p:tag name="KSO_WM_SLIDE_INDEX" val="1"/>
  <p:tag name="KSO_WM_SLIDE_ITEM_CNT" val="0"/>
  <p:tag name="KSO_WM_SLIDE_LAYOUT" val="a_b"/>
  <p:tag name="KSO_WM_SLIDE_LAYOUT_CNT" val="1_1"/>
  <p:tag name="KSO_WM_SLIDE_TYPE" val="title"/>
  <p:tag name="KSO_WM_SLIDE_SUBTYPE" val="pureTxt"/>
  <p:tag name="KSO_WM_TEMPLATE_THUMBS_INDEX" val="1、5、6、7、8、10、13、14、16、17、18、19"/>
  <p:tag name="KSO_WM_BEAUTIFY_FLAG" val="#wm#"/>
  <p:tag name="KSO_WM_TEMPLATE_TOPIC_ID" val="2869567"/>
  <p:tag name="KSO_WM_TEMPLATE_OUTLINE_ID" val="6"/>
  <p:tag name="KSO_WM_TEMPLATE_SCENE_ID" val="1"/>
  <p:tag name="KSO_WM_TEMPLATE_JOB_ID" val="6"/>
  <p:tag name="KSO_WM_TEMPLATE_TOPIC_DEFAULT" val="0"/>
  <p:tag name="KSO_WM_TEMPLATE_SUBCATEGORY" val="0"/>
  <p:tag name="KSO_WM_TEMPLATE_MASTER_TYPE" val="1"/>
  <p:tag name="KSO_WM_TEMPLATE_COLOR_TYPE" val="1"/>
  <p:tag name="KSO_WM_TEMPLATE_MASTER_THUMB_INDEX" val="12"/>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4538"/>
</p:tagLst>
</file>

<file path=ppt/tags/tag115.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926,&quot;width&quot;:1944}"/>
</p:tagLst>
</file>

<file path=ppt/tags/tag1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53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4、7、9、11、16、19、20、21、22、23、26、29、34、38"/>
  <p:tag name="KSO_WM_TEMPLATE_SUBCATEGORY" val="0"/>
  <p:tag name="KSO_WM_TEMPLATE_MASTER_TYPE" val="1"/>
  <p:tag name="KSO_WM_TEMPLATE_COLOR_TYPE" val="1"/>
  <p:tag name="KSO_WM_TEMPLATE_MASTER_THUMB_INDEX" val="12"/>
  <p:tag name="KSO_WM_TAG_VERSION" val="1.0"/>
  <p:tag name="KSO_WM_BEAUTIFY_FLAG" val="#wm#"/>
  <p:tag name="KSO_WM_TEMPLATE_CATEGORY" val="custom"/>
  <p:tag name="KSO_WM_TEMPLATE_INDEX" val="2020453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7.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70.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1.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9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9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WPS主题色">
      <a:dk1>
        <a:srgbClr val="000000"/>
      </a:dk1>
      <a:lt1>
        <a:srgbClr val="FFFFFF"/>
      </a:lt1>
      <a:dk2>
        <a:srgbClr val="ECEEEF"/>
      </a:dk2>
      <a:lt2>
        <a:srgbClr val="FCFDFD"/>
      </a:lt2>
      <a:accent1>
        <a:srgbClr val="547D9D"/>
      </a:accent1>
      <a:accent2>
        <a:srgbClr val="437F81"/>
      </a:accent2>
      <a:accent3>
        <a:srgbClr val="4F7A5C"/>
      </a:accent3>
      <a:accent4>
        <a:srgbClr val="6E6D45"/>
      </a:accent4>
      <a:accent5>
        <a:srgbClr val="905E43"/>
      </a:accent5>
      <a:accent6>
        <a:srgbClr val="9D5458"/>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主题">
      <a:majorFont>
        <a:latin typeface="Calibri"/>
        <a:ea typeface="Calibri"/>
        <a:cs typeface="Calibri"/>
      </a:majorFont>
      <a:minorFont>
        <a:latin typeface="Helvetica"/>
        <a:ea typeface="Helvetica"/>
        <a:cs typeface="Helvetic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j-lt"/>
            <a:ea typeface="+mj-ea"/>
            <a:cs typeface="+mj-cs"/>
            <a:sym typeface="Calibri" panose="020F050202020403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2959</TotalTime>
  <Words>1030</Words>
  <Application>Microsoft Office PowerPoint</Application>
  <PresentationFormat>全屏显示(16:9)</PresentationFormat>
  <Paragraphs>170</Paragraphs>
  <Slides>12</Slides>
  <Notes>12</Notes>
  <HiddenSlides>0</HiddenSlides>
  <MMClips>0</MMClips>
  <ScaleCrop>false</ScaleCrop>
  <HeadingPairs>
    <vt:vector size="6" baseType="variant">
      <vt:variant>
        <vt:lpstr>主题</vt:lpstr>
      </vt:variant>
      <vt:variant>
        <vt:i4>1</vt:i4>
      </vt:variant>
      <vt:variant>
        <vt:lpstr>嵌入 OLE 服务器</vt:lpstr>
      </vt:variant>
      <vt:variant>
        <vt:i4>0</vt:i4>
      </vt:variant>
      <vt:variant>
        <vt:lpstr>幻灯片标题</vt:lpstr>
      </vt:variant>
      <vt:variant>
        <vt:i4>12</vt:i4>
      </vt:variant>
    </vt:vector>
  </HeadingPairs>
  <TitlesOfParts>
    <vt:vector size="13" baseType="lpstr">
      <vt:lpstr>1_Office 主题​​</vt:lpstr>
      <vt:lpstr>为什么DNA是主要的遗传物质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知识小结</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微课名称：XXX微课</dc:title>
  <dc:creator>User</dc:creator>
  <cp:lastModifiedBy>apple</cp:lastModifiedBy>
  <cp:revision>374</cp:revision>
  <dcterms:created xsi:type="dcterms:W3CDTF">2020-02-01T11:21:00Z</dcterms:created>
  <dcterms:modified xsi:type="dcterms:W3CDTF">2020-04-08T23:32:08Z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