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2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65" r:id="rId2"/>
    <p:sldId id="418" r:id="rId3"/>
    <p:sldId id="424" r:id="rId4"/>
    <p:sldId id="458" r:id="rId5"/>
    <p:sldId id="427" r:id="rId6"/>
    <p:sldId id="428" r:id="rId7"/>
    <p:sldId id="429" r:id="rId8"/>
    <p:sldId id="435" r:id="rId9"/>
    <p:sldId id="436" r:id="rId10"/>
    <p:sldId id="437" r:id="rId11"/>
    <p:sldId id="438" r:id="rId12"/>
    <p:sldId id="461" r:id="rId13"/>
    <p:sldId id="440" r:id="rId14"/>
    <p:sldId id="439" r:id="rId15"/>
    <p:sldId id="444" r:id="rId16"/>
    <p:sldId id="441" r:id="rId17"/>
    <p:sldId id="445" r:id="rId18"/>
    <p:sldId id="442" r:id="rId19"/>
    <p:sldId id="443" r:id="rId20"/>
    <p:sldId id="446" r:id="rId21"/>
    <p:sldId id="449" r:id="rId22"/>
    <p:sldId id="447" r:id="rId23"/>
    <p:sldId id="452" r:id="rId24"/>
    <p:sldId id="450" r:id="rId25"/>
    <p:sldId id="451" r:id="rId26"/>
    <p:sldId id="455" r:id="rId27"/>
    <p:sldId id="454" r:id="rId28"/>
    <p:sldId id="457" r:id="rId29"/>
    <p:sldId id="459" r:id="rId30"/>
    <p:sldId id="271" r:id="rId3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xuan Zeng" initials="xZ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33CC"/>
    <a:srgbClr val="F0CE8E"/>
    <a:srgbClr val="E2CBC5"/>
    <a:srgbClr val="CCFF99"/>
    <a:srgbClr val="57C45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31" autoAdjust="0"/>
  </p:normalViewPr>
  <p:slideViewPr>
    <p:cSldViewPr snapToGrid="0">
      <p:cViewPr>
        <p:scale>
          <a:sx n="100" d="100"/>
          <a:sy n="100" d="100"/>
        </p:scale>
        <p:origin x="-516" y="-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431929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247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907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静止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70364-8C18-4747-B562-0D9376530B6F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249D-033E-4043-BE27-F92B2E216FD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3"/>
          <p:cNvSpPr>
            <a:spLocks noChangeArrowheads="1"/>
          </p:cNvSpPr>
          <p:nvPr userDrawn="1"/>
        </p:nvSpPr>
        <p:spPr bwMode="auto">
          <a:xfrm>
            <a:off x="1038885" y="449603"/>
            <a:ext cx="1690370" cy="21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51436" tIns="25719" rIns="51436" bIns="25719">
            <a:spAutoFit/>
          </a:bodyPr>
          <a:lstStyle/>
          <a:p>
            <a:pPr marL="0" lvl="1" algn="ctr"/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Teaching Analysis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250934" y="191096"/>
            <a:ext cx="626801" cy="424904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六边形 7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cs typeface="+mn-cs"/>
              </a:endParaRPr>
            </a:p>
          </p:txBody>
        </p:sp>
        <p:sp>
          <p:nvSpPr>
            <p:cNvPr id="9" name="六边形 8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cs typeface="+mn-cs"/>
              </a:endParaRPr>
            </a:p>
          </p:txBody>
        </p:sp>
      </p:grpSp>
      <p:grpSp>
        <p:nvGrpSpPr>
          <p:cNvPr id="10" name="6"/>
          <p:cNvGrpSpPr/>
          <p:nvPr userDrawn="1"/>
        </p:nvGrpSpPr>
        <p:grpSpPr>
          <a:xfrm>
            <a:off x="518446" y="289622"/>
            <a:ext cx="495930" cy="922988"/>
            <a:chOff x="7314523" y="1440019"/>
            <a:chExt cx="2081664" cy="5831040"/>
          </a:xfrm>
        </p:grpSpPr>
        <p:grpSp>
          <p:nvGrpSpPr>
            <p:cNvPr id="11" name="组合 10"/>
            <p:cNvGrpSpPr/>
            <p:nvPr/>
          </p:nvGrpSpPr>
          <p:grpSpPr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13" name="六边形 12"/>
              <p:cNvSpPr/>
              <p:nvPr/>
            </p:nvSpPr>
            <p:spPr>
              <a:xfrm>
                <a:off x="2848130" y="1860030"/>
                <a:ext cx="3807502" cy="3807503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cs typeface="+mn-cs"/>
                </a:endParaRPr>
              </a:p>
            </p:txBody>
          </p:sp>
          <p:sp>
            <p:nvSpPr>
              <p:cNvPr id="14" name="六边形 13"/>
              <p:cNvSpPr/>
              <p:nvPr/>
            </p:nvSpPr>
            <p:spPr>
              <a:xfrm>
                <a:off x="2936812" y="1948725"/>
                <a:ext cx="3630123" cy="3630122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cs typeface="+mn-cs"/>
                </a:endParaRPr>
              </a:p>
            </p:txBody>
          </p:sp>
        </p:grpSp>
        <p:sp>
          <p:nvSpPr>
            <p:cNvPr id="12" name="文本框 36"/>
            <p:cNvSpPr txBox="1"/>
            <p:nvPr/>
          </p:nvSpPr>
          <p:spPr>
            <a:xfrm>
              <a:off x="7910887" y="1446136"/>
              <a:ext cx="1300720" cy="5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sp>
        <p:nvSpPr>
          <p:cNvPr id="15" name="标题 1"/>
          <p:cNvSpPr txBox="1"/>
          <p:nvPr userDrawn="1"/>
        </p:nvSpPr>
        <p:spPr>
          <a:xfrm>
            <a:off x="1075043" y="187506"/>
            <a:ext cx="1017270" cy="32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51436" tIns="25719" rIns="51436" bIns="2571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1800" b="1" kern="0" dirty="0" smtClean="0">
                <a:solidFill>
                  <a:schemeClr val="tx2"/>
                </a:solidFill>
              </a:rPr>
              <a:t>教学分析</a:t>
            </a:r>
            <a:endParaRPr lang="zh-CN" altLang="en-US" sz="1800" b="1" kern="0" dirty="0">
              <a:solidFill>
                <a:schemeClr val="tx2"/>
              </a:solidFill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515258" y="674011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过程（静态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70364-8C18-4747-B562-0D9376530B6F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249D-033E-4043-BE27-F92B2E216FD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3"/>
          <p:cNvSpPr>
            <a:spLocks noChangeArrowheads="1"/>
          </p:cNvSpPr>
          <p:nvPr userDrawn="1"/>
        </p:nvSpPr>
        <p:spPr bwMode="auto">
          <a:xfrm>
            <a:off x="1015006" y="449603"/>
            <a:ext cx="1658620" cy="21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51436" tIns="25719" rIns="51436" bIns="25719">
            <a:spAutoFit/>
          </a:bodyPr>
          <a:lstStyle/>
          <a:p>
            <a:pPr marL="0" lvl="1" algn="ctr"/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Teaching Process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250934" y="191096"/>
            <a:ext cx="626801" cy="424904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六边形 7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cs typeface="+mn-cs"/>
              </a:endParaRPr>
            </a:p>
          </p:txBody>
        </p:sp>
        <p:sp>
          <p:nvSpPr>
            <p:cNvPr id="9" name="六边形 8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cs typeface="+mn-cs"/>
              </a:endParaRPr>
            </a:p>
          </p:txBody>
        </p:sp>
      </p:grpSp>
      <p:grpSp>
        <p:nvGrpSpPr>
          <p:cNvPr id="10" name="6"/>
          <p:cNvGrpSpPr/>
          <p:nvPr userDrawn="1"/>
        </p:nvGrpSpPr>
        <p:grpSpPr>
          <a:xfrm>
            <a:off x="518446" y="289622"/>
            <a:ext cx="495930" cy="922988"/>
            <a:chOff x="7314523" y="1440019"/>
            <a:chExt cx="2081664" cy="5831040"/>
          </a:xfrm>
        </p:grpSpPr>
        <p:grpSp>
          <p:nvGrpSpPr>
            <p:cNvPr id="11" name="组合 10"/>
            <p:cNvGrpSpPr/>
            <p:nvPr/>
          </p:nvGrpSpPr>
          <p:grpSpPr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13" name="六边形 12"/>
              <p:cNvSpPr/>
              <p:nvPr/>
            </p:nvSpPr>
            <p:spPr>
              <a:xfrm>
                <a:off x="2848130" y="1860030"/>
                <a:ext cx="3807502" cy="3807503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cs typeface="+mn-cs"/>
                </a:endParaRPr>
              </a:p>
            </p:txBody>
          </p:sp>
          <p:sp>
            <p:nvSpPr>
              <p:cNvPr id="14" name="六边形 13"/>
              <p:cNvSpPr/>
              <p:nvPr/>
            </p:nvSpPr>
            <p:spPr>
              <a:xfrm>
                <a:off x="2936812" y="1948725"/>
                <a:ext cx="3630123" cy="3630122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cs typeface="+mn-cs"/>
                </a:endParaRPr>
              </a:p>
            </p:txBody>
          </p:sp>
        </p:grpSp>
        <p:sp>
          <p:nvSpPr>
            <p:cNvPr id="12" name="文本框 36"/>
            <p:cNvSpPr txBox="1"/>
            <p:nvPr/>
          </p:nvSpPr>
          <p:spPr>
            <a:xfrm>
              <a:off x="7910887" y="1446136"/>
              <a:ext cx="1300720" cy="5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sp>
        <p:nvSpPr>
          <p:cNvPr id="15" name="标题 1"/>
          <p:cNvSpPr txBox="1"/>
          <p:nvPr userDrawn="1"/>
        </p:nvSpPr>
        <p:spPr>
          <a:xfrm>
            <a:off x="1075043" y="187506"/>
            <a:ext cx="1017270" cy="32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51436" tIns="25719" rIns="51436" bIns="2571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1800" b="1" kern="0" dirty="0" smtClean="0">
                <a:solidFill>
                  <a:schemeClr val="tx2"/>
                </a:solidFill>
              </a:rPr>
              <a:t>教学过程</a:t>
            </a:r>
            <a:endParaRPr lang="zh-CN" altLang="en-US" sz="1800" b="1" kern="0" dirty="0">
              <a:solidFill>
                <a:schemeClr val="tx2"/>
              </a:solidFill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515258" y="674011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动态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70364-8C18-4747-B562-0D9376530B6F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249D-033E-4043-BE27-F92B2E216FD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3"/>
          <p:cNvSpPr>
            <a:spLocks noChangeArrowheads="1"/>
          </p:cNvSpPr>
          <p:nvPr userDrawn="1"/>
        </p:nvSpPr>
        <p:spPr bwMode="auto">
          <a:xfrm>
            <a:off x="1053491" y="449603"/>
            <a:ext cx="1661160" cy="21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51436" tIns="25719" rIns="51436" bIns="25719">
            <a:spAutoFit/>
          </a:bodyPr>
          <a:lstStyle/>
          <a:p>
            <a:pPr marL="0" lvl="1" algn="ctr"/>
            <a:r>
              <a:rPr lang="en-US" altLang="zh-CN" sz="1050" dirty="0" smtClean="0">
                <a:latin typeface="微软雅黑" panose="020B0503020204020204" charset="-122"/>
                <a:ea typeface="微软雅黑" panose="020B0503020204020204" charset="-122"/>
              </a:rPr>
              <a:t>Guiding ideology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250934" y="191096"/>
            <a:ext cx="626801" cy="424904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六边形 7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cs typeface="+mn-cs"/>
              </a:endParaRPr>
            </a:p>
          </p:txBody>
        </p:sp>
        <p:sp>
          <p:nvSpPr>
            <p:cNvPr id="9" name="六边形 8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cs typeface="+mn-cs"/>
              </a:endParaRPr>
            </a:p>
          </p:txBody>
        </p:sp>
      </p:grpSp>
      <p:grpSp>
        <p:nvGrpSpPr>
          <p:cNvPr id="10" name="6"/>
          <p:cNvGrpSpPr/>
          <p:nvPr userDrawn="1"/>
        </p:nvGrpSpPr>
        <p:grpSpPr>
          <a:xfrm>
            <a:off x="518446" y="289622"/>
            <a:ext cx="495930" cy="922988"/>
            <a:chOff x="7314523" y="1440019"/>
            <a:chExt cx="2081664" cy="5831040"/>
          </a:xfrm>
        </p:grpSpPr>
        <p:grpSp>
          <p:nvGrpSpPr>
            <p:cNvPr id="11" name="组合 10"/>
            <p:cNvGrpSpPr/>
            <p:nvPr/>
          </p:nvGrpSpPr>
          <p:grpSpPr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13" name="六边形 12"/>
              <p:cNvSpPr/>
              <p:nvPr/>
            </p:nvSpPr>
            <p:spPr>
              <a:xfrm>
                <a:off x="2848130" y="1860030"/>
                <a:ext cx="3807502" cy="3807503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cs typeface="+mn-cs"/>
                </a:endParaRPr>
              </a:p>
            </p:txBody>
          </p:sp>
          <p:sp>
            <p:nvSpPr>
              <p:cNvPr id="14" name="六边形 13"/>
              <p:cNvSpPr/>
              <p:nvPr/>
            </p:nvSpPr>
            <p:spPr>
              <a:xfrm>
                <a:off x="2936812" y="1948725"/>
                <a:ext cx="3630123" cy="3630122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cs typeface="+mn-cs"/>
                </a:endParaRPr>
              </a:p>
            </p:txBody>
          </p:sp>
        </p:grpSp>
        <p:sp>
          <p:nvSpPr>
            <p:cNvPr id="12" name="文本框 36"/>
            <p:cNvSpPr txBox="1"/>
            <p:nvPr/>
          </p:nvSpPr>
          <p:spPr>
            <a:xfrm>
              <a:off x="7910887" y="1446136"/>
              <a:ext cx="1300720" cy="5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</a:endParaRPr>
            </a:p>
          </p:txBody>
        </p:sp>
      </p:grpSp>
      <p:sp>
        <p:nvSpPr>
          <p:cNvPr id="15" name="标题 1"/>
          <p:cNvSpPr txBox="1"/>
          <p:nvPr userDrawn="1"/>
        </p:nvSpPr>
        <p:spPr>
          <a:xfrm>
            <a:off x="1075043" y="187506"/>
            <a:ext cx="1017270" cy="32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wrap="none" lIns="51436" tIns="25719" rIns="51436" bIns="2571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1800" b="1" kern="0" dirty="0" smtClean="0">
                <a:solidFill>
                  <a:schemeClr val="tx2"/>
                </a:solidFill>
              </a:rPr>
              <a:t>指导思想</a:t>
            </a:r>
            <a:endParaRPr lang="zh-CN" altLang="en-US" sz="1800" b="1" kern="0" dirty="0">
              <a:solidFill>
                <a:schemeClr val="tx2"/>
              </a:solidFill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515258" y="674011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94C47-B9CE-4808-82D0-48741958E6E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128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2020/4/8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3.xml"/><Relationship Id="rId30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7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8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3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87" r:id="rId23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9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6.xml"/><Relationship Id="rId1" Type="http://schemas.openxmlformats.org/officeDocument/2006/relationships/tags" Target="../tags/tag1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85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6.xml"/><Relationship Id="rId5" Type="http://schemas.openxmlformats.org/officeDocument/2006/relationships/image" Target="../media/image22.jpe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3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54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55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07406" y="2088525"/>
            <a:ext cx="5412105" cy="728345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zh-CN" altLang="en-US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硫和二氧化硫</a:t>
            </a:r>
            <a:endParaRPr lang="zh-CN" altLang="en-US" b="1" spc="3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高一年级化学</a:t>
            </a:r>
            <a:r>
              <a:rPr lang="zh-CN" altLang="en-US" sz="24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24224" y="3699565"/>
            <a:ext cx="48362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北京市陈经纶中学   杨发丽</a:t>
            </a:r>
          </a:p>
        </p:txBody>
      </p:sp>
    </p:spTree>
    <p:custDataLst>
      <p:tags r:id="rId1"/>
    </p:custDataLst>
  </p:cSld>
  <p:clrMapOvr>
    <a:masterClrMapping/>
  </p:clrMapOvr>
  <p:transition advTm="60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787679" y="488187"/>
            <a:ext cx="5977255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验证</a:t>
            </a:r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SO</a:t>
            </a:r>
            <a:r>
              <a:rPr lang="en-US" altLang="zh-CN" sz="2800" b="1" kern="100" baseline="-25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具有酸性氧化物的通性</a:t>
            </a:r>
            <a:endParaRPr lang="zh-CN" altLang="en-US" sz="2800" b="1" kern="100" dirty="0" smtClean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4"/>
          <p:cNvGrpSpPr/>
          <p:nvPr/>
        </p:nvGrpSpPr>
        <p:grpSpPr>
          <a:xfrm>
            <a:off x="579555" y="275879"/>
            <a:ext cx="2208124" cy="735528"/>
            <a:chOff x="146" y="643"/>
            <a:chExt cx="1723" cy="463"/>
          </a:xfrm>
        </p:grpSpPr>
        <p:grpSp>
          <p:nvGrpSpPr>
            <p:cNvPr id="4" name="Group 5"/>
            <p:cNvGrpSpPr/>
            <p:nvPr/>
          </p:nvGrpSpPr>
          <p:grpSpPr>
            <a:xfrm>
              <a:off x="146" y="643"/>
              <a:ext cx="1540" cy="463"/>
              <a:chOff x="111" y="3062"/>
              <a:chExt cx="1649" cy="579"/>
            </a:xfrm>
          </p:grpSpPr>
          <p:sp>
            <p:nvSpPr>
              <p:cNvPr id="6" name="AutoShape 21"/>
              <p:cNvSpPr/>
              <p:nvPr/>
            </p:nvSpPr>
            <p:spPr>
              <a:xfrm>
                <a:off x="111" y="3062"/>
                <a:ext cx="1649" cy="579"/>
              </a:xfrm>
              <a:prstGeom prst="roundRect">
                <a:avLst>
                  <a:gd name="adj" fmla="val 11921"/>
                </a:avLst>
              </a:prstGeom>
              <a:solidFill>
                <a:srgbClr val="339933"/>
              </a:solidFill>
              <a:ln w="3810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800" b="1" dirty="0">
                  <a:latin typeface="黑体" panose="02010609060101010101" charset="-122"/>
                </a:endParaRPr>
              </a:p>
            </p:txBody>
          </p:sp>
          <p:sp>
            <p:nvSpPr>
              <p:cNvPr id="7" name="Freeform 22"/>
              <p:cNvSpPr/>
              <p:nvPr/>
            </p:nvSpPr>
            <p:spPr bwMode="gray">
              <a:xfrm>
                <a:off x="171" y="3113"/>
                <a:ext cx="524" cy="37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</p:grpSp>
        <p:sp>
          <p:nvSpPr>
            <p:cNvPr id="5" name="Text Box 16"/>
            <p:cNvSpPr txBox="1">
              <a:spLocks noChangeArrowheads="1"/>
            </p:cNvSpPr>
            <p:nvPr/>
          </p:nvSpPr>
          <p:spPr bwMode="gray">
            <a:xfrm>
              <a:off x="183" y="644"/>
              <a:ext cx="1686" cy="36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3200" b="1" kern="1200" cap="none" spc="0" normalizeH="0" baseline="0" noProof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实验验证</a:t>
              </a:r>
              <a:endParaRPr kumimoji="0" lang="zh-CN" altLang="en-US" sz="32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7263180"/>
              </p:ext>
            </p:extLst>
          </p:nvPr>
        </p:nvGraphicFramePr>
        <p:xfrm>
          <a:off x="651366" y="1663496"/>
          <a:ext cx="7752802" cy="2600717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960465"/>
                <a:gridCol w="1930779"/>
                <a:gridCol w="1930779"/>
                <a:gridCol w="1930779"/>
              </a:tblGrid>
              <a:tr h="7143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</a:tr>
              <a:tr h="18863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4"/>
          <p:cNvSpPr txBox="1"/>
          <p:nvPr/>
        </p:nvSpPr>
        <p:spPr>
          <a:xfrm>
            <a:off x="916016" y="1825919"/>
            <a:ext cx="1871663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实验目的</a:t>
            </a:r>
            <a:r>
              <a:rPr lang="zh-CN" altLang="en-US" sz="2400" b="1" dirty="0">
                <a:latin typeface="黑体" panose="02010609060101010101" charset="-122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2661083" y="1825920"/>
            <a:ext cx="187325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试剂和操作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6662708" y="1829557"/>
            <a:ext cx="1871663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实验结论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4789458" y="1825920"/>
            <a:ext cx="1873250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实验现象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689826" y="2511471"/>
            <a:ext cx="1753055" cy="1477328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en-US" altLang="zh-CN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1-1】</a:t>
            </a:r>
            <a:r>
              <a:rPr lang="zh-CN" altLang="en-US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证明二氧化硫能和水反应</a:t>
            </a:r>
          </a:p>
        </p:txBody>
      </p:sp>
      <p:sp>
        <p:nvSpPr>
          <p:cNvPr id="15" name="矩形 14"/>
          <p:cNvSpPr/>
          <p:nvPr/>
        </p:nvSpPr>
        <p:spPr>
          <a:xfrm>
            <a:off x="2661083" y="2603804"/>
            <a:ext cx="1981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用充有</a:t>
            </a:r>
            <a:r>
              <a:rPr lang="en-US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SO</a:t>
            </a:r>
            <a:r>
              <a:rPr lang="en-US" altLang="zh-CN" b="1" kern="1200" baseline="-250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的针筒吸入少量</a:t>
            </a:r>
            <a:r>
              <a:rPr lang="zh-CN" altLang="zh-CN" b="1" kern="1200" dirty="0" smtClean="0">
                <a:solidFill>
                  <a:schemeClr val="tx1"/>
                </a:solidFill>
                <a:latin typeface="+mn-ea"/>
                <a:ea typeface="+mn-ea"/>
              </a:rPr>
              <a:t>蒸馏水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61083" y="3342468"/>
            <a:ext cx="19811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kern="1200" dirty="0" smtClean="0">
                <a:solidFill>
                  <a:schemeClr val="tx1"/>
                </a:solidFill>
                <a:latin typeface="+mn-ea"/>
              </a:rPr>
              <a:t>并用</a:t>
            </a:r>
            <a:r>
              <a:rPr lang="en-US" altLang="zh-CN" b="1" kern="1200" dirty="0">
                <a:solidFill>
                  <a:schemeClr val="tx1"/>
                </a:solidFill>
                <a:latin typeface="+mn-ea"/>
              </a:rPr>
              <a:t>pH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</a:rPr>
              <a:t>试纸测量水溶液的</a:t>
            </a:r>
            <a:r>
              <a:rPr lang="en-US" altLang="zh-CN" b="1" kern="1200" dirty="0">
                <a:solidFill>
                  <a:schemeClr val="tx1"/>
                </a:solidFill>
                <a:latin typeface="+mn-ea"/>
              </a:rPr>
              <a:t>pH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</a:rPr>
              <a:t>值</a:t>
            </a:r>
            <a:endParaRPr lang="zh-CN" altLang="en-US" dirty="0">
              <a:latin typeface="+mn-ea"/>
            </a:endParaRPr>
          </a:p>
          <a:p>
            <a:endParaRPr lang="zh-CN" altLang="en-US" dirty="0"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360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60"/>
    </mc:Choice>
    <mc:Fallback xmlns="">
      <p:transition spd="slow" advTm="50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实验2－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38125"/>
            <a:ext cx="31369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实验2－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4" y="238125"/>
            <a:ext cx="31369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实验2－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733674"/>
            <a:ext cx="3136900" cy="235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实验2－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4" y="2733674"/>
            <a:ext cx="31369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1352550" y="2421306"/>
            <a:ext cx="6697664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20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资料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】1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体积的水可以溶解约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40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体积的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SO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气体</a:t>
            </a:r>
            <a:endParaRPr lang="zh-CN" altLang="en-US" sz="2000" b="1" kern="1200" dirty="0">
              <a:effectLst>
                <a:outerShdw blurRad="38100" dist="38100" dir="2700000" algn="tl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4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40"/>
    </mc:Choice>
    <mc:Fallback xmlns="">
      <p:transition spd="slow" advTm="57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6" descr="IMG_2021"/>
          <p:cNvPicPr>
            <a:picLocks noChangeAspect="1"/>
          </p:cNvPicPr>
          <p:nvPr/>
        </p:nvPicPr>
        <p:blipFill>
          <a:blip r:embed="rId3"/>
          <a:srcRect l="15150" r="35879"/>
          <a:stretch>
            <a:fillRect/>
          </a:stretch>
        </p:blipFill>
        <p:spPr>
          <a:xfrm>
            <a:off x="898525" y="1500505"/>
            <a:ext cx="1722120" cy="263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9" descr="IMG_2022"/>
          <p:cNvPicPr>
            <a:picLocks noChangeAspect="1"/>
          </p:cNvPicPr>
          <p:nvPr/>
        </p:nvPicPr>
        <p:blipFill>
          <a:blip r:embed="rId4"/>
          <a:srcRect l="18966" r="40733" b="2197"/>
          <a:stretch>
            <a:fillRect/>
          </a:stretch>
        </p:blipFill>
        <p:spPr>
          <a:xfrm>
            <a:off x="3688080" y="1500505"/>
            <a:ext cx="1437005" cy="2614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48" descr="IMG_2029"/>
          <p:cNvPicPr>
            <a:picLocks noChangeAspect="1"/>
          </p:cNvPicPr>
          <p:nvPr/>
        </p:nvPicPr>
        <p:blipFill>
          <a:blip r:embed="rId5"/>
          <a:srcRect l="38859" t="7460" r="34957" b="9414"/>
          <a:stretch>
            <a:fillRect/>
          </a:stretch>
        </p:blipFill>
        <p:spPr>
          <a:xfrm>
            <a:off x="5911215" y="684530"/>
            <a:ext cx="1783080" cy="4247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椭圆形标注 6"/>
          <p:cNvSpPr/>
          <p:nvPr/>
        </p:nvSpPr>
        <p:spPr>
          <a:xfrm flipH="1" flipV="1">
            <a:off x="7036435" y="1165860"/>
            <a:ext cx="2001520" cy="706120"/>
          </a:xfrm>
          <a:prstGeom prst="wedgeEllipseCallout">
            <a:avLst>
              <a:gd name="adj1" fmla="val 53965"/>
              <a:gd name="adj2" fmla="val -83453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lstStyle/>
          <a:p>
            <a:pPr>
              <a:spcBef>
                <a:spcPct val="0"/>
              </a:spcBef>
            </a:pPr>
            <a:r>
              <a:rPr lang="zh-CN" altLang="en-US" sz="2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</a:rPr>
              <a:t>紫色石蕊</a:t>
            </a:r>
          </a:p>
        </p:txBody>
      </p:sp>
      <p:sp>
        <p:nvSpPr>
          <p:cNvPr id="8" name="椭圆形标注 7"/>
          <p:cNvSpPr/>
          <p:nvPr/>
        </p:nvSpPr>
        <p:spPr>
          <a:xfrm flipH="1" flipV="1">
            <a:off x="7036435" y="3953394"/>
            <a:ext cx="1209790" cy="706120"/>
          </a:xfrm>
          <a:prstGeom prst="wedgeEllipseCallout">
            <a:avLst>
              <a:gd name="adj1" fmla="val 66840"/>
              <a:gd name="adj2" fmla="val -24591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lstStyle/>
          <a:p>
            <a:pPr>
              <a:spcBef>
                <a:spcPct val="0"/>
              </a:spcBef>
            </a:pPr>
            <a:r>
              <a:rPr lang="zh-CN" altLang="en-US" sz="24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</a:rPr>
              <a:t>变红</a:t>
            </a:r>
            <a:endParaRPr lang="zh-CN" altLang="en-US" sz="24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2768599" y="2703855"/>
            <a:ext cx="523875" cy="231723"/>
          </a:xfrm>
          <a:prstGeom prst="rightArrow">
            <a:avLst/>
          </a:prstGeom>
          <a:solidFill>
            <a:srgbClr val="E2C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>
            <a:off x="5282276" y="2703854"/>
            <a:ext cx="523875" cy="231723"/>
          </a:xfrm>
          <a:prstGeom prst="rightArrow">
            <a:avLst/>
          </a:prstGeom>
          <a:solidFill>
            <a:srgbClr val="E2C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8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9"/>
    </mc:Choice>
    <mc:Fallback xmlns="">
      <p:transition spd="slow" advTm="15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787679" y="488187"/>
            <a:ext cx="5977255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验证</a:t>
            </a:r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SO</a:t>
            </a:r>
            <a:r>
              <a:rPr lang="en-US" altLang="zh-CN" sz="2800" b="1" kern="100" baseline="-25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具有酸性氧化物的通性</a:t>
            </a:r>
            <a:endParaRPr lang="zh-CN" altLang="en-US" sz="2800" b="1" kern="100" dirty="0" smtClean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4"/>
          <p:cNvGrpSpPr/>
          <p:nvPr/>
        </p:nvGrpSpPr>
        <p:grpSpPr>
          <a:xfrm>
            <a:off x="579555" y="275879"/>
            <a:ext cx="2208124" cy="735528"/>
            <a:chOff x="146" y="643"/>
            <a:chExt cx="1723" cy="463"/>
          </a:xfrm>
        </p:grpSpPr>
        <p:grpSp>
          <p:nvGrpSpPr>
            <p:cNvPr id="4" name="Group 5"/>
            <p:cNvGrpSpPr/>
            <p:nvPr/>
          </p:nvGrpSpPr>
          <p:grpSpPr>
            <a:xfrm>
              <a:off x="146" y="643"/>
              <a:ext cx="1540" cy="463"/>
              <a:chOff x="111" y="3062"/>
              <a:chExt cx="1649" cy="579"/>
            </a:xfrm>
          </p:grpSpPr>
          <p:sp>
            <p:nvSpPr>
              <p:cNvPr id="6" name="AutoShape 21"/>
              <p:cNvSpPr/>
              <p:nvPr/>
            </p:nvSpPr>
            <p:spPr>
              <a:xfrm>
                <a:off x="111" y="3062"/>
                <a:ext cx="1649" cy="579"/>
              </a:xfrm>
              <a:prstGeom prst="roundRect">
                <a:avLst>
                  <a:gd name="adj" fmla="val 11921"/>
                </a:avLst>
              </a:prstGeom>
              <a:solidFill>
                <a:srgbClr val="339933"/>
              </a:solidFill>
              <a:ln w="3810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800" b="1" dirty="0">
                  <a:latin typeface="黑体" panose="02010609060101010101" charset="-122"/>
                </a:endParaRPr>
              </a:p>
            </p:txBody>
          </p:sp>
          <p:sp>
            <p:nvSpPr>
              <p:cNvPr id="7" name="Freeform 22"/>
              <p:cNvSpPr/>
              <p:nvPr/>
            </p:nvSpPr>
            <p:spPr bwMode="gray">
              <a:xfrm>
                <a:off x="171" y="3113"/>
                <a:ext cx="524" cy="37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</p:grpSp>
        <p:sp>
          <p:nvSpPr>
            <p:cNvPr id="5" name="Text Box 16"/>
            <p:cNvSpPr txBox="1">
              <a:spLocks noChangeArrowheads="1"/>
            </p:cNvSpPr>
            <p:nvPr/>
          </p:nvSpPr>
          <p:spPr bwMode="gray">
            <a:xfrm>
              <a:off x="183" y="644"/>
              <a:ext cx="1686" cy="36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3200" b="1" kern="1200" cap="none" spc="0" normalizeH="0" baseline="0" noProof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实验验证</a:t>
              </a:r>
              <a:endParaRPr kumimoji="0" lang="zh-CN" altLang="en-US" sz="32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6729238"/>
              </p:ext>
            </p:extLst>
          </p:nvPr>
        </p:nvGraphicFramePr>
        <p:xfrm>
          <a:off x="651366" y="1663496"/>
          <a:ext cx="7752802" cy="3060904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960465"/>
                <a:gridCol w="1930779"/>
                <a:gridCol w="1930779"/>
                <a:gridCol w="1930779"/>
              </a:tblGrid>
              <a:tr h="8407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</a:tr>
              <a:tr h="222012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4"/>
          <p:cNvSpPr txBox="1"/>
          <p:nvPr/>
        </p:nvSpPr>
        <p:spPr>
          <a:xfrm>
            <a:off x="916016" y="1825919"/>
            <a:ext cx="1871663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实验目的</a:t>
            </a:r>
            <a:r>
              <a:rPr lang="zh-CN" altLang="en-US" sz="2400" b="1" dirty="0">
                <a:latin typeface="黑体" panose="02010609060101010101" charset="-122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2661083" y="1825920"/>
            <a:ext cx="187325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试剂和操作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6662708" y="1829557"/>
            <a:ext cx="1871663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实验结论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4789458" y="1825920"/>
            <a:ext cx="1873250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实验现象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07118" y="2576810"/>
            <a:ext cx="19811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用充有</a:t>
            </a:r>
            <a:r>
              <a:rPr lang="en-US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SO</a:t>
            </a:r>
            <a:r>
              <a:rPr lang="en-US" altLang="zh-CN" b="1" kern="1200" baseline="-250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的针筒吸入少量</a:t>
            </a:r>
            <a:r>
              <a:rPr lang="zh-CN" altLang="zh-CN" b="1" kern="1200" dirty="0" smtClean="0">
                <a:solidFill>
                  <a:schemeClr val="tx1"/>
                </a:solidFill>
                <a:latin typeface="+mn-ea"/>
                <a:ea typeface="+mn-ea"/>
              </a:rPr>
              <a:t>蒸馏水，用橡皮塞堵住针眼，观察气体体积的变化，并用</a:t>
            </a:r>
            <a:r>
              <a:rPr lang="en-US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pH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试纸测量水溶液的</a:t>
            </a:r>
            <a:r>
              <a:rPr lang="en-US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pH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值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15" name="TextBox 9"/>
          <p:cNvSpPr txBox="1"/>
          <p:nvPr/>
        </p:nvSpPr>
        <p:spPr>
          <a:xfrm>
            <a:off x="689826" y="2663871"/>
            <a:ext cx="1753055" cy="1477328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en-US" altLang="zh-CN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1-1】</a:t>
            </a:r>
            <a:r>
              <a:rPr lang="zh-CN" altLang="en-US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证明二氧化硫能和水反应</a:t>
            </a:r>
          </a:p>
        </p:txBody>
      </p:sp>
      <p:sp>
        <p:nvSpPr>
          <p:cNvPr id="16" name="TextBox 8"/>
          <p:cNvSpPr txBox="1"/>
          <p:nvPr/>
        </p:nvSpPr>
        <p:spPr>
          <a:xfrm>
            <a:off x="4588297" y="2590905"/>
            <a:ext cx="1728788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0" lang="zh-CN" altLang="zh-CN" b="1" dirty="0">
                <a:latin typeface="+mn-ea"/>
                <a:ea typeface="+mn-ea"/>
              </a:rPr>
              <a:t>针管不断向内移动，经测定，针筒中的水溶液</a:t>
            </a:r>
            <a:r>
              <a:rPr kumimoji="0" lang="en-US" altLang="zh-CN" b="1" dirty="0">
                <a:latin typeface="+mn-ea"/>
                <a:ea typeface="+mn-ea"/>
              </a:rPr>
              <a:t>pH</a:t>
            </a:r>
            <a:r>
              <a:rPr kumimoji="0" lang="zh-CN" altLang="zh-CN" b="1" dirty="0">
                <a:latin typeface="+mn-ea"/>
                <a:ea typeface="+mn-ea"/>
              </a:rPr>
              <a:t>值约为</a:t>
            </a:r>
            <a:r>
              <a:rPr kumimoji="0" lang="en-US" altLang="zh-CN" b="1" dirty="0">
                <a:latin typeface="+mn-ea"/>
                <a:ea typeface="+mn-ea"/>
              </a:rPr>
              <a:t>2</a:t>
            </a:r>
            <a:endParaRPr kumimoji="0" lang="zh-CN" altLang="en-US" b="1" dirty="0">
              <a:latin typeface="+mn-ea"/>
              <a:ea typeface="+mn-ea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6569476" y="2663871"/>
            <a:ext cx="18069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kumimoji="0" lang="zh-CN" altLang="en-US" b="1" dirty="0" smtClean="0">
                <a:latin typeface="宋体" pitchFamily="2" charset="-122"/>
              </a:rPr>
              <a:t>二氧化硫能与水反应，</a:t>
            </a:r>
            <a:r>
              <a:rPr lang="zh-CN" altLang="en-US" b="1" dirty="0" smtClean="0">
                <a:latin typeface="宋体" pitchFamily="2" charset="-122"/>
              </a:rPr>
              <a:t>生成</a:t>
            </a:r>
            <a:r>
              <a:rPr kumimoji="0" lang="zh-CN" altLang="en-US" b="1" dirty="0" smtClean="0">
                <a:latin typeface="宋体" pitchFamily="2" charset="-122"/>
              </a:rPr>
              <a:t>酸。 </a:t>
            </a:r>
            <a:endParaRPr kumimoji="0" lang="zh-CN" altLang="en-US" b="1" dirty="0">
              <a:latin typeface="宋体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FF878A1F-61EE-4426-9637-593F92AE68EF}"/>
              </a:ext>
            </a:extLst>
          </p:cNvPr>
          <p:cNvSpPr txBox="1"/>
          <p:nvPr/>
        </p:nvSpPr>
        <p:spPr>
          <a:xfrm>
            <a:off x="6190401" y="3788028"/>
            <a:ext cx="2565126" cy="523220"/>
          </a:xfrm>
          <a:prstGeom prst="rect">
            <a:avLst/>
          </a:prstGeom>
          <a:solidFill>
            <a:srgbClr val="F0CE8E"/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+mn-ea"/>
                <a:ea typeface="+mn-ea"/>
              </a:rPr>
              <a:t>SO</a:t>
            </a:r>
            <a:r>
              <a:rPr lang="en-US" altLang="zh-CN" sz="2000" b="1" baseline="-25000" dirty="0" smtClean="0">
                <a:latin typeface="+mn-ea"/>
                <a:ea typeface="+mn-ea"/>
              </a:rPr>
              <a:t>2</a:t>
            </a:r>
            <a:r>
              <a:rPr lang="en-US" altLang="zh-CN" sz="2000" b="1" dirty="0" smtClean="0">
                <a:latin typeface="+mn-ea"/>
                <a:ea typeface="+mn-ea"/>
              </a:rPr>
              <a:t>+H</a:t>
            </a:r>
            <a:r>
              <a:rPr lang="en-US" altLang="zh-CN" sz="2000" b="1" baseline="-25000" dirty="0" smtClean="0">
                <a:latin typeface="+mn-ea"/>
                <a:ea typeface="+mn-ea"/>
              </a:rPr>
              <a:t>2</a:t>
            </a:r>
            <a:r>
              <a:rPr lang="en-US" altLang="zh-CN" sz="2000" b="1" dirty="0" smtClean="0">
                <a:latin typeface="+mn-ea"/>
                <a:ea typeface="+mn-ea"/>
              </a:rPr>
              <a:t>O </a:t>
            </a:r>
            <a:r>
              <a:rPr lang="zh-CN" altLang="en-US" sz="2000" dirty="0" smtClean="0">
                <a:solidFill>
                  <a:srgbClr val="FF0000"/>
                </a:solidFill>
              </a:rPr>
              <a:t>⇌</a:t>
            </a:r>
            <a:r>
              <a:rPr lang="zh-CN" altLang="en-US" sz="2000" dirty="0" smtClean="0"/>
              <a:t> </a:t>
            </a:r>
            <a:r>
              <a:rPr lang="en-US" altLang="zh-CN" sz="2000" b="1" dirty="0" smtClean="0">
                <a:latin typeface="+mn-ea"/>
                <a:ea typeface="+mn-ea"/>
              </a:rPr>
              <a:t>H</a:t>
            </a:r>
            <a:r>
              <a:rPr lang="en-US" altLang="zh-CN" sz="2000" b="1" baseline="-25000" dirty="0" smtClean="0">
                <a:latin typeface="+mn-ea"/>
                <a:ea typeface="+mn-ea"/>
              </a:rPr>
              <a:t>2</a:t>
            </a:r>
            <a:r>
              <a:rPr lang="en-US" altLang="zh-CN" sz="2000" b="1" dirty="0" smtClean="0">
                <a:latin typeface="+mn-ea"/>
                <a:ea typeface="+mn-ea"/>
              </a:rPr>
              <a:t>SO</a:t>
            </a:r>
            <a:r>
              <a:rPr lang="en-US" altLang="zh-CN" sz="2800" b="1" baseline="-25000" dirty="0" smtClean="0">
                <a:solidFill>
                  <a:srgbClr val="FF0000"/>
                </a:solidFill>
                <a:latin typeface="+mn-ea"/>
                <a:ea typeface="+mn-ea"/>
              </a:rPr>
              <a:t>3</a:t>
            </a:r>
            <a:endParaRPr lang="zh-CN" altLang="en-US" sz="2000" b="1" dirty="0"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86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7"/>
    </mc:Choice>
    <mc:Fallback xmlns="">
      <p:transition spd="slow" advTm="21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55650" y="1562100"/>
            <a:ext cx="813752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kumimoji="1" lang="en-US" altLang="zh-CN" sz="2800" b="1" dirty="0">
                <a:latin typeface="Times New Roman" panose="02020603050405020304" pitchFamily="18" charset="0"/>
              </a:rPr>
              <a:t>*</a:t>
            </a:r>
            <a:r>
              <a:rPr kumimoji="1" lang="zh-CN" altLang="en-US" sz="2800" b="1" dirty="0">
                <a:latin typeface="Times New Roman" panose="02020603050405020304" pitchFamily="18" charset="0"/>
              </a:rPr>
              <a:t>亚硫酸是一种弱酸，不稳定 （酸性</a:t>
            </a:r>
            <a:r>
              <a:rPr kumimoji="1" lang="en-US" altLang="zh-CN" sz="2800" b="1" dirty="0">
                <a:latin typeface="Times New Roman" panose="02020603050405020304" pitchFamily="18" charset="0"/>
              </a:rPr>
              <a:t>&gt;</a:t>
            </a:r>
            <a:r>
              <a:rPr kumimoji="1" lang="zh-CN" altLang="en-US" sz="2800" b="1" dirty="0">
                <a:latin typeface="Times New Roman" panose="02020603050405020304" pitchFamily="18" charset="0"/>
              </a:rPr>
              <a:t>醋酸</a:t>
            </a:r>
            <a:r>
              <a:rPr kumimoji="1" lang="en-US" altLang="zh-CN" sz="2800" b="1" dirty="0">
                <a:latin typeface="Times New Roman" panose="02020603050405020304" pitchFamily="18" charset="0"/>
              </a:rPr>
              <a:t>&gt;</a:t>
            </a:r>
            <a:r>
              <a:rPr kumimoji="1" lang="zh-CN" altLang="en-US" sz="2800" b="1" dirty="0">
                <a:latin typeface="Times New Roman" panose="02020603050405020304" pitchFamily="18" charset="0"/>
              </a:rPr>
              <a:t>碳酸）</a:t>
            </a:r>
            <a:endParaRPr kumimoji="1" lang="zh-CN" altLang="en-US" sz="28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55650" y="788988"/>
            <a:ext cx="6688137" cy="501676"/>
          </a:xfrm>
          <a:prstGeom prst="rect">
            <a:avLst/>
          </a:prstGeom>
          <a:solidFill>
            <a:srgbClr val="F0CE8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kumimoji="1" lang="en-US" altLang="zh-CN" sz="2800" b="1" dirty="0" smtClean="0">
                <a:latin typeface="Times New Roman" panose="02020603050405020304" pitchFamily="18" charset="0"/>
              </a:rPr>
              <a:t>SO</a:t>
            </a:r>
            <a:r>
              <a:rPr kumimoji="1" lang="en-US" altLang="zh-CN" sz="2800" b="1" baseline="-25000" dirty="0" smtClean="0">
                <a:latin typeface="Times New Roman" panose="02020603050405020304" pitchFamily="18" charset="0"/>
              </a:rPr>
              <a:t>2</a:t>
            </a:r>
            <a:r>
              <a:rPr kumimoji="1" lang="en-US" altLang="zh-CN" sz="2800" b="1" dirty="0" smtClean="0">
                <a:latin typeface="Times New Roman" panose="02020603050405020304" pitchFamily="18" charset="0"/>
              </a:rPr>
              <a:t>+H</a:t>
            </a:r>
            <a:r>
              <a:rPr kumimoji="1" lang="en-US" altLang="zh-CN" sz="2800" b="1" baseline="-25000" dirty="0" smtClean="0">
                <a:latin typeface="Times New Roman" panose="02020603050405020304" pitchFamily="18" charset="0"/>
              </a:rPr>
              <a:t>2</a:t>
            </a:r>
            <a:r>
              <a:rPr kumimoji="1" lang="en-US" altLang="zh-CN" sz="2800" b="1" dirty="0" smtClean="0">
                <a:latin typeface="Times New Roman" panose="02020603050405020304" pitchFamily="18" charset="0"/>
              </a:rPr>
              <a:t>O      </a:t>
            </a:r>
            <a:r>
              <a:rPr kumimoji="1" lang="en-US" altLang="zh-CN" sz="2800" b="1" dirty="0">
                <a:latin typeface="Times New Roman" panose="02020603050405020304" pitchFamily="18" charset="0"/>
              </a:rPr>
              <a:t>H</a:t>
            </a:r>
            <a:r>
              <a:rPr kumimoji="1" lang="en-US" altLang="zh-CN" sz="2800" b="1" baseline="-25000" dirty="0">
                <a:latin typeface="Times New Roman" panose="02020603050405020304" pitchFamily="18" charset="0"/>
              </a:rPr>
              <a:t>2</a:t>
            </a:r>
            <a:r>
              <a:rPr kumimoji="1" lang="en-US" altLang="zh-CN" sz="2800" b="1" dirty="0">
                <a:latin typeface="Times New Roman" panose="02020603050405020304" pitchFamily="18" charset="0"/>
              </a:rPr>
              <a:t>SO</a:t>
            </a:r>
            <a:r>
              <a:rPr kumimoji="1" lang="en-US" altLang="zh-CN" sz="2800" b="1" baseline="-25000" dirty="0">
                <a:latin typeface="Times New Roman" panose="02020603050405020304" pitchFamily="18" charset="0"/>
              </a:rPr>
              <a:t>3</a:t>
            </a:r>
            <a:r>
              <a:rPr kumimoji="1" lang="zh-CN" altLang="en-US" sz="2800" b="1" dirty="0">
                <a:latin typeface="Times New Roman" panose="02020603050405020304" pitchFamily="18" charset="0"/>
              </a:rPr>
              <a:t>（亚硫酸）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860438"/>
            <a:ext cx="52387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55650" y="2430463"/>
            <a:ext cx="81375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7030A0"/>
                </a:solidFill>
                <a:latin typeface="Tahoma" panose="020B0604030504040204" pitchFamily="34" charset="0"/>
              </a:rPr>
              <a:t>可逆反应</a:t>
            </a:r>
            <a:r>
              <a:rPr lang="en-US" altLang="zh-CN" sz="2800" b="1" dirty="0">
                <a:solidFill>
                  <a:srgbClr val="7030A0"/>
                </a:solidFill>
                <a:latin typeface="Tahoma" panose="020B0604030504040204" pitchFamily="34" charset="0"/>
              </a:rPr>
              <a:t>: </a:t>
            </a:r>
            <a:r>
              <a:rPr lang="zh-CN" altLang="en-US" sz="2800" b="1" dirty="0" smtClean="0">
                <a:latin typeface="Tahoma" panose="020B0604030504040204" pitchFamily="34" charset="0"/>
              </a:rPr>
              <a:t>在</a:t>
            </a:r>
            <a:r>
              <a:rPr lang="zh-CN" altLang="en-US" sz="2800" b="1" dirty="0">
                <a:latin typeface="Tahoma" panose="020B0604030504040204" pitchFamily="34" charset="0"/>
              </a:rPr>
              <a:t>同一条件下，既向正反应方向进行</a:t>
            </a:r>
            <a:r>
              <a:rPr lang="zh-CN" altLang="en-US" sz="2800" b="1" dirty="0" smtClean="0">
                <a:latin typeface="Tahoma" panose="020B0604030504040204" pitchFamily="34" charset="0"/>
              </a:rPr>
              <a:t>，同时</a:t>
            </a:r>
            <a:r>
              <a:rPr lang="zh-CN" altLang="en-US" sz="2800" b="1" dirty="0">
                <a:latin typeface="Tahoma" panose="020B0604030504040204" pitchFamily="34" charset="0"/>
              </a:rPr>
              <a:t>又向逆反应方向进行的反应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80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42"/>
    </mc:Choice>
    <mc:Fallback xmlns="">
      <p:transition spd="slow" advTm="68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787679" y="488187"/>
            <a:ext cx="5977255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验证</a:t>
            </a:r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SO</a:t>
            </a:r>
            <a:r>
              <a:rPr lang="en-US" altLang="zh-CN" sz="2800" b="1" kern="100" baseline="-25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具有酸性氧化物的通性</a:t>
            </a:r>
            <a:endParaRPr lang="zh-CN" altLang="en-US" sz="2800" b="1" kern="100" dirty="0" smtClean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4"/>
          <p:cNvGrpSpPr/>
          <p:nvPr/>
        </p:nvGrpSpPr>
        <p:grpSpPr>
          <a:xfrm>
            <a:off x="579555" y="275879"/>
            <a:ext cx="2208124" cy="735528"/>
            <a:chOff x="146" y="643"/>
            <a:chExt cx="1723" cy="463"/>
          </a:xfrm>
        </p:grpSpPr>
        <p:grpSp>
          <p:nvGrpSpPr>
            <p:cNvPr id="4" name="Group 5"/>
            <p:cNvGrpSpPr/>
            <p:nvPr/>
          </p:nvGrpSpPr>
          <p:grpSpPr>
            <a:xfrm>
              <a:off x="146" y="643"/>
              <a:ext cx="1540" cy="463"/>
              <a:chOff x="111" y="3062"/>
              <a:chExt cx="1649" cy="579"/>
            </a:xfrm>
          </p:grpSpPr>
          <p:sp>
            <p:nvSpPr>
              <p:cNvPr id="6" name="AutoShape 21"/>
              <p:cNvSpPr/>
              <p:nvPr/>
            </p:nvSpPr>
            <p:spPr>
              <a:xfrm>
                <a:off x="111" y="3062"/>
                <a:ext cx="1649" cy="579"/>
              </a:xfrm>
              <a:prstGeom prst="roundRect">
                <a:avLst>
                  <a:gd name="adj" fmla="val 11921"/>
                </a:avLst>
              </a:prstGeom>
              <a:solidFill>
                <a:srgbClr val="339933"/>
              </a:solidFill>
              <a:ln w="3810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800" b="1" dirty="0">
                  <a:latin typeface="黑体" panose="02010609060101010101" charset="-122"/>
                </a:endParaRPr>
              </a:p>
            </p:txBody>
          </p:sp>
          <p:sp>
            <p:nvSpPr>
              <p:cNvPr id="7" name="Freeform 22"/>
              <p:cNvSpPr/>
              <p:nvPr/>
            </p:nvSpPr>
            <p:spPr bwMode="gray">
              <a:xfrm>
                <a:off x="171" y="3113"/>
                <a:ext cx="524" cy="37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</p:grpSp>
        <p:sp>
          <p:nvSpPr>
            <p:cNvPr id="5" name="Text Box 16"/>
            <p:cNvSpPr txBox="1">
              <a:spLocks noChangeArrowheads="1"/>
            </p:cNvSpPr>
            <p:nvPr/>
          </p:nvSpPr>
          <p:spPr bwMode="gray">
            <a:xfrm>
              <a:off x="183" y="644"/>
              <a:ext cx="1686" cy="36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3200" b="1" kern="1200" cap="none" spc="0" normalizeH="0" baseline="0" noProof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实验验证</a:t>
              </a:r>
              <a:endParaRPr kumimoji="0" lang="zh-CN" altLang="en-US" sz="32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89228729"/>
              </p:ext>
            </p:extLst>
          </p:nvPr>
        </p:nvGraphicFramePr>
        <p:xfrm>
          <a:off x="651366" y="2206422"/>
          <a:ext cx="7752802" cy="2838830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960465"/>
                <a:gridCol w="1930779"/>
                <a:gridCol w="1930779"/>
                <a:gridCol w="1930779"/>
              </a:tblGrid>
              <a:tr h="7797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</a:tr>
              <a:tr h="20590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4"/>
          <p:cNvSpPr txBox="1"/>
          <p:nvPr/>
        </p:nvSpPr>
        <p:spPr>
          <a:xfrm>
            <a:off x="916016" y="2368844"/>
            <a:ext cx="1871663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实验目的</a:t>
            </a:r>
            <a:r>
              <a:rPr lang="zh-CN" altLang="en-US" sz="2400" b="1" dirty="0">
                <a:latin typeface="黑体" panose="02010609060101010101" charset="-122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2661083" y="2368845"/>
            <a:ext cx="187325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试剂和操作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6662708" y="2372482"/>
            <a:ext cx="1871663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实验结论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4789458" y="2368845"/>
            <a:ext cx="1873250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实验现象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689826" y="3054396"/>
            <a:ext cx="1753055" cy="1477328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【1-2】</a:t>
            </a:r>
            <a:r>
              <a:rPr lang="zh-CN" altLang="en-US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证明二氧化硫能和碱反应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26973" y="1087255"/>
            <a:ext cx="7922376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待选药品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SO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2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气体、蒸馏水、</a:t>
            </a:r>
            <a:r>
              <a:rPr lang="en-US" altLang="zh-CN" sz="2000" b="1" kern="1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NaOH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溶液、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Ba(OH)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2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溶液、酚酞溶液、紫色石蕊溶液、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pH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试纸、碘水、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H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2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S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溶液、酸性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KMnO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4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溶液。</a:t>
            </a:r>
            <a:endParaRPr lang="zh-CN" altLang="en-US" sz="2000" b="1" kern="1200" dirty="0"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32142" y="3054396"/>
            <a:ext cx="18363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将针筒中的</a:t>
            </a:r>
            <a:r>
              <a:rPr lang="en-US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SO</a:t>
            </a:r>
            <a:r>
              <a:rPr lang="en-US" altLang="zh-CN" b="1" kern="1200" baseline="-250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通</a:t>
            </a:r>
            <a:r>
              <a:rPr lang="zh-CN" altLang="zh-CN" b="1" kern="1200" dirty="0" smtClean="0">
                <a:solidFill>
                  <a:schemeClr val="tx1"/>
                </a:solidFill>
                <a:latin typeface="+mn-ea"/>
                <a:ea typeface="+mn-ea"/>
              </a:rPr>
              <a:t>入</a:t>
            </a:r>
            <a:r>
              <a:rPr lang="en-US" altLang="zh-CN" b="1" kern="12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Ba(OH)</a:t>
            </a:r>
            <a:r>
              <a:rPr lang="en-US" altLang="zh-CN" b="1" kern="1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2</a:t>
            </a:r>
            <a:r>
              <a:rPr lang="zh-CN" altLang="en-US" b="1" kern="1200" dirty="0" smtClean="0">
                <a:solidFill>
                  <a:schemeClr val="tx1"/>
                </a:solidFill>
                <a:latin typeface="+mn-ea"/>
                <a:ea typeface="+mn-ea"/>
              </a:rPr>
              <a:t>溶液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中</a:t>
            </a:r>
            <a:endParaRPr lang="zh-CN" altLang="en-US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32142" y="4070059"/>
            <a:ext cx="1807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将针筒中的</a:t>
            </a:r>
            <a:r>
              <a:rPr lang="en-US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SO</a:t>
            </a:r>
            <a:r>
              <a:rPr lang="en-US" altLang="zh-CN" b="1" kern="1200" baseline="-250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通</a:t>
            </a:r>
            <a:r>
              <a:rPr lang="zh-CN" altLang="zh-CN" b="1" kern="1200" dirty="0" smtClean="0">
                <a:solidFill>
                  <a:schemeClr val="tx1"/>
                </a:solidFill>
                <a:latin typeface="+mn-ea"/>
                <a:ea typeface="+mn-ea"/>
              </a:rPr>
              <a:t>入</a:t>
            </a:r>
            <a:r>
              <a:rPr lang="zh-CN" altLang="en-US" b="1" kern="1200" dirty="0" smtClean="0">
                <a:solidFill>
                  <a:schemeClr val="tx1"/>
                </a:solidFill>
                <a:latin typeface="+mn-ea"/>
                <a:ea typeface="+mn-ea"/>
              </a:rPr>
              <a:t>滴加了酚酞的</a:t>
            </a:r>
            <a:r>
              <a:rPr lang="en-US" altLang="zh-CN" b="1" kern="1200" dirty="0" err="1">
                <a:latin typeface="+mn-ea"/>
                <a:ea typeface="+mn-ea"/>
                <a:cs typeface="+mn-ea"/>
              </a:rPr>
              <a:t>NaOH</a:t>
            </a:r>
            <a:r>
              <a:rPr lang="zh-CN" altLang="en-US" b="1" kern="1200" dirty="0" smtClean="0">
                <a:solidFill>
                  <a:schemeClr val="tx1"/>
                </a:solidFill>
                <a:latin typeface="+mn-ea"/>
                <a:ea typeface="+mn-ea"/>
              </a:rPr>
              <a:t>溶液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中</a:t>
            </a:r>
            <a:endParaRPr lang="zh-CN" altLang="en-US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2632508" y="3992896"/>
            <a:ext cx="57304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7918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46"/>
    </mc:Choice>
    <mc:Fallback xmlns="">
      <p:transition spd="slow" advTm="81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实验3－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66700"/>
            <a:ext cx="2989051" cy="224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实验3－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8" y="291995"/>
            <a:ext cx="2963755" cy="22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FF878A1F-61EE-4426-9637-593F92AE68EF}"/>
              </a:ext>
            </a:extLst>
          </p:cNvPr>
          <p:cNvSpPr txBox="1"/>
          <p:nvPr/>
        </p:nvSpPr>
        <p:spPr>
          <a:xfrm>
            <a:off x="2751876" y="2108589"/>
            <a:ext cx="1566454" cy="400110"/>
          </a:xfrm>
          <a:prstGeom prst="rect">
            <a:avLst/>
          </a:prstGeom>
          <a:solidFill>
            <a:srgbClr val="F0CE8E"/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kern="12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Ba(OH)</a:t>
            </a:r>
            <a:r>
              <a:rPr lang="en-US" altLang="zh-CN" sz="2000" b="1" kern="1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2</a:t>
            </a:r>
            <a:r>
              <a:rPr lang="zh-CN" altLang="en-US" sz="2000" b="1" kern="12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</a:t>
            </a:r>
            <a:endParaRPr lang="zh-CN" altLang="en-US" sz="2000" b="1" dirty="0">
              <a:latin typeface="+mn-ea"/>
              <a:ea typeface="+mn-ea"/>
            </a:endParaRPr>
          </a:p>
        </p:txBody>
      </p:sp>
      <p:pic>
        <p:nvPicPr>
          <p:cNvPr id="7" name="图片 6" descr="实验1－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64" b="31989"/>
          <a:stretch/>
        </p:blipFill>
        <p:spPr bwMode="auto">
          <a:xfrm>
            <a:off x="4935538" y="2771773"/>
            <a:ext cx="2797526" cy="196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771774"/>
            <a:ext cx="3059685" cy="19696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FF878A1F-61EE-4426-9637-593F92AE68EF}"/>
              </a:ext>
            </a:extLst>
          </p:cNvPr>
          <p:cNvSpPr txBox="1"/>
          <p:nvPr/>
        </p:nvSpPr>
        <p:spPr>
          <a:xfrm>
            <a:off x="3313851" y="4303188"/>
            <a:ext cx="1220206" cy="707886"/>
          </a:xfrm>
          <a:prstGeom prst="rect">
            <a:avLst/>
          </a:prstGeom>
          <a:solidFill>
            <a:srgbClr val="F0CE8E"/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kern="1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NaOH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</a:t>
            </a:r>
            <a:endParaRPr lang="en-US" altLang="zh-CN" sz="2000" b="1" kern="1200" dirty="0" smtClean="0"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</a:endParaRPr>
          </a:p>
          <a:p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+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酚酞</a:t>
            </a:r>
            <a:endParaRPr lang="zh-CN" altLang="en-US" sz="2000" b="1" dirty="0">
              <a:latin typeface="+mn-ea"/>
              <a:ea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FF878A1F-61EE-4426-9637-593F92AE68EF}"/>
              </a:ext>
            </a:extLst>
          </p:cNvPr>
          <p:cNvSpPr txBox="1"/>
          <p:nvPr/>
        </p:nvSpPr>
        <p:spPr>
          <a:xfrm>
            <a:off x="448137" y="266700"/>
            <a:ext cx="856325" cy="400110"/>
          </a:xfrm>
          <a:prstGeom prst="rect">
            <a:avLst/>
          </a:prstGeom>
          <a:solidFill>
            <a:srgbClr val="E2CBC5"/>
          </a:solidFill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latin typeface="+mn-ea"/>
                <a:ea typeface="+mn-ea"/>
              </a:rPr>
              <a:t>方案</a:t>
            </a:r>
            <a:r>
              <a:rPr lang="en-US" altLang="zh-CN" sz="2000" b="1" dirty="0" smtClean="0">
                <a:latin typeface="+mn-ea"/>
                <a:ea typeface="+mn-ea"/>
              </a:rPr>
              <a:t>1</a:t>
            </a:r>
          </a:p>
        </p:txBody>
      </p:sp>
      <p:sp>
        <p:nvSpPr>
          <p:cNvPr id="11" name="右箭头 10"/>
          <p:cNvSpPr/>
          <p:nvPr/>
        </p:nvSpPr>
        <p:spPr>
          <a:xfrm>
            <a:off x="4114800" y="1171575"/>
            <a:ext cx="523875" cy="231723"/>
          </a:xfrm>
          <a:prstGeom prst="rightArrow">
            <a:avLst/>
          </a:prstGeom>
          <a:solidFill>
            <a:srgbClr val="E2C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FF878A1F-61EE-4426-9637-593F92AE68EF}"/>
              </a:ext>
            </a:extLst>
          </p:cNvPr>
          <p:cNvSpPr txBox="1"/>
          <p:nvPr/>
        </p:nvSpPr>
        <p:spPr>
          <a:xfrm>
            <a:off x="448137" y="2771773"/>
            <a:ext cx="856325" cy="400110"/>
          </a:xfrm>
          <a:prstGeom prst="rect">
            <a:avLst/>
          </a:prstGeom>
          <a:solidFill>
            <a:srgbClr val="E2CBC5"/>
          </a:solidFill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latin typeface="+mn-ea"/>
                <a:ea typeface="+mn-ea"/>
              </a:rPr>
              <a:t>方案</a:t>
            </a:r>
            <a:r>
              <a:rPr lang="en-US" altLang="zh-CN" sz="2000" b="1" dirty="0">
                <a:latin typeface="+mn-ea"/>
                <a:ea typeface="+mn-ea"/>
              </a:rPr>
              <a:t>2</a:t>
            </a:r>
            <a:endParaRPr lang="en-US" altLang="zh-CN" sz="2000" b="1" dirty="0" smtClean="0">
              <a:latin typeface="+mn-ea"/>
              <a:ea typeface="+mn-ea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4114800" y="3692386"/>
            <a:ext cx="523875" cy="231723"/>
          </a:xfrm>
          <a:prstGeom prst="rightArrow">
            <a:avLst/>
          </a:prstGeom>
          <a:solidFill>
            <a:srgbClr val="E2C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05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1"/>
    </mc:Choice>
    <mc:Fallback xmlns="">
      <p:transition spd="slow" advTm="17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787679" y="488187"/>
            <a:ext cx="5977255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验证</a:t>
            </a:r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SO</a:t>
            </a:r>
            <a:r>
              <a:rPr lang="en-US" altLang="zh-CN" sz="2800" b="1" kern="100" baseline="-25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具有酸性氧化物的通性</a:t>
            </a:r>
            <a:endParaRPr lang="zh-CN" altLang="en-US" sz="2800" b="1" kern="100" dirty="0" smtClean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4"/>
          <p:cNvGrpSpPr/>
          <p:nvPr/>
        </p:nvGrpSpPr>
        <p:grpSpPr>
          <a:xfrm>
            <a:off x="579555" y="275879"/>
            <a:ext cx="2208124" cy="735528"/>
            <a:chOff x="146" y="643"/>
            <a:chExt cx="1723" cy="463"/>
          </a:xfrm>
        </p:grpSpPr>
        <p:grpSp>
          <p:nvGrpSpPr>
            <p:cNvPr id="4" name="Group 5"/>
            <p:cNvGrpSpPr/>
            <p:nvPr/>
          </p:nvGrpSpPr>
          <p:grpSpPr>
            <a:xfrm>
              <a:off x="146" y="643"/>
              <a:ext cx="1540" cy="463"/>
              <a:chOff x="111" y="3062"/>
              <a:chExt cx="1649" cy="579"/>
            </a:xfrm>
          </p:grpSpPr>
          <p:sp>
            <p:nvSpPr>
              <p:cNvPr id="6" name="AutoShape 21"/>
              <p:cNvSpPr/>
              <p:nvPr/>
            </p:nvSpPr>
            <p:spPr>
              <a:xfrm>
                <a:off x="111" y="3062"/>
                <a:ext cx="1649" cy="579"/>
              </a:xfrm>
              <a:prstGeom prst="roundRect">
                <a:avLst>
                  <a:gd name="adj" fmla="val 11921"/>
                </a:avLst>
              </a:prstGeom>
              <a:solidFill>
                <a:srgbClr val="339933"/>
              </a:solidFill>
              <a:ln w="3810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800" b="1" dirty="0">
                  <a:latin typeface="黑体" panose="02010609060101010101" charset="-122"/>
                </a:endParaRPr>
              </a:p>
            </p:txBody>
          </p:sp>
          <p:sp>
            <p:nvSpPr>
              <p:cNvPr id="7" name="Freeform 22"/>
              <p:cNvSpPr/>
              <p:nvPr/>
            </p:nvSpPr>
            <p:spPr bwMode="gray">
              <a:xfrm>
                <a:off x="171" y="3113"/>
                <a:ext cx="524" cy="37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</p:grpSp>
        <p:sp>
          <p:nvSpPr>
            <p:cNvPr id="5" name="Text Box 16"/>
            <p:cNvSpPr txBox="1">
              <a:spLocks noChangeArrowheads="1"/>
            </p:cNvSpPr>
            <p:nvPr/>
          </p:nvSpPr>
          <p:spPr bwMode="gray">
            <a:xfrm>
              <a:off x="183" y="644"/>
              <a:ext cx="1686" cy="36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3200" b="1" kern="1200" cap="none" spc="0" normalizeH="0" baseline="0" noProof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实验验证</a:t>
              </a:r>
              <a:endParaRPr kumimoji="0" lang="zh-CN" altLang="en-US" sz="32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4604417"/>
              </p:ext>
            </p:extLst>
          </p:nvPr>
        </p:nvGraphicFramePr>
        <p:xfrm>
          <a:off x="651366" y="1225346"/>
          <a:ext cx="7752802" cy="3508579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960465"/>
                <a:gridCol w="1930779"/>
                <a:gridCol w="1930779"/>
                <a:gridCol w="1930779"/>
              </a:tblGrid>
              <a:tr h="5585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</a:tr>
              <a:tr h="1474993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4993">
                <a:tc v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4"/>
          <p:cNvSpPr txBox="1"/>
          <p:nvPr/>
        </p:nvSpPr>
        <p:spPr>
          <a:xfrm>
            <a:off x="916016" y="1282994"/>
            <a:ext cx="1871663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实验目的</a:t>
            </a:r>
            <a:r>
              <a:rPr lang="zh-CN" altLang="en-US" sz="2400" b="1" dirty="0">
                <a:latin typeface="黑体" panose="02010609060101010101" charset="-122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2661083" y="1282995"/>
            <a:ext cx="187325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试剂和操作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6662708" y="1286632"/>
            <a:ext cx="1871663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实验结论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4789458" y="1282995"/>
            <a:ext cx="1873250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实验现象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689826" y="2073321"/>
            <a:ext cx="1753055" cy="1477328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en-US" altLang="zh-CN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1-2】</a:t>
            </a:r>
            <a:r>
              <a:rPr lang="zh-CN" altLang="en-US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证明二氧化硫能和碱反应</a:t>
            </a:r>
          </a:p>
        </p:txBody>
      </p:sp>
      <p:sp>
        <p:nvSpPr>
          <p:cNvPr id="15" name="矩形 14"/>
          <p:cNvSpPr/>
          <p:nvPr/>
        </p:nvSpPr>
        <p:spPr>
          <a:xfrm>
            <a:off x="2726947" y="2073321"/>
            <a:ext cx="17415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将针筒中的</a:t>
            </a:r>
            <a:r>
              <a:rPr lang="en-US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SO</a:t>
            </a:r>
            <a:r>
              <a:rPr lang="en-US" altLang="zh-CN" b="1" kern="1200" baseline="-250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通入</a:t>
            </a:r>
            <a:r>
              <a:rPr lang="zh-CN" altLang="en-US" b="1" kern="1200" dirty="0">
                <a:solidFill>
                  <a:schemeClr val="tx1"/>
                </a:solidFill>
                <a:latin typeface="+mn-ea"/>
                <a:ea typeface="+mn-ea"/>
              </a:rPr>
              <a:t>氢氧化钡溶液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中</a:t>
            </a:r>
            <a:endParaRPr lang="zh-CN" altLang="en-US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26947" y="3417299"/>
            <a:ext cx="174152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将针筒中的</a:t>
            </a:r>
            <a:r>
              <a:rPr lang="en-US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SO</a:t>
            </a:r>
            <a:r>
              <a:rPr lang="en-US" altLang="zh-CN" b="1" kern="1200" baseline="-250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通</a:t>
            </a:r>
            <a:r>
              <a:rPr lang="zh-CN" altLang="zh-CN" b="1" kern="1200" dirty="0" smtClean="0">
                <a:solidFill>
                  <a:schemeClr val="tx1"/>
                </a:solidFill>
                <a:latin typeface="+mn-ea"/>
                <a:ea typeface="+mn-ea"/>
              </a:rPr>
              <a:t>入</a:t>
            </a:r>
            <a:r>
              <a:rPr lang="zh-CN" altLang="en-US" b="1" kern="1200" dirty="0" smtClean="0">
                <a:solidFill>
                  <a:schemeClr val="tx1"/>
                </a:solidFill>
                <a:latin typeface="+mn-ea"/>
                <a:ea typeface="+mn-ea"/>
              </a:rPr>
              <a:t>滴加了酚酞的</a:t>
            </a:r>
            <a:r>
              <a:rPr lang="en-US" altLang="zh-CN" b="1" kern="1200" dirty="0" err="1">
                <a:latin typeface="+mn-ea"/>
                <a:ea typeface="+mn-ea"/>
                <a:cs typeface="+mn-ea"/>
              </a:rPr>
              <a:t>NaOH</a:t>
            </a:r>
            <a:r>
              <a:rPr lang="zh-CN" altLang="en-US" b="1" kern="1200" dirty="0" smtClean="0">
                <a:solidFill>
                  <a:schemeClr val="tx1"/>
                </a:solidFill>
                <a:latin typeface="+mn-ea"/>
                <a:ea typeface="+mn-ea"/>
              </a:rPr>
              <a:t>溶液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中</a:t>
            </a:r>
            <a:endParaRPr lang="zh-CN" altLang="en-US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89458" y="223468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b="1" dirty="0">
                <a:latin typeface="+mn-ea"/>
                <a:ea typeface="+mn-ea"/>
              </a:rPr>
              <a:t>溶液</a:t>
            </a:r>
            <a:r>
              <a:rPr lang="zh-CN" altLang="en-US" b="1" dirty="0">
                <a:latin typeface="+mn-ea"/>
                <a:ea typeface="+mn-ea"/>
              </a:rPr>
              <a:t>变浑浊</a:t>
            </a:r>
            <a:endParaRPr lang="en-US" altLang="zh-CN" b="1" dirty="0">
              <a:latin typeface="+mn-ea"/>
              <a:ea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829116" y="384818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b="1" dirty="0" smtClean="0">
                <a:latin typeface="+mn-ea"/>
                <a:ea typeface="+mn-ea"/>
              </a:rPr>
              <a:t>溶液</a:t>
            </a:r>
            <a:r>
              <a:rPr lang="zh-CN" altLang="en-US" b="1" dirty="0">
                <a:latin typeface="+mn-ea"/>
                <a:ea typeface="+mn-ea"/>
              </a:rPr>
              <a:t>褪色</a:t>
            </a:r>
            <a:endParaRPr lang="en-US" altLang="zh-CN" b="1" dirty="0">
              <a:latin typeface="+mn-ea"/>
              <a:ea typeface="+mn-ea"/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6662708" y="2334932"/>
            <a:ext cx="1753055" cy="87440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kern="100" dirty="0" smtClean="0">
                <a:latin typeface="+mn-ea"/>
                <a:ea typeface="+mn-ea"/>
                <a:cs typeface="Times New Roman" panose="02020603050405020304" pitchFamily="18" charset="0"/>
              </a:rPr>
              <a:t>二氧化硫能和碱反应</a:t>
            </a:r>
          </a:p>
        </p:txBody>
      </p:sp>
      <p:sp>
        <p:nvSpPr>
          <p:cNvPr id="20" name="矩形 19"/>
          <p:cNvSpPr/>
          <p:nvPr/>
        </p:nvSpPr>
        <p:spPr>
          <a:xfrm>
            <a:off x="5383114" y="3294188"/>
            <a:ext cx="3544560" cy="1338828"/>
          </a:xfrm>
          <a:prstGeom prst="rect">
            <a:avLst/>
          </a:prstGeom>
          <a:solidFill>
            <a:srgbClr val="F0CE8E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b="1" dirty="0">
                <a:latin typeface="+mn-ea"/>
                <a:ea typeface="+mn-ea"/>
              </a:rPr>
              <a:t>SO</a:t>
            </a:r>
            <a:r>
              <a:rPr lang="en-US" altLang="zh-CN" b="1" baseline="-25000" dirty="0">
                <a:latin typeface="+mn-ea"/>
                <a:ea typeface="+mn-ea"/>
              </a:rPr>
              <a:t>2</a:t>
            </a:r>
            <a:r>
              <a:rPr lang="zh-CN" altLang="zh-CN" b="1" dirty="0">
                <a:latin typeface="+mn-ea"/>
                <a:ea typeface="+mn-ea"/>
              </a:rPr>
              <a:t>＋</a:t>
            </a:r>
            <a:r>
              <a:rPr lang="en-US" altLang="zh-CN" b="1" dirty="0">
                <a:latin typeface="+mn-ea"/>
                <a:ea typeface="+mn-ea"/>
              </a:rPr>
              <a:t>Ba(OH)</a:t>
            </a:r>
            <a:r>
              <a:rPr lang="en-US" altLang="zh-CN" b="1" baseline="-25000" dirty="0">
                <a:latin typeface="+mn-ea"/>
                <a:ea typeface="+mn-ea"/>
              </a:rPr>
              <a:t>2</a:t>
            </a:r>
            <a:r>
              <a:rPr lang="zh-CN" altLang="zh-CN" b="1" dirty="0">
                <a:latin typeface="+mn-ea"/>
                <a:ea typeface="+mn-ea"/>
              </a:rPr>
              <a:t>＝</a:t>
            </a:r>
            <a:r>
              <a:rPr lang="en-US" altLang="zh-CN" b="1" dirty="0">
                <a:latin typeface="+mn-ea"/>
                <a:ea typeface="+mn-ea"/>
              </a:rPr>
              <a:t>BaSO</a:t>
            </a:r>
            <a:r>
              <a:rPr lang="en-US" altLang="zh-CN" b="1" baseline="-25000" dirty="0">
                <a:latin typeface="+mn-ea"/>
                <a:ea typeface="+mn-ea"/>
              </a:rPr>
              <a:t>3</a:t>
            </a:r>
            <a:r>
              <a:rPr lang="en-US" altLang="zh-CN" b="1" dirty="0">
                <a:latin typeface="+mn-ea"/>
                <a:ea typeface="+mn-ea"/>
              </a:rPr>
              <a:t>↓</a:t>
            </a:r>
            <a:r>
              <a:rPr lang="zh-CN" altLang="zh-CN" b="1" dirty="0">
                <a:latin typeface="+mn-ea"/>
                <a:ea typeface="+mn-ea"/>
              </a:rPr>
              <a:t>＋</a:t>
            </a:r>
            <a:r>
              <a:rPr lang="en-US" altLang="zh-CN" b="1" dirty="0" smtClean="0">
                <a:latin typeface="+mn-ea"/>
                <a:ea typeface="+mn-ea"/>
              </a:rPr>
              <a:t>H</a:t>
            </a:r>
            <a:r>
              <a:rPr lang="en-US" altLang="zh-CN" b="1" baseline="-25000" dirty="0" smtClean="0">
                <a:latin typeface="+mn-ea"/>
                <a:ea typeface="+mn-ea"/>
              </a:rPr>
              <a:t>2</a:t>
            </a:r>
            <a:r>
              <a:rPr lang="en-US" altLang="zh-CN" b="1" dirty="0" smtClean="0">
                <a:latin typeface="+mn-ea"/>
                <a:ea typeface="+mn-ea"/>
              </a:rPr>
              <a:t>O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b="1" dirty="0">
                <a:latin typeface="+mn-ea"/>
                <a:ea typeface="+mn-ea"/>
              </a:rPr>
              <a:t>SO</a:t>
            </a:r>
            <a:r>
              <a:rPr lang="en-US" altLang="zh-CN" b="1" baseline="-25000" dirty="0">
                <a:latin typeface="+mn-ea"/>
                <a:ea typeface="+mn-ea"/>
              </a:rPr>
              <a:t>2</a:t>
            </a:r>
            <a:r>
              <a:rPr lang="zh-CN" altLang="zh-CN" b="1" dirty="0" smtClean="0">
                <a:latin typeface="+mn-ea"/>
                <a:ea typeface="+mn-ea"/>
              </a:rPr>
              <a:t>＋</a:t>
            </a:r>
            <a:r>
              <a:rPr lang="en-US" altLang="zh-CN" b="1" dirty="0" smtClean="0">
                <a:latin typeface="+mn-ea"/>
                <a:ea typeface="+mn-ea"/>
              </a:rPr>
              <a:t>2NaOH</a:t>
            </a:r>
            <a:r>
              <a:rPr lang="zh-CN" altLang="zh-CN" b="1" dirty="0" smtClean="0">
                <a:latin typeface="+mn-ea"/>
                <a:ea typeface="+mn-ea"/>
              </a:rPr>
              <a:t>＝</a:t>
            </a:r>
            <a:r>
              <a:rPr lang="en-US" altLang="zh-CN" b="1" dirty="0" smtClean="0">
                <a:latin typeface="+mn-ea"/>
                <a:ea typeface="+mn-ea"/>
              </a:rPr>
              <a:t>Na</a:t>
            </a:r>
            <a:r>
              <a:rPr lang="en-US" altLang="zh-CN" b="1" baseline="-25000" dirty="0">
                <a:latin typeface="+mn-ea"/>
                <a:ea typeface="+mn-ea"/>
              </a:rPr>
              <a:t>2</a:t>
            </a:r>
            <a:r>
              <a:rPr lang="en-US" altLang="zh-CN" b="1" dirty="0" smtClean="0">
                <a:latin typeface="+mn-ea"/>
                <a:ea typeface="+mn-ea"/>
              </a:rPr>
              <a:t>SO</a:t>
            </a:r>
            <a:r>
              <a:rPr lang="en-US" altLang="zh-CN" b="1" baseline="-25000" dirty="0" smtClean="0">
                <a:latin typeface="+mn-ea"/>
                <a:ea typeface="+mn-ea"/>
              </a:rPr>
              <a:t>3</a:t>
            </a:r>
            <a:r>
              <a:rPr lang="zh-CN" altLang="zh-CN" b="1" dirty="0" smtClean="0">
                <a:latin typeface="+mn-ea"/>
                <a:ea typeface="+mn-ea"/>
              </a:rPr>
              <a:t>＋</a:t>
            </a:r>
            <a:r>
              <a:rPr lang="en-US" altLang="zh-CN" b="1" dirty="0" smtClean="0">
                <a:latin typeface="+mn-ea"/>
                <a:ea typeface="+mn-ea"/>
              </a:rPr>
              <a:t>H</a:t>
            </a:r>
            <a:r>
              <a:rPr lang="en-US" altLang="zh-CN" b="1" baseline="-25000" dirty="0" smtClean="0">
                <a:latin typeface="+mn-ea"/>
                <a:ea typeface="+mn-ea"/>
              </a:rPr>
              <a:t>2</a:t>
            </a:r>
            <a:r>
              <a:rPr lang="en-US" altLang="zh-CN" b="1" dirty="0" smtClean="0">
                <a:latin typeface="+mn-ea"/>
                <a:ea typeface="+mn-ea"/>
              </a:rPr>
              <a:t>O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b="1" dirty="0">
                <a:latin typeface="+mn-ea"/>
                <a:ea typeface="+mn-ea"/>
              </a:rPr>
              <a:t>或者</a:t>
            </a:r>
            <a:r>
              <a:rPr lang="en-US" altLang="zh-CN" b="1" dirty="0" smtClean="0">
                <a:latin typeface="+mn-ea"/>
                <a:ea typeface="+mn-ea"/>
              </a:rPr>
              <a:t>SO</a:t>
            </a:r>
            <a:r>
              <a:rPr lang="en-US" altLang="zh-CN" b="1" baseline="-25000" dirty="0" smtClean="0">
                <a:latin typeface="+mn-ea"/>
                <a:ea typeface="+mn-ea"/>
              </a:rPr>
              <a:t>2</a:t>
            </a:r>
            <a:r>
              <a:rPr lang="zh-CN" altLang="zh-CN" b="1" dirty="0" smtClean="0">
                <a:latin typeface="+mn-ea"/>
                <a:ea typeface="+mn-ea"/>
              </a:rPr>
              <a:t>＋</a:t>
            </a:r>
            <a:r>
              <a:rPr lang="en-US" altLang="zh-CN" b="1" dirty="0" err="1" smtClean="0">
                <a:latin typeface="+mn-ea"/>
                <a:ea typeface="+mn-ea"/>
              </a:rPr>
              <a:t>NaOH</a:t>
            </a:r>
            <a:r>
              <a:rPr lang="zh-CN" altLang="zh-CN" b="1" dirty="0" smtClean="0">
                <a:latin typeface="+mn-ea"/>
                <a:ea typeface="+mn-ea"/>
              </a:rPr>
              <a:t>＝</a:t>
            </a:r>
            <a:r>
              <a:rPr lang="en-US" altLang="zh-CN" b="1" dirty="0" smtClean="0">
                <a:latin typeface="+mn-ea"/>
                <a:ea typeface="+mn-ea"/>
              </a:rPr>
              <a:t>NaHSO</a:t>
            </a:r>
            <a:r>
              <a:rPr lang="en-US" altLang="zh-CN" b="1" baseline="-25000" dirty="0" smtClean="0">
                <a:latin typeface="+mn-ea"/>
                <a:ea typeface="+mn-ea"/>
              </a:rPr>
              <a:t>3</a:t>
            </a:r>
            <a:endParaRPr lang="en-US" altLang="zh-CN" b="1" dirty="0"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26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37"/>
    </mc:Choice>
    <mc:Fallback xmlns="">
      <p:transition spd="slow" advTm="42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787679" y="488187"/>
            <a:ext cx="5977255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.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验证</a:t>
            </a:r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SO</a:t>
            </a:r>
            <a:r>
              <a:rPr lang="en-US" altLang="zh-CN" sz="2800" b="1" kern="100" baseline="-25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具有</a:t>
            </a:r>
            <a:r>
              <a:rPr lang="zh-CN" altLang="en-US" sz="28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氧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化性、还原性</a:t>
            </a:r>
            <a:endParaRPr lang="zh-CN" altLang="en-US" sz="2800" b="1" kern="100" dirty="0" smtClean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4"/>
          <p:cNvGrpSpPr/>
          <p:nvPr/>
        </p:nvGrpSpPr>
        <p:grpSpPr>
          <a:xfrm>
            <a:off x="579555" y="275879"/>
            <a:ext cx="2208124" cy="735528"/>
            <a:chOff x="146" y="643"/>
            <a:chExt cx="1723" cy="463"/>
          </a:xfrm>
        </p:grpSpPr>
        <p:grpSp>
          <p:nvGrpSpPr>
            <p:cNvPr id="4" name="Group 5"/>
            <p:cNvGrpSpPr/>
            <p:nvPr/>
          </p:nvGrpSpPr>
          <p:grpSpPr>
            <a:xfrm>
              <a:off x="146" y="643"/>
              <a:ext cx="1540" cy="463"/>
              <a:chOff x="111" y="3062"/>
              <a:chExt cx="1649" cy="579"/>
            </a:xfrm>
          </p:grpSpPr>
          <p:sp>
            <p:nvSpPr>
              <p:cNvPr id="6" name="AutoShape 21"/>
              <p:cNvSpPr/>
              <p:nvPr/>
            </p:nvSpPr>
            <p:spPr>
              <a:xfrm>
                <a:off x="111" y="3062"/>
                <a:ext cx="1649" cy="579"/>
              </a:xfrm>
              <a:prstGeom prst="roundRect">
                <a:avLst>
                  <a:gd name="adj" fmla="val 11921"/>
                </a:avLst>
              </a:prstGeom>
              <a:solidFill>
                <a:srgbClr val="339933"/>
              </a:solidFill>
              <a:ln w="3810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800" b="1" dirty="0">
                  <a:latin typeface="黑体" panose="02010609060101010101" charset="-122"/>
                </a:endParaRPr>
              </a:p>
            </p:txBody>
          </p:sp>
          <p:sp>
            <p:nvSpPr>
              <p:cNvPr id="7" name="Freeform 22"/>
              <p:cNvSpPr/>
              <p:nvPr/>
            </p:nvSpPr>
            <p:spPr bwMode="gray">
              <a:xfrm>
                <a:off x="171" y="3113"/>
                <a:ext cx="524" cy="37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</p:grpSp>
        <p:sp>
          <p:nvSpPr>
            <p:cNvPr id="5" name="Text Box 16"/>
            <p:cNvSpPr txBox="1">
              <a:spLocks noChangeArrowheads="1"/>
            </p:cNvSpPr>
            <p:nvPr/>
          </p:nvSpPr>
          <p:spPr bwMode="gray">
            <a:xfrm>
              <a:off x="183" y="644"/>
              <a:ext cx="1686" cy="36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3200" b="1" kern="1200" cap="none" spc="0" normalizeH="0" baseline="0" noProof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实验验证</a:t>
              </a:r>
              <a:endParaRPr kumimoji="0" lang="zh-CN" altLang="en-US" sz="32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626973" y="1087255"/>
            <a:ext cx="7922376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待选药品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SO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2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气体、蒸馏水、</a:t>
            </a:r>
            <a:r>
              <a:rPr lang="en-US" altLang="zh-CN" sz="2000" b="1" kern="1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NaOH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溶液、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Ba(OH)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2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溶液、酚酞溶液、紫色石蕊溶液、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pH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试纸、碘水、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H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2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S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溶液、酸性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KMnO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4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溶液。</a:t>
            </a:r>
            <a:endParaRPr lang="zh-CN" altLang="en-US" sz="2000" b="1" kern="1200" dirty="0"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3566522"/>
              </p:ext>
            </p:extLst>
          </p:nvPr>
        </p:nvGraphicFramePr>
        <p:xfrm>
          <a:off x="651366" y="2254046"/>
          <a:ext cx="7752802" cy="2600717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960465"/>
                <a:gridCol w="1930779"/>
                <a:gridCol w="1930779"/>
                <a:gridCol w="1930779"/>
              </a:tblGrid>
              <a:tr h="7143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</a:tr>
              <a:tr h="18863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TextBox 4"/>
          <p:cNvSpPr txBox="1"/>
          <p:nvPr/>
        </p:nvSpPr>
        <p:spPr>
          <a:xfrm>
            <a:off x="916016" y="2416469"/>
            <a:ext cx="1871663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实验目的</a:t>
            </a:r>
            <a:r>
              <a:rPr lang="zh-CN" altLang="en-US" sz="2400" b="1" dirty="0">
                <a:latin typeface="黑体" panose="02010609060101010101" charset="-122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2661083" y="2416470"/>
            <a:ext cx="187325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试剂和操作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6662708" y="2420107"/>
            <a:ext cx="1871663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实验结论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4789458" y="2416470"/>
            <a:ext cx="1873250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实验现象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689826" y="3102021"/>
            <a:ext cx="1753055" cy="1477328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-1】</a:t>
            </a:r>
            <a:r>
              <a:rPr lang="zh-CN" altLang="en-US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证明二氧化硫具有还原性</a:t>
            </a:r>
          </a:p>
        </p:txBody>
      </p:sp>
      <p:sp>
        <p:nvSpPr>
          <p:cNvPr id="15" name="矩形 14"/>
          <p:cNvSpPr/>
          <p:nvPr/>
        </p:nvSpPr>
        <p:spPr>
          <a:xfrm>
            <a:off x="2661083" y="3097416"/>
            <a:ext cx="1873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将针筒中的</a:t>
            </a:r>
            <a:r>
              <a:rPr lang="en-US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SO</a:t>
            </a:r>
            <a:r>
              <a:rPr lang="en-US" altLang="zh-CN" b="1" kern="1200" baseline="-250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通入碘水溶液</a:t>
            </a:r>
            <a:endParaRPr lang="zh-CN" altLang="en-US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61083" y="3964321"/>
            <a:ext cx="18732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将针筒中的</a:t>
            </a:r>
            <a:r>
              <a:rPr lang="en-US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SO</a:t>
            </a:r>
            <a:r>
              <a:rPr lang="en-US" altLang="zh-CN" b="1" kern="1200" baseline="-250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通</a:t>
            </a:r>
            <a:r>
              <a:rPr lang="zh-CN" altLang="zh-CN" b="1" kern="1200" dirty="0" smtClean="0">
                <a:solidFill>
                  <a:schemeClr val="tx1"/>
                </a:solidFill>
                <a:latin typeface="+mn-ea"/>
                <a:ea typeface="+mn-ea"/>
              </a:rPr>
              <a:t>入</a:t>
            </a:r>
            <a:r>
              <a:rPr lang="zh-CN" altLang="en-US" b="1" kern="1200" dirty="0" smtClean="0">
                <a:solidFill>
                  <a:schemeClr val="tx1"/>
                </a:solidFill>
                <a:latin typeface="+mn-ea"/>
                <a:ea typeface="+mn-ea"/>
              </a:rPr>
              <a:t>酸性</a:t>
            </a:r>
            <a:r>
              <a:rPr lang="en-US" altLang="zh-CN" b="1" kern="1200" dirty="0">
                <a:latin typeface="+mn-ea"/>
                <a:ea typeface="+mn-ea"/>
                <a:cs typeface="+mn-ea"/>
              </a:rPr>
              <a:t>KMnO</a:t>
            </a:r>
            <a:r>
              <a:rPr lang="en-US" altLang="zh-CN" b="1" kern="1200" baseline="-25000" dirty="0">
                <a:latin typeface="+mn-ea"/>
                <a:ea typeface="+mn-ea"/>
                <a:cs typeface="+mn-ea"/>
              </a:rPr>
              <a:t>4</a:t>
            </a:r>
            <a:r>
              <a:rPr lang="zh-CN" altLang="zh-CN" b="1" kern="1200" dirty="0" smtClean="0">
                <a:solidFill>
                  <a:schemeClr val="tx1"/>
                </a:solidFill>
                <a:latin typeface="+mn-ea"/>
                <a:ea typeface="+mn-ea"/>
              </a:rPr>
              <a:t>溶液</a:t>
            </a:r>
            <a:endParaRPr lang="zh-CN" altLang="en-US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2632508" y="3897646"/>
            <a:ext cx="57304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7055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57"/>
    </mc:Choice>
    <mc:Fallback xmlns="">
      <p:transition spd="slow" advTm="35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实验4－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67" y="127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实验4－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567" y="127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实验4－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67" y="27051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实验4－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567" y="27051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FF878A1F-61EE-4426-9637-593F92AE68EF}"/>
              </a:ext>
            </a:extLst>
          </p:cNvPr>
          <p:cNvSpPr txBox="1"/>
          <p:nvPr/>
        </p:nvSpPr>
        <p:spPr>
          <a:xfrm>
            <a:off x="2765441" y="4228950"/>
            <a:ext cx="1497526" cy="338554"/>
          </a:xfrm>
          <a:prstGeom prst="rect">
            <a:avLst/>
          </a:prstGeom>
          <a:solidFill>
            <a:srgbClr val="F0CE8E"/>
          </a:solidFill>
        </p:spPr>
        <p:txBody>
          <a:bodyPr wrap="none" rtlCol="0">
            <a:spAutoFit/>
          </a:bodyPr>
          <a:lstStyle/>
          <a:p>
            <a:r>
              <a:rPr lang="zh-CN" altLang="en-US" sz="1600" b="1" kern="12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酸性</a:t>
            </a:r>
            <a:r>
              <a:rPr lang="en-US" altLang="zh-CN" sz="1600" b="1" kern="12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KMnO</a:t>
            </a:r>
            <a:r>
              <a:rPr lang="en-US" altLang="zh-CN" sz="1600" b="1" kern="12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4</a:t>
            </a:r>
            <a:r>
              <a:rPr lang="zh-CN" altLang="en-US" sz="16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FF878A1F-61EE-4426-9637-593F92AE68EF}"/>
              </a:ext>
            </a:extLst>
          </p:cNvPr>
          <p:cNvSpPr txBox="1"/>
          <p:nvPr/>
        </p:nvSpPr>
        <p:spPr>
          <a:xfrm>
            <a:off x="2405615" y="1942950"/>
            <a:ext cx="598241" cy="338554"/>
          </a:xfrm>
          <a:prstGeom prst="rect">
            <a:avLst/>
          </a:prstGeom>
          <a:solidFill>
            <a:srgbClr val="F0CE8E"/>
          </a:solidFill>
        </p:spPr>
        <p:txBody>
          <a:bodyPr wrap="none" rtlCol="0">
            <a:spAutoFit/>
          </a:bodyPr>
          <a:lstStyle/>
          <a:p>
            <a:r>
              <a:rPr lang="zh-CN" altLang="en-US" sz="1600" b="1" kern="12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碘水</a:t>
            </a:r>
            <a:endParaRPr lang="zh-CN" altLang="en-US" sz="1600" b="1" dirty="0"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98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34"/>
    </mc:Choice>
    <mc:Fallback xmlns="">
      <p:transition spd="slow" advTm="23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60914" y="833945"/>
            <a:ext cx="8178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它是</a:t>
            </a:r>
            <a:r>
              <a:rPr lang="zh-CN" altLang="zh-CN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神农本草经</a:t>
            </a:r>
            <a:r>
              <a:rPr lang="zh-CN" altLang="zh-CN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zh-CN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</a:t>
            </a:r>
            <a:r>
              <a:rPr lang="zh-CN" altLang="zh-CN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记载</a:t>
            </a:r>
            <a:r>
              <a:rPr lang="zh-CN" altLang="en-US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矿物</a:t>
            </a:r>
            <a:r>
              <a:rPr lang="zh-CN" altLang="zh-CN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药品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之一</a:t>
            </a:r>
            <a:r>
              <a:rPr lang="zh-CN" altLang="zh-CN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该著作中对该物质的</a:t>
            </a:r>
            <a:r>
              <a:rPr lang="zh-CN" altLang="en-US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描述有</a:t>
            </a:r>
            <a:r>
              <a:rPr lang="zh-CN" altLang="zh-CN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能化金银铜铁，奇物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”；</a:t>
            </a:r>
            <a:endParaRPr lang="en-US" altLang="zh-CN" sz="2000" b="1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可以</a:t>
            </a:r>
            <a:r>
              <a:rPr lang="zh-CN" altLang="zh-CN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用来制造火药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，是黑火药的主成分之一</a:t>
            </a:r>
            <a:r>
              <a:rPr lang="zh-CN" altLang="zh-CN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2000" b="1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若是水银温度计打碎，发生汞泄漏，可立即在汞上撒一</a:t>
            </a:r>
            <a:r>
              <a:rPr lang="zh-CN" altLang="en-US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把该物质的粉末进行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处理；</a:t>
            </a:r>
            <a:endParaRPr lang="en-US" altLang="zh-CN" sz="2000" b="1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医疗上，可用来制软膏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杀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灭</a:t>
            </a:r>
            <a:r>
              <a:rPr lang="zh-CN" altLang="zh-CN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真菌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医治某些皮肤病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2000" b="1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难溶于水，微溶于酒精，易溶于二硫化碳；</a:t>
            </a:r>
            <a:endParaRPr lang="en-US" altLang="zh-CN" sz="2000" b="1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在橡胶工业中做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硫化剂；</a:t>
            </a:r>
            <a:endParaRPr lang="en-US" altLang="zh-CN" sz="2000" b="1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俗称硫磺，是一种黄色晶体，质脆，易研成</a:t>
            </a:r>
            <a:r>
              <a:rPr lang="zh-CN" altLang="en-US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粉末。</a:t>
            </a:r>
            <a:endParaRPr lang="en-US" altLang="zh-CN" sz="2000" b="1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1668" y="151187"/>
            <a:ext cx="2417018" cy="735528"/>
            <a:chOff x="146" y="643"/>
            <a:chExt cx="1886" cy="463"/>
          </a:xfrm>
        </p:grpSpPr>
        <p:grpSp>
          <p:nvGrpSpPr>
            <p:cNvPr id="6" name="Group 5"/>
            <p:cNvGrpSpPr/>
            <p:nvPr/>
          </p:nvGrpSpPr>
          <p:grpSpPr>
            <a:xfrm>
              <a:off x="146" y="643"/>
              <a:ext cx="1540" cy="463"/>
              <a:chOff x="111" y="3062"/>
              <a:chExt cx="1649" cy="579"/>
            </a:xfrm>
          </p:grpSpPr>
          <p:sp>
            <p:nvSpPr>
              <p:cNvPr id="8" name="AutoShape 21"/>
              <p:cNvSpPr/>
              <p:nvPr/>
            </p:nvSpPr>
            <p:spPr>
              <a:xfrm>
                <a:off x="111" y="3062"/>
                <a:ext cx="1649" cy="579"/>
              </a:xfrm>
              <a:prstGeom prst="roundRect">
                <a:avLst>
                  <a:gd name="adj" fmla="val 11921"/>
                </a:avLst>
              </a:prstGeom>
              <a:solidFill>
                <a:srgbClr val="339933"/>
              </a:solidFill>
              <a:ln w="3810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800" b="1" dirty="0">
                  <a:latin typeface="黑体" panose="02010609060101010101" charset="-122"/>
                </a:endParaRPr>
              </a:p>
            </p:txBody>
          </p:sp>
          <p:sp>
            <p:nvSpPr>
              <p:cNvPr id="9" name="Freeform 22"/>
              <p:cNvSpPr/>
              <p:nvPr/>
            </p:nvSpPr>
            <p:spPr bwMode="gray">
              <a:xfrm>
                <a:off x="171" y="3113"/>
                <a:ext cx="524" cy="37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</p:grpSp>
        <p:sp>
          <p:nvSpPr>
            <p:cNvPr id="7" name="Text Box 16"/>
            <p:cNvSpPr txBox="1">
              <a:spLocks noChangeArrowheads="1"/>
            </p:cNvSpPr>
            <p:nvPr/>
          </p:nvSpPr>
          <p:spPr bwMode="gray">
            <a:xfrm>
              <a:off x="346" y="664"/>
              <a:ext cx="1686" cy="36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lang="zh-CN" altLang="en-US" sz="32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猜猜</a:t>
              </a:r>
              <a:r>
                <a:rPr lang="zh-CN" altLang="en-US" sz="3200" b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看</a:t>
              </a:r>
              <a:endParaRPr kumimoji="0" lang="zh-CN" altLang="en-US" sz="32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2819381" y="313181"/>
            <a:ext cx="1779905" cy="52197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物质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99286" y="312556"/>
            <a:ext cx="1266693" cy="523220"/>
          </a:xfrm>
          <a:prstGeom prst="rect">
            <a:avLst/>
          </a:prstGeom>
          <a:solidFill>
            <a:srgbClr val="F0CE8E"/>
          </a:solidFill>
        </p:spPr>
        <p:txBody>
          <a:bodyPr wrap="none">
            <a:spAutoFit/>
          </a:bodyPr>
          <a:lstStyle/>
          <a:p>
            <a:r>
              <a:rPr lang="en-US" altLang="zh-CN" sz="28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8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硫</a:t>
            </a:r>
            <a:endParaRPr lang="zh-CN" altLang="en-US" sz="28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52" y="1778305"/>
            <a:ext cx="2857500" cy="27717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358652" y="3970550"/>
            <a:ext cx="803425" cy="461665"/>
          </a:xfrm>
          <a:prstGeom prst="rect">
            <a:avLst/>
          </a:prstGeom>
          <a:solidFill>
            <a:srgbClr val="F0CE8E"/>
          </a:solidFill>
        </p:spPr>
        <p:txBody>
          <a:bodyPr wrap="none">
            <a:spAutoFit/>
          </a:bodyPr>
          <a:lstStyle/>
          <a:p>
            <a:r>
              <a:rPr lang="zh-CN" altLang="en-US" sz="24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硫粉</a:t>
            </a:r>
            <a:endParaRPr lang="zh-CN" altLang="en-US" sz="24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3" t="1974" r="24691" b="41235"/>
          <a:stretch/>
        </p:blipFill>
        <p:spPr>
          <a:xfrm>
            <a:off x="5175755" y="1778305"/>
            <a:ext cx="2541643" cy="276614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681264" y="3970549"/>
            <a:ext cx="1584240" cy="461665"/>
          </a:xfrm>
          <a:prstGeom prst="rect">
            <a:avLst/>
          </a:prstGeom>
          <a:solidFill>
            <a:srgbClr val="F0CE8E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硫的晶体</a:t>
            </a:r>
            <a:endParaRPr lang="zh-CN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9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13"/>
    </mc:Choice>
    <mc:Fallback xmlns="">
      <p:transition spd="slow" advTm="77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表格 23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80735251"/>
              </p:ext>
            </p:extLst>
          </p:nvPr>
        </p:nvGraphicFramePr>
        <p:xfrm>
          <a:off x="604776" y="1360274"/>
          <a:ext cx="7752802" cy="3508579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960465"/>
                <a:gridCol w="1930779"/>
                <a:gridCol w="1930779"/>
                <a:gridCol w="1930779"/>
              </a:tblGrid>
              <a:tr h="5585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</a:tr>
              <a:tr h="1474993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4993">
                <a:tc v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3"/>
          <p:cNvSpPr txBox="1"/>
          <p:nvPr/>
        </p:nvSpPr>
        <p:spPr>
          <a:xfrm>
            <a:off x="2787679" y="488187"/>
            <a:ext cx="5977255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.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验证</a:t>
            </a:r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SO</a:t>
            </a:r>
            <a:r>
              <a:rPr lang="en-US" altLang="zh-CN" sz="2800" b="1" kern="100" baseline="-25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具有</a:t>
            </a:r>
            <a:r>
              <a:rPr lang="zh-CN" altLang="en-US" sz="28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氧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化性、还原性</a:t>
            </a:r>
            <a:endParaRPr lang="zh-CN" altLang="en-US" sz="2800" b="1" kern="100" dirty="0" smtClean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4"/>
          <p:cNvGrpSpPr/>
          <p:nvPr/>
        </p:nvGrpSpPr>
        <p:grpSpPr>
          <a:xfrm>
            <a:off x="579555" y="275879"/>
            <a:ext cx="2208124" cy="735528"/>
            <a:chOff x="146" y="643"/>
            <a:chExt cx="1723" cy="463"/>
          </a:xfrm>
        </p:grpSpPr>
        <p:grpSp>
          <p:nvGrpSpPr>
            <p:cNvPr id="4" name="Group 5"/>
            <p:cNvGrpSpPr/>
            <p:nvPr/>
          </p:nvGrpSpPr>
          <p:grpSpPr>
            <a:xfrm>
              <a:off x="146" y="643"/>
              <a:ext cx="1540" cy="463"/>
              <a:chOff x="111" y="3062"/>
              <a:chExt cx="1649" cy="579"/>
            </a:xfrm>
          </p:grpSpPr>
          <p:sp>
            <p:nvSpPr>
              <p:cNvPr id="6" name="AutoShape 21"/>
              <p:cNvSpPr/>
              <p:nvPr/>
            </p:nvSpPr>
            <p:spPr>
              <a:xfrm>
                <a:off x="111" y="3062"/>
                <a:ext cx="1649" cy="579"/>
              </a:xfrm>
              <a:prstGeom prst="roundRect">
                <a:avLst>
                  <a:gd name="adj" fmla="val 11921"/>
                </a:avLst>
              </a:prstGeom>
              <a:solidFill>
                <a:srgbClr val="339933"/>
              </a:solidFill>
              <a:ln w="3810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800" b="1" dirty="0">
                  <a:latin typeface="黑体" panose="02010609060101010101" charset="-122"/>
                </a:endParaRPr>
              </a:p>
            </p:txBody>
          </p:sp>
          <p:sp>
            <p:nvSpPr>
              <p:cNvPr id="7" name="Freeform 22"/>
              <p:cNvSpPr/>
              <p:nvPr/>
            </p:nvSpPr>
            <p:spPr bwMode="gray">
              <a:xfrm>
                <a:off x="171" y="3113"/>
                <a:ext cx="524" cy="37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</p:grpSp>
        <p:sp>
          <p:nvSpPr>
            <p:cNvPr id="5" name="Text Box 16"/>
            <p:cNvSpPr txBox="1">
              <a:spLocks noChangeArrowheads="1"/>
            </p:cNvSpPr>
            <p:nvPr/>
          </p:nvSpPr>
          <p:spPr bwMode="gray">
            <a:xfrm>
              <a:off x="183" y="644"/>
              <a:ext cx="1686" cy="36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3200" b="1" kern="1200" cap="none" spc="0" normalizeH="0" baseline="0" noProof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实验验证</a:t>
              </a:r>
              <a:endParaRPr kumimoji="0" lang="zh-CN" altLang="en-US" sz="32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sp>
        <p:nvSpPr>
          <p:cNvPr id="9" name="TextBox 4"/>
          <p:cNvSpPr txBox="1"/>
          <p:nvPr/>
        </p:nvSpPr>
        <p:spPr>
          <a:xfrm>
            <a:off x="891623" y="1454444"/>
            <a:ext cx="1871663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实验目的</a:t>
            </a:r>
            <a:r>
              <a:rPr lang="zh-CN" altLang="en-US" sz="2400" b="1" dirty="0">
                <a:latin typeface="黑体" panose="02010609060101010101" charset="-122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2636690" y="1454445"/>
            <a:ext cx="187325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试剂和操作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6638315" y="1458082"/>
            <a:ext cx="1871663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实验结论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4765065" y="1454445"/>
            <a:ext cx="1873250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实验现象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665433" y="2139996"/>
            <a:ext cx="1753055" cy="1477328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-1】</a:t>
            </a:r>
            <a:r>
              <a:rPr lang="zh-CN" altLang="en-US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证明二氧化硫具有还原性</a:t>
            </a:r>
          </a:p>
        </p:txBody>
      </p:sp>
      <p:sp>
        <p:nvSpPr>
          <p:cNvPr id="14" name="矩形 13"/>
          <p:cNvSpPr/>
          <p:nvPr/>
        </p:nvSpPr>
        <p:spPr>
          <a:xfrm>
            <a:off x="2636690" y="2468233"/>
            <a:ext cx="1873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将针筒中的</a:t>
            </a:r>
            <a:r>
              <a:rPr lang="en-US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SO</a:t>
            </a:r>
            <a:r>
              <a:rPr lang="en-US" altLang="zh-CN" b="1" kern="1200" baseline="-250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通入碘水溶液</a:t>
            </a:r>
            <a:endParaRPr lang="zh-CN" altLang="en-US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36690" y="3479369"/>
            <a:ext cx="18732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将针筒中的</a:t>
            </a:r>
            <a:r>
              <a:rPr lang="en-US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SO</a:t>
            </a:r>
            <a:r>
              <a:rPr lang="en-US" altLang="zh-CN" b="1" kern="1200" baseline="-250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  <a:ea typeface="+mn-ea"/>
              </a:rPr>
              <a:t>通</a:t>
            </a:r>
            <a:r>
              <a:rPr lang="zh-CN" altLang="zh-CN" b="1" kern="1200" dirty="0" smtClean="0">
                <a:solidFill>
                  <a:schemeClr val="tx1"/>
                </a:solidFill>
                <a:latin typeface="+mn-ea"/>
                <a:ea typeface="+mn-ea"/>
              </a:rPr>
              <a:t>入</a:t>
            </a:r>
            <a:r>
              <a:rPr lang="zh-CN" altLang="en-US" b="1" kern="1200" dirty="0" smtClean="0">
                <a:solidFill>
                  <a:schemeClr val="tx1"/>
                </a:solidFill>
                <a:latin typeface="+mn-ea"/>
                <a:ea typeface="+mn-ea"/>
              </a:rPr>
              <a:t>酸性</a:t>
            </a:r>
            <a:r>
              <a:rPr lang="en-US" altLang="zh-CN" b="1" kern="1200" dirty="0">
                <a:latin typeface="+mn-ea"/>
                <a:ea typeface="+mn-ea"/>
                <a:cs typeface="+mn-ea"/>
              </a:rPr>
              <a:t>KMnO</a:t>
            </a:r>
            <a:r>
              <a:rPr lang="en-US" altLang="zh-CN" b="1" kern="1200" baseline="-25000" dirty="0">
                <a:latin typeface="+mn-ea"/>
                <a:ea typeface="+mn-ea"/>
                <a:cs typeface="+mn-ea"/>
              </a:rPr>
              <a:t>4</a:t>
            </a:r>
            <a:r>
              <a:rPr lang="zh-CN" altLang="zh-CN" b="1" kern="1200" dirty="0" smtClean="0">
                <a:solidFill>
                  <a:schemeClr val="tx1"/>
                </a:solidFill>
                <a:latin typeface="+mn-ea"/>
                <a:ea typeface="+mn-ea"/>
              </a:rPr>
              <a:t>溶液</a:t>
            </a:r>
            <a:endParaRPr lang="zh-CN" altLang="en-US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4765065" y="2592583"/>
            <a:ext cx="129698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0" lang="zh-CN" altLang="zh-CN" b="1" dirty="0">
                <a:latin typeface="+mn-ea"/>
                <a:ea typeface="+mn-ea"/>
              </a:rPr>
              <a:t>溶液褪色</a:t>
            </a:r>
            <a:endParaRPr kumimoji="0" lang="zh-CN" altLang="en-US" b="1" dirty="0">
              <a:latin typeface="+mn-ea"/>
              <a:ea typeface="+mn-ea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6638315" y="2315584"/>
            <a:ext cx="16674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kumimoji="0" lang="zh-CN" altLang="en-US" b="1" dirty="0">
                <a:latin typeface="+mn-ea"/>
                <a:ea typeface="+mn-ea"/>
              </a:rPr>
              <a:t>二氧化硫具有</a:t>
            </a:r>
            <a:r>
              <a:rPr kumimoji="0" lang="zh-CN" altLang="en-US" b="1" dirty="0" smtClean="0">
                <a:latin typeface="+mn-ea"/>
                <a:ea typeface="+mn-ea"/>
              </a:rPr>
              <a:t>还原性</a:t>
            </a:r>
          </a:p>
        </p:txBody>
      </p:sp>
      <p:sp>
        <p:nvSpPr>
          <p:cNvPr id="26" name="TextBox 11"/>
          <p:cNvSpPr txBox="1"/>
          <p:nvPr/>
        </p:nvSpPr>
        <p:spPr>
          <a:xfrm>
            <a:off x="4850790" y="3578083"/>
            <a:ext cx="129698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0" lang="zh-CN" altLang="zh-CN" b="1" dirty="0" smtClean="0">
                <a:latin typeface="+mn-ea"/>
                <a:ea typeface="+mn-ea"/>
              </a:rPr>
              <a:t>溶液</a:t>
            </a:r>
            <a:r>
              <a:rPr kumimoji="0" lang="zh-CN" altLang="en-US" b="1" dirty="0" smtClean="0">
                <a:latin typeface="+mn-ea"/>
                <a:ea typeface="+mn-ea"/>
              </a:rPr>
              <a:t>紫红色</a:t>
            </a:r>
            <a:r>
              <a:rPr kumimoji="0" lang="zh-CN" altLang="zh-CN" b="1" dirty="0" smtClean="0">
                <a:latin typeface="+mn-ea"/>
                <a:ea typeface="+mn-ea"/>
              </a:rPr>
              <a:t>褪</a:t>
            </a:r>
            <a:r>
              <a:rPr kumimoji="0" lang="zh-CN" altLang="en-US" b="1" dirty="0" smtClean="0">
                <a:latin typeface="+mn-ea"/>
                <a:ea typeface="+mn-ea"/>
              </a:rPr>
              <a:t>去</a:t>
            </a:r>
            <a:endParaRPr kumimoji="0" lang="zh-CN" altLang="en-US" b="1" dirty="0">
              <a:latin typeface="+mn-ea"/>
              <a:ea typeface="+mn-ea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3187176" y="3956422"/>
            <a:ext cx="5956824" cy="923330"/>
          </a:xfrm>
          <a:prstGeom prst="rect">
            <a:avLst/>
          </a:prstGeom>
          <a:solidFill>
            <a:srgbClr val="F0CE8E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kumimoji="0" lang="en-US" altLang="zh-CN" b="1" dirty="0" smtClean="0">
                <a:latin typeface="+mn-ea"/>
                <a:ea typeface="+mn-ea"/>
              </a:rPr>
              <a:t>SO</a:t>
            </a:r>
            <a:r>
              <a:rPr kumimoji="0" lang="en-US" altLang="zh-CN" b="1" baseline="-25000" dirty="0" smtClean="0">
                <a:latin typeface="+mn-ea"/>
                <a:ea typeface="+mn-ea"/>
              </a:rPr>
              <a:t>2</a:t>
            </a:r>
            <a:r>
              <a:rPr kumimoji="0" lang="zh-CN" altLang="en-US" b="1" dirty="0" smtClean="0">
                <a:latin typeface="+mn-ea"/>
                <a:ea typeface="+mn-ea"/>
              </a:rPr>
              <a:t>＋</a:t>
            </a:r>
            <a:r>
              <a:rPr kumimoji="0" lang="en-US" altLang="zh-CN" b="1" dirty="0" smtClean="0">
                <a:latin typeface="+mn-ea"/>
                <a:ea typeface="+mn-ea"/>
              </a:rPr>
              <a:t>I</a:t>
            </a:r>
            <a:r>
              <a:rPr kumimoji="0" lang="en-US" altLang="zh-CN" b="1" baseline="-25000" dirty="0" smtClean="0">
                <a:latin typeface="+mn-ea"/>
                <a:ea typeface="+mn-ea"/>
              </a:rPr>
              <a:t>2</a:t>
            </a:r>
            <a:r>
              <a:rPr kumimoji="0" lang="zh-CN" altLang="en-US" b="1" dirty="0" smtClean="0">
                <a:latin typeface="+mn-ea"/>
                <a:ea typeface="+mn-ea"/>
              </a:rPr>
              <a:t>＝</a:t>
            </a:r>
            <a:r>
              <a:rPr kumimoji="0" lang="en-US" altLang="zh-CN" b="1" dirty="0" smtClean="0">
                <a:latin typeface="+mn-ea"/>
                <a:ea typeface="+mn-ea"/>
              </a:rPr>
              <a:t>H</a:t>
            </a:r>
            <a:r>
              <a:rPr kumimoji="0" lang="en-US" altLang="zh-CN" b="1" baseline="-25000" dirty="0" smtClean="0">
                <a:latin typeface="+mn-ea"/>
                <a:ea typeface="+mn-ea"/>
              </a:rPr>
              <a:t>2</a:t>
            </a:r>
            <a:r>
              <a:rPr kumimoji="0" lang="en-US" altLang="zh-CN" b="1" dirty="0" smtClean="0">
                <a:latin typeface="+mn-ea"/>
                <a:ea typeface="+mn-ea"/>
              </a:rPr>
              <a:t>SO</a:t>
            </a:r>
            <a:r>
              <a:rPr kumimoji="0" lang="en-US" altLang="zh-CN" b="1" baseline="-25000" dirty="0" smtClean="0">
                <a:latin typeface="+mn-ea"/>
                <a:ea typeface="+mn-ea"/>
              </a:rPr>
              <a:t>4</a:t>
            </a:r>
            <a:r>
              <a:rPr kumimoji="0" lang="zh-CN" altLang="en-US" b="1" dirty="0" smtClean="0">
                <a:latin typeface="+mn-ea"/>
                <a:ea typeface="+mn-ea"/>
              </a:rPr>
              <a:t>＋</a:t>
            </a:r>
            <a:r>
              <a:rPr kumimoji="0" lang="en-US" altLang="zh-CN" b="1" dirty="0" smtClean="0">
                <a:latin typeface="+mn-ea"/>
                <a:ea typeface="+mn-ea"/>
              </a:rPr>
              <a:t>2HI</a:t>
            </a:r>
          </a:p>
          <a:p>
            <a:pPr eaLnBrk="0">
              <a:lnSpc>
                <a:spcPct val="150000"/>
              </a:lnSpc>
              <a:defRPr/>
            </a:pPr>
            <a:r>
              <a:rPr lang="pt-BR" altLang="zh-CN" b="1" dirty="0">
                <a:latin typeface="+mn-ea"/>
                <a:ea typeface="+mn-ea"/>
              </a:rPr>
              <a:t>5SO</a:t>
            </a:r>
            <a:r>
              <a:rPr lang="pt-BR" altLang="zh-CN" b="1" baseline="-25000" dirty="0">
                <a:latin typeface="+mn-ea"/>
                <a:ea typeface="+mn-ea"/>
              </a:rPr>
              <a:t>2</a:t>
            </a:r>
            <a:r>
              <a:rPr lang="pt-BR" altLang="zh-CN" b="1" dirty="0">
                <a:latin typeface="+mn-ea"/>
                <a:ea typeface="+mn-ea"/>
              </a:rPr>
              <a:t> + 2MnO</a:t>
            </a:r>
            <a:r>
              <a:rPr lang="pt-BR" altLang="zh-CN" b="1" baseline="-25000" dirty="0">
                <a:latin typeface="+mn-ea"/>
                <a:ea typeface="+mn-ea"/>
              </a:rPr>
              <a:t>4</a:t>
            </a:r>
            <a:r>
              <a:rPr lang="pt-BR" altLang="zh-CN" b="1" baseline="30000" dirty="0">
                <a:latin typeface="+mn-ea"/>
                <a:ea typeface="+mn-ea"/>
              </a:rPr>
              <a:t>-</a:t>
            </a:r>
            <a:r>
              <a:rPr lang="pt-BR" altLang="zh-CN" b="1" dirty="0">
                <a:latin typeface="+mn-ea"/>
                <a:ea typeface="+mn-ea"/>
              </a:rPr>
              <a:t> + 2H</a:t>
            </a:r>
            <a:r>
              <a:rPr lang="pt-BR" altLang="zh-CN" b="1" baseline="-25000" dirty="0">
                <a:latin typeface="+mn-ea"/>
                <a:ea typeface="+mn-ea"/>
              </a:rPr>
              <a:t>2</a:t>
            </a:r>
            <a:r>
              <a:rPr lang="pt-BR" altLang="zh-CN" b="1" dirty="0">
                <a:latin typeface="+mn-ea"/>
                <a:ea typeface="+mn-ea"/>
              </a:rPr>
              <a:t>O = 5SO</a:t>
            </a:r>
            <a:r>
              <a:rPr lang="pt-BR" altLang="zh-CN" b="1" baseline="-25000" dirty="0">
                <a:latin typeface="+mn-ea"/>
                <a:ea typeface="+mn-ea"/>
              </a:rPr>
              <a:t>4</a:t>
            </a:r>
            <a:r>
              <a:rPr lang="pt-BR" altLang="zh-CN" b="1" baseline="30000" dirty="0">
                <a:latin typeface="+mn-ea"/>
                <a:ea typeface="+mn-ea"/>
              </a:rPr>
              <a:t>2-</a:t>
            </a:r>
            <a:r>
              <a:rPr lang="pt-BR" altLang="zh-CN" b="1" dirty="0">
                <a:latin typeface="+mn-ea"/>
                <a:ea typeface="+mn-ea"/>
              </a:rPr>
              <a:t> + 2Mn</a:t>
            </a:r>
            <a:r>
              <a:rPr lang="pt-BR" altLang="zh-CN" b="1" baseline="30000" dirty="0">
                <a:latin typeface="+mn-ea"/>
                <a:ea typeface="+mn-ea"/>
              </a:rPr>
              <a:t>2+ </a:t>
            </a:r>
            <a:r>
              <a:rPr lang="pt-BR" altLang="zh-CN" b="1" dirty="0">
                <a:latin typeface="+mn-ea"/>
                <a:ea typeface="+mn-ea"/>
              </a:rPr>
              <a:t>+ 4H</a:t>
            </a:r>
            <a:r>
              <a:rPr lang="pt-BR" altLang="zh-CN" b="1" baseline="30000" dirty="0">
                <a:latin typeface="+mn-ea"/>
                <a:ea typeface="+mn-ea"/>
              </a:rPr>
              <a:t>+</a:t>
            </a:r>
            <a:r>
              <a:rPr kumimoji="0" lang="en-US" altLang="zh-CN" b="1" dirty="0" smtClean="0">
                <a:latin typeface="+mn-ea"/>
                <a:ea typeface="+mn-ea"/>
              </a:rPr>
              <a:t> </a:t>
            </a:r>
            <a:endParaRPr kumimoji="0" lang="en-US" altLang="zh-CN" b="1" dirty="0"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9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86"/>
    </mc:Choice>
    <mc:Fallback xmlns="">
      <p:transition spd="slow" advTm="36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6" grpId="0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787679" y="488187"/>
            <a:ext cx="5977255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.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验证</a:t>
            </a:r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SO</a:t>
            </a:r>
            <a:r>
              <a:rPr lang="en-US" altLang="zh-CN" sz="2800" b="1" kern="100" baseline="-25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具有</a:t>
            </a:r>
            <a:r>
              <a:rPr lang="zh-CN" altLang="en-US" sz="28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氧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化性、还原性</a:t>
            </a:r>
            <a:endParaRPr lang="zh-CN" altLang="en-US" sz="2800" b="1" kern="100" dirty="0" smtClean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4"/>
          <p:cNvGrpSpPr/>
          <p:nvPr/>
        </p:nvGrpSpPr>
        <p:grpSpPr>
          <a:xfrm>
            <a:off x="579555" y="275879"/>
            <a:ext cx="2208124" cy="735528"/>
            <a:chOff x="146" y="643"/>
            <a:chExt cx="1723" cy="463"/>
          </a:xfrm>
        </p:grpSpPr>
        <p:grpSp>
          <p:nvGrpSpPr>
            <p:cNvPr id="4" name="Group 5"/>
            <p:cNvGrpSpPr/>
            <p:nvPr/>
          </p:nvGrpSpPr>
          <p:grpSpPr>
            <a:xfrm>
              <a:off x="146" y="643"/>
              <a:ext cx="1540" cy="463"/>
              <a:chOff x="111" y="3062"/>
              <a:chExt cx="1649" cy="579"/>
            </a:xfrm>
          </p:grpSpPr>
          <p:sp>
            <p:nvSpPr>
              <p:cNvPr id="6" name="AutoShape 21"/>
              <p:cNvSpPr/>
              <p:nvPr/>
            </p:nvSpPr>
            <p:spPr>
              <a:xfrm>
                <a:off x="111" y="3062"/>
                <a:ext cx="1649" cy="579"/>
              </a:xfrm>
              <a:prstGeom prst="roundRect">
                <a:avLst>
                  <a:gd name="adj" fmla="val 11921"/>
                </a:avLst>
              </a:prstGeom>
              <a:solidFill>
                <a:srgbClr val="339933"/>
              </a:solidFill>
              <a:ln w="3810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800" b="1" dirty="0">
                  <a:latin typeface="黑体" panose="02010609060101010101" charset="-122"/>
                </a:endParaRPr>
              </a:p>
            </p:txBody>
          </p:sp>
          <p:sp>
            <p:nvSpPr>
              <p:cNvPr id="7" name="Freeform 22"/>
              <p:cNvSpPr/>
              <p:nvPr/>
            </p:nvSpPr>
            <p:spPr bwMode="gray">
              <a:xfrm>
                <a:off x="171" y="3113"/>
                <a:ext cx="524" cy="37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</p:grpSp>
        <p:sp>
          <p:nvSpPr>
            <p:cNvPr id="5" name="Text Box 16"/>
            <p:cNvSpPr txBox="1">
              <a:spLocks noChangeArrowheads="1"/>
            </p:cNvSpPr>
            <p:nvPr/>
          </p:nvSpPr>
          <p:spPr bwMode="gray">
            <a:xfrm>
              <a:off x="183" y="644"/>
              <a:ext cx="1686" cy="36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3200" b="1" kern="1200" cap="none" spc="0" normalizeH="0" baseline="0" noProof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实验验证</a:t>
              </a:r>
              <a:endParaRPr kumimoji="0" lang="zh-CN" altLang="en-US" sz="32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626973" y="1087255"/>
            <a:ext cx="7922376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待选药品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SO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2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气体、蒸馏水、</a:t>
            </a:r>
            <a:r>
              <a:rPr lang="en-US" altLang="zh-CN" sz="2000" b="1" kern="1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NaOH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溶液、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Ba(OH)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2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溶液、酚酞溶液、紫色石蕊溶液、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pH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试纸、碘水、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H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2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S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溶液、酸性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KMnO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4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溶液。</a:t>
            </a:r>
            <a:endParaRPr lang="zh-CN" altLang="en-US" sz="2000" b="1" kern="1200" dirty="0"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51366" y="2254046"/>
          <a:ext cx="7752802" cy="2600717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960465"/>
                <a:gridCol w="1930779"/>
                <a:gridCol w="1930779"/>
                <a:gridCol w="1930779"/>
              </a:tblGrid>
              <a:tr h="7143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</a:tr>
              <a:tr h="18863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TextBox 4"/>
          <p:cNvSpPr txBox="1"/>
          <p:nvPr/>
        </p:nvSpPr>
        <p:spPr>
          <a:xfrm>
            <a:off x="916016" y="2416469"/>
            <a:ext cx="1871663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实验目的</a:t>
            </a:r>
            <a:r>
              <a:rPr lang="zh-CN" altLang="en-US" sz="2400" b="1" dirty="0">
                <a:latin typeface="黑体" panose="02010609060101010101" charset="-122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2661083" y="2416470"/>
            <a:ext cx="187325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试剂和操作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6662708" y="2420107"/>
            <a:ext cx="1871663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实验结论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4789458" y="2416470"/>
            <a:ext cx="1873250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实验现象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689826" y="3102021"/>
            <a:ext cx="1753055" cy="1477328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【2-2】</a:t>
            </a:r>
            <a:r>
              <a:rPr lang="zh-CN" altLang="en-US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证明二氧化硫具有氧化性</a:t>
            </a:r>
          </a:p>
        </p:txBody>
      </p:sp>
      <p:sp>
        <p:nvSpPr>
          <p:cNvPr id="15" name="矩形 14"/>
          <p:cNvSpPr/>
          <p:nvPr/>
        </p:nvSpPr>
        <p:spPr>
          <a:xfrm>
            <a:off x="2661083" y="3602241"/>
            <a:ext cx="1873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zh-CN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将针筒中的</a:t>
            </a:r>
            <a:r>
              <a:rPr lang="en-US" altLang="zh-CN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</a:t>
            </a:r>
            <a:r>
              <a:rPr lang="en-US" altLang="zh-CN" b="1" kern="1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zh-CN" altLang="zh-CN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通</a:t>
            </a:r>
            <a:r>
              <a:rPr lang="zh-CN" altLang="zh-CN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入</a:t>
            </a:r>
            <a:r>
              <a:rPr lang="en-US" altLang="zh-CN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H</a:t>
            </a:r>
            <a:r>
              <a:rPr lang="en-US" altLang="zh-CN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</a:t>
            </a:r>
            <a:r>
              <a:rPr lang="zh-CN" altLang="zh-CN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溶液</a:t>
            </a:r>
            <a:endParaRPr lang="zh-CN" altLang="en-US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7"/>
    </mc:Choice>
    <mc:Fallback xmlns="">
      <p:transition spd="slow" advTm="23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5" descr="演示实验2－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22941" r="33437" b="14654"/>
          <a:stretch/>
        </p:blipFill>
        <p:spPr bwMode="auto">
          <a:xfrm>
            <a:off x="635000" y="317499"/>
            <a:ext cx="3403600" cy="276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 descr="演示实验2－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17498"/>
            <a:ext cx="3693658" cy="276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右箭头 15"/>
          <p:cNvSpPr/>
          <p:nvPr/>
        </p:nvSpPr>
        <p:spPr>
          <a:xfrm>
            <a:off x="4087812" y="1055687"/>
            <a:ext cx="523875" cy="231723"/>
          </a:xfrm>
          <a:prstGeom prst="rightArrow">
            <a:avLst/>
          </a:prstGeom>
          <a:solidFill>
            <a:srgbClr val="E2C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FF878A1F-61EE-4426-9637-593F92AE68EF}"/>
              </a:ext>
            </a:extLst>
          </p:cNvPr>
          <p:cNvSpPr txBox="1"/>
          <p:nvPr/>
        </p:nvSpPr>
        <p:spPr>
          <a:xfrm>
            <a:off x="2032000" y="2654150"/>
            <a:ext cx="875561" cy="338554"/>
          </a:xfrm>
          <a:prstGeom prst="rect">
            <a:avLst/>
          </a:prstGeom>
          <a:solidFill>
            <a:srgbClr val="F0CE8E"/>
          </a:solidFill>
        </p:spPr>
        <p:txBody>
          <a:bodyPr wrap="none" rtlCol="0">
            <a:spAutoFit/>
          </a:bodyPr>
          <a:lstStyle/>
          <a:p>
            <a:r>
              <a:rPr lang="en-US" altLang="zh-CN" sz="16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H</a:t>
            </a:r>
            <a:r>
              <a:rPr lang="en-US" altLang="zh-CN" sz="16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2</a:t>
            </a:r>
            <a:r>
              <a:rPr lang="en-US" altLang="zh-CN" sz="16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S</a:t>
            </a:r>
            <a:r>
              <a:rPr lang="zh-CN" altLang="en-US" sz="1600" b="1" kern="12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</a:t>
            </a:r>
            <a:endParaRPr lang="zh-CN" altLang="en-US" sz="1600" b="1" dirty="0">
              <a:latin typeface="+mn-ea"/>
              <a:ea typeface="+mn-ea"/>
            </a:endParaRPr>
          </a:p>
        </p:txBody>
      </p:sp>
      <p:pic>
        <p:nvPicPr>
          <p:cNvPr id="15" name="图片 14" descr="演示实验2－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6" t="18129" r="26114" b="26349"/>
          <a:stretch/>
        </p:blipFill>
        <p:spPr bwMode="auto">
          <a:xfrm>
            <a:off x="3011755" y="1702363"/>
            <a:ext cx="3657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344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5"/>
    </mc:Choice>
    <mc:Fallback xmlns="">
      <p:transition spd="slow" advTm="14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787679" y="488187"/>
            <a:ext cx="5977255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.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验证</a:t>
            </a:r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SO</a:t>
            </a:r>
            <a:r>
              <a:rPr lang="en-US" altLang="zh-CN" sz="2800" b="1" kern="100" baseline="-25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具有</a:t>
            </a:r>
            <a:r>
              <a:rPr lang="zh-CN" altLang="en-US" sz="28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氧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化性、还原性</a:t>
            </a:r>
            <a:endParaRPr lang="zh-CN" altLang="en-US" sz="2800" b="1" kern="100" dirty="0" smtClean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4"/>
          <p:cNvGrpSpPr/>
          <p:nvPr/>
        </p:nvGrpSpPr>
        <p:grpSpPr>
          <a:xfrm>
            <a:off x="579555" y="275879"/>
            <a:ext cx="2208124" cy="735528"/>
            <a:chOff x="146" y="643"/>
            <a:chExt cx="1723" cy="463"/>
          </a:xfrm>
        </p:grpSpPr>
        <p:grpSp>
          <p:nvGrpSpPr>
            <p:cNvPr id="4" name="Group 5"/>
            <p:cNvGrpSpPr/>
            <p:nvPr/>
          </p:nvGrpSpPr>
          <p:grpSpPr>
            <a:xfrm>
              <a:off x="146" y="643"/>
              <a:ext cx="1540" cy="463"/>
              <a:chOff x="111" y="3062"/>
              <a:chExt cx="1649" cy="579"/>
            </a:xfrm>
          </p:grpSpPr>
          <p:sp>
            <p:nvSpPr>
              <p:cNvPr id="6" name="AutoShape 21"/>
              <p:cNvSpPr/>
              <p:nvPr/>
            </p:nvSpPr>
            <p:spPr>
              <a:xfrm>
                <a:off x="111" y="3062"/>
                <a:ext cx="1649" cy="579"/>
              </a:xfrm>
              <a:prstGeom prst="roundRect">
                <a:avLst>
                  <a:gd name="adj" fmla="val 11921"/>
                </a:avLst>
              </a:prstGeom>
              <a:solidFill>
                <a:srgbClr val="339933"/>
              </a:solidFill>
              <a:ln w="3810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800" b="1" dirty="0">
                  <a:latin typeface="黑体" panose="02010609060101010101" charset="-122"/>
                </a:endParaRPr>
              </a:p>
            </p:txBody>
          </p:sp>
          <p:sp>
            <p:nvSpPr>
              <p:cNvPr id="7" name="Freeform 22"/>
              <p:cNvSpPr/>
              <p:nvPr/>
            </p:nvSpPr>
            <p:spPr bwMode="gray">
              <a:xfrm>
                <a:off x="171" y="3113"/>
                <a:ext cx="524" cy="37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</p:grpSp>
        <p:sp>
          <p:nvSpPr>
            <p:cNvPr id="5" name="Text Box 16"/>
            <p:cNvSpPr txBox="1">
              <a:spLocks noChangeArrowheads="1"/>
            </p:cNvSpPr>
            <p:nvPr/>
          </p:nvSpPr>
          <p:spPr bwMode="gray">
            <a:xfrm>
              <a:off x="183" y="644"/>
              <a:ext cx="1686" cy="36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3200" b="1" kern="1200" cap="none" spc="0" normalizeH="0" baseline="0" noProof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实验验证</a:t>
              </a:r>
              <a:endParaRPr kumimoji="0" lang="zh-CN" altLang="en-US" sz="32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1564276"/>
              </p:ext>
            </p:extLst>
          </p:nvPr>
        </p:nvGraphicFramePr>
        <p:xfrm>
          <a:off x="626973" y="1511096"/>
          <a:ext cx="7752802" cy="2600717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960465"/>
                <a:gridCol w="1930779"/>
                <a:gridCol w="1930779"/>
                <a:gridCol w="1930779"/>
              </a:tblGrid>
              <a:tr h="7143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</a:tr>
              <a:tr h="18863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TextBox 4"/>
          <p:cNvSpPr txBox="1"/>
          <p:nvPr/>
        </p:nvSpPr>
        <p:spPr>
          <a:xfrm>
            <a:off x="891623" y="1673519"/>
            <a:ext cx="1871663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实验目的</a:t>
            </a:r>
            <a:r>
              <a:rPr lang="zh-CN" altLang="en-US" sz="2400" b="1" dirty="0">
                <a:latin typeface="黑体" panose="02010609060101010101" charset="-122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2636690" y="1673520"/>
            <a:ext cx="187325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试剂和操作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6638315" y="1677157"/>
            <a:ext cx="1871663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实验结论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4765065" y="1673520"/>
            <a:ext cx="1873250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实验现象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665433" y="2359071"/>
            <a:ext cx="1753055" cy="1477328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【2-2】</a:t>
            </a:r>
            <a:r>
              <a:rPr lang="zh-CN" altLang="en-US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证明二氧化硫具有氧化性</a:t>
            </a:r>
          </a:p>
        </p:txBody>
      </p:sp>
      <p:sp>
        <p:nvSpPr>
          <p:cNvPr id="15" name="矩形 14"/>
          <p:cNvSpPr/>
          <p:nvPr/>
        </p:nvSpPr>
        <p:spPr>
          <a:xfrm>
            <a:off x="2636690" y="2859291"/>
            <a:ext cx="1873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zh-CN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将针筒中的</a:t>
            </a:r>
            <a:r>
              <a:rPr lang="en-US" altLang="zh-CN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</a:t>
            </a:r>
            <a:r>
              <a:rPr lang="en-US" altLang="zh-CN" b="1" kern="1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zh-CN" altLang="zh-CN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通</a:t>
            </a:r>
            <a:r>
              <a:rPr lang="zh-CN" altLang="zh-CN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入</a:t>
            </a:r>
            <a:r>
              <a:rPr lang="en-US" altLang="zh-CN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US" altLang="zh-CN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</a:t>
            </a:r>
            <a:r>
              <a:rPr lang="zh-CN" altLang="zh-CN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溶液</a:t>
            </a:r>
            <a:endParaRPr lang="zh-CN" altLang="en-US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639656" y="2864877"/>
            <a:ext cx="1873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 kern="1200" dirty="0" smtClean="0">
                <a:solidFill>
                  <a:schemeClr val="tx1"/>
                </a:solidFill>
                <a:latin typeface="+mn-ea"/>
                <a:ea typeface="+mn-ea"/>
              </a:rPr>
              <a:t>产生淡黄色沉淀</a:t>
            </a:r>
            <a:endParaRPr lang="zh-CN" altLang="en-US" b="1" kern="1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4DDEAF05-9456-4748-A4FB-200226A7CF88}"/>
              </a:ext>
            </a:extLst>
          </p:cNvPr>
          <p:cNvSpPr/>
          <p:nvPr/>
        </p:nvSpPr>
        <p:spPr>
          <a:xfrm>
            <a:off x="5425097" y="3651733"/>
            <a:ext cx="2937611" cy="369332"/>
          </a:xfrm>
          <a:prstGeom prst="rect">
            <a:avLst/>
          </a:prstGeom>
          <a:solidFill>
            <a:srgbClr val="F0CE8E"/>
          </a:solidFill>
        </p:spPr>
        <p:txBody>
          <a:bodyPr wrap="square">
            <a:spAutoFit/>
          </a:bodyPr>
          <a:lstStyle/>
          <a:p>
            <a:r>
              <a:rPr lang="en-US" altLang="zh-CN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SO</a:t>
            </a:r>
            <a:r>
              <a:rPr lang="en-US" altLang="zh-CN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2 </a:t>
            </a:r>
            <a:r>
              <a:rPr lang="en-US" altLang="zh-CN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+ 2H</a:t>
            </a:r>
            <a:r>
              <a:rPr lang="en-US" altLang="zh-CN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 = 3S↓ + 2H</a:t>
            </a:r>
            <a:r>
              <a:rPr lang="en-US" altLang="zh-CN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O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512906" y="2857603"/>
            <a:ext cx="1705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二氧化硫具有氧</a:t>
            </a:r>
            <a:r>
              <a:rPr lang="zh-CN" altLang="en-US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化性</a:t>
            </a:r>
            <a:endParaRPr lang="zh-CN" altLang="en-US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758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3"/>
    </mc:Choice>
    <mc:Fallback xmlns="">
      <p:transition spd="slow" advTm="20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8816" y="434323"/>
            <a:ext cx="8237509" cy="55399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工业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上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常用</a:t>
            </a:r>
            <a:r>
              <a:rPr lang="en-US" altLang="zh-CN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SO</a:t>
            </a:r>
            <a:r>
              <a:rPr lang="en-US" altLang="zh-CN" sz="2000" b="1" baseline="-25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漂白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纸浆、毛、丝、草帽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等。</a:t>
            </a:r>
            <a:endParaRPr lang="en-US" altLang="zh-CN" sz="20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6940" y="1364487"/>
            <a:ext cx="5977255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3.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验证</a:t>
            </a:r>
            <a:r>
              <a:rPr lang="en-US" altLang="zh-CN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SO</a:t>
            </a:r>
            <a:r>
              <a:rPr lang="en-US" altLang="zh-CN" sz="2800" b="1" kern="100" baseline="-25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具有漂白性</a:t>
            </a:r>
            <a:endParaRPr lang="zh-CN" altLang="en-US" sz="2800" b="1" kern="100" dirty="0" smtClean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58816" y="1152179"/>
            <a:ext cx="2208124" cy="735528"/>
            <a:chOff x="146" y="643"/>
            <a:chExt cx="1723" cy="463"/>
          </a:xfrm>
        </p:grpSpPr>
        <p:grpSp>
          <p:nvGrpSpPr>
            <p:cNvPr id="5" name="Group 5"/>
            <p:cNvGrpSpPr/>
            <p:nvPr/>
          </p:nvGrpSpPr>
          <p:grpSpPr>
            <a:xfrm>
              <a:off x="146" y="643"/>
              <a:ext cx="1540" cy="463"/>
              <a:chOff x="111" y="3062"/>
              <a:chExt cx="1649" cy="579"/>
            </a:xfrm>
          </p:grpSpPr>
          <p:sp>
            <p:nvSpPr>
              <p:cNvPr id="7" name="AutoShape 21"/>
              <p:cNvSpPr/>
              <p:nvPr/>
            </p:nvSpPr>
            <p:spPr>
              <a:xfrm>
                <a:off x="111" y="3062"/>
                <a:ext cx="1649" cy="579"/>
              </a:xfrm>
              <a:prstGeom prst="roundRect">
                <a:avLst>
                  <a:gd name="adj" fmla="val 11921"/>
                </a:avLst>
              </a:prstGeom>
              <a:solidFill>
                <a:srgbClr val="339933"/>
              </a:solidFill>
              <a:ln w="3810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800" b="1" dirty="0">
                  <a:latin typeface="黑体" panose="02010609060101010101" charset="-122"/>
                </a:endParaRPr>
              </a:p>
            </p:txBody>
          </p:sp>
          <p:sp>
            <p:nvSpPr>
              <p:cNvPr id="8" name="Freeform 22"/>
              <p:cNvSpPr/>
              <p:nvPr/>
            </p:nvSpPr>
            <p:spPr bwMode="gray">
              <a:xfrm>
                <a:off x="171" y="3113"/>
                <a:ext cx="524" cy="37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</p:grpSp>
        <p:sp>
          <p:nvSpPr>
            <p:cNvPr id="6" name="Text Box 16"/>
            <p:cNvSpPr txBox="1">
              <a:spLocks noChangeArrowheads="1"/>
            </p:cNvSpPr>
            <p:nvPr/>
          </p:nvSpPr>
          <p:spPr bwMode="gray">
            <a:xfrm>
              <a:off x="183" y="644"/>
              <a:ext cx="1686" cy="36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3200" b="1" kern="1200" cap="none" spc="0" normalizeH="0" baseline="0" noProof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实验验证</a:t>
              </a:r>
              <a:endParaRPr kumimoji="0" lang="zh-CN" altLang="en-US" sz="32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05209093"/>
              </p:ext>
            </p:extLst>
          </p:nvPr>
        </p:nvGraphicFramePr>
        <p:xfrm>
          <a:off x="515906" y="2082596"/>
          <a:ext cx="7752802" cy="2600717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960465"/>
                <a:gridCol w="1930779"/>
                <a:gridCol w="1930779"/>
                <a:gridCol w="1930779"/>
              </a:tblGrid>
              <a:tr h="7143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</a:tr>
              <a:tr h="18863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TextBox 4"/>
          <p:cNvSpPr txBox="1"/>
          <p:nvPr/>
        </p:nvSpPr>
        <p:spPr>
          <a:xfrm>
            <a:off x="780556" y="2245019"/>
            <a:ext cx="1871663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实验目的</a:t>
            </a:r>
            <a:r>
              <a:rPr lang="zh-CN" altLang="en-US" sz="2400" b="1" dirty="0">
                <a:latin typeface="黑体" panose="02010609060101010101" charset="-122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2525623" y="2245020"/>
            <a:ext cx="187325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试剂和操作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6527248" y="2248657"/>
            <a:ext cx="1871663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实验结论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4653998" y="2245020"/>
            <a:ext cx="1873250" cy="52197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实验现象</a:t>
            </a:r>
            <a:endParaRPr lang="zh-CN" altLang="en-US" sz="2800" b="1" dirty="0">
              <a:latin typeface="黑体" panose="02010609060101010101" charset="-122"/>
              <a:ea typeface="宋体" panose="02010600030101010101" pitchFamily="2" charset="-122"/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554366" y="2930571"/>
            <a:ext cx="1753055" cy="1015663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证明二氧化硫具有漂白性</a:t>
            </a:r>
          </a:p>
        </p:txBody>
      </p:sp>
      <p:sp>
        <p:nvSpPr>
          <p:cNvPr id="15" name="矩形 14"/>
          <p:cNvSpPr/>
          <p:nvPr/>
        </p:nvSpPr>
        <p:spPr>
          <a:xfrm>
            <a:off x="2544084" y="3212035"/>
            <a:ext cx="1873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zh-CN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将</a:t>
            </a:r>
            <a:r>
              <a:rPr lang="zh-CN" altLang="en-US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品红</a:t>
            </a:r>
            <a:r>
              <a:rPr lang="zh-CN" altLang="zh-CN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溶液</a:t>
            </a:r>
            <a:r>
              <a:rPr lang="zh-CN" altLang="en-US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吸入</a:t>
            </a:r>
            <a:endParaRPr lang="zh-CN" altLang="en-US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装有</a:t>
            </a:r>
            <a:r>
              <a:rPr lang="en-US" altLang="zh-CN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</a:t>
            </a:r>
            <a:r>
              <a:rPr lang="en-US" altLang="zh-CN" b="1" kern="12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zh-CN" altLang="zh-CN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的</a:t>
            </a:r>
            <a:r>
              <a:rPr lang="zh-CN" altLang="zh-CN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针筒</a:t>
            </a:r>
            <a:r>
              <a:rPr lang="zh-CN" altLang="en-US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中 </a:t>
            </a:r>
            <a:endParaRPr lang="zh-CN" altLang="en-US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1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06"/>
    </mc:Choice>
    <mc:Fallback xmlns="">
      <p:transition spd="slow" advTm="24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演示实验1－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t="10456" r="14517" b="7326"/>
          <a:stretch/>
        </p:blipFill>
        <p:spPr bwMode="auto">
          <a:xfrm>
            <a:off x="537764" y="152400"/>
            <a:ext cx="272726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演示实验1－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1" t="15394"/>
          <a:stretch/>
        </p:blipFill>
        <p:spPr bwMode="auto">
          <a:xfrm>
            <a:off x="3882253" y="136952"/>
            <a:ext cx="2648635" cy="229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114" y="152400"/>
            <a:ext cx="1016429" cy="230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2" descr="IMG_1999"/>
          <p:cNvPicPr>
            <a:picLocks noChangeAspect="1"/>
          </p:cNvPicPr>
          <p:nvPr/>
        </p:nvPicPr>
        <p:blipFill rotWithShape="1">
          <a:blip r:embed="rId6"/>
          <a:srcRect l="5970" t="14647" r="29272" b="21188"/>
          <a:stretch/>
        </p:blipFill>
        <p:spPr>
          <a:xfrm>
            <a:off x="509707" y="2571750"/>
            <a:ext cx="3183778" cy="2367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31" descr="IMG_2010"/>
          <p:cNvPicPr>
            <a:picLocks noChangeAspect="1"/>
          </p:cNvPicPr>
          <p:nvPr/>
        </p:nvPicPr>
        <p:blipFill rotWithShape="1">
          <a:blip r:embed="rId7"/>
          <a:srcRect l="17195" t="20225" r="20891" b="4352"/>
          <a:stretch/>
        </p:blipFill>
        <p:spPr>
          <a:xfrm>
            <a:off x="4079447" y="2571750"/>
            <a:ext cx="2590824" cy="23670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右箭头 9"/>
          <p:cNvSpPr/>
          <p:nvPr/>
        </p:nvSpPr>
        <p:spPr>
          <a:xfrm>
            <a:off x="3311702" y="1051190"/>
            <a:ext cx="523875" cy="231723"/>
          </a:xfrm>
          <a:prstGeom prst="rightArrow">
            <a:avLst/>
          </a:prstGeom>
          <a:solidFill>
            <a:srgbClr val="E2C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>
            <a:off x="6624239" y="1051189"/>
            <a:ext cx="523875" cy="231723"/>
          </a:xfrm>
          <a:prstGeom prst="rightArrow">
            <a:avLst/>
          </a:prstGeom>
          <a:solidFill>
            <a:srgbClr val="E2C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FF878A1F-61EE-4426-9637-593F92AE68EF}"/>
              </a:ext>
            </a:extLst>
          </p:cNvPr>
          <p:cNvSpPr txBox="1"/>
          <p:nvPr/>
        </p:nvSpPr>
        <p:spPr>
          <a:xfrm>
            <a:off x="1633139" y="2090321"/>
            <a:ext cx="1011815" cy="338554"/>
          </a:xfrm>
          <a:prstGeom prst="rect">
            <a:avLst/>
          </a:prstGeom>
          <a:solidFill>
            <a:srgbClr val="F0CE8E"/>
          </a:solidFill>
        </p:spPr>
        <p:txBody>
          <a:bodyPr wrap="none" rtlCol="0">
            <a:spAutoFit/>
          </a:bodyPr>
          <a:lstStyle/>
          <a:p>
            <a:r>
              <a:rPr lang="zh-CN" altLang="en-US" sz="1600" b="1" kern="12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品红</a:t>
            </a:r>
            <a:r>
              <a:rPr lang="zh-CN" altLang="en-US" sz="16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3569396" y="3519037"/>
            <a:ext cx="523875" cy="231723"/>
          </a:xfrm>
          <a:prstGeom prst="rightArrow">
            <a:avLst/>
          </a:prstGeom>
          <a:solidFill>
            <a:srgbClr val="E2C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FF878A1F-61EE-4426-9637-593F92AE68EF}"/>
              </a:ext>
            </a:extLst>
          </p:cNvPr>
          <p:cNvSpPr txBox="1"/>
          <p:nvPr/>
        </p:nvSpPr>
        <p:spPr>
          <a:xfrm>
            <a:off x="769816" y="712635"/>
            <a:ext cx="461986" cy="338554"/>
          </a:xfrm>
          <a:prstGeom prst="rect">
            <a:avLst/>
          </a:prstGeom>
          <a:solidFill>
            <a:srgbClr val="F0CE8E"/>
          </a:solidFill>
        </p:spPr>
        <p:txBody>
          <a:bodyPr wrap="none" rtlCol="0">
            <a:spAutoFit/>
          </a:bodyPr>
          <a:lstStyle/>
          <a:p>
            <a:r>
              <a:rPr lang="en-US" altLang="zh-CN" sz="16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SO</a:t>
            </a:r>
            <a:r>
              <a:rPr lang="en-US" altLang="zh-CN" sz="16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2</a:t>
            </a:r>
            <a:endParaRPr lang="zh-CN" altLang="en-US" sz="1600" b="1" baseline="-25000" dirty="0"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9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23"/>
    </mc:Choice>
    <mc:Fallback xmlns="">
      <p:transition spd="slow" advTm="39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575670" y="275666"/>
            <a:ext cx="3186113" cy="400110"/>
          </a:xfrm>
          <a:prstGeom prst="rect">
            <a:avLst/>
          </a:prstGeom>
          <a:solidFill>
            <a:srgbClr val="F0CE8E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</a:rPr>
              <a:t>SO</a:t>
            </a:r>
            <a:r>
              <a:rPr kumimoji="1" lang="en-US" altLang="zh-CN" sz="2000" baseline="-25000" dirty="0">
                <a:latin typeface="Times New Roman" panose="02020603050405020304" pitchFamily="18" charset="0"/>
              </a:rPr>
              <a:t>2</a:t>
            </a:r>
            <a:r>
              <a:rPr kumimoji="1" lang="zh-CN" altLang="en-US" sz="2000" b="1" dirty="0" smtClean="0">
                <a:latin typeface="Times New Roman" panose="02020603050405020304" pitchFamily="18" charset="0"/>
              </a:rPr>
              <a:t>的漂白原理</a:t>
            </a:r>
            <a:endParaRPr kumimoji="1" lang="zh-CN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497565" y="801851"/>
            <a:ext cx="792774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 smtClean="0">
                <a:latin typeface="+mn-ea"/>
                <a:ea typeface="+mn-ea"/>
              </a:rPr>
              <a:t>SO</a:t>
            </a:r>
            <a:r>
              <a:rPr kumimoji="1" lang="en-US" altLang="zh-CN" sz="2000" b="1" baseline="-25000" dirty="0" smtClean="0">
                <a:latin typeface="+mn-ea"/>
                <a:ea typeface="+mn-ea"/>
              </a:rPr>
              <a:t>2</a:t>
            </a:r>
            <a:r>
              <a:rPr kumimoji="1" lang="zh-CN" altLang="en-US" sz="2000" b="1" dirty="0" smtClean="0">
                <a:latin typeface="+mn-ea"/>
                <a:ea typeface="+mn-ea"/>
              </a:rPr>
              <a:t>能</a:t>
            </a:r>
            <a:r>
              <a:rPr kumimoji="1" lang="zh-CN" altLang="en-US" sz="2000" b="1" dirty="0">
                <a:latin typeface="+mn-ea"/>
                <a:ea typeface="+mn-ea"/>
              </a:rPr>
              <a:t>与某些</a:t>
            </a:r>
            <a:r>
              <a:rPr kumimoji="1" lang="zh-CN" altLang="en-US" sz="2000" b="1" dirty="0">
                <a:solidFill>
                  <a:srgbClr val="FF0066"/>
                </a:solidFill>
                <a:latin typeface="+mn-ea"/>
                <a:ea typeface="+mn-ea"/>
              </a:rPr>
              <a:t>有色物质</a:t>
            </a:r>
            <a:r>
              <a:rPr kumimoji="1" lang="zh-CN" altLang="en-US" sz="2000" b="1" dirty="0">
                <a:latin typeface="+mn-ea"/>
                <a:ea typeface="+mn-ea"/>
              </a:rPr>
              <a:t>结合成</a:t>
            </a:r>
            <a:r>
              <a:rPr kumimoji="1" lang="zh-CN" altLang="en-US" sz="2000" b="1" i="1" dirty="0" smtClean="0">
                <a:solidFill>
                  <a:srgbClr val="FF3300"/>
                </a:solidFill>
                <a:latin typeface="+mn-ea"/>
                <a:ea typeface="+mn-ea"/>
              </a:rPr>
              <a:t>不稳定 </a:t>
            </a:r>
            <a:r>
              <a:rPr kumimoji="1" lang="zh-CN" altLang="en-US" sz="2000" b="1" dirty="0" smtClean="0">
                <a:latin typeface="+mn-ea"/>
                <a:ea typeface="+mn-ea"/>
              </a:rPr>
              <a:t>的</a:t>
            </a:r>
            <a:r>
              <a:rPr kumimoji="1" lang="zh-CN" altLang="en-US" sz="2000" b="1" dirty="0">
                <a:solidFill>
                  <a:srgbClr val="0000FF"/>
                </a:solidFill>
                <a:latin typeface="+mn-ea"/>
                <a:ea typeface="+mn-ea"/>
              </a:rPr>
              <a:t>无色</a:t>
            </a:r>
            <a:r>
              <a:rPr kumimoji="1" lang="zh-CN" altLang="en-US" sz="2000" b="1" dirty="0" smtClean="0">
                <a:solidFill>
                  <a:srgbClr val="0000FF"/>
                </a:solidFill>
                <a:latin typeface="+mn-ea"/>
                <a:ea typeface="+mn-ea"/>
              </a:rPr>
              <a:t>物质</a:t>
            </a: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5829425" y="1262507"/>
            <a:ext cx="25744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en-US" altLang="zh-CN" sz="2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anose="02010509060101010101" pitchFamily="49" charset="-122"/>
              </a:rPr>
              <a:t>——</a:t>
            </a:r>
            <a:r>
              <a:rPr kumimoji="1"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anose="02010509060101010101" pitchFamily="49" charset="-122"/>
              </a:rPr>
              <a:t>化合漂白</a:t>
            </a:r>
          </a:p>
        </p:txBody>
      </p:sp>
      <p:sp>
        <p:nvSpPr>
          <p:cNvPr id="3" name="矩形 2"/>
          <p:cNvSpPr/>
          <p:nvPr/>
        </p:nvSpPr>
        <p:spPr>
          <a:xfrm>
            <a:off x="5829425" y="2054437"/>
            <a:ext cx="3114955" cy="6578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>
                <a:latin typeface="+mn-ea"/>
                <a:ea typeface="+mn-ea"/>
              </a:rPr>
              <a:t>——</a:t>
            </a:r>
            <a:r>
              <a:rPr kumimoji="1" lang="zh-CN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anose="02010509060101010101" pitchFamily="49" charset="-122"/>
              </a:rPr>
              <a:t>漂白的</a:t>
            </a:r>
            <a:r>
              <a:rPr kumimoji="1"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anose="02010509060101010101" pitchFamily="49" charset="-122"/>
              </a:rPr>
              <a:t>暂时性</a:t>
            </a:r>
          </a:p>
        </p:txBody>
      </p:sp>
      <p:sp>
        <p:nvSpPr>
          <p:cNvPr id="4" name="矩形 3"/>
          <p:cNvSpPr/>
          <p:nvPr/>
        </p:nvSpPr>
        <p:spPr>
          <a:xfrm>
            <a:off x="129207" y="1821775"/>
            <a:ext cx="7315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000" b="1" dirty="0" smtClean="0">
                <a:solidFill>
                  <a:schemeClr val="tx1"/>
                </a:solidFill>
                <a:latin typeface="+mn-ea"/>
                <a:ea typeface="+mn-ea"/>
              </a:rPr>
              <a:t>     这些</a:t>
            </a:r>
            <a:r>
              <a:rPr kumimoji="1" lang="zh-CN" altLang="en-US" sz="2000" b="1" dirty="0">
                <a:solidFill>
                  <a:srgbClr val="0033CC"/>
                </a:solidFill>
                <a:latin typeface="+mn-ea"/>
                <a:ea typeface="+mn-ea"/>
              </a:rPr>
              <a:t>无色物质</a:t>
            </a:r>
            <a:r>
              <a:rPr kumimoji="1" lang="zh-CN" altLang="en-US" sz="2000" b="1" dirty="0">
                <a:solidFill>
                  <a:schemeClr val="tx1"/>
                </a:solidFill>
                <a:latin typeface="+mn-ea"/>
                <a:ea typeface="+mn-ea"/>
              </a:rPr>
              <a:t>容易分解而使</a:t>
            </a:r>
            <a:r>
              <a:rPr kumimoji="1" lang="zh-CN" altLang="en-US" sz="2000" b="1" dirty="0">
                <a:solidFill>
                  <a:srgbClr val="FF0000"/>
                </a:solidFill>
                <a:latin typeface="+mn-ea"/>
                <a:ea typeface="+mn-ea"/>
              </a:rPr>
              <a:t>有色物质</a:t>
            </a:r>
            <a:r>
              <a:rPr kumimoji="1" lang="zh-CN" altLang="en-US" sz="2000" b="1" dirty="0">
                <a:solidFill>
                  <a:schemeClr val="tx1"/>
                </a:solidFill>
                <a:latin typeface="+mn-ea"/>
                <a:ea typeface="+mn-ea"/>
              </a:rPr>
              <a:t>恢复原来的</a:t>
            </a:r>
            <a:r>
              <a:rPr kumimoji="1" lang="zh-CN" altLang="en-US" sz="2000" b="1" dirty="0" smtClean="0">
                <a:solidFill>
                  <a:schemeClr val="tx1"/>
                </a:solidFill>
                <a:latin typeface="+mn-ea"/>
                <a:ea typeface="+mn-ea"/>
              </a:rPr>
              <a:t>颜色</a:t>
            </a:r>
            <a:endParaRPr kumimoji="1" lang="zh-CN" altLang="en-US" sz="2000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12" name="Picture 31" descr="IMG_2010"/>
          <p:cNvPicPr>
            <a:picLocks noChangeAspect="1"/>
          </p:cNvPicPr>
          <p:nvPr/>
        </p:nvPicPr>
        <p:blipFill rotWithShape="1">
          <a:blip r:embed="rId3"/>
          <a:srcRect l="17195" t="20225" r="20891" b="4352"/>
          <a:stretch/>
        </p:blipFill>
        <p:spPr>
          <a:xfrm>
            <a:off x="446463" y="2639213"/>
            <a:ext cx="2449370" cy="22378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 descr="IMG_2160"/>
          <p:cNvPicPr>
            <a:picLocks noChangeAspect="1"/>
          </p:cNvPicPr>
          <p:nvPr/>
        </p:nvPicPr>
        <p:blipFill rotWithShape="1">
          <a:blip r:embed="rId4"/>
          <a:srcRect l="22420" t="15584" r="30019" b="10119"/>
          <a:stretch/>
        </p:blipFill>
        <p:spPr>
          <a:xfrm>
            <a:off x="3657672" y="2639212"/>
            <a:ext cx="1910069" cy="22378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右箭头 13"/>
          <p:cNvSpPr/>
          <p:nvPr/>
        </p:nvSpPr>
        <p:spPr>
          <a:xfrm>
            <a:off x="3005197" y="3727957"/>
            <a:ext cx="523875" cy="231723"/>
          </a:xfrm>
          <a:prstGeom prst="rightArrow">
            <a:avLst/>
          </a:prstGeom>
          <a:solidFill>
            <a:srgbClr val="E2C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957251" y="2856817"/>
            <a:ext cx="2716186" cy="1869743"/>
          </a:xfrm>
          <a:prstGeom prst="rect">
            <a:avLst/>
          </a:prstGeom>
          <a:noFill/>
          <a:ln w="19050">
            <a:solidFill>
              <a:srgbClr val="00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kumimoji="1" lang="en-US" altLang="zh-CN" sz="2100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kumimoji="1" lang="en-US" altLang="zh-CN" sz="2100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1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为什么</a:t>
            </a:r>
            <a:r>
              <a:rPr kumimoji="1" lang="zh-CN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长时间放置的报纸和草帽会变黄？</a:t>
            </a:r>
          </a:p>
        </p:txBody>
      </p:sp>
      <p:sp>
        <p:nvSpPr>
          <p:cNvPr id="16" name="WordArt 6"/>
          <p:cNvSpPr>
            <a:spLocks noChangeArrowheads="1" noChangeShapeType="1" noTextEdit="1"/>
          </p:cNvSpPr>
          <p:nvPr/>
        </p:nvSpPr>
        <p:spPr bwMode="auto">
          <a:xfrm>
            <a:off x="6083733" y="3056096"/>
            <a:ext cx="971550" cy="48696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zh-CN" altLang="en-US" sz="27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宋体" panose="02010600030101010101" pitchFamily="2" charset="-122"/>
              </a:rPr>
              <a:t>请你思考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06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93"/>
    </mc:Choice>
    <mc:Fallback xmlns="">
      <p:transition spd="slow" advTm="75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/>
      <p:bldP spid="117765" grpId="0"/>
      <p:bldP spid="3" grpId="0"/>
      <p:bldP spid="4" grpId="0"/>
      <p:bldP spid="14" grpId="0" animBg="1"/>
      <p:bldP spid="15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3876884" y="352013"/>
            <a:ext cx="4967852" cy="1422954"/>
          </a:xfrm>
          <a:prstGeom prst="rect">
            <a:avLst/>
          </a:prstGeom>
          <a:noFill/>
          <a:ln w="19050">
            <a:solidFill>
              <a:srgbClr val="00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000" b="1" dirty="0">
                <a:solidFill>
                  <a:schemeClr val="tx1"/>
                </a:solidFill>
                <a:latin typeface="+mn-ea"/>
                <a:ea typeface="+mn-ea"/>
              </a:rPr>
              <a:t>使品红溶液的红色褪去；加热后，溶液又恢复红色</a:t>
            </a:r>
          </a:p>
          <a:p>
            <a:pPr algn="r"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是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检验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SO</a:t>
            </a:r>
            <a:r>
              <a:rPr lang="en-US" altLang="zh-CN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的方法之一</a:t>
            </a:r>
            <a:endParaRPr lang="zh-CN" altLang="en-US" sz="2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1167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16" y="352013"/>
            <a:ext cx="1915088" cy="138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69675" t="17982" r="3478" b="177"/>
          <a:stretch>
            <a:fillRect/>
          </a:stretch>
        </p:blipFill>
        <p:spPr>
          <a:xfrm>
            <a:off x="759618" y="352014"/>
            <a:ext cx="934018" cy="13827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8" descr="IMG_2029"/>
          <p:cNvPicPr>
            <a:picLocks noChangeAspect="1"/>
          </p:cNvPicPr>
          <p:nvPr/>
        </p:nvPicPr>
        <p:blipFill>
          <a:blip r:embed="rId5"/>
          <a:srcRect l="38859" t="7460" r="34957" b="9414"/>
          <a:stretch>
            <a:fillRect/>
          </a:stretch>
        </p:blipFill>
        <p:spPr>
          <a:xfrm>
            <a:off x="759618" y="2028306"/>
            <a:ext cx="1058449" cy="25213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椭圆形标注 6"/>
          <p:cNvSpPr/>
          <p:nvPr/>
        </p:nvSpPr>
        <p:spPr>
          <a:xfrm flipH="1" flipV="1">
            <a:off x="1588614" y="1847504"/>
            <a:ext cx="2001520" cy="706120"/>
          </a:xfrm>
          <a:prstGeom prst="wedgeEllipseCallout">
            <a:avLst>
              <a:gd name="adj1" fmla="val 53965"/>
              <a:gd name="adj2" fmla="val -83453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lstStyle/>
          <a:p>
            <a:pPr>
              <a:spcBef>
                <a:spcPct val="0"/>
              </a:spcBef>
            </a:pPr>
            <a:r>
              <a:rPr lang="zh-CN" altLang="en-US" sz="2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</a:rPr>
              <a:t>紫色石蕊</a:t>
            </a:r>
          </a:p>
        </p:txBody>
      </p:sp>
      <p:sp>
        <p:nvSpPr>
          <p:cNvPr id="8" name="椭圆形标注 7"/>
          <p:cNvSpPr/>
          <p:nvPr/>
        </p:nvSpPr>
        <p:spPr>
          <a:xfrm flipH="1" flipV="1">
            <a:off x="1818067" y="3843540"/>
            <a:ext cx="1209790" cy="706120"/>
          </a:xfrm>
          <a:prstGeom prst="wedgeEllipseCallout">
            <a:avLst>
              <a:gd name="adj1" fmla="val 66840"/>
              <a:gd name="adj2" fmla="val -24591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lstStyle/>
          <a:p>
            <a:pPr>
              <a:spcBef>
                <a:spcPct val="0"/>
              </a:spcBef>
            </a:pPr>
            <a:r>
              <a:rPr lang="zh-CN" altLang="en-US" sz="24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</a:rPr>
              <a:t>变红</a:t>
            </a:r>
            <a:endParaRPr lang="zh-CN" altLang="en-US" sz="24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876884" y="3243375"/>
            <a:ext cx="4842004" cy="1015663"/>
          </a:xfrm>
          <a:prstGeom prst="rect">
            <a:avLst/>
          </a:prstGeom>
          <a:noFill/>
          <a:ln w="19050">
            <a:solidFill>
              <a:srgbClr val="00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+mn-ea"/>
                <a:ea typeface="+mn-ea"/>
              </a:rPr>
              <a:t>SO</a:t>
            </a:r>
            <a:r>
              <a:rPr lang="en-US" altLang="zh-CN" sz="2000" b="1" baseline="-25000" dirty="0" smtClean="0">
                <a:latin typeface="+mn-ea"/>
                <a:ea typeface="+mn-ea"/>
              </a:rPr>
              <a:t>2</a:t>
            </a:r>
            <a:r>
              <a:rPr lang="zh-CN" altLang="en-US" sz="2000" b="1" dirty="0" smtClean="0">
                <a:latin typeface="+mn-ea"/>
                <a:ea typeface="+mn-ea"/>
              </a:rPr>
              <a:t>不能</a:t>
            </a:r>
            <a:r>
              <a:rPr lang="zh-CN" altLang="en-US" sz="2000" b="1" dirty="0">
                <a:latin typeface="+mn-ea"/>
                <a:ea typeface="+mn-ea"/>
              </a:rPr>
              <a:t>使紫色石蕊试液</a:t>
            </a:r>
            <a:r>
              <a:rPr lang="zh-CN" altLang="en-US" sz="2000" b="1" dirty="0" smtClean="0">
                <a:latin typeface="+mn-ea"/>
                <a:ea typeface="+mn-ea"/>
              </a:rPr>
              <a:t>褪色</a:t>
            </a:r>
            <a:endParaRPr lang="en-US" altLang="zh-CN" sz="2000" b="1" dirty="0" smtClean="0">
              <a:latin typeface="+mn-ea"/>
              <a:ea typeface="+mn-ea"/>
            </a:endParaRPr>
          </a:p>
          <a:p>
            <a:endParaRPr lang="en-US" altLang="zh-CN" sz="2000" b="1" dirty="0">
              <a:latin typeface="+mn-ea"/>
              <a:ea typeface="+mn-ea"/>
            </a:endParaRPr>
          </a:p>
          <a:p>
            <a:pPr algn="r"/>
            <a:r>
              <a:rPr lang="en-US" altLang="zh-CN" sz="2000" b="1" dirty="0" smtClean="0">
                <a:latin typeface="+mn-ea"/>
                <a:ea typeface="+mn-ea"/>
              </a:rPr>
              <a:t>——SO</a:t>
            </a:r>
            <a:r>
              <a:rPr lang="en-US" altLang="zh-CN" sz="2000" b="1" baseline="-25000" dirty="0" smtClean="0">
                <a:latin typeface="+mn-ea"/>
                <a:ea typeface="+mn-ea"/>
              </a:rPr>
              <a:t>2</a:t>
            </a:r>
            <a:r>
              <a:rPr lang="zh-CN" altLang="en-US" sz="2000" b="1" dirty="0" smtClean="0">
                <a:latin typeface="+mn-ea"/>
                <a:ea typeface="+mn-ea"/>
              </a:rPr>
              <a:t>漂白的</a:t>
            </a:r>
            <a:r>
              <a:rPr lang="zh-CN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选择性</a:t>
            </a:r>
            <a:endParaRPr lang="zh-CN" altLang="en-US" sz="2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049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85"/>
    </mc:Choice>
    <mc:Fallback xmlns="">
      <p:transition spd="slow" advTm="33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0" grpId="0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75965" y="2786375"/>
            <a:ext cx="736600" cy="415486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sz="2100" b="1" dirty="0" smtClean="0">
                <a:latin typeface="微软雅黑" panose="020B0503020204020204" charset="-122"/>
                <a:ea typeface="微软雅黑" panose="020B0503020204020204" charset="-122"/>
              </a:rPr>
              <a:t>SO</a:t>
            </a:r>
            <a:r>
              <a:rPr lang="en-US" altLang="zh-CN" sz="2100" b="1" baseline="-25000" dirty="0" smtClean="0"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2100" b="1" baseline="-25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3899534" y="3002066"/>
            <a:ext cx="1663066" cy="0"/>
          </a:xfrm>
          <a:prstGeom prst="straightConnector1">
            <a:avLst/>
          </a:prstGeom>
          <a:ln>
            <a:solidFill>
              <a:srgbClr val="0033CC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3964621" y="3081645"/>
            <a:ext cx="1532891" cy="707874"/>
          </a:xfrm>
          <a:prstGeom prst="rect">
            <a:avLst/>
          </a:prstGeom>
          <a:solidFill>
            <a:srgbClr val="F0CE8E"/>
          </a:solidFill>
          <a:ln>
            <a:noFill/>
          </a:ln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000" b="1" dirty="0" smtClean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酸性氧化物的通性</a:t>
            </a:r>
            <a:endParaRPr lang="zh-CN" altLang="en-US" sz="20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3552825" y="2241115"/>
            <a:ext cx="11430" cy="51698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2096130" y="1514691"/>
            <a:ext cx="1109980" cy="412750"/>
          </a:xfrm>
          <a:prstGeom prst="rect">
            <a:avLst/>
          </a:prstGeom>
          <a:solidFill>
            <a:srgbClr val="F0CE8E"/>
          </a:solidFill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氧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化性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2133600" y="3122584"/>
            <a:ext cx="1235075" cy="724535"/>
          </a:xfrm>
          <a:prstGeom prst="straightConnector1">
            <a:avLst/>
          </a:prstGeom>
          <a:ln>
            <a:solidFill>
              <a:srgbClr val="7030A0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938053" y="2907674"/>
            <a:ext cx="1575754" cy="707874"/>
          </a:xfrm>
          <a:prstGeom prst="rect">
            <a:avLst/>
          </a:prstGeom>
          <a:solidFill>
            <a:srgbClr val="F0CE8E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特殊</a:t>
            </a:r>
            <a:r>
              <a:rPr lang="zh-CN" altLang="en-US" sz="2000" b="1" dirty="0" smtClean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性质：漂白性</a:t>
            </a:r>
            <a:endParaRPr lang="zh-CN" altLang="en-US" sz="2000" b="1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38053" y="4229028"/>
            <a:ext cx="4572000" cy="646331"/>
          </a:xfrm>
          <a:prstGeom prst="rect">
            <a:avLst/>
          </a:prstGeom>
          <a:ln w="19050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hangingPunct="1">
              <a:defRPr/>
            </a:pPr>
            <a:r>
              <a:rPr lang="zh-CN" altLang="en-US" b="1" kern="1200" dirty="0">
                <a:solidFill>
                  <a:schemeClr val="tx1"/>
                </a:solidFill>
                <a:latin typeface="+mn-ea"/>
              </a:rPr>
              <a:t>可以使</a:t>
            </a:r>
            <a:r>
              <a:rPr lang="zh-CN" altLang="zh-CN" b="1" kern="1200" dirty="0">
                <a:solidFill>
                  <a:schemeClr val="tx1"/>
                </a:solidFill>
                <a:latin typeface="+mn-ea"/>
              </a:rPr>
              <a:t>品红溶液褪色</a:t>
            </a:r>
            <a:r>
              <a:rPr lang="zh-CN" altLang="en-US" b="1" kern="1200" dirty="0">
                <a:solidFill>
                  <a:schemeClr val="tx1"/>
                </a:solidFill>
                <a:latin typeface="+mn-ea"/>
              </a:rPr>
              <a:t>，加热褪色后的溶液，溶液恢复红色</a:t>
            </a:r>
            <a:endParaRPr lang="en-US" altLang="zh-CN" b="1" kern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62600" y="2512252"/>
            <a:ext cx="3444241" cy="923330"/>
          </a:xfrm>
          <a:prstGeom prst="rect">
            <a:avLst/>
          </a:prstGeom>
          <a:ln w="190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kumimoji="1" lang="zh-CN" altLang="en-US" b="1" dirty="0">
                <a:solidFill>
                  <a:schemeClr val="tx1"/>
                </a:solidFill>
                <a:latin typeface="+mn-ea"/>
              </a:rPr>
              <a:t>与水反应生成亚硫酸</a:t>
            </a:r>
            <a:endParaRPr kumimoji="1" lang="en-US" altLang="zh-CN" b="1" dirty="0">
              <a:solidFill>
                <a:schemeClr val="tx1"/>
              </a:solidFill>
              <a:latin typeface="+mn-ea"/>
            </a:endParaRPr>
          </a:p>
          <a:p>
            <a:r>
              <a:rPr kumimoji="1" lang="zh-CN" altLang="en-US" b="1" dirty="0">
                <a:solidFill>
                  <a:schemeClr val="tx1"/>
                </a:solidFill>
                <a:latin typeface="+mn-ea"/>
              </a:rPr>
              <a:t>与碱性氧化物反应生成亚硫酸盐</a:t>
            </a:r>
            <a:endParaRPr kumimoji="1" lang="en-US" altLang="zh-CN" b="1" dirty="0">
              <a:solidFill>
                <a:schemeClr val="tx1"/>
              </a:solidFill>
              <a:latin typeface="+mn-ea"/>
            </a:endParaRPr>
          </a:p>
          <a:p>
            <a:r>
              <a:rPr kumimoji="1" lang="zh-CN" altLang="en-US" b="1" dirty="0">
                <a:solidFill>
                  <a:schemeClr val="tx1"/>
                </a:solidFill>
                <a:latin typeface="+mn-ea"/>
              </a:rPr>
              <a:t>与碱反应生成亚硫酸盐和水</a:t>
            </a:r>
            <a:endParaRPr lang="en-US" altLang="zh-CN" b="1" kern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21730" y="551622"/>
            <a:ext cx="4572000" cy="923330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>
            <a:spAutoFit/>
          </a:bodyPr>
          <a:lstStyle/>
          <a:p>
            <a:r>
              <a:rPr kumimoji="1" lang="zh-CN" altLang="en-US" b="1" kern="1200" dirty="0">
                <a:solidFill>
                  <a:schemeClr val="tx1"/>
                </a:solidFill>
                <a:latin typeface="+mn-ea"/>
              </a:rPr>
              <a:t>能与氧气、酸性高锰酸钾溶液、氯水、溴水、碘水等多种氧化剂发生</a:t>
            </a:r>
            <a:r>
              <a:rPr kumimoji="1" lang="zh-CN" altLang="en-US" b="1" kern="1200" dirty="0" smtClean="0">
                <a:solidFill>
                  <a:schemeClr val="tx1"/>
                </a:solidFill>
                <a:latin typeface="+mn-ea"/>
              </a:rPr>
              <a:t>反应，</a:t>
            </a:r>
            <a:r>
              <a:rPr lang="zh-CN" altLang="en-US" b="1" dirty="0" smtClean="0">
                <a:latin typeface="+mn-ea"/>
              </a:rPr>
              <a:t>可用于生产</a:t>
            </a:r>
            <a:r>
              <a:rPr lang="zh-CN" altLang="en-US" b="1" dirty="0">
                <a:latin typeface="+mn-ea"/>
              </a:rPr>
              <a:t>硫酸，可以在葡萄酒中起抗氧化的作用。</a:t>
            </a:r>
            <a:endParaRPr kumimoji="1" lang="en-US" altLang="zh-CN" b="1" kern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03169" y="1081176"/>
            <a:ext cx="3647152" cy="36933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defTabSz="685800" hangingPunct="1">
              <a:defRPr/>
            </a:pPr>
            <a:r>
              <a:rPr lang="zh-CN" altLang="en-US" b="1" dirty="0">
                <a:latin typeface="+mn-ea"/>
              </a:rPr>
              <a:t>能与氢硫酸、硫化钠等还原剂反应</a:t>
            </a:r>
            <a:endParaRPr lang="en-US" altLang="zh-CN" b="1" dirty="0"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830318" y="1562149"/>
            <a:ext cx="1127126" cy="412750"/>
          </a:xfrm>
          <a:prstGeom prst="rect">
            <a:avLst/>
          </a:prstGeom>
          <a:solidFill>
            <a:srgbClr val="F0CE8E"/>
          </a:solidFill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还原性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左大括号 17"/>
          <p:cNvSpPr/>
          <p:nvPr/>
        </p:nvSpPr>
        <p:spPr>
          <a:xfrm rot="16200000">
            <a:off x="3478011" y="1337658"/>
            <a:ext cx="149628" cy="1337809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Group 4"/>
          <p:cNvGrpSpPr/>
          <p:nvPr/>
        </p:nvGrpSpPr>
        <p:grpSpPr>
          <a:xfrm>
            <a:off x="621868" y="114077"/>
            <a:ext cx="2955273" cy="735528"/>
            <a:chOff x="146" y="643"/>
            <a:chExt cx="2306" cy="463"/>
          </a:xfrm>
        </p:grpSpPr>
        <p:grpSp>
          <p:nvGrpSpPr>
            <p:cNvPr id="21" name="Group 5"/>
            <p:cNvGrpSpPr/>
            <p:nvPr/>
          </p:nvGrpSpPr>
          <p:grpSpPr>
            <a:xfrm>
              <a:off x="146" y="643"/>
              <a:ext cx="2287" cy="463"/>
              <a:chOff x="111" y="3062"/>
              <a:chExt cx="2449" cy="579"/>
            </a:xfrm>
          </p:grpSpPr>
          <p:sp>
            <p:nvSpPr>
              <p:cNvPr id="23" name="AutoShape 21"/>
              <p:cNvSpPr/>
              <p:nvPr/>
            </p:nvSpPr>
            <p:spPr>
              <a:xfrm>
                <a:off x="111" y="3062"/>
                <a:ext cx="2449" cy="579"/>
              </a:xfrm>
              <a:prstGeom prst="roundRect">
                <a:avLst>
                  <a:gd name="adj" fmla="val 11921"/>
                </a:avLst>
              </a:prstGeom>
              <a:solidFill>
                <a:srgbClr val="0099CC"/>
              </a:solidFill>
              <a:ln w="3810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800" b="1" dirty="0">
                  <a:latin typeface="黑体" panose="02010609060101010101" charset="-122"/>
                </a:endParaRPr>
              </a:p>
            </p:txBody>
          </p:sp>
          <p:sp>
            <p:nvSpPr>
              <p:cNvPr id="24" name="Freeform 22"/>
              <p:cNvSpPr/>
              <p:nvPr/>
            </p:nvSpPr>
            <p:spPr bwMode="gray">
              <a:xfrm>
                <a:off x="171" y="3113"/>
                <a:ext cx="524" cy="37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</p:grpSp>
        <p:sp>
          <p:nvSpPr>
            <p:cNvPr id="22" name="Text Box 16"/>
            <p:cNvSpPr txBox="1">
              <a:spLocks noChangeArrowheads="1"/>
            </p:cNvSpPr>
            <p:nvPr/>
          </p:nvSpPr>
          <p:spPr bwMode="gray">
            <a:xfrm>
              <a:off x="202" y="691"/>
              <a:ext cx="2250" cy="329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lang="en-US" altLang="zh-CN" sz="28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SO</a:t>
              </a:r>
              <a:r>
                <a:rPr lang="en-US" altLang="zh-CN" sz="2800" b="1" kern="1200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2</a:t>
              </a:r>
              <a:r>
                <a:rPr lang="zh-CN" altLang="en-US" sz="28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化学性质总结</a:t>
              </a:r>
              <a:endParaRPr kumimoji="0" lang="zh-CN" alt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5311450" y="1613858"/>
            <a:ext cx="2218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SO</a:t>
            </a:r>
            <a:r>
              <a:rPr lang="en-US" altLang="zh-CN" b="1" baseline="-25000" dirty="0">
                <a:solidFill>
                  <a:srgbClr val="FF0000"/>
                </a:solidFill>
              </a:rPr>
              <a:t>2</a:t>
            </a:r>
            <a:r>
              <a:rPr lang="zh-CN" altLang="en-US" b="1" dirty="0" smtClean="0">
                <a:solidFill>
                  <a:srgbClr val="FF0000"/>
                </a:solidFill>
              </a:rPr>
              <a:t>主要体现还原性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6" name="左箭头 25"/>
          <p:cNvSpPr/>
          <p:nvPr/>
        </p:nvSpPr>
        <p:spPr>
          <a:xfrm>
            <a:off x="5130475" y="1707484"/>
            <a:ext cx="180975" cy="13524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39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88"/>
    </mc:Choice>
    <mc:Fallback xmlns="">
      <p:transition spd="slow" advTm="53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1" animBg="1"/>
      <p:bldP spid="6" grpId="2" animBg="1"/>
      <p:bldP spid="8" grpId="1" animBg="1"/>
      <p:bldP spid="8" grpId="2" animBg="1"/>
      <p:bldP spid="10" grpId="1" animBg="1"/>
      <p:bldP spid="10" grpId="2" animBg="1"/>
      <p:bldP spid="11" grpId="0" animBg="1"/>
      <p:bldP spid="12" grpId="0" animBg="1"/>
      <p:bldP spid="13" grpId="0" animBg="1"/>
      <p:bldP spid="14" grpId="0" animBg="1"/>
      <p:bldP spid="15" grpId="1" animBg="1"/>
      <p:bldP spid="15" grpId="2" animBg="1"/>
      <p:bldP spid="18" grpId="0" animBg="1"/>
      <p:bldP spid="25" grpId="0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313668" y="1590675"/>
            <a:ext cx="1553766" cy="39878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50800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000" b="1" kern="1200" cap="none" spc="0" normalizeH="0" baseline="0" noProof="0" dirty="0">
                <a:latin typeface="黑体" panose="02010609060101010101" charset="-122"/>
                <a:ea typeface="黑体" panose="02010609060101010101" charset="-122"/>
                <a:cs typeface="+mn-cs"/>
              </a:rPr>
              <a:t>性质预测</a:t>
            </a:r>
          </a:p>
        </p:txBody>
      </p:sp>
      <p:sp>
        <p:nvSpPr>
          <p:cNvPr id="5" name="右箭头 4"/>
          <p:cNvSpPr/>
          <p:nvPr/>
        </p:nvSpPr>
        <p:spPr bwMode="auto">
          <a:xfrm rot="5400000">
            <a:off x="3955415" y="2020491"/>
            <a:ext cx="270272" cy="375047"/>
          </a:xfrm>
          <a:prstGeom prst="rightArrow">
            <a:avLst/>
          </a:prstGeom>
          <a:solidFill>
            <a:srgbClr val="C00000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FFFF00"/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918" y="78973"/>
            <a:ext cx="5543550" cy="10147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性质预测及验证实验的思维模型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0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3313668" y="2340769"/>
            <a:ext cx="1607344" cy="39878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50800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defRPr/>
            </a:pPr>
            <a:r>
              <a:rPr kumimoji="0" lang="zh-CN" altLang="en-US" sz="2000" b="1" kern="1200" cap="none" spc="0" normalizeH="0" baseline="0" noProof="0" dirty="0">
                <a:latin typeface="黑体" panose="02010609060101010101" charset="-122"/>
                <a:ea typeface="黑体" panose="02010609060101010101" charset="-122"/>
                <a:cs typeface="+mn-cs"/>
              </a:rPr>
              <a:t>实验验证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1331040" y="1431211"/>
            <a:ext cx="1232297" cy="70675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50800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000" b="1" kern="1200" cap="none" spc="0" normalizeH="0" baseline="0" noProof="0" dirty="0">
                <a:latin typeface="黑体" panose="02010609060101010101" charset="-122"/>
                <a:ea typeface="黑体" panose="02010609060101010101" charset="-122"/>
                <a:cs typeface="+mn-cs"/>
              </a:rPr>
              <a:t>由类别看</a:t>
            </a:r>
            <a:r>
              <a:rPr kumimoji="0" lang="zh-CN" altLang="en-US" sz="2000" b="1" kern="1200" cap="none" spc="0" normalizeH="0" baseline="0" noProof="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通性</a:t>
            </a: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6153309" y="1431131"/>
            <a:ext cx="1687116" cy="101473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50800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000" b="1" kern="1200" cap="none" spc="0" normalizeH="0" baseline="0" noProof="0" dirty="0">
                <a:latin typeface="黑体" panose="02010609060101010101" charset="-122"/>
                <a:ea typeface="黑体" panose="02010609060101010101" charset="-122"/>
                <a:cs typeface="+mn-cs"/>
              </a:rPr>
              <a:t>由核心元素化合价看</a:t>
            </a:r>
            <a:r>
              <a:rPr kumimoji="0" lang="zh-CN" altLang="en-US" sz="2000" b="1" kern="1200" cap="none" spc="0" normalizeH="0" baseline="0" noProof="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氧化</a:t>
            </a:r>
            <a:r>
              <a:rPr kumimoji="0" lang="en-US" altLang="zh-CN" sz="2000" b="1" kern="1200" cap="none" spc="0" normalizeH="0" baseline="0" noProof="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/</a:t>
            </a:r>
            <a:r>
              <a:rPr kumimoji="0" lang="zh-CN" altLang="en-US" sz="2000" b="1" kern="1200" cap="none" spc="0" normalizeH="0" baseline="0" noProof="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还原性</a:t>
            </a:r>
          </a:p>
        </p:txBody>
      </p:sp>
      <p:sp>
        <p:nvSpPr>
          <p:cNvPr id="10" name="左大括号 9"/>
          <p:cNvSpPr/>
          <p:nvPr/>
        </p:nvSpPr>
        <p:spPr>
          <a:xfrm rot="5400000">
            <a:off x="4204335" y="1161415"/>
            <a:ext cx="248920" cy="3648710"/>
          </a:xfrm>
          <a:prstGeom prst="leftBrace">
            <a:avLst>
              <a:gd name="adj1" fmla="val 8364"/>
              <a:gd name="adj2" fmla="val 55708"/>
            </a:avLst>
          </a:prstGeom>
          <a:noFill/>
          <a:ln w="508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sz="405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2403951" y="4246801"/>
            <a:ext cx="3582591" cy="39878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50800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defRPr/>
            </a:pPr>
            <a:r>
              <a:rPr kumimoji="0" lang="zh-CN" altLang="en-US" sz="2000" b="1" kern="1200" cap="none" spc="0" normalizeH="0" baseline="0" noProof="0" dirty="0">
                <a:latin typeface="黑体" panose="02010609060101010101" charset="-122"/>
                <a:ea typeface="黑体" panose="02010609060101010101" charset="-122"/>
                <a:cs typeface="+mn-cs"/>
              </a:rPr>
              <a:t>验证预测，得出结论</a:t>
            </a:r>
          </a:p>
        </p:txBody>
      </p:sp>
      <p:sp>
        <p:nvSpPr>
          <p:cNvPr id="12" name="右箭头 11"/>
          <p:cNvSpPr/>
          <p:nvPr/>
        </p:nvSpPr>
        <p:spPr bwMode="auto">
          <a:xfrm>
            <a:off x="2563575" y="1712119"/>
            <a:ext cx="696516" cy="253604"/>
          </a:xfrm>
          <a:prstGeom prst="rightArrow">
            <a:avLst/>
          </a:prstGeom>
          <a:solidFill>
            <a:srgbClr val="C00000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FFFF00"/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右箭头 12"/>
          <p:cNvSpPr/>
          <p:nvPr/>
        </p:nvSpPr>
        <p:spPr bwMode="auto">
          <a:xfrm rot="10800000">
            <a:off x="4921012" y="1697831"/>
            <a:ext cx="1178719" cy="254794"/>
          </a:xfrm>
          <a:prstGeom prst="rightArrow">
            <a:avLst/>
          </a:prstGeom>
          <a:solidFill>
            <a:srgbClr val="C00000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FFFF00"/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1911033" y="3166904"/>
            <a:ext cx="1064419" cy="737235"/>
          </a:xfrm>
          <a:prstGeom prst="rect">
            <a:avLst/>
          </a:prstGeom>
          <a:solidFill>
            <a:srgbClr val="FFFF99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/>
            <a:r>
              <a:rPr lang="zh-CN" altLang="en-US" sz="2100" b="1" dirty="0">
                <a:latin typeface="黑体" panose="02010609060101010101" charset="-122"/>
              </a:rPr>
              <a:t>验证试剂选择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3563620" y="3166904"/>
            <a:ext cx="1188244" cy="737235"/>
          </a:xfrm>
          <a:prstGeom prst="rect">
            <a:avLst/>
          </a:prstGeom>
          <a:solidFill>
            <a:srgbClr val="FFFF99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/>
            <a:r>
              <a:rPr lang="zh-CN" altLang="en-US" sz="2100" b="1" dirty="0">
                <a:latin typeface="黑体" panose="02010609060101010101" charset="-122"/>
              </a:rPr>
              <a:t>实验现象观察</a:t>
            </a:r>
          </a:p>
        </p:txBody>
      </p:sp>
      <p:sp>
        <p:nvSpPr>
          <p:cNvPr id="16" name="右箭头 15"/>
          <p:cNvSpPr/>
          <p:nvPr/>
        </p:nvSpPr>
        <p:spPr bwMode="auto">
          <a:xfrm>
            <a:off x="3030220" y="3526155"/>
            <a:ext cx="501015" cy="127000"/>
          </a:xfrm>
          <a:prstGeom prst="rightArrow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5819775" y="3166745"/>
            <a:ext cx="1438275" cy="737235"/>
          </a:xfrm>
          <a:prstGeom prst="rect">
            <a:avLst/>
          </a:prstGeom>
          <a:solidFill>
            <a:srgbClr val="FFFF99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00" b="1" dirty="0">
                <a:latin typeface="黑体" panose="02010609060101010101" charset="-122"/>
              </a:rPr>
              <a:t>进一步寻找证据</a:t>
            </a:r>
          </a:p>
        </p:txBody>
      </p:sp>
      <p:sp>
        <p:nvSpPr>
          <p:cNvPr id="18" name="右箭头 17"/>
          <p:cNvSpPr/>
          <p:nvPr/>
        </p:nvSpPr>
        <p:spPr bwMode="auto">
          <a:xfrm>
            <a:off x="4773295" y="3525520"/>
            <a:ext cx="1029335" cy="127635"/>
          </a:xfrm>
          <a:prstGeom prst="rightArrow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左大括号 34"/>
          <p:cNvSpPr/>
          <p:nvPr/>
        </p:nvSpPr>
        <p:spPr>
          <a:xfrm rot="-5400000">
            <a:off x="4234180" y="2173605"/>
            <a:ext cx="285750" cy="3745865"/>
          </a:xfrm>
          <a:prstGeom prst="leftBrace">
            <a:avLst>
              <a:gd name="adj1" fmla="val 8364"/>
              <a:gd name="adj2" fmla="val 45846"/>
            </a:avLst>
          </a:prstGeom>
          <a:noFill/>
          <a:ln w="508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sz="405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3175635" y="829945"/>
            <a:ext cx="1823085" cy="39878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50800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defRPr/>
            </a:pPr>
            <a:r>
              <a:rPr kumimoji="0" lang="zh-CN" altLang="en-US" sz="2000" b="1" kern="1200" cap="none" spc="0" normalizeH="0" baseline="0" noProof="0" dirty="0">
                <a:latin typeface="黑体" panose="02010609060101010101" charset="-122"/>
                <a:ea typeface="黑体" panose="02010609060101010101" charset="-122"/>
                <a:cs typeface="+mn-cs"/>
              </a:rPr>
              <a:t>元素周期律</a:t>
            </a:r>
          </a:p>
        </p:txBody>
      </p:sp>
      <p:sp>
        <p:nvSpPr>
          <p:cNvPr id="21" name="右箭头 20"/>
          <p:cNvSpPr/>
          <p:nvPr/>
        </p:nvSpPr>
        <p:spPr bwMode="auto">
          <a:xfrm rot="5400000">
            <a:off x="3955415" y="1268016"/>
            <a:ext cx="270272" cy="375047"/>
          </a:xfrm>
          <a:prstGeom prst="rightArrow">
            <a:avLst/>
          </a:prstGeom>
          <a:solidFill>
            <a:srgbClr val="C00000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FFFF00"/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Box 29"/>
          <p:cNvSpPr txBox="1"/>
          <p:nvPr/>
        </p:nvSpPr>
        <p:spPr>
          <a:xfrm>
            <a:off x="4856808" y="3076113"/>
            <a:ext cx="94515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dirty="0" smtClean="0">
                <a:solidFill>
                  <a:srgbClr val="9900FF"/>
                </a:solidFill>
                <a:latin typeface="黑体" panose="02010609060101010101" charset="-122"/>
                <a:ea typeface="黑体" panose="02010609060101010101" charset="-122"/>
              </a:rPr>
              <a:t>无明显</a:t>
            </a:r>
            <a:endParaRPr lang="en-US" altLang="zh-CN" sz="1800" dirty="0" smtClean="0">
              <a:solidFill>
                <a:srgbClr val="9900F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800" dirty="0" smtClean="0">
                <a:solidFill>
                  <a:srgbClr val="9900FF"/>
                </a:solidFill>
                <a:latin typeface="黑体" panose="02010609060101010101" charset="-122"/>
                <a:ea typeface="黑体" panose="02010609060101010101" charset="-122"/>
              </a:rPr>
              <a:t>现象</a:t>
            </a:r>
            <a:endParaRPr lang="zh-CN" altLang="en-US" sz="1800" dirty="0">
              <a:solidFill>
                <a:srgbClr val="99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97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64"/>
    </mc:Choice>
    <mc:Fallback xmlns="">
      <p:transition spd="slow" advTm="5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2616" y="1015348"/>
            <a:ext cx="84333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是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一种</a:t>
            </a:r>
            <a:r>
              <a:rPr lang="zh-CN" altLang="en-US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无色，有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刺激性气味的</a:t>
            </a:r>
            <a:r>
              <a:rPr lang="zh-CN" altLang="en-US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有毒气体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密度比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空气</a:t>
            </a:r>
            <a:r>
              <a:rPr lang="zh-CN" altLang="en-US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大，易</a:t>
            </a:r>
            <a:r>
              <a:rPr lang="zh-CN" altLang="en-US" sz="2000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溶于</a:t>
            </a:r>
            <a:r>
              <a:rPr lang="zh-CN" altLang="en-US" sz="20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水；</a:t>
            </a:r>
            <a:endParaRPr lang="en-US" altLang="zh-CN" sz="2000" b="1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火山爆发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时会喷出该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气体；</a:t>
            </a:r>
            <a:endParaRPr lang="en-US" altLang="zh-CN" sz="20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工业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上常用来漂白纸浆、毛、丝、草帽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等；</a:t>
            </a:r>
            <a:endParaRPr lang="en-US" altLang="zh-CN" sz="20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导致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酸雨的主要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元凶；</a:t>
            </a:r>
            <a:endParaRPr lang="en-US" altLang="zh-CN" sz="20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是国内外允许使用的一种食品添加剂，在食品工业中发挥着护色、防腐、漂白和抗氧化的作用；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可用于葡萄酒和果酒，最大使用量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0.25g/kg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，残留量不得超过</a:t>
            </a:r>
            <a:r>
              <a:rPr lang="en-US" altLang="zh-CN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0.05g/kg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1668" y="151187"/>
            <a:ext cx="2417018" cy="735528"/>
            <a:chOff x="146" y="643"/>
            <a:chExt cx="1886" cy="463"/>
          </a:xfrm>
        </p:grpSpPr>
        <p:grpSp>
          <p:nvGrpSpPr>
            <p:cNvPr id="6" name="Group 5"/>
            <p:cNvGrpSpPr/>
            <p:nvPr/>
          </p:nvGrpSpPr>
          <p:grpSpPr>
            <a:xfrm>
              <a:off x="146" y="643"/>
              <a:ext cx="1540" cy="463"/>
              <a:chOff x="111" y="3062"/>
              <a:chExt cx="1649" cy="579"/>
            </a:xfrm>
          </p:grpSpPr>
          <p:sp>
            <p:nvSpPr>
              <p:cNvPr id="8" name="AutoShape 21"/>
              <p:cNvSpPr/>
              <p:nvPr/>
            </p:nvSpPr>
            <p:spPr>
              <a:xfrm>
                <a:off x="111" y="3062"/>
                <a:ext cx="1649" cy="579"/>
              </a:xfrm>
              <a:prstGeom prst="roundRect">
                <a:avLst>
                  <a:gd name="adj" fmla="val 11921"/>
                </a:avLst>
              </a:prstGeom>
              <a:solidFill>
                <a:srgbClr val="339933"/>
              </a:solidFill>
              <a:ln w="3810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000" b="1" dirty="0">
                  <a:latin typeface="黑体" panose="02010609060101010101" charset="-122"/>
                </a:endParaRPr>
              </a:p>
            </p:txBody>
          </p:sp>
          <p:sp>
            <p:nvSpPr>
              <p:cNvPr id="9" name="Freeform 22"/>
              <p:cNvSpPr/>
              <p:nvPr/>
            </p:nvSpPr>
            <p:spPr bwMode="gray">
              <a:xfrm>
                <a:off x="171" y="3113"/>
                <a:ext cx="524" cy="37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</p:grpSp>
        <p:sp>
          <p:nvSpPr>
            <p:cNvPr id="7" name="Text Box 16"/>
            <p:cNvSpPr txBox="1">
              <a:spLocks noChangeArrowheads="1"/>
            </p:cNvSpPr>
            <p:nvPr/>
          </p:nvSpPr>
          <p:spPr bwMode="gray">
            <a:xfrm>
              <a:off x="346" y="664"/>
              <a:ext cx="1686" cy="40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lang="zh-CN" altLang="en-US" sz="36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猜猜</a:t>
              </a:r>
              <a:r>
                <a:rPr lang="zh-CN" altLang="en-US" sz="3600" b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看</a:t>
              </a:r>
              <a:endParaRPr kumimoji="0" lang="zh-CN" altLang="en-US" sz="36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2819381" y="313181"/>
            <a:ext cx="1779905" cy="52197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物质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99286" y="312556"/>
            <a:ext cx="2348720" cy="523220"/>
          </a:xfrm>
          <a:prstGeom prst="rect">
            <a:avLst/>
          </a:prstGeom>
          <a:solidFill>
            <a:srgbClr val="F0CE8E"/>
          </a:solidFill>
        </p:spPr>
        <p:txBody>
          <a:bodyPr wrap="none">
            <a:spAutoFit/>
          </a:bodyPr>
          <a:lstStyle/>
          <a:p>
            <a:r>
              <a:rPr lang="en-US" altLang="zh-CN" sz="28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800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二氧化硫</a:t>
            </a:r>
            <a:endParaRPr lang="zh-CN" altLang="en-US" sz="2800" dirty="0"/>
          </a:p>
        </p:txBody>
      </p:sp>
      <p:pic>
        <p:nvPicPr>
          <p:cNvPr id="10" name="Picture 11" descr="100B15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 t="6638" r="29749"/>
          <a:stretch>
            <a:fillRect/>
          </a:stretch>
        </p:blipFill>
        <p:spPr bwMode="auto">
          <a:xfrm>
            <a:off x="648077" y="886715"/>
            <a:ext cx="1476994" cy="41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右箭头 10"/>
          <p:cNvSpPr>
            <a:spLocks noChangeArrowheads="1"/>
          </p:cNvSpPr>
          <p:nvPr/>
        </p:nvSpPr>
        <p:spPr bwMode="auto">
          <a:xfrm>
            <a:off x="2010714" y="2544545"/>
            <a:ext cx="1071563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34925" cap="sq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 eaLnBrk="1" hangingPunct="1"/>
            <a:endParaRPr lang="zh-CN" altLang="en-US" sz="5400" b="1"/>
          </a:p>
        </p:txBody>
      </p:sp>
      <p:pic>
        <p:nvPicPr>
          <p:cNvPr id="12" name="Picture 12" descr="100B15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2731" r="3847"/>
          <a:stretch>
            <a:fillRect/>
          </a:stretch>
        </p:blipFill>
        <p:spPr bwMode="auto">
          <a:xfrm>
            <a:off x="3082277" y="1563080"/>
            <a:ext cx="2380562" cy="333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3709333" y="2096870"/>
            <a:ext cx="1220519" cy="4476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99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94"/>
    </mc:Choice>
    <mc:Fallback xmlns="">
      <p:transition spd="slow" advTm="60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1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ransition advTm="5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9735" y="313055"/>
            <a:ext cx="817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活动</a:t>
            </a:r>
            <a:r>
              <a:rPr lang="en-US" altLang="zh-CN" sz="24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】</a:t>
            </a:r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分析硫的化学性质，并说出你的依据。</a:t>
            </a:r>
            <a:endParaRPr lang="zh-CN" altLang="en-US" sz="2400" b="1" kern="100" dirty="0" smtClean="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9130" y="1447396"/>
            <a:ext cx="534670" cy="41275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1041400" y="1632816"/>
            <a:ext cx="514350" cy="9525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581150" y="1442316"/>
            <a:ext cx="1824990" cy="41275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非金属单质</a:t>
            </a:r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3092450" y="1653136"/>
            <a:ext cx="514350" cy="127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左大括号 8"/>
          <p:cNvSpPr/>
          <p:nvPr/>
        </p:nvSpPr>
        <p:spPr>
          <a:xfrm>
            <a:off x="3808730" y="1180696"/>
            <a:ext cx="308610" cy="946150"/>
          </a:xfrm>
          <a:prstGeom prst="leftBrac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240530" y="1034646"/>
            <a:ext cx="3439795" cy="41275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+ O</a:t>
            </a:r>
            <a:r>
              <a:rPr lang="en-US" altLang="zh-CN" sz="2100" b="1" baseline="-250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</a:t>
            </a:r>
            <a:r>
              <a:rPr lang="zh-CN" altLang="en-US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酸性氧化物</a:t>
            </a:r>
            <a:endParaRPr lang="zh-CN" altLang="en-US" sz="2100" b="1" baseline="-250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40530" y="1860146"/>
            <a:ext cx="2821940" cy="41275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金属       硫化物</a:t>
            </a: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5036820" y="1236576"/>
            <a:ext cx="414020" cy="508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5158740" y="2063981"/>
            <a:ext cx="414020" cy="508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59130" y="2571077"/>
            <a:ext cx="8179435" cy="41275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【实验验证】将铁粉与硫粉混合均匀后，用灼热的玻璃棒接触粉末</a:t>
            </a:r>
          </a:p>
        </p:txBody>
      </p:sp>
      <p:sp>
        <p:nvSpPr>
          <p:cNvPr id="15" name="矩形 14"/>
          <p:cNvSpPr/>
          <p:nvPr/>
        </p:nvSpPr>
        <p:spPr>
          <a:xfrm>
            <a:off x="7008323" y="1131432"/>
            <a:ext cx="2042547" cy="646331"/>
          </a:xfrm>
          <a:prstGeom prst="rect">
            <a:avLst/>
          </a:prstGeom>
          <a:solidFill>
            <a:srgbClr val="F0CE8E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== SO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endParaRPr lang="zh-CN" altLang="en-US" sz="2400" b="1" baseline="-25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829211" y="1043391"/>
            <a:ext cx="64953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点燃</a:t>
            </a:r>
            <a:endParaRPr lang="zh-CN" altLang="en-US" b="1" baseline="-25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9445" y="4389143"/>
            <a:ext cx="5934710" cy="41275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Q1</a:t>
            </a:r>
            <a:r>
              <a:rPr lang="zh-CN" altLang="en-US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：分析，</a:t>
            </a:r>
            <a:r>
              <a:rPr lang="en-US" altLang="zh-CN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Fe</a:t>
            </a:r>
            <a:r>
              <a:rPr lang="zh-CN" altLang="en-US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与</a:t>
            </a:r>
            <a:r>
              <a:rPr lang="en-US" altLang="zh-CN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zh-CN" altLang="en-US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反应的产物是什么？</a:t>
            </a:r>
          </a:p>
        </p:txBody>
      </p:sp>
      <p:sp>
        <p:nvSpPr>
          <p:cNvPr id="18" name="矩形 17"/>
          <p:cNvSpPr/>
          <p:nvPr/>
        </p:nvSpPr>
        <p:spPr>
          <a:xfrm>
            <a:off x="5573723" y="4239746"/>
            <a:ext cx="3688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 =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FeS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（硫化亚铁）</a:t>
            </a:r>
            <a:endParaRPr lang="zh-CN" altLang="en-US" sz="2400" b="1" baseline="-25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457981" y="4250059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33333"/>
                </a:solidFill>
                <a:latin typeface="zuoyeFont_mathFont"/>
              </a:rPr>
              <a:t>△</a:t>
            </a:r>
            <a:endParaRPr lang="zh-CN" altLang="en-US" sz="2400" b="1" dirty="0"/>
          </a:p>
        </p:txBody>
      </p:sp>
      <p:pic>
        <p:nvPicPr>
          <p:cNvPr id="20" name="铁和硫反应视频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465" y="3169052"/>
            <a:ext cx="1819275" cy="1002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38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480"/>
    </mc:Choice>
    <mc:Fallback xmlns="">
      <p:transition spd="slow" advTm="19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5" grpId="0"/>
      <p:bldP spid="5" grpId="1"/>
      <p:bldP spid="7" grpId="0"/>
      <p:bldP spid="9" grpId="0" bldLvl="0" animBg="1"/>
      <p:bldP spid="9" grpId="1" animBg="1"/>
      <p:bldP spid="10" grpId="0"/>
      <p:bldP spid="10" grpId="1"/>
      <p:bldP spid="11" grpId="0"/>
      <p:bldP spid="11" grpId="1"/>
      <p:bldP spid="14" grpId="0"/>
      <p:bldP spid="14" grpId="1"/>
      <p:bldP spid="15" grpId="0" animBg="1"/>
      <p:bldP spid="16" grpId="0"/>
      <p:bldP spid="17" grpId="0"/>
      <p:bldP spid="17" grpId="1"/>
      <p:bldP spid="18" grpId="0"/>
      <p:bldP spid="19" grpId="0"/>
    </p:bldLst>
  </p:timing>
  <p:extLst mod="1">
    <p:ext uri="{E180D4A7-C9FB-4DFB-919C-405C955672EB}">
      <p14:showEvtLst xmlns:p14="http://schemas.microsoft.com/office/powerpoint/2010/main">
        <p14:playEvt time="45013" objId="20"/>
        <p14:pauseEvt time="69102" objId="20"/>
        <p14:seekEvt time="69102" objId="20" seek="23005"/>
        <p14:resumeEvt time="69102" objId="20"/>
        <p14:stopEvt time="136003" objId="2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1064" y="2276394"/>
            <a:ext cx="5934710" cy="41275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sz="21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Q3</a:t>
            </a:r>
            <a:r>
              <a:rPr lang="zh-CN" altLang="en-US" sz="21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若将</a:t>
            </a:r>
            <a:r>
              <a:rPr lang="en-US" altLang="zh-CN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Fe</a:t>
            </a:r>
            <a:r>
              <a:rPr lang="zh-CN" altLang="en-US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换成铜，与</a:t>
            </a:r>
            <a:r>
              <a:rPr lang="en-US" altLang="zh-CN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zh-CN" altLang="en-US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反应的产物又是什么？</a:t>
            </a:r>
          </a:p>
        </p:txBody>
      </p:sp>
      <p:sp>
        <p:nvSpPr>
          <p:cNvPr id="4" name="矩形 3"/>
          <p:cNvSpPr/>
          <p:nvPr/>
        </p:nvSpPr>
        <p:spPr>
          <a:xfrm>
            <a:off x="551064" y="424788"/>
            <a:ext cx="8360179" cy="415486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sz="21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Q2</a:t>
            </a:r>
            <a:r>
              <a:rPr lang="zh-CN" altLang="en-US" sz="21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：设计实验方案，检验</a:t>
            </a:r>
            <a:r>
              <a:rPr lang="en-US" altLang="zh-CN" sz="21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Fe</a:t>
            </a:r>
            <a:r>
              <a:rPr lang="zh-CN" altLang="en-US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与</a:t>
            </a:r>
            <a:r>
              <a:rPr lang="en-US" altLang="zh-CN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zh-CN" altLang="en-US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反应的</a:t>
            </a:r>
            <a:r>
              <a:rPr lang="zh-CN" altLang="en-US" sz="21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产物。</a:t>
            </a:r>
            <a:endParaRPr lang="zh-CN" altLang="en-US" sz="21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1064" y="971817"/>
            <a:ext cx="582935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资料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Ⅰ.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000" b="1" baseline="-25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遇湿润的醋酸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铅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试纸变黑；</a:t>
            </a:r>
            <a:endParaRPr lang="en-US" altLang="zh-CN" sz="2000" b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Ⅱ. H</a:t>
            </a:r>
            <a:r>
              <a:rPr lang="en-US" altLang="zh-CN" sz="2000" b="1" baseline="-25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+ CuSO</a:t>
            </a:r>
            <a:r>
              <a:rPr lang="en-US" altLang="zh-CN" sz="20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=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CuS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↓(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黑色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+ H</a:t>
            </a:r>
            <a:r>
              <a:rPr lang="en-US" altLang="zh-CN" sz="20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SO</a:t>
            </a:r>
            <a:r>
              <a:rPr lang="en-US" altLang="zh-CN" sz="20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endParaRPr lang="zh-CN" altLang="en-US" sz="2000" b="1" baseline="-25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1064" y="2788115"/>
            <a:ext cx="7747461" cy="1384995"/>
          </a:xfrm>
          <a:prstGeom prst="rect">
            <a:avLst/>
          </a:prstGeom>
          <a:ln w="222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能</a:t>
            </a:r>
            <a:r>
              <a:rPr lang="zh-CN" altLang="zh-CN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化金银铜铁，奇物</a:t>
            </a:r>
            <a:r>
              <a:rPr lang="zh-CN" altLang="en-US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en-US" altLang="zh-CN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—— </a:t>
            </a:r>
            <a:r>
              <a:rPr lang="zh-CN" altLang="zh-CN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神农本草经</a:t>
            </a:r>
            <a:r>
              <a:rPr lang="zh-CN" altLang="zh-CN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》</a:t>
            </a:r>
            <a:endParaRPr lang="en-US" altLang="zh-CN" b="1" kern="1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kern="1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若是</a:t>
            </a:r>
            <a:r>
              <a:rPr lang="zh-CN" altLang="en-US" b="1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水银温度计打碎，发生汞泄漏，可立即在汞上撒一把该物质的粉末进行处理；</a:t>
            </a:r>
            <a:endParaRPr lang="en-US" altLang="zh-CN" b="1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380419" y="2127631"/>
            <a:ext cx="2694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Cu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= Cu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（硫化亚铜）</a:t>
            </a:r>
            <a:endParaRPr lang="zh-CN" altLang="en-US" sz="2000" b="1" baseline="-25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332762" y="2035563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33333"/>
                </a:solidFill>
                <a:latin typeface="zuoyeFont_mathFont"/>
              </a:rPr>
              <a:t>△</a:t>
            </a:r>
            <a:endParaRPr lang="zh-CN" altLang="en-US" sz="2400" b="1" dirty="0"/>
          </a:p>
        </p:txBody>
      </p:sp>
      <p:sp>
        <p:nvSpPr>
          <p:cNvPr id="16" name="矩形 15"/>
          <p:cNvSpPr/>
          <p:nvPr/>
        </p:nvSpPr>
        <p:spPr>
          <a:xfrm>
            <a:off x="5704329" y="3594163"/>
            <a:ext cx="2518704" cy="507831"/>
          </a:xfrm>
          <a:prstGeom prst="rect">
            <a:avLst/>
          </a:prstGeom>
          <a:solidFill>
            <a:srgbClr val="F0CE8E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Hg</a:t>
            </a:r>
            <a:r>
              <a:rPr lang="en-US" altLang="zh-CN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=  </a:t>
            </a:r>
            <a:r>
              <a:rPr lang="en-US" altLang="zh-CN" b="1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HgS</a:t>
            </a:r>
            <a:endParaRPr lang="zh-CN" altLang="en-US" b="1" baseline="-25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1064" y="4354044"/>
            <a:ext cx="7759548" cy="553998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硫还能与一些非金属单质发生反应，例如：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+ H</a:t>
            </a:r>
            <a:r>
              <a:rPr lang="en-US" altLang="zh-CN" sz="20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=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000" b="1" baseline="-25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endParaRPr lang="zh-CN" altLang="en-US" sz="2000" b="1" baseline="-25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146218" y="4324227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333333"/>
                </a:solidFill>
                <a:latin typeface="zuoyeFont_mathFont"/>
              </a:rPr>
              <a:t>△</a:t>
            </a:r>
            <a:endParaRPr lang="zh-CN" altLang="en-US" sz="2400" b="1" dirty="0"/>
          </a:p>
        </p:txBody>
      </p:sp>
      <p:pic>
        <p:nvPicPr>
          <p:cNvPr id="3" name="铁与硫反应的产物检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5390" y="980425"/>
            <a:ext cx="1879077" cy="10586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884"/>
    </mc:Choice>
    <mc:Fallback xmlns="">
      <p:transition spd="slow" advTm="306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1"/>
      <p:bldP spid="2" grpId="2"/>
      <p:bldP spid="4" grpId="1"/>
      <p:bldP spid="4" grpId="2"/>
      <p:bldP spid="7" grpId="0" animBg="1"/>
      <p:bldP spid="13" grpId="0" animBg="1"/>
      <p:bldP spid="14" grpId="0"/>
      <p:bldP spid="15" grpId="0"/>
      <p:bldP spid="16" grpId="0" animBg="1"/>
      <p:bldP spid="19" grpId="0" animBg="1"/>
      <p:bldP spid="18" grpId="0"/>
    </p:bldLst>
  </p:timing>
  <p:extLst mod="1">
    <p:ext uri="{E180D4A7-C9FB-4DFB-919C-405C955672EB}">
      <p14:showEvtLst xmlns:p14="http://schemas.microsoft.com/office/powerpoint/2010/main">
        <p14:playEvt time="22165" objId="3"/>
        <p14:stopEvt time="207383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40100" y="3347374"/>
            <a:ext cx="534670" cy="41275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S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3874770" y="3552479"/>
            <a:ext cx="1922780" cy="2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5173345" y="3675034"/>
            <a:ext cx="1824990" cy="41275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类别通性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3535680" y="2044354"/>
            <a:ext cx="0" cy="12661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790700" y="2044354"/>
            <a:ext cx="1824990" cy="41275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氧化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还原性</a:t>
            </a:r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2105025" y="3675034"/>
            <a:ext cx="1235075" cy="7245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75690" y="3760124"/>
            <a:ext cx="1824990" cy="41275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元素周期律</a:t>
            </a:r>
          </a:p>
        </p:txBody>
      </p:sp>
      <p:sp>
        <p:nvSpPr>
          <p:cNvPr id="10" name="矩形 9"/>
          <p:cNvSpPr/>
          <p:nvPr/>
        </p:nvSpPr>
        <p:spPr>
          <a:xfrm>
            <a:off x="481965" y="817534"/>
            <a:ext cx="8179435" cy="41275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1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【方法小结】分析预测物质性质的一般思路和角度</a:t>
            </a:r>
            <a:endParaRPr lang="en-US" altLang="zh-CN" sz="21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703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0"/>
    </mc:Choice>
    <mc:Fallback xmlns="">
      <p:transition spd="slow" advTm="24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7" grpId="0"/>
      <p:bldP spid="7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2474" y="467375"/>
            <a:ext cx="817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【</a:t>
            </a:r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活动</a:t>
            </a:r>
            <a:r>
              <a:rPr lang="en-US" altLang="zh-CN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2】</a:t>
            </a:r>
            <a:r>
              <a:rPr lang="zh-CN" altLang="en-US" sz="2400" b="1" kern="1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预测二氧化硫的性质，并书写相应的化学方程式或离子方程式（每类反应写一个即可）</a:t>
            </a:r>
            <a:endParaRPr lang="zh-CN" altLang="en-US" sz="2400" b="1" kern="100" dirty="0" smtClean="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0C95CC03-7AFE-4C12-A427-940A387E839A}"/>
              </a:ext>
            </a:extLst>
          </p:cNvPr>
          <p:cNvSpPr txBox="1"/>
          <p:nvPr/>
        </p:nvSpPr>
        <p:spPr>
          <a:xfrm>
            <a:off x="434108" y="3405887"/>
            <a:ext cx="23579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latin typeface="+mn-ea"/>
                <a:ea typeface="+mn-ea"/>
              </a:rPr>
              <a:t>酸性氧化物的通性</a:t>
            </a:r>
            <a:endParaRPr lang="zh-CN" altLang="en-US" sz="2000" b="1" dirty="0">
              <a:latin typeface="+mn-ea"/>
              <a:ea typeface="+mn-ea"/>
            </a:endParaRPr>
          </a:p>
        </p:txBody>
      </p:sp>
      <p:sp>
        <p:nvSpPr>
          <p:cNvPr id="4" name="左大括号 3">
            <a:extLst>
              <a:ext uri="{FF2B5EF4-FFF2-40B4-BE49-F238E27FC236}">
                <a16:creationId xmlns:a16="http://schemas.microsoft.com/office/drawing/2014/main" xmlns="" id="{25CF0BB7-2233-4795-8144-6467EBA79A0E}"/>
              </a:ext>
            </a:extLst>
          </p:cNvPr>
          <p:cNvSpPr/>
          <p:nvPr/>
        </p:nvSpPr>
        <p:spPr>
          <a:xfrm>
            <a:off x="2733604" y="2793784"/>
            <a:ext cx="270164" cy="203772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FF878A1F-61EE-4426-9637-593F92AE68EF}"/>
              </a:ext>
            </a:extLst>
          </p:cNvPr>
          <p:cNvSpPr txBox="1"/>
          <p:nvPr/>
        </p:nvSpPr>
        <p:spPr>
          <a:xfrm>
            <a:off x="4207163" y="2634586"/>
            <a:ext cx="3847528" cy="400110"/>
          </a:xfrm>
          <a:prstGeom prst="rect">
            <a:avLst/>
          </a:prstGeom>
          <a:solidFill>
            <a:srgbClr val="F0CE8E"/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+mn-ea"/>
                <a:ea typeface="+mn-ea"/>
              </a:rPr>
              <a:t>SO</a:t>
            </a:r>
            <a:r>
              <a:rPr lang="en-US" altLang="zh-CN" sz="2000" b="1" baseline="-25000" dirty="0" smtClean="0">
                <a:latin typeface="+mn-ea"/>
                <a:ea typeface="+mn-ea"/>
              </a:rPr>
              <a:t>2</a:t>
            </a:r>
            <a:r>
              <a:rPr lang="en-US" altLang="zh-CN" sz="2000" b="1" dirty="0" smtClean="0">
                <a:latin typeface="+mn-ea"/>
                <a:ea typeface="+mn-ea"/>
              </a:rPr>
              <a:t>+H</a:t>
            </a:r>
            <a:r>
              <a:rPr lang="en-US" altLang="zh-CN" sz="2000" b="1" baseline="-25000" dirty="0" smtClean="0">
                <a:latin typeface="+mn-ea"/>
                <a:ea typeface="+mn-ea"/>
              </a:rPr>
              <a:t>2</a:t>
            </a:r>
            <a:r>
              <a:rPr lang="en-US" altLang="zh-CN" sz="2000" b="1" dirty="0" smtClean="0">
                <a:latin typeface="+mn-ea"/>
                <a:ea typeface="+mn-ea"/>
              </a:rPr>
              <a:t>O </a:t>
            </a:r>
            <a:r>
              <a:rPr lang="zh-CN" altLang="en-US" sz="2000" dirty="0" smtClean="0"/>
              <a:t>⇌ </a:t>
            </a:r>
            <a:r>
              <a:rPr lang="en-US" altLang="zh-CN" sz="2000" b="1" dirty="0" smtClean="0">
                <a:latin typeface="+mn-ea"/>
                <a:ea typeface="+mn-ea"/>
              </a:rPr>
              <a:t>H</a:t>
            </a:r>
            <a:r>
              <a:rPr lang="en-US" altLang="zh-CN" sz="2000" b="1" baseline="-25000" dirty="0" smtClean="0">
                <a:latin typeface="+mn-ea"/>
                <a:ea typeface="+mn-ea"/>
              </a:rPr>
              <a:t>2</a:t>
            </a:r>
            <a:r>
              <a:rPr lang="en-US" altLang="zh-CN" sz="2000" b="1" dirty="0" smtClean="0">
                <a:latin typeface="+mn-ea"/>
                <a:ea typeface="+mn-ea"/>
              </a:rPr>
              <a:t>SO</a:t>
            </a:r>
            <a:r>
              <a:rPr lang="en-US" altLang="zh-CN" sz="2800" b="1" baseline="-25000" dirty="0" smtClean="0">
                <a:solidFill>
                  <a:srgbClr val="FF0000"/>
                </a:solidFill>
                <a:latin typeface="+mn-ea"/>
                <a:ea typeface="+mn-ea"/>
              </a:rPr>
              <a:t>3</a:t>
            </a:r>
            <a:r>
              <a:rPr lang="zh-CN" altLang="en-US" sz="2000" b="1" dirty="0"/>
              <a:t>（亚硫酸）</a:t>
            </a:r>
            <a:endParaRPr lang="zh-CN" altLang="en-US" sz="2000" b="1" dirty="0">
              <a:latin typeface="+mn-ea"/>
              <a:ea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656C17E3-8389-4F6E-BB9B-C1366F21B326}"/>
              </a:ext>
            </a:extLst>
          </p:cNvPr>
          <p:cNvSpPr/>
          <p:nvPr/>
        </p:nvSpPr>
        <p:spPr>
          <a:xfrm>
            <a:off x="4216626" y="3533138"/>
            <a:ext cx="4031873" cy="523220"/>
          </a:xfrm>
          <a:prstGeom prst="rect">
            <a:avLst/>
          </a:prstGeom>
          <a:solidFill>
            <a:srgbClr val="F0CE8E"/>
          </a:solidFill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+mn-ea"/>
                <a:ea typeface="+mn-ea"/>
              </a:rPr>
              <a:t>SO</a:t>
            </a:r>
            <a:r>
              <a:rPr lang="en-US" altLang="zh-CN" sz="2000" b="1" baseline="-25000" dirty="0">
                <a:latin typeface="+mn-ea"/>
                <a:ea typeface="+mn-ea"/>
              </a:rPr>
              <a:t>2</a:t>
            </a:r>
            <a:r>
              <a:rPr lang="en-US" altLang="zh-CN" sz="2000" b="1" dirty="0">
                <a:latin typeface="+mn-ea"/>
                <a:ea typeface="+mn-ea"/>
              </a:rPr>
              <a:t>+2NaOH = Na</a:t>
            </a:r>
            <a:r>
              <a:rPr lang="en-US" altLang="zh-CN" sz="2000" b="1" baseline="-25000" dirty="0">
                <a:latin typeface="+mn-ea"/>
                <a:ea typeface="+mn-ea"/>
              </a:rPr>
              <a:t>2</a:t>
            </a:r>
            <a:r>
              <a:rPr lang="en-US" altLang="zh-CN" sz="2000" b="1" dirty="0">
                <a:latin typeface="+mn-ea"/>
                <a:ea typeface="+mn-ea"/>
              </a:rPr>
              <a:t>SO</a:t>
            </a:r>
            <a:r>
              <a:rPr lang="en-US" altLang="zh-CN" sz="2800" b="1" baseline="-25000" dirty="0">
                <a:solidFill>
                  <a:srgbClr val="FF0000"/>
                </a:solidFill>
                <a:latin typeface="+mn-ea"/>
                <a:ea typeface="+mn-ea"/>
              </a:rPr>
              <a:t>3</a:t>
            </a:r>
            <a:r>
              <a:rPr lang="en-US" altLang="zh-CN" sz="2800" b="1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en-US" altLang="zh-CN" sz="2000" b="1" dirty="0">
                <a:latin typeface="+mn-ea"/>
                <a:ea typeface="+mn-ea"/>
              </a:rPr>
              <a:t>+ H</a:t>
            </a:r>
            <a:r>
              <a:rPr lang="en-US" altLang="zh-CN" sz="2000" b="1" baseline="-25000" dirty="0">
                <a:latin typeface="+mn-ea"/>
                <a:ea typeface="+mn-ea"/>
              </a:rPr>
              <a:t>2</a:t>
            </a:r>
            <a:r>
              <a:rPr lang="en-US" altLang="zh-CN" sz="2000" b="1" dirty="0">
                <a:latin typeface="+mn-ea"/>
                <a:ea typeface="+mn-ea"/>
              </a:rPr>
              <a:t>O</a:t>
            </a:r>
            <a:endParaRPr lang="zh-CN" altLang="en-US" sz="2000" b="1" dirty="0">
              <a:latin typeface="+mn-ea"/>
              <a:ea typeface="+mn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DF0FC3C-AF15-4B7A-B197-96ECCE00174A}"/>
              </a:ext>
            </a:extLst>
          </p:cNvPr>
          <p:cNvSpPr/>
          <p:nvPr/>
        </p:nvSpPr>
        <p:spPr>
          <a:xfrm>
            <a:off x="4980063" y="4479241"/>
            <a:ext cx="3006968" cy="400110"/>
          </a:xfrm>
          <a:prstGeom prst="rect">
            <a:avLst/>
          </a:prstGeom>
          <a:solidFill>
            <a:srgbClr val="F0CE8E"/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+mn-ea"/>
                <a:ea typeface="+mn-ea"/>
              </a:rPr>
              <a:t>SO</a:t>
            </a:r>
            <a:r>
              <a:rPr lang="en-US" altLang="zh-CN" b="1" baseline="-25000" dirty="0">
                <a:latin typeface="+mn-ea"/>
                <a:ea typeface="+mn-ea"/>
              </a:rPr>
              <a:t>2</a:t>
            </a:r>
            <a:r>
              <a:rPr lang="en-US" altLang="zh-CN" b="1" dirty="0">
                <a:latin typeface="+mn-ea"/>
                <a:ea typeface="+mn-ea"/>
              </a:rPr>
              <a:t>+CaO=CaSO</a:t>
            </a:r>
            <a:r>
              <a:rPr lang="en-US" altLang="zh-CN" sz="2000" b="1" baseline="-25000" dirty="0">
                <a:solidFill>
                  <a:srgbClr val="FF0000"/>
                </a:solidFill>
                <a:latin typeface="+mn-ea"/>
                <a:ea typeface="+mn-ea"/>
              </a:rPr>
              <a:t>3</a:t>
            </a:r>
            <a:endParaRPr lang="zh-CN" altLang="en-US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9535942E-CC29-459C-99FC-CC6C3F1A915D}"/>
              </a:ext>
            </a:extLst>
          </p:cNvPr>
          <p:cNvGrpSpPr/>
          <p:nvPr/>
        </p:nvGrpSpPr>
        <p:grpSpPr>
          <a:xfrm>
            <a:off x="402474" y="1799643"/>
            <a:ext cx="2972492" cy="901381"/>
            <a:chOff x="138546" y="1796938"/>
            <a:chExt cx="2972492" cy="901381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6AEFAB7B-3061-4D52-AF16-AFA73646FA51}"/>
                </a:ext>
              </a:extLst>
            </p:cNvPr>
            <p:cNvSpPr txBox="1"/>
            <p:nvPr/>
          </p:nvSpPr>
          <p:spPr>
            <a:xfrm>
              <a:off x="138546" y="1796938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0000"/>
                  </a:solidFill>
                </a:rPr>
                <a:t>角度一：</a:t>
              </a:r>
              <a:endParaRPr lang="en-US" altLang="zh-CN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A6597DCB-8258-4FB3-80F5-E6D6D1CB5030}"/>
                </a:ext>
              </a:extLst>
            </p:cNvPr>
            <p:cNvSpPr/>
            <p:nvPr/>
          </p:nvSpPr>
          <p:spPr>
            <a:xfrm>
              <a:off x="148107" y="2298209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rgbClr val="FF0000"/>
                  </a:solidFill>
                </a:rPr>
                <a:t>类别预测：</a:t>
              </a:r>
              <a:endParaRPr lang="en-US" altLang="zh-CN" sz="2000" b="1" u="sng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3652B273-CCFF-4A06-BEE9-9C6E6833430C}"/>
                </a:ext>
              </a:extLst>
            </p:cNvPr>
            <p:cNvSpPr/>
            <p:nvPr/>
          </p:nvSpPr>
          <p:spPr>
            <a:xfrm>
              <a:off x="1364673" y="2298209"/>
              <a:ext cx="17463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u="sng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酸性氧化物</a:t>
              </a:r>
              <a:endParaRPr lang="zh-CN" altLang="en-US" sz="2000" dirty="0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0C95CC03-7AFE-4C12-A427-940A387E839A}"/>
              </a:ext>
            </a:extLst>
          </p:cNvPr>
          <p:cNvSpPr txBox="1"/>
          <p:nvPr/>
        </p:nvSpPr>
        <p:spPr>
          <a:xfrm>
            <a:off x="3070924" y="2619197"/>
            <a:ext cx="2357908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+mn-ea"/>
              </a:rPr>
              <a:t>+ </a:t>
            </a:r>
            <a:r>
              <a:rPr lang="en-US" altLang="zh-CN" sz="2000" b="1" dirty="0" smtClean="0">
                <a:latin typeface="+mn-ea"/>
                <a:ea typeface="+mn-ea"/>
              </a:rPr>
              <a:t>H</a:t>
            </a:r>
            <a:r>
              <a:rPr lang="en-US" altLang="zh-CN" sz="2000" b="1" baseline="-25000" dirty="0" smtClean="0">
                <a:latin typeface="+mn-ea"/>
                <a:ea typeface="+mn-ea"/>
              </a:rPr>
              <a:t>2</a:t>
            </a:r>
            <a:r>
              <a:rPr lang="en-US" altLang="zh-CN" sz="2000" b="1" dirty="0" smtClean="0">
                <a:latin typeface="+mn-ea"/>
                <a:ea typeface="+mn-ea"/>
              </a:rPr>
              <a:t>O:</a:t>
            </a:r>
            <a:endParaRPr lang="zh-CN" altLang="en-US" sz="2000" b="1" dirty="0">
              <a:latin typeface="+mn-ea"/>
              <a:ea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0C95CC03-7AFE-4C12-A427-940A387E839A}"/>
              </a:ext>
            </a:extLst>
          </p:cNvPr>
          <p:cNvSpPr txBox="1"/>
          <p:nvPr/>
        </p:nvSpPr>
        <p:spPr>
          <a:xfrm>
            <a:off x="3028209" y="3514814"/>
            <a:ext cx="23579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+mn-ea"/>
              </a:rPr>
              <a:t>+ </a:t>
            </a:r>
            <a:r>
              <a:rPr lang="zh-CN" altLang="en-US" sz="2000" b="1" dirty="0" smtClean="0">
                <a:latin typeface="+mn-ea"/>
                <a:ea typeface="+mn-ea"/>
              </a:rPr>
              <a:t>碱</a:t>
            </a:r>
            <a:r>
              <a:rPr lang="en-US" altLang="zh-CN" sz="2000" b="1" dirty="0" smtClean="0">
                <a:latin typeface="+mn-ea"/>
                <a:ea typeface="+mn-ea"/>
              </a:rPr>
              <a:t>:</a:t>
            </a:r>
            <a:endParaRPr lang="zh-CN" altLang="en-US" sz="2000" b="1" dirty="0">
              <a:latin typeface="+mn-ea"/>
              <a:ea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0C95CC03-7AFE-4C12-A427-940A387E839A}"/>
              </a:ext>
            </a:extLst>
          </p:cNvPr>
          <p:cNvSpPr txBox="1"/>
          <p:nvPr/>
        </p:nvSpPr>
        <p:spPr>
          <a:xfrm>
            <a:off x="3003768" y="4406980"/>
            <a:ext cx="2357908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+mn-ea"/>
              </a:rPr>
              <a:t>+ </a:t>
            </a:r>
            <a:r>
              <a:rPr lang="zh-CN" altLang="en-US" sz="2000" b="1" dirty="0" smtClean="0">
                <a:latin typeface="+mn-ea"/>
                <a:ea typeface="+mn-ea"/>
              </a:rPr>
              <a:t>碱性氧化物</a:t>
            </a:r>
            <a:r>
              <a:rPr lang="en-US" altLang="zh-CN" sz="2000" b="1" dirty="0" smtClean="0">
                <a:latin typeface="+mn-ea"/>
                <a:ea typeface="+mn-ea"/>
              </a:rPr>
              <a:t>:</a:t>
            </a:r>
            <a:endParaRPr lang="zh-CN" altLang="en-US" sz="2000" b="1" dirty="0">
              <a:latin typeface="+mn-ea"/>
              <a:ea typeface="+mn-ea"/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2118973" y="2793785"/>
            <a:ext cx="178553" cy="4875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98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94"/>
    </mc:Choice>
    <mc:Fallback xmlns="">
      <p:transition spd="slow" advTm="42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12" grpId="0"/>
      <p:bldP spid="13" grpId="0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EB8F87A2-4966-4CF3-85A9-3A0AE329C826}"/>
              </a:ext>
            </a:extLst>
          </p:cNvPr>
          <p:cNvSpPr txBox="1"/>
          <p:nvPr/>
        </p:nvSpPr>
        <p:spPr>
          <a:xfrm>
            <a:off x="706584" y="643422"/>
            <a:ext cx="4250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角度二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400" b="1" u="sng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核心</a:t>
            </a:r>
            <a:r>
              <a:rPr lang="zh-CN" altLang="en-US" sz="2400" b="1" u="sng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元素的价态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FEE4C2F-BCA9-4424-8DBC-4F1F62630032}"/>
              </a:ext>
            </a:extLst>
          </p:cNvPr>
          <p:cNvSpPr txBox="1"/>
          <p:nvPr/>
        </p:nvSpPr>
        <p:spPr>
          <a:xfrm>
            <a:off x="4379288" y="192284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+mn-ea"/>
                <a:ea typeface="+mn-ea"/>
                <a:cs typeface="Times New Roman" panose="02020603050405020304" pitchFamily="18" charset="0"/>
              </a:rPr>
              <a:t>SO</a:t>
            </a:r>
            <a:r>
              <a:rPr lang="en-US" altLang="zh-CN" b="1" baseline="-25000" dirty="0">
                <a:latin typeface="+mn-ea"/>
                <a:ea typeface="+mn-ea"/>
                <a:cs typeface="Times New Roman" panose="02020603050405020304" pitchFamily="18" charset="0"/>
              </a:rPr>
              <a:t>2</a:t>
            </a:r>
            <a:endParaRPr lang="zh-CN" altLang="en-US" b="1" baseline="-25000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915615C-AF0B-4DF6-8B91-5E221EBDD6FC}"/>
              </a:ext>
            </a:extLst>
          </p:cNvPr>
          <p:cNvSpPr txBox="1"/>
          <p:nvPr/>
        </p:nvSpPr>
        <p:spPr>
          <a:xfrm>
            <a:off x="4244608" y="1577505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+mn-ea"/>
                <a:ea typeface="+mn-ea"/>
                <a:cs typeface="Times New Roman" panose="02020603050405020304" pitchFamily="18" charset="0"/>
              </a:rPr>
              <a:t>+4</a:t>
            </a:r>
            <a:endParaRPr lang="zh-CN" altLang="en-US" b="1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xmlns="" id="{80254E48-27E3-4409-9CE6-6325AA664854}"/>
              </a:ext>
            </a:extLst>
          </p:cNvPr>
          <p:cNvCxnSpPr/>
          <p:nvPr/>
        </p:nvCxnSpPr>
        <p:spPr>
          <a:xfrm>
            <a:off x="4957158" y="2107513"/>
            <a:ext cx="8866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xmlns="" id="{C869119A-3ED9-4865-AE47-406BD3C1CBF1}"/>
              </a:ext>
            </a:extLst>
          </p:cNvPr>
          <p:cNvCxnSpPr>
            <a:stCxn id="3" idx="1"/>
          </p:cNvCxnSpPr>
          <p:nvPr/>
        </p:nvCxnSpPr>
        <p:spPr>
          <a:xfrm flipH="1">
            <a:off x="3607726" y="2107513"/>
            <a:ext cx="7715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3610F806-4840-46CD-A4DF-68F9D1EBD512}"/>
              </a:ext>
            </a:extLst>
          </p:cNvPr>
          <p:cNvSpPr txBox="1"/>
          <p:nvPr/>
        </p:nvSpPr>
        <p:spPr>
          <a:xfrm>
            <a:off x="3185433" y="160797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+mn-ea"/>
                <a:ea typeface="+mn-ea"/>
                <a:cs typeface="Times New Roman" panose="02020603050405020304" pitchFamily="18" charset="0"/>
              </a:rPr>
              <a:t>0</a:t>
            </a:r>
            <a:endParaRPr lang="zh-CN" altLang="en-US" b="1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CA29F9D4-9E50-44DA-A720-D8BF46F22BAE}"/>
              </a:ext>
            </a:extLst>
          </p:cNvPr>
          <p:cNvSpPr txBox="1"/>
          <p:nvPr/>
        </p:nvSpPr>
        <p:spPr>
          <a:xfrm>
            <a:off x="3177906" y="1910906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+mn-ea"/>
                <a:ea typeface="+mn-ea"/>
                <a:cs typeface="Times New Roman" panose="02020603050405020304" pitchFamily="18" charset="0"/>
              </a:rPr>
              <a:t>S</a:t>
            </a:r>
            <a:endParaRPr lang="zh-CN" altLang="en-US" b="1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ACD7EE12-4670-4AF8-BC55-C9246A2E63EE}"/>
              </a:ext>
            </a:extLst>
          </p:cNvPr>
          <p:cNvGrpSpPr/>
          <p:nvPr/>
        </p:nvGrpSpPr>
        <p:grpSpPr>
          <a:xfrm>
            <a:off x="5846106" y="1584688"/>
            <a:ext cx="1474826" cy="687668"/>
            <a:chOff x="5280839" y="1177366"/>
            <a:chExt cx="1474826" cy="68766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6281BB20-47AC-4DD1-914F-09A9922AEEF1}"/>
                </a:ext>
              </a:extLst>
            </p:cNvPr>
            <p:cNvSpPr txBox="1"/>
            <p:nvPr/>
          </p:nvSpPr>
          <p:spPr>
            <a:xfrm>
              <a:off x="5280839" y="1177366"/>
              <a:ext cx="503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+mn-ea"/>
                  <a:ea typeface="+mn-ea"/>
                  <a:cs typeface="Times New Roman" panose="02020603050405020304" pitchFamily="18" charset="0"/>
                </a:rPr>
                <a:t>+6</a:t>
              </a:r>
              <a:endParaRPr lang="zh-CN" altLang="en-US" b="1" dirty="0"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6A1AB350-C701-4AE7-8DA0-A651830E1050}"/>
                </a:ext>
              </a:extLst>
            </p:cNvPr>
            <p:cNvSpPr txBox="1"/>
            <p:nvPr/>
          </p:nvSpPr>
          <p:spPr>
            <a:xfrm>
              <a:off x="5331877" y="1495702"/>
              <a:ext cx="1423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+mn-ea"/>
                  <a:ea typeface="+mn-ea"/>
                  <a:cs typeface="Times New Roman" panose="02020603050405020304" pitchFamily="18" charset="0"/>
                </a:rPr>
                <a:t>SO</a:t>
              </a:r>
              <a:r>
                <a:rPr lang="en-US" altLang="zh-CN" b="1" baseline="-25000" dirty="0">
                  <a:latin typeface="+mn-ea"/>
                  <a:ea typeface="+mn-ea"/>
                  <a:cs typeface="Times New Roman" panose="02020603050405020304" pitchFamily="18" charset="0"/>
                </a:rPr>
                <a:t>3</a:t>
              </a:r>
              <a:r>
                <a:rPr lang="zh-CN" altLang="en-US" b="1" dirty="0">
                  <a:latin typeface="+mn-ea"/>
                  <a:ea typeface="+mn-ea"/>
                  <a:cs typeface="Times New Roman" panose="02020603050405020304" pitchFamily="18" charset="0"/>
                </a:rPr>
                <a:t>，</a:t>
              </a:r>
              <a:r>
                <a:rPr lang="en-US" altLang="zh-CN" b="1" dirty="0">
                  <a:latin typeface="+mn-ea"/>
                  <a:ea typeface="+mn-ea"/>
                  <a:cs typeface="Times New Roman" panose="02020603050405020304" pitchFamily="18" charset="0"/>
                </a:rPr>
                <a:t>SO</a:t>
              </a:r>
              <a:r>
                <a:rPr lang="en-US" altLang="zh-CN" b="1" baseline="-25000" dirty="0">
                  <a:latin typeface="+mn-ea"/>
                  <a:ea typeface="+mn-ea"/>
                  <a:cs typeface="Times New Roman" panose="02020603050405020304" pitchFamily="18" charset="0"/>
                </a:rPr>
                <a:t>4</a:t>
              </a:r>
              <a:r>
                <a:rPr lang="en-US" altLang="zh-CN" b="1" baseline="30000" dirty="0">
                  <a:latin typeface="+mn-ea"/>
                  <a:ea typeface="+mn-ea"/>
                  <a:cs typeface="Times New Roman" panose="02020603050405020304" pitchFamily="18" charset="0"/>
                </a:rPr>
                <a:t>2-</a:t>
              </a:r>
              <a:endParaRPr lang="zh-CN" altLang="en-US" b="1" baseline="30000" dirty="0"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76B5C0F5-6BD3-4AB8-95E6-A8637EBB86DE}"/>
              </a:ext>
            </a:extLst>
          </p:cNvPr>
          <p:cNvSpPr txBox="1"/>
          <p:nvPr/>
        </p:nvSpPr>
        <p:spPr>
          <a:xfrm>
            <a:off x="3265143" y="3113289"/>
            <a:ext cx="3195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既有氧化性又有</a:t>
            </a:r>
            <a:r>
              <a:rPr lang="zh-CN" altLang="en-US" sz="2000" b="1" dirty="0" smtClean="0"/>
              <a:t>还原性</a:t>
            </a:r>
            <a:endParaRPr lang="en-US" altLang="zh-CN" sz="2000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828678BD-B3EF-4116-9CF5-3D9A1E4B07E5}"/>
              </a:ext>
            </a:extLst>
          </p:cNvPr>
          <p:cNvSpPr txBox="1"/>
          <p:nvPr/>
        </p:nvSpPr>
        <p:spPr>
          <a:xfrm>
            <a:off x="3556455" y="177584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/>
              <a:t>还原剂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1C53213B-5335-49DA-AFBF-C211BED55D0C}"/>
              </a:ext>
            </a:extLst>
          </p:cNvPr>
          <p:cNvSpPr txBox="1"/>
          <p:nvPr/>
        </p:nvSpPr>
        <p:spPr>
          <a:xfrm>
            <a:off x="4957159" y="177641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/>
              <a:t>氧化剂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CA29F9D4-9E50-44DA-A720-D8BF46F22BAE}"/>
              </a:ext>
            </a:extLst>
          </p:cNvPr>
          <p:cNvSpPr txBox="1"/>
          <p:nvPr/>
        </p:nvSpPr>
        <p:spPr>
          <a:xfrm>
            <a:off x="1600623" y="1898952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+mn-ea"/>
                <a:ea typeface="+mn-ea"/>
                <a:cs typeface="Times New Roman" panose="02020603050405020304" pitchFamily="18" charset="0"/>
              </a:rPr>
              <a:t>H</a:t>
            </a:r>
            <a:r>
              <a:rPr lang="en-US" altLang="zh-CN" b="1" baseline="-25000" dirty="0" smtClean="0">
                <a:latin typeface="+mn-ea"/>
                <a:ea typeface="+mn-ea"/>
                <a:cs typeface="Times New Roman" panose="02020603050405020304" pitchFamily="18" charset="0"/>
              </a:rPr>
              <a:t>2</a:t>
            </a:r>
            <a:r>
              <a:rPr lang="en-US" altLang="zh-CN" b="1" dirty="0" smtClean="0">
                <a:latin typeface="+mn-ea"/>
                <a:ea typeface="+mn-ea"/>
                <a:cs typeface="Times New Roman" panose="02020603050405020304" pitchFamily="18" charset="0"/>
              </a:rPr>
              <a:t>S</a:t>
            </a:r>
            <a:r>
              <a:rPr lang="zh-CN" altLang="en-US" b="1" dirty="0" smtClean="0">
                <a:latin typeface="+mn-ea"/>
                <a:ea typeface="+mn-ea"/>
                <a:cs typeface="Times New Roman" panose="02020603050405020304" pitchFamily="18" charset="0"/>
              </a:rPr>
              <a:t>，</a:t>
            </a:r>
            <a:r>
              <a:rPr lang="en-US" altLang="zh-CN" b="1" dirty="0" smtClean="0">
                <a:latin typeface="+mn-ea"/>
                <a:ea typeface="+mn-ea"/>
                <a:cs typeface="Times New Roman" panose="02020603050405020304" pitchFamily="18" charset="0"/>
              </a:rPr>
              <a:t>S</a:t>
            </a:r>
            <a:r>
              <a:rPr lang="en-US" altLang="zh-CN" b="1" baseline="30000" dirty="0" smtClean="0">
                <a:latin typeface="+mn-ea"/>
                <a:ea typeface="+mn-ea"/>
                <a:cs typeface="Times New Roman" panose="02020603050405020304" pitchFamily="18" charset="0"/>
              </a:rPr>
              <a:t>2-</a:t>
            </a:r>
            <a:endParaRPr lang="zh-CN" altLang="en-US" b="1" baseline="30000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6" name="肘形连接符 25"/>
          <p:cNvCxnSpPr>
            <a:stCxn id="3" idx="2"/>
          </p:cNvCxnSpPr>
          <p:nvPr/>
        </p:nvCxnSpPr>
        <p:spPr>
          <a:xfrm rot="5400000" flipH="1">
            <a:off x="3378902" y="987863"/>
            <a:ext cx="31440" cy="2577193"/>
          </a:xfrm>
          <a:prstGeom prst="bentConnector4">
            <a:avLst>
              <a:gd name="adj1" fmla="val -436260"/>
              <a:gd name="adj2" fmla="val 10008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xmlns="" id="{3610F806-4840-46CD-A4DF-68F9D1EBD512}"/>
              </a:ext>
            </a:extLst>
          </p:cNvPr>
          <p:cNvSpPr txBox="1"/>
          <p:nvPr/>
        </p:nvSpPr>
        <p:spPr>
          <a:xfrm>
            <a:off x="1840453" y="163012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+mn-ea"/>
                <a:ea typeface="+mn-ea"/>
                <a:cs typeface="Times New Roman" panose="02020603050405020304" pitchFamily="18" charset="0"/>
              </a:rPr>
              <a:t>-2</a:t>
            </a:r>
            <a:endParaRPr lang="zh-CN" altLang="en-US" b="1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828678BD-B3EF-4116-9CF5-3D9A1E4B07E5}"/>
              </a:ext>
            </a:extLst>
          </p:cNvPr>
          <p:cNvSpPr txBox="1"/>
          <p:nvPr/>
        </p:nvSpPr>
        <p:spPr>
          <a:xfrm>
            <a:off x="2641410" y="2142986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/>
              <a:t>还原剂</a:t>
            </a:r>
          </a:p>
        </p:txBody>
      </p:sp>
      <p:sp>
        <p:nvSpPr>
          <p:cNvPr id="39" name="下箭头 38"/>
          <p:cNvSpPr/>
          <p:nvPr/>
        </p:nvSpPr>
        <p:spPr>
          <a:xfrm>
            <a:off x="4563779" y="2550944"/>
            <a:ext cx="238875" cy="461639"/>
          </a:xfrm>
          <a:prstGeom prst="downArrow">
            <a:avLst/>
          </a:prstGeom>
          <a:solidFill>
            <a:srgbClr val="57C45B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30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75"/>
    </mc:Choice>
    <mc:Fallback xmlns="">
      <p:transition spd="slow" advTm="36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9" grpId="0"/>
      <p:bldP spid="10" grpId="0"/>
      <p:bldP spid="18" grpId="0"/>
      <p:bldP spid="21" grpId="0"/>
      <p:bldP spid="22" grpId="0"/>
      <p:bldP spid="24" grpId="0"/>
      <p:bldP spid="37" grpId="0"/>
      <p:bldP spid="38" grpId="0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579555" y="275879"/>
            <a:ext cx="2208124" cy="735528"/>
            <a:chOff x="146" y="643"/>
            <a:chExt cx="1723" cy="463"/>
          </a:xfrm>
        </p:grpSpPr>
        <p:grpSp>
          <p:nvGrpSpPr>
            <p:cNvPr id="3" name="Group 5"/>
            <p:cNvGrpSpPr/>
            <p:nvPr/>
          </p:nvGrpSpPr>
          <p:grpSpPr>
            <a:xfrm>
              <a:off x="146" y="643"/>
              <a:ext cx="1540" cy="463"/>
              <a:chOff x="111" y="3062"/>
              <a:chExt cx="1649" cy="579"/>
            </a:xfrm>
          </p:grpSpPr>
          <p:sp>
            <p:nvSpPr>
              <p:cNvPr id="5" name="AutoShape 21"/>
              <p:cNvSpPr/>
              <p:nvPr/>
            </p:nvSpPr>
            <p:spPr>
              <a:xfrm>
                <a:off x="111" y="3062"/>
                <a:ext cx="1649" cy="579"/>
              </a:xfrm>
              <a:prstGeom prst="roundRect">
                <a:avLst>
                  <a:gd name="adj" fmla="val 11921"/>
                </a:avLst>
              </a:prstGeom>
              <a:solidFill>
                <a:srgbClr val="339933"/>
              </a:solidFill>
              <a:ln w="3810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800" b="1" dirty="0">
                  <a:latin typeface="黑体" panose="02010609060101010101" charset="-122"/>
                </a:endParaRPr>
              </a:p>
            </p:txBody>
          </p:sp>
          <p:sp>
            <p:nvSpPr>
              <p:cNvPr id="6" name="Freeform 22"/>
              <p:cNvSpPr/>
              <p:nvPr/>
            </p:nvSpPr>
            <p:spPr bwMode="gray">
              <a:xfrm>
                <a:off x="171" y="3113"/>
                <a:ext cx="524" cy="37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endParaRPr>
              </a:p>
            </p:txBody>
          </p:sp>
        </p:grpSp>
        <p:sp>
          <p:nvSpPr>
            <p:cNvPr id="4" name="Text Box 16"/>
            <p:cNvSpPr txBox="1">
              <a:spLocks noChangeArrowheads="1"/>
            </p:cNvSpPr>
            <p:nvPr/>
          </p:nvSpPr>
          <p:spPr bwMode="gray">
            <a:xfrm>
              <a:off x="183" y="644"/>
              <a:ext cx="1686" cy="36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3200" b="1" kern="1200" cap="none" spc="0" normalizeH="0" baseline="0" noProof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实验验证</a:t>
              </a:r>
              <a:endParaRPr kumimoji="0" lang="zh-CN" altLang="en-US" sz="32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3041835" y="396744"/>
            <a:ext cx="4595572" cy="52322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设计实验方案证明你的预测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9555" y="1404078"/>
            <a:ext cx="7922376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待选药品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SO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2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气体、蒸馏水、</a:t>
            </a:r>
            <a:r>
              <a:rPr lang="en-US" altLang="zh-CN" sz="2000" b="1" kern="1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NaOH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溶液、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Ba(OH)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2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溶液、酚酞溶液、紫色石蕊溶液、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pH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试纸、碘水、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H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2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S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溶液、酸性</a:t>
            </a:r>
            <a:r>
              <a:rPr lang="en-US" altLang="zh-CN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KMnO</a:t>
            </a:r>
            <a:r>
              <a:rPr lang="en-US" altLang="zh-CN" sz="2000" b="1" kern="1200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4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溶液。</a:t>
            </a:r>
            <a:endParaRPr lang="zh-CN" altLang="en-US" sz="2000" b="1" kern="1200" dirty="0"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  <p:pic>
        <p:nvPicPr>
          <p:cNvPr id="9" name="图片 2" descr="实验台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t="20317" r="476" b="20847"/>
          <a:stretch/>
        </p:blipFill>
        <p:spPr bwMode="auto">
          <a:xfrm>
            <a:off x="3980149" y="2740277"/>
            <a:ext cx="4521782" cy="211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579555" y="3225109"/>
            <a:ext cx="3217372" cy="1015663"/>
          </a:xfrm>
          <a:prstGeom prst="rect">
            <a:avLst/>
          </a:prstGeom>
          <a:solidFill>
            <a:srgbClr val="CCFF99"/>
          </a:solidFill>
          <a:ln w="952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主要仪器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注射器、试管、滴管等（见右图）</a:t>
            </a:r>
            <a:r>
              <a:rPr lang="zh-CN" altLang="en-US" sz="2000" b="1" kern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</a:rPr>
              <a:t>。</a:t>
            </a:r>
            <a:endParaRPr lang="zh-CN" altLang="en-US" sz="2000" b="1" kern="1200" dirty="0"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0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5"/>
    </mc:Choice>
    <mc:Fallback xmlns="">
      <p:transition spd="slow" advTm="20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ldLvl="0" animBg="1"/>
      <p:bldP spid="1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1.4|11.5|5.6|9.2|7.6|4.9|3.8|9.7|1.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6|8.6|3.6|6.2|2.9|11.6|15.1|1.4|1.6|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2.9|3|1.8|3.3|4.3|7.2|8.7|100.6|6.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4|11.7|195.7|6.1|14|24|15.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.2|3.9|7.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6.5|2|4.6|6.9|4.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11|1.8|0.9|3.4|2.1|2.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4|3.3|4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1.4|28.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ae03a56-3d18-43a2-ac04-68896ff21e20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6|16.3|13.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3.3|3.3|2.2|3.6|0.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4|6.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ae03a56-3d18-43a2-ac04-68896ff21e20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6.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4.3|52.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ae03a56-3d18-43a2-ac04-68896ff21e20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7|4.2|5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|5.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ae03a56-3d18-43a2-ac04-68896ff21e20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3.9|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ae03a56-3d18-43a2-ac04-68896ff21e20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4.4|5.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7.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ae03a56-3d18-43a2-ac04-68896ff21e20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ae03a56-3d18-43a2-ac04-68896ff21e20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ae03a56-3d18-43a2-ac04-68896ff21e20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5|2.5|2.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ae03a56-3d18-43a2-ac04-68896ff21e20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|11.6|7.5|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8.9|4.1|8|5.7|15.1|2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2.3|1.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1|2.4|0.8|3.1|12.8|8.3|4.6|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4|13.6|3.6|4.2|2.1|2.5|12.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1550</Words>
  <Application>Microsoft Office PowerPoint</Application>
  <PresentationFormat>全屏显示(16:9)</PresentationFormat>
  <Paragraphs>240</Paragraphs>
  <Slides>30</Slides>
  <Notes>2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1_Office 主题​​</vt:lpstr>
      <vt:lpstr>硫和二氧化硫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user</cp:lastModifiedBy>
  <cp:revision>82</cp:revision>
  <dcterms:created xsi:type="dcterms:W3CDTF">2020-02-01T11:21:00Z</dcterms:created>
  <dcterms:modified xsi:type="dcterms:W3CDTF">2020-04-08T08:44:13Z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