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5" r:id="rId2"/>
    <p:sldId id="410" r:id="rId3"/>
    <p:sldId id="411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423" r:id="rId12"/>
    <p:sldId id="424" r:id="rId13"/>
    <p:sldId id="419" r:id="rId14"/>
    <p:sldId id="420" r:id="rId15"/>
    <p:sldId id="271" r:id="rId1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xuan Zeng" initials="xZ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E8E"/>
    <a:srgbClr val="E2CBC5"/>
    <a:srgbClr val="57C4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7038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51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87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0364-8C18-4747-B562-0D9376530B6F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249D-033E-4043-BE27-F92B2E216F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 userDrawn="1"/>
        </p:nvSpPr>
        <p:spPr bwMode="auto">
          <a:xfrm>
            <a:off x="1038885" y="449603"/>
            <a:ext cx="1690370" cy="2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51436" tIns="25719" rIns="51436" bIns="25719">
            <a:spAutoFit/>
          </a:bodyPr>
          <a:lstStyle/>
          <a:p>
            <a:pPr marL="0" lvl="1" algn="ctr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Analysis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50934" y="191096"/>
            <a:ext cx="626801" cy="424904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</p:grpSp>
      <p:grpSp>
        <p:nvGrpSpPr>
          <p:cNvPr id="10" name="6"/>
          <p:cNvGrpSpPr/>
          <p:nvPr userDrawn="1"/>
        </p:nvGrpSpPr>
        <p:grpSpPr>
          <a:xfrm>
            <a:off x="518446" y="289622"/>
            <a:ext cx="495930" cy="922988"/>
            <a:chOff x="7314523" y="1440019"/>
            <a:chExt cx="2081664" cy="5831040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  <p:sp>
            <p:nvSpPr>
              <p:cNvPr id="1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</p:grpSp>
        <p:sp>
          <p:nvSpPr>
            <p:cNvPr id="12" name="文本框 36"/>
            <p:cNvSpPr txBox="1"/>
            <p:nvPr/>
          </p:nvSpPr>
          <p:spPr>
            <a:xfrm>
              <a:off x="7910887" y="1446136"/>
              <a:ext cx="1300720" cy="5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5" name="标题 1"/>
          <p:cNvSpPr txBox="1"/>
          <p:nvPr userDrawn="1"/>
        </p:nvSpPr>
        <p:spPr>
          <a:xfrm>
            <a:off x="1075043" y="187506"/>
            <a:ext cx="101727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51436" tIns="25719" rIns="51436" bIns="2571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1800" b="1" kern="0" dirty="0" smtClean="0">
                <a:solidFill>
                  <a:schemeClr val="tx2"/>
                </a:solidFill>
              </a:rPr>
              <a:t>教学分析</a:t>
            </a:r>
            <a:endParaRPr lang="zh-CN" altLang="en-US" sz="1800" b="1" kern="0" dirty="0">
              <a:solidFill>
                <a:schemeClr val="tx2"/>
              </a:solidFill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5258" y="67401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0364-8C18-4747-B562-0D9376530B6F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249D-033E-4043-BE27-F92B2E216F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 userDrawn="1"/>
        </p:nvSpPr>
        <p:spPr bwMode="auto">
          <a:xfrm>
            <a:off x="1015006" y="449603"/>
            <a:ext cx="1658620" cy="2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51436" tIns="25719" rIns="51436" bIns="25719">
            <a:spAutoFit/>
          </a:bodyPr>
          <a:lstStyle/>
          <a:p>
            <a:pPr marL="0" lvl="1" algn="ctr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Process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50934" y="191096"/>
            <a:ext cx="626801" cy="424904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</p:grpSp>
      <p:grpSp>
        <p:nvGrpSpPr>
          <p:cNvPr id="10" name="6"/>
          <p:cNvGrpSpPr/>
          <p:nvPr userDrawn="1"/>
        </p:nvGrpSpPr>
        <p:grpSpPr>
          <a:xfrm>
            <a:off x="518446" y="289622"/>
            <a:ext cx="495930" cy="922988"/>
            <a:chOff x="7314523" y="1440019"/>
            <a:chExt cx="2081664" cy="5831040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  <p:sp>
            <p:nvSpPr>
              <p:cNvPr id="1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</p:grpSp>
        <p:sp>
          <p:nvSpPr>
            <p:cNvPr id="12" name="文本框 36"/>
            <p:cNvSpPr txBox="1"/>
            <p:nvPr/>
          </p:nvSpPr>
          <p:spPr>
            <a:xfrm>
              <a:off x="7910887" y="1446136"/>
              <a:ext cx="1300720" cy="5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5" name="标题 1"/>
          <p:cNvSpPr txBox="1"/>
          <p:nvPr userDrawn="1"/>
        </p:nvSpPr>
        <p:spPr>
          <a:xfrm>
            <a:off x="1075043" y="187506"/>
            <a:ext cx="101727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51436" tIns="25719" rIns="51436" bIns="2571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1800" b="1" kern="0" dirty="0" smtClean="0">
                <a:solidFill>
                  <a:schemeClr val="tx2"/>
                </a:solidFill>
              </a:rPr>
              <a:t>教学过程</a:t>
            </a:r>
            <a:endParaRPr lang="zh-CN" altLang="en-US" sz="1800" b="1" kern="0" dirty="0">
              <a:solidFill>
                <a:schemeClr val="tx2"/>
              </a:solidFill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5258" y="67401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0364-8C18-4747-B562-0D9376530B6F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249D-033E-4043-BE27-F92B2E216F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 userDrawn="1"/>
        </p:nvSpPr>
        <p:spPr bwMode="auto">
          <a:xfrm>
            <a:off x="1053491" y="449603"/>
            <a:ext cx="1661160" cy="2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51436" tIns="25719" rIns="51436" bIns="25719">
            <a:spAutoFit/>
          </a:bodyPr>
          <a:lstStyle/>
          <a:p>
            <a:pPr marL="0" lvl="1" algn="ctr"/>
            <a:r>
              <a:rPr lang="en-US" altLang="zh-CN" sz="1050" dirty="0" smtClean="0">
                <a:latin typeface="微软雅黑" panose="020B0503020204020204" charset="-122"/>
                <a:ea typeface="微软雅黑" panose="020B0503020204020204" charset="-122"/>
              </a:rPr>
              <a:t>Guiding ideology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50934" y="191096"/>
            <a:ext cx="626801" cy="424904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</p:grpSp>
      <p:grpSp>
        <p:nvGrpSpPr>
          <p:cNvPr id="10" name="6"/>
          <p:cNvGrpSpPr/>
          <p:nvPr userDrawn="1"/>
        </p:nvGrpSpPr>
        <p:grpSpPr>
          <a:xfrm>
            <a:off x="518446" y="289622"/>
            <a:ext cx="495930" cy="922988"/>
            <a:chOff x="7314523" y="1440019"/>
            <a:chExt cx="2081664" cy="5831040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  <p:sp>
            <p:nvSpPr>
              <p:cNvPr id="1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</p:grpSp>
        <p:sp>
          <p:nvSpPr>
            <p:cNvPr id="12" name="文本框 36"/>
            <p:cNvSpPr txBox="1"/>
            <p:nvPr/>
          </p:nvSpPr>
          <p:spPr>
            <a:xfrm>
              <a:off x="7910887" y="1446136"/>
              <a:ext cx="1300720" cy="5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5" name="标题 1"/>
          <p:cNvSpPr txBox="1"/>
          <p:nvPr userDrawn="1"/>
        </p:nvSpPr>
        <p:spPr>
          <a:xfrm>
            <a:off x="1075043" y="187506"/>
            <a:ext cx="101727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51436" tIns="25719" rIns="51436" bIns="2571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1800" b="1" kern="0" dirty="0" smtClean="0">
                <a:solidFill>
                  <a:schemeClr val="tx2"/>
                </a:solidFill>
              </a:rPr>
              <a:t>指导思想</a:t>
            </a:r>
            <a:endParaRPr lang="zh-CN" altLang="en-US" sz="1800" b="1" kern="0" dirty="0">
              <a:solidFill>
                <a:schemeClr val="tx2"/>
              </a:solidFill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5258" y="67401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2020/3/9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asf"/><Relationship Id="rId7" Type="http://schemas.openxmlformats.org/officeDocument/2006/relationships/image" Target="../media/image17.png"/><Relationship Id="rId2" Type="http://schemas.openxmlformats.org/officeDocument/2006/relationships/video" Target="../media/media6.asf"/><Relationship Id="rId1" Type="http://schemas.microsoft.com/office/2007/relationships/media" Target="../media/media6.asf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as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07406" y="2088525"/>
            <a:ext cx="5412105" cy="728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CN" altLang="en-US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硫酸</a:t>
            </a:r>
            <a:endParaRPr lang="zh-CN" altLang="en-US" b="1" spc="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高一年级化学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北京市陈经纶中学   杨发丽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3390" y="950376"/>
            <a:ext cx="7514590" cy="460375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：加入浓硫酸之前，先加几滴水的作用？</a:t>
            </a:r>
            <a:endParaRPr lang="en-US" altLang="zh-CN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3390" y="2245202"/>
            <a:ext cx="7514590" cy="460375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Q2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：用化学方程式表示蔗糖变黑的过程？</a:t>
            </a:r>
            <a:endParaRPr lang="en-US" altLang="zh-CN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3390" y="3523921"/>
            <a:ext cx="7514590" cy="460375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Q3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：碳化后的蔗糖为何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体积膨胀，变成疏松多孔的海绵状？</a:t>
            </a:r>
            <a:endParaRPr lang="zh-CN" altLang="en-US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63545" y="206791"/>
            <a:ext cx="1960245" cy="56642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思考与讨论</a:t>
            </a:r>
          </a:p>
        </p:txBody>
      </p:sp>
      <p:sp>
        <p:nvSpPr>
          <p:cNvPr id="8" name="矩形 7"/>
          <p:cNvSpPr/>
          <p:nvPr/>
        </p:nvSpPr>
        <p:spPr>
          <a:xfrm>
            <a:off x="893390" y="1599023"/>
            <a:ext cx="74157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加少量</a:t>
            </a:r>
            <a:r>
              <a:rPr lang="zh-CN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水，是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让浓硫酸与水</a:t>
            </a:r>
            <a:r>
              <a:rPr lang="zh-CN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混合放热，加速脱水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3545" y="2874706"/>
            <a:ext cx="6483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12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22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11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→  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12C + 11H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26422" y="2735561"/>
            <a:ext cx="88197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浓硫酸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3390" y="4210654"/>
            <a:ext cx="6483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+  2H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2400" b="1" baseline="-25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浓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)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↑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2SO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↑ +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2H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968639" y="4047395"/>
            <a:ext cx="573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∆</a:t>
            </a:r>
          </a:p>
        </p:txBody>
      </p:sp>
    </p:spTree>
    <p:extLst>
      <p:ext uri="{BB962C8B-B14F-4D97-AF65-F5344CB8AC3E}">
        <p14:creationId xmlns:p14="http://schemas.microsoft.com/office/powerpoint/2010/main" val="33428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63545" y="1161760"/>
            <a:ext cx="7514590" cy="460375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Q4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：整个实验过程中，体现了浓硫酸的哪些性质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？</a:t>
            </a:r>
            <a:endParaRPr lang="zh-CN" altLang="en-US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63545" y="345937"/>
            <a:ext cx="1960245" cy="56642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思考与讨论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3545" y="2535839"/>
            <a:ext cx="7514590" cy="460375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Q5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：浓硫酸的吸水性与脱水性的有何差异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？</a:t>
            </a:r>
            <a:endParaRPr lang="zh-CN" altLang="en-US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3545" y="1878932"/>
            <a:ext cx="74157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       先后体现了浓硫酸的吸水性、脱水性、强氧化性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63546" y="3101975"/>
            <a:ext cx="751459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        吸水性</a:t>
            </a:r>
            <a:r>
              <a:rPr kumimoji="1"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中“水”以</a:t>
            </a:r>
            <a:r>
              <a:rPr kumimoji="1"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H</a:t>
            </a:r>
            <a:r>
              <a:rPr kumimoji="1" lang="en-US" altLang="zh-CN" sz="2000" b="1" baseline="-25000" dirty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kumimoji="1"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O</a:t>
            </a:r>
            <a:r>
              <a:rPr kumimoji="1"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的形式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存在，而脱水性</a:t>
            </a:r>
            <a:r>
              <a:rPr kumimoji="1"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中“水”不是以</a:t>
            </a:r>
            <a:r>
              <a:rPr kumimoji="1"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H</a:t>
            </a:r>
            <a:r>
              <a:rPr kumimoji="1" lang="en-US" altLang="zh-CN" sz="2000" b="1" baseline="-25000" dirty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kumimoji="1"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O</a:t>
            </a:r>
            <a:r>
              <a:rPr kumimoji="1"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分子的形式存在，有机物中的氢、氧原子按</a:t>
            </a:r>
            <a:r>
              <a:rPr kumimoji="1"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kumimoji="1"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kumimoji="1"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kumimoji="1"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的个数比脱去，而生成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水</a:t>
            </a:r>
            <a:endParaRPr kumimoji="1"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67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53124" y="202632"/>
            <a:ext cx="7536110" cy="4680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资料</a:t>
            </a:r>
            <a:r>
              <a:rPr lang="en-US" altLang="zh-CN" sz="2000" b="1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】         </a:t>
            </a:r>
            <a:r>
              <a:rPr lang="zh-CN" altLang="en-US" sz="2000" b="1" dirty="0" smtClean="0">
                <a:ea typeface="黑体" panose="02010609060101010101" pitchFamily="49" charset="-122"/>
              </a:rPr>
              <a:t>浓</a:t>
            </a:r>
            <a:r>
              <a:rPr lang="zh-CN" altLang="en-US" sz="2000" b="1" dirty="0">
                <a:ea typeface="黑体" panose="02010609060101010101" pitchFamily="49" charset="-122"/>
              </a:rPr>
              <a:t>硫酸的吸水性与脱水性的</a:t>
            </a:r>
            <a:r>
              <a:rPr lang="zh-CN" altLang="en-US" sz="2000" b="1" dirty="0" smtClean="0">
                <a:ea typeface="黑体" panose="02010609060101010101" pitchFamily="49" charset="-122"/>
              </a:rPr>
              <a:t>区别</a:t>
            </a:r>
            <a:endParaRPr lang="en-US" altLang="zh-CN" sz="2000" b="1" dirty="0" smtClean="0">
              <a:ea typeface="黑体" panose="02010609060101010101" pitchFamily="49" charset="-122"/>
            </a:endParaRPr>
          </a:p>
          <a:p>
            <a:pPr>
              <a:lnSpc>
                <a:spcPts val="2388"/>
              </a:lnSpc>
            </a:pPr>
            <a:r>
              <a:rPr lang="zh-CN" altLang="en-US" sz="2000" b="1" dirty="0" smtClean="0">
                <a:latin typeface="仿宋_GB2312" pitchFamily="49" charset="-122"/>
                <a:ea typeface="仿宋_GB2312" pitchFamily="49" charset="-122"/>
              </a:rPr>
              <a:t>      </a:t>
            </a:r>
            <a:endParaRPr lang="en-US" altLang="zh-CN" sz="2000" b="1" dirty="0" smtClean="0">
              <a:latin typeface="仿宋_GB2312" pitchFamily="49" charset="-122"/>
              <a:ea typeface="仿宋_GB2312" pitchFamily="49" charset="-122"/>
            </a:endParaRPr>
          </a:p>
          <a:p>
            <a:pPr>
              <a:lnSpc>
                <a:spcPts val="2388"/>
              </a:lnSpc>
            </a:pPr>
            <a:r>
              <a:rPr lang="en-US" altLang="zh-CN" sz="2000" b="1" dirty="0">
                <a:latin typeface="仿宋_GB2312" pitchFamily="49" charset="-122"/>
                <a:ea typeface="仿宋_GB2312" pitchFamily="49" charset="-122"/>
              </a:rPr>
              <a:t> </a:t>
            </a:r>
            <a:r>
              <a:rPr lang="en-US" altLang="zh-CN" sz="2000" b="1" dirty="0" smtClean="0">
                <a:latin typeface="仿宋_GB2312" pitchFamily="49" charset="-122"/>
                <a:ea typeface="仿宋_GB2312" pitchFamily="49" charset="-122"/>
              </a:rPr>
              <a:t>   </a:t>
            </a:r>
            <a:r>
              <a:rPr lang="zh-CN" altLang="en-US" sz="2000" b="1" dirty="0" smtClean="0">
                <a:latin typeface="仿宋_GB2312" pitchFamily="49" charset="-122"/>
                <a:ea typeface="仿宋_GB2312" pitchFamily="49" charset="-122"/>
              </a:rPr>
              <a:t>浓</a:t>
            </a: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硫酸能够强烈地吸水而形成一系列稳定的水合物，</a:t>
            </a:r>
          </a:p>
          <a:p>
            <a:pPr>
              <a:lnSpc>
                <a:spcPts val="1013"/>
              </a:lnSpc>
            </a:pPr>
            <a:endParaRPr lang="zh-CN" altLang="en-US" sz="2000" b="1" dirty="0">
              <a:latin typeface="仿宋_GB2312" pitchFamily="49" charset="-122"/>
              <a:ea typeface="仿宋_GB2312" pitchFamily="49" charset="-122"/>
            </a:endParaRPr>
          </a:p>
          <a:p>
            <a:pPr>
              <a:lnSpc>
                <a:spcPts val="3300"/>
              </a:lnSpc>
            </a:pP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如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H</a:t>
            </a:r>
            <a:r>
              <a:rPr lang="en-US" altLang="zh-CN" sz="20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</a:rPr>
              <a:t>SO</a:t>
            </a:r>
            <a:r>
              <a:rPr lang="en-US" altLang="zh-CN" sz="2000" b="1" baseline="-25000" dirty="0">
                <a:latin typeface="Times New Roman" panose="02020603050405020304" pitchFamily="18" charset="0"/>
              </a:rPr>
              <a:t>4</a:t>
            </a:r>
            <a:r>
              <a:rPr lang="en-US" altLang="zh-CN" sz="2000" b="1" dirty="0">
                <a:latin typeface="Times New Roman" panose="02020603050405020304" pitchFamily="18" charset="0"/>
              </a:rPr>
              <a:t>·H</a:t>
            </a:r>
            <a:r>
              <a:rPr lang="en-US" altLang="zh-CN" sz="20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</a:rPr>
              <a:t>O </a:t>
            </a: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H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SO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4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·2H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O</a:t>
            </a: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和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H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SO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4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·4H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O</a:t>
            </a: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等。因而，浓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H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SO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仿宋_GB2312" pitchFamily="49" charset="-122"/>
              </a:rPr>
              <a:t>4</a:t>
            </a:r>
          </a:p>
          <a:p>
            <a:pPr>
              <a:lnSpc>
                <a:spcPts val="1013"/>
              </a:lnSpc>
            </a:pPr>
            <a:endParaRPr lang="en-US" altLang="zh-CN" sz="2000" b="1" dirty="0">
              <a:latin typeface="Times New Roman" panose="02020603050405020304" pitchFamily="18" charset="0"/>
              <a:ea typeface="仿宋_GB2312" pitchFamily="49" charset="-122"/>
            </a:endParaRPr>
          </a:p>
          <a:p>
            <a:pPr>
              <a:lnSpc>
                <a:spcPts val="3150"/>
              </a:lnSpc>
            </a:pP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可用作某些气体的干燥剂。吸水发生的是物理变化或化学变化</a:t>
            </a:r>
          </a:p>
          <a:p>
            <a:pPr>
              <a:lnSpc>
                <a:spcPts val="1013"/>
              </a:lnSpc>
            </a:pPr>
            <a:endParaRPr lang="zh-CN" altLang="en-US" sz="2000" b="1" dirty="0">
              <a:latin typeface="仿宋_GB2312" pitchFamily="49" charset="-122"/>
              <a:ea typeface="仿宋_GB2312" pitchFamily="49" charset="-122"/>
            </a:endParaRPr>
          </a:p>
          <a:p>
            <a:pPr>
              <a:lnSpc>
                <a:spcPts val="1013"/>
              </a:lnSpc>
            </a:pPr>
            <a:endParaRPr lang="zh-CN" altLang="en-US" sz="2000" b="1" dirty="0">
              <a:latin typeface="仿宋_GB2312" pitchFamily="49" charset="-122"/>
              <a:ea typeface="仿宋_GB2312" pitchFamily="49" charset="-122"/>
            </a:endParaRPr>
          </a:p>
          <a:p>
            <a:pPr>
              <a:lnSpc>
                <a:spcPts val="2463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(</a:t>
            </a: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结晶水被吸走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)</a:t>
            </a:r>
            <a:r>
              <a:rPr lang="zh-CN" altLang="en-US" sz="2000" b="1" dirty="0">
                <a:latin typeface="Times New Roman" panose="02020603050405020304" pitchFamily="18" charset="0"/>
                <a:ea typeface="仿宋_GB2312" pitchFamily="49" charset="-122"/>
              </a:rPr>
              <a:t>。</a:t>
            </a:r>
          </a:p>
          <a:p>
            <a:pPr>
              <a:lnSpc>
                <a:spcPts val="2388"/>
              </a:lnSpc>
            </a:pPr>
            <a:r>
              <a:rPr lang="zh-CN" altLang="en-US" sz="2000" b="1" dirty="0" smtClean="0">
                <a:latin typeface="仿宋_GB2312" pitchFamily="49" charset="-122"/>
                <a:ea typeface="仿宋_GB2312" pitchFamily="49" charset="-122"/>
              </a:rPr>
              <a:t>      浓</a:t>
            </a: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硫酸的脱水性是指浓硫酸能夺取纸张、木材、衣服、</a:t>
            </a:r>
          </a:p>
          <a:p>
            <a:pPr>
              <a:lnSpc>
                <a:spcPts val="1013"/>
              </a:lnSpc>
            </a:pPr>
            <a:endParaRPr lang="zh-CN" altLang="en-US" sz="2000" b="1" dirty="0">
              <a:latin typeface="仿宋_GB2312" pitchFamily="49" charset="-122"/>
              <a:ea typeface="仿宋_GB2312" pitchFamily="49" charset="-122"/>
            </a:endParaRPr>
          </a:p>
          <a:p>
            <a:pPr>
              <a:lnSpc>
                <a:spcPts val="3300"/>
              </a:lnSpc>
            </a:pP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皮肤等有机物中的氢原子和氧原子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(</a:t>
            </a:r>
            <a:r>
              <a:rPr lang="zh-CN" altLang="en-US" sz="2000" b="1" dirty="0">
                <a:latin typeface="仿宋_GB2312" pitchFamily="49" charset="-122"/>
                <a:ea typeface="仿宋_GB2312" pitchFamily="49" charset="-122"/>
              </a:rPr>
              <a:t>按水的组成比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)</a:t>
            </a:r>
            <a:r>
              <a:rPr lang="zh-CN" altLang="en-US" sz="2000" b="1" dirty="0">
                <a:latin typeface="Times New Roman" panose="02020603050405020304" pitchFamily="18" charset="0"/>
                <a:ea typeface="仿宋_GB2312" pitchFamily="49" charset="-122"/>
              </a:rPr>
              <a:t>，使它们炭</a:t>
            </a:r>
          </a:p>
          <a:p>
            <a:pPr>
              <a:lnSpc>
                <a:spcPts val="1013"/>
              </a:lnSpc>
            </a:pPr>
            <a:endParaRPr lang="zh-CN" altLang="en-US" sz="2000" b="1" dirty="0">
              <a:latin typeface="Times New Roman" panose="02020603050405020304" pitchFamily="18" charset="0"/>
              <a:ea typeface="仿宋_GB2312" pitchFamily="49" charset="-122"/>
            </a:endParaRPr>
          </a:p>
          <a:p>
            <a:pPr>
              <a:lnSpc>
                <a:spcPts val="3313"/>
              </a:lnSpc>
            </a:pPr>
            <a:r>
              <a:rPr lang="zh-CN" altLang="en-US" sz="2000" b="1" dirty="0">
                <a:latin typeface="Times New Roman" panose="02020603050405020304" pitchFamily="18" charset="0"/>
                <a:ea typeface="仿宋_GB2312" pitchFamily="49" charset="-122"/>
              </a:rPr>
              <a:t>化。但并不是都生成碳，例如浓硫酸使甲酸</a:t>
            </a:r>
            <a:r>
              <a:rPr lang="en-US" altLang="zh-CN" sz="2000" b="1" dirty="0">
                <a:latin typeface="Times New Roman" panose="02020603050405020304" pitchFamily="18" charset="0"/>
                <a:ea typeface="仿宋_GB2312" pitchFamily="49" charset="-122"/>
              </a:rPr>
              <a:t>(HCOOH)</a:t>
            </a:r>
            <a:r>
              <a:rPr lang="zh-CN" altLang="en-US" sz="2000" b="1" dirty="0">
                <a:latin typeface="Times New Roman" panose="02020603050405020304" pitchFamily="18" charset="0"/>
                <a:ea typeface="仿宋_GB2312" pitchFamily="49" charset="-122"/>
              </a:rPr>
              <a:t>脱水以后</a:t>
            </a:r>
          </a:p>
          <a:p>
            <a:pPr>
              <a:lnSpc>
                <a:spcPts val="1013"/>
              </a:lnSpc>
            </a:pPr>
            <a:endParaRPr lang="zh-CN" altLang="en-US" sz="2000" b="1" dirty="0">
              <a:latin typeface="Times New Roman" panose="02020603050405020304" pitchFamily="18" charset="0"/>
              <a:ea typeface="仿宋_GB2312" pitchFamily="49" charset="-122"/>
            </a:endParaRPr>
          </a:p>
          <a:p>
            <a:pPr>
              <a:lnSpc>
                <a:spcPts val="3138"/>
              </a:lnSpc>
            </a:pPr>
            <a:r>
              <a:rPr lang="zh-CN" altLang="en-US" sz="2000" b="1" dirty="0">
                <a:latin typeface="Times New Roman" panose="02020603050405020304" pitchFamily="18" charset="0"/>
                <a:ea typeface="仿宋_GB2312" pitchFamily="49" charset="-122"/>
              </a:rPr>
              <a:t>生成的是一氧化碳，脱水一定是化学变化</a:t>
            </a:r>
            <a:r>
              <a:rPr lang="zh-CN" altLang="en-US" sz="2000" b="1" dirty="0" smtClean="0">
                <a:latin typeface="Times New Roman" panose="02020603050405020304" pitchFamily="18" charset="0"/>
                <a:ea typeface="仿宋_GB2312" pitchFamily="49" charset="-122"/>
              </a:rPr>
              <a:t>。</a:t>
            </a:r>
            <a:endParaRPr lang="zh-CN" altLang="en-US" sz="2000" b="1" dirty="0">
              <a:latin typeface="Times New Roman" panose="02020603050405020304" pitchFamily="18" charset="0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5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20491" y="2766860"/>
            <a:ext cx="1391285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2100" b="1" baseline="-250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SO</a:t>
            </a:r>
            <a:r>
              <a:rPr lang="en-US" altLang="zh-CN" sz="2100" b="1" baseline="-25000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4744416" y="3008795"/>
            <a:ext cx="1922780" cy="2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5341951" y="2978950"/>
            <a:ext cx="3372485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稀硫酸具有酸的通性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405326" y="1500670"/>
            <a:ext cx="0" cy="12661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750391" y="1500670"/>
            <a:ext cx="2734945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浓硫酸具有强氧化性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2954986" y="3179610"/>
            <a:ext cx="1235075" cy="7245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509091" y="2915450"/>
            <a:ext cx="1824990" cy="105918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浓硫酸具有吸水性、脱水性等特殊性质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75336" y="527215"/>
            <a:ext cx="3627120" cy="5664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小结：硫酸的性质</a:t>
            </a:r>
          </a:p>
        </p:txBody>
      </p:sp>
    </p:spTree>
    <p:extLst>
      <p:ext uri="{BB962C8B-B14F-4D97-AF65-F5344CB8AC3E}">
        <p14:creationId xmlns:p14="http://schemas.microsoft.com/office/powerpoint/2010/main" val="31960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496432" y="497398"/>
            <a:ext cx="2899410" cy="5664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硫酸的应用</a:t>
            </a:r>
          </a:p>
        </p:txBody>
      </p:sp>
      <p:pic>
        <p:nvPicPr>
          <p:cNvPr id="14" name="图片 1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27" y="1643573"/>
            <a:ext cx="2488565" cy="1728470"/>
          </a:xfrm>
          <a:prstGeom prst="rect">
            <a:avLst/>
          </a:prstGeom>
        </p:spPr>
      </p:pic>
      <p:pic>
        <p:nvPicPr>
          <p:cNvPr id="15" name="图片 1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007" y="1915353"/>
            <a:ext cx="2125980" cy="2125980"/>
          </a:xfrm>
          <a:prstGeom prst="rect">
            <a:avLst/>
          </a:prstGeom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742" y="2711008"/>
            <a:ext cx="2415540" cy="15462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772782" y="3372043"/>
            <a:ext cx="895985" cy="3987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化肥</a:t>
            </a:r>
          </a:p>
        </p:txBody>
      </p:sp>
      <p:sp>
        <p:nvSpPr>
          <p:cNvPr id="18" name="矩形 17"/>
          <p:cNvSpPr/>
          <p:nvPr/>
        </p:nvSpPr>
        <p:spPr>
          <a:xfrm>
            <a:off x="4089897" y="4041333"/>
            <a:ext cx="902335" cy="3987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农药</a:t>
            </a:r>
          </a:p>
        </p:txBody>
      </p:sp>
      <p:sp>
        <p:nvSpPr>
          <p:cNvPr id="19" name="矩形 18"/>
          <p:cNvSpPr/>
          <p:nvPr/>
        </p:nvSpPr>
        <p:spPr>
          <a:xfrm>
            <a:off x="6248897" y="4257233"/>
            <a:ext cx="906780" cy="3987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染料</a:t>
            </a:r>
          </a:p>
        </p:txBody>
      </p:sp>
      <p:sp>
        <p:nvSpPr>
          <p:cNvPr id="20" name="矩形 19"/>
          <p:cNvSpPr/>
          <p:nvPr/>
        </p:nvSpPr>
        <p:spPr>
          <a:xfrm>
            <a:off x="7864337" y="3483168"/>
            <a:ext cx="1123950" cy="4603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Rectangle 6"/>
          <p:cNvSpPr/>
          <p:nvPr/>
        </p:nvSpPr>
        <p:spPr>
          <a:xfrm>
            <a:off x="460237" y="1228918"/>
            <a:ext cx="8064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硫酸是重要的化工原料，可用于生产：</a:t>
            </a:r>
          </a:p>
        </p:txBody>
      </p:sp>
    </p:spTree>
    <p:extLst>
      <p:ext uri="{BB962C8B-B14F-4D97-AF65-F5344CB8AC3E}">
        <p14:creationId xmlns:p14="http://schemas.microsoft.com/office/powerpoint/2010/main" val="29070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1371" y="572307"/>
            <a:ext cx="8178800" cy="6451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活动</a:t>
            </a:r>
            <a:r>
              <a:rPr lang="en-US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1】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应用所学知识和方法分析硫酸的化学性质</a:t>
            </a:r>
            <a:endParaRPr lang="zh-CN" altLang="en-US" sz="2400" b="1" kern="100" dirty="0" smtClean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36514" y="3343410"/>
            <a:ext cx="120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+mn-ea"/>
                <a:ea typeface="+mn-ea"/>
              </a:rPr>
              <a:t>H</a:t>
            </a:r>
            <a:r>
              <a:rPr lang="en-US" altLang="zh-CN" sz="24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400" b="1" dirty="0" smtClean="0">
                <a:latin typeface="+mn-ea"/>
                <a:ea typeface="+mn-ea"/>
              </a:rPr>
              <a:t>SO</a:t>
            </a:r>
            <a:r>
              <a:rPr lang="en-US" altLang="zh-CN" sz="2400" b="1" baseline="-25000" dirty="0">
                <a:latin typeface="+mn-ea"/>
                <a:ea typeface="+mn-ea"/>
              </a:rPr>
              <a:t>4</a:t>
            </a:r>
            <a:endParaRPr lang="zh-CN" altLang="en-US" sz="2400" b="1" baseline="-25000" dirty="0">
              <a:latin typeface="+mn-ea"/>
              <a:ea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4784379" y="3482571"/>
            <a:ext cx="1922780" cy="2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325688" y="3469584"/>
            <a:ext cx="1598815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类别</a:t>
            </a:r>
            <a:r>
              <a:rPr lang="zh-CN" altLang="en-US" sz="2100" b="1" dirty="0" smtClean="0">
                <a:latin typeface="微软雅黑" panose="020B0503020204020204" charset="-122"/>
                <a:ea typeface="微软雅黑" panose="020B0503020204020204" charset="-122"/>
              </a:rPr>
              <a:t>通性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4305935" y="1908175"/>
            <a:ext cx="0" cy="12661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584802" y="1864952"/>
            <a:ext cx="2294316" cy="41548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 smtClean="0">
                <a:latin typeface="微软雅黑" panose="020B0503020204020204" charset="-122"/>
                <a:ea typeface="微软雅黑" panose="020B0503020204020204" charset="-122"/>
              </a:rPr>
              <a:t>氧化</a:t>
            </a:r>
            <a:r>
              <a:rPr lang="en-US" altLang="zh-CN" sz="2100" b="1" dirty="0" smtClean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100" b="1" dirty="0" smtClean="0">
                <a:latin typeface="微软雅黑" panose="020B0503020204020204" charset="-122"/>
                <a:ea typeface="微软雅黑" panose="020B0503020204020204" charset="-122"/>
              </a:rPr>
              <a:t>还原性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6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1525" y="492299"/>
            <a:ext cx="8248015" cy="829945"/>
          </a:xfrm>
          <a:prstGeom prst="rect">
            <a:avLst/>
          </a:prstGeom>
          <a:solidFill>
            <a:srgbClr val="F0CE8E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</a:t>
            </a:r>
            <a:r>
              <a:rPr lang="zh-CN" altLang="en-US" sz="2400" b="1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：下列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反应有何现象？用电离方程式或离子方程式解释原因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13776"/>
          <a:stretch>
            <a:fillRect/>
          </a:stretch>
        </p:blipFill>
        <p:spPr>
          <a:xfrm>
            <a:off x="353795" y="1608667"/>
            <a:ext cx="4523744" cy="28023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84159" y="2003213"/>
            <a:ext cx="3814311" cy="224676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宋体" panose="02010600030101010101" pitchFamily="2" charset="-122"/>
              </a:rPr>
              <a:t>①</a:t>
            </a:r>
            <a:r>
              <a:rPr lang="zh-CN" altLang="en-US" sz="2000" b="1" dirty="0">
                <a:latin typeface="宋体" panose="02010600030101010101" pitchFamily="2" charset="-122"/>
              </a:rPr>
              <a:t>溶液变红</a:t>
            </a: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宋体" panose="02010600030101010101" pitchFamily="2" charset="-122"/>
              </a:rPr>
              <a:t>②</a:t>
            </a:r>
            <a:r>
              <a:rPr lang="en-US" altLang="zh-CN" sz="2000" b="1" dirty="0">
                <a:latin typeface="宋体" panose="02010600030101010101" pitchFamily="2" charset="-122"/>
              </a:rPr>
              <a:t>Zn + 2H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+</a:t>
            </a:r>
            <a:r>
              <a:rPr lang="en-US" altLang="zh-CN" sz="2000" b="1" dirty="0">
                <a:latin typeface="宋体" panose="02010600030101010101" pitchFamily="2" charset="-122"/>
              </a:rPr>
              <a:t> = Zn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2+</a:t>
            </a:r>
            <a:r>
              <a:rPr lang="en-US" altLang="zh-CN" sz="2000" b="1" dirty="0">
                <a:latin typeface="宋体" panose="02010600030101010101" pitchFamily="2" charset="-122"/>
              </a:rPr>
              <a:t> + H</a:t>
            </a:r>
            <a:r>
              <a:rPr lang="en-US" altLang="zh-CN" sz="2000" b="1" baseline="-25000" dirty="0">
                <a:latin typeface="宋体" panose="02010600030101010101" pitchFamily="2" charset="-122"/>
              </a:rPr>
              <a:t>2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宋体" panose="02010600030101010101" pitchFamily="2" charset="-122"/>
              </a:rPr>
              <a:t>③</a:t>
            </a:r>
            <a:r>
              <a:rPr lang="en-US" altLang="zh-CN" sz="2000" b="1" dirty="0" err="1">
                <a:latin typeface="宋体" panose="02010600030101010101" pitchFamily="2" charset="-122"/>
              </a:rPr>
              <a:t>FeO</a:t>
            </a:r>
            <a:r>
              <a:rPr lang="en-US" altLang="zh-CN" sz="2000" b="1" dirty="0">
                <a:latin typeface="宋体" panose="02010600030101010101" pitchFamily="2" charset="-122"/>
              </a:rPr>
              <a:t> + 2H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+</a:t>
            </a:r>
            <a:r>
              <a:rPr lang="en-US" altLang="zh-CN" sz="2000" b="1" dirty="0">
                <a:latin typeface="宋体" panose="02010600030101010101" pitchFamily="2" charset="-122"/>
              </a:rPr>
              <a:t> = Fe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2+</a:t>
            </a:r>
            <a:r>
              <a:rPr lang="en-US" altLang="zh-CN" sz="2000" b="1" dirty="0">
                <a:latin typeface="宋体" panose="02010600030101010101" pitchFamily="2" charset="-122"/>
              </a:rPr>
              <a:t> + H</a:t>
            </a:r>
            <a:r>
              <a:rPr lang="en-US" altLang="zh-CN" sz="2000" b="1" baseline="-25000" dirty="0">
                <a:latin typeface="宋体" panose="02010600030101010101" pitchFamily="2" charset="-122"/>
              </a:rPr>
              <a:t>2</a:t>
            </a:r>
            <a:r>
              <a:rPr lang="en-US" altLang="zh-CN" sz="2000" b="1" dirty="0">
                <a:latin typeface="宋体" panose="02010600030101010101" pitchFamily="2" charset="-122"/>
              </a:rPr>
              <a:t>O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宋体" panose="02010600030101010101" pitchFamily="2" charset="-122"/>
              </a:rPr>
              <a:t>④H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+</a:t>
            </a:r>
            <a:r>
              <a:rPr lang="en-US" altLang="zh-CN" sz="2000" b="1" dirty="0">
                <a:latin typeface="宋体" panose="02010600030101010101" pitchFamily="2" charset="-122"/>
              </a:rPr>
              <a:t> +OH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- </a:t>
            </a:r>
            <a:r>
              <a:rPr lang="en-US" altLang="zh-CN" sz="2000" b="1" dirty="0">
                <a:latin typeface="宋体" panose="02010600030101010101" pitchFamily="2" charset="-122"/>
              </a:rPr>
              <a:t>= H</a:t>
            </a:r>
            <a:r>
              <a:rPr lang="en-US" altLang="zh-CN" sz="2000" b="1" baseline="-25000" dirty="0">
                <a:latin typeface="宋体" panose="02010600030101010101" pitchFamily="2" charset="-122"/>
              </a:rPr>
              <a:t>2</a:t>
            </a:r>
            <a:r>
              <a:rPr lang="en-US" altLang="zh-CN" sz="2000" b="1" dirty="0">
                <a:latin typeface="宋体" panose="02010600030101010101" pitchFamily="2" charset="-122"/>
              </a:rPr>
              <a:t>O   </a:t>
            </a:r>
            <a:r>
              <a:rPr lang="zh-CN" altLang="en-US" sz="2000" b="1" dirty="0" smtClean="0">
                <a:latin typeface="宋体" panose="02010600030101010101" pitchFamily="2" charset="-122"/>
              </a:rPr>
              <a:t>溶液褪色</a:t>
            </a:r>
            <a:endParaRPr lang="zh-CN" altLang="en-US" sz="2000" b="1" dirty="0"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宋体" panose="02010600030101010101" pitchFamily="2" charset="-122"/>
              </a:rPr>
              <a:t>⑤</a:t>
            </a:r>
            <a:r>
              <a:rPr lang="en-US" altLang="zh-CN" sz="2000" b="1" dirty="0">
                <a:latin typeface="宋体" panose="02010600030101010101" pitchFamily="2" charset="-122"/>
              </a:rPr>
              <a:t>CO</a:t>
            </a:r>
            <a:r>
              <a:rPr lang="en-US" altLang="zh-CN" sz="2000" b="1" baseline="-25000" dirty="0">
                <a:latin typeface="宋体" panose="02010600030101010101" pitchFamily="2" charset="-122"/>
              </a:rPr>
              <a:t>3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2-</a:t>
            </a:r>
            <a:r>
              <a:rPr lang="en-US" altLang="zh-CN" sz="2000" b="1" dirty="0">
                <a:latin typeface="宋体" panose="02010600030101010101" pitchFamily="2" charset="-122"/>
              </a:rPr>
              <a:t> + 2H</a:t>
            </a:r>
            <a:r>
              <a:rPr lang="en-US" altLang="zh-CN" sz="2000" b="1" baseline="30000" dirty="0">
                <a:latin typeface="宋体" panose="02010600030101010101" pitchFamily="2" charset="-122"/>
              </a:rPr>
              <a:t>+</a:t>
            </a:r>
            <a:r>
              <a:rPr lang="en-US" altLang="zh-CN" sz="2000" b="1" dirty="0">
                <a:latin typeface="宋体" panose="02010600030101010101" pitchFamily="2" charset="-122"/>
              </a:rPr>
              <a:t> = CO</a:t>
            </a:r>
            <a:r>
              <a:rPr lang="en-US" altLang="zh-CN" sz="2000" b="1" baseline="-25000" dirty="0">
                <a:latin typeface="宋体" panose="02010600030101010101" pitchFamily="2" charset="-122"/>
              </a:rPr>
              <a:t>2</a:t>
            </a:r>
            <a:r>
              <a:rPr lang="en-US" altLang="zh-CN" sz="2000" b="1" dirty="0">
                <a:latin typeface="宋体" panose="02010600030101010101" pitchFamily="2" charset="-122"/>
              </a:rPr>
              <a:t>↑ + </a:t>
            </a:r>
            <a:r>
              <a:rPr lang="en-US" altLang="zh-CN" sz="2000" b="1" dirty="0" smtClean="0">
                <a:latin typeface="宋体" panose="02010600030101010101" pitchFamily="2" charset="-122"/>
              </a:rPr>
              <a:t>H</a:t>
            </a:r>
            <a:r>
              <a:rPr lang="en-US" altLang="zh-CN" sz="2000" b="1" baseline="-25000" dirty="0" smtClean="0">
                <a:latin typeface="宋体" panose="02010600030101010101" pitchFamily="2" charset="-122"/>
              </a:rPr>
              <a:t>2</a:t>
            </a:r>
            <a:r>
              <a:rPr lang="en-US" altLang="zh-CN" sz="2000" b="1" dirty="0" smtClean="0">
                <a:latin typeface="宋体" panose="02010600030101010101" pitchFamily="2" charset="-122"/>
              </a:rPr>
              <a:t>O</a:t>
            </a:r>
            <a:endParaRPr lang="en-US" altLang="zh-CN" sz="2000" b="1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03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4414" y="343419"/>
            <a:ext cx="76307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Q2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：硫酸的氧化</a:t>
            </a:r>
            <a:r>
              <a:rPr lang="en-US" altLang="zh-CN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还原性如何？</a:t>
            </a:r>
            <a:endParaRPr lang="en-US" altLang="zh-CN" sz="24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4414" y="1050809"/>
            <a:ext cx="477312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【实验】</a:t>
            </a:r>
            <a:endParaRPr lang="en-US" altLang="zh-CN" sz="24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15589" t="26922" r="72807" b="18081"/>
          <a:stretch>
            <a:fillRect/>
          </a:stretch>
        </p:blipFill>
        <p:spPr>
          <a:xfrm>
            <a:off x="1734589" y="1511184"/>
            <a:ext cx="953135" cy="229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15589" t="27258" r="72460" b="18081"/>
          <a:stretch>
            <a:fillRect/>
          </a:stretch>
        </p:blipFill>
        <p:spPr>
          <a:xfrm>
            <a:off x="3126509" y="1521344"/>
            <a:ext cx="966470" cy="2283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734589" y="1112404"/>
            <a:ext cx="953135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稀硫酸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125874" y="1132724"/>
            <a:ext cx="965200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浓硫酸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575079" y="2774834"/>
            <a:ext cx="1159510" cy="10350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产生大</a:t>
            </a:r>
          </a:p>
          <a:p>
            <a:pPr algn="ctr"/>
            <a:r>
              <a:rPr lang="zh-CN" altLang="en-US" sz="20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量气泡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001365" y="2774834"/>
            <a:ext cx="1106170" cy="10350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产生</a:t>
            </a:r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少量气泡</a:t>
            </a:r>
            <a:endParaRPr lang="zh-CN" altLang="en-US" sz="2000" b="1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09308" y="478212"/>
            <a:ext cx="3731895" cy="829945"/>
          </a:xfrm>
          <a:prstGeom prst="rect">
            <a:avLst/>
          </a:prstGeom>
          <a:solidFill>
            <a:srgbClr val="F0CE8E"/>
          </a:solidFill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Q2-1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：①中产生的气体是？何种微粒作氧化剂？</a:t>
            </a:r>
            <a:endParaRPr lang="en-US" altLang="zh-CN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09308" y="1555172"/>
            <a:ext cx="3731895" cy="830997"/>
          </a:xfrm>
          <a:prstGeom prst="rect">
            <a:avLst/>
          </a:prstGeom>
          <a:solidFill>
            <a:srgbClr val="F0CE8E"/>
          </a:solidFill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Q2-2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：为何②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中只产生少量气泡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？气体是否为氢气？</a:t>
            </a:r>
            <a:endParaRPr lang="en-US" altLang="zh-CN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34589" y="3809884"/>
            <a:ext cx="953135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139209" y="3796549"/>
            <a:ext cx="953135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209307" y="2664286"/>
            <a:ext cx="373189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资料</a:t>
            </a: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：浓硫酸中水含量很少，硫酸主要是以分子形式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存在。</a:t>
            </a:r>
            <a:endParaRPr lang="zh-CN" altLang="en-US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1锌和稀硫酸反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414" y="3898669"/>
            <a:ext cx="1675422" cy="1045324"/>
          </a:xfrm>
          <a:prstGeom prst="rect">
            <a:avLst/>
          </a:prstGeom>
        </p:spPr>
      </p:pic>
      <p:pic>
        <p:nvPicPr>
          <p:cNvPr id="3" name="2锌与浓硫酸反应-不加热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7234" y="3898669"/>
            <a:ext cx="1855379" cy="10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6" grpId="1"/>
      <p:bldP spid="7" grpId="0"/>
      <p:bldP spid="7" grpId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bldLvl="0" animBg="1"/>
      <p:bldP spid="15" grpId="0" bldLvl="0" animBg="1"/>
      <p:bldP spid="16" grpId="0" animBg="1"/>
      <p:bldP spid="16" grpId="1" animBg="1"/>
      <p:bldP spid="17" grpId="0" bldLvl="0" animBg="1"/>
      <p:bldP spid="17" grpId="1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8068" y="1204191"/>
            <a:ext cx="789813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资料</a:t>
            </a: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：硫酸在一般浓度时并不是一个强氧化剂，只有在高浓度时才是强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氧化剂，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特别是当加热时，它的氧化性更强。</a:t>
            </a:r>
            <a:endParaRPr lang="zh-CN" altLang="en-US" sz="20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8068" y="462511"/>
            <a:ext cx="7898130" cy="460375"/>
          </a:xfrm>
          <a:prstGeom prst="rect">
            <a:avLst/>
          </a:prstGeom>
          <a:solidFill>
            <a:srgbClr val="F0CE8E"/>
          </a:solidFill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Q2-3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：为何①的硫酸中</a:t>
            </a:r>
            <a:r>
              <a:rPr lang="en-US" altLang="zh-CN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+6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价硫没有体现氧化性？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8068" y="2315441"/>
            <a:ext cx="7898130" cy="461665"/>
          </a:xfrm>
          <a:prstGeom prst="rect">
            <a:avLst/>
          </a:prstGeom>
          <a:solidFill>
            <a:srgbClr val="F0CE8E"/>
          </a:solidFill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Q2-4</a:t>
            </a:r>
            <a:r>
              <a:rPr lang="zh-CN" altLang="en-US" sz="20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：分析②中的气体可能是什么？如何检验？</a:t>
            </a:r>
            <a:endParaRPr lang="zh-CN" altLang="en-US" sz="20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821613" y="2916151"/>
            <a:ext cx="3664585" cy="12941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微热后，锌片表面</a:t>
            </a:r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产生大量气泡，该气体能使湿润的蓝色石蕊试纸变红。</a:t>
            </a:r>
            <a:endParaRPr lang="zh-CN" altLang="en-US" sz="2000" b="1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6068" y="4543771"/>
            <a:ext cx="78981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结论：浓硫酸有氧化性，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</a:t>
            </a:r>
            <a:r>
              <a:rPr lang="en-US" altLang="zh-CN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+6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的硫体现。</a:t>
            </a:r>
          </a:p>
        </p:txBody>
      </p:sp>
      <p:pic>
        <p:nvPicPr>
          <p:cNvPr id="9" name="3锌与浓硫酸反应-加热条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096" y="2885411"/>
            <a:ext cx="2651760" cy="14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bldLvl="0" animBg="1"/>
      <p:bldP spid="4" grpId="0" animBg="1"/>
      <p:bldP spid="5" grpId="0" animBg="1"/>
      <p:bldP spid="7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9105" y="351732"/>
            <a:ext cx="7630795" cy="460375"/>
          </a:xfrm>
          <a:prstGeom prst="rect">
            <a:avLst/>
          </a:prstGeom>
          <a:solidFill>
            <a:srgbClr val="F0CE8E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Q3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：设计实验，进一步证明浓硫酸具有</a:t>
            </a:r>
            <a:r>
              <a:rPr lang="zh-CN" altLang="en-US" sz="2400" b="1" u="sng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</a:t>
            </a:r>
            <a:r>
              <a:rPr lang="zh-CN" altLang="en-US" sz="2400" b="1" u="sng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氧化性</a:t>
            </a:r>
            <a:endParaRPr lang="en-US" altLang="zh-CN" sz="2400" b="1" u="sng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 descr="ws_121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5" y="2010525"/>
            <a:ext cx="4102956" cy="28249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459105" y="1003116"/>
            <a:ext cx="7630795" cy="5664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注意：</a:t>
            </a:r>
            <a:r>
              <a:rPr lang="en-US" altLang="zh-CN" sz="20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SO</a:t>
            </a:r>
            <a:r>
              <a:rPr lang="en-US" altLang="zh-CN" sz="2000" b="1" baseline="-2500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0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有毒，装置需要考虑环保；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4917192" y="3086514"/>
            <a:ext cx="3964940" cy="17489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加热</a:t>
            </a:r>
            <a:r>
              <a:rPr lang="zh-CN" altLang="en-US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后，铜丝表面产生大量气泡，品红溶液逐渐褪色，一段时间后，紫色石蕊试液变红；</a:t>
            </a:r>
            <a:endParaRPr lang="zh-CN" altLang="en-US" sz="2000" b="1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4-1铜和浓硫酸反应实验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051" y="1693088"/>
            <a:ext cx="2257789" cy="12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9105" y="351732"/>
            <a:ext cx="7630795" cy="460375"/>
          </a:xfrm>
          <a:prstGeom prst="rect">
            <a:avLst/>
          </a:prstGeom>
          <a:solidFill>
            <a:srgbClr val="F0CE8E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Q3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：设计实验，进一步证明浓硫酸具有</a:t>
            </a:r>
            <a:r>
              <a:rPr lang="zh-CN" altLang="en-US" sz="2400" b="1" u="sng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</a:t>
            </a:r>
            <a:r>
              <a:rPr lang="zh-CN" altLang="en-US" sz="2400" b="1" u="sng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氧化性</a:t>
            </a:r>
            <a:endParaRPr lang="en-US" altLang="zh-CN" sz="2400" b="1" u="sng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 descr="ws_121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5" y="2010525"/>
            <a:ext cx="4102956" cy="28249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459105" y="1003116"/>
            <a:ext cx="7630795" cy="5664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注意：</a:t>
            </a:r>
            <a:r>
              <a:rPr lang="en-US" altLang="zh-CN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SO</a:t>
            </a:r>
            <a:r>
              <a:rPr lang="en-US" altLang="zh-CN" sz="2000" b="1" baseline="-25000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有毒，装置需要考虑环保；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83123" y="1766573"/>
            <a:ext cx="3731895" cy="829945"/>
          </a:xfrm>
          <a:prstGeom prst="rect">
            <a:avLst/>
          </a:prstGeom>
          <a:solidFill>
            <a:srgbClr val="F0CE8E"/>
          </a:solidFill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Q3-1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：铜变成了什么？如何检验？</a:t>
            </a:r>
            <a:endParaRPr lang="en-US" altLang="zh-CN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83122" y="4005546"/>
            <a:ext cx="3731895" cy="829945"/>
          </a:xfrm>
          <a:prstGeom prst="rect">
            <a:avLst/>
          </a:prstGeom>
          <a:solidFill>
            <a:srgbClr val="F0CE8E"/>
          </a:solidFill>
          <a:ln w="952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Q3-2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：结合实验现象，书写该反应的化学方程式。</a:t>
            </a:r>
            <a:endParaRPr lang="en-US" altLang="zh-CN" sz="2000" b="1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4-2铜和浓硫酸反应实验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9423" y="2675797"/>
            <a:ext cx="2179291" cy="122777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45385" y="4420518"/>
            <a:ext cx="6069632" cy="461665"/>
          </a:xfrm>
          <a:prstGeom prst="rect">
            <a:avLst/>
          </a:prstGeom>
          <a:solidFill>
            <a:srgbClr val="E2CBC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Cu</a:t>
            </a:r>
            <a:r>
              <a:rPr kumimoji="1"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＋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2H</a:t>
            </a:r>
            <a:r>
              <a:rPr kumimoji="1" lang="en-US" altLang="zh-CN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SO</a:t>
            </a:r>
            <a:r>
              <a:rPr kumimoji="1" lang="en-US" altLang="zh-CN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4</a:t>
            </a:r>
            <a:r>
              <a:rPr kumimoji="1" lang="zh-CN" altLang="en-US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（浓）</a:t>
            </a:r>
            <a:r>
              <a:rPr kumimoji="1" lang="en-US" altLang="zh-CN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=</a:t>
            </a:r>
            <a:r>
              <a:rPr kumimoji="1" lang="zh-C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CuSO</a:t>
            </a:r>
            <a:r>
              <a:rPr kumimoji="1" lang="en-US" altLang="zh-CN" sz="2400" b="1" baseline="-25000" dirty="0" smtClean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4</a:t>
            </a:r>
            <a:r>
              <a:rPr kumimoji="1"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＋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SO</a:t>
            </a:r>
            <a:r>
              <a:rPr kumimoji="1" lang="en-US" altLang="zh-CN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↑</a:t>
            </a:r>
            <a:r>
              <a:rPr kumimoji="1"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＋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2H</a:t>
            </a:r>
            <a:r>
              <a:rPr kumimoji="1" lang="en-US" altLang="zh-CN" sz="2400" b="1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744381" y="4249396"/>
            <a:ext cx="573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∆</a:t>
            </a:r>
          </a:p>
        </p:txBody>
      </p:sp>
    </p:spTree>
    <p:extLst>
      <p:ext uri="{BB962C8B-B14F-4D97-AF65-F5344CB8AC3E}">
        <p14:creationId xmlns:p14="http://schemas.microsoft.com/office/powerpoint/2010/main" val="22585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8160" y="480063"/>
            <a:ext cx="8178800" cy="6451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活动</a:t>
            </a:r>
            <a:r>
              <a:rPr lang="en-US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2】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结合已有经验，认识浓硫酸的特殊性质</a:t>
            </a:r>
            <a:endParaRPr lang="zh-CN" altLang="en-US" sz="2400" b="1" kern="100" dirty="0" smtClean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25625" y="1554483"/>
            <a:ext cx="1779905" cy="52197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吸水性</a:t>
            </a:r>
          </a:p>
        </p:txBody>
      </p:sp>
      <p:sp>
        <p:nvSpPr>
          <p:cNvPr id="7" name="矩形 6"/>
          <p:cNvSpPr/>
          <p:nvPr/>
        </p:nvSpPr>
        <p:spPr>
          <a:xfrm>
            <a:off x="5850255" y="1544323"/>
            <a:ext cx="1748790" cy="521970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腐蚀性</a:t>
            </a:r>
          </a:p>
        </p:txBody>
      </p:sp>
      <p:sp>
        <p:nvSpPr>
          <p:cNvPr id="8" name="矩形 7"/>
          <p:cNvSpPr/>
          <p:nvPr/>
        </p:nvSpPr>
        <p:spPr>
          <a:xfrm>
            <a:off x="3821430" y="1544323"/>
            <a:ext cx="1779905" cy="52197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浓硫酸</a:t>
            </a:r>
          </a:p>
        </p:txBody>
      </p:sp>
      <p:sp>
        <p:nvSpPr>
          <p:cNvPr id="9" name="左箭头 8"/>
          <p:cNvSpPr/>
          <p:nvPr/>
        </p:nvSpPr>
        <p:spPr>
          <a:xfrm>
            <a:off x="3604895" y="1757683"/>
            <a:ext cx="403225" cy="10287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左箭头 9"/>
          <p:cNvSpPr/>
          <p:nvPr/>
        </p:nvSpPr>
        <p:spPr>
          <a:xfrm rot="10800000">
            <a:off x="5447030" y="1753873"/>
            <a:ext cx="403225" cy="10287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★浓硫酸的性质-吸水性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" y="2192658"/>
            <a:ext cx="3087370" cy="2421255"/>
          </a:xfrm>
          <a:prstGeom prst="rect">
            <a:avLst/>
          </a:prstGeom>
        </p:spPr>
      </p:pic>
      <p:pic>
        <p:nvPicPr>
          <p:cNvPr id="12" name="★浓硫酸的性质-腐蚀（脱水）性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0255" y="2192658"/>
            <a:ext cx="2916555" cy="242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49" fill="remove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 fullScrn="1">
              <p:cMediaNode>
                <p:cTn id="50" fill="remove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05097" y="490137"/>
            <a:ext cx="2966720" cy="521970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浓硫酸的腐蚀性</a:t>
            </a:r>
          </a:p>
        </p:txBody>
      </p:sp>
      <p:sp>
        <p:nvSpPr>
          <p:cNvPr id="3" name="矩形 2"/>
          <p:cNvSpPr/>
          <p:nvPr/>
        </p:nvSpPr>
        <p:spPr>
          <a:xfrm>
            <a:off x="5083092" y="490137"/>
            <a:ext cx="1748790" cy="521970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脱水性</a:t>
            </a:r>
          </a:p>
        </p:txBody>
      </p:sp>
      <p:sp>
        <p:nvSpPr>
          <p:cNvPr id="4" name="左箭头 3"/>
          <p:cNvSpPr/>
          <p:nvPr/>
        </p:nvSpPr>
        <p:spPr>
          <a:xfrm rot="10800000">
            <a:off x="3888022" y="699687"/>
            <a:ext cx="982345" cy="10287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6"/>
          <p:cNvSpPr/>
          <p:nvPr/>
        </p:nvSpPr>
        <p:spPr>
          <a:xfrm>
            <a:off x="805097" y="1395012"/>
            <a:ext cx="80645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浓硫酸能按水的组成比脱去有机物中的氢和氧元素</a:t>
            </a:r>
          </a:p>
        </p:txBody>
      </p:sp>
      <p:sp>
        <p:nvSpPr>
          <p:cNvPr id="6" name="左箭头 5"/>
          <p:cNvSpPr/>
          <p:nvPr/>
        </p:nvSpPr>
        <p:spPr>
          <a:xfrm rot="16200000">
            <a:off x="5754922" y="1161967"/>
            <a:ext cx="403225" cy="10287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05097" y="2103672"/>
            <a:ext cx="6483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蔗糖（ </a:t>
            </a:r>
            <a:r>
              <a:rPr lang="en-US" altLang="zh-CN" sz="2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en-US" altLang="zh-CN" sz="2400" b="1" baseline="-25000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</a:t>
            </a:r>
            <a:r>
              <a:rPr lang="en-US" altLang="zh-CN" sz="2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H</a:t>
            </a:r>
            <a:r>
              <a:rPr lang="en-US" altLang="zh-CN" sz="2400" b="1" baseline="-25000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22</a:t>
            </a:r>
            <a:r>
              <a:rPr lang="en-US" altLang="zh-CN" sz="2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</a:t>
            </a:r>
            <a:r>
              <a:rPr lang="en-US" altLang="zh-CN" sz="2400" b="1" baseline="-25000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4878622" y="2274487"/>
            <a:ext cx="4032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422567" y="2103672"/>
            <a:ext cx="24828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 </a:t>
            </a:r>
            <a:r>
              <a:rPr lang="zh-CN" altLang="en-US" sz="24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浓硫酸     ？ </a:t>
            </a:r>
            <a:endParaRPr lang="zh-CN" altLang="en-US" sz="2400" dirty="0"/>
          </a:p>
        </p:txBody>
      </p:sp>
      <p:sp>
        <p:nvSpPr>
          <p:cNvPr id="11" name="圆角矩形 10"/>
          <p:cNvSpPr/>
          <p:nvPr/>
        </p:nvSpPr>
        <p:spPr>
          <a:xfrm>
            <a:off x="805097" y="3021073"/>
            <a:ext cx="4860925" cy="12909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蔗糖变黑，体积膨胀，变成疏松</a:t>
            </a:r>
            <a:r>
              <a:rPr lang="zh-CN" altLang="en-US" sz="2000" b="1" dirty="0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多孔、海绵状的“黑面包”，</a:t>
            </a:r>
            <a:r>
              <a:rPr lang="zh-CN" altLang="en-US" sz="20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并放出有刺激性气味的气体</a:t>
            </a:r>
            <a:endParaRPr lang="zh-CN" altLang="en-US" sz="2000" b="1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7浓硫酸与蔗糖反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6567" y="2437599"/>
            <a:ext cx="2356320" cy="16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  <p:bldP spid="10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785</Words>
  <Application>Microsoft Office PowerPoint</Application>
  <PresentationFormat>全屏显示(16:9)</PresentationFormat>
  <Paragraphs>95</Paragraphs>
  <Slides>15</Slides>
  <Notes>2</Notes>
  <HiddenSlides>0</HiddenSlides>
  <MMClips>8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仿宋_GB2312</vt:lpstr>
      <vt:lpstr>汉仪旗黑-85S</vt:lpstr>
      <vt:lpstr>黑体</vt:lpstr>
      <vt:lpstr>楷体</vt:lpstr>
      <vt:lpstr>楷体_GB2312</vt:lpstr>
      <vt:lpstr>宋体</vt:lpstr>
      <vt:lpstr>微软雅黑</vt:lpstr>
      <vt:lpstr>Agency FB</vt:lpstr>
      <vt:lpstr>Arial</vt:lpstr>
      <vt:lpstr>Calibri</vt:lpstr>
      <vt:lpstr>Times New Roman</vt:lpstr>
      <vt:lpstr>1_Office 主题​​</vt:lpstr>
      <vt:lpstr>硫酸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41</cp:revision>
  <dcterms:created xsi:type="dcterms:W3CDTF">2020-02-01T11:21:00Z</dcterms:created>
  <dcterms:modified xsi:type="dcterms:W3CDTF">2020-03-09T13:15:03Z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