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5" r:id="rId3"/>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299" r:id="rId20"/>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张玉峰" initials="zhangyf" lastIdx="7" clrIdx="0"/>
  <p:cmAuthor id="2" name="作者" initials="A" lastIdx="0" clrIdx="1"/>
  <p:cmAuthor id="3" name="王军 ♂" initials="王军"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31C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76"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5" Type="http://schemas.openxmlformats.org/officeDocument/2006/relationships/image" Target="../media/image26.wmf"/><Relationship Id="rId4" Type="http://schemas.openxmlformats.org/officeDocument/2006/relationships/image" Target="../media/image25.wmf"/><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18.wmf"/><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51.wmf"/><Relationship Id="rId7" Type="http://schemas.openxmlformats.org/officeDocument/2006/relationships/image" Target="../media/image50.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49.wmf"/><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p:txBody>
      </p:sp>
      <p:sp>
        <p:nvSpPr>
          <p:cNvPr id="110" name="Shape 110"/>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53679B9-D821-42A5-A15C-DCBFD49A9C1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53679B9-D821-42A5-A15C-DCBFD49A9C1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080A214-3653-4233-9F3F-AEC30E77C51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image" Target="../media/image1.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image" Target="../media/image2.png"/><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image" Target="../media/image1.png"/><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3" Type="http://schemas.openxmlformats.org/officeDocument/2006/relationships/tags" Target="../tags/tag91.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image" Target="../media/image2.png"/><Relationship Id="rId2" Type="http://schemas.openxmlformats.org/officeDocument/2006/relationships/tags" Target="../tags/tag92.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image" Target="../media/image2.png"/><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0" Type="http://schemas.openxmlformats.org/officeDocument/2006/relationships/tags" Target="../tags/tag103.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tags" Target="../tags/tag109.xml"/><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image" Target="../media/image2.png"/><Relationship Id="rId2" Type="http://schemas.openxmlformats.org/officeDocument/2006/relationships/tags" Target="../tags/tag104.xml"/><Relationship Id="rId10" Type="http://schemas.openxmlformats.org/officeDocument/2006/relationships/tags" Target="../tags/tag11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image" Target="../media/image2.png"/><Relationship Id="rId3" Type="http://schemas.openxmlformats.org/officeDocument/2006/relationships/tags" Target="../tags/tag113.xml"/><Relationship Id="rId2" Type="http://schemas.openxmlformats.org/officeDocument/2006/relationships/tags" Target="../tags/tag112.xml"/><Relationship Id="rId10" Type="http://schemas.openxmlformats.org/officeDocument/2006/relationships/tags" Target="../tags/tag119.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26.xml"/><Relationship Id="rId8" Type="http://schemas.openxmlformats.org/officeDocument/2006/relationships/tags" Target="../tags/tag125.xml"/><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image" Target="../media/image2.png"/><Relationship Id="rId2" Type="http://schemas.openxmlformats.org/officeDocument/2006/relationships/tags" Target="../tags/tag120.xml"/><Relationship Id="rId10" Type="http://schemas.openxmlformats.org/officeDocument/2006/relationships/tags" Target="../tags/tag127.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35.xml"/><Relationship Id="rId8" Type="http://schemas.openxmlformats.org/officeDocument/2006/relationships/tags" Target="../tags/tag134.xml"/><Relationship Id="rId7" Type="http://schemas.openxmlformats.org/officeDocument/2006/relationships/tags" Target="../tags/tag133.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2" Type="http://schemas.openxmlformats.org/officeDocument/2006/relationships/image" Target="../media/image8.png"/><Relationship Id="rId11" Type="http://schemas.openxmlformats.org/officeDocument/2006/relationships/tags" Target="../tags/tag137.xml"/><Relationship Id="rId10" Type="http://schemas.openxmlformats.org/officeDocument/2006/relationships/tags" Target="../tags/tag136.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43.xml"/><Relationship Id="rId8" Type="http://schemas.openxmlformats.org/officeDocument/2006/relationships/tags" Target="../tags/tag142.xml"/><Relationship Id="rId7" Type="http://schemas.openxmlformats.org/officeDocument/2006/relationships/image" Target="../media/image10.png"/><Relationship Id="rId6" Type="http://schemas.openxmlformats.org/officeDocument/2006/relationships/tags" Target="../tags/tag141.xml"/><Relationship Id="rId5" Type="http://schemas.openxmlformats.org/officeDocument/2006/relationships/image" Target="../media/image9.png"/><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2" Type="http://schemas.openxmlformats.org/officeDocument/2006/relationships/tags" Target="../tags/tag146.xml"/><Relationship Id="rId11" Type="http://schemas.openxmlformats.org/officeDocument/2006/relationships/tags" Target="../tags/tag145.xml"/><Relationship Id="rId10" Type="http://schemas.openxmlformats.org/officeDocument/2006/relationships/tags" Target="../tags/tag144.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image" Target="../media/image2.png"/><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22.xml"/><Relationship Id="rId7" Type="http://schemas.openxmlformats.org/officeDocument/2006/relationships/image" Target="../media/image3.png"/><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5" Type="http://schemas.openxmlformats.org/officeDocument/2006/relationships/tags" Target="../tags/tag27.xml"/><Relationship Id="rId14" Type="http://schemas.openxmlformats.org/officeDocument/2006/relationships/tags" Target="../tags/tag26.xml"/><Relationship Id="rId13" Type="http://schemas.openxmlformats.org/officeDocument/2006/relationships/tags" Target="../tags/tag25.xml"/><Relationship Id="rId12" Type="http://schemas.openxmlformats.org/officeDocument/2006/relationships/tags" Target="../tags/tag24.xml"/><Relationship Id="rId11" Type="http://schemas.openxmlformats.org/officeDocument/2006/relationships/image" Target="../media/image5.png"/><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image" Target="../media/image2.png"/><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image" Target="../media/image2.png"/><Relationship Id="rId2" Type="http://schemas.openxmlformats.org/officeDocument/2006/relationships/tags" Target="../tags/tag35.xml"/><Relationship Id="rId11" Type="http://schemas.openxmlformats.org/officeDocument/2006/relationships/tags" Target="../tags/tag43.xml"/><Relationship Id="rId10" Type="http://schemas.openxmlformats.org/officeDocument/2006/relationships/tags" Target="../tags/tag4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49.xml"/><Relationship Id="rId7" Type="http://schemas.openxmlformats.org/officeDocument/2006/relationships/image" Target="../media/image6.png"/><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image" Target="../media/image2.png"/><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image" Target="../media/image2.png"/><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image" Target="../media/image2.png"/><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0" Type="http://schemas.openxmlformats.org/officeDocument/2006/relationships/tags" Target="../tags/tag7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4572000" cy="51435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1" name="矩形 10"/>
          <p:cNvSpPr/>
          <p:nvPr>
            <p:custDataLst>
              <p:tags r:id="rId3"/>
            </p:custDataLst>
          </p:nvPr>
        </p:nvSpPr>
        <p:spPr>
          <a:xfrm>
            <a:off x="435293" y="444818"/>
            <a:ext cx="8272939" cy="425386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2" name="矩形 11"/>
          <p:cNvSpPr/>
          <p:nvPr>
            <p:custDataLst>
              <p:tags r:id="rId4"/>
            </p:custDataLst>
          </p:nvPr>
        </p:nvSpPr>
        <p:spPr>
          <a:xfrm>
            <a:off x="8559165" y="3168491"/>
            <a:ext cx="286703" cy="10939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矩形 12"/>
          <p:cNvSpPr/>
          <p:nvPr>
            <p:custDataLst>
              <p:tags r:id="rId5"/>
            </p:custDataLst>
          </p:nvPr>
        </p:nvSpPr>
        <p:spPr>
          <a:xfrm>
            <a:off x="3512820" y="1031081"/>
            <a:ext cx="2118360" cy="3081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9" name="图片 8"/>
          <p:cNvPicPr>
            <a:picLocks noChangeAspect="1"/>
          </p:cNvPicPr>
          <p:nvPr>
            <p:custDataLst>
              <p:tags r:id="rId6"/>
            </p:custDataLst>
          </p:nvPr>
        </p:nvPicPr>
        <p:blipFill rotWithShape="1">
          <a:blip r:embed="rId7"/>
          <a:srcRect/>
          <a:stretch>
            <a:fillRect/>
          </a:stretch>
        </p:blipFill>
        <p:spPr>
          <a:xfrm>
            <a:off x="4834890" y="444818"/>
            <a:ext cx="1585913" cy="1655921"/>
          </a:xfrm>
          <a:prstGeom prst="rect">
            <a:avLst/>
          </a:prstGeom>
        </p:spPr>
      </p:pic>
      <p:sp>
        <p:nvSpPr>
          <p:cNvPr id="16" name="日期占位符 15"/>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9"/>
            </p:custDataLst>
          </p:nvPr>
        </p:nvSpPr>
        <p:spPr/>
        <p:txBody>
          <a:bodyPr/>
          <a:lstStyle/>
          <a:p>
            <a:endParaRPr lang="zh-CN" altLang="en-US" dirty="0"/>
          </a:p>
        </p:txBody>
      </p:sp>
      <p:sp>
        <p:nvSpPr>
          <p:cNvPr id="18" name="灯片编号占位符 17"/>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11"/>
            </p:custDataLst>
          </p:nvPr>
        </p:nvSpPr>
        <p:spPr>
          <a:xfrm>
            <a:off x="3520292" y="1030870"/>
            <a:ext cx="1196758" cy="3081760"/>
          </a:xfrm>
        </p:spPr>
        <p:txBody>
          <a:bodyPr lIns="90170" tIns="46990" rIns="90170" bIns="46990" anchor="t" anchorCtr="0">
            <a:normAutofit/>
          </a:bodyPr>
          <a:lstStyle>
            <a:lvl1pPr algn="ctr">
              <a:defRPr sz="4950" spc="600" baseline="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2"/>
            </p:custDataLst>
          </p:nvPr>
        </p:nvSpPr>
        <p:spPr>
          <a:xfrm>
            <a:off x="4972950" y="2365616"/>
            <a:ext cx="334361" cy="1504392"/>
          </a:xfrm>
          <a:ln>
            <a:solidFill>
              <a:schemeClr val="tx1"/>
            </a:solidFill>
          </a:ln>
        </p:spPr>
        <p:txBody>
          <a:bodyPr lIns="90170" tIns="46990" rIns="90170" bIns="4699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编辑副标题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214789" y="1"/>
            <a:ext cx="8790374" cy="4938712"/>
            <a:chOff x="286385" y="1"/>
            <a:chExt cx="11720499" cy="6584949"/>
          </a:xfrm>
        </p:grpSpPr>
        <p:sp>
          <p:nvSpPr>
            <p:cNvPr id="9" name="矩形 8"/>
            <p:cNvSpPr/>
            <p:nvPr userDrawn="1">
              <p:custDataLst>
                <p:tags r:id="rId3"/>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ym typeface="+mn-ea"/>
              </a:endParaRPr>
            </a:p>
          </p:txBody>
        </p:sp>
        <p:pic>
          <p:nvPicPr>
            <p:cNvPr id="10" name="图片 9"/>
            <p:cNvPicPr>
              <a:picLocks noChangeAspect="1"/>
            </p:cNvPicPr>
            <p:nvPr userDrawn="1">
              <p:custDataLst>
                <p:tags r:id="rId4"/>
              </p:custDataLst>
            </p:nvPr>
          </p:nvPicPr>
          <p:blipFill rotWithShape="1">
            <a:blip r:embed="rId5"/>
            <a:srcRect/>
            <a:stretch>
              <a:fillRect/>
            </a:stretch>
          </p:blipFill>
          <p:spPr>
            <a:xfrm>
              <a:off x="11159130" y="1"/>
              <a:ext cx="847754" cy="885198"/>
            </a:xfrm>
            <a:prstGeom prst="rect">
              <a:avLst/>
            </a:prstGeom>
          </p:spPr>
        </p:pic>
      </p:gr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502448" y="714381"/>
            <a:ext cx="8139178" cy="4041680"/>
          </a:xfrm>
        </p:spPr>
        <p:txBody>
          <a:bodyPr/>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0" y="0"/>
            <a:ext cx="8845952" cy="5143500"/>
            <a:chOff x="0" y="0"/>
            <a:chExt cx="11794603" cy="6858000"/>
          </a:xfrm>
        </p:grpSpPr>
        <p:grpSp>
          <p:nvGrpSpPr>
            <p:cNvPr id="6" name="组合 5"/>
            <p:cNvGrpSpPr/>
            <p:nvPr userDrawn="1"/>
          </p:nvGrpSpPr>
          <p:grpSpPr>
            <a:xfrm>
              <a:off x="0" y="0"/>
              <a:ext cx="11794603" cy="6858000"/>
              <a:chOff x="0" y="0"/>
              <a:chExt cx="11794603" cy="6858000"/>
            </a:xfrm>
          </p:grpSpPr>
          <p:sp>
            <p:nvSpPr>
              <p:cNvPr id="7" name="矩形 6"/>
              <p:cNvSpPr/>
              <p:nvPr>
                <p:custDataLst>
                  <p:tags r:id="rId3"/>
                </p:custDataLst>
              </p:nvPr>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8" name="矩形 7"/>
              <p:cNvSpPr/>
              <p:nvPr>
                <p:custDataLst>
                  <p:tags r:id="rId4"/>
                </p:custDataLst>
              </p:nvPr>
            </p:nvSpPr>
            <p:spPr>
              <a:xfrm>
                <a:off x="580664" y="593203"/>
                <a:ext cx="11030673" cy="56715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9" name="矩形 8"/>
              <p:cNvSpPr/>
              <p:nvPr>
                <p:custDataLst>
                  <p:tags r:id="rId5"/>
                </p:custDataLst>
              </p:nvPr>
            </p:nvSpPr>
            <p:spPr>
              <a:xfrm>
                <a:off x="11412638" y="4224762"/>
                <a:ext cx="381965" cy="14584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pic>
            <p:nvPicPr>
              <p:cNvPr id="10" name="图片 9"/>
              <p:cNvPicPr>
                <a:picLocks noChangeAspect="1"/>
              </p:cNvPicPr>
              <p:nvPr>
                <p:custDataLst>
                  <p:tags r:id="rId6"/>
                </p:custDataLst>
              </p:nvPr>
            </p:nvPicPr>
            <p:blipFill rotWithShape="1">
              <a:blip r:embed="rId7"/>
              <a:srcRect/>
              <a:stretch>
                <a:fillRect/>
              </a:stretch>
            </p:blipFill>
            <p:spPr>
              <a:xfrm>
                <a:off x="6446372" y="593203"/>
                <a:ext cx="2114479" cy="2207871"/>
              </a:xfrm>
              <a:prstGeom prst="rect">
                <a:avLst/>
              </a:prstGeom>
            </p:spPr>
          </p:pic>
        </p:grpSp>
        <p:sp>
          <p:nvSpPr>
            <p:cNvPr id="11" name="矩形 10"/>
            <p:cNvSpPr/>
            <p:nvPr userDrawn="1">
              <p:custDataLst>
                <p:tags r:id="rId8"/>
              </p:custDataLst>
            </p:nvPr>
          </p:nvSpPr>
          <p:spPr>
            <a:xfrm>
              <a:off x="4683889" y="1374494"/>
              <a:ext cx="2824223" cy="41090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sp>
        <p:nvSpPr>
          <p:cNvPr id="2" name="标题 1"/>
          <p:cNvSpPr>
            <a:spLocks noGrp="1"/>
          </p:cNvSpPr>
          <p:nvPr>
            <p:ph type="title" hasCustomPrompt="1"/>
            <p:custDataLst>
              <p:tags r:id="rId9"/>
            </p:custDataLst>
          </p:nvPr>
        </p:nvSpPr>
        <p:spPr>
          <a:xfrm>
            <a:off x="3585214" y="1153192"/>
            <a:ext cx="1040639" cy="2856833"/>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4500" b="1" i="0" u="none" strike="noStrike" kern="1200" cap="none" spc="600" normalizeH="0" baseline="0" noProof="1" dirty="0">
                <a:solidFill>
                  <a:schemeClr val="tx1">
                    <a:lumMod val="85000"/>
                    <a:lumOff val="15000"/>
                  </a:schemeClr>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
        <p:nvSpPr>
          <p:cNvPr id="17" name="竖排文字占位符 16"/>
          <p:cNvSpPr>
            <a:spLocks noGrp="1"/>
          </p:cNvSpPr>
          <p:nvPr>
            <p:ph type="body" orient="vert" sz="quarter" idx="13" hasCustomPrompt="1"/>
            <p:custDataLst>
              <p:tags r:id="rId13"/>
            </p:custDataLst>
          </p:nvPr>
        </p:nvSpPr>
        <p:spPr>
          <a:xfrm>
            <a:off x="4946591" y="2236266"/>
            <a:ext cx="378923" cy="1740903"/>
          </a:xfrm>
        </p:spPr>
        <p:txBody>
          <a:bodyPr vert="eaVert" lIns="90000" tIns="46800" rIns="90000" bIns="46800">
            <a:normAutofit/>
          </a:bodyPr>
          <a:lstStyle>
            <a:lvl1pPr marL="0" indent="0" algn="ctr">
              <a:buNone/>
              <a:defRPr baseline="0">
                <a:solidFill>
                  <a:schemeClr val="tx1">
                    <a:lumMod val="85000"/>
                    <a:lumOff val="15000"/>
                  </a:schemeClr>
                </a:solidFill>
              </a:defRPr>
            </a:lvl1pPr>
            <a:lvl5pPr marL="1371600" indent="0">
              <a:buNone/>
              <a:defRPr/>
            </a:lvl5pPr>
          </a:lstStyle>
          <a:p>
            <a:pPr lvl="0"/>
            <a:r>
              <a:rPr lang="zh-CN" altLang="en-US" dirty="0"/>
              <a:t>编辑文本</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rotWithShape="1">
          <a:blip r:embed="rId3"/>
          <a:srcRect/>
          <a:stretch>
            <a:fillRect/>
          </a:stretch>
        </p:blipFill>
        <p:spPr>
          <a:xfrm>
            <a:off x="8369348" y="1"/>
            <a:ext cx="635816" cy="663899"/>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214789" y="1"/>
            <a:ext cx="8790374" cy="4938712"/>
            <a:chOff x="286385" y="1"/>
            <a:chExt cx="11720499" cy="6584949"/>
          </a:xfrm>
        </p:grpSpPr>
        <p:sp>
          <p:nvSpPr>
            <p:cNvPr id="6" name="矩形 5"/>
            <p:cNvSpPr/>
            <p:nvPr userDrawn="1">
              <p:custDataLst>
                <p:tags r:id="rId3"/>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ym typeface="+mn-ea"/>
              </a:endParaRPr>
            </a:p>
          </p:txBody>
        </p:sp>
        <p:pic>
          <p:nvPicPr>
            <p:cNvPr id="11" name="图片 10"/>
            <p:cNvPicPr>
              <a:picLocks noChangeAspect="1"/>
            </p:cNvPicPr>
            <p:nvPr userDrawn="1">
              <p:custDataLst>
                <p:tags r:id="rId4"/>
              </p:custDataLst>
            </p:nvPr>
          </p:nvPicPr>
          <p:blipFill rotWithShape="1">
            <a:blip r:embed="rId5"/>
            <a:srcRect/>
            <a:stretch>
              <a:fillRect/>
            </a:stretch>
          </p:blipFill>
          <p:spPr>
            <a:xfrm>
              <a:off x="11159130" y="1"/>
              <a:ext cx="847754" cy="885198"/>
            </a:xfrm>
            <a:prstGeom prst="rect">
              <a:avLst/>
            </a:prstGeom>
          </p:spPr>
        </p:pic>
      </p:grpSp>
      <p:sp>
        <p:nvSpPr>
          <p:cNvPr id="2" name="标题 1"/>
          <p:cNvSpPr>
            <a:spLocks noGrp="1"/>
          </p:cNvSpPr>
          <p:nvPr>
            <p:ph type="title" hasCustomPrompt="1"/>
            <p:custDataLst>
              <p:tags r:id="rId6"/>
            </p:custDataLst>
          </p:nvPr>
        </p:nvSpPr>
        <p:spPr>
          <a:xfrm>
            <a:off x="961200" y="936900"/>
            <a:ext cx="7219800" cy="542700"/>
          </a:xfrm>
        </p:spPr>
        <p:txBody>
          <a:bodyPr anchor="ct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7"/>
            </p:custDataLst>
          </p:nvPr>
        </p:nvSpPr>
        <p:spPr>
          <a:xfrm>
            <a:off x="960835" y="1622700"/>
            <a:ext cx="7219950" cy="25839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rotWithShape="1">
          <a:blip r:embed="rId3"/>
          <a:srcRect/>
          <a:stretch>
            <a:fillRect/>
          </a:stretch>
        </p:blipFill>
        <p:spPr>
          <a:xfrm>
            <a:off x="8369348" y="1"/>
            <a:ext cx="635816" cy="663899"/>
          </a:xfrm>
          <a:prstGeom prst="rect">
            <a:avLst/>
          </a:prstGeom>
        </p:spPr>
      </p:pic>
      <p:sp>
        <p:nvSpPr>
          <p:cNvPr id="8" name="矩形 7"/>
          <p:cNvSpPr/>
          <p:nvPr>
            <p:custDataLst>
              <p:tags r:id="rId4"/>
            </p:custDataLst>
          </p:nvPr>
        </p:nvSpPr>
        <p:spPr>
          <a:xfrm>
            <a:off x="1429" y="-3334"/>
            <a:ext cx="3674269" cy="514969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ym typeface="+mn-ea"/>
            </a:endParaRPr>
          </a:p>
        </p:txBody>
      </p:sp>
      <p:sp>
        <p:nvSpPr>
          <p:cNvPr id="2" name="标题 1"/>
          <p:cNvSpPr>
            <a:spLocks noGrp="1"/>
          </p:cNvSpPr>
          <p:nvPr>
            <p:ph type="title" hasCustomPrompt="1"/>
            <p:custDataLst>
              <p:tags r:id="rId5"/>
            </p:custDataLst>
          </p:nvPr>
        </p:nvSpPr>
        <p:spPr>
          <a:xfrm>
            <a:off x="437400" y="577800"/>
            <a:ext cx="2970000" cy="661500"/>
          </a:xfrm>
        </p:spPr>
        <p:txBody>
          <a:bodyPr anchor="ct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440100" y="1323000"/>
            <a:ext cx="2967300" cy="30699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3825900" y="577454"/>
            <a:ext cx="4860000" cy="3815953"/>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9144000" cy="199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pic>
        <p:nvPicPr>
          <p:cNvPr id="11" name="图片 10"/>
          <p:cNvPicPr>
            <a:picLocks noChangeAspect="1"/>
          </p:cNvPicPr>
          <p:nvPr>
            <p:custDataLst>
              <p:tags r:id="rId3"/>
            </p:custDataLst>
          </p:nvPr>
        </p:nvPicPr>
        <p:blipFill rotWithShape="1">
          <a:blip r:embed="rId4"/>
          <a:srcRect/>
          <a:stretch>
            <a:fillRect/>
          </a:stretch>
        </p:blipFill>
        <p:spPr>
          <a:xfrm>
            <a:off x="8369348" y="1"/>
            <a:ext cx="635816" cy="663899"/>
          </a:xfrm>
          <a:prstGeom prst="rect">
            <a:avLst/>
          </a:prstGeom>
        </p:spPr>
      </p:pic>
      <p:sp>
        <p:nvSpPr>
          <p:cNvPr id="2" name="标题 1"/>
          <p:cNvSpPr>
            <a:spLocks noGrp="1"/>
          </p:cNvSpPr>
          <p:nvPr>
            <p:ph type="title"/>
            <p:custDataLst>
              <p:tags r:id="rId5"/>
            </p:custDataLst>
          </p:nvPr>
        </p:nvSpPr>
        <p:spPr>
          <a:xfrm>
            <a:off x="459000" y="585900"/>
            <a:ext cx="8232300" cy="469800"/>
          </a:xfrm>
        </p:spPr>
        <p:txBody>
          <a:bodyPr anchor="ct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459000" y="1244700"/>
            <a:ext cx="8231981" cy="621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459581" y="2106000"/>
            <a:ext cx="8224200" cy="25731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rotWithShape="1">
          <a:blip r:embed="rId3"/>
          <a:srcRect/>
          <a:stretch>
            <a:fillRect/>
          </a:stretch>
        </p:blipFill>
        <p:spPr>
          <a:xfrm>
            <a:off x="8369348" y="1"/>
            <a:ext cx="635816" cy="663899"/>
          </a:xfrm>
          <a:prstGeom prst="rect">
            <a:avLst/>
          </a:prstGeom>
        </p:spPr>
      </p:pic>
      <p:sp>
        <p:nvSpPr>
          <p:cNvPr id="8" name="矩形 7"/>
          <p:cNvSpPr/>
          <p:nvPr>
            <p:custDataLst>
              <p:tags r:id="rId4"/>
            </p:custDataLst>
          </p:nvPr>
        </p:nvSpPr>
        <p:spPr>
          <a:xfrm>
            <a:off x="0" y="3771901"/>
            <a:ext cx="9144000" cy="13715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5"/>
            </p:custDataLst>
          </p:nvPr>
        </p:nvSpPr>
        <p:spPr>
          <a:xfrm>
            <a:off x="453600" y="502200"/>
            <a:ext cx="8232300" cy="423900"/>
          </a:xfrm>
        </p:spPr>
        <p:txBody>
          <a:bodyPr anchor="ctr"/>
          <a:lstStyle>
            <a:lvl1pPr algn="ct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453628" y="1260900"/>
            <a:ext cx="8243100" cy="24084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445500" y="3885300"/>
            <a:ext cx="8251200" cy="758700"/>
          </a:xfrm>
        </p:spPr>
        <p:txBody>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3"/>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sp>
        <p:nvSpPr>
          <p:cNvPr id="2" name="标题 1"/>
          <p:cNvSpPr>
            <a:spLocks noGrp="1"/>
          </p:cNvSpPr>
          <p:nvPr>
            <p:ph type="title"/>
            <p:custDataLst>
              <p:tags r:id="rId3"/>
            </p:custDataLst>
          </p:nvPr>
        </p:nvSpPr>
        <p:spPr>
          <a:xfrm>
            <a:off x="434700" y="178200"/>
            <a:ext cx="8278200" cy="331473"/>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434700" y="1247400"/>
            <a:ext cx="4006800" cy="217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4681800" y="1247400"/>
            <a:ext cx="4025700" cy="21708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429300" y="3612600"/>
            <a:ext cx="4006800" cy="5859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4689900" y="3609900"/>
            <a:ext cx="4025700" cy="585900"/>
          </a:xfrm>
        </p:spPr>
        <p:txBody>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4" name="图片 13"/>
          <p:cNvPicPr>
            <a:picLocks noChangeAspect="1"/>
          </p:cNvPicPr>
          <p:nvPr>
            <p:custDataLst>
              <p:tags r:id="rId11"/>
            </p:custDataLst>
          </p:nvPr>
        </p:nvPicPr>
        <p:blipFill rotWithShape="1">
          <a:blip r:embed="rId12"/>
          <a:srcRect/>
          <a:stretch>
            <a:fillRect/>
          </a:stretch>
        </p:blipFill>
        <p:spPr>
          <a:xfrm>
            <a:off x="8097551" y="0"/>
            <a:ext cx="907612" cy="947699"/>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719418"/>
            <a:ext cx="9144000" cy="370466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sym typeface="+mn-ea"/>
            </a:endParaRPr>
          </a:p>
        </p:txBody>
      </p:sp>
      <p:grpSp>
        <p:nvGrpSpPr>
          <p:cNvPr id="9" name="组合 8"/>
          <p:cNvGrpSpPr/>
          <p:nvPr>
            <p:custDataLst>
              <p:tags r:id="rId3"/>
            </p:custDataLst>
          </p:nvPr>
        </p:nvGrpSpPr>
        <p:grpSpPr>
          <a:xfrm>
            <a:off x="94526" y="2016675"/>
            <a:ext cx="9047094" cy="1422559"/>
            <a:chOff x="126034" y="2688900"/>
            <a:chExt cx="12062792" cy="1896745"/>
          </a:xfrm>
        </p:grpSpPr>
        <p:pic>
          <p:nvPicPr>
            <p:cNvPr id="6" name="图片 5"/>
            <p:cNvPicPr>
              <a:picLocks noChangeAspect="1"/>
            </p:cNvPicPr>
            <p:nvPr userDrawn="1">
              <p:custDataLst>
                <p:tags r:id="rId4"/>
              </p:custDataLst>
            </p:nvPr>
          </p:nvPicPr>
          <p:blipFill rotWithShape="1">
            <a:blip r:embed="rId5"/>
            <a:srcRect/>
            <a:stretch>
              <a:fillRect/>
            </a:stretch>
          </p:blipFill>
          <p:spPr>
            <a:xfrm>
              <a:off x="126034" y="2716273"/>
              <a:ext cx="1080465" cy="1748999"/>
            </a:xfrm>
            <a:prstGeom prst="rect">
              <a:avLst/>
            </a:prstGeom>
          </p:spPr>
        </p:pic>
        <p:pic>
          <p:nvPicPr>
            <p:cNvPr id="8" name="图片 7"/>
            <p:cNvPicPr>
              <a:picLocks noChangeAspect="1"/>
            </p:cNvPicPr>
            <p:nvPr userDrawn="1">
              <p:custDataLst>
                <p:tags r:id="rId6"/>
              </p:custDataLst>
            </p:nvPr>
          </p:nvPicPr>
          <p:blipFill rotWithShape="1">
            <a:blip r:embed="rId7"/>
            <a:srcRect/>
            <a:stretch>
              <a:fillRect/>
            </a:stretch>
          </p:blipFill>
          <p:spPr>
            <a:xfrm>
              <a:off x="10305416" y="2688900"/>
              <a:ext cx="1883410" cy="1896745"/>
            </a:xfrm>
            <a:prstGeom prst="rect">
              <a:avLst/>
            </a:prstGeom>
          </p:spPr>
        </p:pic>
      </p:grpSp>
      <p:sp>
        <p:nvSpPr>
          <p:cNvPr id="2" name="标题 1"/>
          <p:cNvSpPr>
            <a:spLocks noGrp="1"/>
          </p:cNvSpPr>
          <p:nvPr>
            <p:ph type="title" hasCustomPrompt="1"/>
            <p:custDataLst>
              <p:tags r:id="rId8"/>
            </p:custDataLst>
          </p:nvPr>
        </p:nvSpPr>
        <p:spPr>
          <a:xfrm>
            <a:off x="1142100" y="1004400"/>
            <a:ext cx="6858000" cy="1790100"/>
          </a:xfrm>
        </p:spPr>
        <p:txBody>
          <a:bodyPr anchor="b"/>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1141810" y="2897100"/>
            <a:ext cx="6858000" cy="1242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rotWithShape="1">
          <a:blip r:embed="rId3"/>
          <a:srcRect/>
          <a:stretch>
            <a:fillRect/>
          </a:stretch>
        </p:blipFill>
        <p:spPr>
          <a:xfrm>
            <a:off x="8369348" y="1"/>
            <a:ext cx="635816" cy="663899"/>
          </a:xfrm>
          <a:prstGeom prst="rect">
            <a:avLst/>
          </a:prstGeom>
        </p:spPr>
      </p:pic>
      <p:sp>
        <p:nvSpPr>
          <p:cNvPr id="2" name="标题 1"/>
          <p:cNvSpPr>
            <a:spLocks noGrp="1"/>
          </p:cNvSpPr>
          <p:nvPr>
            <p:ph type="title"/>
            <p:custDataLst>
              <p:tags r:id="rId4"/>
            </p:custDataLst>
          </p:nvPr>
        </p:nvSpPr>
        <p:spPr>
          <a:xfrm>
            <a:off x="502412" y="332426"/>
            <a:ext cx="8139178" cy="331473"/>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502412" y="714381"/>
            <a:ext cx="8139178"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dirty="0"/>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标题和竖排文字">
    <p:spTree>
      <p:nvGrpSpPr>
        <p:cNvPr id="1" name=""/>
        <p:cNvGrpSpPr/>
        <p:nvPr/>
      </p:nvGrpSpPr>
      <p:grpSpPr>
        <a:xfrm>
          <a:off x="0" y="0"/>
          <a:ext cx="0" cy="0"/>
          <a:chOff x="0" y="0"/>
          <a:chExt cx="0" cy="0"/>
        </a:xfrm>
      </p:grpSpPr>
      <p:pic>
        <p:nvPicPr>
          <p:cNvPr id="5" name="Picture 2" descr="E:\新教材项目\新教材同步课\PPT模板设计\源文件\必修2\必修2物理内页大.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2" y="321"/>
            <a:ext cx="9143429" cy="5143179"/>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grpSp>
        <p:nvGrpSpPr>
          <p:cNvPr id="7" name="组合 6"/>
          <p:cNvGrpSpPr/>
          <p:nvPr>
            <p:custDataLst>
              <p:tags r:id="rId2"/>
            </p:custDataLst>
          </p:nvPr>
        </p:nvGrpSpPr>
        <p:grpSpPr>
          <a:xfrm>
            <a:off x="0" y="0"/>
            <a:ext cx="9005163" cy="5143500"/>
            <a:chOff x="0" y="0"/>
            <a:chExt cx="12006884" cy="6858000"/>
          </a:xfrm>
        </p:grpSpPr>
        <p:sp>
          <p:nvSpPr>
            <p:cNvPr id="8" name="矩形 7"/>
            <p:cNvSpPr/>
            <p:nvPr>
              <p:custDataLst>
                <p:tags r:id="rId3"/>
              </p:custDataLst>
            </p:nvPr>
          </p:nvSpPr>
          <p:spPr>
            <a:xfrm>
              <a:off x="11412638" y="4224762"/>
              <a:ext cx="381965" cy="1458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9" name="组合 8"/>
            <p:cNvGrpSpPr/>
            <p:nvPr/>
          </p:nvGrpSpPr>
          <p:grpSpPr>
            <a:xfrm>
              <a:off x="0" y="0"/>
              <a:ext cx="12006884" cy="6858000"/>
              <a:chOff x="0" y="0"/>
              <a:chExt cx="12006884" cy="6858000"/>
            </a:xfrm>
          </p:grpSpPr>
          <p:grpSp>
            <p:nvGrpSpPr>
              <p:cNvPr id="10" name="组合 9"/>
              <p:cNvGrpSpPr/>
              <p:nvPr/>
            </p:nvGrpSpPr>
            <p:grpSpPr>
              <a:xfrm>
                <a:off x="0" y="0"/>
                <a:ext cx="12006884" cy="6858000"/>
                <a:chOff x="0" y="0"/>
                <a:chExt cx="12006884" cy="6858000"/>
              </a:xfrm>
            </p:grpSpPr>
            <p:sp>
              <p:nvSpPr>
                <p:cNvPr id="12" name="矩形 11"/>
                <p:cNvSpPr/>
                <p:nvPr>
                  <p:custDataLst>
                    <p:tags r:id="rId4"/>
                  </p:custDataLst>
                </p:nvPr>
              </p:nvSpPr>
              <p:spPr>
                <a:xfrm>
                  <a:off x="0" y="0"/>
                  <a:ext cx="6096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3" name="矩形 12"/>
                <p:cNvSpPr/>
                <p:nvPr>
                  <p:custDataLst>
                    <p:tags r:id="rId5"/>
                  </p:custDataLst>
                </p:nvPr>
              </p:nvSpPr>
              <p:spPr>
                <a:xfrm>
                  <a:off x="580664" y="593203"/>
                  <a:ext cx="11030673" cy="56715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4" name="图片 13"/>
                <p:cNvPicPr>
                  <a:picLocks noChangeAspect="1"/>
                </p:cNvPicPr>
                <p:nvPr>
                  <p:custDataLst>
                    <p:tags r:id="rId6"/>
                  </p:custDataLst>
                </p:nvPr>
              </p:nvPicPr>
              <p:blipFill rotWithShape="1">
                <a:blip r:embed="rId7"/>
                <a:srcRect/>
                <a:stretch>
                  <a:fillRect/>
                </a:stretch>
              </p:blipFill>
              <p:spPr>
                <a:xfrm>
                  <a:off x="580664" y="1886673"/>
                  <a:ext cx="4858137" cy="4674726"/>
                </a:xfrm>
                <a:prstGeom prst="rect">
                  <a:avLst/>
                </a:prstGeom>
              </p:spPr>
            </p:pic>
            <p:pic>
              <p:nvPicPr>
                <p:cNvPr id="15" name="图片 14"/>
                <p:cNvPicPr>
                  <a:picLocks noChangeAspect="1"/>
                </p:cNvPicPr>
                <p:nvPr>
                  <p:custDataLst>
                    <p:tags r:id="rId8"/>
                  </p:custDataLst>
                </p:nvPr>
              </p:nvPicPr>
              <p:blipFill rotWithShape="1">
                <a:blip r:embed="rId9"/>
                <a:srcRect/>
                <a:stretch>
                  <a:fillRect/>
                </a:stretch>
              </p:blipFill>
              <p:spPr>
                <a:xfrm>
                  <a:off x="10289803" y="0"/>
                  <a:ext cx="1717081" cy="1792921"/>
                </a:xfrm>
                <a:prstGeom prst="rect">
                  <a:avLst/>
                </a:prstGeom>
              </p:spPr>
            </p:pic>
          </p:grpSp>
          <p:pic>
            <p:nvPicPr>
              <p:cNvPr id="11" name="图片 10"/>
              <p:cNvPicPr>
                <a:picLocks noChangeAspect="1"/>
              </p:cNvPicPr>
              <p:nvPr>
                <p:custDataLst>
                  <p:tags r:id="rId10"/>
                </p:custDataLst>
              </p:nvPr>
            </p:nvPicPr>
            <p:blipFill>
              <a:blip r:embed="rId11"/>
              <a:stretch>
                <a:fillRect/>
              </a:stretch>
            </p:blipFill>
            <p:spPr>
              <a:xfrm rot="19414000" flipH="1">
                <a:off x="4400402" y="3137998"/>
                <a:ext cx="352594" cy="582004"/>
              </a:xfrm>
              <a:prstGeom prst="rect">
                <a:avLst/>
              </a:prstGeom>
            </p:spPr>
          </p:pic>
        </p:grpSp>
      </p:grpSp>
      <p:sp>
        <p:nvSpPr>
          <p:cNvPr id="4" name="日期占位符 3"/>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p:txBody>
          <a:bodyPr/>
          <a:lstStyle/>
          <a:p>
            <a:endParaRPr lang="zh-CN" altLang="en-US"/>
          </a:p>
        </p:txBody>
      </p:sp>
      <p:sp>
        <p:nvSpPr>
          <p:cNvPr id="6" name="灯片编号占位符 5"/>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5"/>
            </p:custDataLst>
          </p:nvPr>
        </p:nvSpPr>
        <p:spPr>
          <a:xfrm>
            <a:off x="5679758" y="928211"/>
            <a:ext cx="663416" cy="3334226"/>
          </a:xfrm>
        </p:spPr>
        <p:txBody>
          <a:bodyPr lIns="90000" tIns="46800" rIns="90000" bIns="46800" anchor="ctr" anchorCtr="0">
            <a:normAutofit/>
          </a:bodyPr>
          <a:lstStyle>
            <a:lvl1pPr>
              <a:defRPr sz="2700" u="none" strike="noStrike" kern="1200" cap="none" spc="300" normalizeH="0" baseline="0">
                <a:solidFill>
                  <a:schemeClr val="tx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rotWithShape="1">
          <a:blip r:embed="rId3"/>
          <a:srcRect/>
          <a:stretch>
            <a:fillRect/>
          </a:stretch>
        </p:blipFill>
        <p:spPr>
          <a:xfrm>
            <a:off x="8369348" y="1"/>
            <a:ext cx="635816" cy="663899"/>
          </a:xfrm>
          <a:prstGeom prst="rect">
            <a:avLst/>
          </a:prstGeom>
        </p:spPr>
      </p:pic>
      <p:sp>
        <p:nvSpPr>
          <p:cNvPr id="2" name="标题 1"/>
          <p:cNvSpPr>
            <a:spLocks noGrp="1"/>
          </p:cNvSpPr>
          <p:nvPr>
            <p:ph type="title"/>
            <p:custDataLst>
              <p:tags r:id="rId4"/>
            </p:custDataLst>
          </p:nvPr>
        </p:nvSpPr>
        <p:spPr>
          <a:xfrm>
            <a:off x="502412" y="332426"/>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502448" y="71438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4679158" y="714381"/>
            <a:ext cx="3962432" cy="4041680"/>
          </a:xfrm>
        </p:spPr>
        <p:txBody>
          <a:bodyPr lIns="90170" tIns="46990" rIns="90170" bIns="46990">
            <a:norm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8"/>
            </p:custDataLst>
          </p:nvPr>
        </p:nvSpPr>
        <p:spPr/>
        <p:txBody>
          <a:bodyPr/>
          <a:lstStyle/>
          <a:p>
            <a:endParaRPr lang="zh-CN" altLang="en-US"/>
          </a:p>
        </p:txBody>
      </p:sp>
      <p:sp>
        <p:nvSpPr>
          <p:cNvPr id="7" name="灯片编号占位符 6"/>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rotWithShape="1">
          <a:blip r:embed="rId3"/>
          <a:srcRect/>
          <a:stretch>
            <a:fillRect/>
          </a:stretch>
        </p:blipFill>
        <p:spPr>
          <a:xfrm>
            <a:off x="8369348" y="1"/>
            <a:ext cx="635816" cy="663899"/>
          </a:xfrm>
          <a:prstGeom prst="rect">
            <a:avLst/>
          </a:prstGeom>
        </p:spPr>
      </p:pic>
      <p:sp>
        <p:nvSpPr>
          <p:cNvPr id="2" name="标题 1"/>
          <p:cNvSpPr>
            <a:spLocks noGrp="1"/>
          </p:cNvSpPr>
          <p:nvPr>
            <p:ph type="title"/>
            <p:custDataLst>
              <p:tags r:id="rId4"/>
            </p:custDataLst>
          </p:nvPr>
        </p:nvSpPr>
        <p:spPr>
          <a:xfrm>
            <a:off x="502412" y="332426"/>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502448" y="714381"/>
            <a:ext cx="3962432" cy="285752"/>
          </a:xfrm>
        </p:spPr>
        <p:txBody>
          <a:bodyPr lIns="90170" tIns="46990" rIns="90170" bIns="4699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502444" y="1054894"/>
            <a:ext cx="3962400"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4676813" y="714381"/>
            <a:ext cx="3962432" cy="285752"/>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4676813" y="1054894"/>
            <a:ext cx="3962432" cy="3701064"/>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0"/>
            </p:custDataLst>
          </p:nvPr>
        </p:nvSpPr>
        <p:spPr/>
        <p:txBody>
          <a:bodyPr/>
          <a:lstStyle/>
          <a:p>
            <a:endParaRPr lang="zh-CN" altLang="en-US"/>
          </a:p>
        </p:txBody>
      </p:sp>
      <p:sp>
        <p:nvSpPr>
          <p:cNvPr id="9" name="灯片编号占位符 8"/>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0" y="0"/>
            <a:ext cx="8845952" cy="5143500"/>
            <a:chOff x="0" y="0"/>
            <a:chExt cx="11794603" cy="6858000"/>
          </a:xfrm>
        </p:grpSpPr>
        <p:sp>
          <p:nvSpPr>
            <p:cNvPr id="7" name="矩形 6"/>
            <p:cNvSpPr/>
            <p:nvPr>
              <p:custDataLst>
                <p:tags r:id="rId3"/>
              </p:custDataLst>
            </p:nvPr>
          </p:nvSpPr>
          <p:spPr>
            <a:xfrm>
              <a:off x="11412638" y="4224762"/>
              <a:ext cx="381965" cy="145841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grpSp>
          <p:nvGrpSpPr>
            <p:cNvPr id="8" name="组合 7"/>
            <p:cNvGrpSpPr/>
            <p:nvPr/>
          </p:nvGrpSpPr>
          <p:grpSpPr>
            <a:xfrm>
              <a:off x="0" y="0"/>
              <a:ext cx="11611337" cy="6858000"/>
              <a:chOff x="0" y="0"/>
              <a:chExt cx="11611337" cy="6858000"/>
            </a:xfrm>
          </p:grpSpPr>
          <p:grpSp>
            <p:nvGrpSpPr>
              <p:cNvPr id="9" name="组合 8"/>
              <p:cNvGrpSpPr/>
              <p:nvPr/>
            </p:nvGrpSpPr>
            <p:grpSpPr>
              <a:xfrm>
                <a:off x="0" y="0"/>
                <a:ext cx="11611337" cy="6858000"/>
                <a:chOff x="0" y="0"/>
                <a:chExt cx="11611337" cy="6858000"/>
              </a:xfrm>
            </p:grpSpPr>
            <p:sp>
              <p:nvSpPr>
                <p:cNvPr id="11" name="矩形 10"/>
                <p:cNvSpPr/>
                <p:nvPr>
                  <p:custDataLst>
                    <p:tags r:id="rId4"/>
                  </p:custDataLst>
                </p:nvPr>
              </p:nvSpPr>
              <p:spPr>
                <a:xfrm>
                  <a:off x="0" y="0"/>
                  <a:ext cx="6096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2" name="矩形 11"/>
                <p:cNvSpPr/>
                <p:nvPr>
                  <p:custDataLst>
                    <p:tags r:id="rId5"/>
                  </p:custDataLst>
                </p:nvPr>
              </p:nvSpPr>
              <p:spPr>
                <a:xfrm>
                  <a:off x="580664" y="593203"/>
                  <a:ext cx="11030673" cy="567159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3" name="图片 12"/>
                <p:cNvPicPr>
                  <a:picLocks noChangeAspect="1"/>
                </p:cNvPicPr>
                <p:nvPr>
                  <p:custDataLst>
                    <p:tags r:id="rId6"/>
                  </p:custDataLst>
                </p:nvPr>
              </p:nvPicPr>
              <p:blipFill rotWithShape="1">
                <a:blip r:embed="rId7" cstate="email"/>
                <a:srcRect/>
                <a:stretch>
                  <a:fillRect/>
                </a:stretch>
              </p:blipFill>
              <p:spPr>
                <a:xfrm>
                  <a:off x="1180616" y="2097979"/>
                  <a:ext cx="3784923" cy="4166820"/>
                </a:xfrm>
                <a:prstGeom prst="rect">
                  <a:avLst/>
                </a:prstGeom>
              </p:spPr>
            </p:pic>
          </p:grpSp>
          <p:pic>
            <p:nvPicPr>
              <p:cNvPr id="10" name="图片 9"/>
              <p:cNvPicPr>
                <a:picLocks noChangeAspect="1"/>
              </p:cNvPicPr>
              <p:nvPr>
                <p:custDataLst>
                  <p:tags r:id="rId8"/>
                </p:custDataLst>
              </p:nvPr>
            </p:nvPicPr>
            <p:blipFill>
              <a:blip r:embed="rId9"/>
              <a:stretch>
                <a:fillRect/>
              </a:stretch>
            </p:blipFill>
            <p:spPr>
              <a:xfrm flipH="1">
                <a:off x="4476896" y="5150734"/>
                <a:ext cx="518030" cy="855079"/>
              </a:xfrm>
              <a:prstGeom prst="rect">
                <a:avLst/>
              </a:prstGeom>
            </p:spPr>
          </p:pic>
        </p:grpSp>
      </p:grpSp>
      <p:sp>
        <p:nvSpPr>
          <p:cNvPr id="2" name="标题 1"/>
          <p:cNvSpPr>
            <a:spLocks noGrp="1"/>
          </p:cNvSpPr>
          <p:nvPr>
            <p:ph type="title"/>
            <p:custDataLst>
              <p:tags r:id="rId10"/>
            </p:custDataLst>
          </p:nvPr>
        </p:nvSpPr>
        <p:spPr>
          <a:xfrm>
            <a:off x="4714331" y="690108"/>
            <a:ext cx="3702816"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rotWithShape="1">
          <a:blip r:embed="rId3"/>
          <a:srcRect/>
          <a:stretch>
            <a:fillRect/>
          </a:stretch>
        </p:blipFill>
        <p:spPr>
          <a:xfrm>
            <a:off x="8369348" y="1"/>
            <a:ext cx="635816" cy="663899"/>
          </a:xfrm>
          <a:prstGeom prst="rect">
            <a:avLst/>
          </a:prstGeom>
        </p:spPr>
      </p:pic>
      <p:sp>
        <p:nvSpPr>
          <p:cNvPr id="2" name="日期占位符 1"/>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5"/>
            </p:custDataLst>
          </p:nvPr>
        </p:nvSpPr>
        <p:spPr/>
        <p:txBody>
          <a:bodyPr/>
          <a:lstStyle/>
          <a:p>
            <a:endParaRPr lang="zh-CN" altLang="en-US"/>
          </a:p>
        </p:txBody>
      </p:sp>
      <p:sp>
        <p:nvSpPr>
          <p:cNvPr id="4" name="灯片编号占位符 3"/>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5" name="标题 4"/>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rotWithShape="1">
          <a:blip r:embed="rId3"/>
          <a:srcRect/>
          <a:stretch>
            <a:fillRect/>
          </a:stretch>
        </p:blipFill>
        <p:spPr>
          <a:xfrm>
            <a:off x="8369348" y="1"/>
            <a:ext cx="635816" cy="663899"/>
          </a:xfrm>
          <a:prstGeom prst="rect">
            <a:avLst/>
          </a:prstGeom>
        </p:spPr>
      </p:pic>
      <p:sp>
        <p:nvSpPr>
          <p:cNvPr id="2" name="标题 1"/>
          <p:cNvSpPr>
            <a:spLocks noGrp="1"/>
          </p:cNvSpPr>
          <p:nvPr>
            <p:ph type="title"/>
            <p:custDataLst>
              <p:tags r:id="rId4"/>
            </p:custDataLst>
          </p:nvPr>
        </p:nvSpPr>
        <p:spPr>
          <a:xfrm>
            <a:off x="502448" y="332426"/>
            <a:ext cx="8139178" cy="331473"/>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502448" y="71438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4679194" y="714381"/>
            <a:ext cx="3962432" cy="4041680"/>
          </a:xfrm>
        </p:spPr>
        <p:txBody>
          <a:bodyPr vert="horz"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8"/>
            </p:custDataLst>
          </p:nvPr>
        </p:nvSpPr>
        <p:spPr/>
        <p:txBody>
          <a:bodyPr/>
          <a:lstStyle/>
          <a:p>
            <a:endParaRPr lang="zh-CN" altLang="en-US" dirty="0"/>
          </a:p>
        </p:txBody>
      </p:sp>
      <p:sp>
        <p:nvSpPr>
          <p:cNvPr id="7" name="灯片编号占位符 6"/>
          <p:cNvSpPr>
            <a:spLocks noGrp="1"/>
          </p:cNvSpPr>
          <p:nvPr>
            <p:ph type="sldNum" sz="quarter" idx="12"/>
            <p:custDataLst>
              <p:tags r:id="rId9"/>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214789" y="1"/>
            <a:ext cx="8790374" cy="4938712"/>
            <a:chOff x="286385" y="1"/>
            <a:chExt cx="11720499" cy="6584949"/>
          </a:xfrm>
        </p:grpSpPr>
        <p:sp>
          <p:nvSpPr>
            <p:cNvPr id="9" name="矩形 8"/>
            <p:cNvSpPr/>
            <p:nvPr userDrawn="1">
              <p:custDataLst>
                <p:tags r:id="rId3"/>
              </p:custDataLst>
            </p:nvPr>
          </p:nvSpPr>
          <p:spPr>
            <a:xfrm>
              <a:off x="286385" y="273050"/>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sym typeface="+mn-ea"/>
              </a:endParaRPr>
            </a:p>
          </p:txBody>
        </p:sp>
        <p:pic>
          <p:nvPicPr>
            <p:cNvPr id="10" name="图片 9"/>
            <p:cNvPicPr>
              <a:picLocks noChangeAspect="1"/>
            </p:cNvPicPr>
            <p:nvPr userDrawn="1">
              <p:custDataLst>
                <p:tags r:id="rId4"/>
              </p:custDataLst>
            </p:nvPr>
          </p:nvPicPr>
          <p:blipFill rotWithShape="1">
            <a:blip r:embed="rId5"/>
            <a:srcRect/>
            <a:stretch>
              <a:fillRect/>
            </a:stretch>
          </p:blipFill>
          <p:spPr>
            <a:xfrm>
              <a:off x="11159130" y="1"/>
              <a:ext cx="847754" cy="885198"/>
            </a:xfrm>
            <a:prstGeom prst="rect">
              <a:avLst/>
            </a:prstGeom>
          </p:spPr>
        </p:pic>
      </p:grpSp>
      <p:sp>
        <p:nvSpPr>
          <p:cNvPr id="2" name="竖排标题 1"/>
          <p:cNvSpPr>
            <a:spLocks noGrp="1"/>
          </p:cNvSpPr>
          <p:nvPr>
            <p:ph type="title" orient="vert"/>
            <p:custDataLst>
              <p:tags r:id="rId6"/>
            </p:custDataLst>
          </p:nvPr>
        </p:nvSpPr>
        <p:spPr>
          <a:xfrm>
            <a:off x="7928351" y="714381"/>
            <a:ext cx="713238" cy="4041680"/>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502444" y="714375"/>
            <a:ext cx="7371076" cy="4041680"/>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p>
            <a:endParaRPr lang="zh-CN" altLang="en-US"/>
          </a:p>
        </p:txBody>
      </p:sp>
      <p:sp>
        <p:nvSpPr>
          <p:cNvPr id="6" name="灯片编号占位符 5"/>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9" Type="http://schemas.openxmlformats.org/officeDocument/2006/relationships/theme" Target="../theme/theme1.xml"/><Relationship Id="rId28" Type="http://schemas.openxmlformats.org/officeDocument/2006/relationships/tags" Target="../tags/tag152.xml"/><Relationship Id="rId27" Type="http://schemas.openxmlformats.org/officeDocument/2006/relationships/tags" Target="../tags/tag151.xml"/><Relationship Id="rId26" Type="http://schemas.openxmlformats.org/officeDocument/2006/relationships/tags" Target="../tags/tag150.xml"/><Relationship Id="rId25" Type="http://schemas.openxmlformats.org/officeDocument/2006/relationships/tags" Target="../tags/tag149.xml"/><Relationship Id="rId24" Type="http://schemas.openxmlformats.org/officeDocument/2006/relationships/tags" Target="../tags/tag148.xml"/><Relationship Id="rId23" Type="http://schemas.openxmlformats.org/officeDocument/2006/relationships/tags" Target="../tags/tag147.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3"/>
            </p:custDataLst>
          </p:nvPr>
        </p:nvSpPr>
        <p:spPr>
          <a:xfrm>
            <a:off x="502412" y="332423"/>
            <a:ext cx="8139178" cy="331473"/>
          </a:xfrm>
          <a:prstGeom prst="rect">
            <a:avLst/>
          </a:prstGeom>
        </p:spPr>
        <p:txBody>
          <a:bodyPr vert="horz" lIns="90170" tIns="46990" rIns="90170" bIns="4699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4"/>
            </p:custDataLst>
          </p:nvPr>
        </p:nvSpPr>
        <p:spPr>
          <a:xfrm>
            <a:off x="502412" y="714381"/>
            <a:ext cx="8139178" cy="4041680"/>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5"/>
            </p:custDataLst>
          </p:nvPr>
        </p:nvSpPr>
        <p:spPr>
          <a:xfrm>
            <a:off x="659807" y="476237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6"/>
            </p:custDataLst>
          </p:nvPr>
        </p:nvSpPr>
        <p:spPr>
          <a:xfrm>
            <a:off x="3087000" y="476237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7"/>
            </p:custDataLst>
          </p:nvPr>
        </p:nvSpPr>
        <p:spPr>
          <a:xfrm>
            <a:off x="6457950" y="476237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53.xml"/><Relationship Id="rId1" Type="http://schemas.openxmlformats.org/officeDocument/2006/relationships/image" Target="../media/image13.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hyperlink" Target="http://samuel.lamost.org/basic/solarsystem/neptune/"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8.png"/><Relationship Id="rId1" Type="http://schemas.openxmlformats.org/officeDocument/2006/relationships/image" Target="../media/image37.png"/></Relationships>
</file>

<file path=ppt/slides/_rels/slide12.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7.xml"/><Relationship Id="rId2" Type="http://schemas.openxmlformats.org/officeDocument/2006/relationships/image" Target="../media/image39.wmf"/><Relationship Id="rId1"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9" Type="http://schemas.openxmlformats.org/officeDocument/2006/relationships/oleObject" Target="../embeddings/oleObject22.bin"/><Relationship Id="rId8" Type="http://schemas.openxmlformats.org/officeDocument/2006/relationships/image" Target="../media/image43.wmf"/><Relationship Id="rId7" Type="http://schemas.openxmlformats.org/officeDocument/2006/relationships/oleObject" Target="../embeddings/oleObject21.bin"/><Relationship Id="rId6" Type="http://schemas.openxmlformats.org/officeDocument/2006/relationships/image" Target="../media/image42.wmf"/><Relationship Id="rId5" Type="http://schemas.openxmlformats.org/officeDocument/2006/relationships/oleObject" Target="../embeddings/oleObject20.bin"/><Relationship Id="rId4" Type="http://schemas.openxmlformats.org/officeDocument/2006/relationships/image" Target="../media/image41.wmf"/><Relationship Id="rId3" Type="http://schemas.openxmlformats.org/officeDocument/2006/relationships/oleObject" Target="../embeddings/oleObject19.bin"/><Relationship Id="rId2" Type="http://schemas.openxmlformats.org/officeDocument/2006/relationships/image" Target="../media/image40.wmf"/><Relationship Id="rId14" Type="http://schemas.openxmlformats.org/officeDocument/2006/relationships/vmlDrawing" Target="../drawings/vmlDrawing8.vml"/><Relationship Id="rId13" Type="http://schemas.openxmlformats.org/officeDocument/2006/relationships/slideLayout" Target="../slideLayouts/slideLayout7.xml"/><Relationship Id="rId12" Type="http://schemas.openxmlformats.org/officeDocument/2006/relationships/image" Target="../media/image45.wmf"/><Relationship Id="rId11" Type="http://schemas.openxmlformats.org/officeDocument/2006/relationships/oleObject" Target="../embeddings/oleObject23.bin"/><Relationship Id="rId10" Type="http://schemas.openxmlformats.org/officeDocument/2006/relationships/image" Target="../media/image44.wmf"/><Relationship Id="rId1"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28.bin"/><Relationship Id="rId8" Type="http://schemas.openxmlformats.org/officeDocument/2006/relationships/image" Target="../media/image49.wmf"/><Relationship Id="rId7" Type="http://schemas.openxmlformats.org/officeDocument/2006/relationships/oleObject" Target="../embeddings/oleObject27.bin"/><Relationship Id="rId6" Type="http://schemas.openxmlformats.org/officeDocument/2006/relationships/image" Target="../media/image48.wmf"/><Relationship Id="rId5" Type="http://schemas.openxmlformats.org/officeDocument/2006/relationships/oleObject" Target="../embeddings/oleObject26.bin"/><Relationship Id="rId4" Type="http://schemas.openxmlformats.org/officeDocument/2006/relationships/image" Target="../media/image47.wmf"/><Relationship Id="rId3" Type="http://schemas.openxmlformats.org/officeDocument/2006/relationships/oleObject" Target="../embeddings/oleObject25.bin"/><Relationship Id="rId2" Type="http://schemas.openxmlformats.org/officeDocument/2006/relationships/image" Target="../media/image46.wmf"/><Relationship Id="rId18" Type="http://schemas.openxmlformats.org/officeDocument/2006/relationships/vmlDrawing" Target="../drawings/vmlDrawing9.vml"/><Relationship Id="rId17" Type="http://schemas.openxmlformats.org/officeDocument/2006/relationships/slideLayout" Target="../slideLayouts/slideLayout7.xml"/><Relationship Id="rId16" Type="http://schemas.openxmlformats.org/officeDocument/2006/relationships/image" Target="../media/image51.wmf"/><Relationship Id="rId15" Type="http://schemas.openxmlformats.org/officeDocument/2006/relationships/oleObject" Target="../embeddings/oleObject31.bin"/><Relationship Id="rId14" Type="http://schemas.openxmlformats.org/officeDocument/2006/relationships/image" Target="../media/image50.wmf"/><Relationship Id="rId13" Type="http://schemas.openxmlformats.org/officeDocument/2006/relationships/oleObject" Target="../embeddings/oleObject30.bin"/><Relationship Id="rId12" Type="http://schemas.openxmlformats.org/officeDocument/2006/relationships/image" Target="../media/image19.wmf"/><Relationship Id="rId11" Type="http://schemas.openxmlformats.org/officeDocument/2006/relationships/oleObject" Target="../embeddings/oleObject29.bin"/><Relationship Id="rId10" Type="http://schemas.openxmlformats.org/officeDocument/2006/relationships/image" Target="../media/image18.wmf"/><Relationship Id="rId1" Type="http://schemas.openxmlformats.org/officeDocument/2006/relationships/oleObject" Target="../embeddings/oleObject24.bin"/></Relationships>
</file>

<file path=ppt/slides/_rels/slide15.xml.rels><?xml version="1.0" encoding="UTF-8" standalone="yes"?>
<Relationships xmlns="http://schemas.openxmlformats.org/package/2006/relationships"><Relationship Id="rId6" Type="http://schemas.openxmlformats.org/officeDocument/2006/relationships/vmlDrawing" Target="../drawings/vmlDrawing10.vml"/><Relationship Id="rId5" Type="http://schemas.openxmlformats.org/officeDocument/2006/relationships/slideLayout" Target="../slideLayouts/slideLayout7.xml"/><Relationship Id="rId4" Type="http://schemas.openxmlformats.org/officeDocument/2006/relationships/image" Target="../media/image54.wmf"/><Relationship Id="rId3" Type="http://schemas.openxmlformats.org/officeDocument/2006/relationships/image" Target="../media/image53.wmf"/><Relationship Id="rId2" Type="http://schemas.openxmlformats.org/officeDocument/2006/relationships/oleObject" Target="../embeddings/oleObject32.bin"/><Relationship Id="rId1" Type="http://schemas.openxmlformats.org/officeDocument/2006/relationships/image" Target="../media/image5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57.xml"/><Relationship Id="rId2" Type="http://schemas.openxmlformats.org/officeDocument/2006/relationships/image" Target="../media/image55.jpeg"/><Relationship Id="rId1" Type="http://schemas.openxmlformats.org/officeDocument/2006/relationships/tags" Target="../tags/tag1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7.xml"/><Relationship Id="rId4" Type="http://schemas.openxmlformats.org/officeDocument/2006/relationships/image" Target="../media/image15.wmf"/><Relationship Id="rId3" Type="http://schemas.openxmlformats.org/officeDocument/2006/relationships/oleObject" Target="../embeddings/oleObject2.bin"/><Relationship Id="rId2" Type="http://schemas.openxmlformats.org/officeDocument/2006/relationships/image" Target="../media/image14.wmf"/><Relationship Id="rId1"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7.png"/><Relationship Id="rId3" Type="http://schemas.openxmlformats.org/officeDocument/2006/relationships/tags" Target="../tags/tag155.xml"/><Relationship Id="rId2" Type="http://schemas.openxmlformats.org/officeDocument/2006/relationships/image" Target="../media/image16.jpeg"/><Relationship Id="rId1" Type="http://schemas.openxmlformats.org/officeDocument/2006/relationships/tags" Target="../tags/tag154.xml"/></Relationships>
</file>

<file path=ppt/slides/_rels/slide5.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7.xml"/><Relationship Id="rId4" Type="http://schemas.openxmlformats.org/officeDocument/2006/relationships/image" Target="../media/image19.wmf"/><Relationship Id="rId3" Type="http://schemas.openxmlformats.org/officeDocument/2006/relationships/oleObject" Target="../embeddings/oleObject4.bin"/><Relationship Id="rId2" Type="http://schemas.openxmlformats.org/officeDocument/2006/relationships/image" Target="../media/image18.wmf"/><Relationship Id="rId1"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9" Type="http://schemas.openxmlformats.org/officeDocument/2006/relationships/oleObject" Target="../embeddings/oleObject8.bin"/><Relationship Id="rId8" Type="http://schemas.openxmlformats.org/officeDocument/2006/relationships/image" Target="../media/image24.wmf"/><Relationship Id="rId7" Type="http://schemas.openxmlformats.org/officeDocument/2006/relationships/oleObject" Target="../embeddings/oleObject7.bin"/><Relationship Id="rId6" Type="http://schemas.openxmlformats.org/officeDocument/2006/relationships/image" Target="../media/image23.wmf"/><Relationship Id="rId5" Type="http://schemas.openxmlformats.org/officeDocument/2006/relationships/oleObject" Target="../embeddings/oleObject6.bin"/><Relationship Id="rId4" Type="http://schemas.openxmlformats.org/officeDocument/2006/relationships/image" Target="../media/image22.wmf"/><Relationship Id="rId3" Type="http://schemas.openxmlformats.org/officeDocument/2006/relationships/oleObject" Target="../embeddings/oleObject5.bin"/><Relationship Id="rId2" Type="http://schemas.openxmlformats.org/officeDocument/2006/relationships/image" Target="../media/image21.png"/><Relationship Id="rId15" Type="http://schemas.openxmlformats.org/officeDocument/2006/relationships/notesSlide" Target="../notesSlides/notesSlide2.xml"/><Relationship Id="rId14" Type="http://schemas.openxmlformats.org/officeDocument/2006/relationships/vmlDrawing" Target="../drawings/vmlDrawing3.vml"/><Relationship Id="rId13" Type="http://schemas.openxmlformats.org/officeDocument/2006/relationships/slideLayout" Target="../slideLayouts/slideLayout2.xml"/><Relationship Id="rId12" Type="http://schemas.openxmlformats.org/officeDocument/2006/relationships/image" Target="../media/image26.wmf"/><Relationship Id="rId11" Type="http://schemas.openxmlformats.org/officeDocument/2006/relationships/oleObject" Target="../embeddings/oleObject9.bin"/><Relationship Id="rId10" Type="http://schemas.openxmlformats.org/officeDocument/2006/relationships/image" Target="../media/image25.wmf"/><Relationship Id="rId1"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vmlDrawing" Target="../drawings/vmlDrawing4.vml"/><Relationship Id="rId7"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12.bin"/><Relationship Id="rId4" Type="http://schemas.openxmlformats.org/officeDocument/2006/relationships/image" Target="../media/image18.wmf"/><Relationship Id="rId3" Type="http://schemas.openxmlformats.org/officeDocument/2006/relationships/oleObject" Target="../embeddings/oleObject11.bin"/><Relationship Id="rId2" Type="http://schemas.openxmlformats.org/officeDocument/2006/relationships/image" Target="../media/image27.wmf"/><Relationship Id="rId1"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vmlDrawing" Target="../drawings/vmlDrawing5.vml"/><Relationship Id="rId7"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oleObject" Target="../embeddings/oleObject14.bin"/><Relationship Id="rId4" Type="http://schemas.openxmlformats.org/officeDocument/2006/relationships/image" Target="../media/image31.wmf"/><Relationship Id="rId3" Type="http://schemas.openxmlformats.org/officeDocument/2006/relationships/oleObject" Target="../embeddings/oleObject13.bin"/><Relationship Id="rId2" Type="http://schemas.openxmlformats.org/officeDocument/2006/relationships/image" Target="../media/image30.png"/><Relationship Id="rId1" Type="http://schemas.openxmlformats.org/officeDocument/2006/relationships/image" Target="../media/image29.png"/></Relationships>
</file>

<file path=ppt/slides/_rels/slide9.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2.xml"/><Relationship Id="rId4" Type="http://schemas.openxmlformats.org/officeDocument/2006/relationships/image" Target="../media/image34.wmf"/><Relationship Id="rId3" Type="http://schemas.openxmlformats.org/officeDocument/2006/relationships/oleObject" Target="../embeddings/oleObject16.bin"/><Relationship Id="rId2" Type="http://schemas.openxmlformats.org/officeDocument/2006/relationships/image" Target="../media/image33.wmf"/><Relationship Id="rId1" Type="http://schemas.openxmlformats.org/officeDocument/2006/relationships/oleObject" Target="../embeddings/oleObject15.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531"/>
          <a:stretch>
            <a:fillRect/>
          </a:stretch>
        </p:blipFill>
        <p:spPr>
          <a:xfrm>
            <a:off x="0" y="0"/>
            <a:ext cx="9144000" cy="5143500"/>
          </a:xfrm>
          <a:prstGeom prst="rect">
            <a:avLst/>
          </a:prstGeom>
        </p:spPr>
      </p:pic>
      <p:sp>
        <p:nvSpPr>
          <p:cNvPr id="15" name="标题 14"/>
          <p:cNvSpPr>
            <a:spLocks noGrp="1"/>
          </p:cNvSpPr>
          <p:nvPr>
            <p:ph type="ctrTitle"/>
          </p:nvPr>
        </p:nvSpPr>
        <p:spPr>
          <a:xfrm>
            <a:off x="2955925" y="2275840"/>
            <a:ext cx="5516880" cy="591185"/>
          </a:xfrm>
        </p:spPr>
        <p:txBody>
          <a:bodyPr>
            <a:normAutofit fontScale="90000"/>
          </a:bodyPr>
          <a:lstStyle/>
          <a:p>
            <a:pPr algn="ctr"/>
            <a:r>
              <a:rPr lang="zh-CN" altLang="en-US" sz="3555" dirty="0">
                <a:solidFill>
                  <a:srgbClr val="FF0000"/>
                </a:solidFill>
                <a:latin typeface="微软雅黑" panose="020B0503020204020204" charset="-122"/>
                <a:ea typeface="微软雅黑" panose="020B0503020204020204" charset="-122"/>
              </a:rPr>
              <a:t>万有引力定律有哪些应用</a:t>
            </a:r>
            <a:endParaRPr lang="zh-CN" altLang="en-US" sz="3555" dirty="0">
              <a:solidFill>
                <a:srgbClr val="FF0000"/>
              </a:solidFill>
              <a:latin typeface="微软雅黑" panose="020B0503020204020204" charset="-122"/>
              <a:ea typeface="微软雅黑" panose="020B0503020204020204" charset="-122"/>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endParaRPr lang="en-US" altLang="zh-CN" sz="2000" spc="226" dirty="0">
              <a:solidFill>
                <a:schemeClr val="tx1"/>
              </a:solidFill>
              <a:latin typeface="微软雅黑" panose="020B0503020204020204" charset="-122"/>
              <a:ea typeface="微软雅黑" panose="020B0503020204020204" charset="-122"/>
            </a:endParaRPr>
          </a:p>
        </p:txBody>
      </p:sp>
      <p:sp>
        <p:nvSpPr>
          <p:cNvPr id="11" name="文本框 10"/>
          <p:cNvSpPr txBox="1"/>
          <p:nvPr/>
        </p:nvSpPr>
        <p:spPr>
          <a:xfrm>
            <a:off x="4066619" y="1194123"/>
            <a:ext cx="4093845" cy="460375"/>
          </a:xfrm>
          <a:prstGeom prst="rect">
            <a:avLst/>
          </a:prstGeom>
          <a:noFill/>
        </p:spPr>
        <p:txBody>
          <a:bodyPr wrap="square" rtlCol="0">
            <a:spAutoFit/>
          </a:bodyPr>
          <a:lstStyle/>
          <a:p>
            <a:pPr algn="ctr"/>
            <a:r>
              <a:rPr lang="zh-CN" altLang="en-US" sz="2000" b="1" spc="226" dirty="0">
                <a:solidFill>
                  <a:srgbClr val="0070C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a:solidFill>
                  <a:srgbClr val="0070C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a:solidFill>
                  <a:srgbClr val="0070C0"/>
                </a:solidFill>
                <a:latin typeface="微软雅黑" panose="020B0503020204020204" charset="-122"/>
                <a:ea typeface="微软雅黑" panose="020B0503020204020204" charset="-122"/>
                <a:cs typeface="楷体" panose="02010609060101010101" charset="-122"/>
                <a:sym typeface="+mn-ea"/>
              </a:rPr>
              <a:t>高一物理</a:t>
            </a:r>
            <a:r>
              <a:rPr lang="zh-CN" altLang="en-US" sz="2400" b="1" spc="226" dirty="0">
                <a:solidFill>
                  <a:srgbClr val="0070C0"/>
                </a:solidFill>
                <a:latin typeface="微软雅黑" panose="020B0503020204020204" charset="-122"/>
                <a:ea typeface="微软雅黑" panose="020B0503020204020204" charset="-122"/>
                <a:cs typeface="楷体" panose="02010609060101010101" charset="-122"/>
                <a:sym typeface="+mn-ea"/>
              </a:rPr>
              <a:t> </a:t>
            </a:r>
            <a:endParaRPr lang="zh-CN" altLang="en-US" sz="2400" b="1" spc="226" dirty="0">
              <a:solidFill>
                <a:srgbClr val="0070C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2955924" y="3635430"/>
            <a:ext cx="4836240" cy="553085"/>
          </a:xfrm>
          <a:prstGeom prst="rect">
            <a:avLst/>
          </a:prstGeom>
          <a:noFill/>
        </p:spPr>
        <p:txBody>
          <a:bodyPr wrap="square" rtlCol="0">
            <a:spAutoFit/>
          </a:bodyPr>
          <a:lstStyle/>
          <a:p>
            <a:pPr algn="ctr">
              <a:lnSpc>
                <a:spcPct val="150000"/>
              </a:lnSpc>
            </a:pPr>
            <a:r>
              <a:rPr lang="zh-CN" altLang="en-US" sz="2000" spc="226" dirty="0">
                <a:solidFill>
                  <a:srgbClr val="0070C0"/>
                </a:solidFill>
                <a:latin typeface="微软雅黑" panose="020B0503020204020204" charset="-122"/>
                <a:ea typeface="微软雅黑" panose="020B0503020204020204" charset="-122"/>
              </a:rPr>
              <a:t>北京市第八十中学     王巨生</a:t>
            </a:r>
            <a:endParaRPr lang="zh-CN" altLang="en-US" sz="2000" spc="226" dirty="0">
              <a:solidFill>
                <a:srgbClr val="0070C0"/>
              </a:solidFill>
              <a:latin typeface="微软雅黑" panose="020B0503020204020204" charset="-122"/>
              <a:ea typeface="微软雅黑" panose="020B0503020204020204" charset="-122"/>
            </a:endParaRPr>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523875" y="729139"/>
            <a:ext cx="2880836" cy="414020"/>
          </a:xfrm>
          <a:prstGeom prst="rect">
            <a:avLst/>
          </a:prstGeom>
          <a:noFill/>
        </p:spPr>
        <p:txBody>
          <a:bodyPr wrap="square" rtlCol="0">
            <a:spAutoFit/>
          </a:bodyPr>
          <a:lstStyle/>
          <a:p>
            <a:r>
              <a:rPr lang="en-US" altLang="zh-CN" sz="2100" b="1" dirty="0">
                <a:solidFill>
                  <a:srgbClr val="1F2DA8"/>
                </a:solidFill>
                <a:latin typeface="Times New Roman" panose="02020603050405020304" charset="0"/>
                <a:ea typeface="黑体" panose="02010609060101010101" charset="-122"/>
                <a:cs typeface="Times New Roman" panose="02020603050405020304" charset="0"/>
                <a:sym typeface="+mn-ea"/>
              </a:rPr>
              <a:t>2.</a:t>
            </a:r>
            <a:r>
              <a:rPr lang="zh-CN" altLang="en-US" sz="2100" b="1" dirty="0">
                <a:solidFill>
                  <a:srgbClr val="1F2DA8"/>
                </a:solidFill>
                <a:latin typeface="Times New Roman" panose="02020603050405020304" charset="0"/>
                <a:ea typeface="黑体" panose="02010609060101010101" charset="-122"/>
                <a:cs typeface="Times New Roman" panose="02020603050405020304" charset="0"/>
                <a:sym typeface="+mn-ea"/>
              </a:rPr>
              <a:t>发</a:t>
            </a:r>
            <a:r>
              <a:rPr lang="zh-CN" altLang="en-US" sz="2100" b="1" dirty="0">
                <a:solidFill>
                  <a:srgbClr val="1F2DA8"/>
                </a:solidFill>
                <a:latin typeface="Times New Roman" panose="02020603050405020304" charset="0"/>
                <a:ea typeface="黑体" panose="02010609060101010101" charset="-122"/>
                <a:cs typeface="Times New Roman" panose="02020603050405020304" charset="0"/>
                <a:sym typeface="+mn-ea"/>
              </a:rPr>
              <a:t>现未知天体</a:t>
            </a:r>
            <a:endParaRPr lang="zh-CN" altLang="en-US" sz="2100" b="1" dirty="0">
              <a:solidFill>
                <a:srgbClr val="1F2DA8"/>
              </a:solidFill>
              <a:latin typeface="Times New Roman" panose="02020603050405020304" charset="0"/>
              <a:ea typeface="黑体" panose="02010609060101010101" charset="-122"/>
              <a:cs typeface="Times New Roman" panose="02020603050405020304" charset="0"/>
              <a:sym typeface="+mn-ea"/>
            </a:endParaRPr>
          </a:p>
        </p:txBody>
      </p:sp>
      <p:sp>
        <p:nvSpPr>
          <p:cNvPr id="104487" name="矩形 104486"/>
          <p:cNvSpPr/>
          <p:nvPr/>
        </p:nvSpPr>
        <p:spPr>
          <a:xfrm>
            <a:off x="523875" y="1120616"/>
            <a:ext cx="7697629" cy="2424589"/>
          </a:xfrm>
          <a:prstGeom prst="rect">
            <a:avLst/>
          </a:prstGeom>
          <a:noFill/>
          <a:ln w="9525">
            <a:noFill/>
          </a:ln>
        </p:spPr>
        <p:txBody>
          <a:bodyPr anchor="t"/>
          <a:lstStyle/>
          <a:p>
            <a:pPr algn="just" fontAlgn="auto">
              <a:lnSpc>
                <a:spcPct val="100000"/>
              </a:lnSpc>
              <a:spcBef>
                <a:spcPts val="0"/>
              </a:spcBef>
            </a:pPr>
            <a:r>
              <a:rPr lang="zh-CN" altLang="en-US" b="1" dirty="0">
                <a:solidFill>
                  <a:srgbClr val="FF0000"/>
                </a:solidFill>
                <a:latin typeface="Times New Roman" panose="02020603050405020304" charset="0"/>
                <a:ea typeface="黑体" panose="02010609060101010101" charset="-122"/>
                <a:cs typeface="Times New Roman" panose="02020603050405020304" charset="0"/>
                <a:sym typeface="+mn-ea"/>
              </a:rPr>
              <a:t>海王星的发现：</a:t>
            </a:r>
            <a:r>
              <a:rPr lang="zh-CN" altLang="en-US" dirty="0">
                <a:solidFill>
                  <a:srgbClr val="000000"/>
                </a:solidFill>
                <a:latin typeface="Times New Roman" panose="02020603050405020304" charset="0"/>
                <a:ea typeface="黑体" panose="02010609060101010101" charset="-122"/>
                <a:cs typeface="Times New Roman" panose="02020603050405020304" charset="0"/>
              </a:rPr>
              <a:t>在</a:t>
            </a:r>
            <a:r>
              <a:rPr lang="en-US" altLang="zh-CN" dirty="0">
                <a:solidFill>
                  <a:srgbClr val="000000"/>
                </a:solidFill>
                <a:latin typeface="Times New Roman" panose="02020603050405020304" charset="0"/>
                <a:ea typeface="黑体" panose="02010609060101010101" charset="-122"/>
                <a:cs typeface="Times New Roman" panose="02020603050405020304" charset="0"/>
              </a:rPr>
              <a:t>18</a:t>
            </a:r>
            <a:r>
              <a:rPr lang="zh-CN" altLang="en-US" dirty="0">
                <a:solidFill>
                  <a:srgbClr val="000000"/>
                </a:solidFill>
                <a:latin typeface="Times New Roman" panose="02020603050405020304" charset="0"/>
                <a:ea typeface="黑体" panose="02010609060101010101" charset="-122"/>
                <a:cs typeface="Times New Roman" panose="02020603050405020304" charset="0"/>
              </a:rPr>
              <a:t>世纪，人们已经知道太阳系有</a:t>
            </a:r>
            <a:r>
              <a:rPr lang="en-US" altLang="zh-CN" dirty="0">
                <a:solidFill>
                  <a:srgbClr val="000000"/>
                </a:solidFill>
                <a:latin typeface="Times New Roman" panose="02020603050405020304" charset="0"/>
                <a:ea typeface="黑体" panose="02010609060101010101" charset="-122"/>
                <a:cs typeface="Times New Roman" panose="02020603050405020304" charset="0"/>
              </a:rPr>
              <a:t>7</a:t>
            </a:r>
            <a:r>
              <a:rPr lang="zh-CN" altLang="en-US" dirty="0">
                <a:solidFill>
                  <a:srgbClr val="000000"/>
                </a:solidFill>
                <a:latin typeface="Times New Roman" panose="02020603050405020304" charset="0"/>
                <a:ea typeface="黑体" panose="02010609060101010101" charset="-122"/>
                <a:cs typeface="Times New Roman" panose="02020603050405020304" charset="0"/>
              </a:rPr>
              <a:t>个行星，其中</a:t>
            </a:r>
            <a:r>
              <a:rPr lang="en-US" altLang="zh-CN" dirty="0">
                <a:solidFill>
                  <a:srgbClr val="000000"/>
                </a:solidFill>
                <a:latin typeface="Times New Roman" panose="02020603050405020304" charset="0"/>
                <a:ea typeface="黑体" panose="02010609060101010101" charset="-122"/>
                <a:cs typeface="Times New Roman" panose="02020603050405020304" charset="0"/>
              </a:rPr>
              <a:t>1781</a:t>
            </a:r>
            <a:r>
              <a:rPr lang="zh-CN" altLang="en-US" dirty="0">
                <a:solidFill>
                  <a:srgbClr val="000000"/>
                </a:solidFill>
                <a:latin typeface="Times New Roman" panose="02020603050405020304" charset="0"/>
                <a:ea typeface="黑体" panose="02010609060101010101" charset="-122"/>
                <a:cs typeface="Times New Roman" panose="02020603050405020304" charset="0"/>
              </a:rPr>
              <a:t>年发现的第七个行星</a:t>
            </a:r>
            <a:r>
              <a:rPr lang="en-US" altLang="zh-CN" dirty="0">
                <a:solidFill>
                  <a:srgbClr val="000000"/>
                </a:solidFill>
                <a:latin typeface="Times New Roman" panose="02020603050405020304" charset="0"/>
                <a:ea typeface="黑体" panose="02010609060101010101" charset="-122"/>
                <a:cs typeface="Times New Roman" panose="02020603050405020304" charset="0"/>
              </a:rPr>
              <a:t>──</a:t>
            </a:r>
            <a:r>
              <a:rPr lang="zh-CN" altLang="en-US" dirty="0">
                <a:solidFill>
                  <a:srgbClr val="000000"/>
                </a:solidFill>
                <a:latin typeface="Times New Roman" panose="02020603050405020304" charset="0"/>
                <a:ea typeface="黑体" panose="02010609060101010101" charset="-122"/>
                <a:cs typeface="Times New Roman" panose="02020603050405020304" charset="0"/>
              </a:rPr>
              <a:t>天王星的运动轨道，总是同根据万有引力定律计算出来的有比较大的偏离</a:t>
            </a:r>
            <a:r>
              <a:rPr lang="en-US" altLang="zh-CN" dirty="0">
                <a:solidFill>
                  <a:srgbClr val="000000"/>
                </a:solidFill>
                <a:latin typeface="Times New Roman" panose="02020603050405020304" charset="0"/>
                <a:ea typeface="黑体" panose="02010609060101010101" charset="-122"/>
                <a:cs typeface="Times New Roman" panose="02020603050405020304" charset="0"/>
              </a:rPr>
              <a:t>.</a:t>
            </a:r>
            <a:r>
              <a:rPr lang="zh-CN" altLang="en-US" dirty="0">
                <a:solidFill>
                  <a:srgbClr val="000000"/>
                </a:solidFill>
                <a:latin typeface="Times New Roman" panose="02020603050405020304" charset="0"/>
                <a:ea typeface="黑体" panose="02010609060101010101" charset="-122"/>
                <a:cs typeface="Times New Roman" panose="02020603050405020304" charset="0"/>
              </a:rPr>
              <a:t>当时有人推测，在天王星轨道外面还有一个未发现的行星，它对天王星的作用引起了上述偏离。英国剑桥大学的学生亚当斯和法国年轻的天文学家勒维耶根据天王星的观测资料，各自独立地利用万有引力定律计算出这颗新行星的轨道。</a:t>
            </a:r>
            <a:r>
              <a:rPr lang="en-US" altLang="zh-CN" dirty="0">
                <a:solidFill>
                  <a:srgbClr val="000000"/>
                </a:solidFill>
                <a:latin typeface="Times New Roman" panose="02020603050405020304" charset="0"/>
                <a:ea typeface="黑体" panose="02010609060101010101" charset="-122"/>
                <a:cs typeface="Times New Roman" panose="02020603050405020304" charset="0"/>
              </a:rPr>
              <a:t>1846</a:t>
            </a:r>
            <a:r>
              <a:rPr lang="zh-CN" altLang="en-US" dirty="0">
                <a:solidFill>
                  <a:srgbClr val="000000"/>
                </a:solidFill>
                <a:latin typeface="Times New Roman" panose="02020603050405020304" charset="0"/>
                <a:ea typeface="黑体" panose="02010609060101010101" charset="-122"/>
                <a:cs typeface="Times New Roman" panose="02020603050405020304" charset="0"/>
              </a:rPr>
              <a:t>年</a:t>
            </a:r>
            <a:r>
              <a:rPr lang="en-US" altLang="zh-CN" dirty="0">
                <a:solidFill>
                  <a:srgbClr val="000000"/>
                </a:solidFill>
                <a:latin typeface="Times New Roman" panose="02020603050405020304" charset="0"/>
                <a:ea typeface="黑体" panose="02010609060101010101" charset="-122"/>
                <a:cs typeface="Times New Roman" panose="02020603050405020304" charset="0"/>
              </a:rPr>
              <a:t>9</a:t>
            </a:r>
            <a:r>
              <a:rPr lang="zh-CN" altLang="en-US" dirty="0">
                <a:solidFill>
                  <a:srgbClr val="000000"/>
                </a:solidFill>
                <a:latin typeface="Times New Roman" panose="02020603050405020304" charset="0"/>
                <a:ea typeface="黑体" panose="02010609060101010101" charset="-122"/>
                <a:cs typeface="Times New Roman" panose="02020603050405020304" charset="0"/>
              </a:rPr>
              <a:t>月</a:t>
            </a:r>
            <a:r>
              <a:rPr lang="en-US" altLang="zh-CN" dirty="0">
                <a:solidFill>
                  <a:srgbClr val="000000"/>
                </a:solidFill>
                <a:latin typeface="Times New Roman" panose="02020603050405020304" charset="0"/>
                <a:ea typeface="黑体" panose="02010609060101010101" charset="-122"/>
                <a:cs typeface="Times New Roman" panose="02020603050405020304" charset="0"/>
              </a:rPr>
              <a:t>23</a:t>
            </a:r>
            <a:r>
              <a:rPr lang="zh-CN" altLang="en-US" dirty="0">
                <a:solidFill>
                  <a:srgbClr val="000000"/>
                </a:solidFill>
                <a:latin typeface="Times New Roman" panose="02020603050405020304" charset="0"/>
                <a:ea typeface="黑体" panose="02010609060101010101" charset="-122"/>
                <a:cs typeface="Times New Roman" panose="02020603050405020304" charset="0"/>
              </a:rPr>
              <a:t>日晚，德国的加勒在勒维</a:t>
            </a:r>
            <a:r>
              <a:rPr lang="zh-CN" altLang="en-US" dirty="0">
                <a:solidFill>
                  <a:srgbClr val="000000"/>
                </a:solidFill>
                <a:latin typeface="Times New Roman" panose="02020603050405020304" charset="0"/>
                <a:ea typeface="黑体" panose="02010609060101010101" charset="-122"/>
                <a:cs typeface="Times New Roman" panose="02020603050405020304" charset="0"/>
                <a:sym typeface="+mn-ea"/>
              </a:rPr>
              <a:t>耶</a:t>
            </a:r>
            <a:r>
              <a:rPr lang="zh-CN" altLang="en-US" dirty="0">
                <a:solidFill>
                  <a:srgbClr val="000000"/>
                </a:solidFill>
                <a:latin typeface="Times New Roman" panose="02020603050405020304" charset="0"/>
                <a:ea typeface="黑体" panose="02010609060101010101" charset="-122"/>
                <a:cs typeface="Times New Roman" panose="02020603050405020304" charset="0"/>
              </a:rPr>
              <a:t>预言的位置附近发现了这颗新行星。后来，天文学家把这个行星叫做海王星。</a:t>
            </a:r>
            <a:endParaRPr lang="zh-CN" altLang="en-US" dirty="0">
              <a:solidFill>
                <a:srgbClr val="000000"/>
              </a:solidFill>
              <a:latin typeface="Times New Roman" panose="02020603050405020304" charset="0"/>
              <a:ea typeface="黑体" panose="02010609060101010101" charset="-122"/>
              <a:cs typeface="Times New Roman" panose="02020603050405020304" charset="0"/>
            </a:endParaRPr>
          </a:p>
        </p:txBody>
      </p:sp>
      <p:pic>
        <p:nvPicPr>
          <p:cNvPr id="48131" name="图片 35843" descr="neptunes">
            <a:hlinkClick r:id="rId1"/>
          </p:cNvPr>
          <p:cNvPicPr>
            <a:picLocks noChangeAspect="1"/>
          </p:cNvPicPr>
          <p:nvPr/>
        </p:nvPicPr>
        <p:blipFill>
          <a:blip r:embed="rId2">
            <a:lum contrast="17999"/>
          </a:blip>
          <a:stretch>
            <a:fillRect/>
          </a:stretch>
        </p:blipFill>
        <p:spPr>
          <a:xfrm>
            <a:off x="1084421" y="3109436"/>
            <a:ext cx="1452563" cy="1371600"/>
          </a:xfrm>
          <a:prstGeom prst="rect">
            <a:avLst/>
          </a:prstGeom>
          <a:noFill/>
          <a:ln w="9525">
            <a:noFill/>
          </a:ln>
        </p:spPr>
      </p:pic>
      <p:pic>
        <p:nvPicPr>
          <p:cNvPr id="47111" name="图片 33799" descr="1736214_968009"/>
          <p:cNvPicPr>
            <a:picLocks noChangeAspect="1"/>
          </p:cNvPicPr>
          <p:nvPr/>
        </p:nvPicPr>
        <p:blipFill>
          <a:blip r:embed="rId3"/>
          <a:stretch>
            <a:fillRect/>
          </a:stretch>
        </p:blipFill>
        <p:spPr>
          <a:xfrm>
            <a:off x="6036469" y="3109436"/>
            <a:ext cx="1609249" cy="1392079"/>
          </a:xfrm>
          <a:prstGeom prst="rect">
            <a:avLst/>
          </a:prstGeom>
          <a:noFill/>
          <a:ln w="9525">
            <a:noFill/>
          </a:ln>
        </p:spPr>
      </p:pic>
      <p:sp>
        <p:nvSpPr>
          <p:cNvPr id="2" name="文本框 1"/>
          <p:cNvSpPr txBox="1"/>
          <p:nvPr/>
        </p:nvSpPr>
        <p:spPr>
          <a:xfrm>
            <a:off x="3024664" y="3137535"/>
            <a:ext cx="2695575" cy="1337945"/>
          </a:xfrm>
          <a:prstGeom prst="rect">
            <a:avLst/>
          </a:prstGeom>
          <a:noFill/>
        </p:spPr>
        <p:txBody>
          <a:bodyPr wrap="square" rtlCol="0">
            <a:spAutoFit/>
          </a:bodyPr>
          <a:lstStyle/>
          <a:p>
            <a:pPr>
              <a:lnSpc>
                <a:spcPct val="150000"/>
              </a:lnSpc>
              <a:spcBef>
                <a:spcPct val="50000"/>
              </a:spcBef>
            </a:pPr>
            <a:r>
              <a:rPr lang="zh-CN" altLang="en-US" b="1" dirty="0">
                <a:solidFill>
                  <a:srgbClr val="C00000"/>
                </a:solidFill>
                <a:effectLst/>
                <a:latin typeface="黑体" panose="02010609060101010101" charset="-122"/>
                <a:ea typeface="黑体" panose="02010609060101010101" charset="-122"/>
                <a:sym typeface="+mn-ea"/>
              </a:rPr>
              <a:t>海王星</a:t>
            </a:r>
            <a:r>
              <a:rPr lang="zh-CN" altLang="en-US" b="1" dirty="0">
                <a:solidFill>
                  <a:srgbClr val="1F2DA8"/>
                </a:solidFill>
                <a:effectLst/>
                <a:latin typeface="黑体" panose="02010609060101010101" charset="-122"/>
                <a:ea typeface="黑体" panose="02010609060101010101" charset="-122"/>
                <a:sym typeface="+mn-ea"/>
              </a:rPr>
              <a:t>的发现使哥白尼学说和牛顿力学得到了最好的证明。</a:t>
            </a:r>
            <a:endParaRPr lang="zh-CN" altLang="en-US" b="1" dirty="0">
              <a:solidFill>
                <a:srgbClr val="1F2DA8"/>
              </a:solidFill>
              <a:effectLst/>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4487"/>
                                        </p:tgtEl>
                                        <p:attrNameLst>
                                          <p:attrName>style.visibility</p:attrName>
                                        </p:attrNameLst>
                                      </p:cBhvr>
                                      <p:to>
                                        <p:strVal val="visible"/>
                                      </p:to>
                                    </p:set>
                                    <p:animEffect transition="in" filter="blinds(horizontal)">
                                      <p:cBhvr>
                                        <p:cTn id="13" dur="500"/>
                                        <p:tgtEl>
                                          <p:spTgt spid="10448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8131"/>
                                        </p:tgtEl>
                                        <p:attrNameLst>
                                          <p:attrName>style.visibility</p:attrName>
                                        </p:attrNameLst>
                                      </p:cBhvr>
                                      <p:to>
                                        <p:strVal val="visible"/>
                                      </p:to>
                                    </p:set>
                                    <p:anim calcmode="lin" valueType="num">
                                      <p:cBhvr additive="base">
                                        <p:cTn id="18" dur="500" fill="hold"/>
                                        <p:tgtEl>
                                          <p:spTgt spid="48131"/>
                                        </p:tgtEl>
                                        <p:attrNameLst>
                                          <p:attrName>ppt_x</p:attrName>
                                        </p:attrNameLst>
                                      </p:cBhvr>
                                      <p:tavLst>
                                        <p:tav tm="0">
                                          <p:val>
                                            <p:strVal val="#ppt_x"/>
                                          </p:val>
                                        </p:tav>
                                        <p:tav tm="100000">
                                          <p:val>
                                            <p:strVal val="#ppt_x"/>
                                          </p:val>
                                        </p:tav>
                                      </p:tavLst>
                                    </p:anim>
                                    <p:anim calcmode="lin" valueType="num">
                                      <p:cBhvr additive="base">
                                        <p:cTn id="19" dur="500" fill="hold"/>
                                        <p:tgtEl>
                                          <p:spTgt spid="4813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7111"/>
                                        </p:tgtEl>
                                        <p:attrNameLst>
                                          <p:attrName>style.visibility</p:attrName>
                                        </p:attrNameLst>
                                      </p:cBhvr>
                                      <p:to>
                                        <p:strVal val="visible"/>
                                      </p:to>
                                    </p:set>
                                    <p:anim calcmode="lin" valueType="num">
                                      <p:cBhvr additive="base">
                                        <p:cTn id="24" dur="500" fill="hold"/>
                                        <p:tgtEl>
                                          <p:spTgt spid="47111"/>
                                        </p:tgtEl>
                                        <p:attrNameLst>
                                          <p:attrName>ppt_x</p:attrName>
                                        </p:attrNameLst>
                                      </p:cBhvr>
                                      <p:tavLst>
                                        <p:tav tm="0">
                                          <p:val>
                                            <p:strVal val="#ppt_x"/>
                                          </p:val>
                                        </p:tav>
                                        <p:tav tm="100000">
                                          <p:val>
                                            <p:strVal val="#ppt_x"/>
                                          </p:val>
                                        </p:tav>
                                      </p:tavLst>
                                    </p:anim>
                                    <p:anim calcmode="lin" valueType="num">
                                      <p:cBhvr additive="base">
                                        <p:cTn id="25" dur="500" fill="hold"/>
                                        <p:tgtEl>
                                          <p:spTgt spid="471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448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nvSpPr>
        <p:spPr>
          <a:xfrm>
            <a:off x="813435" y="889635"/>
            <a:ext cx="7659053" cy="1052036"/>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华文楷体" panose="02010600040101010101" pitchFamily="2" charset="-122"/>
                <a:ea typeface="华文楷体" panose="02010600040101010101"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华文楷体" panose="02010600040101010101" pitchFamily="2" charset="-122"/>
                <a:ea typeface="华文楷体" panose="02010600040101010101"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华文楷体" panose="02010600040101010101" pitchFamily="2" charset="-122"/>
                <a:ea typeface="华文楷体" panose="02010600040101010101"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华文楷体" panose="02010600040101010101" pitchFamily="2" charset="-122"/>
                <a:ea typeface="华文楷体" panose="0201060004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lnSpc>
                <a:spcPct val="100000"/>
              </a:lnSpc>
              <a:buFont typeface="Wingdings" panose="05000000000000000000" pitchFamily="2" charset="2"/>
              <a:buNone/>
            </a:pPr>
            <a:r>
              <a:rPr lang="zh-CN" altLang="en-US" sz="1800" b="1" dirty="0">
                <a:solidFill>
                  <a:srgbClr val="FF0000"/>
                </a:solidFill>
                <a:latin typeface="Times New Roman" panose="02020603050405020304" charset="0"/>
                <a:ea typeface="黑体" panose="02010609060101010101" charset="-122"/>
                <a:cs typeface="Times New Roman" panose="02020603050405020304" charset="0"/>
              </a:rPr>
              <a:t>预言哈雷彗星回归：</a:t>
            </a:r>
            <a:r>
              <a:rPr kumimoji="1" lang="zh-CN" altLang="en-US" sz="1800" dirty="0">
                <a:latin typeface="Times New Roman" panose="02020603050405020304" charset="0"/>
                <a:ea typeface="黑体" panose="02010609060101010101" charset="-122"/>
                <a:cs typeface="Times New Roman" panose="02020603050405020304" charset="0"/>
              </a:rPr>
              <a:t>英国天文学家哈雷依据万有引力定律，用一年时间计算</a:t>
            </a:r>
            <a:r>
              <a:rPr kumimoji="1" lang="en-US" altLang="zh-CN" sz="1800" dirty="0">
                <a:latin typeface="Times New Roman" panose="02020603050405020304" charset="0"/>
                <a:ea typeface="黑体" panose="02010609060101010101" charset="-122"/>
                <a:cs typeface="Times New Roman" panose="02020603050405020304" charset="0"/>
              </a:rPr>
              <a:t>24</a:t>
            </a:r>
            <a:r>
              <a:rPr kumimoji="1" lang="zh-CN" altLang="en-US" sz="1800" dirty="0">
                <a:latin typeface="Times New Roman" panose="02020603050405020304" charset="0"/>
                <a:ea typeface="黑体" panose="02010609060101010101" charset="-122"/>
                <a:cs typeface="Times New Roman" panose="02020603050405020304" charset="0"/>
              </a:rPr>
              <a:t>颗彗星的轨道，并大胆猜测在</a:t>
            </a:r>
            <a:r>
              <a:rPr kumimoji="1" lang="en-US" altLang="zh-CN" sz="1800" dirty="0">
                <a:latin typeface="Times New Roman" panose="02020603050405020304" charset="0"/>
                <a:ea typeface="黑体" panose="02010609060101010101" charset="-122"/>
                <a:cs typeface="Times New Roman" panose="02020603050405020304" charset="0"/>
              </a:rPr>
              <a:t>1531</a:t>
            </a:r>
            <a:r>
              <a:rPr kumimoji="1" lang="zh-CN" altLang="en-US" sz="1800" dirty="0">
                <a:latin typeface="Times New Roman" panose="02020603050405020304" charset="0"/>
                <a:ea typeface="黑体" panose="02010609060101010101" charset="-122"/>
                <a:cs typeface="Times New Roman" panose="02020603050405020304" charset="0"/>
              </a:rPr>
              <a:t>年、</a:t>
            </a:r>
            <a:r>
              <a:rPr kumimoji="1" lang="en-US" altLang="zh-CN" sz="1800" dirty="0">
                <a:latin typeface="Times New Roman" panose="02020603050405020304" charset="0"/>
                <a:ea typeface="黑体" panose="02010609060101010101" charset="-122"/>
                <a:cs typeface="Times New Roman" panose="02020603050405020304" charset="0"/>
              </a:rPr>
              <a:t>1607</a:t>
            </a:r>
            <a:r>
              <a:rPr kumimoji="1" lang="zh-CN" altLang="en-US" sz="1800" dirty="0">
                <a:latin typeface="Times New Roman" panose="02020603050405020304" charset="0"/>
                <a:ea typeface="黑体" panose="02010609060101010101" charset="-122"/>
                <a:cs typeface="Times New Roman" panose="02020603050405020304" charset="0"/>
              </a:rPr>
              <a:t>年、</a:t>
            </a:r>
            <a:r>
              <a:rPr kumimoji="1" lang="en-US" altLang="zh-CN" sz="1800" dirty="0">
                <a:latin typeface="Times New Roman" panose="02020603050405020304" charset="0"/>
                <a:ea typeface="黑体" panose="02010609060101010101" charset="-122"/>
                <a:cs typeface="Times New Roman" panose="02020603050405020304" charset="0"/>
              </a:rPr>
              <a:t>1682</a:t>
            </a:r>
            <a:r>
              <a:rPr kumimoji="1" lang="zh-CN" altLang="en-US" sz="1800" dirty="0">
                <a:latin typeface="Times New Roman" panose="02020603050405020304" charset="0"/>
                <a:ea typeface="黑体" panose="02010609060101010101" charset="-122"/>
                <a:cs typeface="Times New Roman" panose="02020603050405020304" charset="0"/>
              </a:rPr>
              <a:t>年出现的三颗彗星是同一颗星，周期约为</a:t>
            </a:r>
            <a:r>
              <a:rPr kumimoji="1" lang="en-US" altLang="zh-CN" sz="1800" dirty="0">
                <a:latin typeface="Times New Roman" panose="02020603050405020304" charset="0"/>
                <a:ea typeface="黑体" panose="02010609060101010101" charset="-122"/>
                <a:cs typeface="Times New Roman" panose="02020603050405020304" charset="0"/>
              </a:rPr>
              <a:t>76</a:t>
            </a:r>
            <a:r>
              <a:rPr kumimoji="1" lang="zh-CN" altLang="en-US" sz="1800" dirty="0">
                <a:latin typeface="Times New Roman" panose="02020603050405020304" charset="0"/>
                <a:ea typeface="黑体" panose="02010609060101010101" charset="-122"/>
                <a:cs typeface="Times New Roman" panose="02020603050405020304" charset="0"/>
              </a:rPr>
              <a:t>年。</a:t>
            </a:r>
            <a:endParaRPr lang="en-US" altLang="zh-CN" sz="1800" dirty="0">
              <a:solidFill>
                <a:srgbClr val="FF0000"/>
              </a:solidFill>
              <a:latin typeface="Times New Roman" panose="02020603050405020304" charset="0"/>
              <a:ea typeface="黑体" panose="02010609060101010101" charset="-122"/>
              <a:cs typeface="Times New Roman" panose="02020603050405020304" charset="0"/>
            </a:endParaRPr>
          </a:p>
        </p:txBody>
      </p:sp>
      <p:pic>
        <p:nvPicPr>
          <p:cNvPr id="2" name="图片 1"/>
          <p:cNvPicPr>
            <a:picLocks noChangeAspect="1"/>
          </p:cNvPicPr>
          <p:nvPr/>
        </p:nvPicPr>
        <p:blipFill>
          <a:blip r:embed="rId1"/>
          <a:stretch>
            <a:fillRect/>
          </a:stretch>
        </p:blipFill>
        <p:spPr>
          <a:xfrm>
            <a:off x="945833" y="1941671"/>
            <a:ext cx="3288030" cy="2058353"/>
          </a:xfrm>
          <a:prstGeom prst="rect">
            <a:avLst/>
          </a:prstGeom>
        </p:spPr>
      </p:pic>
      <p:pic>
        <p:nvPicPr>
          <p:cNvPr id="3" name="图片 2"/>
          <p:cNvPicPr>
            <a:picLocks noChangeAspect="1"/>
          </p:cNvPicPr>
          <p:nvPr/>
        </p:nvPicPr>
        <p:blipFill>
          <a:blip r:embed="rId2"/>
          <a:stretch>
            <a:fillRect/>
          </a:stretch>
        </p:blipFill>
        <p:spPr>
          <a:xfrm>
            <a:off x="4733449" y="1941671"/>
            <a:ext cx="2966561" cy="2046923"/>
          </a:xfrm>
          <a:prstGeom prst="rect">
            <a:avLst/>
          </a:prstGeom>
        </p:spPr>
      </p:pic>
      <p:sp>
        <p:nvSpPr>
          <p:cNvPr id="4" name="文本框 3"/>
          <p:cNvSpPr txBox="1"/>
          <p:nvPr/>
        </p:nvSpPr>
        <p:spPr>
          <a:xfrm>
            <a:off x="797560" y="4130675"/>
            <a:ext cx="7400925" cy="368300"/>
          </a:xfrm>
          <a:prstGeom prst="rect">
            <a:avLst/>
          </a:prstGeom>
          <a:noFill/>
        </p:spPr>
        <p:txBody>
          <a:bodyPr wrap="square" rtlCol="0">
            <a:spAutoFit/>
          </a:bodyPr>
          <a:lstStyle/>
          <a:p>
            <a:r>
              <a:rPr kumimoji="1" lang="zh-CN" altLang="en-US" b="1" dirty="0">
                <a:solidFill>
                  <a:srgbClr val="1F2DA8"/>
                </a:solidFill>
                <a:latin typeface="Times New Roman" panose="02020603050405020304" charset="0"/>
                <a:ea typeface="黑体" panose="02010609060101010101" charset="-122"/>
                <a:cs typeface="Times New Roman" panose="02020603050405020304" charset="0"/>
                <a:sym typeface="+mn-ea"/>
              </a:rPr>
              <a:t>海王星的发现和哈雷彗星的“按时回归”确立了万有引力定律的地位。</a:t>
            </a:r>
            <a:endParaRPr kumimoji="1" lang="zh-CN" altLang="en-US" b="1" dirty="0">
              <a:solidFill>
                <a:srgbClr val="1F2DA8"/>
              </a:solidFill>
              <a:latin typeface="Times New Roman" panose="02020603050405020304" charset="0"/>
              <a:ea typeface="黑体" panose="02010609060101010101"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additive="base">
                                        <p:cTn id="7" dur="500" fill="hold"/>
                                        <p:tgtEl>
                                          <p:spTgt spid="245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uiExpand="1"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7883" y="608806"/>
            <a:ext cx="7642860" cy="2027555"/>
          </a:xfrm>
          <a:prstGeom prst="rect">
            <a:avLst/>
          </a:prstGeom>
          <a:noFill/>
        </p:spPr>
        <p:txBody>
          <a:bodyPr wrap="square" rtlCol="0">
            <a:spAutoFit/>
          </a:bodyPr>
          <a:lstStyle/>
          <a:p>
            <a:pPr fontAlgn="auto">
              <a:lnSpc>
                <a:spcPct val="120000"/>
              </a:lnSpc>
            </a:pPr>
            <a:r>
              <a:rPr lang="zh-CN" altLang="en-US" sz="2100" dirty="0">
                <a:latin typeface="Times New Roman" panose="02020603050405020304" charset="0"/>
                <a:ea typeface="黑体" panose="02010609060101010101" charset="-122"/>
                <a:cs typeface="Times New Roman" panose="02020603050405020304" charset="0"/>
                <a:sym typeface="+mn-ea"/>
              </a:rPr>
              <a:t>例</a:t>
            </a:r>
            <a:r>
              <a:rPr lang="en-US" altLang="zh-CN" sz="2100" dirty="0">
                <a:latin typeface="Times New Roman" panose="02020603050405020304" charset="0"/>
                <a:ea typeface="黑体" panose="02010609060101010101" charset="-122"/>
                <a:cs typeface="Times New Roman" panose="02020603050405020304" charset="0"/>
                <a:sym typeface="+mn-ea"/>
              </a:rPr>
              <a:t>1</a:t>
            </a:r>
            <a:r>
              <a:rPr lang="zh-CN" altLang="en-US" sz="2100" dirty="0">
                <a:latin typeface="Times New Roman" panose="02020603050405020304" charset="0"/>
                <a:ea typeface="黑体" panose="02010609060101010101" charset="-122"/>
                <a:cs typeface="Times New Roman" panose="02020603050405020304" charset="0"/>
                <a:sym typeface="+mn-ea"/>
              </a:rPr>
              <a:t>：（</a:t>
            </a:r>
            <a:r>
              <a:rPr lang="en-US" altLang="zh-CN" sz="2100" dirty="0">
                <a:latin typeface="Times New Roman" panose="02020603050405020304" charset="0"/>
                <a:ea typeface="黑体" panose="02010609060101010101" charset="-122"/>
                <a:cs typeface="Times New Roman" panose="02020603050405020304" charset="0"/>
                <a:sym typeface="+mn-ea"/>
              </a:rPr>
              <a:t>1</a:t>
            </a:r>
            <a:r>
              <a:rPr lang="zh-CN" altLang="en-US" sz="2100" dirty="0">
                <a:latin typeface="Times New Roman" panose="02020603050405020304" charset="0"/>
                <a:ea typeface="黑体" panose="02010609060101010101" charset="-122"/>
                <a:cs typeface="Times New Roman" panose="02020603050405020304" charset="0"/>
                <a:sym typeface="+mn-ea"/>
              </a:rPr>
              <a:t>）开普勒第三定律指出：行星绕太阳运动椭圆轨道的半长轴</a:t>
            </a:r>
            <a:r>
              <a:rPr lang="en-US" altLang="zh-CN" sz="2100" i="1" dirty="0">
                <a:latin typeface="Times New Roman" panose="02020603050405020304" charset="0"/>
                <a:ea typeface="黑体" panose="02010609060101010101" charset="-122"/>
                <a:cs typeface="Times New Roman" panose="02020603050405020304" charset="0"/>
                <a:sym typeface="+mn-ea"/>
              </a:rPr>
              <a:t>a</a:t>
            </a:r>
            <a:r>
              <a:rPr lang="zh-CN" altLang="en-US" sz="2100" dirty="0">
                <a:latin typeface="Times New Roman" panose="02020603050405020304" charset="0"/>
                <a:ea typeface="黑体" panose="02010609060101010101" charset="-122"/>
                <a:cs typeface="Times New Roman" panose="02020603050405020304" charset="0"/>
                <a:sym typeface="+mn-ea"/>
              </a:rPr>
              <a:t>的三次方与它的公转周期</a:t>
            </a:r>
            <a:r>
              <a:rPr lang="en-US" altLang="zh-CN" sz="2100" i="1" dirty="0">
                <a:latin typeface="Times New Roman" panose="02020603050405020304" charset="0"/>
                <a:ea typeface="黑体" panose="02010609060101010101" charset="-122"/>
                <a:cs typeface="Times New Roman" panose="02020603050405020304" charset="0"/>
                <a:sym typeface="+mn-ea"/>
              </a:rPr>
              <a:t>T</a:t>
            </a:r>
            <a:r>
              <a:rPr lang="zh-CN" altLang="en-US" sz="2100" dirty="0">
                <a:latin typeface="Times New Roman" panose="02020603050405020304" charset="0"/>
                <a:ea typeface="黑体" panose="02010609060101010101" charset="-122"/>
                <a:cs typeface="Times New Roman" panose="02020603050405020304" charset="0"/>
                <a:sym typeface="+mn-ea"/>
              </a:rPr>
              <a:t>的二次方之比是定值，即          ，</a:t>
            </a:r>
            <a:r>
              <a:rPr lang="en-US" altLang="zh-CN" sz="2100" i="1" dirty="0">
                <a:latin typeface="Times New Roman" panose="02020603050405020304" charset="0"/>
                <a:ea typeface="黑体" panose="02010609060101010101" charset="-122"/>
                <a:cs typeface="Times New Roman" panose="02020603050405020304" charset="0"/>
                <a:sym typeface="+mn-ea"/>
              </a:rPr>
              <a:t>k</a:t>
            </a:r>
            <a:r>
              <a:rPr lang="zh-CN" altLang="en-US" sz="2100" dirty="0">
                <a:latin typeface="Times New Roman" panose="02020603050405020304" charset="0"/>
                <a:ea typeface="黑体" panose="02010609060101010101" charset="-122"/>
                <a:cs typeface="Times New Roman" panose="02020603050405020304" charset="0"/>
                <a:sym typeface="+mn-ea"/>
              </a:rPr>
              <a:t>是一个对所有行星都相同的常量。将行星绕太阳的运动简化成圆周运动处理，请你推导出太阳系中该常量</a:t>
            </a:r>
            <a:r>
              <a:rPr lang="en-US" altLang="zh-CN" sz="2100" i="1" dirty="0">
                <a:latin typeface="Times New Roman" panose="02020603050405020304" charset="0"/>
                <a:ea typeface="黑体" panose="02010609060101010101" charset="-122"/>
                <a:cs typeface="Times New Roman" panose="02020603050405020304" charset="0"/>
                <a:sym typeface="+mn-ea"/>
              </a:rPr>
              <a:t>k</a:t>
            </a:r>
            <a:r>
              <a:rPr lang="zh-CN" altLang="en-US" sz="2100" dirty="0">
                <a:latin typeface="Times New Roman" panose="02020603050405020304" charset="0"/>
                <a:ea typeface="黑体" panose="02010609060101010101" charset="-122"/>
                <a:cs typeface="Times New Roman" panose="02020603050405020304" charset="0"/>
                <a:sym typeface="+mn-ea"/>
              </a:rPr>
              <a:t>的表达式（已知引力常量为</a:t>
            </a:r>
            <a:r>
              <a:rPr lang="en-US" altLang="zh-CN" sz="2100" i="1" dirty="0">
                <a:latin typeface="Times New Roman" panose="02020603050405020304" charset="0"/>
                <a:ea typeface="黑体" panose="02010609060101010101" charset="-122"/>
                <a:cs typeface="Times New Roman" panose="02020603050405020304" charset="0"/>
                <a:sym typeface="+mn-ea"/>
              </a:rPr>
              <a:t>G</a:t>
            </a:r>
            <a:r>
              <a:rPr lang="zh-CN" altLang="en-US" sz="2100" dirty="0">
                <a:latin typeface="Times New Roman" panose="02020603050405020304" charset="0"/>
                <a:ea typeface="黑体" panose="02010609060101010101" charset="-122"/>
                <a:cs typeface="Times New Roman" panose="02020603050405020304" charset="0"/>
                <a:sym typeface="+mn-ea"/>
              </a:rPr>
              <a:t>，太阳的质量为</a:t>
            </a:r>
            <a:r>
              <a:rPr lang="en-US" altLang="zh-CN" sz="2100" i="1" dirty="0">
                <a:latin typeface="Times New Roman" panose="02020603050405020304" charset="0"/>
                <a:ea typeface="黑体" panose="02010609060101010101" charset="-122"/>
                <a:cs typeface="Times New Roman" panose="02020603050405020304" charset="0"/>
                <a:sym typeface="+mn-ea"/>
              </a:rPr>
              <a:t>M</a:t>
            </a:r>
            <a:r>
              <a:rPr lang="zh-CN" altLang="en-US" sz="2100" dirty="0">
                <a:latin typeface="Times New Roman" panose="02020603050405020304" charset="0"/>
                <a:ea typeface="黑体" panose="02010609060101010101" charset="-122"/>
                <a:cs typeface="Times New Roman" panose="02020603050405020304" charset="0"/>
                <a:sym typeface="+mn-ea"/>
              </a:rPr>
              <a:t>）；</a:t>
            </a:r>
            <a:endParaRPr lang="zh-CN" altLang="en-US" sz="2100">
              <a:latin typeface="Times New Roman" panose="02020603050405020304" charset="0"/>
              <a:ea typeface="黑体" panose="02010609060101010101" charset="-122"/>
              <a:cs typeface="Times New Roman" panose="02020603050405020304" charset="0"/>
            </a:endParaRPr>
          </a:p>
        </p:txBody>
      </p:sp>
      <p:sp>
        <p:nvSpPr>
          <p:cNvPr id="4" name="文本框 3"/>
          <p:cNvSpPr txBox="1"/>
          <p:nvPr/>
        </p:nvSpPr>
        <p:spPr>
          <a:xfrm>
            <a:off x="837883" y="2636679"/>
            <a:ext cx="7647146" cy="1706880"/>
          </a:xfrm>
          <a:prstGeom prst="rect">
            <a:avLst/>
          </a:prstGeom>
          <a:noFill/>
        </p:spPr>
        <p:txBody>
          <a:bodyPr wrap="square" rtlCol="0">
            <a:spAutoFit/>
          </a:bodyPr>
          <a:lstStyle/>
          <a:p>
            <a:r>
              <a:rPr lang="zh-CN" altLang="en-US" sz="2100" dirty="0">
                <a:latin typeface="Times New Roman" panose="02020603050405020304" charset="0"/>
                <a:ea typeface="黑体" panose="02010609060101010101" charset="-122"/>
                <a:cs typeface="Times New Roman" panose="02020603050405020304" charset="0"/>
                <a:sym typeface="+mn-ea"/>
              </a:rPr>
              <a:t>（</a:t>
            </a:r>
            <a:r>
              <a:rPr lang="en-US" altLang="zh-CN" sz="2100" dirty="0">
                <a:latin typeface="Times New Roman" panose="02020603050405020304" charset="0"/>
                <a:ea typeface="黑体" panose="02010609060101010101" charset="-122"/>
                <a:cs typeface="Times New Roman" panose="02020603050405020304" charset="0"/>
                <a:sym typeface="+mn-ea"/>
              </a:rPr>
              <a:t>2</a:t>
            </a:r>
            <a:r>
              <a:rPr lang="zh-CN" altLang="en-US" sz="2100" dirty="0">
                <a:latin typeface="Times New Roman" panose="02020603050405020304" charset="0"/>
                <a:ea typeface="黑体" panose="02010609060101010101" charset="-122"/>
                <a:cs typeface="Times New Roman" panose="02020603050405020304" charset="0"/>
                <a:sym typeface="+mn-ea"/>
              </a:rPr>
              <a:t>）开普勒定律不仅适用于太阳系，它对一切具有中心天体的引力系统（如地月系统）都成立。经测定月地距离为</a:t>
            </a:r>
            <a:r>
              <a:rPr lang="en-US" altLang="zh-CN" sz="2100" dirty="0">
                <a:latin typeface="Times New Roman" panose="02020603050405020304" charset="0"/>
                <a:ea typeface="黑体" panose="02010609060101010101" charset="-122"/>
                <a:cs typeface="Times New Roman" panose="02020603050405020304" charset="0"/>
                <a:sym typeface="+mn-ea"/>
              </a:rPr>
              <a:t>3.84×10</a:t>
            </a:r>
            <a:r>
              <a:rPr lang="en-US" altLang="zh-CN" sz="2100" baseline="30000" dirty="0">
                <a:latin typeface="Times New Roman" panose="02020603050405020304" charset="0"/>
                <a:ea typeface="黑体" panose="02010609060101010101" charset="-122"/>
                <a:cs typeface="Times New Roman" panose="02020603050405020304" charset="0"/>
                <a:sym typeface="+mn-ea"/>
              </a:rPr>
              <a:t>8</a:t>
            </a:r>
            <a:r>
              <a:rPr lang="en-US" altLang="zh-CN" sz="2100" dirty="0">
                <a:latin typeface="Times New Roman" panose="02020603050405020304" charset="0"/>
                <a:ea typeface="黑体" panose="02010609060101010101" charset="-122"/>
                <a:cs typeface="Times New Roman" panose="02020603050405020304" charset="0"/>
                <a:sym typeface="+mn-ea"/>
              </a:rPr>
              <a:t>m</a:t>
            </a:r>
            <a:r>
              <a:rPr lang="zh-CN" altLang="en-US" sz="2100" dirty="0">
                <a:latin typeface="Times New Roman" panose="02020603050405020304" charset="0"/>
                <a:ea typeface="黑体" panose="02010609060101010101" charset="-122"/>
                <a:cs typeface="Times New Roman" panose="02020603050405020304" charset="0"/>
                <a:sym typeface="+mn-ea"/>
              </a:rPr>
              <a:t>，月球绕地球运动的周期为</a:t>
            </a:r>
            <a:r>
              <a:rPr lang="en-US" altLang="zh-CN" sz="2100" dirty="0">
                <a:latin typeface="Times New Roman" panose="02020603050405020304" charset="0"/>
                <a:ea typeface="黑体" panose="02010609060101010101" charset="-122"/>
                <a:cs typeface="Times New Roman" panose="02020603050405020304" charset="0"/>
                <a:sym typeface="+mn-ea"/>
              </a:rPr>
              <a:t>2.36×10</a:t>
            </a:r>
            <a:r>
              <a:rPr lang="en-US" altLang="zh-CN" sz="2100" baseline="30000" dirty="0">
                <a:latin typeface="Times New Roman" panose="02020603050405020304" charset="0"/>
                <a:ea typeface="黑体" panose="02010609060101010101" charset="-122"/>
                <a:cs typeface="Times New Roman" panose="02020603050405020304" charset="0"/>
                <a:sym typeface="+mn-ea"/>
              </a:rPr>
              <a:t>6</a:t>
            </a:r>
            <a:r>
              <a:rPr lang="en-US" altLang="zh-CN" sz="2100" dirty="0">
                <a:latin typeface="Times New Roman" panose="02020603050405020304" charset="0"/>
                <a:ea typeface="黑体" panose="02010609060101010101" charset="-122"/>
                <a:cs typeface="Times New Roman" panose="02020603050405020304" charset="0"/>
                <a:sym typeface="+mn-ea"/>
              </a:rPr>
              <a:t>s</a:t>
            </a:r>
            <a:r>
              <a:rPr lang="zh-CN" altLang="en-US" sz="2100" dirty="0">
                <a:latin typeface="Times New Roman" panose="02020603050405020304" charset="0"/>
                <a:ea typeface="黑体" panose="02010609060101010101" charset="-122"/>
                <a:cs typeface="Times New Roman" panose="02020603050405020304" charset="0"/>
                <a:sym typeface="+mn-ea"/>
              </a:rPr>
              <a:t>，地球半径取</a:t>
            </a:r>
            <a:r>
              <a:rPr lang="en-US" altLang="zh-CN" sz="2100" dirty="0">
                <a:latin typeface="Times New Roman" panose="02020603050405020304" charset="0"/>
                <a:ea typeface="黑体" panose="02010609060101010101" charset="-122"/>
                <a:cs typeface="Times New Roman" panose="02020603050405020304" charset="0"/>
                <a:sym typeface="+mn-ea"/>
              </a:rPr>
              <a:t>6400km</a:t>
            </a:r>
            <a:r>
              <a:rPr lang="zh-CN" altLang="en-US" sz="2100" dirty="0">
                <a:latin typeface="Times New Roman" panose="02020603050405020304" charset="0"/>
                <a:ea typeface="黑体" panose="02010609060101010101" charset="-122"/>
                <a:cs typeface="Times New Roman" panose="02020603050405020304" charset="0"/>
                <a:sym typeface="+mn-ea"/>
              </a:rPr>
              <a:t>，试估算地球的质量</a:t>
            </a:r>
            <a:r>
              <a:rPr lang="en-US" altLang="zh-CN" sz="2100" i="1" dirty="0">
                <a:latin typeface="Times New Roman" panose="02020603050405020304" charset="0"/>
                <a:ea typeface="黑体" panose="02010609060101010101" charset="-122"/>
                <a:cs typeface="Times New Roman" panose="02020603050405020304" charset="0"/>
                <a:sym typeface="+mn-ea"/>
              </a:rPr>
              <a:t>M</a:t>
            </a:r>
            <a:r>
              <a:rPr lang="zh-CN" altLang="en-US" sz="2100" dirty="0">
                <a:latin typeface="Times New Roman" panose="02020603050405020304" charset="0"/>
                <a:ea typeface="黑体" panose="02010609060101010101" charset="-122"/>
                <a:cs typeface="Times New Roman" panose="02020603050405020304" charset="0"/>
                <a:sym typeface="+mn-ea"/>
              </a:rPr>
              <a:t>和平均密度</a:t>
            </a:r>
            <a:r>
              <a:rPr lang="en-US" altLang="zh-CN" sz="2100" i="1" dirty="0">
                <a:latin typeface="Times New Roman" panose="02020603050405020304" charset="0"/>
                <a:ea typeface="黑体" panose="02010609060101010101" charset="-122"/>
                <a:cs typeface="Times New Roman" panose="02020603050405020304" charset="0"/>
                <a:sym typeface="+mn-ea"/>
              </a:rPr>
              <a:t>ρ</a:t>
            </a:r>
            <a:r>
              <a:rPr lang="zh-CN" altLang="en-US" sz="2100" dirty="0">
                <a:latin typeface="Times New Roman" panose="02020603050405020304" charset="0"/>
                <a:ea typeface="黑体" panose="02010609060101010101" charset="-122"/>
                <a:cs typeface="Times New Roman" panose="02020603050405020304" charset="0"/>
                <a:sym typeface="+mn-ea"/>
              </a:rPr>
              <a:t>。</a:t>
            </a:r>
            <a:endParaRPr lang="en-US" altLang="zh-CN" sz="2100" dirty="0">
              <a:latin typeface="Times New Roman" panose="02020603050405020304" charset="0"/>
              <a:ea typeface="黑体" panose="02010609060101010101" charset="-122"/>
              <a:cs typeface="Times New Roman" panose="02020603050405020304" charset="0"/>
              <a:sym typeface="+mn-ea"/>
            </a:endParaRPr>
          </a:p>
          <a:p>
            <a:r>
              <a:rPr lang="zh-CN" altLang="en-US" sz="2100" dirty="0">
                <a:latin typeface="Times New Roman" panose="02020603050405020304" charset="0"/>
                <a:ea typeface="黑体" panose="02010609060101010101" charset="-122"/>
                <a:cs typeface="Times New Roman" panose="02020603050405020304" charset="0"/>
                <a:sym typeface="+mn-ea"/>
              </a:rPr>
              <a:t>（</a:t>
            </a:r>
            <a:r>
              <a:rPr lang="en-US" altLang="zh-CN" sz="2100" i="1" dirty="0">
                <a:latin typeface="Times New Roman" panose="02020603050405020304" charset="0"/>
                <a:ea typeface="黑体" panose="02010609060101010101" charset="-122"/>
                <a:cs typeface="Times New Roman" panose="02020603050405020304" charset="0"/>
                <a:sym typeface="+mn-ea"/>
              </a:rPr>
              <a:t>G</a:t>
            </a:r>
            <a:r>
              <a:rPr lang="en-US" altLang="zh-CN" sz="2100" dirty="0">
                <a:latin typeface="Times New Roman" panose="02020603050405020304" charset="0"/>
                <a:ea typeface="黑体" panose="02010609060101010101" charset="-122"/>
                <a:cs typeface="Times New Roman" panose="02020603050405020304" charset="0"/>
                <a:sym typeface="+mn-ea"/>
              </a:rPr>
              <a:t>=6.67×10</a:t>
            </a:r>
            <a:r>
              <a:rPr lang="en-US" altLang="zh-CN" sz="2100" baseline="30000" dirty="0">
                <a:latin typeface="Times New Roman" panose="02020603050405020304" charset="0"/>
                <a:ea typeface="黑体" panose="02010609060101010101" charset="-122"/>
                <a:cs typeface="Times New Roman" panose="02020603050405020304" charset="0"/>
                <a:sym typeface="+mn-ea"/>
              </a:rPr>
              <a:t>-11</a:t>
            </a:r>
            <a:r>
              <a:rPr lang="en-US" altLang="zh-CN" sz="2100" dirty="0">
                <a:latin typeface="Times New Roman" panose="02020603050405020304" charset="0"/>
                <a:ea typeface="黑体" panose="02010609060101010101" charset="-122"/>
                <a:cs typeface="Times New Roman" panose="02020603050405020304" charset="0"/>
                <a:sym typeface="+mn-ea"/>
              </a:rPr>
              <a:t>N•m</a:t>
            </a:r>
            <a:r>
              <a:rPr lang="en-US" altLang="zh-CN" sz="2100" baseline="30000" dirty="0">
                <a:latin typeface="Times New Roman" panose="02020603050405020304" charset="0"/>
                <a:ea typeface="黑体" panose="02010609060101010101" charset="-122"/>
                <a:cs typeface="Times New Roman" panose="02020603050405020304" charset="0"/>
                <a:sym typeface="+mn-ea"/>
              </a:rPr>
              <a:t>2</a:t>
            </a:r>
            <a:r>
              <a:rPr lang="en-US" altLang="zh-CN" sz="2100" dirty="0">
                <a:latin typeface="Times New Roman" panose="02020603050405020304" charset="0"/>
                <a:ea typeface="黑体" panose="02010609060101010101" charset="-122"/>
                <a:cs typeface="Times New Roman" panose="02020603050405020304" charset="0"/>
                <a:sym typeface="+mn-ea"/>
              </a:rPr>
              <a:t>/kg</a:t>
            </a:r>
            <a:r>
              <a:rPr lang="en-US" altLang="zh-CN" sz="2100" baseline="30000" dirty="0">
                <a:latin typeface="Times New Roman" panose="02020603050405020304" charset="0"/>
                <a:ea typeface="黑体" panose="02010609060101010101" charset="-122"/>
                <a:cs typeface="Times New Roman" panose="02020603050405020304" charset="0"/>
                <a:sym typeface="+mn-ea"/>
              </a:rPr>
              <a:t>2</a:t>
            </a:r>
            <a:r>
              <a:rPr lang="zh-CN" altLang="en-US" sz="2100" dirty="0">
                <a:latin typeface="Times New Roman" panose="02020603050405020304" charset="0"/>
                <a:ea typeface="黑体" panose="02010609060101010101" charset="-122"/>
                <a:cs typeface="Times New Roman" panose="02020603050405020304" charset="0"/>
                <a:sym typeface="+mn-ea"/>
              </a:rPr>
              <a:t>，计算结果均保留一位有效数字）</a:t>
            </a:r>
            <a:endParaRPr lang="zh-CN" altLang="en-US" sz="2100" dirty="0">
              <a:latin typeface="Times New Roman" panose="02020603050405020304" charset="0"/>
              <a:ea typeface="黑体" panose="02010609060101010101" charset="-122"/>
              <a:cs typeface="Times New Roman" panose="02020603050405020304" charset="0"/>
            </a:endParaRPr>
          </a:p>
        </p:txBody>
      </p:sp>
      <p:graphicFrame>
        <p:nvGraphicFramePr>
          <p:cNvPr id="5" name="对象 4">
            <a:hlinkClick r:id="" action="ppaction://ole?verb=0"/>
          </p:cNvPr>
          <p:cNvGraphicFramePr>
            <a:graphicFrameLocks noChangeAspect="1"/>
          </p:cNvGraphicFramePr>
          <p:nvPr/>
        </p:nvGraphicFramePr>
        <p:xfrm>
          <a:off x="1246890" y="1331047"/>
          <a:ext cx="605790" cy="540544"/>
        </p:xfrm>
        <a:graphic>
          <a:graphicData uri="http://schemas.openxmlformats.org/presentationml/2006/ole">
            <mc:AlternateContent xmlns:mc="http://schemas.openxmlformats.org/markup-compatibility/2006">
              <mc:Choice xmlns:v="urn:schemas-microsoft-com:vml" Requires="v">
                <p:oleObj spid="_x0000_s1030" name="" r:id="rId1" imgW="469900" imgH="419100" progId="Equation.3">
                  <p:embed/>
                </p:oleObj>
              </mc:Choice>
              <mc:Fallback>
                <p:oleObj name="" r:id="rId1" imgW="469900" imgH="419100" progId="Equation.3">
                  <p:embed/>
                  <p:pic>
                    <p:nvPicPr>
                      <p:cNvPr id="0" name="图片 1024"/>
                      <p:cNvPicPr/>
                      <p:nvPr/>
                    </p:nvPicPr>
                    <p:blipFill>
                      <a:blip r:embed="rId2"/>
                      <a:stretch>
                        <a:fillRect/>
                      </a:stretch>
                    </p:blipFill>
                    <p:spPr>
                      <a:xfrm>
                        <a:off x="1246890" y="1331047"/>
                        <a:ext cx="605790" cy="540544"/>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38163" y="628174"/>
            <a:ext cx="3726180" cy="575945"/>
          </a:xfrm>
          <a:prstGeom prst="rect">
            <a:avLst/>
          </a:prstGeom>
          <a:noFill/>
        </p:spPr>
        <p:txBody>
          <a:bodyPr wrap="square" rtlCol="0" anchor="t">
            <a:spAutoFit/>
          </a:bodyPr>
          <a:lstStyle/>
          <a:p>
            <a:pPr eaLnBrk="1" hangingPunct="1">
              <a:lnSpc>
                <a:spcPct val="150000"/>
              </a:lnSpc>
            </a:pPr>
            <a:r>
              <a:rPr lang="zh-CN" altLang="en-US" sz="2100" dirty="0">
                <a:latin typeface="黑体" panose="02010609060101010101" charset="-122"/>
                <a:ea typeface="黑体" panose="02010609060101010101" charset="-122"/>
                <a:cs typeface="黑体" panose="02010609060101010101" charset="-122"/>
                <a:sym typeface="+mn-ea"/>
              </a:rPr>
              <a:t>（</a:t>
            </a:r>
            <a:r>
              <a:rPr lang="en-US" altLang="zh-CN" sz="2100" dirty="0">
                <a:latin typeface="黑体" panose="02010609060101010101" charset="-122"/>
                <a:ea typeface="黑体" panose="02010609060101010101" charset="-122"/>
                <a:cs typeface="黑体" panose="02010609060101010101" charset="-122"/>
                <a:sym typeface="+mn-ea"/>
              </a:rPr>
              <a:t>1</a:t>
            </a:r>
            <a:r>
              <a:rPr lang="zh-CN" altLang="en-US" sz="2100" dirty="0">
                <a:latin typeface="黑体" panose="02010609060101010101" charset="-122"/>
                <a:ea typeface="黑体" panose="02010609060101010101" charset="-122"/>
                <a:cs typeface="黑体" panose="02010609060101010101" charset="-122"/>
                <a:sym typeface="+mn-ea"/>
              </a:rPr>
              <a:t>）根据牛顿第二定律：</a:t>
            </a:r>
            <a:endParaRPr lang="zh-CN" altLang="en-US" sz="2100">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572453" y="2649855"/>
            <a:ext cx="4690110" cy="575945"/>
          </a:xfrm>
          <a:prstGeom prst="rect">
            <a:avLst/>
          </a:prstGeom>
          <a:noFill/>
        </p:spPr>
        <p:txBody>
          <a:bodyPr wrap="square" rtlCol="0" anchor="t">
            <a:spAutoFit/>
          </a:bodyPr>
          <a:lstStyle/>
          <a:p>
            <a:pPr eaLnBrk="1" hangingPunct="1">
              <a:lnSpc>
                <a:spcPct val="150000"/>
              </a:lnSpc>
            </a:pPr>
            <a:r>
              <a:rPr lang="zh-CN" altLang="en-US" sz="2100" dirty="0">
                <a:latin typeface="Times New Roman" panose="02020603050405020304" charset="0"/>
                <a:ea typeface="楷体" panose="02010609060101010101" charset="-122"/>
                <a:cs typeface="Times New Roman" panose="02020603050405020304" charset="0"/>
                <a:sym typeface="+mn-ea"/>
              </a:rPr>
              <a:t>（</a:t>
            </a:r>
            <a:r>
              <a:rPr lang="en-US" altLang="zh-CN" sz="2100" dirty="0">
                <a:latin typeface="Times New Roman" panose="02020603050405020304" charset="0"/>
                <a:ea typeface="楷体" panose="02010609060101010101" charset="-122"/>
                <a:cs typeface="Times New Roman" panose="02020603050405020304" charset="0"/>
                <a:sym typeface="+mn-ea"/>
              </a:rPr>
              <a:t>2</a:t>
            </a:r>
            <a:r>
              <a:rPr lang="zh-CN" altLang="en-US" sz="2100" dirty="0">
                <a:latin typeface="Times New Roman" panose="02020603050405020304" charset="0"/>
                <a:ea typeface="楷体" panose="02010609060101010101" charset="-122"/>
                <a:cs typeface="Times New Roman" panose="02020603050405020304" charset="0"/>
                <a:sym typeface="+mn-ea"/>
              </a:rPr>
              <a:t>）在地月系统中</a:t>
            </a:r>
            <a:endParaRPr lang="en-US" altLang="zh-CN" sz="2100" dirty="0">
              <a:latin typeface="Times New Roman" panose="02020603050405020304" charset="0"/>
              <a:ea typeface="楷体" panose="02010609060101010101" charset="-122"/>
              <a:cs typeface="Times New Roman" panose="02020603050405020304" charset="0"/>
              <a:sym typeface="+mn-ea"/>
            </a:endParaRPr>
          </a:p>
        </p:txBody>
      </p:sp>
      <p:graphicFrame>
        <p:nvGraphicFramePr>
          <p:cNvPr id="18441" name="Object 12"/>
          <p:cNvGraphicFramePr>
            <a:graphicFrameLocks noChangeAspect="1"/>
          </p:cNvGraphicFramePr>
          <p:nvPr/>
        </p:nvGraphicFramePr>
        <p:xfrm>
          <a:off x="1226106" y="1146810"/>
          <a:ext cx="2418398" cy="746760"/>
        </p:xfrm>
        <a:graphic>
          <a:graphicData uri="http://schemas.openxmlformats.org/presentationml/2006/ole">
            <mc:AlternateContent xmlns:mc="http://schemas.openxmlformats.org/markup-compatibility/2006">
              <mc:Choice xmlns:v="urn:schemas-microsoft-com:vml" Requires="v">
                <p:oleObj spid="_x0000_s12307" name="公式" r:id="rId1" imgW="1168400" imgH="393700" progId="Equation.3">
                  <p:embed/>
                </p:oleObj>
              </mc:Choice>
              <mc:Fallback>
                <p:oleObj name="公式" r:id="rId1" imgW="1168400" imgH="393700" progId="Equation.3">
                  <p:embed/>
                  <p:pic>
                    <p:nvPicPr>
                      <p:cNvPr id="0" name="图片 6145"/>
                      <p:cNvPicPr>
                        <a:picLocks noChangeAspect="1" noChangeArrowheads="1"/>
                      </p:cNvPicPr>
                      <p:nvPr/>
                    </p:nvPicPr>
                    <p:blipFill>
                      <a:blip r:embed="rId2"/>
                      <a:srcRect/>
                      <a:stretch>
                        <a:fillRect/>
                      </a:stretch>
                    </p:blipFill>
                    <p:spPr bwMode="auto">
                      <a:xfrm>
                        <a:off x="1226106" y="1146810"/>
                        <a:ext cx="2418398" cy="7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对象 11">
            <a:hlinkClick r:id="" action="ppaction://ole?verb=0"/>
          </p:cNvPr>
          <p:cNvGraphicFramePr>
            <a:graphicFrameLocks noChangeAspect="1"/>
          </p:cNvGraphicFramePr>
          <p:nvPr/>
        </p:nvGraphicFramePr>
        <p:xfrm>
          <a:off x="1226344" y="1840469"/>
          <a:ext cx="908209" cy="809149"/>
        </p:xfrm>
        <a:graphic>
          <a:graphicData uri="http://schemas.openxmlformats.org/presentationml/2006/ole">
            <mc:AlternateContent xmlns:mc="http://schemas.openxmlformats.org/markup-compatibility/2006">
              <mc:Choice xmlns:v="urn:schemas-microsoft-com:vml" Requires="v">
                <p:oleObj spid="_x0000_s12308" name="" r:id="rId3" imgW="469900" imgH="419100" progId="Equation.KSEE3">
                  <p:embed/>
                </p:oleObj>
              </mc:Choice>
              <mc:Fallback>
                <p:oleObj name="" r:id="rId3" imgW="469900" imgH="419100" progId="Equation.KSEE3">
                  <p:embed/>
                  <p:pic>
                    <p:nvPicPr>
                      <p:cNvPr id="0" name="图片 3085"/>
                      <p:cNvPicPr/>
                      <p:nvPr/>
                    </p:nvPicPr>
                    <p:blipFill>
                      <a:blip r:embed="rId4"/>
                      <a:stretch>
                        <a:fillRect/>
                      </a:stretch>
                    </p:blipFill>
                    <p:spPr>
                      <a:xfrm>
                        <a:off x="1226344" y="1840469"/>
                        <a:ext cx="908209" cy="809149"/>
                      </a:xfrm>
                      <a:prstGeom prst="rect">
                        <a:avLst/>
                      </a:prstGeom>
                      <a:noFill/>
                      <a:ln w="38100">
                        <a:noFill/>
                        <a:miter/>
                      </a:ln>
                    </p:spPr>
                  </p:pic>
                </p:oleObj>
              </mc:Fallback>
            </mc:AlternateContent>
          </a:graphicData>
        </a:graphic>
      </p:graphicFrame>
      <p:graphicFrame>
        <p:nvGraphicFramePr>
          <p:cNvPr id="5" name="对象 4">
            <a:hlinkClick r:id="" action="ppaction://ole?verb=0"/>
          </p:cNvPr>
          <p:cNvGraphicFramePr>
            <a:graphicFrameLocks noChangeAspect="1"/>
          </p:cNvGraphicFramePr>
          <p:nvPr/>
        </p:nvGraphicFramePr>
        <p:xfrm>
          <a:off x="5372339" y="1524715"/>
          <a:ext cx="1080135" cy="760571"/>
        </p:xfrm>
        <a:graphic>
          <a:graphicData uri="http://schemas.openxmlformats.org/presentationml/2006/ole">
            <mc:AlternateContent xmlns:mc="http://schemas.openxmlformats.org/markup-compatibility/2006">
              <mc:Choice xmlns:v="urn:schemas-microsoft-com:vml" Requires="v">
                <p:oleObj spid="_x0000_s12309" name="" r:id="rId5" imgW="558800" imgH="393700" progId="Equation.KSEE3">
                  <p:embed/>
                </p:oleObj>
              </mc:Choice>
              <mc:Fallback>
                <p:oleObj name="" r:id="rId5" imgW="558800" imgH="393700" progId="Equation.KSEE3">
                  <p:embed/>
                  <p:pic>
                    <p:nvPicPr>
                      <p:cNvPr id="0" name="图片 3085"/>
                      <p:cNvPicPr/>
                      <p:nvPr/>
                    </p:nvPicPr>
                    <p:blipFill>
                      <a:blip r:embed="rId6"/>
                      <a:stretch>
                        <a:fillRect/>
                      </a:stretch>
                    </p:blipFill>
                    <p:spPr>
                      <a:xfrm>
                        <a:off x="5372339" y="1524715"/>
                        <a:ext cx="1080135" cy="760571"/>
                      </a:xfrm>
                      <a:prstGeom prst="rect">
                        <a:avLst/>
                      </a:prstGeom>
                      <a:noFill/>
                      <a:ln w="38100">
                        <a:noFill/>
                        <a:miter/>
                      </a:ln>
                    </p:spPr>
                  </p:pic>
                </p:oleObj>
              </mc:Fallback>
            </mc:AlternateContent>
          </a:graphicData>
        </a:graphic>
      </p:graphicFrame>
      <p:sp>
        <p:nvSpPr>
          <p:cNvPr id="37921" name="任意多边形 37920"/>
          <p:cNvSpPr/>
          <p:nvPr/>
        </p:nvSpPr>
        <p:spPr>
          <a:xfrm>
            <a:off x="3881914" y="1859280"/>
            <a:ext cx="890111" cy="342900"/>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05CBF">
                  <a:alpha val="100000"/>
                </a:srgbClr>
              </a:gs>
              <a:gs pos="25000">
                <a:srgbClr val="0087E6">
                  <a:alpha val="100000"/>
                </a:srgbClr>
              </a:gs>
              <a:gs pos="75000">
                <a:srgbClr val="21D6E0">
                  <a:alpha val="100000"/>
                </a:srgbClr>
              </a:gs>
              <a:gs pos="100000">
                <a:srgbClr val="03D4A8">
                  <a:alpha val="100000"/>
                </a:srgbClr>
              </a:gs>
            </a:gsLst>
            <a:lin ang="0" scaled="1"/>
            <a:tileRect/>
          </a:gradFill>
          <a:ln w="9525" cap="flat" cmpd="sng">
            <a:solidFill>
              <a:schemeClr val="tx1"/>
            </a:solidFill>
            <a:prstDash val="solid"/>
            <a:miter/>
            <a:headEnd type="none" w="med" len="med"/>
            <a:tailEnd type="none" w="med" len="med"/>
          </a:ln>
        </p:spPr>
        <p:txBody>
          <a:bodyPr/>
          <a:lstStyle/>
          <a:p>
            <a:endParaRPr lang="zh-CN" altLang="en-US" sz="1350"/>
          </a:p>
        </p:txBody>
      </p:sp>
      <p:graphicFrame>
        <p:nvGraphicFramePr>
          <p:cNvPr id="7" name="Object 12"/>
          <p:cNvGraphicFramePr>
            <a:graphicFrameLocks noChangeAspect="1"/>
          </p:cNvGraphicFramePr>
          <p:nvPr/>
        </p:nvGraphicFramePr>
        <p:xfrm>
          <a:off x="910829" y="3298746"/>
          <a:ext cx="2970848" cy="770096"/>
        </p:xfrm>
        <a:graphic>
          <a:graphicData uri="http://schemas.openxmlformats.org/presentationml/2006/ole">
            <mc:AlternateContent xmlns:mc="http://schemas.openxmlformats.org/markup-compatibility/2006">
              <mc:Choice xmlns:v="urn:schemas-microsoft-com:vml" Requires="v">
                <p:oleObj spid="_x0000_s12310" name="公式" r:id="rId7" imgW="1435100" imgH="405765" progId="Equation.3">
                  <p:embed/>
                </p:oleObj>
              </mc:Choice>
              <mc:Fallback>
                <p:oleObj name="公式" r:id="rId7" imgW="1435100" imgH="405765" progId="Equation.3">
                  <p:embed/>
                  <p:pic>
                    <p:nvPicPr>
                      <p:cNvPr id="0" name="图片 6145"/>
                      <p:cNvPicPr>
                        <a:picLocks noChangeAspect="1" noChangeArrowheads="1"/>
                      </p:cNvPicPr>
                      <p:nvPr/>
                    </p:nvPicPr>
                    <p:blipFill>
                      <a:blip r:embed="rId8"/>
                      <a:srcRect/>
                      <a:stretch>
                        <a:fillRect/>
                      </a:stretch>
                    </p:blipFill>
                    <p:spPr bwMode="auto">
                      <a:xfrm>
                        <a:off x="910829" y="3298746"/>
                        <a:ext cx="2970848" cy="77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12"/>
          <p:cNvGraphicFramePr>
            <a:graphicFrameLocks noChangeAspect="1"/>
          </p:cNvGraphicFramePr>
          <p:nvPr/>
        </p:nvGraphicFramePr>
        <p:xfrm>
          <a:off x="4351497" y="2753916"/>
          <a:ext cx="3313271" cy="795814"/>
        </p:xfrm>
        <a:graphic>
          <a:graphicData uri="http://schemas.openxmlformats.org/presentationml/2006/ole">
            <mc:AlternateContent xmlns:mc="http://schemas.openxmlformats.org/markup-compatibility/2006">
              <mc:Choice xmlns:v="urn:schemas-microsoft-com:vml" Requires="v">
                <p:oleObj spid="_x0000_s12311" name="公式" r:id="rId9" imgW="1600200" imgH="419100" progId="Equation.3">
                  <p:embed/>
                </p:oleObj>
              </mc:Choice>
              <mc:Fallback>
                <p:oleObj name="公式" r:id="rId9" imgW="1600200" imgH="419100" progId="Equation.3">
                  <p:embed/>
                  <p:pic>
                    <p:nvPicPr>
                      <p:cNvPr id="0" name="图片 6145"/>
                      <p:cNvPicPr>
                        <a:picLocks noChangeAspect="1" noChangeArrowheads="1"/>
                      </p:cNvPicPr>
                      <p:nvPr/>
                    </p:nvPicPr>
                    <p:blipFill>
                      <a:blip r:embed="rId10"/>
                      <a:srcRect/>
                      <a:stretch>
                        <a:fillRect/>
                      </a:stretch>
                    </p:blipFill>
                    <p:spPr bwMode="auto">
                      <a:xfrm>
                        <a:off x="4351497" y="2753916"/>
                        <a:ext cx="3313271" cy="7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对象 10">
            <a:hlinkClick r:id="" action="ppaction://ole?verb=0"/>
          </p:cNvPr>
          <p:cNvGraphicFramePr>
            <a:graphicFrameLocks noChangeAspect="1"/>
          </p:cNvGraphicFramePr>
          <p:nvPr/>
        </p:nvGraphicFramePr>
        <p:xfrm>
          <a:off x="4374119" y="3549730"/>
          <a:ext cx="3803333" cy="1128236"/>
        </p:xfrm>
        <a:graphic>
          <a:graphicData uri="http://schemas.openxmlformats.org/presentationml/2006/ole">
            <mc:AlternateContent xmlns:mc="http://schemas.openxmlformats.org/markup-compatibility/2006">
              <mc:Choice xmlns:v="urn:schemas-microsoft-com:vml" Requires="v">
                <p:oleObj spid="_x0000_s12312" name="" r:id="rId11" imgW="1968500" imgH="584200" progId="Equation.KSEE3">
                  <p:embed/>
                </p:oleObj>
              </mc:Choice>
              <mc:Fallback>
                <p:oleObj name="" r:id="rId11" imgW="1968500" imgH="584200" progId="Equation.KSEE3">
                  <p:embed/>
                  <p:pic>
                    <p:nvPicPr>
                      <p:cNvPr id="0" name="图片 3085"/>
                      <p:cNvPicPr/>
                      <p:nvPr/>
                    </p:nvPicPr>
                    <p:blipFill>
                      <a:blip r:embed="rId12"/>
                      <a:stretch>
                        <a:fillRect/>
                      </a:stretch>
                    </p:blipFill>
                    <p:spPr>
                      <a:xfrm>
                        <a:off x="4374119" y="3549730"/>
                        <a:ext cx="3803333" cy="1128236"/>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441"/>
                                        </p:tgtEl>
                                        <p:attrNameLst>
                                          <p:attrName>style.visibility</p:attrName>
                                        </p:attrNameLst>
                                      </p:cBhvr>
                                      <p:to>
                                        <p:strVal val="visible"/>
                                      </p:to>
                                    </p:set>
                                    <p:anim calcmode="lin" valueType="num">
                                      <p:cBhvr additive="base">
                                        <p:cTn id="13" dur="500" fill="hold"/>
                                        <p:tgtEl>
                                          <p:spTgt spid="18441"/>
                                        </p:tgtEl>
                                        <p:attrNameLst>
                                          <p:attrName>ppt_x</p:attrName>
                                        </p:attrNameLst>
                                      </p:cBhvr>
                                      <p:tavLst>
                                        <p:tav tm="0">
                                          <p:val>
                                            <p:strVal val="#ppt_x"/>
                                          </p:val>
                                        </p:tav>
                                        <p:tav tm="100000">
                                          <p:val>
                                            <p:strVal val="#ppt_x"/>
                                          </p:val>
                                        </p:tav>
                                      </p:tavLst>
                                    </p:anim>
                                    <p:anim calcmode="lin" valueType="num">
                                      <p:cBhvr additive="base">
                                        <p:cTn id="14" dur="500" fill="hold"/>
                                        <p:tgtEl>
                                          <p:spTgt spid="1844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37921"/>
                                        </p:tgtEl>
                                        <p:attrNameLst>
                                          <p:attrName>style.visibility</p:attrName>
                                        </p:attrNameLst>
                                      </p:cBhvr>
                                      <p:to>
                                        <p:strVal val="visible"/>
                                      </p:to>
                                    </p:set>
                                    <p:animEffect transition="in" filter="slide(fromLeft)">
                                      <p:cBhvr>
                                        <p:cTn id="23" dur="500"/>
                                        <p:tgtEl>
                                          <p:spTgt spid="3792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68821" y="759619"/>
            <a:ext cx="7684770" cy="1956435"/>
            <a:chOff x="1649" y="1595"/>
            <a:chExt cx="15936" cy="4108"/>
          </a:xfrm>
        </p:grpSpPr>
        <p:sp>
          <p:nvSpPr>
            <p:cNvPr id="2" name="文本框 1"/>
            <p:cNvSpPr txBox="1"/>
            <p:nvPr/>
          </p:nvSpPr>
          <p:spPr>
            <a:xfrm>
              <a:off x="1649" y="1595"/>
              <a:ext cx="15936" cy="3584"/>
            </a:xfrm>
            <a:prstGeom prst="rect">
              <a:avLst/>
            </a:prstGeom>
            <a:noFill/>
          </p:spPr>
          <p:txBody>
            <a:bodyPr wrap="square" rtlCol="0">
              <a:spAutoFit/>
            </a:bodyPr>
            <a:lstStyle/>
            <a:p>
              <a:pPr eaLnBrk="1" hangingPunct="1">
                <a:spcBef>
                  <a:spcPct val="50000"/>
                </a:spcBef>
              </a:pPr>
              <a:r>
                <a:rPr lang="zh-CN" altLang="en-US" sz="2100" dirty="0">
                  <a:solidFill>
                    <a:schemeClr val="tx1"/>
                  </a:solidFill>
                  <a:latin typeface="Times New Roman" panose="02020603050405020304" charset="0"/>
                  <a:ea typeface="黑体" panose="02010609060101010101" charset="-122"/>
                  <a:cs typeface="Times New Roman" panose="02020603050405020304" charset="0"/>
                  <a:sym typeface="+mn-ea"/>
                </a:rPr>
                <a:t>例</a:t>
              </a:r>
              <a:r>
                <a:rPr lang="en-US" altLang="zh-CN" sz="2100" dirty="0">
                  <a:solidFill>
                    <a:schemeClr val="tx1"/>
                  </a:solidFill>
                  <a:latin typeface="Times New Roman" panose="02020603050405020304" charset="0"/>
                  <a:ea typeface="黑体" panose="02010609060101010101" charset="-122"/>
                  <a:cs typeface="Times New Roman" panose="02020603050405020304" charset="0"/>
                  <a:sym typeface="+mn-ea"/>
                </a:rPr>
                <a:t>2 </a:t>
              </a:r>
              <a:r>
                <a:rPr lang="zh-CN" altLang="en-US" sz="2100" dirty="0">
                  <a:solidFill>
                    <a:schemeClr val="tx1"/>
                  </a:solidFill>
                  <a:latin typeface="Times New Roman" panose="02020603050405020304" charset="0"/>
                  <a:ea typeface="黑体" panose="02010609060101010101" charset="-122"/>
                  <a:cs typeface="Times New Roman" panose="02020603050405020304" charset="0"/>
                  <a:sym typeface="+mn-ea"/>
                </a:rPr>
                <a:t>：</a:t>
              </a:r>
              <a:r>
                <a:rPr lang="zh-CN" altLang="en-US" sz="2100" dirty="0">
                  <a:latin typeface="Times New Roman" panose="02020603050405020304" charset="0"/>
                  <a:ea typeface="黑体" panose="02010609060101010101" charset="-122"/>
                  <a:cs typeface="Times New Roman" panose="02020603050405020304" charset="0"/>
                  <a:sym typeface="+mn-ea"/>
                </a:rPr>
                <a:t>某星球的半径为</a:t>
              </a:r>
              <a:r>
                <a:rPr lang="en-US" altLang="zh-CN" sz="2100" i="1" dirty="0">
                  <a:latin typeface="Times New Roman" panose="02020603050405020304" charset="0"/>
                  <a:ea typeface="黑体" panose="02010609060101010101" charset="-122"/>
                  <a:cs typeface="Times New Roman" panose="02020603050405020304" charset="0"/>
                  <a:sym typeface="+mn-ea"/>
                </a:rPr>
                <a:t>R</a:t>
              </a:r>
              <a:r>
                <a:rPr lang="zh-CN" altLang="en-US" sz="2100" dirty="0">
                  <a:latin typeface="Times New Roman" panose="02020603050405020304" charset="0"/>
                  <a:ea typeface="黑体" panose="02010609060101010101" charset="-122"/>
                  <a:cs typeface="Times New Roman" panose="02020603050405020304" charset="0"/>
                  <a:sym typeface="+mn-ea"/>
                </a:rPr>
                <a:t>，表面的重力加速度为</a:t>
              </a:r>
              <a:r>
                <a:rPr lang="en-US" altLang="zh-CN" sz="2100" i="1" dirty="0">
                  <a:latin typeface="Times New Roman" panose="02020603050405020304" charset="0"/>
                  <a:ea typeface="黑体" panose="02010609060101010101" charset="-122"/>
                  <a:cs typeface="Times New Roman" panose="02020603050405020304" charset="0"/>
                  <a:sym typeface="+mn-ea"/>
                </a:rPr>
                <a:t>g</a:t>
              </a:r>
              <a:r>
                <a:rPr lang="zh-CN" altLang="en-US" sz="2100" dirty="0">
                  <a:latin typeface="Times New Roman" panose="02020603050405020304" charset="0"/>
                  <a:ea typeface="黑体" panose="02010609060101010101" charset="-122"/>
                  <a:cs typeface="Times New Roman" panose="02020603050405020304" charset="0"/>
                  <a:sym typeface="+mn-ea"/>
                </a:rPr>
                <a:t>，引力常量为</a:t>
              </a:r>
              <a:r>
                <a:rPr lang="en-US" altLang="zh-CN" sz="2100" i="1" dirty="0">
                  <a:latin typeface="Times New Roman" panose="02020603050405020304" charset="0"/>
                  <a:ea typeface="黑体" panose="02010609060101010101" charset="-122"/>
                  <a:cs typeface="Times New Roman" panose="02020603050405020304" charset="0"/>
                  <a:sym typeface="+mn-ea"/>
                </a:rPr>
                <a:t>G</a:t>
              </a:r>
              <a:r>
                <a:rPr lang="zh-CN" altLang="en-US" sz="2100" dirty="0">
                  <a:latin typeface="Times New Roman" panose="02020603050405020304" charset="0"/>
                  <a:ea typeface="黑体" panose="02010609060101010101" charset="-122"/>
                  <a:cs typeface="Times New Roman" panose="02020603050405020304" charset="0"/>
                  <a:sym typeface="+mn-ea"/>
                </a:rPr>
                <a:t>，则该星球的平均密度为（　　）</a:t>
              </a:r>
              <a:endParaRPr lang="en-US" altLang="zh-CN" sz="2100" dirty="0">
                <a:latin typeface="Times New Roman" panose="02020603050405020304" charset="0"/>
                <a:ea typeface="黑体" panose="02010609060101010101" charset="-122"/>
                <a:cs typeface="Times New Roman" panose="02020603050405020304" charset="0"/>
              </a:endParaRPr>
            </a:p>
            <a:p>
              <a:pPr eaLnBrk="1" hangingPunct="1">
                <a:spcBef>
                  <a:spcPct val="50000"/>
                </a:spcBef>
              </a:pPr>
              <a:endParaRPr lang="en-US" altLang="zh-CN" sz="2100" dirty="0">
                <a:latin typeface="Times New Roman" panose="02020603050405020304" charset="0"/>
                <a:cs typeface="Times New Roman" panose="02020603050405020304" charset="0"/>
              </a:endParaRPr>
            </a:p>
            <a:p>
              <a:pPr eaLnBrk="1" hangingPunct="1">
                <a:spcBef>
                  <a:spcPct val="50000"/>
                </a:spcBef>
              </a:pPr>
              <a:r>
                <a:rPr lang="en-US" altLang="zh-CN" sz="2100" dirty="0">
                  <a:latin typeface="Times New Roman" panose="02020603050405020304" charset="0"/>
                  <a:cs typeface="Times New Roman" panose="02020603050405020304" charset="0"/>
                  <a:sym typeface="+mn-ea"/>
                </a:rPr>
                <a:t>A</a:t>
              </a:r>
              <a:r>
                <a:rPr lang="zh-CN" altLang="en-US" sz="2100" dirty="0">
                  <a:latin typeface="Times New Roman" panose="02020603050405020304" charset="0"/>
                  <a:cs typeface="Times New Roman" panose="02020603050405020304" charset="0"/>
                  <a:sym typeface="+mn-ea"/>
                </a:rPr>
                <a:t>．</a:t>
              </a:r>
              <a:r>
                <a:rPr lang="en-US" altLang="zh-CN" sz="2100" dirty="0">
                  <a:latin typeface="Times New Roman" panose="02020603050405020304" charset="0"/>
                  <a:cs typeface="Times New Roman" panose="02020603050405020304" charset="0"/>
                  <a:sym typeface="+mn-ea"/>
                </a:rPr>
                <a:t>		    B</a:t>
              </a:r>
              <a:r>
                <a:rPr lang="zh-CN" altLang="en-US" sz="2100" dirty="0">
                  <a:latin typeface="Times New Roman" panose="02020603050405020304" charset="0"/>
                  <a:cs typeface="Times New Roman" panose="02020603050405020304" charset="0"/>
                  <a:sym typeface="+mn-ea"/>
                </a:rPr>
                <a:t>．</a:t>
              </a:r>
              <a:r>
                <a:rPr lang="en-US" altLang="zh-CN" sz="2100" dirty="0">
                  <a:latin typeface="Times New Roman" panose="02020603050405020304" charset="0"/>
                  <a:cs typeface="Times New Roman" panose="02020603050405020304" charset="0"/>
                  <a:sym typeface="+mn-ea"/>
                </a:rPr>
                <a:t>	  	      C</a:t>
              </a:r>
              <a:r>
                <a:rPr lang="zh-CN" altLang="en-US" sz="2100" dirty="0">
                  <a:latin typeface="Times New Roman" panose="02020603050405020304" charset="0"/>
                  <a:cs typeface="Times New Roman" panose="02020603050405020304" charset="0"/>
                  <a:sym typeface="+mn-ea"/>
                </a:rPr>
                <a:t>．</a:t>
              </a:r>
              <a:r>
                <a:rPr lang="en-US" altLang="zh-CN" sz="2100" dirty="0">
                  <a:latin typeface="Times New Roman" panose="02020603050405020304" charset="0"/>
                  <a:cs typeface="Times New Roman" panose="02020603050405020304" charset="0"/>
                  <a:sym typeface="+mn-ea"/>
                </a:rPr>
                <a:t>	       	     D</a:t>
              </a:r>
              <a:r>
                <a:rPr lang="zh-CN" altLang="en-US" sz="2100" dirty="0">
                  <a:latin typeface="Times New Roman" panose="02020603050405020304" charset="0"/>
                  <a:cs typeface="Times New Roman" panose="02020603050405020304" charset="0"/>
                  <a:sym typeface="+mn-ea"/>
                </a:rPr>
                <a:t>．</a:t>
              </a:r>
              <a:r>
                <a:rPr lang="en-US" altLang="zh-CN" sz="2100" dirty="0">
                  <a:latin typeface="Times New Roman" panose="02020603050405020304" charset="0"/>
                  <a:cs typeface="Times New Roman" panose="02020603050405020304" charset="0"/>
                  <a:sym typeface="+mn-ea"/>
                </a:rPr>
                <a:t> </a:t>
              </a:r>
              <a:endParaRPr lang="zh-CN" altLang="en-US" sz="2100" dirty="0">
                <a:latin typeface="Times New Roman" panose="02020603050405020304" charset="0"/>
                <a:cs typeface="Times New Roman" panose="02020603050405020304" charset="0"/>
              </a:endParaRPr>
            </a:p>
          </p:txBody>
        </p:sp>
        <p:graphicFrame>
          <p:nvGraphicFramePr>
            <p:cNvPr id="27651" name="Object 4"/>
            <p:cNvGraphicFramePr>
              <a:graphicFrameLocks noChangeAspect="1"/>
            </p:cNvGraphicFramePr>
            <p:nvPr/>
          </p:nvGraphicFramePr>
          <p:xfrm>
            <a:off x="2779" y="3931"/>
            <a:ext cx="2128" cy="1720"/>
          </p:xfrm>
          <a:graphic>
            <a:graphicData uri="http://schemas.openxmlformats.org/presentationml/2006/ole">
              <mc:AlternateContent xmlns:mc="http://schemas.openxmlformats.org/markup-compatibility/2006">
                <mc:Choice xmlns:v="urn:schemas-microsoft-com:vml" Requires="v">
                  <p:oleObj spid="_x0000_s13337" name="Equation" r:id="rId1" imgW="533400" imgH="431800" progId="Equation.DSMT4">
                    <p:embed/>
                  </p:oleObj>
                </mc:Choice>
                <mc:Fallback>
                  <p:oleObj name="Equation" r:id="rId1" imgW="533400" imgH="431800" progId="Equation.DSMT4">
                    <p:embed/>
                    <p:pic>
                      <p:nvPicPr>
                        <p:cNvPr id="0" name="图片 122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 y="3931"/>
                          <a:ext cx="2128" cy="1720"/>
                        </a:xfrm>
                        <a:prstGeom prst="rect">
                          <a:avLst/>
                        </a:prstGeom>
                        <a:noFill/>
                        <a:ln>
                          <a:noFill/>
                        </a:ln>
                      </p:spPr>
                    </p:pic>
                  </p:oleObj>
                </mc:Fallback>
              </mc:AlternateContent>
            </a:graphicData>
          </a:graphic>
        </p:graphicFrame>
        <p:graphicFrame>
          <p:nvGraphicFramePr>
            <p:cNvPr id="27652" name="Object 5"/>
            <p:cNvGraphicFramePr>
              <a:graphicFrameLocks noChangeAspect="1"/>
            </p:cNvGraphicFramePr>
            <p:nvPr/>
          </p:nvGraphicFramePr>
          <p:xfrm>
            <a:off x="6695" y="3880"/>
            <a:ext cx="2011" cy="1823"/>
          </p:xfrm>
          <a:graphic>
            <a:graphicData uri="http://schemas.openxmlformats.org/presentationml/2006/ole">
              <mc:AlternateContent xmlns:mc="http://schemas.openxmlformats.org/markup-compatibility/2006">
                <mc:Choice xmlns:v="urn:schemas-microsoft-com:vml" Requires="v">
                  <p:oleObj spid="_x0000_s13338" name="Equation" r:id="rId3" imgW="482600" imgH="431800" progId="Equation.DSMT4">
                    <p:embed/>
                  </p:oleObj>
                </mc:Choice>
                <mc:Fallback>
                  <p:oleObj name="Equation" r:id="rId3" imgW="482600" imgH="431800" progId="Equation.DSMT4">
                    <p:embed/>
                    <p:pic>
                      <p:nvPicPr>
                        <p:cNvPr id="0" name="图片 122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5" y="3880"/>
                          <a:ext cx="2011" cy="1823"/>
                        </a:xfrm>
                        <a:prstGeom prst="rect">
                          <a:avLst/>
                        </a:prstGeom>
                        <a:noFill/>
                        <a:ln>
                          <a:noFill/>
                        </a:ln>
                      </p:spPr>
                    </p:pic>
                  </p:oleObj>
                </mc:Fallback>
              </mc:AlternateContent>
            </a:graphicData>
          </a:graphic>
        </p:graphicFrame>
        <p:graphicFrame>
          <p:nvGraphicFramePr>
            <p:cNvPr id="27653" name="Object 6"/>
            <p:cNvGraphicFramePr>
              <a:graphicFrameLocks noChangeAspect="1"/>
            </p:cNvGraphicFramePr>
            <p:nvPr/>
          </p:nvGraphicFramePr>
          <p:xfrm>
            <a:off x="10853" y="3735"/>
            <a:ext cx="1394" cy="1739"/>
          </p:xfrm>
          <a:graphic>
            <a:graphicData uri="http://schemas.openxmlformats.org/presentationml/2006/ole">
              <mc:AlternateContent xmlns:mc="http://schemas.openxmlformats.org/markup-compatibility/2006">
                <mc:Choice xmlns:v="urn:schemas-microsoft-com:vml" Requires="v">
                  <p:oleObj spid="_x0000_s13339" name="Equation" r:id="rId5" imgW="292100" imgH="393700" progId="Equation.DSMT4">
                    <p:embed/>
                  </p:oleObj>
                </mc:Choice>
                <mc:Fallback>
                  <p:oleObj name="Equation" r:id="rId5" imgW="292100" imgH="393700" progId="Equation.DSMT4">
                    <p:embed/>
                    <p:pic>
                      <p:nvPicPr>
                        <p:cNvPr id="0" name="图片 122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53" y="3735"/>
                          <a:ext cx="1394" cy="1739"/>
                        </a:xfrm>
                        <a:prstGeom prst="rect">
                          <a:avLst/>
                        </a:prstGeom>
                        <a:noFill/>
                        <a:ln>
                          <a:noFill/>
                        </a:ln>
                      </p:spPr>
                    </p:pic>
                  </p:oleObj>
                </mc:Fallback>
              </mc:AlternateContent>
            </a:graphicData>
          </a:graphic>
        </p:graphicFrame>
        <p:graphicFrame>
          <p:nvGraphicFramePr>
            <p:cNvPr id="27654" name="Object 7"/>
            <p:cNvGraphicFramePr>
              <a:graphicFrameLocks noChangeAspect="1"/>
            </p:cNvGraphicFramePr>
            <p:nvPr/>
          </p:nvGraphicFramePr>
          <p:xfrm>
            <a:off x="14871" y="3759"/>
            <a:ext cx="1537" cy="1631"/>
          </p:xfrm>
          <a:graphic>
            <a:graphicData uri="http://schemas.openxmlformats.org/presentationml/2006/ole">
              <mc:AlternateContent xmlns:mc="http://schemas.openxmlformats.org/markup-compatibility/2006">
                <mc:Choice xmlns:v="urn:schemas-microsoft-com:vml" Requires="v">
                  <p:oleObj spid="_x0000_s13340" name="Equation" r:id="rId7" imgW="342900" imgH="393700" progId="Equation.DSMT4">
                    <p:embed/>
                  </p:oleObj>
                </mc:Choice>
                <mc:Fallback>
                  <p:oleObj name="Equation" r:id="rId7" imgW="342900" imgH="393700" progId="Equation.DSMT4">
                    <p:embed/>
                    <p:pic>
                      <p:nvPicPr>
                        <p:cNvPr id="0" name="图片 122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871" y="3759"/>
                          <a:ext cx="1537" cy="1631"/>
                        </a:xfrm>
                        <a:prstGeom prst="rect">
                          <a:avLst/>
                        </a:prstGeom>
                        <a:noFill/>
                        <a:ln>
                          <a:noFill/>
                        </a:ln>
                      </p:spPr>
                    </p:pic>
                  </p:oleObj>
                </mc:Fallback>
              </mc:AlternateContent>
            </a:graphicData>
          </a:graphic>
        </p:graphicFrame>
      </p:grpSp>
      <p:graphicFrame>
        <p:nvGraphicFramePr>
          <p:cNvPr id="47162" name="对象 47161"/>
          <p:cNvGraphicFramePr/>
          <p:nvPr/>
        </p:nvGraphicFramePr>
        <p:xfrm>
          <a:off x="2383632" y="2866430"/>
          <a:ext cx="1568291" cy="772478"/>
        </p:xfrm>
        <a:graphic>
          <a:graphicData uri="http://schemas.openxmlformats.org/presentationml/2006/ole">
            <mc:AlternateContent xmlns:mc="http://schemas.openxmlformats.org/markup-compatibility/2006">
              <mc:Choice xmlns:v="urn:schemas-microsoft-com:vml" Requires="v">
                <p:oleObj spid="_x0000_s13341" name="" r:id="rId9" imgW="800100" imgH="393700" progId="Equation.3">
                  <p:embed/>
                </p:oleObj>
              </mc:Choice>
              <mc:Fallback>
                <p:oleObj name="" r:id="rId9" imgW="800100" imgH="393700" progId="Equation.3">
                  <p:embed/>
                  <p:pic>
                    <p:nvPicPr>
                      <p:cNvPr id="0" name="图片 3108"/>
                      <p:cNvPicPr/>
                      <p:nvPr/>
                    </p:nvPicPr>
                    <p:blipFill>
                      <a:blip r:embed="rId10"/>
                      <a:stretch>
                        <a:fillRect/>
                      </a:stretch>
                    </p:blipFill>
                    <p:spPr>
                      <a:xfrm>
                        <a:off x="2383632" y="2866430"/>
                        <a:ext cx="1568291" cy="772478"/>
                      </a:xfrm>
                      <a:prstGeom prst="rect">
                        <a:avLst/>
                      </a:prstGeom>
                      <a:noFill/>
                      <a:ln w="38100">
                        <a:noFill/>
                        <a:miter/>
                      </a:ln>
                    </p:spPr>
                  </p:pic>
                </p:oleObj>
              </mc:Fallback>
            </mc:AlternateContent>
          </a:graphicData>
        </a:graphic>
      </p:graphicFrame>
      <p:graphicFrame>
        <p:nvGraphicFramePr>
          <p:cNvPr id="47181" name="对象 47180"/>
          <p:cNvGraphicFramePr/>
          <p:nvPr/>
        </p:nvGraphicFramePr>
        <p:xfrm>
          <a:off x="4513421" y="2892743"/>
          <a:ext cx="1122998" cy="720566"/>
        </p:xfrm>
        <a:graphic>
          <a:graphicData uri="http://schemas.openxmlformats.org/presentationml/2006/ole">
            <mc:AlternateContent xmlns:mc="http://schemas.openxmlformats.org/markup-compatibility/2006">
              <mc:Choice xmlns:v="urn:schemas-microsoft-com:vml" Requires="v">
                <p:oleObj spid="_x0000_s13342" name="" r:id="rId11" imgW="622300" imgH="419100" progId="Equation.3">
                  <p:embed/>
                </p:oleObj>
              </mc:Choice>
              <mc:Fallback>
                <p:oleObj name="" r:id="rId11" imgW="622300" imgH="419100" progId="Equation.3">
                  <p:embed/>
                  <p:pic>
                    <p:nvPicPr>
                      <p:cNvPr id="0" name="图片 3109"/>
                      <p:cNvPicPr/>
                      <p:nvPr/>
                    </p:nvPicPr>
                    <p:blipFill>
                      <a:blip r:embed="rId12"/>
                      <a:stretch>
                        <a:fillRect/>
                      </a:stretch>
                    </p:blipFill>
                    <p:spPr>
                      <a:xfrm>
                        <a:off x="4513421" y="2892743"/>
                        <a:ext cx="1122998" cy="720566"/>
                      </a:xfrm>
                      <a:prstGeom prst="rect">
                        <a:avLst/>
                      </a:prstGeom>
                      <a:noFill/>
                      <a:ln w="38100">
                        <a:noFill/>
                        <a:miter/>
                      </a:ln>
                    </p:spPr>
                  </p:pic>
                </p:oleObj>
              </mc:Fallback>
            </mc:AlternateContent>
          </a:graphicData>
        </a:graphic>
      </p:graphicFrame>
      <p:sp>
        <p:nvSpPr>
          <p:cNvPr id="4" name="文本框 3"/>
          <p:cNvSpPr txBox="1"/>
          <p:nvPr/>
        </p:nvSpPr>
        <p:spPr>
          <a:xfrm>
            <a:off x="689610" y="3091339"/>
            <a:ext cx="1572101" cy="414020"/>
          </a:xfrm>
          <a:prstGeom prst="rect">
            <a:avLst/>
          </a:prstGeom>
          <a:noFill/>
        </p:spPr>
        <p:txBody>
          <a:bodyPr wrap="square" rtlCol="0">
            <a:spAutoFit/>
          </a:bodyPr>
          <a:lstStyle/>
          <a:p>
            <a:r>
              <a:rPr lang="zh-CN" altLang="en-US" sz="2100" dirty="0">
                <a:latin typeface="黑体" panose="02010609060101010101" charset="-122"/>
                <a:ea typeface="黑体" panose="02010609060101010101" charset="-122"/>
                <a:cs typeface="Times New Roman" panose="02020603050405020304" charset="0"/>
                <a:sym typeface="+mn-ea"/>
              </a:rPr>
              <a:t>在星球附近</a:t>
            </a:r>
            <a:endParaRPr lang="zh-CN" altLang="en-US" sz="2100">
              <a:latin typeface="黑体" panose="02010609060101010101" charset="-122"/>
              <a:ea typeface="黑体" panose="02010609060101010101" charset="-122"/>
            </a:endParaRPr>
          </a:p>
        </p:txBody>
      </p:sp>
      <p:graphicFrame>
        <p:nvGraphicFramePr>
          <p:cNvPr id="12" name="对象 11">
            <a:hlinkClick r:id="" action="ppaction://ole?verb=0"/>
          </p:cNvPr>
          <p:cNvGraphicFramePr>
            <a:graphicFrameLocks noChangeAspect="1"/>
          </p:cNvGraphicFramePr>
          <p:nvPr/>
        </p:nvGraphicFramePr>
        <p:xfrm>
          <a:off x="2341960" y="3613309"/>
          <a:ext cx="1298734" cy="744855"/>
        </p:xfrm>
        <a:graphic>
          <a:graphicData uri="http://schemas.openxmlformats.org/presentationml/2006/ole">
            <mc:AlternateContent xmlns:mc="http://schemas.openxmlformats.org/markup-compatibility/2006">
              <mc:Choice xmlns:v="urn:schemas-microsoft-com:vml" Requires="v">
                <p:oleObj spid="_x0000_s13343" name="" r:id="rId13" imgW="685800" imgH="393700" progId="Equation.KSEE3">
                  <p:embed/>
                </p:oleObj>
              </mc:Choice>
              <mc:Fallback>
                <p:oleObj name="" r:id="rId13" imgW="685800" imgH="393700" progId="Equation.KSEE3">
                  <p:embed/>
                  <p:pic>
                    <p:nvPicPr>
                      <p:cNvPr id="0" name="图片 3085"/>
                      <p:cNvPicPr/>
                      <p:nvPr/>
                    </p:nvPicPr>
                    <p:blipFill>
                      <a:blip r:embed="rId14"/>
                      <a:stretch>
                        <a:fillRect/>
                      </a:stretch>
                    </p:blipFill>
                    <p:spPr>
                      <a:xfrm>
                        <a:off x="2341960" y="3613309"/>
                        <a:ext cx="1298734" cy="744855"/>
                      </a:xfrm>
                      <a:prstGeom prst="rect">
                        <a:avLst/>
                      </a:prstGeom>
                      <a:noFill/>
                      <a:ln w="38100">
                        <a:noFill/>
                        <a:miter/>
                      </a:ln>
                    </p:spPr>
                  </p:pic>
                </p:oleObj>
              </mc:Fallback>
            </mc:AlternateContent>
          </a:graphicData>
        </a:graphic>
      </p:graphicFrame>
      <p:sp>
        <p:nvSpPr>
          <p:cNvPr id="5" name="文本框 4"/>
          <p:cNvSpPr txBox="1"/>
          <p:nvPr/>
        </p:nvSpPr>
        <p:spPr>
          <a:xfrm>
            <a:off x="3795713" y="1059180"/>
            <a:ext cx="449580" cy="414020"/>
          </a:xfrm>
          <a:prstGeom prst="rect">
            <a:avLst/>
          </a:prstGeom>
          <a:noFill/>
        </p:spPr>
        <p:txBody>
          <a:bodyPr wrap="square" rtlCol="0">
            <a:spAutoFit/>
          </a:bodyPr>
          <a:lstStyle/>
          <a:p>
            <a:r>
              <a:rPr lang="en-US" altLang="zh-CN" sz="2100">
                <a:solidFill>
                  <a:srgbClr val="FF0000"/>
                </a:solidFill>
                <a:latin typeface="Times New Roman" panose="02020603050405020304" charset="0"/>
                <a:cs typeface="Times New Roman" panose="02020603050405020304" charset="0"/>
              </a:rPr>
              <a:t>B</a:t>
            </a:r>
            <a:endParaRPr lang="en-US" altLang="zh-CN" sz="2100">
              <a:solidFill>
                <a:srgbClr val="FF0000"/>
              </a:solidFill>
              <a:latin typeface="Times New Roman" panose="02020603050405020304" charset="0"/>
              <a:cs typeface="Times New Roman" panose="02020603050405020304" charset="0"/>
            </a:endParaRPr>
          </a:p>
        </p:txBody>
      </p:sp>
      <p:graphicFrame>
        <p:nvGraphicFramePr>
          <p:cNvPr id="6" name="对象 5"/>
          <p:cNvGraphicFramePr/>
          <p:nvPr/>
        </p:nvGraphicFramePr>
        <p:xfrm>
          <a:off x="6216730" y="2915603"/>
          <a:ext cx="1145381" cy="720566"/>
        </p:xfrm>
        <a:graphic>
          <a:graphicData uri="http://schemas.openxmlformats.org/presentationml/2006/ole">
            <mc:AlternateContent xmlns:mc="http://schemas.openxmlformats.org/markup-compatibility/2006">
              <mc:Choice xmlns:v="urn:schemas-microsoft-com:vml" Requires="v">
                <p:oleObj spid="_x0000_s13344" name="" r:id="rId15" imgW="634365" imgH="419100" progId="Equation.3">
                  <p:embed/>
                </p:oleObj>
              </mc:Choice>
              <mc:Fallback>
                <p:oleObj name="" r:id="rId15" imgW="634365" imgH="419100" progId="Equation.3">
                  <p:embed/>
                  <p:pic>
                    <p:nvPicPr>
                      <p:cNvPr id="0" name="图片 3109"/>
                      <p:cNvPicPr/>
                      <p:nvPr/>
                    </p:nvPicPr>
                    <p:blipFill>
                      <a:blip r:embed="rId16"/>
                      <a:stretch>
                        <a:fillRect/>
                      </a:stretch>
                    </p:blipFill>
                    <p:spPr>
                      <a:xfrm>
                        <a:off x="6216730" y="2915603"/>
                        <a:ext cx="1145381" cy="720566"/>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162"/>
                                        </p:tgtEl>
                                        <p:attrNameLst>
                                          <p:attrName>style.visibility</p:attrName>
                                        </p:attrNameLst>
                                      </p:cBhvr>
                                      <p:to>
                                        <p:strVal val="visible"/>
                                      </p:to>
                                    </p:set>
                                    <p:anim calcmode="lin" valueType="num">
                                      <p:cBhvr additive="base">
                                        <p:cTn id="19" dur="500" fill="hold"/>
                                        <p:tgtEl>
                                          <p:spTgt spid="47162"/>
                                        </p:tgtEl>
                                        <p:attrNameLst>
                                          <p:attrName>ppt_x</p:attrName>
                                        </p:attrNameLst>
                                      </p:cBhvr>
                                      <p:tavLst>
                                        <p:tav tm="0">
                                          <p:val>
                                            <p:strVal val="#ppt_x"/>
                                          </p:val>
                                        </p:tav>
                                        <p:tav tm="100000">
                                          <p:val>
                                            <p:strVal val="#ppt_x"/>
                                          </p:val>
                                        </p:tav>
                                      </p:tavLst>
                                    </p:anim>
                                    <p:anim calcmode="lin" valueType="num">
                                      <p:cBhvr additive="base">
                                        <p:cTn id="20" dur="500" fill="hold"/>
                                        <p:tgtEl>
                                          <p:spTgt spid="4716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181"/>
                                        </p:tgtEl>
                                        <p:attrNameLst>
                                          <p:attrName>style.visibility</p:attrName>
                                        </p:attrNameLst>
                                      </p:cBhvr>
                                      <p:to>
                                        <p:strVal val="visible"/>
                                      </p:to>
                                    </p:set>
                                    <p:anim calcmode="lin" valueType="num">
                                      <p:cBhvr additive="base">
                                        <p:cTn id="25" dur="500" fill="hold"/>
                                        <p:tgtEl>
                                          <p:spTgt spid="47181"/>
                                        </p:tgtEl>
                                        <p:attrNameLst>
                                          <p:attrName>ppt_x</p:attrName>
                                        </p:attrNameLst>
                                      </p:cBhvr>
                                      <p:tavLst>
                                        <p:tav tm="0">
                                          <p:val>
                                            <p:strVal val="#ppt_x"/>
                                          </p:val>
                                        </p:tav>
                                        <p:tav tm="100000">
                                          <p:val>
                                            <p:strVal val="#ppt_x"/>
                                          </p:val>
                                        </p:tav>
                                      </p:tavLst>
                                    </p:anim>
                                    <p:anim calcmode="lin" valueType="num">
                                      <p:cBhvr additive="base">
                                        <p:cTn id="26" dur="500" fill="hold"/>
                                        <p:tgtEl>
                                          <p:spTgt spid="4718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p:nvPr/>
        </p:nvSpPr>
        <p:spPr>
          <a:xfrm>
            <a:off x="767080" y="843598"/>
            <a:ext cx="7847965" cy="721995"/>
          </a:xfrm>
          <a:prstGeom prst="rect">
            <a:avLst/>
          </a:prstGeom>
          <a:noFill/>
          <a:ln w="9525">
            <a:noFill/>
          </a:ln>
        </p:spPr>
        <p:txBody>
          <a:bodyPr wrap="square" anchor="ctr">
            <a:spAutoFit/>
          </a:bodyPr>
          <a:lstStyle>
            <a:lvl1pPr marL="342900" indent="-342900" algn="l" rtl="0" eaLnBrk="0" fontAlgn="base" hangingPunct="0">
              <a:spcBef>
                <a:spcPct val="20000"/>
              </a:spcBef>
              <a:spcAft>
                <a:spcPct val="0"/>
              </a:spcAft>
              <a:buChar char="•"/>
              <a:defRPr sz="32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effectLst/>
                <a:latin typeface="+mn-lt"/>
                <a:ea typeface="+mn-ea"/>
                <a:cs typeface="+mn-cs"/>
              </a:defRPr>
            </a:lvl5pPr>
          </a:lstStyle>
          <a:p>
            <a:pPr marL="0" lvl="0" indent="0" algn="just">
              <a:spcBef>
                <a:spcPct val="0"/>
              </a:spcBef>
              <a:buNone/>
            </a:pPr>
            <a:r>
              <a:rPr lang="en-US" altLang="zh-CN" sz="2000" dirty="0">
                <a:solidFill>
                  <a:schemeClr val="tx1"/>
                </a:solidFill>
                <a:latin typeface="Times New Roman" panose="02020603050405020304" charset="0"/>
                <a:ea typeface="黑体" panose="02010609060101010101" charset="-122"/>
                <a:cs typeface="Times New Roman" panose="02020603050405020304" charset="0"/>
                <a:sym typeface="Arial" panose="020B0604020202020204" pitchFamily="34" charset="0"/>
              </a:rPr>
              <a:t> </a:t>
            </a:r>
            <a:r>
              <a:rPr lang="zh-CN" altLang="en-US" sz="2000" dirty="0">
                <a:solidFill>
                  <a:schemeClr val="tx1"/>
                </a:solidFill>
                <a:latin typeface="Times New Roman" panose="02020603050405020304" charset="0"/>
                <a:ea typeface="黑体" panose="02010609060101010101" charset="-122"/>
                <a:cs typeface="Times New Roman" panose="02020603050405020304" charset="0"/>
                <a:sym typeface="Arial" panose="020B0604020202020204" pitchFamily="34" charset="0"/>
              </a:rPr>
              <a:t>例</a:t>
            </a:r>
            <a:r>
              <a:rPr lang="en-US" altLang="zh-CN" sz="2000" dirty="0">
                <a:solidFill>
                  <a:schemeClr val="tx1"/>
                </a:solidFill>
                <a:latin typeface="Times New Roman" panose="02020603050405020304" charset="0"/>
                <a:ea typeface="黑体" panose="02010609060101010101" charset="-122"/>
                <a:cs typeface="Times New Roman" panose="02020603050405020304" charset="0"/>
                <a:sym typeface="Arial" panose="020B0604020202020204" pitchFamily="34" charset="0"/>
              </a:rPr>
              <a:t>3</a:t>
            </a:r>
            <a:r>
              <a:rPr lang="zh-CN" altLang="en-US" sz="2000" dirty="0">
                <a:solidFill>
                  <a:schemeClr val="tx1"/>
                </a:solidFill>
                <a:latin typeface="Times New Roman" panose="02020603050405020304" charset="0"/>
                <a:ea typeface="黑体" panose="02010609060101010101" charset="-122"/>
                <a:cs typeface="Times New Roman" panose="02020603050405020304" charset="0"/>
                <a:sym typeface="Arial" panose="020B0604020202020204" pitchFamily="34" charset="0"/>
              </a:rPr>
              <a:t>：宇航员站在一个星球表面上，从某一高为</a:t>
            </a:r>
            <a:r>
              <a:rPr lang="en-US" altLang="zh-CN" sz="2000" i="1" dirty="0">
                <a:solidFill>
                  <a:schemeClr val="tx1"/>
                </a:solidFill>
                <a:latin typeface="Times New Roman" panose="02020603050405020304" charset="0"/>
                <a:ea typeface="黑体" panose="02010609060101010101" charset="-122"/>
                <a:cs typeface="Times New Roman" panose="02020603050405020304" charset="0"/>
                <a:sym typeface="Arial" panose="020B0604020202020204" pitchFamily="34" charset="0"/>
              </a:rPr>
              <a:t>h</a:t>
            </a:r>
            <a:r>
              <a:rPr lang="zh-CN" altLang="en-US" sz="2000" dirty="0">
                <a:solidFill>
                  <a:schemeClr val="tx1"/>
                </a:solidFill>
                <a:latin typeface="Times New Roman" panose="02020603050405020304" charset="0"/>
                <a:ea typeface="黑体" panose="02010609060101010101" charset="-122"/>
                <a:cs typeface="Times New Roman" panose="02020603050405020304" charset="0"/>
                <a:sym typeface="Arial" panose="020B0604020202020204" pitchFamily="34" charset="0"/>
              </a:rPr>
              <a:t>处自由释放一小球，经过时间 </a:t>
            </a:r>
            <a:r>
              <a:rPr lang="en-US" altLang="zh-CN" sz="2000" i="1" dirty="0">
                <a:solidFill>
                  <a:schemeClr val="tx1"/>
                </a:solidFill>
                <a:latin typeface="Times New Roman" panose="02020603050405020304" charset="0"/>
                <a:ea typeface="黑体" panose="02010609060101010101" charset="-122"/>
                <a:cs typeface="Times New Roman" panose="02020603050405020304" charset="0"/>
                <a:sym typeface="Arial" panose="020B0604020202020204" pitchFamily="34" charset="0"/>
              </a:rPr>
              <a:t>t </a:t>
            </a:r>
            <a:r>
              <a:rPr lang="zh-CN" altLang="en-US" sz="2000" dirty="0">
                <a:solidFill>
                  <a:schemeClr val="tx1"/>
                </a:solidFill>
                <a:latin typeface="Times New Roman" panose="02020603050405020304" charset="0"/>
                <a:ea typeface="黑体" panose="02010609060101010101" charset="-122"/>
                <a:cs typeface="Times New Roman" panose="02020603050405020304" charset="0"/>
                <a:sym typeface="Arial" panose="020B0604020202020204" pitchFamily="34" charset="0"/>
              </a:rPr>
              <a:t>落地，该星球的半径为</a:t>
            </a:r>
            <a:r>
              <a:rPr lang="en-US" altLang="zh-CN" sz="2000" i="1" dirty="0">
                <a:solidFill>
                  <a:schemeClr val="tx1"/>
                </a:solidFill>
                <a:latin typeface="Times New Roman" panose="02020603050405020304" charset="0"/>
                <a:ea typeface="黑体" panose="02010609060101010101" charset="-122"/>
                <a:cs typeface="Times New Roman" panose="02020603050405020304" charset="0"/>
                <a:sym typeface="Arial" panose="020B0604020202020204" pitchFamily="34" charset="0"/>
              </a:rPr>
              <a:t>r</a:t>
            </a:r>
            <a:r>
              <a:rPr lang="zh-CN" altLang="en-US" sz="2000" dirty="0">
                <a:solidFill>
                  <a:schemeClr val="tx1"/>
                </a:solidFill>
                <a:latin typeface="Times New Roman" panose="02020603050405020304" charset="0"/>
                <a:ea typeface="黑体" panose="02010609060101010101" charset="-122"/>
                <a:cs typeface="Times New Roman" panose="02020603050405020304" charset="0"/>
                <a:sym typeface="Arial" panose="020B0604020202020204" pitchFamily="34" charset="0"/>
              </a:rPr>
              <a:t>，你能求解出该星球的质量吗？</a:t>
            </a:r>
            <a:r>
              <a:rPr lang="zh-CN" altLang="en-US" sz="2100" b="1" dirty="0">
                <a:solidFill>
                  <a:srgbClr val="1F2DA8"/>
                </a:solidFill>
                <a:latin typeface="Times New Roman" panose="02020603050405020304" charset="0"/>
                <a:ea typeface="黑体" panose="02010609060101010101" charset="-122"/>
                <a:cs typeface="Times New Roman" panose="02020603050405020304" charset="0"/>
                <a:sym typeface="Arial" panose="020B0604020202020204" pitchFamily="34" charset="0"/>
              </a:rPr>
              <a:t> </a:t>
            </a:r>
            <a:endParaRPr lang="zh-CN" altLang="en-US" sz="2100" b="1" dirty="0">
              <a:solidFill>
                <a:srgbClr val="1F2DA8"/>
              </a:solidFill>
              <a:latin typeface="Times New Roman" panose="02020603050405020304" charset="0"/>
              <a:ea typeface="黑体" panose="02010609060101010101" charset="-122"/>
              <a:cs typeface="Times New Roman" panose="02020603050405020304" charset="0"/>
              <a:sym typeface="Arial" panose="020B0604020202020204" pitchFamily="34" charset="0"/>
            </a:endParaRPr>
          </a:p>
        </p:txBody>
      </p:sp>
      <p:sp>
        <p:nvSpPr>
          <p:cNvPr id="7" name="Rectangle 2"/>
          <p:cNvSpPr/>
          <p:nvPr/>
        </p:nvSpPr>
        <p:spPr>
          <a:xfrm>
            <a:off x="862013" y="1749664"/>
            <a:ext cx="4482704" cy="3683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har char="•"/>
              <a:defRPr sz="32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effectLst/>
                <a:latin typeface="+mn-lt"/>
                <a:ea typeface="+mn-ea"/>
                <a:cs typeface="+mn-cs"/>
              </a:defRPr>
            </a:lvl5pPr>
          </a:lstStyle>
          <a:p>
            <a:pPr marL="0" lvl="0" indent="0">
              <a:spcBef>
                <a:spcPct val="0"/>
              </a:spcBef>
              <a:buNone/>
            </a:pPr>
            <a:r>
              <a:rPr lang="zh-CN" altLang="en-US" sz="1800" b="1" dirty="0">
                <a:solidFill>
                  <a:schemeClr val="tx1"/>
                </a:solidFill>
                <a:latin typeface="黑体" panose="02010609060101010101" charset="-122"/>
                <a:ea typeface="黑体" panose="02010609060101010101" charset="-122"/>
                <a:sym typeface="Arial" panose="020B0604020202020204" pitchFamily="34" charset="0"/>
              </a:rPr>
              <a:t>解：小球自由落体运动，易知：</a:t>
            </a:r>
            <a:endParaRPr lang="zh-CN" altLang="en-US" sz="1800" b="1" dirty="0">
              <a:solidFill>
                <a:schemeClr val="tx1"/>
              </a:solidFill>
              <a:latin typeface="黑体" panose="02010609060101010101" charset="-122"/>
              <a:ea typeface="黑体" panose="02010609060101010101" charset="-122"/>
              <a:sym typeface="Arial" panose="020B0604020202020204" pitchFamily="34" charset="0"/>
            </a:endParaRPr>
          </a:p>
        </p:txBody>
      </p:sp>
      <p:pic>
        <p:nvPicPr>
          <p:cNvPr id="8" name="Picture 16"/>
          <p:cNvPicPr>
            <a:picLocks noChangeAspect="1"/>
          </p:cNvPicPr>
          <p:nvPr/>
        </p:nvPicPr>
        <p:blipFill>
          <a:blip r:embed="rId1"/>
          <a:stretch>
            <a:fillRect/>
          </a:stretch>
        </p:blipFill>
        <p:spPr>
          <a:xfrm>
            <a:off x="3195638" y="2180987"/>
            <a:ext cx="1035844" cy="571500"/>
          </a:xfrm>
          <a:prstGeom prst="rect">
            <a:avLst/>
          </a:prstGeom>
          <a:noFill/>
          <a:ln w="9525">
            <a:noFill/>
          </a:ln>
        </p:spPr>
      </p:pic>
      <p:sp>
        <p:nvSpPr>
          <p:cNvPr id="9" name="Rectangle 2"/>
          <p:cNvSpPr/>
          <p:nvPr/>
        </p:nvSpPr>
        <p:spPr>
          <a:xfrm>
            <a:off x="1450181" y="2770505"/>
            <a:ext cx="5562600" cy="368300"/>
          </a:xfrm>
          <a:prstGeom prst="rect">
            <a:avLst/>
          </a:prstGeom>
          <a:noFill/>
          <a:ln w="9525">
            <a:noFill/>
          </a:ln>
        </p:spPr>
        <p:txBody>
          <a:bodyPr anchor="ctr">
            <a:spAutoFit/>
          </a:bodyPr>
          <a:lstStyle>
            <a:lvl1pPr marL="342900" indent="-342900" algn="l" rtl="0" eaLnBrk="0" fontAlgn="base" hangingPunct="0">
              <a:spcBef>
                <a:spcPct val="20000"/>
              </a:spcBef>
              <a:spcAft>
                <a:spcPct val="0"/>
              </a:spcAft>
              <a:buChar char="•"/>
              <a:defRPr sz="32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effectLst/>
                <a:latin typeface="+mn-lt"/>
                <a:ea typeface="+mn-ea"/>
                <a:cs typeface="+mn-cs"/>
              </a:defRPr>
            </a:lvl5pPr>
          </a:lstStyle>
          <a:p>
            <a:pPr marL="0" lvl="0" indent="0">
              <a:spcBef>
                <a:spcPct val="0"/>
              </a:spcBef>
              <a:buNone/>
            </a:pPr>
            <a:r>
              <a:rPr lang="en-US" altLang="zh-CN" sz="1800" b="1" dirty="0">
                <a:solidFill>
                  <a:schemeClr val="tx1"/>
                </a:solidFill>
                <a:latin typeface="黑体" panose="02010609060101010101" charset="-122"/>
                <a:ea typeface="黑体" panose="02010609060101010101" charset="-122"/>
                <a:cs typeface="黑体" panose="02010609060101010101" charset="-122"/>
                <a:sym typeface="Arial" panose="020B0604020202020204" pitchFamily="34" charset="0"/>
              </a:rPr>
              <a:t> </a:t>
            </a:r>
            <a:r>
              <a:rPr lang="zh-CN" altLang="en-US" sz="1800" b="1" dirty="0">
                <a:solidFill>
                  <a:schemeClr val="tx1"/>
                </a:solidFill>
                <a:latin typeface="黑体" panose="02010609060101010101" charset="-122"/>
                <a:ea typeface="黑体" panose="02010609060101010101" charset="-122"/>
                <a:cs typeface="黑体" panose="02010609060101010101" charset="-122"/>
                <a:sym typeface="Arial" panose="020B0604020202020204" pitchFamily="34" charset="0"/>
              </a:rPr>
              <a:t>小球受的重力等于万有引力，有：</a:t>
            </a:r>
            <a:endParaRPr lang="zh-CN" altLang="en-US" sz="1800" b="1" dirty="0">
              <a:solidFill>
                <a:schemeClr val="tx1"/>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sp>
        <p:nvSpPr>
          <p:cNvPr id="11" name="Rectangle 2"/>
          <p:cNvSpPr/>
          <p:nvPr/>
        </p:nvSpPr>
        <p:spPr>
          <a:xfrm>
            <a:off x="1450181" y="4056142"/>
            <a:ext cx="1658303" cy="368300"/>
          </a:xfrm>
          <a:prstGeom prst="rect">
            <a:avLst/>
          </a:prstGeom>
          <a:noFill/>
          <a:ln w="9525">
            <a:noFill/>
          </a:ln>
        </p:spPr>
        <p:txBody>
          <a:bodyPr wrap="square" anchor="ctr">
            <a:spAutoFit/>
          </a:bodyPr>
          <a:lstStyle>
            <a:lvl1pPr marL="342900" indent="-342900" algn="l" rtl="0" eaLnBrk="0" fontAlgn="base" hangingPunct="0">
              <a:spcBef>
                <a:spcPct val="20000"/>
              </a:spcBef>
              <a:spcAft>
                <a:spcPct val="0"/>
              </a:spcAft>
              <a:buChar char="•"/>
              <a:defRPr sz="3200" kern="1200">
                <a:solidFill>
                  <a:schemeClr val="tx1"/>
                </a:solidFill>
                <a:effectLst/>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effectLst/>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effectLst/>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effectLst/>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effectLst/>
                <a:latin typeface="+mn-lt"/>
                <a:ea typeface="+mn-ea"/>
                <a:cs typeface="+mn-cs"/>
              </a:defRPr>
            </a:lvl5pPr>
          </a:lstStyle>
          <a:p>
            <a:pPr marL="0" lvl="0" indent="0">
              <a:spcBef>
                <a:spcPct val="0"/>
              </a:spcBef>
              <a:buNone/>
            </a:pPr>
            <a:r>
              <a:rPr lang="en-US" altLang="zh-CN" sz="1800" b="1" dirty="0">
                <a:solidFill>
                  <a:schemeClr val="tx1"/>
                </a:solidFill>
                <a:latin typeface="黑体" panose="02010609060101010101" charset="-122"/>
                <a:ea typeface="黑体" panose="02010609060101010101" charset="-122"/>
                <a:cs typeface="黑体" panose="02010609060101010101" charset="-122"/>
                <a:sym typeface="Arial" panose="020B0604020202020204" pitchFamily="34" charset="0"/>
              </a:rPr>
              <a:t> </a:t>
            </a:r>
            <a:r>
              <a:rPr lang="zh-CN" altLang="en-US" sz="1800" b="1" dirty="0">
                <a:solidFill>
                  <a:schemeClr val="tx1"/>
                </a:solidFill>
                <a:latin typeface="黑体" panose="02010609060101010101" charset="-122"/>
                <a:ea typeface="黑体" panose="02010609060101010101" charset="-122"/>
                <a:cs typeface="黑体" panose="02010609060101010101" charset="-122"/>
                <a:sym typeface="Arial" panose="020B0604020202020204" pitchFamily="34" charset="0"/>
              </a:rPr>
              <a:t>整理得：</a:t>
            </a:r>
            <a:endParaRPr lang="zh-CN" altLang="en-US" sz="1800" b="1" dirty="0">
              <a:solidFill>
                <a:schemeClr val="tx1"/>
              </a:solidFill>
              <a:latin typeface="黑体" panose="02010609060101010101" charset="-122"/>
              <a:ea typeface="黑体" panose="02010609060101010101" charset="-122"/>
              <a:cs typeface="黑体" panose="02010609060101010101" charset="-122"/>
              <a:sym typeface="Arial" panose="020B0604020202020204" pitchFamily="34" charset="0"/>
            </a:endParaRPr>
          </a:p>
        </p:txBody>
      </p:sp>
      <p:graphicFrame>
        <p:nvGraphicFramePr>
          <p:cNvPr id="45061" name="对象 45060"/>
          <p:cNvGraphicFramePr/>
          <p:nvPr/>
        </p:nvGraphicFramePr>
        <p:xfrm>
          <a:off x="2900363" y="3156943"/>
          <a:ext cx="1394936" cy="748665"/>
        </p:xfrm>
        <a:graphic>
          <a:graphicData uri="http://schemas.openxmlformats.org/presentationml/2006/ole">
            <mc:AlternateContent xmlns:mc="http://schemas.openxmlformats.org/markup-compatibility/2006">
              <mc:Choice xmlns:v="urn:schemas-microsoft-com:vml" Requires="v">
                <p:oleObj spid="_x0000_s14340" name="" r:id="rId2" imgW="800100" imgH="393700" progId="Equation.3">
                  <p:embed/>
                </p:oleObj>
              </mc:Choice>
              <mc:Fallback>
                <p:oleObj name="" r:id="rId2" imgW="800100" imgH="393700" progId="Equation.3">
                  <p:embed/>
                  <p:pic>
                    <p:nvPicPr>
                      <p:cNvPr id="0" name="图片 3080"/>
                      <p:cNvPicPr/>
                      <p:nvPr/>
                    </p:nvPicPr>
                    <p:blipFill>
                      <a:blip r:embed="rId3"/>
                      <a:stretch>
                        <a:fillRect/>
                      </a:stretch>
                    </p:blipFill>
                    <p:spPr>
                      <a:xfrm>
                        <a:off x="2900363" y="3156943"/>
                        <a:ext cx="1394936" cy="748665"/>
                      </a:xfrm>
                      <a:prstGeom prst="rect">
                        <a:avLst/>
                      </a:prstGeom>
                      <a:solidFill>
                        <a:schemeClr val="bg1"/>
                      </a:solidFill>
                      <a:ln w="38100">
                        <a:noFill/>
                        <a:miter/>
                      </a:ln>
                    </p:spPr>
                  </p:pic>
                </p:oleObj>
              </mc:Fallback>
            </mc:AlternateContent>
          </a:graphicData>
        </a:graphic>
      </p:graphicFrame>
      <p:pic>
        <p:nvPicPr>
          <p:cNvPr id="4" name="Object 10"/>
          <p:cNvPicPr>
            <a:picLocks noChangeAspect="1"/>
          </p:cNvPicPr>
          <p:nvPr/>
        </p:nvPicPr>
        <p:blipFill>
          <a:blip r:embed="rId4"/>
          <a:stretch>
            <a:fillRect/>
          </a:stretch>
        </p:blipFill>
        <p:spPr>
          <a:xfrm>
            <a:off x="2923937" y="3899297"/>
            <a:ext cx="1307306" cy="682228"/>
          </a:xfrm>
          <a:prstGeom prst="rect">
            <a:avLst/>
          </a:prstGeom>
          <a:noFill/>
          <a:ln w="9525">
            <a:noFill/>
          </a:ln>
        </p:spPr>
      </p:pic>
      <p:sp>
        <p:nvSpPr>
          <p:cNvPr id="2" name="文本框 1"/>
          <p:cNvSpPr txBox="1"/>
          <p:nvPr/>
        </p:nvSpPr>
        <p:spPr>
          <a:xfrm>
            <a:off x="5378768" y="1766888"/>
            <a:ext cx="2591753" cy="414020"/>
          </a:xfrm>
          <a:prstGeom prst="rect">
            <a:avLst/>
          </a:prstGeom>
          <a:noFill/>
        </p:spPr>
        <p:txBody>
          <a:bodyPr wrap="square" rtlCol="0" anchor="t">
            <a:spAutoFit/>
          </a:bodyPr>
          <a:lstStyle/>
          <a:p>
            <a:pPr eaLnBrk="1" hangingPunct="1"/>
            <a:r>
              <a:rPr lang="zh-CN" altLang="en-US" sz="2100" dirty="0">
                <a:solidFill>
                  <a:srgbClr val="FF0000"/>
                </a:solidFill>
                <a:latin typeface="黑体" panose="02010609060101010101" charset="-122"/>
                <a:ea typeface="黑体" panose="02010609060101010101" charset="-122"/>
                <a:cs typeface="黑体" panose="02010609060101010101" charset="-122"/>
                <a:sym typeface="+mn-ea"/>
              </a:rPr>
              <a:t>思路一（环绕法）</a:t>
            </a:r>
            <a:endParaRPr lang="zh-CN" altLang="en-US" sz="2100" dirty="0">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5344160" y="2204085"/>
            <a:ext cx="3420745" cy="414020"/>
          </a:xfrm>
          <a:prstGeom prst="rect">
            <a:avLst/>
          </a:prstGeom>
          <a:noFill/>
        </p:spPr>
        <p:txBody>
          <a:bodyPr wrap="square" rtlCol="0">
            <a:spAutoFit/>
          </a:bodyPr>
          <a:lstStyle/>
          <a:p>
            <a:r>
              <a:rPr lang="zh-CN" altLang="en-US" sz="2100" dirty="0">
                <a:solidFill>
                  <a:srgbClr val="FF0000"/>
                </a:solidFill>
                <a:latin typeface="黑体" panose="02010609060101010101" charset="-122"/>
                <a:ea typeface="黑体" panose="02010609060101010101" charset="-122"/>
                <a:cs typeface="黑体" panose="02010609060101010101" charset="-122"/>
                <a:sym typeface="+mn-ea"/>
              </a:rPr>
              <a:t>思路二（重力加速度法）</a:t>
            </a:r>
            <a:endParaRPr lang="zh-CN" altLang="en-US" sz="2100" dirty="0">
              <a:solidFill>
                <a:srgbClr val="FF000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45061"/>
                                        </p:tgtEl>
                                        <p:attrNameLst>
                                          <p:attrName>style.visibility</p:attrName>
                                        </p:attrNameLst>
                                      </p:cBhvr>
                                      <p:to>
                                        <p:strVal val="visible"/>
                                      </p:to>
                                    </p:set>
                                    <p:animEffect transition="in" filter="box(in)">
                                      <p:cBhvr>
                                        <p:cTn id="40" dur="500"/>
                                        <p:tgtEl>
                                          <p:spTgt spid="4506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linds(horizont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blinds(horizontal)">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7" grpId="0"/>
      <p:bldP spid="9" grpId="0"/>
      <p:bldP spid="11"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85311" y="3472815"/>
            <a:ext cx="4098608" cy="460375"/>
          </a:xfrm>
          <a:prstGeom prst="rect">
            <a:avLst/>
          </a:prstGeom>
          <a:noFill/>
        </p:spPr>
        <p:txBody>
          <a:bodyPr wrap="square" rtlCol="0">
            <a:spAutoFit/>
          </a:bodyPr>
          <a:lstStyle/>
          <a:p>
            <a:r>
              <a:rPr lang="en-US" altLang="zh-CN" sz="2400" b="1">
                <a:solidFill>
                  <a:srgbClr val="010188"/>
                </a:solidFill>
                <a:latin typeface="黑体" panose="02010609060101010101" charset="-122"/>
                <a:ea typeface="黑体" panose="02010609060101010101" charset="-122"/>
                <a:cs typeface="黑体" panose="02010609060101010101" charset="-122"/>
              </a:rPr>
              <a:t> </a:t>
            </a:r>
            <a:r>
              <a:rPr lang="zh-CN" altLang="en-US" sz="2400" b="1">
                <a:solidFill>
                  <a:srgbClr val="010188"/>
                </a:solidFill>
                <a:latin typeface="黑体" panose="02010609060101010101" charset="-122"/>
                <a:ea typeface="黑体" panose="02010609060101010101" charset="-122"/>
                <a:cs typeface="黑体" panose="02010609060101010101" charset="-122"/>
              </a:rPr>
              <a:t>作业：完成课后练习</a:t>
            </a:r>
            <a:endParaRPr lang="zh-CN" altLang="en-US" sz="2400" b="1">
              <a:solidFill>
                <a:srgbClr val="010188"/>
              </a:solidFill>
              <a:latin typeface="黑体" panose="02010609060101010101" charset="-122"/>
              <a:ea typeface="黑体" panose="02010609060101010101" charset="-122"/>
              <a:cs typeface="黑体" panose="02010609060101010101" charset="-122"/>
            </a:endParaRPr>
          </a:p>
        </p:txBody>
      </p:sp>
      <p:sp>
        <p:nvSpPr>
          <p:cNvPr id="3" name="文本框 2"/>
          <p:cNvSpPr txBox="1"/>
          <p:nvPr/>
        </p:nvSpPr>
        <p:spPr>
          <a:xfrm>
            <a:off x="3618548" y="829628"/>
            <a:ext cx="1242060" cy="460375"/>
          </a:xfrm>
          <a:prstGeom prst="rect">
            <a:avLst/>
          </a:prstGeom>
          <a:noFill/>
        </p:spPr>
        <p:txBody>
          <a:bodyPr wrap="square" rtlCol="0">
            <a:spAutoFit/>
          </a:bodyPr>
          <a:lstStyle/>
          <a:p>
            <a:r>
              <a:rPr lang="zh-CN" altLang="en-US" sz="2400" b="1">
                <a:solidFill>
                  <a:srgbClr val="010188"/>
                </a:solidFill>
                <a:latin typeface="黑体" panose="02010609060101010101" charset="-122"/>
                <a:ea typeface="黑体" panose="02010609060101010101" charset="-122"/>
                <a:cs typeface="黑体" panose="02010609060101010101" charset="-122"/>
              </a:rPr>
              <a:t>小结</a:t>
            </a:r>
            <a:endParaRPr lang="zh-CN" altLang="en-US" sz="2400" b="1">
              <a:solidFill>
                <a:srgbClr val="010188"/>
              </a:solidFill>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711994" y="1382078"/>
            <a:ext cx="7468553" cy="414020"/>
          </a:xfrm>
          <a:prstGeom prst="rect">
            <a:avLst/>
          </a:prstGeom>
          <a:noFill/>
        </p:spPr>
        <p:txBody>
          <a:bodyPr wrap="square" rtlCol="0">
            <a:spAutoFit/>
          </a:bodyPr>
          <a:lstStyle/>
          <a:p>
            <a:r>
              <a:rPr lang="en-US" altLang="zh-CN" sz="2100" b="1">
                <a:solidFill>
                  <a:schemeClr val="tx1"/>
                </a:solidFill>
                <a:latin typeface="黑体" panose="02010609060101010101" charset="-122"/>
                <a:ea typeface="黑体" panose="02010609060101010101" charset="-122"/>
                <a:cs typeface="黑体" panose="02010609060101010101" charset="-122"/>
              </a:rPr>
              <a:t>1.</a:t>
            </a:r>
            <a:r>
              <a:rPr lang="zh-CN" altLang="en-US" sz="2100" b="1" dirty="0">
                <a:solidFill>
                  <a:srgbClr val="000000"/>
                </a:solidFill>
                <a:latin typeface="黑体" panose="02010609060101010101" charset="-122"/>
                <a:ea typeface="黑体" panose="02010609060101010101" charset="-122"/>
                <a:cs typeface="黑体" panose="02010609060101010101" charset="-122"/>
                <a:sym typeface="+mn-ea"/>
              </a:rPr>
              <a:t>了解了万有引力定律在天文学中具有的重要意义</a:t>
            </a:r>
            <a:endParaRPr lang="zh-CN" altLang="en-US" sz="2100" b="1">
              <a:solidFill>
                <a:schemeClr val="tx1"/>
              </a:solidFill>
              <a:latin typeface="黑体" panose="02010609060101010101" charset="-122"/>
              <a:ea typeface="黑体" panose="02010609060101010101" charset="-122"/>
              <a:cs typeface="黑体" panose="02010609060101010101" charset="-122"/>
            </a:endParaRPr>
          </a:p>
        </p:txBody>
      </p:sp>
      <p:sp>
        <p:nvSpPr>
          <p:cNvPr id="5" name="文本框 4"/>
          <p:cNvSpPr txBox="1"/>
          <p:nvPr/>
        </p:nvSpPr>
        <p:spPr>
          <a:xfrm>
            <a:off x="723424" y="2069306"/>
            <a:ext cx="7301865" cy="414020"/>
          </a:xfrm>
          <a:prstGeom prst="rect">
            <a:avLst/>
          </a:prstGeom>
          <a:noFill/>
        </p:spPr>
        <p:txBody>
          <a:bodyPr wrap="square" rtlCol="0">
            <a:spAutoFit/>
          </a:bodyPr>
          <a:lstStyle/>
          <a:p>
            <a:r>
              <a:rPr lang="en-US" altLang="zh-CN" sz="2100" b="1">
                <a:solidFill>
                  <a:schemeClr val="tx1"/>
                </a:solidFill>
                <a:latin typeface="黑体" panose="02010609060101010101" charset="-122"/>
                <a:ea typeface="黑体" panose="02010609060101010101" charset="-122"/>
                <a:cs typeface="黑体" panose="02010609060101010101" charset="-122"/>
              </a:rPr>
              <a:t>2.</a:t>
            </a:r>
            <a:r>
              <a:rPr lang="zh-CN" altLang="en-US" sz="2100" b="1">
                <a:solidFill>
                  <a:schemeClr val="tx1"/>
                </a:solidFill>
                <a:latin typeface="黑体" panose="02010609060101010101" charset="-122"/>
                <a:ea typeface="黑体" panose="02010609060101010101" charset="-122"/>
                <a:cs typeface="黑体" panose="02010609060101010101" charset="-122"/>
              </a:rPr>
              <a:t>掌握了应用</a:t>
            </a:r>
            <a:r>
              <a:rPr lang="zh-CN" altLang="en-US" sz="2100" b="1" dirty="0">
                <a:solidFill>
                  <a:srgbClr val="000000"/>
                </a:solidFill>
                <a:latin typeface="黑体" panose="02010609060101010101" charset="-122"/>
                <a:ea typeface="黑体" panose="02010609060101010101" charset="-122"/>
                <a:cs typeface="黑体" panose="02010609060101010101" charset="-122"/>
                <a:sym typeface="+mn-ea"/>
              </a:rPr>
              <a:t>万有引力定律解决天文学中问题的两条思路</a:t>
            </a:r>
            <a:endParaRPr lang="zh-CN" altLang="en-US" sz="2100" b="1">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endParaRPr lang="zh-CN" altLang="en-US" sz="5400" b="1" spc="300" dirty="0">
              <a:solidFill>
                <a:srgbClr val="002060"/>
              </a:solidFill>
              <a:latin typeface="微软雅黑" panose="020B0503020204020204" charset="-122"/>
              <a:ea typeface="微软雅黑" panose="020B0503020204020204" charset="-122"/>
            </a:endParaRP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endParaRPr lang="zh-CN" altLang="en-US" spc="226" dirty="0">
              <a:solidFill>
                <a:srgbClr val="002060"/>
              </a:solidFill>
              <a:latin typeface="楷体" panose="02010609060101010101" charset="-122"/>
              <a:ea typeface="楷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2"/>
          <p:cNvSpPr txBox="1"/>
          <p:nvPr/>
        </p:nvSpPr>
        <p:spPr>
          <a:xfrm>
            <a:off x="2280382" y="792624"/>
            <a:ext cx="3921919" cy="460375"/>
          </a:xfrm>
          <a:prstGeom prst="rect">
            <a:avLst/>
          </a:prstGeom>
          <a:noFill/>
          <a:ln w="9525">
            <a:noFill/>
          </a:ln>
        </p:spPr>
        <p:txBody>
          <a:bodyPr>
            <a:spAutoFit/>
          </a:bodyPr>
          <a:lstStyle/>
          <a:p>
            <a:pPr algn="ctr" eaLnBrk="1" hangingPunct="1"/>
            <a:r>
              <a:rPr lang="zh-CN" altLang="en-US" sz="2400" b="1" dirty="0">
                <a:solidFill>
                  <a:srgbClr val="1F2DA8"/>
                </a:solidFill>
                <a:latin typeface="黑体" panose="02010609060101010101" charset="-122"/>
                <a:ea typeface="黑体" panose="02010609060101010101" charset="-122"/>
              </a:rPr>
              <a:t>学习目标及任务</a:t>
            </a:r>
            <a:endParaRPr lang="zh-CN" altLang="en-US" sz="2400" b="1" dirty="0">
              <a:solidFill>
                <a:srgbClr val="1F2DA8"/>
              </a:solidFill>
              <a:latin typeface="黑体" panose="02010609060101010101" charset="-122"/>
              <a:ea typeface="黑体" panose="02010609060101010101" charset="-122"/>
            </a:endParaRPr>
          </a:p>
        </p:txBody>
      </p:sp>
      <p:sp>
        <p:nvSpPr>
          <p:cNvPr id="2" name="文本框 1"/>
          <p:cNvSpPr txBox="1"/>
          <p:nvPr/>
        </p:nvSpPr>
        <p:spPr>
          <a:xfrm>
            <a:off x="481013" y="1343978"/>
            <a:ext cx="7686675" cy="414020"/>
          </a:xfrm>
          <a:prstGeom prst="rect">
            <a:avLst/>
          </a:prstGeom>
          <a:noFill/>
        </p:spPr>
        <p:txBody>
          <a:bodyPr wrap="square" rtlCol="0">
            <a:spAutoFit/>
          </a:bodyPr>
          <a:lstStyle/>
          <a:p>
            <a:r>
              <a:rPr lang="zh-CN" altLang="en-US" sz="2100" b="1">
                <a:solidFill>
                  <a:srgbClr val="1F2DA8"/>
                </a:solidFill>
                <a:latin typeface="黑体" panose="02010609060101010101" charset="-122"/>
                <a:ea typeface="黑体" panose="02010609060101010101" charset="-122"/>
                <a:cs typeface="隶书" panose="02010509060101010101" charset="-122"/>
              </a:rPr>
              <a:t>一、</a:t>
            </a:r>
            <a:r>
              <a:rPr lang="zh-CN" altLang="en-US" sz="2100" b="1" dirty="0">
                <a:solidFill>
                  <a:srgbClr val="1F2DA8"/>
                </a:solidFill>
                <a:latin typeface="黑体" panose="02010609060101010101" charset="-122"/>
                <a:ea typeface="黑体" panose="02010609060101010101" charset="-122"/>
                <a:cs typeface="Times New Roman" panose="02020603050405020304" charset="0"/>
                <a:sym typeface="+mn-ea"/>
              </a:rPr>
              <a:t>了解万有引力定律在天文学上的重要应用</a:t>
            </a:r>
            <a:endParaRPr lang="zh-CN" altLang="en-US" sz="2100" b="1" dirty="0">
              <a:solidFill>
                <a:srgbClr val="1F2DA8"/>
              </a:solidFill>
              <a:latin typeface="黑体" panose="02010609060101010101" charset="-122"/>
              <a:ea typeface="黑体" panose="02010609060101010101" charset="-122"/>
              <a:cs typeface="Times New Roman" panose="02020603050405020304" charset="0"/>
              <a:sym typeface="+mn-ea"/>
            </a:endParaRPr>
          </a:p>
        </p:txBody>
      </p:sp>
      <p:sp>
        <p:nvSpPr>
          <p:cNvPr id="3" name="文本框 2"/>
          <p:cNvSpPr txBox="1"/>
          <p:nvPr/>
        </p:nvSpPr>
        <p:spPr>
          <a:xfrm>
            <a:off x="526733" y="2925128"/>
            <a:ext cx="7686675" cy="414020"/>
          </a:xfrm>
          <a:prstGeom prst="rect">
            <a:avLst/>
          </a:prstGeom>
          <a:noFill/>
        </p:spPr>
        <p:txBody>
          <a:bodyPr wrap="square" rtlCol="0">
            <a:spAutoFit/>
          </a:bodyPr>
          <a:lstStyle/>
          <a:p>
            <a:r>
              <a:rPr lang="zh-CN" altLang="en-US" sz="2100" b="1">
                <a:solidFill>
                  <a:srgbClr val="1F2DA8"/>
                </a:solidFill>
                <a:latin typeface="黑体" panose="02010609060101010101" charset="-122"/>
                <a:ea typeface="黑体" panose="02010609060101010101" charset="-122"/>
                <a:cs typeface="隶书" panose="02010509060101010101" charset="-122"/>
              </a:rPr>
              <a:t>三、掌握</a:t>
            </a:r>
            <a:r>
              <a:rPr lang="zh-CN" altLang="en-US" sz="2100" b="1" dirty="0">
                <a:solidFill>
                  <a:srgbClr val="1F2DA8"/>
                </a:solidFill>
                <a:latin typeface="黑体" panose="02010609060101010101" charset="-122"/>
                <a:ea typeface="黑体" panose="02010609060101010101" charset="-122"/>
                <a:cs typeface="Times New Roman" panose="02020603050405020304" charset="0"/>
                <a:sym typeface="+mn-ea"/>
              </a:rPr>
              <a:t>运用万有引力定律处理天体问题的思路和方法</a:t>
            </a:r>
            <a:endParaRPr lang="zh-CN" altLang="en-US" sz="2100" b="1" dirty="0">
              <a:solidFill>
                <a:srgbClr val="1F2DA8"/>
              </a:solidFill>
              <a:latin typeface="黑体" panose="02010609060101010101" charset="-122"/>
              <a:ea typeface="黑体" panose="02010609060101010101" charset="-122"/>
              <a:cs typeface="Times New Roman" panose="02020603050405020304" charset="0"/>
              <a:sym typeface="+mn-ea"/>
            </a:endParaRPr>
          </a:p>
        </p:txBody>
      </p:sp>
      <p:sp>
        <p:nvSpPr>
          <p:cNvPr id="4" name="文本框 3"/>
          <p:cNvSpPr txBox="1"/>
          <p:nvPr/>
        </p:nvSpPr>
        <p:spPr>
          <a:xfrm>
            <a:off x="515303" y="2108359"/>
            <a:ext cx="7686675" cy="414020"/>
          </a:xfrm>
          <a:prstGeom prst="rect">
            <a:avLst/>
          </a:prstGeom>
          <a:noFill/>
        </p:spPr>
        <p:txBody>
          <a:bodyPr wrap="square" rtlCol="0">
            <a:spAutoFit/>
          </a:bodyPr>
          <a:lstStyle/>
          <a:p>
            <a:r>
              <a:rPr lang="zh-CN" altLang="en-US" sz="2100" b="1">
                <a:solidFill>
                  <a:srgbClr val="1F2DA8"/>
                </a:solidFill>
                <a:latin typeface="黑体" panose="02010609060101010101" charset="-122"/>
                <a:ea typeface="黑体" panose="02010609060101010101" charset="-122"/>
                <a:cs typeface="隶书" panose="02010509060101010101" charset="-122"/>
              </a:rPr>
              <a:t>二、</a:t>
            </a:r>
            <a:r>
              <a:rPr lang="zh-CN" altLang="en-US" sz="2100" b="1" dirty="0">
                <a:solidFill>
                  <a:srgbClr val="1F2DA8"/>
                </a:solidFill>
                <a:latin typeface="黑体" panose="02010609060101010101" charset="-122"/>
                <a:ea typeface="黑体" panose="02010609060101010101" charset="-122"/>
                <a:cs typeface="Times New Roman" panose="02020603050405020304" charset="0"/>
                <a:sym typeface="+mn-ea"/>
              </a:rPr>
              <a:t>会用万有引力定律计算天体质量</a:t>
            </a:r>
            <a:endParaRPr lang="zh-CN" altLang="en-US" sz="2100" b="1" dirty="0">
              <a:solidFill>
                <a:srgbClr val="1F2DA8"/>
              </a:solidFill>
              <a:latin typeface="黑体" panose="02010609060101010101" charset="-122"/>
              <a:ea typeface="黑体" panose="02010609060101010101" charset="-122"/>
              <a:cs typeface="Times New Roman" panose="0202060305040502030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9" name="文本框 46088"/>
          <p:cNvSpPr txBox="1"/>
          <p:nvPr/>
        </p:nvSpPr>
        <p:spPr>
          <a:xfrm>
            <a:off x="868680" y="1611630"/>
            <a:ext cx="1577579" cy="737235"/>
          </a:xfrm>
          <a:prstGeom prst="rect">
            <a:avLst/>
          </a:prstGeom>
          <a:noFill/>
          <a:ln w="19050" cap="flat" cmpd="sng">
            <a:solidFill>
              <a:srgbClr val="FF00FF"/>
            </a:solidFill>
            <a:prstDash val="solid"/>
            <a:miter/>
            <a:headEnd type="none" w="med" len="med"/>
            <a:tailEnd type="none" w="med" len="med"/>
          </a:ln>
        </p:spPr>
        <p:txBody>
          <a:bodyPr>
            <a:spAutoFit/>
          </a:bodyPr>
          <a:lstStyle/>
          <a:p>
            <a:pPr>
              <a:spcBef>
                <a:spcPct val="50000"/>
              </a:spcBef>
            </a:pPr>
            <a:r>
              <a:rPr lang="zh-CN" altLang="en-US" sz="2100" b="1" dirty="0">
                <a:latin typeface="黑体" panose="02010609060101010101" charset="-122"/>
                <a:ea typeface="黑体" panose="02010609060101010101" charset="-122"/>
              </a:rPr>
              <a:t>太阳与行星间的引力</a:t>
            </a:r>
            <a:endParaRPr lang="zh-CN" altLang="en-US" sz="2100" b="1" dirty="0">
              <a:latin typeface="黑体" panose="02010609060101010101" charset="-122"/>
              <a:ea typeface="黑体" panose="02010609060101010101" charset="-122"/>
            </a:endParaRPr>
          </a:p>
        </p:txBody>
      </p:sp>
      <p:graphicFrame>
        <p:nvGraphicFramePr>
          <p:cNvPr id="46091" name="对象 46090"/>
          <p:cNvGraphicFramePr/>
          <p:nvPr/>
        </p:nvGraphicFramePr>
        <p:xfrm>
          <a:off x="5523786" y="1615916"/>
          <a:ext cx="1060847" cy="700088"/>
        </p:xfrm>
        <a:graphic>
          <a:graphicData uri="http://schemas.openxmlformats.org/presentationml/2006/ole">
            <mc:AlternateContent xmlns:mc="http://schemas.openxmlformats.org/markup-compatibility/2006">
              <mc:Choice xmlns:v="urn:schemas-microsoft-com:vml" Requires="v">
                <p:oleObj spid="_x0000_s3084" name="" r:id="rId1" imgW="596900" imgH="393700" progId="Equation.3">
                  <p:embed/>
                </p:oleObj>
              </mc:Choice>
              <mc:Fallback>
                <p:oleObj name="" r:id="rId1" imgW="596900" imgH="393700" progId="Equation.3">
                  <p:embed/>
                  <p:pic>
                    <p:nvPicPr>
                      <p:cNvPr id="0" name="图片 3076"/>
                      <p:cNvPicPr/>
                      <p:nvPr/>
                    </p:nvPicPr>
                    <p:blipFill>
                      <a:blip r:embed="rId2"/>
                      <a:stretch>
                        <a:fillRect/>
                      </a:stretch>
                    </p:blipFill>
                    <p:spPr>
                      <a:xfrm>
                        <a:off x="5523786" y="1615916"/>
                        <a:ext cx="1060847" cy="700088"/>
                      </a:xfrm>
                      <a:prstGeom prst="rect">
                        <a:avLst/>
                      </a:prstGeom>
                      <a:noFill/>
                      <a:ln w="38100">
                        <a:noFill/>
                        <a:miter/>
                      </a:ln>
                    </p:spPr>
                  </p:pic>
                </p:oleObj>
              </mc:Fallback>
            </mc:AlternateContent>
          </a:graphicData>
        </a:graphic>
      </p:graphicFrame>
      <p:grpSp>
        <p:nvGrpSpPr>
          <p:cNvPr id="46096" name="组合 46095"/>
          <p:cNvGrpSpPr/>
          <p:nvPr/>
        </p:nvGrpSpPr>
        <p:grpSpPr>
          <a:xfrm>
            <a:off x="2608184" y="1038940"/>
            <a:ext cx="2700338" cy="1470422"/>
            <a:chOff x="1701" y="671"/>
            <a:chExt cx="2268" cy="1235"/>
          </a:xfrm>
        </p:grpSpPr>
        <p:sp>
          <p:nvSpPr>
            <p:cNvPr id="46092" name="右箭头 46091"/>
            <p:cNvSpPr/>
            <p:nvPr/>
          </p:nvSpPr>
          <p:spPr>
            <a:xfrm>
              <a:off x="1701" y="1389"/>
              <a:ext cx="2268" cy="136"/>
            </a:xfrm>
            <a:prstGeom prst="rightArrow">
              <a:avLst>
                <a:gd name="adj1" fmla="val 50000"/>
                <a:gd name="adj2" fmla="val 416911"/>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sz="2100">
                <a:latin typeface="黑体" panose="02010609060101010101" charset="-122"/>
                <a:ea typeface="黑体" panose="02010609060101010101" charset="-122"/>
              </a:endParaRPr>
            </a:p>
          </p:txBody>
        </p:sp>
        <p:sp>
          <p:nvSpPr>
            <p:cNvPr id="46093" name="矩形 46092"/>
            <p:cNvSpPr/>
            <p:nvPr/>
          </p:nvSpPr>
          <p:spPr>
            <a:xfrm>
              <a:off x="1848" y="671"/>
              <a:ext cx="1315" cy="330"/>
            </a:xfrm>
            <a:prstGeom prst="rect">
              <a:avLst/>
            </a:prstGeom>
            <a:noFill/>
            <a:ln w="19050">
              <a:noFill/>
            </a:ln>
          </p:spPr>
          <p:txBody>
            <a:bodyPr lIns="67500" tIns="35100" rIns="67500" bIns="35100">
              <a:spAutoFit/>
            </a:bodyPr>
            <a:lstStyle/>
            <a:p>
              <a:r>
                <a:rPr lang="zh-CN" altLang="en-US" sz="2100" b="1" dirty="0">
                  <a:solidFill>
                    <a:srgbClr val="FF0000"/>
                  </a:solidFill>
                  <a:latin typeface="黑体" panose="02010609060101010101" charset="-122"/>
                  <a:ea typeface="黑体" panose="02010609060101010101" charset="-122"/>
                </a:rPr>
                <a:t>向心力公式</a:t>
              </a:r>
              <a:endParaRPr lang="zh-CN" altLang="en-US" sz="2100" b="1" dirty="0">
                <a:solidFill>
                  <a:srgbClr val="FF0000"/>
                </a:solidFill>
                <a:latin typeface="黑体" panose="02010609060101010101" charset="-122"/>
                <a:ea typeface="黑体" panose="02010609060101010101" charset="-122"/>
              </a:endParaRPr>
            </a:p>
          </p:txBody>
        </p:sp>
        <p:sp>
          <p:nvSpPr>
            <p:cNvPr id="46094" name="矩形 46093"/>
            <p:cNvSpPr/>
            <p:nvPr/>
          </p:nvSpPr>
          <p:spPr>
            <a:xfrm>
              <a:off x="1832" y="1021"/>
              <a:ext cx="1814" cy="330"/>
            </a:xfrm>
            <a:prstGeom prst="rect">
              <a:avLst/>
            </a:prstGeom>
            <a:noFill/>
            <a:ln w="19050">
              <a:noFill/>
            </a:ln>
          </p:spPr>
          <p:txBody>
            <a:bodyPr lIns="67500" tIns="35100" rIns="67500" bIns="35100">
              <a:spAutoFit/>
            </a:bodyPr>
            <a:lstStyle/>
            <a:p>
              <a:r>
                <a:rPr lang="zh-CN" altLang="en-US" sz="2100" b="1" dirty="0">
                  <a:solidFill>
                    <a:srgbClr val="FF0000"/>
                  </a:solidFill>
                  <a:latin typeface="黑体" panose="02010609060101010101" charset="-122"/>
                  <a:ea typeface="黑体" panose="02010609060101010101" charset="-122"/>
                </a:rPr>
                <a:t>开普勒第三定律</a:t>
              </a:r>
              <a:endParaRPr lang="zh-CN" altLang="en-US" sz="2100" b="1" dirty="0">
                <a:solidFill>
                  <a:srgbClr val="FF0000"/>
                </a:solidFill>
                <a:latin typeface="黑体" panose="02010609060101010101" charset="-122"/>
                <a:ea typeface="黑体" panose="02010609060101010101" charset="-122"/>
              </a:endParaRPr>
            </a:p>
          </p:txBody>
        </p:sp>
        <p:sp>
          <p:nvSpPr>
            <p:cNvPr id="46095" name="矩形 46094"/>
            <p:cNvSpPr/>
            <p:nvPr/>
          </p:nvSpPr>
          <p:spPr>
            <a:xfrm>
              <a:off x="1821" y="1576"/>
              <a:ext cx="1996" cy="330"/>
            </a:xfrm>
            <a:prstGeom prst="rect">
              <a:avLst/>
            </a:prstGeom>
            <a:noFill/>
            <a:ln w="19050">
              <a:noFill/>
            </a:ln>
          </p:spPr>
          <p:txBody>
            <a:bodyPr lIns="67500" tIns="35100" rIns="67500" bIns="35100">
              <a:spAutoFit/>
            </a:bodyPr>
            <a:lstStyle/>
            <a:p>
              <a:r>
                <a:rPr lang="zh-CN" altLang="en-US" sz="2100" b="1" dirty="0">
                  <a:solidFill>
                    <a:srgbClr val="FF0000"/>
                  </a:solidFill>
                  <a:latin typeface="黑体" panose="02010609060101010101" charset="-122"/>
                  <a:ea typeface="黑体" panose="02010609060101010101" charset="-122"/>
                </a:rPr>
                <a:t>力的作用的相互性</a:t>
              </a:r>
              <a:endParaRPr lang="zh-CN" altLang="en-US" sz="2100" b="1" dirty="0">
                <a:solidFill>
                  <a:srgbClr val="FF0000"/>
                </a:solidFill>
                <a:latin typeface="黑体" panose="02010609060101010101" charset="-122"/>
                <a:ea typeface="黑体" panose="02010609060101010101" charset="-122"/>
              </a:endParaRPr>
            </a:p>
          </p:txBody>
        </p:sp>
      </p:grpSp>
      <p:grpSp>
        <p:nvGrpSpPr>
          <p:cNvPr id="46100" name="组合 46099"/>
          <p:cNvGrpSpPr/>
          <p:nvPr/>
        </p:nvGrpSpPr>
        <p:grpSpPr>
          <a:xfrm>
            <a:off x="925116" y="2866073"/>
            <a:ext cx="2214563" cy="700088"/>
            <a:chOff x="340" y="2298"/>
            <a:chExt cx="1860" cy="588"/>
          </a:xfrm>
        </p:grpSpPr>
        <p:graphicFrame>
          <p:nvGraphicFramePr>
            <p:cNvPr id="46098" name="对象 46097"/>
            <p:cNvGraphicFramePr/>
            <p:nvPr/>
          </p:nvGraphicFramePr>
          <p:xfrm>
            <a:off x="1138" y="2298"/>
            <a:ext cx="1062" cy="588"/>
          </p:xfrm>
          <a:graphic>
            <a:graphicData uri="http://schemas.openxmlformats.org/presentationml/2006/ole">
              <mc:AlternateContent xmlns:mc="http://schemas.openxmlformats.org/markup-compatibility/2006">
                <mc:Choice xmlns:v="urn:schemas-microsoft-com:vml" Requires="v">
                  <p:oleObj spid="_x0000_s3085" name="" r:id="rId3" imgW="711200" imgH="393700" progId="Equation.3">
                    <p:embed/>
                  </p:oleObj>
                </mc:Choice>
                <mc:Fallback>
                  <p:oleObj name="" r:id="rId3" imgW="711200" imgH="393700" progId="Equation.3">
                    <p:embed/>
                    <p:pic>
                      <p:nvPicPr>
                        <p:cNvPr id="0" name="图片 3075"/>
                        <p:cNvPicPr/>
                        <p:nvPr/>
                      </p:nvPicPr>
                      <p:blipFill>
                        <a:blip r:embed="rId4"/>
                        <a:stretch>
                          <a:fillRect/>
                        </a:stretch>
                      </p:blipFill>
                      <p:spPr>
                        <a:xfrm>
                          <a:off x="1138" y="2298"/>
                          <a:ext cx="1062" cy="588"/>
                        </a:xfrm>
                        <a:prstGeom prst="rect">
                          <a:avLst/>
                        </a:prstGeom>
                        <a:noFill/>
                        <a:ln w="9525" cap="flat" cmpd="sng">
                          <a:solidFill>
                            <a:srgbClr val="FF0000"/>
                          </a:solidFill>
                          <a:prstDash val="solid"/>
                          <a:miter/>
                          <a:headEnd type="none" w="med" len="med"/>
                          <a:tailEnd type="none" w="med" len="med"/>
                        </a:ln>
                      </p:spPr>
                    </p:pic>
                  </p:oleObj>
                </mc:Fallback>
              </mc:AlternateContent>
            </a:graphicData>
          </a:graphic>
        </p:graphicFrame>
        <p:sp>
          <p:nvSpPr>
            <p:cNvPr id="46099" name="右箭头 46098"/>
            <p:cNvSpPr/>
            <p:nvPr/>
          </p:nvSpPr>
          <p:spPr>
            <a:xfrm>
              <a:off x="340" y="2525"/>
              <a:ext cx="680" cy="136"/>
            </a:xfrm>
            <a:prstGeom prst="rightArrow">
              <a:avLst>
                <a:gd name="adj1" fmla="val 50000"/>
                <a:gd name="adj2" fmla="val 125000"/>
              </a:avLst>
            </a:prstGeom>
            <a:solidFill>
              <a:schemeClr val="accent1"/>
            </a:solidFill>
            <a:ln w="9525" cap="flat" cmpd="sng">
              <a:solidFill>
                <a:schemeClr val="tx1"/>
              </a:solidFill>
              <a:prstDash val="solid"/>
              <a:miter/>
              <a:headEnd type="none" w="med" len="med"/>
              <a:tailEnd type="none" w="med" len="med"/>
            </a:ln>
          </p:spPr>
          <p:txBody>
            <a:bodyPr/>
            <a:lstStyle/>
            <a:p>
              <a:endParaRPr lang="zh-CN" altLang="en-US" sz="2100">
                <a:latin typeface="黑体" panose="02010609060101010101" charset="-122"/>
                <a:ea typeface="黑体" panose="02010609060101010101" charset="-122"/>
              </a:endParaRPr>
            </a:p>
          </p:txBody>
        </p:sp>
      </p:grpSp>
      <p:sp>
        <p:nvSpPr>
          <p:cNvPr id="46108" name="文本框 46107"/>
          <p:cNvSpPr txBox="1"/>
          <p:nvPr/>
        </p:nvSpPr>
        <p:spPr>
          <a:xfrm>
            <a:off x="3785870" y="3020060"/>
            <a:ext cx="4515485" cy="414020"/>
          </a:xfrm>
          <a:prstGeom prst="rect">
            <a:avLst/>
          </a:prstGeom>
          <a:noFill/>
          <a:ln w="9525">
            <a:noFill/>
          </a:ln>
        </p:spPr>
        <p:txBody>
          <a:bodyPr wrap="square">
            <a:spAutoFit/>
          </a:bodyPr>
          <a:lstStyle/>
          <a:p>
            <a:pPr>
              <a:spcBef>
                <a:spcPct val="50000"/>
              </a:spcBef>
            </a:pPr>
            <a:r>
              <a:rPr lang="zh-CN" altLang="en-US" sz="2100" b="1" dirty="0">
                <a:solidFill>
                  <a:srgbClr val="C70B0F"/>
                </a:solidFill>
                <a:latin typeface="Times New Roman" panose="02020603050405020304" charset="0"/>
                <a:ea typeface="黑体" panose="02010609060101010101" charset="-122"/>
                <a:cs typeface="Times New Roman" panose="02020603050405020304" charset="0"/>
              </a:rPr>
              <a:t>卡文迪什扭秤实验</a:t>
            </a:r>
            <a:r>
              <a:rPr lang="zh-CN" altLang="en-US" sz="2100" b="1" dirty="0">
                <a:latin typeface="Times New Roman" panose="02020603050405020304" charset="0"/>
                <a:ea typeface="黑体" panose="02010609060101010101" charset="-122"/>
                <a:cs typeface="Times New Roman" panose="02020603050405020304" charset="0"/>
              </a:rPr>
              <a:t>测得引力常量</a:t>
            </a:r>
            <a:r>
              <a:rPr lang="en-US" altLang="zh-CN" sz="2100" b="1" i="1" dirty="0">
                <a:latin typeface="Times New Roman" panose="02020603050405020304" charset="0"/>
                <a:ea typeface="黑体" panose="02010609060101010101" charset="-122"/>
                <a:cs typeface="Times New Roman" panose="02020603050405020304" charset="0"/>
              </a:rPr>
              <a:t>G</a:t>
            </a:r>
            <a:endParaRPr lang="en-US" altLang="zh-CN" sz="2100" b="1" i="1" dirty="0">
              <a:latin typeface="Times New Roman" panose="02020603050405020304" charset="0"/>
              <a:ea typeface="黑体" panose="02010609060101010101" charset="-122"/>
              <a:cs typeface="Times New Roman" panose="02020603050405020304" charset="0"/>
            </a:endParaRPr>
          </a:p>
        </p:txBody>
      </p:sp>
      <p:sp>
        <p:nvSpPr>
          <p:cNvPr id="6" name="文本框 5"/>
          <p:cNvSpPr txBox="1"/>
          <p:nvPr/>
        </p:nvSpPr>
        <p:spPr>
          <a:xfrm>
            <a:off x="821531" y="657701"/>
            <a:ext cx="1571625" cy="414020"/>
          </a:xfrm>
          <a:prstGeom prst="rect">
            <a:avLst/>
          </a:prstGeom>
          <a:noFill/>
        </p:spPr>
        <p:txBody>
          <a:bodyPr wrap="square" rtlCol="0">
            <a:spAutoFit/>
          </a:bodyPr>
          <a:lstStyle/>
          <a:p>
            <a:r>
              <a:rPr lang="zh-CN" altLang="en-US" sz="2100" b="1">
                <a:latin typeface="黑体" panose="02010609060101010101" charset="-122"/>
                <a:ea typeface="黑体" panose="02010609060101010101" charset="-122"/>
              </a:rPr>
              <a:t>知识回顾</a:t>
            </a:r>
            <a:endParaRPr lang="zh-CN" altLang="en-US" sz="2100" b="1">
              <a:latin typeface="黑体" panose="02010609060101010101" charset="-122"/>
              <a:ea typeface="黑体" panose="02010609060101010101" charset="-122"/>
            </a:endParaRPr>
          </a:p>
        </p:txBody>
      </p:sp>
      <p:sp>
        <p:nvSpPr>
          <p:cNvPr id="8" name="文本框 7"/>
          <p:cNvSpPr txBox="1"/>
          <p:nvPr/>
        </p:nvSpPr>
        <p:spPr>
          <a:xfrm>
            <a:off x="3858736" y="3543935"/>
            <a:ext cx="2576036" cy="414020"/>
          </a:xfrm>
          <a:prstGeom prst="rect">
            <a:avLst/>
          </a:prstGeom>
          <a:noFill/>
          <a:ln w="9525">
            <a:noFill/>
          </a:ln>
        </p:spPr>
        <p:txBody>
          <a:bodyPr wrap="square">
            <a:spAutoFit/>
          </a:bodyPr>
          <a:lstStyle/>
          <a:p>
            <a:pPr>
              <a:spcBef>
                <a:spcPct val="50000"/>
              </a:spcBef>
            </a:pPr>
            <a:r>
              <a:rPr lang="zh-CN" altLang="en-US" sz="2100" b="1">
                <a:latin typeface="黑体" panose="02010609060101010101" charset="-122"/>
                <a:ea typeface="黑体" panose="02010609060101010101" charset="-122"/>
                <a:cs typeface="黑体" panose="02010609060101010101" charset="-122"/>
              </a:rPr>
              <a:t>称量地球质量的人</a:t>
            </a:r>
            <a:endParaRPr lang="zh-CN" altLang="en-US" sz="2100" b="1">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9"/>
                                        </p:tgtEl>
                                        <p:attrNameLst>
                                          <p:attrName>style.visibility</p:attrName>
                                        </p:attrNameLst>
                                      </p:cBhvr>
                                      <p:to>
                                        <p:strVal val="visible"/>
                                      </p:to>
                                    </p:set>
                                    <p:anim calcmode="lin" valueType="num">
                                      <p:cBhvr additive="base">
                                        <p:cTn id="13" dur="500" fill="hold"/>
                                        <p:tgtEl>
                                          <p:spTgt spid="46089"/>
                                        </p:tgtEl>
                                        <p:attrNameLst>
                                          <p:attrName>ppt_x</p:attrName>
                                        </p:attrNameLst>
                                      </p:cBhvr>
                                      <p:tavLst>
                                        <p:tav tm="0">
                                          <p:val>
                                            <p:strVal val="#ppt_x"/>
                                          </p:val>
                                        </p:tav>
                                        <p:tav tm="100000">
                                          <p:val>
                                            <p:strVal val="#ppt_x"/>
                                          </p:val>
                                        </p:tav>
                                      </p:tavLst>
                                    </p:anim>
                                    <p:anim calcmode="lin" valueType="num">
                                      <p:cBhvr additive="base">
                                        <p:cTn id="14" dur="500" fill="hold"/>
                                        <p:tgtEl>
                                          <p:spTgt spid="4608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6096"/>
                                        </p:tgtEl>
                                        <p:attrNameLst>
                                          <p:attrName>style.visibility</p:attrName>
                                        </p:attrNameLst>
                                      </p:cBhvr>
                                      <p:to>
                                        <p:strVal val="visible"/>
                                      </p:to>
                                    </p:set>
                                    <p:anim calcmode="lin" valueType="num">
                                      <p:cBhvr additive="base">
                                        <p:cTn id="19" dur="500" fill="hold"/>
                                        <p:tgtEl>
                                          <p:spTgt spid="46096"/>
                                        </p:tgtEl>
                                        <p:attrNameLst>
                                          <p:attrName>ppt_x</p:attrName>
                                        </p:attrNameLst>
                                      </p:cBhvr>
                                      <p:tavLst>
                                        <p:tav tm="0">
                                          <p:val>
                                            <p:strVal val="#ppt_x"/>
                                          </p:val>
                                        </p:tav>
                                        <p:tav tm="100000">
                                          <p:val>
                                            <p:strVal val="#ppt_x"/>
                                          </p:val>
                                        </p:tav>
                                      </p:tavLst>
                                    </p:anim>
                                    <p:anim calcmode="lin" valueType="num">
                                      <p:cBhvr additive="base">
                                        <p:cTn id="20" dur="500" fill="hold"/>
                                        <p:tgtEl>
                                          <p:spTgt spid="4609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6091"/>
                                        </p:tgtEl>
                                        <p:attrNameLst>
                                          <p:attrName>style.visibility</p:attrName>
                                        </p:attrNameLst>
                                      </p:cBhvr>
                                      <p:to>
                                        <p:strVal val="visible"/>
                                      </p:to>
                                    </p:set>
                                    <p:anim calcmode="lin" valueType="num">
                                      <p:cBhvr additive="base">
                                        <p:cTn id="25" dur="500" fill="hold"/>
                                        <p:tgtEl>
                                          <p:spTgt spid="46091"/>
                                        </p:tgtEl>
                                        <p:attrNameLst>
                                          <p:attrName>ppt_x</p:attrName>
                                        </p:attrNameLst>
                                      </p:cBhvr>
                                      <p:tavLst>
                                        <p:tav tm="0">
                                          <p:val>
                                            <p:strVal val="#ppt_x"/>
                                          </p:val>
                                        </p:tav>
                                        <p:tav tm="100000">
                                          <p:val>
                                            <p:strVal val="#ppt_x"/>
                                          </p:val>
                                        </p:tav>
                                      </p:tavLst>
                                    </p:anim>
                                    <p:anim calcmode="lin" valueType="num">
                                      <p:cBhvr additive="base">
                                        <p:cTn id="26" dur="500" fill="hold"/>
                                        <p:tgtEl>
                                          <p:spTgt spid="4609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6100"/>
                                        </p:tgtEl>
                                        <p:attrNameLst>
                                          <p:attrName>style.visibility</p:attrName>
                                        </p:attrNameLst>
                                      </p:cBhvr>
                                      <p:to>
                                        <p:strVal val="visible"/>
                                      </p:to>
                                    </p:set>
                                    <p:anim calcmode="lin" valueType="num">
                                      <p:cBhvr additive="base">
                                        <p:cTn id="31" dur="500" fill="hold"/>
                                        <p:tgtEl>
                                          <p:spTgt spid="46100"/>
                                        </p:tgtEl>
                                        <p:attrNameLst>
                                          <p:attrName>ppt_x</p:attrName>
                                        </p:attrNameLst>
                                      </p:cBhvr>
                                      <p:tavLst>
                                        <p:tav tm="0">
                                          <p:val>
                                            <p:strVal val="#ppt_x"/>
                                          </p:val>
                                        </p:tav>
                                        <p:tav tm="100000">
                                          <p:val>
                                            <p:strVal val="#ppt_x"/>
                                          </p:val>
                                        </p:tav>
                                      </p:tavLst>
                                    </p:anim>
                                    <p:anim calcmode="lin" valueType="num">
                                      <p:cBhvr additive="base">
                                        <p:cTn id="32" dur="500" fill="hold"/>
                                        <p:tgtEl>
                                          <p:spTgt spid="4610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6108"/>
                                        </p:tgtEl>
                                        <p:attrNameLst>
                                          <p:attrName>style.visibility</p:attrName>
                                        </p:attrNameLst>
                                      </p:cBhvr>
                                      <p:to>
                                        <p:strVal val="visible"/>
                                      </p:to>
                                    </p:set>
                                    <p:anim calcmode="lin" valueType="num">
                                      <p:cBhvr additive="base">
                                        <p:cTn id="37" dur="500" fill="hold"/>
                                        <p:tgtEl>
                                          <p:spTgt spid="46108"/>
                                        </p:tgtEl>
                                        <p:attrNameLst>
                                          <p:attrName>ppt_x</p:attrName>
                                        </p:attrNameLst>
                                      </p:cBhvr>
                                      <p:tavLst>
                                        <p:tav tm="0">
                                          <p:val>
                                            <p:strVal val="#ppt_x"/>
                                          </p:val>
                                        </p:tav>
                                        <p:tav tm="100000">
                                          <p:val>
                                            <p:strVal val="#ppt_x"/>
                                          </p:val>
                                        </p:tav>
                                      </p:tavLst>
                                    </p:anim>
                                    <p:anim calcmode="lin" valueType="num">
                                      <p:cBhvr additive="base">
                                        <p:cTn id="38" dur="500" fill="hold"/>
                                        <p:tgtEl>
                                          <p:spTgt spid="4610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linds(horizontal)">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bldLvl="0" animBg="1"/>
      <p:bldP spid="46108"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35843"/>
          <p:cNvSpPr txBox="1">
            <a:spLocks noChangeArrowheads="1"/>
          </p:cNvSpPr>
          <p:nvPr/>
        </p:nvSpPr>
        <p:spPr bwMode="auto">
          <a:xfrm>
            <a:off x="531019" y="598488"/>
            <a:ext cx="3128486"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ct val="50000"/>
              </a:spcBef>
            </a:pPr>
            <a:r>
              <a:rPr lang="zh-CN" altLang="en-US" sz="2100" b="1">
                <a:latin typeface="黑体" panose="02010609060101010101" charset="-122"/>
                <a:ea typeface="黑体" panose="02010609060101010101" charset="-122"/>
              </a:rPr>
              <a:t>你能测出</a:t>
            </a:r>
            <a:r>
              <a:rPr lang="zh-CN" altLang="en-US" sz="2100" b="1">
                <a:solidFill>
                  <a:srgbClr val="FF0000"/>
                </a:solidFill>
                <a:latin typeface="黑体" panose="02010609060101010101" charset="-122"/>
                <a:ea typeface="黑体" panose="02010609060101010101" charset="-122"/>
              </a:rPr>
              <a:t>我</a:t>
            </a:r>
            <a:r>
              <a:rPr lang="zh-CN" altLang="en-US" sz="2100" b="1">
                <a:latin typeface="黑体" panose="02010609060101010101" charset="-122"/>
                <a:ea typeface="黑体" panose="02010609060101010101" charset="-122"/>
              </a:rPr>
              <a:t>的质量吗？</a:t>
            </a:r>
            <a:endParaRPr lang="zh-CN" altLang="en-US" sz="2100" b="1">
              <a:latin typeface="黑体" panose="02010609060101010101" charset="-122"/>
              <a:ea typeface="黑体" panose="02010609060101010101" charset="-122"/>
            </a:endParaRPr>
          </a:p>
        </p:txBody>
      </p:sp>
      <p:pic>
        <p:nvPicPr>
          <p:cNvPr id="9219" name="图片 3" descr="疑问.jpg"/>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a:stretch>
            <a:fillRect/>
          </a:stretch>
        </p:blipFill>
        <p:spPr bwMode="auto">
          <a:xfrm>
            <a:off x="6994208" y="598646"/>
            <a:ext cx="1077754" cy="1077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custDataLst>
              <p:tags r:id="rId3"/>
            </p:custDataLst>
          </p:nvPr>
        </p:nvPicPr>
        <p:blipFill>
          <a:blip r:embed="rId4"/>
          <a:stretch>
            <a:fillRect/>
          </a:stretch>
        </p:blipFill>
        <p:spPr>
          <a:xfrm>
            <a:off x="3804126" y="336709"/>
            <a:ext cx="2055971" cy="2055971"/>
          </a:xfrm>
          <a:prstGeom prst="rect">
            <a:avLst/>
          </a:prstGeom>
        </p:spPr>
      </p:pic>
      <p:grpSp>
        <p:nvGrpSpPr>
          <p:cNvPr id="37923" name="组合 37922"/>
          <p:cNvGrpSpPr/>
          <p:nvPr/>
        </p:nvGrpSpPr>
        <p:grpSpPr>
          <a:xfrm rot="900000">
            <a:off x="7011829" y="2729865"/>
            <a:ext cx="1286351" cy="574834"/>
            <a:chOff x="4320" y="2016"/>
            <a:chExt cx="934" cy="432"/>
          </a:xfrm>
        </p:grpSpPr>
        <p:sp>
          <p:nvSpPr>
            <p:cNvPr id="37924" name="矩形 37923"/>
            <p:cNvSpPr/>
            <p:nvPr/>
          </p:nvSpPr>
          <p:spPr>
            <a:xfrm rot="20760000">
              <a:off x="4550" y="2134"/>
              <a:ext cx="704" cy="277"/>
            </a:xfrm>
            <a:prstGeom prst="rect">
              <a:avLst/>
            </a:prstGeom>
            <a:noFill/>
            <a:ln w="9525">
              <a:noFill/>
            </a:ln>
          </p:spPr>
          <p:txBody>
            <a:bodyPr wrap="square">
              <a:spAutoFit/>
            </a:bodyPr>
            <a:lstStyle/>
            <a:p>
              <a:r>
                <a:rPr lang="en-US" altLang="zh-CN" b="1" i="1">
                  <a:solidFill>
                    <a:schemeClr val="accent2"/>
                  </a:solidFill>
                  <a:latin typeface="Times New Roman" panose="02020603050405020304" charset="0"/>
                </a:rPr>
                <a:t>G=mg</a:t>
              </a:r>
              <a:endParaRPr lang="en-US" altLang="zh-CN" b="1" i="1">
                <a:solidFill>
                  <a:schemeClr val="accent2"/>
                </a:solidFill>
                <a:latin typeface="Times New Roman" panose="02020603050405020304" charset="0"/>
              </a:endParaRPr>
            </a:p>
          </p:txBody>
        </p:sp>
        <p:sp>
          <p:nvSpPr>
            <p:cNvPr id="37925" name="直接连接符 37924"/>
            <p:cNvSpPr/>
            <p:nvPr/>
          </p:nvSpPr>
          <p:spPr>
            <a:xfrm flipH="1">
              <a:off x="4320" y="2016"/>
              <a:ext cx="576" cy="432"/>
            </a:xfrm>
            <a:prstGeom prst="line">
              <a:avLst/>
            </a:prstGeom>
            <a:ln w="28575" cap="flat" cmpd="sng">
              <a:solidFill>
                <a:schemeClr val="accent2"/>
              </a:solidFill>
              <a:prstDash val="solid"/>
              <a:headEnd type="none" w="med" len="med"/>
              <a:tailEnd type="triangle" w="med" len="med"/>
            </a:ln>
          </p:spPr>
        </p:sp>
      </p:grpSp>
      <p:grpSp>
        <p:nvGrpSpPr>
          <p:cNvPr id="37945" name="组合 37944"/>
          <p:cNvGrpSpPr/>
          <p:nvPr/>
        </p:nvGrpSpPr>
        <p:grpSpPr>
          <a:xfrm rot="900000">
            <a:off x="6775133" y="2595086"/>
            <a:ext cx="793433" cy="574834"/>
            <a:chOff x="4128" y="2016"/>
            <a:chExt cx="576" cy="432"/>
          </a:xfrm>
        </p:grpSpPr>
        <p:sp>
          <p:nvSpPr>
            <p:cNvPr id="37946" name="直接连接符 37945"/>
            <p:cNvSpPr/>
            <p:nvPr/>
          </p:nvSpPr>
          <p:spPr>
            <a:xfrm flipH="1">
              <a:off x="4128" y="2016"/>
              <a:ext cx="576" cy="432"/>
            </a:xfrm>
            <a:prstGeom prst="line">
              <a:avLst/>
            </a:prstGeom>
            <a:ln w="19050" cap="flat" cmpd="sng">
              <a:solidFill>
                <a:schemeClr val="tx1"/>
              </a:solidFill>
              <a:prstDash val="dash"/>
              <a:headEnd type="none" w="med" len="med"/>
              <a:tailEnd type="none" w="med" len="med"/>
            </a:ln>
          </p:spPr>
        </p:sp>
        <p:sp>
          <p:nvSpPr>
            <p:cNvPr id="37947" name="直接连接符 37946"/>
            <p:cNvSpPr/>
            <p:nvPr/>
          </p:nvSpPr>
          <p:spPr>
            <a:xfrm flipH="1">
              <a:off x="4162" y="2448"/>
              <a:ext cx="144" cy="0"/>
            </a:xfrm>
            <a:prstGeom prst="line">
              <a:avLst/>
            </a:prstGeom>
            <a:ln w="19050" cap="flat" cmpd="sng">
              <a:solidFill>
                <a:schemeClr val="tx1"/>
              </a:solidFill>
              <a:prstDash val="dash"/>
              <a:headEnd type="none" w="med" len="med"/>
              <a:tailEnd type="none" w="med" len="med"/>
            </a:ln>
          </p:spPr>
        </p:sp>
      </p:grpSp>
      <p:grpSp>
        <p:nvGrpSpPr>
          <p:cNvPr id="37948" name="组合 37947"/>
          <p:cNvGrpSpPr/>
          <p:nvPr/>
        </p:nvGrpSpPr>
        <p:grpSpPr>
          <a:xfrm rot="840000">
            <a:off x="7553801" y="2288858"/>
            <a:ext cx="594836" cy="471011"/>
            <a:chOff x="4652" y="1662"/>
            <a:chExt cx="432" cy="354"/>
          </a:xfrm>
        </p:grpSpPr>
        <p:sp>
          <p:nvSpPr>
            <p:cNvPr id="37949" name="矩形 37948"/>
            <p:cNvSpPr/>
            <p:nvPr/>
          </p:nvSpPr>
          <p:spPr>
            <a:xfrm rot="21060000">
              <a:off x="4652" y="1662"/>
              <a:ext cx="432" cy="277"/>
            </a:xfrm>
            <a:prstGeom prst="rect">
              <a:avLst/>
            </a:prstGeom>
            <a:noFill/>
            <a:ln w="9525">
              <a:noFill/>
            </a:ln>
          </p:spPr>
          <p:txBody>
            <a:bodyPr>
              <a:spAutoFit/>
            </a:bodyPr>
            <a:lstStyle/>
            <a:p>
              <a:r>
                <a:rPr lang="en-US" altLang="zh-CN" b="1" i="1">
                  <a:solidFill>
                    <a:srgbClr val="FF0000"/>
                  </a:solidFill>
                  <a:latin typeface="Times New Roman" panose="02020603050405020304" charset="0"/>
                </a:rPr>
                <a:t>F</a:t>
              </a:r>
              <a:r>
                <a:rPr lang="zh-CN" altLang="en-US" b="1" baseline="-25000" dirty="0">
                  <a:solidFill>
                    <a:srgbClr val="FF0000"/>
                  </a:solidFill>
                  <a:latin typeface="Times New Roman" panose="02020603050405020304" charset="0"/>
                </a:rPr>
                <a:t>向</a:t>
              </a:r>
              <a:endParaRPr lang="zh-CN" altLang="en-US" b="1" baseline="-25000" dirty="0">
                <a:solidFill>
                  <a:srgbClr val="FF0000"/>
                </a:solidFill>
                <a:latin typeface="Times New Roman" panose="02020603050405020304" charset="0"/>
              </a:endParaRPr>
            </a:p>
          </p:txBody>
        </p:sp>
        <p:sp>
          <p:nvSpPr>
            <p:cNvPr id="37950" name="直接连接符 37949"/>
            <p:cNvSpPr/>
            <p:nvPr/>
          </p:nvSpPr>
          <p:spPr>
            <a:xfrm flipH="1">
              <a:off x="4704" y="2016"/>
              <a:ext cx="144" cy="0"/>
            </a:xfrm>
            <a:prstGeom prst="line">
              <a:avLst/>
            </a:prstGeom>
            <a:ln w="28575" cap="flat" cmpd="sng">
              <a:solidFill>
                <a:srgbClr val="E3051F"/>
              </a:solidFill>
              <a:prstDash val="solid"/>
              <a:headEnd type="none" w="med" len="med"/>
              <a:tailEnd type="triangle" w="med" len="med"/>
            </a:ln>
          </p:spPr>
        </p:sp>
      </p:grpSp>
      <p:grpSp>
        <p:nvGrpSpPr>
          <p:cNvPr id="37951" name="组合 37950"/>
          <p:cNvGrpSpPr/>
          <p:nvPr/>
        </p:nvGrpSpPr>
        <p:grpSpPr>
          <a:xfrm rot="960000">
            <a:off x="6700869" y="2622721"/>
            <a:ext cx="1043940" cy="869306"/>
            <a:chOff x="4102" y="2024"/>
            <a:chExt cx="758" cy="653"/>
          </a:xfrm>
        </p:grpSpPr>
        <p:sp>
          <p:nvSpPr>
            <p:cNvPr id="37952" name="矩形 37951"/>
            <p:cNvSpPr/>
            <p:nvPr/>
          </p:nvSpPr>
          <p:spPr>
            <a:xfrm rot="20460000">
              <a:off x="4102" y="2400"/>
              <a:ext cx="266" cy="277"/>
            </a:xfrm>
            <a:prstGeom prst="rect">
              <a:avLst/>
            </a:prstGeom>
            <a:noFill/>
            <a:ln w="9525">
              <a:noFill/>
            </a:ln>
          </p:spPr>
          <p:txBody>
            <a:bodyPr>
              <a:spAutoFit/>
            </a:bodyPr>
            <a:lstStyle/>
            <a:p>
              <a:r>
                <a:rPr lang="en-US" altLang="zh-CN" b="1" i="1">
                  <a:solidFill>
                    <a:srgbClr val="D32F9C"/>
                  </a:solidFill>
                  <a:latin typeface="Times New Roman" panose="02020603050405020304" charset="0"/>
                </a:rPr>
                <a:t>F</a:t>
              </a:r>
              <a:endParaRPr lang="en-US" altLang="zh-CN" b="1" i="1">
                <a:solidFill>
                  <a:srgbClr val="D32F9C"/>
                </a:solidFill>
                <a:latin typeface="Times New Roman" panose="02020603050405020304" charset="0"/>
              </a:endParaRPr>
            </a:p>
          </p:txBody>
        </p:sp>
        <p:sp>
          <p:nvSpPr>
            <p:cNvPr id="37953" name="直接连接符 37952"/>
            <p:cNvSpPr/>
            <p:nvPr/>
          </p:nvSpPr>
          <p:spPr>
            <a:xfrm flipV="1">
              <a:off x="4140" y="2024"/>
              <a:ext cx="720" cy="417"/>
            </a:xfrm>
            <a:prstGeom prst="line">
              <a:avLst/>
            </a:prstGeom>
            <a:ln w="28575" cap="flat" cmpd="sng">
              <a:solidFill>
                <a:srgbClr val="D32F9C"/>
              </a:solidFill>
              <a:prstDash val="solid"/>
              <a:headEnd type="triangle" w="med" len="med"/>
              <a:tailEnd type="none" w="med" len="med"/>
            </a:ln>
          </p:spPr>
        </p:sp>
      </p:grpSp>
      <p:sp>
        <p:nvSpPr>
          <p:cNvPr id="37921" name="任意多边形 37920"/>
          <p:cNvSpPr/>
          <p:nvPr/>
        </p:nvSpPr>
        <p:spPr>
          <a:xfrm>
            <a:off x="4376420" y="2911475"/>
            <a:ext cx="911225" cy="342900"/>
          </a:xfrm>
          <a:custGeom>
            <a:avLst/>
            <a:gdLst>
              <a:gd name="txL" fmla="*/ 3375 w 21600"/>
              <a:gd name="txT" fmla="*/ 5400 h 21600"/>
              <a:gd name="txR" fmla="*/ 18900 w 21600"/>
              <a:gd name="txB" fmla="*/ 16200 h 21600"/>
            </a:gdLst>
            <a:ahLst/>
            <a:cxnLst>
              <a:cxn ang="270">
                <a:pos x="16200" y="0"/>
              </a:cxn>
              <a:cxn ang="180">
                <a:pos x="0" y="10800"/>
              </a:cxn>
              <a:cxn ang="90">
                <a:pos x="16200" y="21600"/>
              </a:cxn>
              <a:cxn ang="0">
                <a:pos x="21600" y="10800"/>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005CBF">
                  <a:alpha val="100000"/>
                </a:srgbClr>
              </a:gs>
              <a:gs pos="25000">
                <a:srgbClr val="0087E6">
                  <a:alpha val="100000"/>
                </a:srgbClr>
              </a:gs>
              <a:gs pos="75000">
                <a:srgbClr val="21D6E0">
                  <a:alpha val="100000"/>
                </a:srgbClr>
              </a:gs>
              <a:gs pos="100000">
                <a:srgbClr val="03D4A8">
                  <a:alpha val="100000"/>
                </a:srgbClr>
              </a:gs>
            </a:gsLst>
            <a:lin ang="0" scaled="1"/>
            <a:tileRect/>
          </a:gradFill>
          <a:ln w="9525" cap="flat" cmpd="sng">
            <a:solidFill>
              <a:schemeClr val="tx1"/>
            </a:solidFill>
            <a:prstDash val="solid"/>
            <a:miter/>
            <a:headEnd type="none" w="med" len="med"/>
            <a:tailEnd type="none" w="med" len="med"/>
          </a:ln>
        </p:spPr>
        <p:txBody>
          <a:bodyPr/>
          <a:lstStyle/>
          <a:p>
            <a:endParaRPr lang="zh-CN" altLang="en-US" sz="1350"/>
          </a:p>
        </p:txBody>
      </p:sp>
      <p:grpSp>
        <p:nvGrpSpPr>
          <p:cNvPr id="28" name="组合 27"/>
          <p:cNvGrpSpPr/>
          <p:nvPr/>
        </p:nvGrpSpPr>
        <p:grpSpPr>
          <a:xfrm>
            <a:off x="2352199" y="2390299"/>
            <a:ext cx="1388269" cy="931069"/>
            <a:chOff x="5101" y="3761"/>
            <a:chExt cx="2915" cy="1955"/>
          </a:xfrm>
        </p:grpSpPr>
        <p:sp>
          <p:nvSpPr>
            <p:cNvPr id="16" name="任意多边形 15"/>
            <p:cNvSpPr>
              <a:spLocks noChangeAspect="1"/>
            </p:cNvSpPr>
            <p:nvPr/>
          </p:nvSpPr>
          <p:spPr>
            <a:xfrm rot="3660000">
              <a:off x="6108" y="5152"/>
              <a:ext cx="309" cy="383"/>
            </a:xfrm>
            <a:custGeom>
              <a:avLst/>
              <a:gdLst>
                <a:gd name="txL" fmla="*/ 0 w 18099"/>
                <a:gd name="txT" fmla="*/ 0 h 21600"/>
                <a:gd name="txR" fmla="*/ 18099 w 18099"/>
                <a:gd name="txB" fmla="*/ 21600 h 21600"/>
              </a:gdLst>
              <a:ahLst/>
              <a:cxnLst>
                <a:cxn ang="270">
                  <a:pos x="0" y="0"/>
                </a:cxn>
                <a:cxn ang="0">
                  <a:pos x="18099" y="9811"/>
                </a:cxn>
                <a:cxn ang="90">
                  <a:pos x="0" y="21600"/>
                </a:cxn>
              </a:cxnLst>
              <a:rect l="txL" t="txT" r="txR" b="txB"/>
              <a:pathLst>
                <a:path w="18099" h="21600" fill="none">
                  <a:moveTo>
                    <a:pt x="0" y="0"/>
                  </a:moveTo>
                  <a:arcTo wR="21600" hR="21600" stAng="-5400000" swAng="3415279"/>
                </a:path>
                <a:path w="18099" h="21600" stroke="0">
                  <a:moveTo>
                    <a:pt x="0" y="0"/>
                  </a:moveTo>
                  <a:arcTo wR="21600" hR="21600" stAng="-5400000" swAng="3415279"/>
                  <a:lnTo>
                    <a:pt x="0" y="21600"/>
                  </a:lnTo>
                  <a:close/>
                </a:path>
              </a:pathLst>
            </a:custGeom>
            <a:noFill/>
            <a:ln w="19050" cap="flat" cmpd="sng">
              <a:solidFill>
                <a:schemeClr val="tx1"/>
              </a:solidFill>
              <a:prstDash val="solid"/>
              <a:headEnd type="none" w="med" len="med"/>
              <a:tailEnd type="none" w="med" len="med"/>
            </a:ln>
          </p:spPr>
          <p:txBody>
            <a:bodyPr/>
            <a:lstStyle/>
            <a:p>
              <a:endParaRPr lang="zh-CN" altLang="en-US"/>
            </a:p>
          </p:txBody>
        </p:sp>
        <p:grpSp>
          <p:nvGrpSpPr>
            <p:cNvPr id="27" name="组合 26"/>
            <p:cNvGrpSpPr/>
            <p:nvPr/>
          </p:nvGrpSpPr>
          <p:grpSpPr>
            <a:xfrm>
              <a:off x="5101" y="3761"/>
              <a:ext cx="2915" cy="1955"/>
              <a:chOff x="4547" y="5188"/>
              <a:chExt cx="2915" cy="1955"/>
            </a:xfrm>
          </p:grpSpPr>
          <p:sp>
            <p:nvSpPr>
              <p:cNvPr id="11" name="直接连接符 10"/>
              <p:cNvSpPr/>
              <p:nvPr/>
            </p:nvSpPr>
            <p:spPr>
              <a:xfrm rot="960000">
                <a:off x="5432" y="5877"/>
                <a:ext cx="2030" cy="0"/>
              </a:xfrm>
              <a:prstGeom prst="line">
                <a:avLst/>
              </a:prstGeom>
              <a:ln w="19050" cap="flat" cmpd="sng">
                <a:solidFill>
                  <a:srgbClr val="3333FF"/>
                </a:solidFill>
                <a:prstDash val="solid"/>
                <a:headEnd type="none" w="med" len="med"/>
                <a:tailEnd type="none" w="med" len="med"/>
              </a:ln>
            </p:spPr>
          </p:sp>
          <p:sp>
            <p:nvSpPr>
              <p:cNvPr id="12" name="直接连接符 11"/>
              <p:cNvSpPr/>
              <p:nvPr/>
            </p:nvSpPr>
            <p:spPr>
              <a:xfrm rot="960000" flipV="1">
                <a:off x="5271" y="5873"/>
                <a:ext cx="2030" cy="1131"/>
              </a:xfrm>
              <a:prstGeom prst="line">
                <a:avLst/>
              </a:prstGeom>
              <a:ln w="19050" cap="flat" cmpd="sng">
                <a:solidFill>
                  <a:schemeClr val="tx1"/>
                </a:solidFill>
                <a:prstDash val="solid"/>
                <a:headEnd type="none" w="med" len="med"/>
                <a:tailEnd type="none" w="med" len="med"/>
              </a:ln>
            </p:spPr>
          </p:sp>
          <p:sp>
            <p:nvSpPr>
              <p:cNvPr id="17" name="文本框 16"/>
              <p:cNvSpPr txBox="1"/>
              <p:nvPr/>
            </p:nvSpPr>
            <p:spPr>
              <a:xfrm rot="21360000">
                <a:off x="5855" y="6370"/>
                <a:ext cx="812" cy="773"/>
              </a:xfrm>
              <a:prstGeom prst="rect">
                <a:avLst/>
              </a:prstGeom>
              <a:noFill/>
              <a:ln w="9525">
                <a:noFill/>
              </a:ln>
            </p:spPr>
            <p:txBody>
              <a:bodyPr>
                <a:spAutoFit/>
              </a:bodyPr>
              <a:lstStyle/>
              <a:p>
                <a:pPr>
                  <a:spcBef>
                    <a:spcPct val="50000"/>
                  </a:spcBef>
                </a:pPr>
                <a:r>
                  <a:rPr lang="en-US" altLang="zh-CN" b="1" i="1">
                    <a:latin typeface="Times New Roman" panose="02020603050405020304" charset="0"/>
                  </a:rPr>
                  <a:t>θ</a:t>
                </a:r>
                <a:endParaRPr lang="en-US" altLang="zh-CN" b="1" i="1">
                  <a:latin typeface="Times New Roman" panose="02020603050405020304" charset="0"/>
                </a:endParaRPr>
              </a:p>
            </p:txBody>
          </p:sp>
          <p:sp>
            <p:nvSpPr>
              <p:cNvPr id="23" name="文本框 22"/>
              <p:cNvSpPr txBox="1"/>
              <p:nvPr/>
            </p:nvSpPr>
            <p:spPr>
              <a:xfrm>
                <a:off x="5998" y="5188"/>
                <a:ext cx="1083" cy="773"/>
              </a:xfrm>
              <a:prstGeom prst="rect">
                <a:avLst/>
              </a:prstGeom>
              <a:noFill/>
              <a:ln w="9525">
                <a:noFill/>
              </a:ln>
            </p:spPr>
            <p:txBody>
              <a:bodyPr>
                <a:spAutoFit/>
              </a:bodyPr>
              <a:lstStyle/>
              <a:p>
                <a:pPr algn="ctr">
                  <a:spcBef>
                    <a:spcPct val="50000"/>
                  </a:spcBef>
                </a:pPr>
                <a:r>
                  <a:rPr lang="en-US" altLang="zh-CN" b="1" i="1">
                    <a:solidFill>
                      <a:srgbClr val="3333FF"/>
                    </a:solidFill>
                    <a:latin typeface="Times New Roman" panose="02020603050405020304" charset="0"/>
                  </a:rPr>
                  <a:t>R</a:t>
                </a:r>
                <a:r>
                  <a:rPr lang="en-US" altLang="zh-CN" b="1" i="1">
                    <a:solidFill>
                      <a:srgbClr val="3333FF"/>
                    </a:solidFill>
                    <a:latin typeface="Times New Roman" panose="02020603050405020304" charset="0"/>
                    <a:cs typeface="Times New Roman" panose="02020603050405020304" charset="0"/>
                  </a:rPr>
                  <a:t>'</a:t>
                </a:r>
                <a:endParaRPr lang="en-US" altLang="zh-CN" b="1" i="1">
                  <a:solidFill>
                    <a:srgbClr val="3333FF"/>
                  </a:solidFill>
                  <a:latin typeface="Times New Roman" panose="02020603050405020304" charset="0"/>
                  <a:ea typeface="Times New Roman" panose="02020603050405020304" charset="0"/>
                </a:endParaRPr>
              </a:p>
            </p:txBody>
          </p:sp>
          <p:sp>
            <p:nvSpPr>
              <p:cNvPr id="24" name="文本框 23"/>
              <p:cNvSpPr txBox="1"/>
              <p:nvPr/>
            </p:nvSpPr>
            <p:spPr>
              <a:xfrm rot="21300000">
                <a:off x="4547" y="5337"/>
                <a:ext cx="1083" cy="773"/>
              </a:xfrm>
              <a:prstGeom prst="rect">
                <a:avLst/>
              </a:prstGeom>
              <a:noFill/>
              <a:ln w="9525">
                <a:noFill/>
              </a:ln>
            </p:spPr>
            <p:txBody>
              <a:bodyPr>
                <a:spAutoFit/>
              </a:bodyPr>
              <a:lstStyle/>
              <a:p>
                <a:pPr algn="ctr">
                  <a:spcBef>
                    <a:spcPct val="50000"/>
                  </a:spcBef>
                </a:pPr>
                <a:r>
                  <a:rPr lang="en-US" altLang="zh-CN" b="1" i="1">
                    <a:solidFill>
                      <a:srgbClr val="3333FF"/>
                    </a:solidFill>
                    <a:latin typeface="Times New Roman" panose="02020603050405020304" charset="0"/>
                  </a:rPr>
                  <a:t>O</a:t>
                </a:r>
                <a:r>
                  <a:rPr lang="en-US" altLang="zh-CN" b="1" i="1">
                    <a:solidFill>
                      <a:srgbClr val="3333FF"/>
                    </a:solidFill>
                    <a:latin typeface="Times New Roman" panose="02020603050405020304" charset="0"/>
                    <a:cs typeface="Times New Roman" panose="02020603050405020304" charset="0"/>
                  </a:rPr>
                  <a:t>'</a:t>
                </a:r>
                <a:endParaRPr lang="en-US" altLang="zh-CN" b="1" i="1">
                  <a:solidFill>
                    <a:srgbClr val="3333FF"/>
                  </a:solidFill>
                  <a:latin typeface="Times New Roman" panose="02020603050405020304" charset="0"/>
                  <a:ea typeface="Times New Roman" panose="02020603050405020304" charset="0"/>
                </a:endParaRPr>
              </a:p>
            </p:txBody>
          </p:sp>
        </p:grpSp>
      </p:grpSp>
      <p:grpSp>
        <p:nvGrpSpPr>
          <p:cNvPr id="35" name="组合 34"/>
          <p:cNvGrpSpPr/>
          <p:nvPr/>
        </p:nvGrpSpPr>
        <p:grpSpPr>
          <a:xfrm>
            <a:off x="1488281" y="1826419"/>
            <a:ext cx="2256473" cy="2846546"/>
            <a:chOff x="3223" y="4363"/>
            <a:chExt cx="4738" cy="5977"/>
          </a:xfrm>
        </p:grpSpPr>
        <p:grpSp>
          <p:nvGrpSpPr>
            <p:cNvPr id="22" name="组合 21"/>
            <p:cNvGrpSpPr/>
            <p:nvPr/>
          </p:nvGrpSpPr>
          <p:grpSpPr>
            <a:xfrm>
              <a:off x="3223" y="4363"/>
              <a:ext cx="4738" cy="5338"/>
              <a:chOff x="1807" y="4411"/>
              <a:chExt cx="4738" cy="5338"/>
            </a:xfrm>
          </p:grpSpPr>
          <p:sp>
            <p:nvSpPr>
              <p:cNvPr id="10" name="直接连接符 9"/>
              <p:cNvSpPr/>
              <p:nvPr/>
            </p:nvSpPr>
            <p:spPr>
              <a:xfrm rot="960000">
                <a:off x="4176" y="7471"/>
                <a:ext cx="2369" cy="0"/>
              </a:xfrm>
              <a:prstGeom prst="line">
                <a:avLst/>
              </a:prstGeom>
              <a:ln w="19050" cap="flat" cmpd="sng">
                <a:solidFill>
                  <a:srgbClr val="FF0000"/>
                </a:solidFill>
                <a:prstDash val="solid"/>
                <a:headEnd type="none" w="med" len="med"/>
                <a:tailEnd type="none" w="med" len="med"/>
              </a:ln>
            </p:spPr>
          </p:sp>
          <p:grpSp>
            <p:nvGrpSpPr>
              <p:cNvPr id="21" name="组合 20"/>
              <p:cNvGrpSpPr/>
              <p:nvPr/>
            </p:nvGrpSpPr>
            <p:grpSpPr>
              <a:xfrm>
                <a:off x="1807" y="4411"/>
                <a:ext cx="4737" cy="5338"/>
                <a:chOff x="2786" y="3977"/>
                <a:chExt cx="4737" cy="5338"/>
              </a:xfrm>
            </p:grpSpPr>
            <p:sp>
              <p:nvSpPr>
                <p:cNvPr id="6" name="椭圆 5"/>
                <p:cNvSpPr>
                  <a:spLocks noChangeAspect="1"/>
                </p:cNvSpPr>
                <p:nvPr/>
              </p:nvSpPr>
              <p:spPr>
                <a:xfrm rot="960000">
                  <a:off x="2786" y="4424"/>
                  <a:ext cx="4737" cy="4557"/>
                </a:xfrm>
                <a:prstGeom prst="ellipse">
                  <a:avLst/>
                </a:prstGeom>
                <a:noFill/>
                <a:ln w="19050" cap="flat" cmpd="sng">
                  <a:solidFill>
                    <a:schemeClr val="tx1"/>
                  </a:solidFill>
                  <a:prstDash val="solid"/>
                  <a:headEnd type="none" w="med" len="med"/>
                  <a:tailEnd type="none" w="med" len="med"/>
                </a:ln>
              </p:spPr>
              <p:txBody>
                <a:bodyPr/>
                <a:lstStyle/>
                <a:p>
                  <a:endParaRPr lang="zh-CN" altLang="en-US"/>
                </a:p>
              </p:txBody>
            </p:sp>
            <p:sp>
              <p:nvSpPr>
                <p:cNvPr id="7" name="直接连接符 6"/>
                <p:cNvSpPr/>
                <p:nvPr/>
              </p:nvSpPr>
              <p:spPr>
                <a:xfrm rot="960000">
                  <a:off x="2853" y="6389"/>
                  <a:ext cx="2414" cy="0"/>
                </a:xfrm>
                <a:prstGeom prst="line">
                  <a:avLst/>
                </a:prstGeom>
                <a:ln w="19050" cap="flat" cmpd="sng">
                  <a:solidFill>
                    <a:schemeClr val="tx1"/>
                  </a:solidFill>
                  <a:prstDash val="solid"/>
                  <a:headEnd type="none" w="med" len="med"/>
                  <a:tailEnd type="none" w="med" len="med"/>
                </a:ln>
              </p:spPr>
            </p:sp>
            <p:sp>
              <p:nvSpPr>
                <p:cNvPr id="9" name="直接连接符 8"/>
                <p:cNvSpPr/>
                <p:nvPr/>
              </p:nvSpPr>
              <p:spPr>
                <a:xfrm rot="960000" flipV="1">
                  <a:off x="5194" y="3977"/>
                  <a:ext cx="0" cy="5338"/>
                </a:xfrm>
                <a:prstGeom prst="line">
                  <a:avLst/>
                </a:prstGeom>
                <a:ln w="12700" cap="flat" cmpd="sng">
                  <a:solidFill>
                    <a:schemeClr val="tx1"/>
                  </a:solidFill>
                  <a:prstDash val="solid"/>
                  <a:headEnd type="none" w="med" len="med"/>
                  <a:tailEnd type="none" w="med" len="med"/>
                </a:ln>
              </p:spPr>
            </p:sp>
            <p:sp>
              <p:nvSpPr>
                <p:cNvPr id="13" name="文本框 12"/>
                <p:cNvSpPr txBox="1"/>
                <p:nvPr/>
              </p:nvSpPr>
              <p:spPr>
                <a:xfrm rot="120000">
                  <a:off x="4424" y="6489"/>
                  <a:ext cx="812" cy="773"/>
                </a:xfrm>
                <a:prstGeom prst="rect">
                  <a:avLst/>
                </a:prstGeom>
                <a:noFill/>
                <a:ln w="9525">
                  <a:noFill/>
                </a:ln>
              </p:spPr>
              <p:txBody>
                <a:bodyPr>
                  <a:spAutoFit/>
                </a:bodyPr>
                <a:lstStyle/>
                <a:p>
                  <a:pPr algn="ctr">
                    <a:spcBef>
                      <a:spcPct val="50000"/>
                    </a:spcBef>
                  </a:pPr>
                  <a:r>
                    <a:rPr lang="en-US" altLang="zh-CN" b="1" i="1">
                      <a:solidFill>
                        <a:srgbClr val="FF0000"/>
                      </a:solidFill>
                      <a:latin typeface="Times New Roman" panose="02020603050405020304" charset="0"/>
                    </a:rPr>
                    <a:t>O</a:t>
                  </a:r>
                  <a:endParaRPr lang="en-US" altLang="zh-CN" b="1" i="1">
                    <a:solidFill>
                      <a:srgbClr val="FF0000"/>
                    </a:solidFill>
                    <a:latin typeface="Times New Roman" panose="02020603050405020304" charset="0"/>
                  </a:endParaRPr>
                </a:p>
              </p:txBody>
            </p:sp>
            <p:sp>
              <p:nvSpPr>
                <p:cNvPr id="14" name="文本框 13"/>
                <p:cNvSpPr txBox="1"/>
                <p:nvPr/>
              </p:nvSpPr>
              <p:spPr>
                <a:xfrm rot="21480000">
                  <a:off x="5708" y="6925"/>
                  <a:ext cx="966" cy="773"/>
                </a:xfrm>
                <a:prstGeom prst="rect">
                  <a:avLst/>
                </a:prstGeom>
                <a:noFill/>
                <a:ln w="9525">
                  <a:noFill/>
                </a:ln>
              </p:spPr>
              <p:txBody>
                <a:bodyPr wrap="square">
                  <a:spAutoFit/>
                </a:bodyPr>
                <a:lstStyle/>
                <a:p>
                  <a:pPr algn="ctr">
                    <a:spcBef>
                      <a:spcPct val="50000"/>
                    </a:spcBef>
                  </a:pPr>
                  <a:r>
                    <a:rPr lang="en-US" altLang="zh-CN" b="1" i="1">
                      <a:solidFill>
                        <a:srgbClr val="FF0000"/>
                      </a:solidFill>
                      <a:latin typeface="Times New Roman" panose="02020603050405020304" charset="0"/>
                    </a:rPr>
                    <a:t>R</a:t>
                  </a:r>
                  <a:endParaRPr lang="en-US" altLang="zh-CN" b="1" i="1">
                    <a:solidFill>
                      <a:srgbClr val="FF0000"/>
                    </a:solidFill>
                    <a:latin typeface="Times New Roman" panose="02020603050405020304" charset="0"/>
                  </a:endParaRPr>
                </a:p>
              </p:txBody>
            </p:sp>
          </p:grpSp>
        </p:grpSp>
        <p:grpSp>
          <p:nvGrpSpPr>
            <p:cNvPr id="31" name="组合 30"/>
            <p:cNvGrpSpPr/>
            <p:nvPr/>
          </p:nvGrpSpPr>
          <p:grpSpPr>
            <a:xfrm>
              <a:off x="4583" y="9440"/>
              <a:ext cx="1587" cy="900"/>
              <a:chOff x="4583" y="9440"/>
              <a:chExt cx="1587" cy="900"/>
            </a:xfrm>
          </p:grpSpPr>
          <p:sp>
            <p:nvSpPr>
              <p:cNvPr id="29" name="Rectangle 116"/>
              <p:cNvSpPr>
                <a:spLocks noChangeArrowheads="1"/>
              </p:cNvSpPr>
              <p:nvPr/>
            </p:nvSpPr>
            <p:spPr bwMode="auto">
              <a:xfrm>
                <a:off x="5235" y="9457"/>
                <a:ext cx="935"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i="1">
                    <a:latin typeface="Times New Roman" panose="02020603050405020304" charset="0"/>
                    <a:cs typeface="Times New Roman" panose="02020603050405020304" charset="0"/>
                    <a:sym typeface="+mn-ea"/>
                  </a:rPr>
                  <a:t>ω</a:t>
                </a:r>
                <a:endParaRPr lang="en-US" altLang="zh-CN" i="1" dirty="0">
                  <a:solidFill>
                    <a:srgbClr val="000000"/>
                  </a:solidFill>
                  <a:latin typeface="Times New Roman" panose="02020603050405020304" charset="0"/>
                  <a:ea typeface="楷体" panose="02010609060101010101" charset="-122"/>
                  <a:cs typeface="Times New Roman" panose="02020603050405020304" charset="0"/>
                </a:endParaRPr>
              </a:p>
            </p:txBody>
          </p:sp>
          <p:sp>
            <p:nvSpPr>
              <p:cNvPr id="30" name="下弧形箭头 29"/>
              <p:cNvSpPr/>
              <p:nvPr/>
            </p:nvSpPr>
            <p:spPr>
              <a:xfrm>
                <a:off x="4583" y="9440"/>
                <a:ext cx="650" cy="34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grpSp>
        <p:nvGrpSpPr>
          <p:cNvPr id="36" name="组合 35"/>
          <p:cNvGrpSpPr/>
          <p:nvPr/>
        </p:nvGrpSpPr>
        <p:grpSpPr>
          <a:xfrm>
            <a:off x="5572125" y="1726406"/>
            <a:ext cx="2313623" cy="2820672"/>
            <a:chOff x="11700" y="4057"/>
            <a:chExt cx="4858" cy="5923"/>
          </a:xfrm>
        </p:grpSpPr>
        <p:grpSp>
          <p:nvGrpSpPr>
            <p:cNvPr id="37929" name="组合 37928"/>
            <p:cNvGrpSpPr/>
            <p:nvPr/>
          </p:nvGrpSpPr>
          <p:grpSpPr>
            <a:xfrm rot="900000">
              <a:off x="11700" y="4057"/>
              <a:ext cx="4858" cy="5500"/>
              <a:chOff x="3288" y="1440"/>
              <a:chExt cx="1680" cy="1968"/>
            </a:xfrm>
          </p:grpSpPr>
          <p:grpSp>
            <p:nvGrpSpPr>
              <p:cNvPr id="37930" name="组合 37929"/>
              <p:cNvGrpSpPr/>
              <p:nvPr/>
            </p:nvGrpSpPr>
            <p:grpSpPr>
              <a:xfrm>
                <a:off x="3288" y="1440"/>
                <a:ext cx="1680" cy="1968"/>
                <a:chOff x="3504" y="1248"/>
                <a:chExt cx="1680" cy="1968"/>
              </a:xfrm>
            </p:grpSpPr>
            <p:sp>
              <p:nvSpPr>
                <p:cNvPr id="37931" name="椭圆 37930"/>
                <p:cNvSpPr>
                  <a:spLocks noChangeAspect="1"/>
                </p:cNvSpPr>
                <p:nvPr/>
              </p:nvSpPr>
              <p:spPr>
                <a:xfrm>
                  <a:off x="3504" y="1416"/>
                  <a:ext cx="1680" cy="1680"/>
                </a:xfrm>
                <a:prstGeom prst="ellipse">
                  <a:avLst/>
                </a:prstGeom>
                <a:noFill/>
                <a:ln w="19050" cap="flat" cmpd="sng">
                  <a:solidFill>
                    <a:schemeClr val="tx1"/>
                  </a:solidFill>
                  <a:prstDash val="solid"/>
                  <a:headEnd type="none" w="med" len="med"/>
                  <a:tailEnd type="none" w="med" len="med"/>
                </a:ln>
              </p:spPr>
              <p:txBody>
                <a:bodyPr/>
                <a:lstStyle/>
                <a:p>
                  <a:endParaRPr lang="zh-CN" altLang="en-US" sz="1350"/>
                </a:p>
              </p:txBody>
            </p:sp>
            <p:sp>
              <p:nvSpPr>
                <p:cNvPr id="37932" name="直接连接符 37931"/>
                <p:cNvSpPr/>
                <p:nvPr/>
              </p:nvSpPr>
              <p:spPr>
                <a:xfrm>
                  <a:off x="3512" y="2256"/>
                  <a:ext cx="856" cy="0"/>
                </a:xfrm>
                <a:prstGeom prst="line">
                  <a:avLst/>
                </a:prstGeom>
                <a:ln w="19050" cap="flat" cmpd="sng">
                  <a:solidFill>
                    <a:schemeClr val="tx1"/>
                  </a:solidFill>
                  <a:prstDash val="solid"/>
                  <a:headEnd type="none" w="med" len="med"/>
                  <a:tailEnd type="none" w="med" len="med"/>
                </a:ln>
              </p:spPr>
            </p:sp>
            <p:sp>
              <p:nvSpPr>
                <p:cNvPr id="37933" name="直接连接符 37932"/>
                <p:cNvSpPr/>
                <p:nvPr/>
              </p:nvSpPr>
              <p:spPr>
                <a:xfrm>
                  <a:off x="3624" y="1832"/>
                  <a:ext cx="744" cy="0"/>
                </a:xfrm>
                <a:prstGeom prst="line">
                  <a:avLst/>
                </a:prstGeom>
                <a:ln w="19050" cap="flat" cmpd="sng">
                  <a:solidFill>
                    <a:schemeClr val="tx1"/>
                  </a:solidFill>
                  <a:prstDash val="solid"/>
                  <a:headEnd type="none" w="med" len="med"/>
                  <a:tailEnd type="none" w="med" len="med"/>
                </a:ln>
              </p:spPr>
            </p:sp>
            <p:sp>
              <p:nvSpPr>
                <p:cNvPr id="37934" name="直接连接符 37933"/>
                <p:cNvSpPr/>
                <p:nvPr/>
              </p:nvSpPr>
              <p:spPr>
                <a:xfrm flipV="1">
                  <a:off x="4352" y="1248"/>
                  <a:ext cx="0" cy="1968"/>
                </a:xfrm>
                <a:prstGeom prst="line">
                  <a:avLst/>
                </a:prstGeom>
                <a:ln w="12700" cap="flat" cmpd="sng">
                  <a:solidFill>
                    <a:schemeClr val="tx1"/>
                  </a:solidFill>
                  <a:prstDash val="solid"/>
                  <a:headEnd type="none" w="med" len="med"/>
                  <a:tailEnd type="none" w="med" len="med"/>
                </a:ln>
              </p:spPr>
            </p:sp>
            <p:sp>
              <p:nvSpPr>
                <p:cNvPr id="37935" name="直接连接符 37934"/>
                <p:cNvSpPr/>
                <p:nvPr/>
              </p:nvSpPr>
              <p:spPr>
                <a:xfrm>
                  <a:off x="4344" y="2256"/>
                  <a:ext cx="840" cy="0"/>
                </a:xfrm>
                <a:prstGeom prst="line">
                  <a:avLst/>
                </a:prstGeom>
                <a:ln w="19050" cap="flat" cmpd="sng">
                  <a:solidFill>
                    <a:srgbClr val="FF0000"/>
                  </a:solidFill>
                  <a:prstDash val="solid"/>
                  <a:headEnd type="none" w="med" len="med"/>
                  <a:tailEnd type="none" w="med" len="med"/>
                </a:ln>
              </p:spPr>
            </p:sp>
            <p:sp>
              <p:nvSpPr>
                <p:cNvPr id="37936" name="直接连接符 37935"/>
                <p:cNvSpPr/>
                <p:nvPr/>
              </p:nvSpPr>
              <p:spPr>
                <a:xfrm>
                  <a:off x="4344" y="1832"/>
                  <a:ext cx="720" cy="0"/>
                </a:xfrm>
                <a:prstGeom prst="line">
                  <a:avLst/>
                </a:prstGeom>
                <a:ln w="19050" cap="flat" cmpd="sng">
                  <a:solidFill>
                    <a:srgbClr val="3333FF"/>
                  </a:solidFill>
                  <a:prstDash val="solid"/>
                  <a:headEnd type="none" w="med" len="med"/>
                  <a:tailEnd type="none" w="med" len="med"/>
                </a:ln>
              </p:spPr>
            </p:sp>
            <p:sp>
              <p:nvSpPr>
                <p:cNvPr id="37937" name="直接连接符 37936"/>
                <p:cNvSpPr/>
                <p:nvPr/>
              </p:nvSpPr>
              <p:spPr>
                <a:xfrm flipV="1">
                  <a:off x="4344" y="1839"/>
                  <a:ext cx="720" cy="417"/>
                </a:xfrm>
                <a:prstGeom prst="line">
                  <a:avLst/>
                </a:prstGeom>
                <a:ln w="19050" cap="flat" cmpd="sng">
                  <a:solidFill>
                    <a:schemeClr val="tx1"/>
                  </a:solidFill>
                  <a:prstDash val="solid"/>
                  <a:headEnd type="none" w="med" len="med"/>
                  <a:tailEnd type="none" w="med" len="med"/>
                </a:ln>
              </p:spPr>
            </p:sp>
            <p:sp>
              <p:nvSpPr>
                <p:cNvPr id="37938" name="文本框 37937"/>
                <p:cNvSpPr txBox="1"/>
                <p:nvPr/>
              </p:nvSpPr>
              <p:spPr>
                <a:xfrm rot="20820000">
                  <a:off x="4104" y="2208"/>
                  <a:ext cx="288" cy="277"/>
                </a:xfrm>
                <a:prstGeom prst="rect">
                  <a:avLst/>
                </a:prstGeom>
                <a:noFill/>
                <a:ln w="9525">
                  <a:noFill/>
                </a:ln>
              </p:spPr>
              <p:txBody>
                <a:bodyPr>
                  <a:spAutoFit/>
                </a:bodyPr>
                <a:lstStyle/>
                <a:p>
                  <a:pPr algn="ctr">
                    <a:spcBef>
                      <a:spcPct val="50000"/>
                    </a:spcBef>
                  </a:pPr>
                  <a:r>
                    <a:rPr lang="en-US" altLang="zh-CN" b="1" i="1">
                      <a:solidFill>
                        <a:srgbClr val="FF0000"/>
                      </a:solidFill>
                      <a:latin typeface="Times New Roman" panose="02020603050405020304" charset="0"/>
                    </a:rPr>
                    <a:t>O</a:t>
                  </a:r>
                  <a:endParaRPr lang="en-US" altLang="zh-CN" b="1" i="1">
                    <a:solidFill>
                      <a:srgbClr val="FF0000"/>
                    </a:solidFill>
                    <a:latin typeface="Times New Roman" panose="02020603050405020304" charset="0"/>
                  </a:endParaRPr>
                </a:p>
              </p:txBody>
            </p:sp>
            <p:sp>
              <p:nvSpPr>
                <p:cNvPr id="37939" name="文本框 37938"/>
                <p:cNvSpPr txBox="1"/>
                <p:nvPr/>
              </p:nvSpPr>
              <p:spPr>
                <a:xfrm rot="20880000">
                  <a:off x="4634" y="2237"/>
                  <a:ext cx="288" cy="277"/>
                </a:xfrm>
                <a:prstGeom prst="rect">
                  <a:avLst/>
                </a:prstGeom>
                <a:noFill/>
                <a:ln w="9525">
                  <a:noFill/>
                </a:ln>
              </p:spPr>
              <p:txBody>
                <a:bodyPr>
                  <a:spAutoFit/>
                </a:bodyPr>
                <a:lstStyle/>
                <a:p>
                  <a:pPr algn="ctr">
                    <a:spcBef>
                      <a:spcPct val="50000"/>
                    </a:spcBef>
                  </a:pPr>
                  <a:r>
                    <a:rPr lang="en-US" altLang="zh-CN" b="1" i="1">
                      <a:solidFill>
                        <a:srgbClr val="FF0000"/>
                      </a:solidFill>
                      <a:latin typeface="Times New Roman" panose="02020603050405020304" charset="0"/>
                    </a:rPr>
                    <a:t>R</a:t>
                  </a:r>
                  <a:endParaRPr lang="en-US" altLang="zh-CN" b="1" i="1">
                    <a:solidFill>
                      <a:srgbClr val="FF0000"/>
                    </a:solidFill>
                    <a:latin typeface="Times New Roman" panose="02020603050405020304" charset="0"/>
                  </a:endParaRPr>
                </a:p>
              </p:txBody>
            </p:sp>
            <p:sp>
              <p:nvSpPr>
                <p:cNvPr id="37940" name="文本框 37939"/>
                <p:cNvSpPr txBox="1"/>
                <p:nvPr/>
              </p:nvSpPr>
              <p:spPr>
                <a:xfrm rot="20820000">
                  <a:off x="4512" y="1576"/>
                  <a:ext cx="384" cy="277"/>
                </a:xfrm>
                <a:prstGeom prst="rect">
                  <a:avLst/>
                </a:prstGeom>
                <a:noFill/>
                <a:ln w="9525">
                  <a:noFill/>
                </a:ln>
              </p:spPr>
              <p:txBody>
                <a:bodyPr>
                  <a:spAutoFit/>
                </a:bodyPr>
                <a:lstStyle/>
                <a:p>
                  <a:pPr algn="ctr">
                    <a:spcBef>
                      <a:spcPct val="50000"/>
                    </a:spcBef>
                  </a:pPr>
                  <a:r>
                    <a:rPr lang="en-US" altLang="zh-CN" b="1" i="1">
                      <a:solidFill>
                        <a:srgbClr val="3333FF"/>
                      </a:solidFill>
                      <a:latin typeface="Times New Roman" panose="02020603050405020304" charset="0"/>
                    </a:rPr>
                    <a:t>R</a:t>
                  </a:r>
                  <a:r>
                    <a:rPr lang="en-US" altLang="zh-CN" b="1" i="1">
                      <a:solidFill>
                        <a:srgbClr val="3333FF"/>
                      </a:solidFill>
                      <a:latin typeface="Times New Roman" panose="02020603050405020304" charset="0"/>
                      <a:cs typeface="Times New Roman" panose="02020603050405020304" charset="0"/>
                    </a:rPr>
                    <a:t>'</a:t>
                  </a:r>
                  <a:endParaRPr lang="en-US" altLang="zh-CN" b="1" i="1">
                    <a:solidFill>
                      <a:srgbClr val="3333FF"/>
                    </a:solidFill>
                    <a:latin typeface="Times New Roman" panose="02020603050405020304" charset="0"/>
                    <a:ea typeface="Times New Roman" panose="02020603050405020304" charset="0"/>
                  </a:endParaRPr>
                </a:p>
              </p:txBody>
            </p:sp>
            <p:sp>
              <p:nvSpPr>
                <p:cNvPr id="37941" name="任意多边形 37940"/>
                <p:cNvSpPr>
                  <a:spLocks noChangeAspect="1"/>
                </p:cNvSpPr>
                <p:nvPr/>
              </p:nvSpPr>
              <p:spPr>
                <a:xfrm rot="2700000">
                  <a:off x="4499" y="2149"/>
                  <a:ext cx="114" cy="136"/>
                </a:xfrm>
                <a:custGeom>
                  <a:avLst/>
                  <a:gdLst>
                    <a:gd name="txL" fmla="*/ 0 w 18099"/>
                    <a:gd name="txT" fmla="*/ 0 h 21600"/>
                    <a:gd name="txR" fmla="*/ 18099 w 18099"/>
                    <a:gd name="txB" fmla="*/ 21600 h 21600"/>
                  </a:gdLst>
                  <a:ahLst/>
                  <a:cxnLst>
                    <a:cxn ang="270">
                      <a:pos x="0" y="0"/>
                    </a:cxn>
                    <a:cxn ang="0">
                      <a:pos x="18099" y="9811"/>
                    </a:cxn>
                    <a:cxn ang="90">
                      <a:pos x="0" y="21600"/>
                    </a:cxn>
                  </a:cxnLst>
                  <a:rect l="txL" t="txT" r="txR" b="txB"/>
                  <a:pathLst>
                    <a:path w="18099" h="21600" fill="none">
                      <a:moveTo>
                        <a:pt x="0" y="0"/>
                      </a:moveTo>
                      <a:arcTo wR="21600" hR="21600" stAng="-5400000" swAng="3415279"/>
                    </a:path>
                    <a:path w="18099" h="21600" stroke="0">
                      <a:moveTo>
                        <a:pt x="0" y="0"/>
                      </a:moveTo>
                      <a:arcTo wR="21600" hR="21600" stAng="-5400000" swAng="3415279"/>
                      <a:lnTo>
                        <a:pt x="0" y="21600"/>
                      </a:lnTo>
                      <a:close/>
                    </a:path>
                  </a:pathLst>
                </a:custGeom>
                <a:noFill/>
                <a:ln w="19050" cap="flat" cmpd="sng">
                  <a:solidFill>
                    <a:schemeClr val="tx1"/>
                  </a:solidFill>
                  <a:prstDash val="solid"/>
                  <a:headEnd type="none" w="med" len="med"/>
                  <a:tailEnd type="none" w="med" len="med"/>
                </a:ln>
              </p:spPr>
              <p:txBody>
                <a:bodyPr/>
                <a:lstStyle/>
                <a:p>
                  <a:endParaRPr lang="zh-CN" altLang="en-US" sz="1350"/>
                </a:p>
              </p:txBody>
            </p:sp>
            <p:sp>
              <p:nvSpPr>
                <p:cNvPr id="37942" name="文本框 37941"/>
                <p:cNvSpPr txBox="1"/>
                <p:nvPr/>
              </p:nvSpPr>
              <p:spPr>
                <a:xfrm rot="20700000">
                  <a:off x="4581" y="1993"/>
                  <a:ext cx="288" cy="311"/>
                </a:xfrm>
                <a:prstGeom prst="rect">
                  <a:avLst/>
                </a:prstGeom>
                <a:noFill/>
                <a:ln w="9525">
                  <a:noFill/>
                </a:ln>
              </p:spPr>
              <p:txBody>
                <a:bodyPr>
                  <a:spAutoFit/>
                </a:bodyPr>
                <a:lstStyle/>
                <a:p>
                  <a:pPr>
                    <a:spcBef>
                      <a:spcPct val="50000"/>
                    </a:spcBef>
                  </a:pPr>
                  <a:r>
                    <a:rPr lang="en-US" altLang="zh-CN" sz="2100" b="1" i="1">
                      <a:latin typeface="Times New Roman" panose="02020603050405020304" charset="0"/>
                    </a:rPr>
                    <a:t>θ</a:t>
                  </a:r>
                  <a:endParaRPr lang="en-US" altLang="zh-CN" sz="2100" b="1" i="1">
                    <a:latin typeface="Times New Roman" panose="02020603050405020304" charset="0"/>
                  </a:endParaRPr>
                </a:p>
              </p:txBody>
            </p:sp>
            <p:sp>
              <p:nvSpPr>
                <p:cNvPr id="37943" name="文本框 37942"/>
                <p:cNvSpPr txBox="1"/>
                <p:nvPr/>
              </p:nvSpPr>
              <p:spPr>
                <a:xfrm rot="20820000">
                  <a:off x="4032" y="1776"/>
                  <a:ext cx="384" cy="277"/>
                </a:xfrm>
                <a:prstGeom prst="rect">
                  <a:avLst/>
                </a:prstGeom>
                <a:noFill/>
                <a:ln w="9525">
                  <a:noFill/>
                </a:ln>
              </p:spPr>
              <p:txBody>
                <a:bodyPr>
                  <a:spAutoFit/>
                </a:bodyPr>
                <a:lstStyle/>
                <a:p>
                  <a:pPr algn="ctr">
                    <a:spcBef>
                      <a:spcPct val="50000"/>
                    </a:spcBef>
                  </a:pPr>
                  <a:r>
                    <a:rPr lang="en-US" altLang="zh-CN" b="1" i="1">
                      <a:solidFill>
                        <a:srgbClr val="3333FF"/>
                      </a:solidFill>
                      <a:latin typeface="Times New Roman" panose="02020603050405020304" charset="0"/>
                    </a:rPr>
                    <a:t>O</a:t>
                  </a:r>
                  <a:r>
                    <a:rPr lang="en-US" altLang="zh-CN" b="1" i="1">
                      <a:solidFill>
                        <a:srgbClr val="3333FF"/>
                      </a:solidFill>
                      <a:latin typeface="Times New Roman" panose="02020603050405020304" charset="0"/>
                      <a:cs typeface="Times New Roman" panose="02020603050405020304" charset="0"/>
                    </a:rPr>
                    <a:t>'</a:t>
                  </a:r>
                  <a:endParaRPr lang="en-US" altLang="zh-CN" b="1" i="1">
                    <a:solidFill>
                      <a:srgbClr val="3333FF"/>
                    </a:solidFill>
                    <a:latin typeface="Times New Roman" panose="02020603050405020304" charset="0"/>
                    <a:ea typeface="Times New Roman" panose="02020603050405020304" charset="0"/>
                  </a:endParaRPr>
                </a:p>
              </p:txBody>
            </p:sp>
          </p:grpSp>
          <p:sp>
            <p:nvSpPr>
              <p:cNvPr id="37944" name="椭圆 37943"/>
              <p:cNvSpPr/>
              <p:nvPr/>
            </p:nvSpPr>
            <p:spPr>
              <a:xfrm>
                <a:off x="4820" y="1975"/>
                <a:ext cx="96" cy="96"/>
              </a:xfrm>
              <a:prstGeom prst="ellipse">
                <a:avLst/>
              </a:prstGeom>
              <a:solidFill>
                <a:schemeClr val="hlink"/>
              </a:solidFill>
              <a:ln w="9525" cap="flat" cmpd="sng">
                <a:solidFill>
                  <a:schemeClr val="tx1"/>
                </a:solidFill>
                <a:prstDash val="solid"/>
                <a:headEnd type="none" w="med" len="med"/>
                <a:tailEnd type="none" w="med" len="med"/>
              </a:ln>
            </p:spPr>
            <p:txBody>
              <a:bodyPr/>
              <a:lstStyle/>
              <a:p>
                <a:endParaRPr lang="zh-CN" altLang="en-US" sz="1350"/>
              </a:p>
            </p:txBody>
          </p:sp>
        </p:grpSp>
        <p:grpSp>
          <p:nvGrpSpPr>
            <p:cNvPr id="32" name="组合 31"/>
            <p:cNvGrpSpPr/>
            <p:nvPr/>
          </p:nvGrpSpPr>
          <p:grpSpPr>
            <a:xfrm>
              <a:off x="13196" y="9377"/>
              <a:ext cx="1507" cy="603"/>
              <a:chOff x="4583" y="9440"/>
              <a:chExt cx="1731" cy="901"/>
            </a:xfrm>
          </p:grpSpPr>
          <p:sp>
            <p:nvSpPr>
              <p:cNvPr id="33" name="Rectangle 116"/>
              <p:cNvSpPr>
                <a:spLocks noChangeArrowheads="1"/>
              </p:cNvSpPr>
              <p:nvPr/>
            </p:nvSpPr>
            <p:spPr bwMode="auto">
              <a:xfrm>
                <a:off x="5378" y="9458"/>
                <a:ext cx="936"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zh-CN" altLang="en-US" i="1">
                    <a:latin typeface="Times New Roman" panose="02020603050405020304" charset="0"/>
                    <a:cs typeface="Times New Roman" panose="02020603050405020304" charset="0"/>
                    <a:sym typeface="+mn-ea"/>
                  </a:rPr>
                  <a:t>ω</a:t>
                </a:r>
                <a:endParaRPr lang="en-US" altLang="zh-CN" b="1" i="1" dirty="0">
                  <a:solidFill>
                    <a:srgbClr val="000000"/>
                  </a:solidFill>
                  <a:latin typeface="Times New Roman" panose="02020603050405020304" charset="0"/>
                  <a:ea typeface="楷体" panose="02010609060101010101" charset="-122"/>
                  <a:cs typeface="Times New Roman" panose="02020603050405020304" charset="0"/>
                </a:endParaRPr>
              </a:p>
            </p:txBody>
          </p:sp>
          <p:sp>
            <p:nvSpPr>
              <p:cNvPr id="34" name="下弧形箭头 33"/>
              <p:cNvSpPr/>
              <p:nvPr/>
            </p:nvSpPr>
            <p:spPr>
              <a:xfrm>
                <a:off x="4583" y="9440"/>
                <a:ext cx="650" cy="34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grpSp>
      </p:grpSp>
      <p:grpSp>
        <p:nvGrpSpPr>
          <p:cNvPr id="41" name="组合 40"/>
          <p:cNvGrpSpPr/>
          <p:nvPr/>
        </p:nvGrpSpPr>
        <p:grpSpPr>
          <a:xfrm>
            <a:off x="3660934" y="2538413"/>
            <a:ext cx="567214" cy="420529"/>
            <a:chOff x="7784" y="5867"/>
            <a:chExt cx="1191" cy="883"/>
          </a:xfrm>
        </p:grpSpPr>
        <p:sp>
          <p:nvSpPr>
            <p:cNvPr id="38" name="Rectangle 116"/>
            <p:cNvSpPr>
              <a:spLocks noChangeArrowheads="1"/>
            </p:cNvSpPr>
            <p:nvPr/>
          </p:nvSpPr>
          <p:spPr bwMode="auto">
            <a:xfrm>
              <a:off x="8153" y="5867"/>
              <a:ext cx="822" cy="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b="1" i="1" dirty="0">
                  <a:solidFill>
                    <a:srgbClr val="000000"/>
                  </a:solidFill>
                  <a:latin typeface="Times New Roman" panose="02020603050405020304" charset="0"/>
                  <a:ea typeface="楷体" panose="02010609060101010101" charset="-122"/>
                  <a:cs typeface="Times New Roman" panose="02020603050405020304" charset="0"/>
                </a:rPr>
                <a:t>m</a:t>
              </a:r>
              <a:endParaRPr lang="en-US" altLang="zh-CN" b="1" i="1" dirty="0">
                <a:solidFill>
                  <a:srgbClr val="000000"/>
                </a:solidFill>
                <a:latin typeface="Times New Roman" panose="02020603050405020304" charset="0"/>
                <a:ea typeface="楷体" panose="02010609060101010101" charset="-122"/>
                <a:cs typeface="Times New Roman" panose="02020603050405020304" charset="0"/>
              </a:endParaRPr>
            </a:p>
          </p:txBody>
        </p:sp>
        <p:sp>
          <p:nvSpPr>
            <p:cNvPr id="40" name="椭圆 39"/>
            <p:cNvSpPr/>
            <p:nvPr/>
          </p:nvSpPr>
          <p:spPr>
            <a:xfrm rot="960000">
              <a:off x="7784" y="6396"/>
              <a:ext cx="271" cy="260"/>
            </a:xfrm>
            <a:prstGeom prst="ellipse">
              <a:avLst/>
            </a:prstGeom>
            <a:solidFill>
              <a:schemeClr val="hlink"/>
            </a:solidFill>
            <a:ln w="9525" cap="flat" cmpd="sng">
              <a:solidFill>
                <a:schemeClr val="tx1"/>
              </a:solidFill>
              <a:prstDash val="solid"/>
              <a:headEnd type="none" w="med" len="med"/>
              <a:tailEnd type="none" w="med" len="med"/>
            </a:ln>
          </p:spPr>
          <p:txBody>
            <a:bodyPr/>
            <a:lstStyle/>
            <a:p>
              <a:endParaRPr lang="zh-CN" altLang="en-US"/>
            </a:p>
          </p:txBody>
        </p:sp>
      </p:grpSp>
      <p:sp>
        <p:nvSpPr>
          <p:cNvPr id="4" name="文本框 3"/>
          <p:cNvSpPr txBox="1"/>
          <p:nvPr/>
        </p:nvSpPr>
        <p:spPr>
          <a:xfrm>
            <a:off x="530860" y="1180465"/>
            <a:ext cx="2623185" cy="368300"/>
          </a:xfrm>
          <a:prstGeom prst="rect">
            <a:avLst/>
          </a:prstGeom>
          <a:noFill/>
        </p:spPr>
        <p:txBody>
          <a:bodyPr wrap="square" rtlCol="0">
            <a:spAutoFit/>
          </a:bodyPr>
          <a:lstStyle/>
          <a:p>
            <a:r>
              <a:rPr lang="zh-CN" altLang="en-US" b="1">
                <a:solidFill>
                  <a:srgbClr val="1F2DA8"/>
                </a:solidFill>
                <a:latin typeface="黑体" panose="02010609060101010101" charset="-122"/>
                <a:ea typeface="黑体" panose="02010609060101010101" charset="-122"/>
                <a:cs typeface="华文中宋" panose="02010600040101010101" charset="-122"/>
              </a:rPr>
              <a:t>重力与万有引力的关系</a:t>
            </a:r>
            <a:endParaRPr lang="zh-CN" altLang="en-US" b="1">
              <a:solidFill>
                <a:srgbClr val="1F2DA8"/>
              </a:solidFill>
              <a:latin typeface="黑体" panose="02010609060101010101" charset="-122"/>
              <a:ea typeface="黑体" panose="02010609060101010101" charset="-122"/>
              <a:cs typeface="华文中宋" panose="02010600040101010101" charset="-122"/>
            </a:endParaRPr>
          </a:p>
        </p:txBody>
      </p:sp>
      <p:sp>
        <p:nvSpPr>
          <p:cNvPr id="5" name="文本框 4"/>
          <p:cNvSpPr txBox="1"/>
          <p:nvPr/>
        </p:nvSpPr>
        <p:spPr>
          <a:xfrm>
            <a:off x="530860" y="3606800"/>
            <a:ext cx="617855" cy="368300"/>
          </a:xfrm>
          <a:prstGeom prst="rect">
            <a:avLst/>
          </a:prstGeom>
          <a:noFill/>
        </p:spPr>
        <p:txBody>
          <a:bodyPr wrap="square" rtlCol="0">
            <a:spAutoFit/>
          </a:bodyPr>
          <a:p>
            <a:endParaRPr lang="zh-CN" altLang="en-US"/>
          </a:p>
        </p:txBody>
      </p:sp>
      <p:sp>
        <p:nvSpPr>
          <p:cNvPr id="3" name="Rectangle 116"/>
          <p:cNvSpPr>
            <a:spLocks noChangeArrowheads="1"/>
          </p:cNvSpPr>
          <p:nvPr/>
        </p:nvSpPr>
        <p:spPr bwMode="auto">
          <a:xfrm>
            <a:off x="7988935" y="2560003"/>
            <a:ext cx="391478" cy="420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r>
              <a:rPr lang="en-US" altLang="zh-CN" b="1" i="1" dirty="0">
                <a:solidFill>
                  <a:srgbClr val="000000"/>
                </a:solidFill>
                <a:latin typeface="Times New Roman" panose="02020603050405020304" charset="0"/>
                <a:ea typeface="楷体" panose="02010609060101010101" charset="-122"/>
                <a:cs typeface="Times New Roman" panose="02020603050405020304" charset="0"/>
              </a:rPr>
              <a:t>m</a:t>
            </a:r>
            <a:endParaRPr lang="en-US" altLang="zh-CN" b="1" i="1" dirty="0">
              <a:solidFill>
                <a:srgbClr val="000000"/>
              </a:solidFill>
              <a:latin typeface="Times New Roman" panose="02020603050405020304" charset="0"/>
              <a:ea typeface="楷体" panose="02010609060101010101"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19"/>
                                        </p:tgtEl>
                                        <p:attrNameLst>
                                          <p:attrName>style.visibility</p:attrName>
                                        </p:attrNameLst>
                                      </p:cBhvr>
                                      <p:to>
                                        <p:strVal val="visible"/>
                                      </p:to>
                                    </p:set>
                                    <p:anim calcmode="lin" valueType="num">
                                      <p:cBhvr additive="base">
                                        <p:cTn id="11" dur="500" fill="hold"/>
                                        <p:tgtEl>
                                          <p:spTgt spid="9219"/>
                                        </p:tgtEl>
                                        <p:attrNameLst>
                                          <p:attrName>ppt_x</p:attrName>
                                        </p:attrNameLst>
                                      </p:cBhvr>
                                      <p:tavLst>
                                        <p:tav tm="0">
                                          <p:val>
                                            <p:strVal val="#ppt_x"/>
                                          </p:val>
                                        </p:tav>
                                        <p:tav tm="100000">
                                          <p:val>
                                            <p:strVal val="#ppt_x"/>
                                          </p:val>
                                        </p:tav>
                                      </p:tavLst>
                                    </p:anim>
                                    <p:anim calcmode="lin" valueType="num">
                                      <p:cBhvr additive="base">
                                        <p:cTn id="12" dur="500" fill="hold"/>
                                        <p:tgtEl>
                                          <p:spTgt spid="921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18"/>
                                        </p:tgtEl>
                                        <p:attrNameLst>
                                          <p:attrName>style.visibility</p:attrName>
                                        </p:attrNameLst>
                                      </p:cBhvr>
                                      <p:to>
                                        <p:strVal val="visible"/>
                                      </p:to>
                                    </p:set>
                                    <p:anim calcmode="lin" valueType="num">
                                      <p:cBhvr additive="base">
                                        <p:cTn id="15" dur="500" fill="hold"/>
                                        <p:tgtEl>
                                          <p:spTgt spid="9218"/>
                                        </p:tgtEl>
                                        <p:attrNameLst>
                                          <p:attrName>ppt_x</p:attrName>
                                        </p:attrNameLst>
                                      </p:cBhvr>
                                      <p:tavLst>
                                        <p:tav tm="0">
                                          <p:val>
                                            <p:strVal val="#ppt_x"/>
                                          </p:val>
                                        </p:tav>
                                        <p:tav tm="100000">
                                          <p:val>
                                            <p:strVal val="#ppt_x"/>
                                          </p:val>
                                        </p:tav>
                                      </p:tavLst>
                                    </p:anim>
                                    <p:anim calcmode="lin" valueType="num">
                                      <p:cBhvr additive="base">
                                        <p:cTn id="16"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ppt_x"/>
                                          </p:val>
                                        </p:tav>
                                        <p:tav tm="100000">
                                          <p:val>
                                            <p:strVal val="#ppt_x"/>
                                          </p:val>
                                        </p:tav>
                                      </p:tavLst>
                                    </p:anim>
                                    <p:anim calcmode="lin" valueType="num">
                                      <p:cBhvr additive="base">
                                        <p:cTn id="2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37921"/>
                                        </p:tgtEl>
                                        <p:attrNameLst>
                                          <p:attrName>style.visibility</p:attrName>
                                        </p:attrNameLst>
                                      </p:cBhvr>
                                      <p:to>
                                        <p:strVal val="visible"/>
                                      </p:to>
                                    </p:set>
                                    <p:animEffect transition="in" filter="slide(fromLeft)">
                                      <p:cBhvr>
                                        <p:cTn id="43" dur="500"/>
                                        <p:tgtEl>
                                          <p:spTgt spid="3792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7951"/>
                                        </p:tgtEl>
                                        <p:attrNameLst>
                                          <p:attrName>style.visibility</p:attrName>
                                        </p:attrNameLst>
                                      </p:cBhvr>
                                      <p:to>
                                        <p:strVal val="visible"/>
                                      </p:to>
                                    </p:set>
                                    <p:anim calcmode="lin" valueType="num">
                                      <p:cBhvr additive="base">
                                        <p:cTn id="60" dur="500" fill="hold"/>
                                        <p:tgtEl>
                                          <p:spTgt spid="37951"/>
                                        </p:tgtEl>
                                        <p:attrNameLst>
                                          <p:attrName>ppt_x</p:attrName>
                                        </p:attrNameLst>
                                      </p:cBhvr>
                                      <p:tavLst>
                                        <p:tav tm="0">
                                          <p:val>
                                            <p:strVal val="#ppt_x"/>
                                          </p:val>
                                        </p:tav>
                                        <p:tav tm="100000">
                                          <p:val>
                                            <p:strVal val="#ppt_x"/>
                                          </p:val>
                                        </p:tav>
                                      </p:tavLst>
                                    </p:anim>
                                    <p:anim calcmode="lin" valueType="num">
                                      <p:cBhvr additive="base">
                                        <p:cTn id="61" dur="500" fill="hold"/>
                                        <p:tgtEl>
                                          <p:spTgt spid="3795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7948"/>
                                        </p:tgtEl>
                                        <p:attrNameLst>
                                          <p:attrName>style.visibility</p:attrName>
                                        </p:attrNameLst>
                                      </p:cBhvr>
                                      <p:to>
                                        <p:strVal val="visible"/>
                                      </p:to>
                                    </p:set>
                                    <p:anim calcmode="lin" valueType="num">
                                      <p:cBhvr additive="base">
                                        <p:cTn id="66" dur="500" fill="hold"/>
                                        <p:tgtEl>
                                          <p:spTgt spid="37948"/>
                                        </p:tgtEl>
                                        <p:attrNameLst>
                                          <p:attrName>ppt_x</p:attrName>
                                        </p:attrNameLst>
                                      </p:cBhvr>
                                      <p:tavLst>
                                        <p:tav tm="0">
                                          <p:val>
                                            <p:strVal val="#ppt_x"/>
                                          </p:val>
                                        </p:tav>
                                        <p:tav tm="100000">
                                          <p:val>
                                            <p:strVal val="#ppt_x"/>
                                          </p:val>
                                        </p:tav>
                                      </p:tavLst>
                                    </p:anim>
                                    <p:anim calcmode="lin" valueType="num">
                                      <p:cBhvr additive="base">
                                        <p:cTn id="67" dur="500" fill="hold"/>
                                        <p:tgtEl>
                                          <p:spTgt spid="37948"/>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7923"/>
                                        </p:tgtEl>
                                        <p:attrNameLst>
                                          <p:attrName>style.visibility</p:attrName>
                                        </p:attrNameLst>
                                      </p:cBhvr>
                                      <p:to>
                                        <p:strVal val="visible"/>
                                      </p:to>
                                    </p:set>
                                    <p:anim calcmode="lin" valueType="num">
                                      <p:cBhvr additive="base">
                                        <p:cTn id="72" dur="500" fill="hold"/>
                                        <p:tgtEl>
                                          <p:spTgt spid="37923"/>
                                        </p:tgtEl>
                                        <p:attrNameLst>
                                          <p:attrName>ppt_x</p:attrName>
                                        </p:attrNameLst>
                                      </p:cBhvr>
                                      <p:tavLst>
                                        <p:tav tm="0">
                                          <p:val>
                                            <p:strVal val="#ppt_x"/>
                                          </p:val>
                                        </p:tav>
                                        <p:tav tm="100000">
                                          <p:val>
                                            <p:strVal val="#ppt_x"/>
                                          </p:val>
                                        </p:tav>
                                      </p:tavLst>
                                    </p:anim>
                                    <p:anim calcmode="lin" valueType="num">
                                      <p:cBhvr additive="base">
                                        <p:cTn id="73" dur="500" fill="hold"/>
                                        <p:tgtEl>
                                          <p:spTgt spid="37923"/>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7945"/>
                                        </p:tgtEl>
                                        <p:attrNameLst>
                                          <p:attrName>style.visibility</p:attrName>
                                        </p:attrNameLst>
                                      </p:cBhvr>
                                      <p:to>
                                        <p:strVal val="visible"/>
                                      </p:to>
                                    </p:set>
                                    <p:anim calcmode="lin" valueType="num">
                                      <p:cBhvr additive="base">
                                        <p:cTn id="78" dur="500" fill="hold"/>
                                        <p:tgtEl>
                                          <p:spTgt spid="37945"/>
                                        </p:tgtEl>
                                        <p:attrNameLst>
                                          <p:attrName>ppt_x</p:attrName>
                                        </p:attrNameLst>
                                      </p:cBhvr>
                                      <p:tavLst>
                                        <p:tav tm="0">
                                          <p:val>
                                            <p:strVal val="#ppt_x"/>
                                          </p:val>
                                        </p:tav>
                                        <p:tav tm="100000">
                                          <p:val>
                                            <p:strVal val="#ppt_x"/>
                                          </p:val>
                                        </p:tav>
                                      </p:tavLst>
                                    </p:anim>
                                    <p:anim calcmode="lin" valueType="num">
                                      <p:cBhvr additive="base">
                                        <p:cTn id="79" dur="500" fill="hold"/>
                                        <p:tgtEl>
                                          <p:spTgt spid="379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4"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8671" y="760571"/>
            <a:ext cx="2630805" cy="414020"/>
          </a:xfrm>
          <a:prstGeom prst="rect">
            <a:avLst/>
          </a:prstGeom>
          <a:noFill/>
        </p:spPr>
        <p:txBody>
          <a:bodyPr wrap="square" rtlCol="0">
            <a:spAutoFit/>
          </a:bodyPr>
          <a:lstStyle/>
          <a:p>
            <a:r>
              <a:rPr lang="zh-CN" altLang="en-US" sz="2100" b="1" dirty="0">
                <a:solidFill>
                  <a:schemeClr val="tx1"/>
                </a:solidFill>
                <a:latin typeface="黑体" panose="02010609060101010101" charset="-122"/>
                <a:ea typeface="黑体" panose="02010609060101010101" charset="-122"/>
                <a:cs typeface="Times New Roman" panose="02020603050405020304" charset="0"/>
                <a:sym typeface="+mn-ea"/>
              </a:rPr>
              <a:t>称量地球的质量</a:t>
            </a:r>
            <a:endParaRPr lang="zh-CN" altLang="en-US" sz="2100" b="1" dirty="0">
              <a:solidFill>
                <a:schemeClr val="tx1"/>
              </a:solidFill>
              <a:latin typeface="黑体" panose="02010609060101010101" charset="-122"/>
              <a:ea typeface="黑体" panose="02010609060101010101" charset="-122"/>
              <a:cs typeface="Times New Roman" panose="02020603050405020304" charset="0"/>
              <a:sym typeface="+mn-ea"/>
            </a:endParaRPr>
          </a:p>
        </p:txBody>
      </p:sp>
      <p:sp>
        <p:nvSpPr>
          <p:cNvPr id="47161" name="文本框 47160"/>
          <p:cNvSpPr txBox="1"/>
          <p:nvPr/>
        </p:nvSpPr>
        <p:spPr>
          <a:xfrm>
            <a:off x="813435" y="1992630"/>
            <a:ext cx="7517606" cy="586105"/>
          </a:xfrm>
          <a:prstGeom prst="rect">
            <a:avLst/>
          </a:prstGeom>
          <a:noFill/>
          <a:ln w="19050">
            <a:noFill/>
          </a:ln>
        </p:spPr>
        <p:txBody>
          <a:bodyPr wrap="square" lIns="67500" tIns="35100" rIns="67500" bIns="35100">
            <a:spAutoFit/>
          </a:bodyPr>
          <a:lstStyle/>
          <a:p>
            <a:pPr>
              <a:lnSpc>
                <a:spcPct val="80000"/>
              </a:lnSpc>
              <a:spcBef>
                <a:spcPct val="50000"/>
              </a:spcBef>
            </a:pPr>
            <a:r>
              <a:rPr lang="en-US" altLang="zh-CN" sz="2100" b="1" dirty="0">
                <a:solidFill>
                  <a:srgbClr val="1F2DA8"/>
                </a:solidFill>
                <a:latin typeface="黑体" panose="02010609060101010101" charset="-122"/>
                <a:ea typeface="黑体" panose="02010609060101010101" charset="-122"/>
              </a:rPr>
              <a:t>    </a:t>
            </a:r>
            <a:r>
              <a:rPr lang="zh-CN" altLang="en-US" sz="2100" b="1" dirty="0">
                <a:solidFill>
                  <a:srgbClr val="1F2DA8"/>
                </a:solidFill>
                <a:latin typeface="黑体" panose="02010609060101010101" charset="-122"/>
                <a:ea typeface="黑体" panose="02010609060101010101" charset="-122"/>
              </a:rPr>
              <a:t>若不考虑地球自转的影响，物体所受的</a:t>
            </a:r>
            <a:r>
              <a:rPr lang="zh-CN" altLang="en-US" sz="2100" b="1" dirty="0">
                <a:solidFill>
                  <a:srgbClr val="1F2DA8"/>
                </a:solidFill>
                <a:latin typeface="黑体" panose="02010609060101010101" charset="-122"/>
                <a:ea typeface="黑体" panose="02010609060101010101" charset="-122"/>
                <a:sym typeface="+mn-ea"/>
              </a:rPr>
              <a:t>重力</a:t>
            </a:r>
            <a:r>
              <a:rPr lang="zh-CN" altLang="en-US" sz="2100" b="1" dirty="0">
                <a:solidFill>
                  <a:srgbClr val="1F2DA8"/>
                </a:solidFill>
                <a:latin typeface="黑体" panose="02010609060101010101" charset="-122"/>
                <a:ea typeface="黑体" panose="02010609060101010101" charset="-122"/>
              </a:rPr>
              <a:t>等于地球对物体的引力。</a:t>
            </a:r>
            <a:endParaRPr lang="zh-CN" altLang="en-US" sz="2100" b="1" dirty="0">
              <a:solidFill>
                <a:srgbClr val="1F2DA8"/>
              </a:solidFill>
              <a:latin typeface="黑体" panose="02010609060101010101" charset="-122"/>
              <a:ea typeface="黑体" panose="02010609060101010101" charset="-122"/>
            </a:endParaRPr>
          </a:p>
        </p:txBody>
      </p:sp>
      <p:graphicFrame>
        <p:nvGraphicFramePr>
          <p:cNvPr id="47162" name="对象 47161"/>
          <p:cNvGraphicFramePr/>
          <p:nvPr/>
        </p:nvGraphicFramePr>
        <p:xfrm>
          <a:off x="1503522" y="2600682"/>
          <a:ext cx="1568291" cy="772478"/>
        </p:xfrm>
        <a:graphic>
          <a:graphicData uri="http://schemas.openxmlformats.org/presentationml/2006/ole">
            <mc:AlternateContent xmlns:mc="http://schemas.openxmlformats.org/markup-compatibility/2006">
              <mc:Choice xmlns:v="urn:schemas-microsoft-com:vml" Requires="v">
                <p:oleObj spid="_x0000_s4103" name="" r:id="rId1" imgW="800100" imgH="393700" progId="Equation.3">
                  <p:embed/>
                </p:oleObj>
              </mc:Choice>
              <mc:Fallback>
                <p:oleObj name="" r:id="rId1" imgW="800100" imgH="393700" progId="Equation.3">
                  <p:embed/>
                  <p:pic>
                    <p:nvPicPr>
                      <p:cNvPr id="0" name="图片 3108"/>
                      <p:cNvPicPr/>
                      <p:nvPr/>
                    </p:nvPicPr>
                    <p:blipFill>
                      <a:blip r:embed="rId2"/>
                      <a:stretch>
                        <a:fillRect/>
                      </a:stretch>
                    </p:blipFill>
                    <p:spPr>
                      <a:xfrm>
                        <a:off x="1503522" y="2600682"/>
                        <a:ext cx="1568291" cy="772478"/>
                      </a:xfrm>
                      <a:prstGeom prst="rect">
                        <a:avLst/>
                      </a:prstGeom>
                      <a:noFill/>
                      <a:ln w="38100">
                        <a:noFill/>
                        <a:miter/>
                      </a:ln>
                    </p:spPr>
                  </p:pic>
                </p:oleObj>
              </mc:Fallback>
            </mc:AlternateContent>
          </a:graphicData>
        </a:graphic>
      </p:graphicFrame>
      <p:graphicFrame>
        <p:nvGraphicFramePr>
          <p:cNvPr id="47181" name="对象 47180"/>
          <p:cNvGraphicFramePr/>
          <p:nvPr/>
        </p:nvGraphicFramePr>
        <p:xfrm>
          <a:off x="4360545" y="2653189"/>
          <a:ext cx="1040130" cy="667703"/>
        </p:xfrm>
        <a:graphic>
          <a:graphicData uri="http://schemas.openxmlformats.org/presentationml/2006/ole">
            <mc:AlternateContent xmlns:mc="http://schemas.openxmlformats.org/markup-compatibility/2006">
              <mc:Choice xmlns:v="urn:schemas-microsoft-com:vml" Requires="v">
                <p:oleObj spid="_x0000_s4104" name="" r:id="rId3" imgW="622300" imgH="419100" progId="Equation.3">
                  <p:embed/>
                </p:oleObj>
              </mc:Choice>
              <mc:Fallback>
                <p:oleObj name="" r:id="rId3" imgW="622300" imgH="419100" progId="Equation.3">
                  <p:embed/>
                  <p:pic>
                    <p:nvPicPr>
                      <p:cNvPr id="0" name="图片 3109"/>
                      <p:cNvPicPr/>
                      <p:nvPr/>
                    </p:nvPicPr>
                    <p:blipFill>
                      <a:blip r:embed="rId4"/>
                      <a:stretch>
                        <a:fillRect/>
                      </a:stretch>
                    </p:blipFill>
                    <p:spPr>
                      <a:xfrm>
                        <a:off x="4360545" y="2653189"/>
                        <a:ext cx="1040130" cy="667703"/>
                      </a:xfrm>
                      <a:prstGeom prst="rect">
                        <a:avLst/>
                      </a:prstGeom>
                      <a:noFill/>
                      <a:ln w="38100">
                        <a:noFill/>
                        <a:miter/>
                      </a:ln>
                    </p:spPr>
                  </p:pic>
                </p:oleObj>
              </mc:Fallback>
            </mc:AlternateContent>
          </a:graphicData>
        </a:graphic>
      </p:graphicFrame>
      <p:sp>
        <p:nvSpPr>
          <p:cNvPr id="5" name="文本框 4"/>
          <p:cNvSpPr txBox="1"/>
          <p:nvPr/>
        </p:nvSpPr>
        <p:spPr>
          <a:xfrm>
            <a:off x="938213" y="3543300"/>
            <a:ext cx="7517606" cy="327660"/>
          </a:xfrm>
          <a:prstGeom prst="rect">
            <a:avLst/>
          </a:prstGeom>
          <a:noFill/>
          <a:ln w="19050">
            <a:noFill/>
          </a:ln>
        </p:spPr>
        <p:txBody>
          <a:bodyPr wrap="square" lIns="67500" tIns="35100" rIns="67500" bIns="35100">
            <a:spAutoFit/>
          </a:bodyPr>
          <a:lstStyle/>
          <a:p>
            <a:pPr>
              <a:lnSpc>
                <a:spcPct val="80000"/>
              </a:lnSpc>
              <a:spcBef>
                <a:spcPct val="50000"/>
              </a:spcBef>
            </a:pPr>
            <a:r>
              <a:rPr lang="zh-CN" altLang="en-US" sz="2100" b="1" dirty="0">
                <a:solidFill>
                  <a:srgbClr val="1F2DA8"/>
                </a:solidFill>
                <a:latin typeface="黑体" panose="02010609060101010101" charset="-122"/>
                <a:ea typeface="黑体" panose="02010609060101010101" charset="-122"/>
              </a:rPr>
              <a:t>还有其他方法计算地球质量吗？</a:t>
            </a:r>
            <a:endParaRPr lang="zh-CN" altLang="en-US" sz="2100" b="1" dirty="0">
              <a:solidFill>
                <a:srgbClr val="1F2DA8"/>
              </a:solidFill>
              <a:latin typeface="黑体" panose="02010609060101010101" charset="-122"/>
              <a:ea typeface="黑体" panose="02010609060101010101" charset="-122"/>
            </a:endParaRPr>
          </a:p>
        </p:txBody>
      </p:sp>
      <p:sp>
        <p:nvSpPr>
          <p:cNvPr id="8" name="文本框 7"/>
          <p:cNvSpPr txBox="1"/>
          <p:nvPr/>
        </p:nvSpPr>
        <p:spPr>
          <a:xfrm>
            <a:off x="813435" y="1152049"/>
            <a:ext cx="7766685" cy="737235"/>
          </a:xfrm>
          <a:prstGeom prst="rect">
            <a:avLst/>
          </a:prstGeom>
          <a:noFill/>
          <a:ln w="22225">
            <a:solidFill>
              <a:srgbClr val="002060"/>
            </a:solidFill>
          </a:ln>
        </p:spPr>
        <p:txBody>
          <a:bodyPr wrap="square" rtlCol="0">
            <a:spAutoFit/>
          </a:bodyPr>
          <a:lstStyle/>
          <a:p>
            <a:r>
              <a:rPr lang="zh-CN" altLang="en-US" sz="2100">
                <a:solidFill>
                  <a:srgbClr val="FF0000"/>
                </a:solidFill>
                <a:latin typeface="Times New Roman" panose="02020603050405020304" charset="0"/>
                <a:ea typeface="黑体" panose="02010609060101010101" charset="-122"/>
                <a:cs typeface="Times New Roman" panose="02020603050405020304" charset="0"/>
              </a:rPr>
              <a:t>说明：赤道处地球自转的向心加速度</a:t>
            </a:r>
            <a:r>
              <a:rPr lang="en-US" altLang="zh-CN" sz="2100" i="1">
                <a:solidFill>
                  <a:srgbClr val="FF0000"/>
                </a:solidFill>
                <a:latin typeface="Times New Roman" panose="02020603050405020304" charset="0"/>
                <a:ea typeface="黑体" panose="02010609060101010101" charset="-122"/>
                <a:cs typeface="Times New Roman" panose="02020603050405020304" charset="0"/>
                <a:sym typeface="+mn-ea"/>
              </a:rPr>
              <a:t>a</a:t>
            </a:r>
            <a:r>
              <a:rPr lang="en-US" altLang="zh-CN" sz="2100" baseline="-25000">
                <a:solidFill>
                  <a:srgbClr val="FF0000"/>
                </a:solidFill>
                <a:latin typeface="Times New Roman" panose="02020603050405020304" charset="0"/>
                <a:ea typeface="黑体" panose="02010609060101010101" charset="-122"/>
                <a:cs typeface="Times New Roman" panose="02020603050405020304" charset="0"/>
                <a:sym typeface="+mn-ea"/>
              </a:rPr>
              <a:t>n</a:t>
            </a:r>
            <a:r>
              <a:rPr lang="zh-CN" altLang="en-US" sz="2100">
                <a:solidFill>
                  <a:srgbClr val="FF0000"/>
                </a:solidFill>
                <a:latin typeface="Times New Roman" panose="02020603050405020304" charset="0"/>
                <a:ea typeface="黑体" panose="02010609060101010101" charset="-122"/>
                <a:cs typeface="Times New Roman" panose="02020603050405020304" charset="0"/>
              </a:rPr>
              <a:t>为</a:t>
            </a:r>
            <a:r>
              <a:rPr lang="en-US" altLang="zh-CN" sz="2100">
                <a:solidFill>
                  <a:srgbClr val="FF0000"/>
                </a:solidFill>
                <a:latin typeface="Times New Roman" panose="02020603050405020304" charset="0"/>
                <a:ea typeface="黑体" panose="02010609060101010101" charset="-122"/>
                <a:cs typeface="Times New Roman" panose="02020603050405020304" charset="0"/>
              </a:rPr>
              <a:t>0.0338m/s</a:t>
            </a:r>
            <a:r>
              <a:rPr lang="en-US" altLang="zh-CN" sz="2100" baseline="30000">
                <a:solidFill>
                  <a:srgbClr val="FF0000"/>
                </a:solidFill>
                <a:latin typeface="Times New Roman" panose="02020603050405020304" charset="0"/>
                <a:ea typeface="黑体" panose="02010609060101010101" charset="-122"/>
                <a:cs typeface="Times New Roman" panose="02020603050405020304" charset="0"/>
              </a:rPr>
              <a:t>2</a:t>
            </a:r>
            <a:r>
              <a:rPr lang="zh-CN" altLang="en-US" sz="2100">
                <a:solidFill>
                  <a:srgbClr val="FF0000"/>
                </a:solidFill>
                <a:latin typeface="Times New Roman" panose="02020603050405020304" charset="0"/>
                <a:ea typeface="黑体" panose="02010609060101010101" charset="-122"/>
                <a:cs typeface="Times New Roman" panose="02020603050405020304" charset="0"/>
              </a:rPr>
              <a:t>，重力加速度</a:t>
            </a:r>
            <a:r>
              <a:rPr lang="en-US" altLang="zh-CN" sz="2100" i="1">
                <a:solidFill>
                  <a:srgbClr val="FF0000"/>
                </a:solidFill>
                <a:latin typeface="Times New Roman" panose="02020603050405020304" charset="0"/>
                <a:ea typeface="黑体" panose="02010609060101010101" charset="-122"/>
                <a:cs typeface="Times New Roman" panose="02020603050405020304" charset="0"/>
              </a:rPr>
              <a:t>g</a:t>
            </a:r>
            <a:r>
              <a:rPr lang="zh-CN" altLang="en-US" sz="2100">
                <a:solidFill>
                  <a:srgbClr val="FF0000"/>
                </a:solidFill>
                <a:latin typeface="Times New Roman" panose="02020603050405020304" charset="0"/>
                <a:ea typeface="黑体" panose="02010609060101010101" charset="-122"/>
                <a:cs typeface="Times New Roman" panose="02020603050405020304" charset="0"/>
              </a:rPr>
              <a:t>为</a:t>
            </a:r>
            <a:r>
              <a:rPr lang="en-US" altLang="zh-CN" sz="2100">
                <a:solidFill>
                  <a:srgbClr val="FF0000"/>
                </a:solidFill>
                <a:latin typeface="Times New Roman" panose="02020603050405020304" charset="0"/>
                <a:ea typeface="黑体" panose="02010609060101010101" charset="-122"/>
                <a:cs typeface="Times New Roman" panose="02020603050405020304" charset="0"/>
              </a:rPr>
              <a:t>9.8m/s</a:t>
            </a:r>
            <a:r>
              <a:rPr lang="en-US" altLang="zh-CN" sz="2100" baseline="30000">
                <a:solidFill>
                  <a:srgbClr val="FF0000"/>
                </a:solidFill>
                <a:latin typeface="Times New Roman" panose="02020603050405020304" charset="0"/>
                <a:ea typeface="黑体" panose="02010609060101010101" charset="-122"/>
                <a:cs typeface="Times New Roman" panose="02020603050405020304" charset="0"/>
              </a:rPr>
              <a:t>2</a:t>
            </a:r>
            <a:r>
              <a:rPr lang="zh-CN" altLang="en-US" sz="2100">
                <a:solidFill>
                  <a:srgbClr val="FF0000"/>
                </a:solidFill>
                <a:latin typeface="Times New Roman" panose="02020603050405020304" charset="0"/>
                <a:ea typeface="黑体" panose="02010609060101010101" charset="-122"/>
                <a:cs typeface="Times New Roman" panose="02020603050405020304" charset="0"/>
              </a:rPr>
              <a:t> ，</a:t>
            </a:r>
            <a:r>
              <a:rPr lang="en-US" altLang="zh-CN" sz="2100" i="1">
                <a:solidFill>
                  <a:srgbClr val="FF0000"/>
                </a:solidFill>
                <a:latin typeface="Times New Roman" panose="02020603050405020304" charset="0"/>
                <a:ea typeface="黑体" panose="02010609060101010101" charset="-122"/>
                <a:cs typeface="Times New Roman" panose="02020603050405020304" charset="0"/>
              </a:rPr>
              <a:t>a</a:t>
            </a:r>
            <a:r>
              <a:rPr lang="en-US" altLang="zh-CN" sz="2100" baseline="-25000">
                <a:solidFill>
                  <a:srgbClr val="FF0000"/>
                </a:solidFill>
                <a:latin typeface="Times New Roman" panose="02020603050405020304" charset="0"/>
                <a:ea typeface="黑体" panose="02010609060101010101" charset="-122"/>
                <a:cs typeface="Times New Roman" panose="02020603050405020304" charset="0"/>
              </a:rPr>
              <a:t>n</a:t>
            </a:r>
            <a:r>
              <a:rPr lang="zh-CN" altLang="zh-CN" sz="2100">
                <a:solidFill>
                  <a:srgbClr val="FF0000"/>
                </a:solidFill>
                <a:latin typeface="Times New Roman" panose="02020603050405020304" charset="0"/>
                <a:ea typeface="黑体" panose="02010609060101010101" charset="-122"/>
                <a:cs typeface="Times New Roman" panose="02020603050405020304" charset="0"/>
              </a:rPr>
              <a:t>约为</a:t>
            </a:r>
            <a:r>
              <a:rPr lang="en-US" altLang="zh-CN" sz="2100" i="1">
                <a:solidFill>
                  <a:srgbClr val="FF0000"/>
                </a:solidFill>
                <a:latin typeface="Times New Roman" panose="02020603050405020304" charset="0"/>
                <a:ea typeface="黑体" panose="02010609060101010101" charset="-122"/>
                <a:cs typeface="Times New Roman" panose="02020603050405020304" charset="0"/>
              </a:rPr>
              <a:t>g</a:t>
            </a:r>
            <a:r>
              <a:rPr lang="zh-CN" altLang="en-US" sz="2100">
                <a:solidFill>
                  <a:srgbClr val="FF0000"/>
                </a:solidFill>
                <a:latin typeface="Times New Roman" panose="02020603050405020304" charset="0"/>
                <a:ea typeface="黑体" panose="02010609060101010101" charset="-122"/>
                <a:cs typeface="Times New Roman" panose="02020603050405020304" charset="0"/>
              </a:rPr>
              <a:t>的千分之三。</a:t>
            </a:r>
            <a:endParaRPr lang="zh-CN" altLang="en-US" sz="2100">
              <a:solidFill>
                <a:srgbClr val="FF0000"/>
              </a:solidFill>
              <a:latin typeface="Times New Roman" panose="02020603050405020304" charset="0"/>
              <a:ea typeface="黑体" panose="02010609060101010101"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161"/>
                                        </p:tgtEl>
                                        <p:attrNameLst>
                                          <p:attrName>style.visibility</p:attrName>
                                        </p:attrNameLst>
                                      </p:cBhvr>
                                      <p:to>
                                        <p:strVal val="visible"/>
                                      </p:to>
                                    </p:set>
                                    <p:anim calcmode="lin" valueType="num">
                                      <p:cBhvr additive="base">
                                        <p:cTn id="19" dur="500" fill="hold"/>
                                        <p:tgtEl>
                                          <p:spTgt spid="47161"/>
                                        </p:tgtEl>
                                        <p:attrNameLst>
                                          <p:attrName>ppt_x</p:attrName>
                                        </p:attrNameLst>
                                      </p:cBhvr>
                                      <p:tavLst>
                                        <p:tav tm="0">
                                          <p:val>
                                            <p:strVal val="#ppt_x"/>
                                          </p:val>
                                        </p:tav>
                                        <p:tav tm="100000">
                                          <p:val>
                                            <p:strVal val="#ppt_x"/>
                                          </p:val>
                                        </p:tav>
                                      </p:tavLst>
                                    </p:anim>
                                    <p:anim calcmode="lin" valueType="num">
                                      <p:cBhvr additive="base">
                                        <p:cTn id="20" dur="500" fill="hold"/>
                                        <p:tgtEl>
                                          <p:spTgt spid="4716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162"/>
                                        </p:tgtEl>
                                        <p:attrNameLst>
                                          <p:attrName>style.visibility</p:attrName>
                                        </p:attrNameLst>
                                      </p:cBhvr>
                                      <p:to>
                                        <p:strVal val="visible"/>
                                      </p:to>
                                    </p:set>
                                    <p:anim calcmode="lin" valueType="num">
                                      <p:cBhvr additive="base">
                                        <p:cTn id="25" dur="500" fill="hold"/>
                                        <p:tgtEl>
                                          <p:spTgt spid="47162"/>
                                        </p:tgtEl>
                                        <p:attrNameLst>
                                          <p:attrName>ppt_x</p:attrName>
                                        </p:attrNameLst>
                                      </p:cBhvr>
                                      <p:tavLst>
                                        <p:tav tm="0">
                                          <p:val>
                                            <p:strVal val="#ppt_x"/>
                                          </p:val>
                                        </p:tav>
                                        <p:tav tm="100000">
                                          <p:val>
                                            <p:strVal val="#ppt_x"/>
                                          </p:val>
                                        </p:tav>
                                      </p:tavLst>
                                    </p:anim>
                                    <p:anim calcmode="lin" valueType="num">
                                      <p:cBhvr additive="base">
                                        <p:cTn id="26" dur="500" fill="hold"/>
                                        <p:tgtEl>
                                          <p:spTgt spid="4716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7181"/>
                                        </p:tgtEl>
                                        <p:attrNameLst>
                                          <p:attrName>style.visibility</p:attrName>
                                        </p:attrNameLst>
                                      </p:cBhvr>
                                      <p:to>
                                        <p:strVal val="visible"/>
                                      </p:to>
                                    </p:set>
                                    <p:anim calcmode="lin" valueType="num">
                                      <p:cBhvr additive="base">
                                        <p:cTn id="31" dur="500" fill="hold"/>
                                        <p:tgtEl>
                                          <p:spTgt spid="47181"/>
                                        </p:tgtEl>
                                        <p:attrNameLst>
                                          <p:attrName>ppt_x</p:attrName>
                                        </p:attrNameLst>
                                      </p:cBhvr>
                                      <p:tavLst>
                                        <p:tav tm="0">
                                          <p:val>
                                            <p:strVal val="#ppt_x"/>
                                          </p:val>
                                        </p:tav>
                                        <p:tav tm="100000">
                                          <p:val>
                                            <p:strVal val="#ppt_x"/>
                                          </p:val>
                                        </p:tav>
                                      </p:tavLst>
                                    </p:anim>
                                    <p:anim calcmode="lin" valueType="num">
                                      <p:cBhvr additive="base">
                                        <p:cTn id="32" dur="500" fill="hold"/>
                                        <p:tgtEl>
                                          <p:spTgt spid="4718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7161" grpId="0"/>
      <p:bldP spid="5" grpId="0"/>
      <p:bldP spid="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8671" y="760571"/>
            <a:ext cx="2630805" cy="414020"/>
          </a:xfrm>
          <a:prstGeom prst="rect">
            <a:avLst/>
          </a:prstGeom>
          <a:noFill/>
        </p:spPr>
        <p:txBody>
          <a:bodyPr wrap="square" rtlCol="0">
            <a:spAutoFit/>
          </a:bodyPr>
          <a:lstStyle/>
          <a:p>
            <a:r>
              <a:rPr lang="zh-CN" altLang="en-US" sz="2100" b="1" dirty="0">
                <a:solidFill>
                  <a:schemeClr val="tx1"/>
                </a:solidFill>
                <a:latin typeface="黑体" panose="02010609060101010101" charset="-122"/>
                <a:ea typeface="黑体" panose="02010609060101010101" charset="-122"/>
                <a:cs typeface="Times New Roman" panose="02020603050405020304" charset="0"/>
                <a:sym typeface="+mn-ea"/>
              </a:rPr>
              <a:t>称量地球的质量</a:t>
            </a:r>
            <a:endParaRPr lang="zh-CN" altLang="en-US" sz="2100" b="1" dirty="0">
              <a:solidFill>
                <a:schemeClr val="tx1"/>
              </a:solidFill>
              <a:latin typeface="黑体" panose="02010609060101010101" charset="-122"/>
              <a:ea typeface="黑体" panose="02010609060101010101" charset="-122"/>
              <a:cs typeface="Times New Roman" panose="02020603050405020304" charset="0"/>
              <a:sym typeface="+mn-ea"/>
            </a:endParaRPr>
          </a:p>
        </p:txBody>
      </p:sp>
      <p:grpSp>
        <p:nvGrpSpPr>
          <p:cNvPr id="17411" name="Group 25"/>
          <p:cNvGrpSpPr/>
          <p:nvPr/>
        </p:nvGrpSpPr>
        <p:grpSpPr bwMode="auto">
          <a:xfrm>
            <a:off x="1013936" y="1384459"/>
            <a:ext cx="1563529" cy="1802241"/>
            <a:chOff x="1519" y="1434"/>
            <a:chExt cx="2429" cy="3066"/>
          </a:xfrm>
        </p:grpSpPr>
        <p:sp>
          <p:nvSpPr>
            <p:cNvPr id="17422" name="Line 26"/>
            <p:cNvSpPr>
              <a:spLocks noChangeShapeType="1"/>
            </p:cNvSpPr>
            <p:nvPr/>
          </p:nvSpPr>
          <p:spPr bwMode="auto">
            <a:xfrm flipV="1">
              <a:off x="2744" y="3113"/>
              <a:ext cx="0" cy="635"/>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2100" dirty="0">
                <a:latin typeface="Times New Roman" panose="02020603050405020304" charset="0"/>
                <a:ea typeface="楷体" panose="02010609060101010101" charset="-122"/>
                <a:cs typeface="Times New Roman" panose="02020603050405020304" charset="0"/>
              </a:endParaRPr>
            </a:p>
          </p:txBody>
        </p:sp>
        <p:sp>
          <p:nvSpPr>
            <p:cNvPr id="17423" name="Text Box 27"/>
            <p:cNvSpPr txBox="1">
              <a:spLocks noChangeArrowheads="1"/>
            </p:cNvSpPr>
            <p:nvPr/>
          </p:nvSpPr>
          <p:spPr bwMode="auto">
            <a:xfrm>
              <a:off x="1882" y="1941"/>
              <a:ext cx="545"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100" i="1" dirty="0">
                  <a:latin typeface="Times New Roman" panose="02020603050405020304" charset="0"/>
                  <a:ea typeface="楷体" panose="02010609060101010101" charset="-122"/>
                  <a:cs typeface="Times New Roman" panose="02020603050405020304" charset="0"/>
                </a:rPr>
                <a:t>r</a:t>
              </a:r>
              <a:endParaRPr kumimoji="1" lang="en-US" altLang="zh-CN" sz="2100" i="1" dirty="0">
                <a:latin typeface="Times New Roman" panose="02020603050405020304" charset="0"/>
                <a:ea typeface="楷体" panose="02010609060101010101" charset="-122"/>
                <a:cs typeface="Times New Roman" panose="02020603050405020304" charset="0"/>
              </a:endParaRPr>
            </a:p>
          </p:txBody>
        </p:sp>
        <p:grpSp>
          <p:nvGrpSpPr>
            <p:cNvPr id="17424" name="Group 28"/>
            <p:cNvGrpSpPr/>
            <p:nvPr/>
          </p:nvGrpSpPr>
          <p:grpSpPr bwMode="auto">
            <a:xfrm>
              <a:off x="1519" y="1434"/>
              <a:ext cx="2429" cy="3066"/>
              <a:chOff x="1519" y="1434"/>
              <a:chExt cx="2429" cy="3066"/>
            </a:xfrm>
          </p:grpSpPr>
          <p:grpSp>
            <p:nvGrpSpPr>
              <p:cNvPr id="17426" name="Group 29"/>
              <p:cNvGrpSpPr/>
              <p:nvPr/>
            </p:nvGrpSpPr>
            <p:grpSpPr bwMode="auto">
              <a:xfrm>
                <a:off x="1519" y="1434"/>
                <a:ext cx="2429" cy="2568"/>
                <a:chOff x="3697" y="1253"/>
                <a:chExt cx="1587" cy="1678"/>
              </a:xfrm>
            </p:grpSpPr>
            <p:pic>
              <p:nvPicPr>
                <p:cNvPr id="17430" name="Picture 30" descr="未标题-1 "/>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321" y="1876"/>
                  <a:ext cx="300" cy="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1" name="Oval 31"/>
                <p:cNvSpPr>
                  <a:spLocks noChangeArrowheads="1"/>
                </p:cNvSpPr>
                <p:nvPr/>
              </p:nvSpPr>
              <p:spPr bwMode="auto">
                <a:xfrm>
                  <a:off x="3697" y="1253"/>
                  <a:ext cx="1587" cy="1587"/>
                </a:xfrm>
                <a:prstGeom prst="ellipse">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00" dirty="0">
                    <a:latin typeface="Times New Roman" panose="02020603050405020304" charset="0"/>
                    <a:ea typeface="楷体" panose="02010609060101010101" charset="-122"/>
                    <a:cs typeface="Times New Roman" panose="02020603050405020304" charset="0"/>
                  </a:endParaRPr>
                </a:p>
              </p:txBody>
            </p:sp>
            <p:pic>
              <p:nvPicPr>
                <p:cNvPr id="17432" name="Picture 32" descr="拷贝"/>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3" y="2750"/>
                  <a:ext cx="181"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27" name="Line 33"/>
              <p:cNvSpPr>
                <a:spLocks noChangeShapeType="1"/>
              </p:cNvSpPr>
              <p:nvPr/>
            </p:nvSpPr>
            <p:spPr bwMode="auto">
              <a:xfrm>
                <a:off x="1519" y="2614"/>
                <a:ext cx="1178"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sz="2100" dirty="0">
                  <a:latin typeface="Times New Roman" panose="02020603050405020304" charset="0"/>
                  <a:ea typeface="楷体" panose="02010609060101010101" charset="-122"/>
                  <a:cs typeface="Times New Roman" panose="02020603050405020304" charset="0"/>
                </a:endParaRPr>
              </a:p>
            </p:txBody>
          </p:sp>
          <p:sp>
            <p:nvSpPr>
              <p:cNvPr id="17428" name="Text Box 34"/>
              <p:cNvSpPr txBox="1">
                <a:spLocks noChangeArrowheads="1"/>
              </p:cNvSpPr>
              <p:nvPr/>
            </p:nvSpPr>
            <p:spPr bwMode="auto">
              <a:xfrm>
                <a:off x="2972" y="2388"/>
                <a:ext cx="630"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100" i="1" dirty="0">
                    <a:latin typeface="Times New Roman" panose="02020603050405020304" charset="0"/>
                    <a:ea typeface="楷体" panose="02010609060101010101" charset="-122"/>
                    <a:cs typeface="Times New Roman" panose="02020603050405020304" charset="0"/>
                  </a:rPr>
                  <a:t>M</a:t>
                </a:r>
                <a:endParaRPr kumimoji="1" lang="en-US" altLang="zh-CN" sz="2100" i="1" dirty="0">
                  <a:latin typeface="Times New Roman" panose="02020603050405020304" charset="0"/>
                  <a:ea typeface="楷体" panose="02010609060101010101" charset="-122"/>
                  <a:cs typeface="Times New Roman" panose="02020603050405020304" charset="0"/>
                </a:endParaRPr>
              </a:p>
            </p:txBody>
          </p:sp>
          <p:sp>
            <p:nvSpPr>
              <p:cNvPr id="17429" name="Text Box 35"/>
              <p:cNvSpPr txBox="1">
                <a:spLocks noChangeArrowheads="1"/>
              </p:cNvSpPr>
              <p:nvPr/>
            </p:nvSpPr>
            <p:spPr bwMode="auto">
              <a:xfrm>
                <a:off x="2427" y="3796"/>
                <a:ext cx="660"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kumimoji="1" lang="en-US" altLang="zh-CN" sz="2100" i="1" dirty="0">
                    <a:latin typeface="Times New Roman" panose="02020603050405020304" charset="0"/>
                    <a:ea typeface="楷体" panose="02010609060101010101" charset="-122"/>
                    <a:cs typeface="Times New Roman" panose="02020603050405020304" charset="0"/>
                  </a:rPr>
                  <a:t>m</a:t>
                </a:r>
                <a:endParaRPr kumimoji="1" lang="en-US" altLang="zh-CN" sz="2100" i="1" dirty="0">
                  <a:latin typeface="Times New Roman" panose="02020603050405020304" charset="0"/>
                  <a:ea typeface="楷体" panose="02010609060101010101" charset="-122"/>
                  <a:cs typeface="Times New Roman" panose="02020603050405020304" charset="0"/>
                </a:endParaRPr>
              </a:p>
            </p:txBody>
          </p:sp>
        </p:grpSp>
        <p:sp>
          <p:nvSpPr>
            <p:cNvPr id="17425" name="Text Box 36"/>
            <p:cNvSpPr txBox="1">
              <a:spLocks noChangeArrowheads="1"/>
            </p:cNvSpPr>
            <p:nvPr/>
          </p:nvSpPr>
          <p:spPr bwMode="auto">
            <a:xfrm>
              <a:off x="2788" y="2977"/>
              <a:ext cx="502"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sz="2100" i="1" dirty="0">
                  <a:latin typeface="Times New Roman" panose="02020603050405020304" charset="0"/>
                  <a:ea typeface="楷体" panose="02010609060101010101" charset="-122"/>
                  <a:cs typeface="Times New Roman" panose="02020603050405020304" charset="0"/>
                </a:rPr>
                <a:t>F</a:t>
              </a:r>
              <a:endParaRPr kumimoji="1" lang="en-US" altLang="zh-CN" sz="2100" i="1" dirty="0">
                <a:latin typeface="Times New Roman" panose="02020603050405020304" charset="0"/>
                <a:ea typeface="楷体" panose="02010609060101010101" charset="-122"/>
                <a:cs typeface="Times New Roman" panose="02020603050405020304" charset="0"/>
              </a:endParaRPr>
            </a:p>
          </p:txBody>
        </p:sp>
      </p:grpSp>
      <p:graphicFrame>
        <p:nvGraphicFramePr>
          <p:cNvPr id="15" name="Object 15"/>
          <p:cNvGraphicFramePr>
            <a:graphicFrameLocks noChangeAspect="1"/>
          </p:cNvGraphicFramePr>
          <p:nvPr/>
        </p:nvGraphicFramePr>
        <p:xfrm>
          <a:off x="3599974" y="1022509"/>
          <a:ext cx="1012984" cy="464344"/>
        </p:xfrm>
        <a:graphic>
          <a:graphicData uri="http://schemas.openxmlformats.org/presentationml/2006/ole">
            <mc:AlternateContent xmlns:mc="http://schemas.openxmlformats.org/markup-compatibility/2006">
              <mc:Choice xmlns:v="urn:schemas-microsoft-com:vml" Requires="v">
                <p:oleObj spid="_x0000_s5139" name="公式" r:id="rId3" imgW="508000" imgH="228600" progId="Equation.3">
                  <p:embed/>
                </p:oleObj>
              </mc:Choice>
              <mc:Fallback>
                <p:oleObj name="公式" r:id="rId3" imgW="508000" imgH="228600" progId="Equation.3">
                  <p:embed/>
                  <p:pic>
                    <p:nvPicPr>
                      <p:cNvPr id="0" name="图片 5121"/>
                      <p:cNvPicPr>
                        <a:picLocks noChangeAspect="1" noChangeArrowheads="1"/>
                      </p:cNvPicPr>
                      <p:nvPr/>
                    </p:nvPicPr>
                    <p:blipFill>
                      <a:blip r:embed="rId4"/>
                      <a:srcRect/>
                      <a:stretch>
                        <a:fillRect/>
                      </a:stretch>
                    </p:blipFill>
                    <p:spPr bwMode="auto">
                      <a:xfrm>
                        <a:off x="3599974" y="1022509"/>
                        <a:ext cx="1012984" cy="46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6"/>
          <p:cNvGraphicFramePr>
            <a:graphicFrameLocks noChangeAspect="1"/>
          </p:cNvGraphicFramePr>
          <p:nvPr/>
        </p:nvGraphicFramePr>
        <p:xfrm>
          <a:off x="3588068" y="1606391"/>
          <a:ext cx="1775936" cy="728186"/>
        </p:xfrm>
        <a:graphic>
          <a:graphicData uri="http://schemas.openxmlformats.org/presentationml/2006/ole">
            <mc:AlternateContent xmlns:mc="http://schemas.openxmlformats.org/markup-compatibility/2006">
              <mc:Choice xmlns:v="urn:schemas-microsoft-com:vml" Requires="v">
                <p:oleObj spid="_x0000_s5140" name="公式" r:id="rId5" imgW="774065" imgH="393700" progId="Equation.3">
                  <p:embed/>
                </p:oleObj>
              </mc:Choice>
              <mc:Fallback>
                <p:oleObj name="公式" r:id="rId5" imgW="774065" imgH="393700" progId="Equation.3">
                  <p:embed/>
                  <p:pic>
                    <p:nvPicPr>
                      <p:cNvPr id="0" name="图片 5122"/>
                      <p:cNvPicPr>
                        <a:picLocks noChangeAspect="1" noChangeArrowheads="1"/>
                      </p:cNvPicPr>
                      <p:nvPr/>
                    </p:nvPicPr>
                    <p:blipFill>
                      <a:blip r:embed="rId6"/>
                      <a:srcRect/>
                      <a:stretch>
                        <a:fillRect/>
                      </a:stretch>
                    </p:blipFill>
                    <p:spPr bwMode="auto">
                      <a:xfrm>
                        <a:off x="3588068" y="1606391"/>
                        <a:ext cx="1775936" cy="728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Object 17"/>
          <p:cNvGraphicFramePr>
            <a:graphicFrameLocks noChangeAspect="1"/>
          </p:cNvGraphicFramePr>
          <p:nvPr/>
        </p:nvGraphicFramePr>
        <p:xfrm>
          <a:off x="6054091" y="1597581"/>
          <a:ext cx="1360646" cy="834866"/>
        </p:xfrm>
        <a:graphic>
          <a:graphicData uri="http://schemas.openxmlformats.org/presentationml/2006/ole">
            <mc:AlternateContent xmlns:mc="http://schemas.openxmlformats.org/markup-compatibility/2006">
              <mc:Choice xmlns:v="urn:schemas-microsoft-com:vml" Requires="v">
                <p:oleObj spid="_x0000_s5141" name="公式" r:id="rId7" imgW="812800" imgH="419100" progId="Equation.3">
                  <p:embed/>
                </p:oleObj>
              </mc:Choice>
              <mc:Fallback>
                <p:oleObj name="公式" r:id="rId7" imgW="812800" imgH="419100" progId="Equation.3">
                  <p:embed/>
                  <p:pic>
                    <p:nvPicPr>
                      <p:cNvPr id="0" name="图片 5123"/>
                      <p:cNvPicPr>
                        <a:picLocks noChangeAspect="1" noChangeArrowheads="1"/>
                      </p:cNvPicPr>
                      <p:nvPr/>
                    </p:nvPicPr>
                    <p:blipFill>
                      <a:blip r:embed="rId8"/>
                      <a:srcRect/>
                      <a:stretch>
                        <a:fillRect/>
                      </a:stretch>
                    </p:blipFill>
                    <p:spPr bwMode="auto">
                      <a:xfrm>
                        <a:off x="6054091" y="1597581"/>
                        <a:ext cx="1360646" cy="834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AutoShape 47"/>
          <p:cNvSpPr>
            <a:spLocks noChangeArrowheads="1"/>
          </p:cNvSpPr>
          <p:nvPr/>
        </p:nvSpPr>
        <p:spPr bwMode="auto">
          <a:xfrm>
            <a:off x="4077891" y="2225279"/>
            <a:ext cx="202406" cy="247650"/>
          </a:xfrm>
          <a:prstGeom prst="downArrow">
            <a:avLst>
              <a:gd name="adj1" fmla="val 50000"/>
              <a:gd name="adj2" fmla="val 30588"/>
            </a:avLst>
          </a:prstGeom>
          <a:noFill/>
          <a:ln>
            <a:noFill/>
          </a:ln>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00" dirty="0">
              <a:latin typeface="Times New Roman" panose="02020603050405020304" charset="0"/>
              <a:ea typeface="楷体" panose="02010609060101010101" charset="-122"/>
              <a:cs typeface="Times New Roman" panose="02020603050405020304" charset="0"/>
            </a:endParaRPr>
          </a:p>
        </p:txBody>
      </p:sp>
      <p:graphicFrame>
        <p:nvGraphicFramePr>
          <p:cNvPr id="19" name="Object 19"/>
          <p:cNvGraphicFramePr>
            <a:graphicFrameLocks noChangeAspect="1"/>
          </p:cNvGraphicFramePr>
          <p:nvPr/>
        </p:nvGraphicFramePr>
        <p:xfrm>
          <a:off x="3636645" y="2432685"/>
          <a:ext cx="1978343" cy="772478"/>
        </p:xfrm>
        <a:graphic>
          <a:graphicData uri="http://schemas.openxmlformats.org/presentationml/2006/ole">
            <mc:AlternateContent xmlns:mc="http://schemas.openxmlformats.org/markup-compatibility/2006">
              <mc:Choice xmlns:v="urn:schemas-microsoft-com:vml" Requires="v">
                <p:oleObj spid="_x0000_s5142" name="公式" r:id="rId9" imgW="1054100" imgH="419100" progId="Equation.3">
                  <p:embed/>
                </p:oleObj>
              </mc:Choice>
              <mc:Fallback>
                <p:oleObj name="公式" r:id="rId9" imgW="1054100" imgH="419100" progId="Equation.3">
                  <p:embed/>
                  <p:pic>
                    <p:nvPicPr>
                      <p:cNvPr id="0" name="图片 5124"/>
                      <p:cNvPicPr>
                        <a:picLocks noChangeAspect="1" noChangeArrowheads="1"/>
                      </p:cNvPicPr>
                      <p:nvPr/>
                    </p:nvPicPr>
                    <p:blipFill>
                      <a:blip r:embed="rId10"/>
                      <a:srcRect/>
                      <a:stretch>
                        <a:fillRect/>
                      </a:stretch>
                    </p:blipFill>
                    <p:spPr bwMode="auto">
                      <a:xfrm>
                        <a:off x="3636645" y="2432685"/>
                        <a:ext cx="1978343" cy="77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AutoShape 48"/>
          <p:cNvSpPr>
            <a:spLocks noChangeArrowheads="1"/>
          </p:cNvSpPr>
          <p:nvPr/>
        </p:nvSpPr>
        <p:spPr bwMode="auto">
          <a:xfrm>
            <a:off x="4107656" y="3338513"/>
            <a:ext cx="202406" cy="247650"/>
          </a:xfrm>
          <a:prstGeom prst="downArrow">
            <a:avLst>
              <a:gd name="adj1" fmla="val 50000"/>
              <a:gd name="adj2" fmla="val 30588"/>
            </a:avLst>
          </a:prstGeom>
          <a:noFill/>
          <a:ln>
            <a:noFill/>
          </a:ln>
          <a:extLst>
            <a:ext uri="{909E8E84-426E-40DD-AFC4-6F175D3DCCD1}">
              <a14:hiddenFill xmlns:a14="http://schemas.microsoft.com/office/drawing/2010/main">
                <a:solidFill>
                  <a:srgbClr val="FF3300"/>
                </a:solidFill>
              </a14:hiddenFill>
            </a:ext>
            <a:ext uri="{91240B29-F687-4F45-9708-019B960494DF}">
              <a14:hiddenLine xmlns:a14="http://schemas.microsoft.com/office/drawing/2010/main" w="9525">
                <a:solidFill>
                  <a:schemeClr val="tx1"/>
                </a:solidFill>
                <a:miter lim="800000"/>
                <a:headEnd/>
                <a:tailEnd/>
              </a14:hiddenLine>
            </a:ext>
          </a:extLst>
        </p:spPr>
        <p:txBody>
          <a:bodyPr vert="eaVert"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00" dirty="0">
              <a:latin typeface="Times New Roman" panose="02020603050405020304" charset="0"/>
              <a:ea typeface="楷体" panose="02010609060101010101" charset="-122"/>
              <a:cs typeface="Times New Roman" panose="02020603050405020304" charset="0"/>
            </a:endParaRPr>
          </a:p>
        </p:txBody>
      </p:sp>
      <p:graphicFrame>
        <p:nvGraphicFramePr>
          <p:cNvPr id="21" name="Object 21"/>
          <p:cNvGraphicFramePr>
            <a:graphicFrameLocks noChangeAspect="1"/>
          </p:cNvGraphicFramePr>
          <p:nvPr/>
        </p:nvGraphicFramePr>
        <p:xfrm>
          <a:off x="3645218" y="3460433"/>
          <a:ext cx="1279208" cy="691991"/>
        </p:xfrm>
        <a:graphic>
          <a:graphicData uri="http://schemas.openxmlformats.org/presentationml/2006/ole">
            <mc:AlternateContent xmlns:mc="http://schemas.openxmlformats.org/markup-compatibility/2006">
              <mc:Choice xmlns:v="urn:schemas-microsoft-com:vml" Requires="v">
                <p:oleObj spid="_x0000_s5143" name="公式" r:id="rId11" imgW="749300" imgH="419100" progId="Equation.3">
                  <p:embed/>
                </p:oleObj>
              </mc:Choice>
              <mc:Fallback>
                <p:oleObj name="公式" r:id="rId11" imgW="749300" imgH="419100" progId="Equation.3">
                  <p:embed/>
                  <p:pic>
                    <p:nvPicPr>
                      <p:cNvPr id="0" name="图片 5125"/>
                      <p:cNvPicPr>
                        <a:picLocks noChangeAspect="1" noChangeArrowheads="1"/>
                      </p:cNvPicPr>
                      <p:nvPr/>
                    </p:nvPicPr>
                    <p:blipFill>
                      <a:blip r:embed="rId12"/>
                      <a:srcRect/>
                      <a:stretch>
                        <a:fillRect/>
                      </a:stretch>
                    </p:blipFill>
                    <p:spPr bwMode="auto">
                      <a:xfrm>
                        <a:off x="3645218" y="3460433"/>
                        <a:ext cx="1279208" cy="691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 name="矩形 21"/>
          <p:cNvSpPr>
            <a:spLocks noChangeArrowheads="1"/>
          </p:cNvSpPr>
          <p:nvPr/>
        </p:nvSpPr>
        <p:spPr bwMode="auto">
          <a:xfrm>
            <a:off x="882491" y="3338036"/>
            <a:ext cx="215455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100" dirty="0">
                <a:latin typeface="Times New Roman" panose="02020603050405020304" charset="0"/>
                <a:ea typeface="黑体" panose="02010609060101010101" charset="-122"/>
                <a:cs typeface="Times New Roman" panose="02020603050405020304" charset="0"/>
              </a:rPr>
              <a:t>月球绕地球公转的周期为</a:t>
            </a:r>
            <a:r>
              <a:rPr lang="en-US" altLang="zh-CN" sz="2100" i="1" dirty="0">
                <a:latin typeface="Times New Roman" panose="02020603050405020304" charset="0"/>
                <a:ea typeface="黑体" panose="02010609060101010101" charset="-122"/>
                <a:cs typeface="Times New Roman" panose="02020603050405020304" charset="0"/>
              </a:rPr>
              <a:t>T</a:t>
            </a:r>
            <a:r>
              <a:rPr lang="zh-CN" altLang="en-US" sz="2100" dirty="0">
                <a:latin typeface="Times New Roman" panose="02020603050405020304" charset="0"/>
                <a:ea typeface="黑体" panose="02010609060101010101" charset="-122"/>
                <a:cs typeface="Times New Roman" panose="02020603050405020304" charset="0"/>
              </a:rPr>
              <a:t>，轨道半径为</a:t>
            </a:r>
            <a:r>
              <a:rPr lang="en-US" altLang="zh-CN" sz="2100" i="1" dirty="0">
                <a:latin typeface="Times New Roman" panose="02020603050405020304" charset="0"/>
                <a:ea typeface="黑体" panose="02010609060101010101" charset="-122"/>
                <a:cs typeface="Times New Roman" panose="02020603050405020304" charset="0"/>
              </a:rPr>
              <a:t>r</a:t>
            </a:r>
            <a:endParaRPr lang="en-US" altLang="zh-CN" sz="2100" i="1" dirty="0">
              <a:latin typeface="Times New Roman" panose="02020603050405020304" charset="0"/>
              <a:ea typeface="黑体" panose="02010609060101010101" charset="-122"/>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additive="base">
                                        <p:cTn id="13" dur="500" fill="hold"/>
                                        <p:tgtEl>
                                          <p:spTgt spid="17411"/>
                                        </p:tgtEl>
                                        <p:attrNameLst>
                                          <p:attrName>ppt_x</p:attrName>
                                        </p:attrNameLst>
                                      </p:cBhvr>
                                      <p:tavLst>
                                        <p:tav tm="0">
                                          <p:val>
                                            <p:strVal val="#ppt_x"/>
                                          </p:val>
                                        </p:tav>
                                        <p:tav tm="100000">
                                          <p:val>
                                            <p:strVal val="#ppt_x"/>
                                          </p:val>
                                        </p:tav>
                                      </p:tavLst>
                                    </p:anim>
                                    <p:anim calcmode="lin" valueType="num">
                                      <p:cBhvr additive="base">
                                        <p:cTn id="14"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nodePh="1">
                                  <p:stCondLst>
                                    <p:cond delay="0"/>
                                  </p:stCondLst>
                                  <p:endCondLst>
                                    <p:cond evt="begin" delay="0">
                                      <p:tn val="41"/>
                                    </p:cond>
                                  </p:end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nodePh="1">
                                  <p:stCondLst>
                                    <p:cond delay="0"/>
                                  </p:stCondLst>
                                  <p:endCondLst>
                                    <p:cond evt="begin" delay="0">
                                      <p:tn val="51"/>
                                    </p:cond>
                                  </p:end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20"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0104" y="1201579"/>
            <a:ext cx="7642384" cy="737235"/>
          </a:xfrm>
          <a:prstGeom prst="rect">
            <a:avLst/>
          </a:prstGeom>
          <a:noFill/>
        </p:spPr>
        <p:txBody>
          <a:bodyPr wrap="square" rtlCol="0" anchor="t">
            <a:spAutoFit/>
          </a:bodyPr>
          <a:lstStyle/>
          <a:p>
            <a:pPr eaLnBrk="1" hangingPunct="1"/>
            <a:r>
              <a:rPr lang="zh-CN" altLang="en-US" sz="2100" dirty="0">
                <a:latin typeface="黑体" panose="02010609060101010101" charset="-122"/>
                <a:ea typeface="黑体" panose="02010609060101010101" charset="-122"/>
                <a:cs typeface="黑体" panose="02010609060101010101" charset="-122"/>
                <a:sym typeface="+mn-ea"/>
              </a:rPr>
              <a:t>思路一（环绕法）：将行星绕恒星的运动、卫星绕行星的运动视为匀速圆周运动，所需向心力是由万有引力提供的。</a:t>
            </a:r>
            <a:endParaRPr lang="zh-CN" altLang="en-US" sz="2100" dirty="0">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830104" y="2721293"/>
            <a:ext cx="7746206" cy="737235"/>
          </a:xfrm>
          <a:prstGeom prst="rect">
            <a:avLst/>
          </a:prstGeom>
          <a:noFill/>
        </p:spPr>
        <p:txBody>
          <a:bodyPr wrap="square" rtlCol="0">
            <a:spAutoFit/>
          </a:bodyPr>
          <a:lstStyle/>
          <a:p>
            <a:r>
              <a:rPr lang="zh-CN" altLang="en-US" sz="2100" dirty="0">
                <a:latin typeface="黑体" panose="02010609060101010101" charset="-122"/>
                <a:ea typeface="黑体" panose="02010609060101010101" charset="-122"/>
                <a:cs typeface="黑体" panose="02010609060101010101" charset="-122"/>
                <a:sym typeface="+mn-ea"/>
              </a:rPr>
              <a:t>思路二（重力加速度法）：中心天体表面上物体的重力与所受万有引力相等。</a:t>
            </a:r>
            <a:endParaRPr lang="zh-CN" altLang="en-US" sz="2100" dirty="0">
              <a:latin typeface="黑体" panose="02010609060101010101" charset="-122"/>
              <a:ea typeface="黑体" panose="02010609060101010101" charset="-122"/>
              <a:cs typeface="黑体" panose="02010609060101010101" charset="-122"/>
              <a:sym typeface="+mn-ea"/>
            </a:endParaRPr>
          </a:p>
        </p:txBody>
      </p:sp>
      <p:sp>
        <p:nvSpPr>
          <p:cNvPr id="4" name="文本框 3"/>
          <p:cNvSpPr txBox="1"/>
          <p:nvPr/>
        </p:nvSpPr>
        <p:spPr>
          <a:xfrm>
            <a:off x="763905" y="763905"/>
            <a:ext cx="3417094" cy="414020"/>
          </a:xfrm>
          <a:prstGeom prst="rect">
            <a:avLst/>
          </a:prstGeom>
          <a:noFill/>
        </p:spPr>
        <p:txBody>
          <a:bodyPr wrap="square" rtlCol="0">
            <a:spAutoFit/>
          </a:bodyPr>
          <a:lstStyle/>
          <a:p>
            <a:r>
              <a:rPr lang="en-US" altLang="zh-CN" sz="2100" b="1" dirty="0">
                <a:solidFill>
                  <a:srgbClr val="1F2DA8"/>
                </a:solidFill>
                <a:latin typeface="Times New Roman" panose="02020603050405020304" charset="0"/>
                <a:ea typeface="黑体" panose="02010609060101010101" charset="-122"/>
                <a:cs typeface="Times New Roman" panose="02020603050405020304" charset="0"/>
                <a:sym typeface="+mn-ea"/>
              </a:rPr>
              <a:t>1.</a:t>
            </a:r>
            <a:r>
              <a:rPr lang="zh-CN" altLang="en-US" sz="2100" b="1" dirty="0">
                <a:solidFill>
                  <a:srgbClr val="1F2DA8"/>
                </a:solidFill>
                <a:latin typeface="Times New Roman" panose="02020603050405020304" charset="0"/>
                <a:ea typeface="黑体" panose="02010609060101010101" charset="-122"/>
                <a:cs typeface="Times New Roman" panose="02020603050405020304" charset="0"/>
                <a:sym typeface="+mn-ea"/>
              </a:rPr>
              <a:t>计</a:t>
            </a:r>
            <a:r>
              <a:rPr lang="zh-CN" altLang="en-US" sz="2100" b="1" dirty="0">
                <a:solidFill>
                  <a:srgbClr val="1F2DA8"/>
                </a:solidFill>
                <a:latin typeface="Times New Roman" panose="02020603050405020304" charset="0"/>
                <a:ea typeface="黑体" panose="02010609060101010101" charset="-122"/>
                <a:cs typeface="Times New Roman" panose="02020603050405020304" charset="0"/>
                <a:sym typeface="+mn-ea"/>
              </a:rPr>
              <a:t>算中心天体的质量</a:t>
            </a:r>
            <a:endParaRPr lang="zh-CN" altLang="en-US" sz="2100" b="1" dirty="0">
              <a:solidFill>
                <a:srgbClr val="1F2DA8"/>
              </a:solidFill>
              <a:latin typeface="Times New Roman" panose="02020603050405020304" charset="0"/>
              <a:ea typeface="黑体" panose="02010609060101010101" charset="-122"/>
              <a:cs typeface="Times New Roman" panose="02020603050405020304" charset="0"/>
              <a:sym typeface="+mn-ea"/>
            </a:endParaRPr>
          </a:p>
        </p:txBody>
      </p:sp>
      <p:graphicFrame>
        <p:nvGraphicFramePr>
          <p:cNvPr id="19" name="Object 19"/>
          <p:cNvGraphicFramePr>
            <a:graphicFrameLocks noChangeAspect="1"/>
          </p:cNvGraphicFramePr>
          <p:nvPr/>
        </p:nvGraphicFramePr>
        <p:xfrm>
          <a:off x="3149680" y="1901429"/>
          <a:ext cx="2099310" cy="819626"/>
        </p:xfrm>
        <a:graphic>
          <a:graphicData uri="http://schemas.openxmlformats.org/presentationml/2006/ole">
            <mc:AlternateContent xmlns:mc="http://schemas.openxmlformats.org/markup-compatibility/2006">
              <mc:Choice xmlns:v="urn:schemas-microsoft-com:vml" Requires="v">
                <p:oleObj spid="_x0000_s6154" name="公式" r:id="rId1" imgW="1054100" imgH="419100" progId="Equation.3">
                  <p:embed/>
                </p:oleObj>
              </mc:Choice>
              <mc:Fallback>
                <p:oleObj name="公式" r:id="rId1" imgW="1054100" imgH="419100" progId="Equation.3">
                  <p:embed/>
                  <p:pic>
                    <p:nvPicPr>
                      <p:cNvPr id="0" name="图片 5124"/>
                      <p:cNvPicPr>
                        <a:picLocks noChangeAspect="1" noChangeArrowheads="1"/>
                      </p:cNvPicPr>
                      <p:nvPr/>
                    </p:nvPicPr>
                    <p:blipFill>
                      <a:blip r:embed="rId2"/>
                      <a:srcRect/>
                      <a:stretch>
                        <a:fillRect/>
                      </a:stretch>
                    </p:blipFill>
                    <p:spPr bwMode="auto">
                      <a:xfrm>
                        <a:off x="3149680" y="1901429"/>
                        <a:ext cx="2099310" cy="81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62" name="对象 47161"/>
          <p:cNvGraphicFramePr/>
          <p:nvPr/>
        </p:nvGraphicFramePr>
        <p:xfrm>
          <a:off x="3166587" y="3198376"/>
          <a:ext cx="1568291" cy="772478"/>
        </p:xfrm>
        <a:graphic>
          <a:graphicData uri="http://schemas.openxmlformats.org/presentationml/2006/ole">
            <mc:AlternateContent xmlns:mc="http://schemas.openxmlformats.org/markup-compatibility/2006">
              <mc:Choice xmlns:v="urn:schemas-microsoft-com:vml" Requires="v">
                <p:oleObj spid="_x0000_s6155" name="" r:id="rId3" imgW="800100" imgH="393700" progId="Equation.3">
                  <p:embed/>
                </p:oleObj>
              </mc:Choice>
              <mc:Fallback>
                <p:oleObj name="" r:id="rId3" imgW="800100" imgH="393700" progId="Equation.3">
                  <p:embed/>
                  <p:pic>
                    <p:nvPicPr>
                      <p:cNvPr id="0" name="图片 3108"/>
                      <p:cNvPicPr/>
                      <p:nvPr/>
                    </p:nvPicPr>
                    <p:blipFill>
                      <a:blip r:embed="rId4"/>
                      <a:stretch>
                        <a:fillRect/>
                      </a:stretch>
                    </p:blipFill>
                    <p:spPr>
                      <a:xfrm>
                        <a:off x="3166587" y="3198376"/>
                        <a:ext cx="1568291" cy="772478"/>
                      </a:xfrm>
                      <a:prstGeom prst="rect">
                        <a:avLst/>
                      </a:prstGeom>
                      <a:noFill/>
                      <a:ln w="38100">
                        <a:noFill/>
                        <a:miter/>
                      </a:ln>
                    </p:spPr>
                  </p:pic>
                </p:oleObj>
              </mc:Fallback>
            </mc:AlternateContent>
          </a:graphicData>
        </a:graphic>
      </p:graphicFrame>
      <p:graphicFrame>
        <p:nvGraphicFramePr>
          <p:cNvPr id="5" name="对象 4"/>
          <p:cNvGraphicFramePr/>
          <p:nvPr/>
        </p:nvGraphicFramePr>
        <p:xfrm>
          <a:off x="5365115" y="3347085"/>
          <a:ext cx="2636520" cy="428625"/>
        </p:xfrm>
        <a:graphic>
          <a:graphicData uri="http://schemas.openxmlformats.org/presentationml/2006/ole">
            <mc:AlternateContent xmlns:mc="http://schemas.openxmlformats.org/markup-compatibility/2006">
              <mc:Choice xmlns:v="urn:schemas-microsoft-com:vml" Requires="v">
                <p:oleObj spid="_x0000_s6156" name="" r:id="rId5" imgW="1308100" imgH="228600" progId="Equation.3">
                  <p:embed/>
                </p:oleObj>
              </mc:Choice>
              <mc:Fallback>
                <p:oleObj name="" r:id="rId5" imgW="1308100" imgH="228600" progId="Equation.3">
                  <p:embed/>
                  <p:pic>
                    <p:nvPicPr>
                      <p:cNvPr id="0" name="图片 3108"/>
                      <p:cNvPicPr/>
                      <p:nvPr/>
                    </p:nvPicPr>
                    <p:blipFill>
                      <a:blip r:embed="rId6"/>
                      <a:stretch>
                        <a:fillRect/>
                      </a:stretch>
                    </p:blipFill>
                    <p:spPr>
                      <a:xfrm>
                        <a:off x="5365115" y="3347085"/>
                        <a:ext cx="2636520" cy="428625"/>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7162"/>
                                        </p:tgtEl>
                                        <p:attrNameLst>
                                          <p:attrName>style.visibility</p:attrName>
                                        </p:attrNameLst>
                                      </p:cBhvr>
                                      <p:to>
                                        <p:strVal val="visible"/>
                                      </p:to>
                                    </p:set>
                                    <p:anim calcmode="lin" valueType="num">
                                      <p:cBhvr additive="base">
                                        <p:cTn id="31" dur="500" fill="hold"/>
                                        <p:tgtEl>
                                          <p:spTgt spid="47162"/>
                                        </p:tgtEl>
                                        <p:attrNameLst>
                                          <p:attrName>ppt_x</p:attrName>
                                        </p:attrNameLst>
                                      </p:cBhvr>
                                      <p:tavLst>
                                        <p:tav tm="0">
                                          <p:val>
                                            <p:strVal val="#ppt_x"/>
                                          </p:val>
                                        </p:tav>
                                        <p:tav tm="100000">
                                          <p:val>
                                            <p:strVal val="#ppt_x"/>
                                          </p:val>
                                        </p:tav>
                                      </p:tavLst>
                                    </p:anim>
                                    <p:anim calcmode="lin" valueType="num">
                                      <p:cBhvr additive="base">
                                        <p:cTn id="32" dur="500" fill="hold"/>
                                        <p:tgtEl>
                                          <p:spTgt spid="4716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88683" y="786765"/>
            <a:ext cx="3940969" cy="414020"/>
          </a:xfrm>
          <a:prstGeom prst="rect">
            <a:avLst/>
          </a:prstGeom>
          <a:noFill/>
        </p:spPr>
        <p:txBody>
          <a:bodyPr wrap="square" rtlCol="0">
            <a:spAutoFit/>
          </a:bodyPr>
          <a:lstStyle/>
          <a:p>
            <a:r>
              <a:rPr lang="zh-CN" altLang="en-US" sz="2100" b="1" dirty="0">
                <a:solidFill>
                  <a:schemeClr val="tx1"/>
                </a:solidFill>
                <a:latin typeface="黑体" panose="02010609060101010101" charset="-122"/>
                <a:ea typeface="黑体" panose="02010609060101010101" charset="-122"/>
                <a:cs typeface="Times New Roman" panose="02020603050405020304" charset="0"/>
                <a:sym typeface="+mn-ea"/>
              </a:rPr>
              <a:t>如何计算太阳的质量</a:t>
            </a:r>
            <a:endParaRPr lang="zh-CN" altLang="en-US" sz="2100" b="1" dirty="0">
              <a:solidFill>
                <a:schemeClr val="tx1"/>
              </a:solidFill>
              <a:latin typeface="黑体" panose="02010609060101010101" charset="-122"/>
              <a:ea typeface="黑体" panose="02010609060101010101" charset="-122"/>
              <a:cs typeface="Times New Roman" panose="02020603050405020304" charset="0"/>
              <a:sym typeface="+mn-ea"/>
            </a:endParaRPr>
          </a:p>
        </p:txBody>
      </p:sp>
      <p:grpSp>
        <p:nvGrpSpPr>
          <p:cNvPr id="18435" name="Group 15"/>
          <p:cNvGrpSpPr/>
          <p:nvPr/>
        </p:nvGrpSpPr>
        <p:grpSpPr bwMode="auto">
          <a:xfrm>
            <a:off x="1912144" y="1563053"/>
            <a:ext cx="1183481" cy="1193006"/>
            <a:chOff x="3697" y="1253"/>
            <a:chExt cx="1587" cy="1673"/>
          </a:xfrm>
        </p:grpSpPr>
        <p:pic>
          <p:nvPicPr>
            <p:cNvPr id="18445" name="Picture 16" descr="未标题-1 "/>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366" y="1888"/>
              <a:ext cx="283"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Oval 17"/>
            <p:cNvSpPr>
              <a:spLocks noChangeArrowheads="1"/>
            </p:cNvSpPr>
            <p:nvPr/>
          </p:nvSpPr>
          <p:spPr bwMode="auto">
            <a:xfrm>
              <a:off x="3697" y="1253"/>
              <a:ext cx="1587" cy="1587"/>
            </a:xfrm>
            <a:prstGeom prst="ellipse">
              <a:avLst/>
            </a:pr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00" dirty="0">
                <a:latin typeface="Times New Roman" panose="02020603050405020304" charset="0"/>
                <a:ea typeface="楷体" panose="02010609060101010101" charset="-122"/>
                <a:cs typeface="Times New Roman" panose="02020603050405020304" charset="0"/>
              </a:endParaRPr>
            </a:p>
          </p:txBody>
        </p:sp>
        <p:pic>
          <p:nvPicPr>
            <p:cNvPr id="18447" name="Picture 18" descr="拷贝"/>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1" y="2726"/>
              <a:ext cx="192"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6" name="AutoShape 20"/>
          <p:cNvSpPr>
            <a:spLocks noChangeArrowheads="1"/>
          </p:cNvSpPr>
          <p:nvPr/>
        </p:nvSpPr>
        <p:spPr bwMode="auto">
          <a:xfrm>
            <a:off x="3799999" y="1339215"/>
            <a:ext cx="2674144" cy="377190"/>
          </a:xfrm>
          <a:prstGeom prst="wedgeRoundRectCallout">
            <a:avLst>
              <a:gd name="adj1" fmla="val -93170"/>
              <a:gd name="adj2" fmla="val 150252"/>
              <a:gd name="adj3" fmla="val 16667"/>
            </a:avLst>
          </a:prstGeom>
          <a:noFill/>
          <a:ln w="9525">
            <a:solidFill>
              <a:schemeClr val="tx1"/>
            </a:solidFill>
            <a:miter lim="800000"/>
          </a:ln>
          <a:extLst>
            <a:ext uri="{909E8E84-426E-40DD-AFC4-6F175D3DCCD1}">
              <a14:hiddenFill xmlns:a14="http://schemas.microsoft.com/office/drawing/2010/main">
                <a:solidFill>
                  <a:schemeClr val="accent1"/>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100" b="1" dirty="0">
                <a:latin typeface="Times New Roman" panose="02020603050405020304" charset="0"/>
                <a:ea typeface="黑体" panose="02010609060101010101" charset="-122"/>
                <a:cs typeface="Times New Roman" panose="02020603050405020304" charset="0"/>
              </a:rPr>
              <a:t>太阳作为中心天体</a:t>
            </a:r>
            <a:r>
              <a:rPr kumimoji="1" lang="en-US" altLang="zh-CN" sz="2100" b="1" i="1" dirty="0">
                <a:latin typeface="Times New Roman" panose="02020603050405020304" charset="0"/>
                <a:ea typeface="黑体" panose="02010609060101010101" charset="-122"/>
                <a:cs typeface="Times New Roman" panose="02020603050405020304" charset="0"/>
              </a:rPr>
              <a:t>M</a:t>
            </a:r>
            <a:endParaRPr kumimoji="1" lang="en-US" altLang="zh-CN" sz="2100" b="1" i="1" dirty="0">
              <a:latin typeface="Times New Roman" panose="02020603050405020304" charset="0"/>
              <a:ea typeface="黑体" panose="02010609060101010101" charset="-122"/>
              <a:cs typeface="Times New Roman" panose="02020603050405020304" charset="0"/>
            </a:endParaRPr>
          </a:p>
        </p:txBody>
      </p:sp>
      <p:sp>
        <p:nvSpPr>
          <p:cNvPr id="18437" name="AutoShape 23"/>
          <p:cNvSpPr>
            <a:spLocks noChangeArrowheads="1"/>
          </p:cNvSpPr>
          <p:nvPr/>
        </p:nvSpPr>
        <p:spPr bwMode="auto">
          <a:xfrm>
            <a:off x="4203383" y="2050256"/>
            <a:ext cx="1553528" cy="451961"/>
          </a:xfrm>
          <a:prstGeom prst="wedgeRoundRectCallout">
            <a:avLst>
              <a:gd name="adj1" fmla="val -154713"/>
              <a:gd name="adj2" fmla="val 95708"/>
              <a:gd name="adj3" fmla="val 16667"/>
            </a:avLst>
          </a:prstGeom>
          <a:noFill/>
          <a:ln w="9525">
            <a:solidFill>
              <a:schemeClr val="tx1"/>
            </a:solidFill>
            <a:miter lim="800000"/>
          </a:ln>
          <a:extLst>
            <a:ext uri="{909E8E84-426E-40DD-AFC4-6F175D3DCCD1}">
              <a14:hiddenFill xmlns:a14="http://schemas.microsoft.com/office/drawing/2010/main">
                <a:solidFill>
                  <a:schemeClr val="accent1"/>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100" b="1" dirty="0">
                <a:latin typeface="Times New Roman" panose="02020603050405020304" charset="0"/>
                <a:ea typeface="黑体" panose="02010609060101010101" charset="-122"/>
                <a:cs typeface="Times New Roman" panose="02020603050405020304" charset="0"/>
              </a:rPr>
              <a:t>环绕天体</a:t>
            </a:r>
            <a:r>
              <a:rPr kumimoji="1" lang="en-US" altLang="zh-CN" sz="2100" b="1" i="1" dirty="0">
                <a:latin typeface="Times New Roman" panose="02020603050405020304" charset="0"/>
                <a:ea typeface="黑体" panose="02010609060101010101" charset="-122"/>
                <a:cs typeface="Times New Roman" panose="02020603050405020304" charset="0"/>
              </a:rPr>
              <a:t>m</a:t>
            </a:r>
            <a:endParaRPr kumimoji="1" lang="en-US" altLang="zh-CN" sz="2100" b="1" i="1" dirty="0">
              <a:latin typeface="Times New Roman" panose="02020603050405020304" charset="0"/>
              <a:ea typeface="黑体" panose="02010609060101010101" charset="-122"/>
              <a:cs typeface="Times New Roman" panose="02020603050405020304" charset="0"/>
            </a:endParaRPr>
          </a:p>
        </p:txBody>
      </p:sp>
      <p:sp>
        <p:nvSpPr>
          <p:cNvPr id="18439" name="矩形 9"/>
          <p:cNvSpPr>
            <a:spLocks noChangeArrowheads="1"/>
          </p:cNvSpPr>
          <p:nvPr/>
        </p:nvSpPr>
        <p:spPr bwMode="auto">
          <a:xfrm>
            <a:off x="968693" y="2848451"/>
            <a:ext cx="6409373" cy="737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100" b="1" dirty="0">
                <a:solidFill>
                  <a:srgbClr val="FF3300"/>
                </a:solidFill>
                <a:latin typeface="黑体" panose="02010609060101010101" charset="-122"/>
                <a:ea typeface="黑体" panose="02010609060101010101" charset="-122"/>
                <a:cs typeface="Times New Roman" panose="02020603050405020304" charset="0"/>
              </a:rPr>
              <a:t>求解思路：</a:t>
            </a:r>
            <a:r>
              <a:rPr kumimoji="1" lang="zh-CN" altLang="en-US" sz="2100" b="1" dirty="0">
                <a:latin typeface="黑体" panose="02010609060101010101" charset="-122"/>
                <a:ea typeface="黑体" panose="02010609060101010101" charset="-122"/>
                <a:cs typeface="Times New Roman" panose="02020603050405020304" charset="0"/>
              </a:rPr>
              <a:t>环绕天体的向心力由中心天体对其万有引力提供</a:t>
            </a:r>
            <a:endParaRPr kumimoji="1" lang="zh-CN" altLang="en-US" sz="2100" b="1" dirty="0">
              <a:latin typeface="黑体" panose="02010609060101010101" charset="-122"/>
              <a:ea typeface="黑体" panose="02010609060101010101" charset="-122"/>
              <a:cs typeface="Times New Roman" panose="02020603050405020304" charset="0"/>
            </a:endParaRPr>
          </a:p>
        </p:txBody>
      </p:sp>
      <p:sp>
        <p:nvSpPr>
          <p:cNvPr id="18440" name="Text Box 6"/>
          <p:cNvSpPr txBox="1">
            <a:spLocks noChangeArrowheads="1"/>
          </p:cNvSpPr>
          <p:nvPr/>
        </p:nvSpPr>
        <p:spPr bwMode="auto">
          <a:xfrm>
            <a:off x="969010" y="3623310"/>
            <a:ext cx="1351915" cy="41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zh-CN" altLang="en-US" sz="2100" b="1" dirty="0">
                <a:solidFill>
                  <a:srgbClr val="FF3300"/>
                </a:solidFill>
                <a:latin typeface="黑体" panose="02010609060101010101" charset="-122"/>
                <a:ea typeface="黑体" panose="02010609060101010101" charset="-122"/>
                <a:cs typeface="Times New Roman" panose="02020603050405020304" charset="0"/>
              </a:rPr>
              <a:t>具体方法：</a:t>
            </a:r>
            <a:endParaRPr kumimoji="1" lang="zh-CN" altLang="en-US" sz="2100" b="1" dirty="0">
              <a:solidFill>
                <a:srgbClr val="FF3300"/>
              </a:solidFill>
              <a:latin typeface="黑体" panose="02010609060101010101" charset="-122"/>
              <a:ea typeface="黑体" panose="02010609060101010101" charset="-122"/>
              <a:cs typeface="Times New Roman" panose="02020603050405020304" charset="0"/>
            </a:endParaRPr>
          </a:p>
        </p:txBody>
      </p:sp>
      <p:graphicFrame>
        <p:nvGraphicFramePr>
          <p:cNvPr id="18441" name="Object 12"/>
          <p:cNvGraphicFramePr>
            <a:graphicFrameLocks noChangeAspect="1"/>
          </p:cNvGraphicFramePr>
          <p:nvPr/>
        </p:nvGraphicFramePr>
        <p:xfrm>
          <a:off x="2444354" y="3427571"/>
          <a:ext cx="2391728" cy="746760"/>
        </p:xfrm>
        <a:graphic>
          <a:graphicData uri="http://schemas.openxmlformats.org/presentationml/2006/ole">
            <mc:AlternateContent xmlns:mc="http://schemas.openxmlformats.org/markup-compatibility/2006">
              <mc:Choice xmlns:v="urn:schemas-microsoft-com:vml" Requires="v">
                <p:oleObj spid="_x0000_s7175" name="公式" r:id="rId3" imgW="1155700" imgH="393700" progId="Equation.3">
                  <p:embed/>
                </p:oleObj>
              </mc:Choice>
              <mc:Fallback>
                <p:oleObj name="公式" r:id="rId3" imgW="1155700" imgH="393700" progId="Equation.3">
                  <p:embed/>
                  <p:pic>
                    <p:nvPicPr>
                      <p:cNvPr id="0" name="图片 6145"/>
                      <p:cNvPicPr>
                        <a:picLocks noChangeAspect="1" noChangeArrowheads="1"/>
                      </p:cNvPicPr>
                      <p:nvPr/>
                    </p:nvPicPr>
                    <p:blipFill>
                      <a:blip r:embed="rId4"/>
                      <a:srcRect/>
                      <a:stretch>
                        <a:fillRect/>
                      </a:stretch>
                    </p:blipFill>
                    <p:spPr bwMode="auto">
                      <a:xfrm>
                        <a:off x="2444354" y="3427571"/>
                        <a:ext cx="2391728" cy="7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2" name="AutoShape 9"/>
          <p:cNvSpPr>
            <a:spLocks noChangeArrowheads="1"/>
          </p:cNvSpPr>
          <p:nvPr/>
        </p:nvSpPr>
        <p:spPr bwMode="auto">
          <a:xfrm>
            <a:off x="4057833" y="3747121"/>
            <a:ext cx="203597" cy="107156"/>
          </a:xfrm>
          <a:prstGeom prst="rightArrow">
            <a:avLst>
              <a:gd name="adj1" fmla="val 50000"/>
              <a:gd name="adj2" fmla="val 23750"/>
            </a:avLst>
          </a:prstGeom>
          <a:noFill/>
          <a:ln>
            <a:noFill/>
          </a:ln>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100" dirty="0">
              <a:latin typeface="Times New Roman" panose="02020603050405020304" charset="0"/>
              <a:ea typeface="楷体" panose="02010609060101010101" charset="-122"/>
              <a:cs typeface="Times New Roman" panose="02020603050405020304" charset="0"/>
            </a:endParaRPr>
          </a:p>
        </p:txBody>
      </p:sp>
      <p:graphicFrame>
        <p:nvGraphicFramePr>
          <p:cNvPr id="18443" name="Object 14"/>
          <p:cNvGraphicFramePr>
            <a:graphicFrameLocks noChangeAspect="1"/>
          </p:cNvGraphicFramePr>
          <p:nvPr/>
        </p:nvGraphicFramePr>
        <p:xfrm>
          <a:off x="5193983" y="3451384"/>
          <a:ext cx="1401128" cy="722948"/>
        </p:xfrm>
        <a:graphic>
          <a:graphicData uri="http://schemas.openxmlformats.org/presentationml/2006/ole">
            <mc:AlternateContent xmlns:mc="http://schemas.openxmlformats.org/markup-compatibility/2006">
              <mc:Choice xmlns:v="urn:schemas-microsoft-com:vml" Requires="v">
                <p:oleObj spid="_x0000_s7176" name="公式" r:id="rId5" imgW="749300" imgH="419100" progId="Equation.3">
                  <p:embed/>
                </p:oleObj>
              </mc:Choice>
              <mc:Fallback>
                <p:oleObj name="公式" r:id="rId5" imgW="749300" imgH="419100" progId="Equation.3">
                  <p:embed/>
                  <p:pic>
                    <p:nvPicPr>
                      <p:cNvPr id="0" name="图片 61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3983" y="3451384"/>
                        <a:ext cx="1401128" cy="722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42" name="文本框 38941"/>
          <p:cNvSpPr txBox="1"/>
          <p:nvPr/>
        </p:nvSpPr>
        <p:spPr>
          <a:xfrm>
            <a:off x="6932771" y="1898809"/>
            <a:ext cx="1809274" cy="1060450"/>
          </a:xfrm>
          <a:prstGeom prst="rect">
            <a:avLst/>
          </a:prstGeom>
          <a:noFill/>
          <a:ln w="9525">
            <a:noFill/>
          </a:ln>
        </p:spPr>
        <p:txBody>
          <a:bodyPr wrap="square">
            <a:spAutoFit/>
          </a:bodyPr>
          <a:lstStyle/>
          <a:p>
            <a:pPr>
              <a:spcBef>
                <a:spcPct val="50000"/>
              </a:spcBef>
            </a:pPr>
            <a:r>
              <a:rPr lang="zh-CN" altLang="en-US" sz="2100" b="1" dirty="0">
                <a:solidFill>
                  <a:srgbClr val="FF0000"/>
                </a:solidFill>
                <a:effectLst>
                  <a:outerShdw blurRad="38100" dist="38100" dir="2700000">
                    <a:srgbClr val="000000"/>
                  </a:outerShdw>
                </a:effectLst>
                <a:latin typeface="黑体" panose="02010609060101010101" charset="-122"/>
                <a:ea typeface="黑体" panose="02010609060101010101" charset="-122"/>
              </a:rPr>
              <a:t>你能求出太阳的平均密度吗？</a:t>
            </a:r>
            <a:endParaRPr lang="zh-CN" altLang="en-US" sz="2100" b="1" dirty="0">
              <a:solidFill>
                <a:srgbClr val="FF0000"/>
              </a:solidFill>
              <a:effectLst>
                <a:outerShdw blurRad="38100" dist="38100" dir="2700000">
                  <a:srgbClr val="000000"/>
                </a:outerShdw>
              </a:effectLst>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9"/>
                                        </p:tgtEl>
                                        <p:attrNameLst>
                                          <p:attrName>style.visibility</p:attrName>
                                        </p:attrNameLst>
                                      </p:cBhvr>
                                      <p:to>
                                        <p:strVal val="visible"/>
                                      </p:to>
                                    </p:set>
                                    <p:anim calcmode="lin" valueType="num">
                                      <p:cBhvr additive="base">
                                        <p:cTn id="13" dur="500" fill="hold"/>
                                        <p:tgtEl>
                                          <p:spTgt spid="18439"/>
                                        </p:tgtEl>
                                        <p:attrNameLst>
                                          <p:attrName>ppt_x</p:attrName>
                                        </p:attrNameLst>
                                      </p:cBhvr>
                                      <p:tavLst>
                                        <p:tav tm="0">
                                          <p:val>
                                            <p:strVal val="#ppt_x"/>
                                          </p:val>
                                        </p:tav>
                                        <p:tav tm="100000">
                                          <p:val>
                                            <p:strVal val="#ppt_x"/>
                                          </p:val>
                                        </p:tav>
                                      </p:tavLst>
                                    </p:anim>
                                    <p:anim calcmode="lin" valueType="num">
                                      <p:cBhvr additive="base">
                                        <p:cTn id="14" dur="500" fill="hold"/>
                                        <p:tgtEl>
                                          <p:spTgt spid="1843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435"/>
                                        </p:tgtEl>
                                        <p:attrNameLst>
                                          <p:attrName>style.visibility</p:attrName>
                                        </p:attrNameLst>
                                      </p:cBhvr>
                                      <p:to>
                                        <p:strVal val="visible"/>
                                      </p:to>
                                    </p:set>
                                    <p:anim calcmode="lin" valueType="num">
                                      <p:cBhvr additive="base">
                                        <p:cTn id="19" dur="500" fill="hold"/>
                                        <p:tgtEl>
                                          <p:spTgt spid="18435"/>
                                        </p:tgtEl>
                                        <p:attrNameLst>
                                          <p:attrName>ppt_x</p:attrName>
                                        </p:attrNameLst>
                                      </p:cBhvr>
                                      <p:tavLst>
                                        <p:tav tm="0">
                                          <p:val>
                                            <p:strVal val="#ppt_x"/>
                                          </p:val>
                                        </p:tav>
                                        <p:tav tm="100000">
                                          <p:val>
                                            <p:strVal val="#ppt_x"/>
                                          </p:val>
                                        </p:tav>
                                      </p:tavLst>
                                    </p:anim>
                                    <p:anim calcmode="lin" valueType="num">
                                      <p:cBhvr additive="base">
                                        <p:cTn id="20"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6"/>
                                        </p:tgtEl>
                                        <p:attrNameLst>
                                          <p:attrName>style.visibility</p:attrName>
                                        </p:attrNameLst>
                                      </p:cBhvr>
                                      <p:to>
                                        <p:strVal val="visible"/>
                                      </p:to>
                                    </p:set>
                                    <p:anim calcmode="lin" valueType="num">
                                      <p:cBhvr additive="base">
                                        <p:cTn id="25" dur="500" fill="hold"/>
                                        <p:tgtEl>
                                          <p:spTgt spid="18436"/>
                                        </p:tgtEl>
                                        <p:attrNameLst>
                                          <p:attrName>ppt_x</p:attrName>
                                        </p:attrNameLst>
                                      </p:cBhvr>
                                      <p:tavLst>
                                        <p:tav tm="0">
                                          <p:val>
                                            <p:strVal val="#ppt_x"/>
                                          </p:val>
                                        </p:tav>
                                        <p:tav tm="100000">
                                          <p:val>
                                            <p:strVal val="#ppt_x"/>
                                          </p:val>
                                        </p:tav>
                                      </p:tavLst>
                                    </p:anim>
                                    <p:anim calcmode="lin" valueType="num">
                                      <p:cBhvr additive="base">
                                        <p:cTn id="26" dur="500" fill="hold"/>
                                        <p:tgtEl>
                                          <p:spTgt spid="184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7"/>
                                        </p:tgtEl>
                                        <p:attrNameLst>
                                          <p:attrName>style.visibility</p:attrName>
                                        </p:attrNameLst>
                                      </p:cBhvr>
                                      <p:to>
                                        <p:strVal val="visible"/>
                                      </p:to>
                                    </p:set>
                                    <p:anim calcmode="lin" valueType="num">
                                      <p:cBhvr additive="base">
                                        <p:cTn id="31" dur="500" fill="hold"/>
                                        <p:tgtEl>
                                          <p:spTgt spid="18437"/>
                                        </p:tgtEl>
                                        <p:attrNameLst>
                                          <p:attrName>ppt_x</p:attrName>
                                        </p:attrNameLst>
                                      </p:cBhvr>
                                      <p:tavLst>
                                        <p:tav tm="0">
                                          <p:val>
                                            <p:strVal val="#ppt_x"/>
                                          </p:val>
                                        </p:tav>
                                        <p:tav tm="100000">
                                          <p:val>
                                            <p:strVal val="#ppt_x"/>
                                          </p:val>
                                        </p:tav>
                                      </p:tavLst>
                                    </p:anim>
                                    <p:anim calcmode="lin" valueType="num">
                                      <p:cBhvr additive="base">
                                        <p:cTn id="32" dur="500" fill="hold"/>
                                        <p:tgtEl>
                                          <p:spTgt spid="1843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40"/>
                                        </p:tgtEl>
                                        <p:attrNameLst>
                                          <p:attrName>style.visibility</p:attrName>
                                        </p:attrNameLst>
                                      </p:cBhvr>
                                      <p:to>
                                        <p:strVal val="visible"/>
                                      </p:to>
                                    </p:set>
                                    <p:anim calcmode="lin" valueType="num">
                                      <p:cBhvr additive="base">
                                        <p:cTn id="37" dur="500" fill="hold"/>
                                        <p:tgtEl>
                                          <p:spTgt spid="18440"/>
                                        </p:tgtEl>
                                        <p:attrNameLst>
                                          <p:attrName>ppt_x</p:attrName>
                                        </p:attrNameLst>
                                      </p:cBhvr>
                                      <p:tavLst>
                                        <p:tav tm="0">
                                          <p:val>
                                            <p:strVal val="#ppt_x"/>
                                          </p:val>
                                        </p:tav>
                                        <p:tav tm="100000">
                                          <p:val>
                                            <p:strVal val="#ppt_x"/>
                                          </p:val>
                                        </p:tav>
                                      </p:tavLst>
                                    </p:anim>
                                    <p:anim calcmode="lin" valueType="num">
                                      <p:cBhvr additive="base">
                                        <p:cTn id="38" dur="500" fill="hold"/>
                                        <p:tgtEl>
                                          <p:spTgt spid="1844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441"/>
                                        </p:tgtEl>
                                        <p:attrNameLst>
                                          <p:attrName>style.visibility</p:attrName>
                                        </p:attrNameLst>
                                      </p:cBhvr>
                                      <p:to>
                                        <p:strVal val="visible"/>
                                      </p:to>
                                    </p:set>
                                    <p:anim calcmode="lin" valueType="num">
                                      <p:cBhvr additive="base">
                                        <p:cTn id="43" dur="500" fill="hold"/>
                                        <p:tgtEl>
                                          <p:spTgt spid="18441"/>
                                        </p:tgtEl>
                                        <p:attrNameLst>
                                          <p:attrName>ppt_x</p:attrName>
                                        </p:attrNameLst>
                                      </p:cBhvr>
                                      <p:tavLst>
                                        <p:tav tm="0">
                                          <p:val>
                                            <p:strVal val="#ppt_x"/>
                                          </p:val>
                                        </p:tav>
                                        <p:tav tm="100000">
                                          <p:val>
                                            <p:strVal val="#ppt_x"/>
                                          </p:val>
                                        </p:tav>
                                      </p:tavLst>
                                    </p:anim>
                                    <p:anim calcmode="lin" valueType="num">
                                      <p:cBhvr additive="base">
                                        <p:cTn id="44" dur="500" fill="hold"/>
                                        <p:tgtEl>
                                          <p:spTgt spid="1844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442"/>
                                        </p:tgtEl>
                                        <p:attrNameLst>
                                          <p:attrName>style.visibility</p:attrName>
                                        </p:attrNameLst>
                                      </p:cBhvr>
                                      <p:to>
                                        <p:strVal val="visible"/>
                                      </p:to>
                                    </p:set>
                                    <p:anim calcmode="lin" valueType="num">
                                      <p:cBhvr additive="base">
                                        <p:cTn id="47" dur="500" fill="hold"/>
                                        <p:tgtEl>
                                          <p:spTgt spid="18442"/>
                                        </p:tgtEl>
                                        <p:attrNameLst>
                                          <p:attrName>ppt_x</p:attrName>
                                        </p:attrNameLst>
                                      </p:cBhvr>
                                      <p:tavLst>
                                        <p:tav tm="0">
                                          <p:val>
                                            <p:strVal val="#ppt_x"/>
                                          </p:val>
                                        </p:tav>
                                        <p:tav tm="100000">
                                          <p:val>
                                            <p:strVal val="#ppt_x"/>
                                          </p:val>
                                        </p:tav>
                                      </p:tavLst>
                                    </p:anim>
                                    <p:anim calcmode="lin" valueType="num">
                                      <p:cBhvr additive="base">
                                        <p:cTn id="48" dur="500" fill="hold"/>
                                        <p:tgtEl>
                                          <p:spTgt spid="1844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8443"/>
                                        </p:tgtEl>
                                        <p:attrNameLst>
                                          <p:attrName>style.visibility</p:attrName>
                                        </p:attrNameLst>
                                      </p:cBhvr>
                                      <p:to>
                                        <p:strVal val="visible"/>
                                      </p:to>
                                    </p:set>
                                    <p:anim calcmode="lin" valueType="num">
                                      <p:cBhvr additive="base">
                                        <p:cTn id="51" dur="500" fill="hold"/>
                                        <p:tgtEl>
                                          <p:spTgt spid="18443"/>
                                        </p:tgtEl>
                                        <p:attrNameLst>
                                          <p:attrName>ppt_x</p:attrName>
                                        </p:attrNameLst>
                                      </p:cBhvr>
                                      <p:tavLst>
                                        <p:tav tm="0">
                                          <p:val>
                                            <p:strVal val="#ppt_x"/>
                                          </p:val>
                                        </p:tav>
                                        <p:tav tm="100000">
                                          <p:val>
                                            <p:strVal val="#ppt_x"/>
                                          </p:val>
                                        </p:tav>
                                      </p:tavLst>
                                    </p:anim>
                                    <p:anim calcmode="lin" valueType="num">
                                      <p:cBhvr additive="base">
                                        <p:cTn id="52" dur="500" fill="hold"/>
                                        <p:tgtEl>
                                          <p:spTgt spid="1844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9" presetClass="entr" presetSubtype="10" fill="hold" grpId="0" nodeType="clickEffect">
                                  <p:stCondLst>
                                    <p:cond delay="0"/>
                                  </p:stCondLst>
                                  <p:childTnLst>
                                    <p:set>
                                      <p:cBhvr>
                                        <p:cTn id="56" dur="1" fill="hold">
                                          <p:stCondLst>
                                            <p:cond delay="0"/>
                                          </p:stCondLst>
                                        </p:cTn>
                                        <p:tgtEl>
                                          <p:spTgt spid="38942"/>
                                        </p:tgtEl>
                                        <p:attrNameLst>
                                          <p:attrName>style.visibility</p:attrName>
                                        </p:attrNameLst>
                                      </p:cBhvr>
                                      <p:to>
                                        <p:strVal val="visible"/>
                                      </p:to>
                                    </p:set>
                                    <p:anim calcmode="lin" valueType="num">
                                      <p:cBhvr>
                                        <p:cTn id="57" dur="5000" fill="hold"/>
                                        <p:tgtEl>
                                          <p:spTgt spid="38942"/>
                                        </p:tgtEl>
                                        <p:attrNameLst>
                                          <p:attrName>ppt_w</p:attrName>
                                        </p:attrNameLst>
                                      </p:cBhvr>
                                      <p:tavLst>
                                        <p:tav tm="0" fmla="#ppt_w*sin(2.5*pi*$)">
                                          <p:val>
                                            <p:fltVal val="0"/>
                                          </p:val>
                                        </p:tav>
                                        <p:tav tm="100000">
                                          <p:val>
                                            <p:fltVal val="1"/>
                                          </p:val>
                                        </p:tav>
                                      </p:tavLst>
                                    </p:anim>
                                    <p:anim calcmode="lin" valueType="num">
                                      <p:cBhvr>
                                        <p:cTn id="58" dur="5000" fill="hold"/>
                                        <p:tgtEl>
                                          <p:spTgt spid="389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436" grpId="0" bldLvl="0" animBg="1"/>
      <p:bldP spid="18437" grpId="0" bldLvl="0" animBg="1"/>
      <p:bldP spid="18439" grpId="0"/>
      <p:bldP spid="18440" grpId="0"/>
      <p:bldP spid="18442" grpId="0"/>
      <p:bldP spid="389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42" name="文本框 38941"/>
          <p:cNvSpPr txBox="1"/>
          <p:nvPr/>
        </p:nvSpPr>
        <p:spPr>
          <a:xfrm>
            <a:off x="786289" y="718185"/>
            <a:ext cx="4785360" cy="414020"/>
          </a:xfrm>
          <a:prstGeom prst="rect">
            <a:avLst/>
          </a:prstGeom>
          <a:noFill/>
          <a:ln w="9525">
            <a:noFill/>
          </a:ln>
        </p:spPr>
        <p:txBody>
          <a:bodyPr wrap="square">
            <a:spAutoFit/>
          </a:bodyPr>
          <a:lstStyle/>
          <a:p>
            <a:pPr>
              <a:spcBef>
                <a:spcPct val="50000"/>
              </a:spcBef>
            </a:pPr>
            <a:r>
              <a:rPr lang="zh-CN" altLang="en-US" sz="2100" b="1" dirty="0">
                <a:solidFill>
                  <a:srgbClr val="FF0000"/>
                </a:solidFill>
                <a:effectLst>
                  <a:outerShdw blurRad="38100" dist="38100" dir="2700000">
                    <a:srgbClr val="000000"/>
                  </a:outerShdw>
                </a:effectLst>
                <a:latin typeface="黑体" panose="02010609060101010101" charset="-122"/>
                <a:ea typeface="黑体" panose="02010609060101010101" charset="-122"/>
              </a:rPr>
              <a:t>如何求中心天体的平均密度呢？</a:t>
            </a:r>
            <a:endParaRPr lang="zh-CN" altLang="en-US" sz="2100" b="1" dirty="0">
              <a:solidFill>
                <a:srgbClr val="FF0000"/>
              </a:solidFill>
              <a:effectLst>
                <a:outerShdw blurRad="38100" dist="38100" dir="2700000">
                  <a:srgbClr val="000000"/>
                </a:outerShdw>
              </a:effectLst>
              <a:latin typeface="黑体" panose="02010609060101010101" charset="-122"/>
              <a:ea typeface="黑体" panose="02010609060101010101" charset="-122"/>
            </a:endParaRPr>
          </a:p>
        </p:txBody>
      </p:sp>
      <p:sp>
        <p:nvSpPr>
          <p:cNvPr id="11" name="文本框 10"/>
          <p:cNvSpPr txBox="1"/>
          <p:nvPr/>
        </p:nvSpPr>
        <p:spPr>
          <a:xfrm>
            <a:off x="912019" y="3056573"/>
            <a:ext cx="7117556" cy="737235"/>
          </a:xfrm>
          <a:prstGeom prst="rect">
            <a:avLst/>
          </a:prstGeom>
          <a:noFill/>
          <a:ln w="9525">
            <a:noFill/>
          </a:ln>
        </p:spPr>
        <p:txBody>
          <a:bodyPr wrap="square" anchor="t">
            <a:spAutoFit/>
          </a:bodyPr>
          <a:lstStyle/>
          <a:p>
            <a:r>
              <a:rPr lang="zh-CN" altLang="en-US" sz="2100">
                <a:solidFill>
                  <a:srgbClr val="000000"/>
                </a:solidFill>
                <a:latin typeface="Times New Roman" panose="02020603050405020304" charset="0"/>
                <a:ea typeface="黑体" panose="02010609060101010101" charset="-122"/>
                <a:cs typeface="Times New Roman" panose="02020603050405020304" charset="0"/>
              </a:rPr>
              <a:t>当天体的卫星环绕天体表面做匀速圆周运动时，其轨道半径</a:t>
            </a:r>
            <a:r>
              <a:rPr lang="en-US" altLang="zh-CN" sz="2100" i="1">
                <a:solidFill>
                  <a:srgbClr val="000000"/>
                </a:solidFill>
                <a:latin typeface="Times New Roman" panose="02020603050405020304" charset="0"/>
                <a:ea typeface="黑体" panose="02010609060101010101" charset="-122"/>
                <a:cs typeface="Times New Roman" panose="02020603050405020304" charset="0"/>
              </a:rPr>
              <a:t>r</a:t>
            </a:r>
            <a:r>
              <a:rPr lang="zh-CN" altLang="en-US" sz="2100">
                <a:solidFill>
                  <a:srgbClr val="000000"/>
                </a:solidFill>
                <a:latin typeface="Times New Roman" panose="02020603050405020304" charset="0"/>
                <a:ea typeface="黑体" panose="02010609060101010101" charset="-122"/>
                <a:cs typeface="Times New Roman" panose="02020603050405020304" charset="0"/>
              </a:rPr>
              <a:t>约等于天体的半径</a:t>
            </a:r>
            <a:r>
              <a:rPr lang="en-US" altLang="zh-CN" sz="2100" i="1">
                <a:solidFill>
                  <a:srgbClr val="000000"/>
                </a:solidFill>
                <a:latin typeface="Times New Roman" panose="02020603050405020304" charset="0"/>
                <a:ea typeface="黑体" panose="02010609060101010101" charset="-122"/>
                <a:cs typeface="Times New Roman" panose="02020603050405020304" charset="0"/>
              </a:rPr>
              <a:t>R</a:t>
            </a:r>
            <a:r>
              <a:rPr lang="zh-CN" altLang="en-US" sz="2100">
                <a:solidFill>
                  <a:srgbClr val="000000"/>
                </a:solidFill>
                <a:latin typeface="Times New Roman" panose="02020603050405020304" charset="0"/>
                <a:ea typeface="黑体" panose="02010609060101010101" charset="-122"/>
                <a:cs typeface="Times New Roman" panose="02020603050405020304" charset="0"/>
              </a:rPr>
              <a:t>，则天体的平均密度为</a:t>
            </a:r>
            <a:endParaRPr lang="zh-CN" altLang="en-US" sz="2100">
              <a:solidFill>
                <a:srgbClr val="000000"/>
              </a:solidFill>
              <a:latin typeface="Times New Roman" panose="02020603050405020304" charset="0"/>
              <a:ea typeface="黑体" panose="02010609060101010101" charset="-122"/>
              <a:cs typeface="Times New Roman" panose="02020603050405020304" charset="0"/>
            </a:endParaRPr>
          </a:p>
        </p:txBody>
      </p:sp>
      <p:graphicFrame>
        <p:nvGraphicFramePr>
          <p:cNvPr id="12" name="对象 11">
            <a:hlinkClick r:id="" action="ppaction://ole?verb=0"/>
          </p:cNvPr>
          <p:cNvGraphicFramePr>
            <a:graphicFrameLocks noChangeAspect="1"/>
          </p:cNvGraphicFramePr>
          <p:nvPr/>
        </p:nvGraphicFramePr>
        <p:xfrm>
          <a:off x="6375083" y="3438525"/>
          <a:ext cx="1177766" cy="760095"/>
        </p:xfrm>
        <a:graphic>
          <a:graphicData uri="http://schemas.openxmlformats.org/presentationml/2006/ole">
            <mc:AlternateContent xmlns:mc="http://schemas.openxmlformats.org/markup-compatibility/2006">
              <mc:Choice xmlns:v="urn:schemas-microsoft-com:vml" Requires="v">
                <p:oleObj spid="_x0000_s11274" name="" r:id="rId1" imgW="609600" imgH="393700" progId="Equation.KSEE3">
                  <p:embed/>
                </p:oleObj>
              </mc:Choice>
              <mc:Fallback>
                <p:oleObj name="" r:id="rId1" imgW="609600" imgH="393700" progId="Equation.KSEE3">
                  <p:embed/>
                  <p:pic>
                    <p:nvPicPr>
                      <p:cNvPr id="0" name="图片 3085"/>
                      <p:cNvPicPr/>
                      <p:nvPr/>
                    </p:nvPicPr>
                    <p:blipFill>
                      <a:blip r:embed="rId2"/>
                      <a:stretch>
                        <a:fillRect/>
                      </a:stretch>
                    </p:blipFill>
                    <p:spPr>
                      <a:xfrm>
                        <a:off x="6375083" y="3438525"/>
                        <a:ext cx="1177766" cy="760095"/>
                      </a:xfrm>
                      <a:prstGeom prst="rect">
                        <a:avLst/>
                      </a:prstGeom>
                      <a:noFill/>
                      <a:ln w="38100">
                        <a:noFill/>
                        <a:miter/>
                      </a:ln>
                    </p:spPr>
                  </p:pic>
                </p:oleObj>
              </mc:Fallback>
            </mc:AlternateContent>
          </a:graphicData>
        </a:graphic>
      </p:graphicFrame>
      <p:graphicFrame>
        <p:nvGraphicFramePr>
          <p:cNvPr id="26643" name="Object 19"/>
          <p:cNvGraphicFramePr>
            <a:graphicFrameLocks noChangeAspect="1"/>
          </p:cNvGraphicFramePr>
          <p:nvPr/>
        </p:nvGraphicFramePr>
        <p:xfrm>
          <a:off x="925354" y="1277303"/>
          <a:ext cx="4147185" cy="1681163"/>
        </p:xfrm>
        <a:graphic>
          <a:graphicData uri="http://schemas.openxmlformats.org/presentationml/2006/ole">
            <mc:AlternateContent xmlns:mc="http://schemas.openxmlformats.org/markup-compatibility/2006">
              <mc:Choice xmlns:v="urn:schemas-microsoft-com:vml" Requires="v">
                <p:oleObj spid="_x0000_s11275" name="Equation" r:id="rId3" imgW="2108200" imgH="838200" progId="Equation.DSMT4">
                  <p:embed/>
                </p:oleObj>
              </mc:Choice>
              <mc:Fallback>
                <p:oleObj name="Equation" r:id="rId3" imgW="2108200" imgH="838200" progId="Equation.DSMT4">
                  <p:embed/>
                  <p:pic>
                    <p:nvPicPr>
                      <p:cNvPr id="0" name="图片 11265"/>
                      <p:cNvPicPr>
                        <a:picLocks noChangeAspect="1" noChangeArrowheads="1"/>
                      </p:cNvPicPr>
                      <p:nvPr/>
                    </p:nvPicPr>
                    <p:blipFill>
                      <a:blip r:embed="rId4"/>
                      <a:srcRect/>
                      <a:stretch>
                        <a:fillRect/>
                      </a:stretch>
                    </p:blipFill>
                    <p:spPr bwMode="auto">
                      <a:xfrm>
                        <a:off x="925354" y="1277303"/>
                        <a:ext cx="4147185" cy="1681163"/>
                      </a:xfrm>
                      <a:prstGeom prst="rect">
                        <a:avLst/>
                      </a:prstGeom>
                      <a:noFill/>
                      <a:ln>
                        <a:noFill/>
                      </a:ln>
                    </p:spPr>
                  </p:pic>
                </p:oleObj>
              </mc:Fallback>
            </mc:AlternateContent>
          </a:graphicData>
        </a:graphic>
      </p:graphicFrame>
      <p:grpSp>
        <p:nvGrpSpPr>
          <p:cNvPr id="3" name="组合 2"/>
          <p:cNvGrpSpPr/>
          <p:nvPr/>
        </p:nvGrpSpPr>
        <p:grpSpPr>
          <a:xfrm>
            <a:off x="6210300" y="994886"/>
            <a:ext cx="1819275" cy="1723549"/>
            <a:chOff x="13040" y="2089"/>
            <a:chExt cx="3820" cy="3619"/>
          </a:xfrm>
        </p:grpSpPr>
        <p:sp>
          <p:nvSpPr>
            <p:cNvPr id="18436" name="AutoShape 20"/>
            <p:cNvSpPr>
              <a:spLocks noChangeArrowheads="1"/>
            </p:cNvSpPr>
            <p:nvPr/>
          </p:nvSpPr>
          <p:spPr bwMode="auto">
            <a:xfrm>
              <a:off x="13040" y="4204"/>
              <a:ext cx="3586" cy="1504"/>
            </a:xfrm>
            <a:prstGeom prst="wedgeRoundRectCallout">
              <a:avLst>
                <a:gd name="adj1" fmla="val -124623"/>
                <a:gd name="adj2" fmla="val -199"/>
                <a:gd name="adj3" fmla="val 16667"/>
              </a:avLst>
            </a:prstGeom>
            <a:noFill/>
            <a:ln w="9525">
              <a:solidFill>
                <a:schemeClr val="tx1"/>
              </a:solidFill>
              <a:miter lim="800000"/>
            </a:ln>
            <a:extLst>
              <a:ext uri="{909E8E84-426E-40DD-AFC4-6F175D3DCCD1}">
                <a14:hiddenFill xmlns:a14="http://schemas.microsoft.com/office/drawing/2010/main">
                  <a:solidFill>
                    <a:schemeClr val="accent1"/>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b="1" i="1" dirty="0">
                  <a:latin typeface="Times New Roman" panose="02020603050405020304" charset="0"/>
                  <a:ea typeface="黑体" panose="02010609060101010101" charset="-122"/>
                  <a:cs typeface="Times New Roman" panose="02020603050405020304" charset="0"/>
                </a:rPr>
                <a:t>R</a:t>
              </a:r>
              <a:r>
                <a:rPr kumimoji="1" lang="zh-CN" altLang="en-US" b="1" dirty="0">
                  <a:latin typeface="Times New Roman" panose="02020603050405020304" charset="0"/>
                  <a:ea typeface="黑体" panose="02010609060101010101" charset="-122"/>
                  <a:cs typeface="Times New Roman" panose="02020603050405020304" charset="0"/>
                </a:rPr>
                <a:t>为中心天体的半径</a:t>
              </a:r>
              <a:endParaRPr kumimoji="1" lang="en-US" altLang="zh-CN" b="1" i="1" dirty="0">
                <a:latin typeface="Times New Roman" panose="02020603050405020304" charset="0"/>
                <a:ea typeface="黑体" panose="02010609060101010101" charset="-122"/>
                <a:cs typeface="Times New Roman" panose="02020603050405020304" charset="0"/>
              </a:endParaRPr>
            </a:p>
          </p:txBody>
        </p:sp>
        <p:sp>
          <p:nvSpPr>
            <p:cNvPr id="2" name="AutoShape 20"/>
            <p:cNvSpPr>
              <a:spLocks noChangeArrowheads="1"/>
            </p:cNvSpPr>
            <p:nvPr/>
          </p:nvSpPr>
          <p:spPr bwMode="auto">
            <a:xfrm>
              <a:off x="13040" y="2089"/>
              <a:ext cx="3820" cy="1754"/>
            </a:xfrm>
            <a:prstGeom prst="wedgeRoundRectCallout">
              <a:avLst>
                <a:gd name="adj1" fmla="val -126727"/>
                <a:gd name="adj2" fmla="val 63055"/>
                <a:gd name="adj3" fmla="val 16667"/>
              </a:avLst>
            </a:prstGeom>
            <a:noFill/>
            <a:ln w="9525">
              <a:solidFill>
                <a:schemeClr val="tx1"/>
              </a:solidFill>
              <a:miter lim="800000"/>
            </a:ln>
            <a:extLst>
              <a:ext uri="{909E8E84-426E-40DD-AFC4-6F175D3DCCD1}">
                <a14:hiddenFill xmlns:a14="http://schemas.microsoft.com/office/drawing/2010/main">
                  <a:solidFill>
                    <a:schemeClr val="accent1"/>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kumimoji="1" lang="en-US" altLang="zh-CN" b="1" i="1" dirty="0">
                  <a:latin typeface="Times New Roman" panose="02020603050405020304" charset="0"/>
                  <a:ea typeface="黑体" panose="02010609060101010101" charset="-122"/>
                  <a:cs typeface="Times New Roman" panose="02020603050405020304" charset="0"/>
                </a:rPr>
                <a:t>r</a:t>
              </a:r>
              <a:r>
                <a:rPr kumimoji="1" lang="zh-CN" altLang="en-US" b="1" dirty="0">
                  <a:latin typeface="Times New Roman" panose="02020603050405020304" charset="0"/>
                  <a:ea typeface="黑体" panose="02010609060101010101" charset="-122"/>
                  <a:cs typeface="Times New Roman" panose="02020603050405020304" charset="0"/>
                </a:rPr>
                <a:t>为卫星运行轨道的半径</a:t>
              </a:r>
              <a:endParaRPr kumimoji="1" lang="en-US" altLang="zh-CN" b="1" i="1" dirty="0">
                <a:latin typeface="Times New Roman" panose="02020603050405020304" charset="0"/>
                <a:ea typeface="黑体" panose="02010609060101010101" charset="-122"/>
                <a:cs typeface="Times New Roman" panose="0202060305040502030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942"/>
                                        </p:tgtEl>
                                        <p:attrNameLst>
                                          <p:attrName>style.visibility</p:attrName>
                                        </p:attrNameLst>
                                      </p:cBhvr>
                                      <p:to>
                                        <p:strVal val="visible"/>
                                      </p:to>
                                    </p:set>
                                    <p:anim calcmode="lin" valueType="num">
                                      <p:cBhvr additive="base">
                                        <p:cTn id="7" dur="500" fill="hold"/>
                                        <p:tgtEl>
                                          <p:spTgt spid="38942"/>
                                        </p:tgtEl>
                                        <p:attrNameLst>
                                          <p:attrName>ppt_x</p:attrName>
                                        </p:attrNameLst>
                                      </p:cBhvr>
                                      <p:tavLst>
                                        <p:tav tm="0">
                                          <p:val>
                                            <p:strVal val="#ppt_x"/>
                                          </p:val>
                                        </p:tav>
                                        <p:tav tm="100000">
                                          <p:val>
                                            <p:strVal val="#ppt_x"/>
                                          </p:val>
                                        </p:tav>
                                      </p:tavLst>
                                    </p:anim>
                                    <p:anim calcmode="lin" valueType="num">
                                      <p:cBhvr additive="base">
                                        <p:cTn id="8" dur="500" fill="hold"/>
                                        <p:tgtEl>
                                          <p:spTgt spid="389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43"/>
                                        </p:tgtEl>
                                        <p:attrNameLst>
                                          <p:attrName>style.visibility</p:attrName>
                                        </p:attrNameLst>
                                      </p:cBhvr>
                                      <p:to>
                                        <p:strVal val="visible"/>
                                      </p:to>
                                    </p:set>
                                    <p:anim calcmode="lin" valueType="num">
                                      <p:cBhvr additive="base">
                                        <p:cTn id="13" dur="500" fill="hold"/>
                                        <p:tgtEl>
                                          <p:spTgt spid="26643"/>
                                        </p:tgtEl>
                                        <p:attrNameLst>
                                          <p:attrName>ppt_x</p:attrName>
                                        </p:attrNameLst>
                                      </p:cBhvr>
                                      <p:tavLst>
                                        <p:tav tm="0">
                                          <p:val>
                                            <p:strVal val="#ppt_x"/>
                                          </p:val>
                                        </p:tav>
                                        <p:tav tm="100000">
                                          <p:val>
                                            <p:strVal val="#ppt_x"/>
                                          </p:val>
                                        </p:tav>
                                      </p:tavLst>
                                    </p:anim>
                                    <p:anim calcmode="lin" valueType="num">
                                      <p:cBhvr additive="base">
                                        <p:cTn id="14" dur="500" fill="hold"/>
                                        <p:tgtEl>
                                          <p:spTgt spid="266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42" grpId="0"/>
      <p:bldP spid="11"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 name="KSO_WM_SLIDE_BACKGROUND_TYPE" val="leftRight"/>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 name="KSO_WM_SLIDE_BACKGROUND_TYPE" val="topBottom"/>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 name="KSO_WM_SLIDE_BACKGROUND_TYPE" val="bottomTop"/>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2"/>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UNIT_TYPE" val="i"/>
  <p:tag name="KSO_WM_UNIT_INDEX" val="2"/>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i*3"/>
  <p:tag name="KSO_WM_UNIT_LAYERLEVEL" val="1"/>
  <p:tag name="KSO_WM_TAG_VERSION" val="1.0"/>
  <p:tag name="KSO_WM_BEAUTIFY_FLAG" val="#wm#"/>
  <p:tag name="KSO_WM_UNIT_TYPE" val="i"/>
  <p:tag name="KSO_WM_UNIT_INDEX" val="3"/>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47.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90"/>
</p:tagLst>
</file>

<file path=ppt/tags/tag148.xml><?xml version="1.0" encoding="utf-8"?>
<p:tagLst xmlns:p="http://schemas.openxmlformats.org/presentationml/2006/main">
  <p:tag name="KSO_WM_TAG_VERSION" val="1.0"/>
  <p:tag name="KSO_WM_BEAUTIFY_FLAG" val="#wm#"/>
  <p:tag name="KSO_WM_UNIT_HIGHLIGHT" val="0"/>
  <p:tag name="KSO_WM_UNIT_COMPATIBLE" val="0"/>
  <p:tag name="KSO_WM_UNIT_DIAGRAM_ISNUMVISUAL" val="0"/>
  <p:tag name="KSO_WM_UNIT_DIAGRAM_ISREFERUNIT" val="0"/>
  <p:tag name="KSO_WM_UNIT_ID" val="_0**"/>
  <p:tag name="KSO_WM_UNIT_LAYERLEVEL" val="1"/>
  <p:tag name="KSO_WM_TEMPLATE_CATEGORY" val="custom"/>
  <p:tag name="KSO_WM_TEMPLATE_INDEX" val="20202690"/>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2.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690"/>
  <p:tag name="KSO_WM_TEMPLATE_THUMBS_INDEX" val="1、4、6、7、8、9、10、11、12、13、14"/>
  <p:tag name="KSO_WM_TEMPLATE_MASTER_THUMB_INDEX" val="12"/>
</p:tagLst>
</file>

<file path=ppt/tags/tag153.xml><?xml version="1.0" encoding="utf-8"?>
<p:tagLst xmlns:p="http://schemas.openxmlformats.org/presentationml/2006/main">
  <p:tag name="KSO_WM_TEMPLATE_CATEGORY" val="custom"/>
  <p:tag name="KSO_WM_TEMPLATE_INDEX" val="20202690"/>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4.xml><?xml version="1.0" encoding="utf-8"?>
<p:tagLst xmlns:p="http://schemas.openxmlformats.org/presentationml/2006/main">
  <p:tag name="KSO_WM_UNIT_PLACING_PICTURE_USER_VIEWPORT" val="{&quot;height&quot;:2130,&quot;width&quot;:2130}"/>
</p:tagLst>
</file>

<file path=ppt/tags/tag155.xml><?xml version="1.0" encoding="utf-8"?>
<p:tagLst xmlns:p="http://schemas.openxmlformats.org/presentationml/2006/main">
  <p:tag name="KSO_WM_UNIT_PLACING_PICTURE_USER_VIEWPORT" val="{&quot;height&quot;:6390,&quot;width&quot;:6390}"/>
</p:tagLst>
</file>

<file path=ppt/tags/tag156.xml><?xml version="1.0" encoding="utf-8"?>
<p:tagLst xmlns:p="http://schemas.openxmlformats.org/presentationml/2006/main">
  <p:tag name="KSO_WM_UNIT_PLACING_PICTURE_USER_VIEWPORT" val="{&quot;height&quot;:1926,&quot;width&quot;:1944}"/>
</p:tagLst>
</file>

<file path=ppt/tags/tag157.xml><?xml version="1.0" encoding="utf-8"?>
<p:tagLst xmlns:p="http://schemas.openxmlformats.org/presentationml/2006/main">
  <p:tag name="KSO_WM_BEAUTIFY_FLAG" val="#wm#"/>
  <p:tag name="KSO_WM_TEMPLATE_CATEGORY" val="custom"/>
  <p:tag name="KSO_WM_TEMPLATE_INDEX" val="20202690"/>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SLIDE_BACKGROUND_MASK_FLAG" val="1"/>
  <p:tag name="KSO_WM_UNIT_TYPE" val="y"/>
  <p:tag name="KSO_WM_UNIT_INDEX" val="3"/>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 name="KSO_WM_SLIDE_BACKGROUND_TYPE" val="frame"/>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 name="KSO_WM_SLIDE_BACKGROUND_TYPE" val="frame"/>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heme/theme1.xml><?xml version="1.0" encoding="utf-8"?>
<a:theme xmlns:a="http://schemas.openxmlformats.org/drawingml/2006/main" name="Office 主题​​">
  <a:themeElements>
    <a:clrScheme name="自定义 98">
      <a:dk1>
        <a:srgbClr val="000000"/>
      </a:dk1>
      <a:lt1>
        <a:srgbClr val="FFFFFF"/>
      </a:lt1>
      <a:dk2>
        <a:srgbClr val="DEEAE0"/>
      </a:dk2>
      <a:lt2>
        <a:srgbClr val="FFFFFF"/>
      </a:lt2>
      <a:accent1>
        <a:srgbClr val="5DAA6E"/>
      </a:accent1>
      <a:accent2>
        <a:srgbClr val="70A764"/>
      </a:accent2>
      <a:accent3>
        <a:srgbClr val="81A25C"/>
      </a:accent3>
      <a:accent4>
        <a:srgbClr val="8E9D57"/>
      </a:accent4>
      <a:accent5>
        <a:srgbClr val="9C9955"/>
      </a:accent5>
      <a:accent6>
        <a:srgbClr val="A69358"/>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1579</Words>
  <Application>WPS 演示</Application>
  <PresentationFormat>全屏显示(16:9)</PresentationFormat>
  <Paragraphs>165</Paragraphs>
  <Slides>17</Slides>
  <Notes>4</Notes>
  <HiddenSlides>0</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32</vt:i4>
      </vt:variant>
      <vt:variant>
        <vt:lpstr>幻灯片标题</vt:lpstr>
      </vt:variant>
      <vt:variant>
        <vt:i4>17</vt:i4>
      </vt:variant>
    </vt:vector>
  </HeadingPairs>
  <TitlesOfParts>
    <vt:vector size="64" baseType="lpstr">
      <vt:lpstr>Arial</vt:lpstr>
      <vt:lpstr>宋体</vt:lpstr>
      <vt:lpstr>Wingdings</vt:lpstr>
      <vt:lpstr>Calibri</vt:lpstr>
      <vt:lpstr>微软雅黑</vt:lpstr>
      <vt:lpstr>汉仪旗黑-85S</vt:lpstr>
      <vt:lpstr>楷体</vt:lpstr>
      <vt:lpstr>黑体</vt:lpstr>
      <vt:lpstr>隶书</vt:lpstr>
      <vt:lpstr>Times New Roman</vt:lpstr>
      <vt:lpstr>华文中宋</vt:lpstr>
      <vt:lpstr>华文楷体</vt:lpstr>
      <vt:lpstr>Arial Unicode MS</vt:lpstr>
      <vt:lpstr>Calibri Light</vt:lpstr>
      <vt:lpstr>Office 主题​​</vt:lpstr>
      <vt:lpstr>Equation.3</vt:lpstr>
      <vt:lpstr>Equation.3</vt:lpstr>
      <vt:lpstr>Equation.3</vt:lpstr>
      <vt:lpstr>Equation.3</vt:lpstr>
      <vt:lpstr>Equation.3</vt:lpstr>
      <vt:lpstr>Equation.3</vt:lpstr>
      <vt:lpstr>Equation.KSEE3</vt:lpstr>
      <vt:lpstr>Equation.DSMT4</vt:lpstr>
      <vt:lpstr>Equation.3</vt:lpstr>
      <vt:lpstr>Equation.3</vt:lpstr>
      <vt:lpstr>Equation.KSEE3</vt:lpstr>
      <vt:lpstr>Equation.3</vt:lpstr>
      <vt:lpstr>Equation.KSEE3</vt:lpstr>
      <vt:lpstr>Equation.3</vt:lpstr>
      <vt:lpstr>Equation.3</vt:lpstr>
      <vt:lpstr>Equation.KSEE3</vt:lpstr>
      <vt:lpstr>Equation.DSMT4</vt:lpstr>
      <vt:lpstr>Equation.DSMT4</vt:lpstr>
      <vt:lpstr>Equation.DSMT4</vt:lpstr>
      <vt:lpstr>Equation.DSMT4</vt:lpstr>
      <vt:lpstr>Equation.3</vt:lpstr>
      <vt:lpstr>Equation.3</vt:lpstr>
      <vt:lpstr>Equation.3</vt:lpstr>
      <vt:lpstr>Equation.KSEE3</vt:lpstr>
      <vt:lpstr>Equation.3</vt:lpstr>
      <vt:lpstr>Equation.3</vt:lpstr>
      <vt:lpstr>Equation.3</vt:lpstr>
      <vt:lpstr>Equation.3</vt:lpstr>
      <vt:lpstr>Equation.3</vt:lpstr>
      <vt:lpstr>Equation.3</vt:lpstr>
      <vt:lpstr>Equation.3</vt:lpstr>
      <vt:lpstr>Equation.3</vt:lpstr>
      <vt:lpstr>万有引力定律有哪些应用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admin</cp:lastModifiedBy>
  <cp:revision>37</cp:revision>
  <dcterms:created xsi:type="dcterms:W3CDTF">2020-02-01T11:21:00Z</dcterms:created>
  <dcterms:modified xsi:type="dcterms:W3CDTF">2020-04-03T16:22:31Z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