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2"/>
    <p:sldMasterId id="2147483669" r:id="rId3"/>
  </p:sldMasterIdLst>
  <p:notesMasterIdLst>
    <p:notesMasterId r:id="rId40"/>
  </p:notesMasterIdLst>
  <p:sldIdLst>
    <p:sldId id="458" r:id="rId4"/>
    <p:sldId id="460" r:id="rId5"/>
    <p:sldId id="1944" r:id="rId6"/>
    <p:sldId id="362" r:id="rId7"/>
    <p:sldId id="366" r:id="rId8"/>
    <p:sldId id="365" r:id="rId9"/>
    <p:sldId id="367" r:id="rId10"/>
    <p:sldId id="369" r:id="rId11"/>
    <p:sldId id="456" r:id="rId12"/>
    <p:sldId id="371" r:id="rId13"/>
    <p:sldId id="461" r:id="rId14"/>
    <p:sldId id="370" r:id="rId15"/>
    <p:sldId id="272" r:id="rId16"/>
    <p:sldId id="363" r:id="rId17"/>
    <p:sldId id="267" r:id="rId18"/>
    <p:sldId id="273" r:id="rId19"/>
    <p:sldId id="276" r:id="rId20"/>
    <p:sldId id="347" r:id="rId21"/>
    <p:sldId id="277" r:id="rId22"/>
    <p:sldId id="1942" r:id="rId23"/>
    <p:sldId id="278" r:id="rId24"/>
    <p:sldId id="468" r:id="rId25"/>
    <p:sldId id="279" r:id="rId26"/>
    <p:sldId id="280" r:id="rId27"/>
    <p:sldId id="474" r:id="rId28"/>
    <p:sldId id="476" r:id="rId29"/>
    <p:sldId id="477" r:id="rId30"/>
    <p:sldId id="478" r:id="rId31"/>
    <p:sldId id="479" r:id="rId32"/>
    <p:sldId id="480" r:id="rId33"/>
    <p:sldId id="378" r:id="rId34"/>
    <p:sldId id="382" r:id="rId35"/>
    <p:sldId id="376" r:id="rId36"/>
    <p:sldId id="270" r:id="rId37"/>
    <p:sldId id="1943" r:id="rId38"/>
    <p:sldId id="459"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p15:clr>
            <a:srgbClr val="A4A3A4"/>
          </p15:clr>
        </p15:guide>
        <p15:guide id="2" pos="38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2D1"/>
    <a:srgbClr val="0150AD"/>
    <a:srgbClr val="FFFFCC"/>
    <a:srgbClr val="CCFF66"/>
    <a:srgbClr val="03A1B4"/>
    <a:srgbClr val="FFAC41"/>
    <a:srgbClr val="EB5E66"/>
    <a:srgbClr val="EA6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60" autoAdjust="0"/>
  </p:normalViewPr>
  <p:slideViewPr>
    <p:cSldViewPr snapToGrid="0">
      <p:cViewPr varScale="1">
        <p:scale>
          <a:sx n="90" d="100"/>
          <a:sy n="90" d="100"/>
        </p:scale>
        <p:origin x="100" y="60"/>
      </p:cViewPr>
      <p:guideLst>
        <p:guide orient="horz" pos="2200"/>
        <p:guide pos="389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9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9FE02-D84C-4C62-98BD-7A5EE01A8300}"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zh-CN" altLang="en-US"/>
        </a:p>
      </dgm:t>
    </dgm:pt>
    <dgm:pt modelId="{7AF25E46-549F-4B29-9BF6-BB21BDD2070B}">
      <dgm:prSet phldrT="[文本]" custT="1"/>
      <dgm:spPr>
        <a:solidFill>
          <a:srgbClr val="0070C0"/>
        </a:solidFill>
      </dgm:spPr>
      <dgm:t>
        <a:bodyPr/>
        <a:lstStyle/>
        <a:p>
          <a:r>
            <a:rPr lang="zh-CN" altLang="en-US" sz="4800" dirty="0">
              <a:latin typeface="楷体" panose="02010609060101010101" pitchFamily="49" charset="-122"/>
              <a:ea typeface="楷体" panose="02010609060101010101" pitchFamily="49" charset="-122"/>
            </a:rPr>
            <a:t>宇宙航行</a:t>
          </a:r>
        </a:p>
      </dgm:t>
    </dgm:pt>
    <dgm:pt modelId="{F47FA14D-4C2E-442E-B3E7-80DA2666F3FE}" type="parTrans" cxnId="{13254718-3F31-4670-AF35-8ADD8441BC04}">
      <dgm:prSet/>
      <dgm:spPr/>
      <dgm:t>
        <a:bodyPr/>
        <a:lstStyle/>
        <a:p>
          <a:endParaRPr lang="zh-CN" altLang="en-US" sz="3600">
            <a:latin typeface="楷体" panose="02010609060101010101" pitchFamily="49" charset="-122"/>
            <a:ea typeface="楷体" panose="02010609060101010101" pitchFamily="49" charset="-122"/>
          </a:endParaRPr>
        </a:p>
      </dgm:t>
    </dgm:pt>
    <dgm:pt modelId="{894BEFBB-6105-444F-96D0-EFF2D9CD72D9}" type="sibTrans" cxnId="{13254718-3F31-4670-AF35-8ADD8441BC04}">
      <dgm:prSet/>
      <dgm:spPr/>
      <dgm:t>
        <a:bodyPr/>
        <a:lstStyle/>
        <a:p>
          <a:endParaRPr lang="zh-CN" altLang="en-US" sz="3600">
            <a:latin typeface="楷体" panose="02010609060101010101" pitchFamily="49" charset="-122"/>
            <a:ea typeface="楷体" panose="02010609060101010101" pitchFamily="49" charset="-122"/>
          </a:endParaRPr>
        </a:p>
      </dgm:t>
    </dgm:pt>
    <dgm:pt modelId="{2F2C29BD-FD3A-46A7-B773-E07DAD35C95C}">
      <dgm:prSet phldrT="[文本]" custT="1"/>
      <dgm:spPr/>
      <dgm:t>
        <a:bodyPr/>
        <a:lstStyle/>
        <a:p>
          <a:r>
            <a:rPr lang="zh-CN" altLang="en-US" sz="2000" dirty="0">
              <a:latin typeface="楷体" panose="02010609060101010101" pitchFamily="49" charset="-122"/>
              <a:ea typeface="楷体" panose="02010609060101010101" pitchFamily="49" charset="-122"/>
            </a:rPr>
            <a:t>探究一</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卫星的发射速度至少应是多大？认识宇宙速度</a:t>
          </a:r>
        </a:p>
      </dgm:t>
    </dgm:pt>
    <dgm:pt modelId="{AE23CB36-0623-4412-9CD6-F7703AC7AD10}" type="parTrans" cxnId="{1D3A3B7A-A67A-4A94-AF93-EC6E1EA29019}">
      <dgm:prSet custT="1"/>
      <dgm:spPr/>
      <dgm:t>
        <a:bodyPr/>
        <a:lstStyle/>
        <a:p>
          <a:endParaRPr lang="zh-CN" altLang="en-US" sz="1000">
            <a:latin typeface="楷体" panose="02010609060101010101" pitchFamily="49" charset="-122"/>
            <a:ea typeface="楷体" panose="02010609060101010101" pitchFamily="49" charset="-122"/>
          </a:endParaRPr>
        </a:p>
      </dgm:t>
    </dgm:pt>
    <dgm:pt modelId="{0AD1DCD4-D4CD-49F7-9301-35082D5CD5E4}" type="sibTrans" cxnId="{1D3A3B7A-A67A-4A94-AF93-EC6E1EA29019}">
      <dgm:prSet/>
      <dgm:spPr/>
      <dgm:t>
        <a:bodyPr/>
        <a:lstStyle/>
        <a:p>
          <a:endParaRPr lang="zh-CN" altLang="en-US" sz="3600">
            <a:latin typeface="楷体" panose="02010609060101010101" pitchFamily="49" charset="-122"/>
            <a:ea typeface="楷体" panose="02010609060101010101" pitchFamily="49" charset="-122"/>
          </a:endParaRPr>
        </a:p>
      </dgm:t>
    </dgm:pt>
    <dgm:pt modelId="{C9CD9B16-0844-452B-9218-E3177F3EEE6E}">
      <dgm:prSet phldrT="[文本]" custT="1"/>
      <dgm:spPr/>
      <dgm:t>
        <a:bodyPr/>
        <a:lstStyle/>
        <a:p>
          <a:r>
            <a:rPr lang="zh-CN" altLang="en-US" sz="2000" dirty="0">
              <a:latin typeface="楷体" panose="02010609060101010101" pitchFamily="49" charset="-122"/>
              <a:ea typeface="楷体" panose="02010609060101010101" pitchFamily="49" charset="-122"/>
            </a:rPr>
            <a:t>探究二：卫星的运行轨道，分类，线速度及周期等与轨道半径的关系</a:t>
          </a:r>
        </a:p>
      </dgm:t>
    </dgm:pt>
    <dgm:pt modelId="{7D528BB8-88B7-4EB9-9D4E-43E65AC6EBB2}" type="parTrans" cxnId="{3942169D-C935-42BA-B052-94DB25E377C8}">
      <dgm:prSet custT="1"/>
      <dgm:spPr/>
      <dgm:t>
        <a:bodyPr/>
        <a:lstStyle/>
        <a:p>
          <a:endParaRPr lang="zh-CN" altLang="en-US" sz="1000">
            <a:latin typeface="楷体" panose="02010609060101010101" pitchFamily="49" charset="-122"/>
            <a:ea typeface="楷体" panose="02010609060101010101" pitchFamily="49" charset="-122"/>
          </a:endParaRPr>
        </a:p>
      </dgm:t>
    </dgm:pt>
    <dgm:pt modelId="{125024B2-3BFB-4DD5-BDB3-20FB29368190}" type="sibTrans" cxnId="{3942169D-C935-42BA-B052-94DB25E377C8}">
      <dgm:prSet/>
      <dgm:spPr/>
      <dgm:t>
        <a:bodyPr/>
        <a:lstStyle/>
        <a:p>
          <a:endParaRPr lang="zh-CN" altLang="en-US" sz="3600">
            <a:latin typeface="楷体" panose="02010609060101010101" pitchFamily="49" charset="-122"/>
            <a:ea typeface="楷体" panose="02010609060101010101" pitchFamily="49" charset="-122"/>
          </a:endParaRPr>
        </a:p>
      </dgm:t>
    </dgm:pt>
    <dgm:pt modelId="{5DAF57E8-E998-4BBB-868E-767D42C6E079}">
      <dgm:prSet phldrT="[文本]" custT="1"/>
      <dgm:spPr/>
      <dgm:t>
        <a:bodyPr/>
        <a:lstStyle/>
        <a:p>
          <a:r>
            <a:rPr lang="zh-CN" altLang="en-US" sz="2000" dirty="0">
              <a:latin typeface="楷体" panose="02010609060101010101" pitchFamily="49" charset="-122"/>
              <a:ea typeface="楷体" panose="02010609060101010101" pitchFamily="49" charset="-122"/>
            </a:rPr>
            <a:t>探究三：卫星是如何实现从低轨到高轨或从高轨到低轨的，其变轨的基本原理是什么</a:t>
          </a:r>
        </a:p>
      </dgm:t>
    </dgm:pt>
    <dgm:pt modelId="{A3F253B2-C5A7-4908-B289-16DCF15F2A22}" type="parTrans" cxnId="{A031D4F0-8FA2-4B3C-8822-DC09134282C6}">
      <dgm:prSet custT="1"/>
      <dgm:spPr/>
      <dgm:t>
        <a:bodyPr/>
        <a:lstStyle/>
        <a:p>
          <a:endParaRPr lang="zh-CN" altLang="en-US" sz="1000">
            <a:latin typeface="楷体" panose="02010609060101010101" pitchFamily="49" charset="-122"/>
            <a:ea typeface="楷体" panose="02010609060101010101" pitchFamily="49" charset="-122"/>
          </a:endParaRPr>
        </a:p>
      </dgm:t>
    </dgm:pt>
    <dgm:pt modelId="{24E0DE1E-BC43-40BE-ACC3-0D4C6C3CF203}" type="sibTrans" cxnId="{A031D4F0-8FA2-4B3C-8822-DC09134282C6}">
      <dgm:prSet/>
      <dgm:spPr/>
      <dgm:t>
        <a:bodyPr/>
        <a:lstStyle/>
        <a:p>
          <a:endParaRPr lang="zh-CN" altLang="en-US" sz="3600">
            <a:latin typeface="楷体" panose="02010609060101010101" pitchFamily="49" charset="-122"/>
            <a:ea typeface="楷体" panose="02010609060101010101" pitchFamily="49" charset="-122"/>
          </a:endParaRPr>
        </a:p>
      </dgm:t>
    </dgm:pt>
    <dgm:pt modelId="{CB0EE13C-24B7-410C-96BF-E8811AE30E1F}">
      <dgm:prSet phldrT="[文本]" custT="1"/>
      <dgm:spPr/>
      <dgm:t>
        <a:bodyPr/>
        <a:lstStyle/>
        <a:p>
          <a:r>
            <a:rPr lang="zh-CN" altLang="en-US" sz="2400" dirty="0">
              <a:latin typeface="楷体" panose="02010609060101010101" pitchFamily="49" charset="-122"/>
              <a:ea typeface="楷体" panose="02010609060101010101" pitchFamily="49" charset="-122"/>
            </a:rPr>
            <a:t>探究四：</a:t>
          </a:r>
          <a:r>
            <a:rPr lang="zh-CN" altLang="en-US" sz="2400" b="1" dirty="0">
              <a:solidFill>
                <a:schemeClr val="bg1"/>
              </a:solidFill>
              <a:latin typeface="仿宋" panose="02010609060101010101" pitchFamily="49" charset="-122"/>
              <a:ea typeface="仿宋" panose="02010609060101010101" pitchFamily="49" charset="-122"/>
            </a:rPr>
            <a:t>载人航天与太空探索</a:t>
          </a:r>
          <a:endParaRPr lang="zh-CN" altLang="en-US" sz="2400" dirty="0">
            <a:latin typeface="楷体" panose="02010609060101010101" pitchFamily="49" charset="-122"/>
            <a:ea typeface="楷体" panose="02010609060101010101" pitchFamily="49" charset="-122"/>
          </a:endParaRPr>
        </a:p>
      </dgm:t>
    </dgm:pt>
    <dgm:pt modelId="{3248D664-1224-4252-898B-E9BEB66C7176}" type="parTrans" cxnId="{82A3B59D-5EB6-453B-81D6-3BAE17AFB4E4}">
      <dgm:prSet/>
      <dgm:spPr/>
      <dgm:t>
        <a:bodyPr/>
        <a:lstStyle/>
        <a:p>
          <a:endParaRPr lang="zh-CN" altLang="en-US"/>
        </a:p>
      </dgm:t>
    </dgm:pt>
    <dgm:pt modelId="{BDB09BD3-2F2B-4881-A86E-2D274104AD1A}" type="sibTrans" cxnId="{82A3B59D-5EB6-453B-81D6-3BAE17AFB4E4}">
      <dgm:prSet/>
      <dgm:spPr/>
      <dgm:t>
        <a:bodyPr/>
        <a:lstStyle/>
        <a:p>
          <a:endParaRPr lang="zh-CN" altLang="en-US"/>
        </a:p>
      </dgm:t>
    </dgm:pt>
    <dgm:pt modelId="{F0C8CB9C-8884-435E-89F8-FBC276A3523F}" type="pres">
      <dgm:prSet presAssocID="{E389FE02-D84C-4C62-98BD-7A5EE01A8300}" presName="Name0" presStyleCnt="0">
        <dgm:presLayoutVars>
          <dgm:chPref val="1"/>
          <dgm:dir/>
          <dgm:animOne val="branch"/>
          <dgm:animLvl val="lvl"/>
          <dgm:resizeHandles val="exact"/>
        </dgm:presLayoutVars>
      </dgm:prSet>
      <dgm:spPr/>
    </dgm:pt>
    <dgm:pt modelId="{022713F0-4F05-4657-B785-D5F8D59B16ED}" type="pres">
      <dgm:prSet presAssocID="{7AF25E46-549F-4B29-9BF6-BB21BDD2070B}" presName="root1" presStyleCnt="0"/>
      <dgm:spPr/>
    </dgm:pt>
    <dgm:pt modelId="{CBB96753-E17D-4A2A-A54F-9744B7996A9E}" type="pres">
      <dgm:prSet presAssocID="{7AF25E46-549F-4B29-9BF6-BB21BDD2070B}" presName="LevelOneTextNode" presStyleLbl="node0" presStyleIdx="0" presStyleCnt="1">
        <dgm:presLayoutVars>
          <dgm:chPref val="3"/>
        </dgm:presLayoutVars>
      </dgm:prSet>
      <dgm:spPr/>
    </dgm:pt>
    <dgm:pt modelId="{65275A74-A6BB-48DD-A402-E17C15E263A2}" type="pres">
      <dgm:prSet presAssocID="{7AF25E46-549F-4B29-9BF6-BB21BDD2070B}" presName="level2hierChild" presStyleCnt="0"/>
      <dgm:spPr/>
    </dgm:pt>
    <dgm:pt modelId="{099E2FDE-5405-45A9-A982-2B6AFA84DB24}" type="pres">
      <dgm:prSet presAssocID="{AE23CB36-0623-4412-9CD6-F7703AC7AD10}" presName="conn2-1" presStyleLbl="parChTrans1D2" presStyleIdx="0" presStyleCnt="4"/>
      <dgm:spPr/>
    </dgm:pt>
    <dgm:pt modelId="{80368768-F3FC-4352-A119-359D3924AE70}" type="pres">
      <dgm:prSet presAssocID="{AE23CB36-0623-4412-9CD6-F7703AC7AD10}" presName="connTx" presStyleLbl="parChTrans1D2" presStyleIdx="0" presStyleCnt="4"/>
      <dgm:spPr/>
    </dgm:pt>
    <dgm:pt modelId="{9D34B26A-9926-4DBC-8551-6F93332EED0D}" type="pres">
      <dgm:prSet presAssocID="{2F2C29BD-FD3A-46A7-B773-E07DAD35C95C}" presName="root2" presStyleCnt="0"/>
      <dgm:spPr/>
    </dgm:pt>
    <dgm:pt modelId="{A1C65B4C-B31A-4EA6-BE91-102EB548017E}" type="pres">
      <dgm:prSet presAssocID="{2F2C29BD-FD3A-46A7-B773-E07DAD35C95C}" presName="LevelTwoTextNode" presStyleLbl="node2" presStyleIdx="0" presStyleCnt="4" custScaleX="276294">
        <dgm:presLayoutVars>
          <dgm:chPref val="3"/>
        </dgm:presLayoutVars>
      </dgm:prSet>
      <dgm:spPr/>
    </dgm:pt>
    <dgm:pt modelId="{53341BBB-1708-4398-A5A2-69452B416065}" type="pres">
      <dgm:prSet presAssocID="{2F2C29BD-FD3A-46A7-B773-E07DAD35C95C}" presName="level3hierChild" presStyleCnt="0"/>
      <dgm:spPr/>
    </dgm:pt>
    <dgm:pt modelId="{49D34D7D-32AF-439F-ABDF-A2C1BCF59971}" type="pres">
      <dgm:prSet presAssocID="{7D528BB8-88B7-4EB9-9D4E-43E65AC6EBB2}" presName="conn2-1" presStyleLbl="parChTrans1D2" presStyleIdx="1" presStyleCnt="4"/>
      <dgm:spPr/>
    </dgm:pt>
    <dgm:pt modelId="{32DE5CBC-07F6-45F6-917A-8E3CCA753B08}" type="pres">
      <dgm:prSet presAssocID="{7D528BB8-88B7-4EB9-9D4E-43E65AC6EBB2}" presName="connTx" presStyleLbl="parChTrans1D2" presStyleIdx="1" presStyleCnt="4"/>
      <dgm:spPr/>
    </dgm:pt>
    <dgm:pt modelId="{C20FC903-830A-4B98-BD01-8DBEB358B7E9}" type="pres">
      <dgm:prSet presAssocID="{C9CD9B16-0844-452B-9218-E3177F3EEE6E}" presName="root2" presStyleCnt="0"/>
      <dgm:spPr/>
    </dgm:pt>
    <dgm:pt modelId="{89C37E27-2C7C-49CF-B472-8AE41B42F98A}" type="pres">
      <dgm:prSet presAssocID="{C9CD9B16-0844-452B-9218-E3177F3EEE6E}" presName="LevelTwoTextNode" presStyleLbl="node2" presStyleIdx="1" presStyleCnt="4" custScaleX="272403">
        <dgm:presLayoutVars>
          <dgm:chPref val="3"/>
        </dgm:presLayoutVars>
      </dgm:prSet>
      <dgm:spPr/>
    </dgm:pt>
    <dgm:pt modelId="{D0AC0A13-F730-47B4-9E5E-4C77E54BE38F}" type="pres">
      <dgm:prSet presAssocID="{C9CD9B16-0844-452B-9218-E3177F3EEE6E}" presName="level3hierChild" presStyleCnt="0"/>
      <dgm:spPr/>
    </dgm:pt>
    <dgm:pt modelId="{C7F83324-7C11-435C-B451-D79F507CA846}" type="pres">
      <dgm:prSet presAssocID="{A3F253B2-C5A7-4908-B289-16DCF15F2A22}" presName="conn2-1" presStyleLbl="parChTrans1D2" presStyleIdx="2" presStyleCnt="4"/>
      <dgm:spPr/>
    </dgm:pt>
    <dgm:pt modelId="{7E489274-337C-4F42-8F05-D1C713F04357}" type="pres">
      <dgm:prSet presAssocID="{A3F253B2-C5A7-4908-B289-16DCF15F2A22}" presName="connTx" presStyleLbl="parChTrans1D2" presStyleIdx="2" presStyleCnt="4"/>
      <dgm:spPr/>
    </dgm:pt>
    <dgm:pt modelId="{7171CD57-405E-4CD7-BD59-463056509BAE}" type="pres">
      <dgm:prSet presAssocID="{5DAF57E8-E998-4BBB-868E-767D42C6E079}" presName="root2" presStyleCnt="0"/>
      <dgm:spPr/>
    </dgm:pt>
    <dgm:pt modelId="{664EBB4B-DF04-419F-8C12-D6B56FB9770E}" type="pres">
      <dgm:prSet presAssocID="{5DAF57E8-E998-4BBB-868E-767D42C6E079}" presName="LevelTwoTextNode" presStyleLbl="node2" presStyleIdx="2" presStyleCnt="4" custScaleX="273602">
        <dgm:presLayoutVars>
          <dgm:chPref val="3"/>
        </dgm:presLayoutVars>
      </dgm:prSet>
      <dgm:spPr/>
    </dgm:pt>
    <dgm:pt modelId="{DE45DB08-9D4F-4CFF-A1B0-7EE190AC2E6A}" type="pres">
      <dgm:prSet presAssocID="{5DAF57E8-E998-4BBB-868E-767D42C6E079}" presName="level3hierChild" presStyleCnt="0"/>
      <dgm:spPr/>
    </dgm:pt>
    <dgm:pt modelId="{BCE32D70-EE9D-45C2-BAF4-CE1AFBE5E4FC}" type="pres">
      <dgm:prSet presAssocID="{3248D664-1224-4252-898B-E9BEB66C7176}" presName="conn2-1" presStyleLbl="parChTrans1D2" presStyleIdx="3" presStyleCnt="4"/>
      <dgm:spPr/>
    </dgm:pt>
    <dgm:pt modelId="{4CD2CD87-8F47-4287-A765-CBE16A0FC02B}" type="pres">
      <dgm:prSet presAssocID="{3248D664-1224-4252-898B-E9BEB66C7176}" presName="connTx" presStyleLbl="parChTrans1D2" presStyleIdx="3" presStyleCnt="4"/>
      <dgm:spPr/>
    </dgm:pt>
    <dgm:pt modelId="{CBF76744-7DC5-4C1D-AB5A-17863A898267}" type="pres">
      <dgm:prSet presAssocID="{CB0EE13C-24B7-410C-96BF-E8811AE30E1F}" presName="root2" presStyleCnt="0"/>
      <dgm:spPr/>
    </dgm:pt>
    <dgm:pt modelId="{B2C654AF-647C-4D20-B3B4-EC3C9DE707EA}" type="pres">
      <dgm:prSet presAssocID="{CB0EE13C-24B7-410C-96BF-E8811AE30E1F}" presName="LevelTwoTextNode" presStyleLbl="node2" presStyleIdx="3" presStyleCnt="4" custScaleX="262934">
        <dgm:presLayoutVars>
          <dgm:chPref val="3"/>
        </dgm:presLayoutVars>
      </dgm:prSet>
      <dgm:spPr/>
    </dgm:pt>
    <dgm:pt modelId="{4758164F-5A08-4CCC-B491-96DFFC19BC21}" type="pres">
      <dgm:prSet presAssocID="{CB0EE13C-24B7-410C-96BF-E8811AE30E1F}" presName="level3hierChild" presStyleCnt="0"/>
      <dgm:spPr/>
    </dgm:pt>
  </dgm:ptLst>
  <dgm:cxnLst>
    <dgm:cxn modelId="{13254718-3F31-4670-AF35-8ADD8441BC04}" srcId="{E389FE02-D84C-4C62-98BD-7A5EE01A8300}" destId="{7AF25E46-549F-4B29-9BF6-BB21BDD2070B}" srcOrd="0" destOrd="0" parTransId="{F47FA14D-4C2E-442E-B3E7-80DA2666F3FE}" sibTransId="{894BEFBB-6105-444F-96D0-EFF2D9CD72D9}"/>
    <dgm:cxn modelId="{95D45F37-A33F-4989-B8D1-CE60A344CBCE}" type="presOf" srcId="{E389FE02-D84C-4C62-98BD-7A5EE01A8300}" destId="{F0C8CB9C-8884-435E-89F8-FBC276A3523F}" srcOrd="0" destOrd="0" presId="urn:microsoft.com/office/officeart/2008/layout/HorizontalMultiLevelHierarchy"/>
    <dgm:cxn modelId="{97DC1E3A-CDB5-4094-AB59-580D84304A57}" type="presOf" srcId="{3248D664-1224-4252-898B-E9BEB66C7176}" destId="{4CD2CD87-8F47-4287-A765-CBE16A0FC02B}" srcOrd="1" destOrd="0" presId="urn:microsoft.com/office/officeart/2008/layout/HorizontalMultiLevelHierarchy"/>
    <dgm:cxn modelId="{85F0A53E-D73B-4CEE-B4BC-9E8BB152C6D8}" type="presOf" srcId="{2F2C29BD-FD3A-46A7-B773-E07DAD35C95C}" destId="{A1C65B4C-B31A-4EA6-BE91-102EB548017E}" srcOrd="0" destOrd="0" presId="urn:microsoft.com/office/officeart/2008/layout/HorizontalMultiLevelHierarchy"/>
    <dgm:cxn modelId="{883F2E6C-5368-4963-ADCF-1627FE1C764E}" type="presOf" srcId="{AE23CB36-0623-4412-9CD6-F7703AC7AD10}" destId="{099E2FDE-5405-45A9-A982-2B6AFA84DB24}" srcOrd="0" destOrd="0" presId="urn:microsoft.com/office/officeart/2008/layout/HorizontalMultiLevelHierarchy"/>
    <dgm:cxn modelId="{DD2B3372-AED2-47C1-8839-F92BFCBBE6EA}" type="presOf" srcId="{7D528BB8-88B7-4EB9-9D4E-43E65AC6EBB2}" destId="{32DE5CBC-07F6-45F6-917A-8E3CCA753B08}" srcOrd="1" destOrd="0" presId="urn:microsoft.com/office/officeart/2008/layout/HorizontalMultiLevelHierarchy"/>
    <dgm:cxn modelId="{1D3A3B7A-A67A-4A94-AF93-EC6E1EA29019}" srcId="{7AF25E46-549F-4B29-9BF6-BB21BDD2070B}" destId="{2F2C29BD-FD3A-46A7-B773-E07DAD35C95C}" srcOrd="0" destOrd="0" parTransId="{AE23CB36-0623-4412-9CD6-F7703AC7AD10}" sibTransId="{0AD1DCD4-D4CD-49F7-9301-35082D5CD5E4}"/>
    <dgm:cxn modelId="{9E620B93-8955-48A0-AAF0-BDBDBBEDDD3A}" type="presOf" srcId="{A3F253B2-C5A7-4908-B289-16DCF15F2A22}" destId="{7E489274-337C-4F42-8F05-D1C713F04357}" srcOrd="1" destOrd="0" presId="urn:microsoft.com/office/officeart/2008/layout/HorizontalMultiLevelHierarchy"/>
    <dgm:cxn modelId="{3942169D-C935-42BA-B052-94DB25E377C8}" srcId="{7AF25E46-549F-4B29-9BF6-BB21BDD2070B}" destId="{C9CD9B16-0844-452B-9218-E3177F3EEE6E}" srcOrd="1" destOrd="0" parTransId="{7D528BB8-88B7-4EB9-9D4E-43E65AC6EBB2}" sibTransId="{125024B2-3BFB-4DD5-BDB3-20FB29368190}"/>
    <dgm:cxn modelId="{82A3B59D-5EB6-453B-81D6-3BAE17AFB4E4}" srcId="{7AF25E46-549F-4B29-9BF6-BB21BDD2070B}" destId="{CB0EE13C-24B7-410C-96BF-E8811AE30E1F}" srcOrd="3" destOrd="0" parTransId="{3248D664-1224-4252-898B-E9BEB66C7176}" sibTransId="{BDB09BD3-2F2B-4881-A86E-2D274104AD1A}"/>
    <dgm:cxn modelId="{2D22F7AE-99C4-4F4E-A457-0FECE2C9B84C}" type="presOf" srcId="{C9CD9B16-0844-452B-9218-E3177F3EEE6E}" destId="{89C37E27-2C7C-49CF-B472-8AE41B42F98A}" srcOrd="0" destOrd="0" presId="urn:microsoft.com/office/officeart/2008/layout/HorizontalMultiLevelHierarchy"/>
    <dgm:cxn modelId="{ABFB82C6-D8A6-4285-8AD8-36FE43CEDAD1}" type="presOf" srcId="{AE23CB36-0623-4412-9CD6-F7703AC7AD10}" destId="{80368768-F3FC-4352-A119-359D3924AE70}" srcOrd="1" destOrd="0" presId="urn:microsoft.com/office/officeart/2008/layout/HorizontalMultiLevelHierarchy"/>
    <dgm:cxn modelId="{8EBD6BC8-A50F-40FE-8973-5560C4D4028C}" type="presOf" srcId="{A3F253B2-C5A7-4908-B289-16DCF15F2A22}" destId="{C7F83324-7C11-435C-B451-D79F507CA846}" srcOrd="0" destOrd="0" presId="urn:microsoft.com/office/officeart/2008/layout/HorizontalMultiLevelHierarchy"/>
    <dgm:cxn modelId="{6F71B6C9-1DE5-4E8D-9BE0-9B82CCC81E35}" type="presOf" srcId="{5DAF57E8-E998-4BBB-868E-767D42C6E079}" destId="{664EBB4B-DF04-419F-8C12-D6B56FB9770E}" srcOrd="0" destOrd="0" presId="urn:microsoft.com/office/officeart/2008/layout/HorizontalMultiLevelHierarchy"/>
    <dgm:cxn modelId="{00A521D7-708E-49A1-AE9D-53C4B4B2A6E6}" type="presOf" srcId="{3248D664-1224-4252-898B-E9BEB66C7176}" destId="{BCE32D70-EE9D-45C2-BAF4-CE1AFBE5E4FC}" srcOrd="0" destOrd="0" presId="urn:microsoft.com/office/officeart/2008/layout/HorizontalMultiLevelHierarchy"/>
    <dgm:cxn modelId="{56BDC5DB-116A-4779-BFA5-884EF60396AD}" type="presOf" srcId="{7AF25E46-549F-4B29-9BF6-BB21BDD2070B}" destId="{CBB96753-E17D-4A2A-A54F-9744B7996A9E}" srcOrd="0" destOrd="0" presId="urn:microsoft.com/office/officeart/2008/layout/HorizontalMultiLevelHierarchy"/>
    <dgm:cxn modelId="{08AFD0EB-58F3-4C23-A315-5CAC4C22FA18}" type="presOf" srcId="{CB0EE13C-24B7-410C-96BF-E8811AE30E1F}" destId="{B2C654AF-647C-4D20-B3B4-EC3C9DE707EA}" srcOrd="0" destOrd="0" presId="urn:microsoft.com/office/officeart/2008/layout/HorizontalMultiLevelHierarchy"/>
    <dgm:cxn modelId="{A031D4F0-8FA2-4B3C-8822-DC09134282C6}" srcId="{7AF25E46-549F-4B29-9BF6-BB21BDD2070B}" destId="{5DAF57E8-E998-4BBB-868E-767D42C6E079}" srcOrd="2" destOrd="0" parTransId="{A3F253B2-C5A7-4908-B289-16DCF15F2A22}" sibTransId="{24E0DE1E-BC43-40BE-ACC3-0D4C6C3CF203}"/>
    <dgm:cxn modelId="{DE0AA2F5-8257-411F-A7DE-C15A0F2DE5D1}" type="presOf" srcId="{7D528BB8-88B7-4EB9-9D4E-43E65AC6EBB2}" destId="{49D34D7D-32AF-439F-ABDF-A2C1BCF59971}" srcOrd="0" destOrd="0" presId="urn:microsoft.com/office/officeart/2008/layout/HorizontalMultiLevelHierarchy"/>
    <dgm:cxn modelId="{CD0277AB-9C5D-47C2-82C9-EDBC46D995F2}" type="presParOf" srcId="{F0C8CB9C-8884-435E-89F8-FBC276A3523F}" destId="{022713F0-4F05-4657-B785-D5F8D59B16ED}" srcOrd="0" destOrd="0" presId="urn:microsoft.com/office/officeart/2008/layout/HorizontalMultiLevelHierarchy"/>
    <dgm:cxn modelId="{9BF544F0-6728-40BD-89D4-F012CF4C8377}" type="presParOf" srcId="{022713F0-4F05-4657-B785-D5F8D59B16ED}" destId="{CBB96753-E17D-4A2A-A54F-9744B7996A9E}" srcOrd="0" destOrd="0" presId="urn:microsoft.com/office/officeart/2008/layout/HorizontalMultiLevelHierarchy"/>
    <dgm:cxn modelId="{64BC1923-B899-4E7D-B64A-5056DDBC75C8}" type="presParOf" srcId="{022713F0-4F05-4657-B785-D5F8D59B16ED}" destId="{65275A74-A6BB-48DD-A402-E17C15E263A2}" srcOrd="1" destOrd="0" presId="urn:microsoft.com/office/officeart/2008/layout/HorizontalMultiLevelHierarchy"/>
    <dgm:cxn modelId="{21CF9D73-FF11-41EB-A5EF-3BA749374918}" type="presParOf" srcId="{65275A74-A6BB-48DD-A402-E17C15E263A2}" destId="{099E2FDE-5405-45A9-A982-2B6AFA84DB24}" srcOrd="0" destOrd="0" presId="urn:microsoft.com/office/officeart/2008/layout/HorizontalMultiLevelHierarchy"/>
    <dgm:cxn modelId="{6EC7E20A-6283-4402-A04C-75A23993CEB9}" type="presParOf" srcId="{099E2FDE-5405-45A9-A982-2B6AFA84DB24}" destId="{80368768-F3FC-4352-A119-359D3924AE70}" srcOrd="0" destOrd="0" presId="urn:microsoft.com/office/officeart/2008/layout/HorizontalMultiLevelHierarchy"/>
    <dgm:cxn modelId="{2D3BA868-9E63-4B57-BAB1-E23CB9C68797}" type="presParOf" srcId="{65275A74-A6BB-48DD-A402-E17C15E263A2}" destId="{9D34B26A-9926-4DBC-8551-6F93332EED0D}" srcOrd="1" destOrd="0" presId="urn:microsoft.com/office/officeart/2008/layout/HorizontalMultiLevelHierarchy"/>
    <dgm:cxn modelId="{9B9F9DF1-050F-4D77-828B-D91CDBEC201C}" type="presParOf" srcId="{9D34B26A-9926-4DBC-8551-6F93332EED0D}" destId="{A1C65B4C-B31A-4EA6-BE91-102EB548017E}" srcOrd="0" destOrd="0" presId="urn:microsoft.com/office/officeart/2008/layout/HorizontalMultiLevelHierarchy"/>
    <dgm:cxn modelId="{FD714D8E-61DC-4BC7-AA90-9B487FE0A75B}" type="presParOf" srcId="{9D34B26A-9926-4DBC-8551-6F93332EED0D}" destId="{53341BBB-1708-4398-A5A2-69452B416065}" srcOrd="1" destOrd="0" presId="urn:microsoft.com/office/officeart/2008/layout/HorizontalMultiLevelHierarchy"/>
    <dgm:cxn modelId="{425F59D5-E91A-4872-B331-9018DE18DA55}" type="presParOf" srcId="{65275A74-A6BB-48DD-A402-E17C15E263A2}" destId="{49D34D7D-32AF-439F-ABDF-A2C1BCF59971}" srcOrd="2" destOrd="0" presId="urn:microsoft.com/office/officeart/2008/layout/HorizontalMultiLevelHierarchy"/>
    <dgm:cxn modelId="{4D16B9BE-CDA3-4AD2-9C86-D73C605EEE10}" type="presParOf" srcId="{49D34D7D-32AF-439F-ABDF-A2C1BCF59971}" destId="{32DE5CBC-07F6-45F6-917A-8E3CCA753B08}" srcOrd="0" destOrd="0" presId="urn:microsoft.com/office/officeart/2008/layout/HorizontalMultiLevelHierarchy"/>
    <dgm:cxn modelId="{0BC5F7EA-48EC-4551-853F-5B70B2A0D2AB}" type="presParOf" srcId="{65275A74-A6BB-48DD-A402-E17C15E263A2}" destId="{C20FC903-830A-4B98-BD01-8DBEB358B7E9}" srcOrd="3" destOrd="0" presId="urn:microsoft.com/office/officeart/2008/layout/HorizontalMultiLevelHierarchy"/>
    <dgm:cxn modelId="{ADA8B88E-F4C6-4C75-98FD-8E57FEED3365}" type="presParOf" srcId="{C20FC903-830A-4B98-BD01-8DBEB358B7E9}" destId="{89C37E27-2C7C-49CF-B472-8AE41B42F98A}" srcOrd="0" destOrd="0" presId="urn:microsoft.com/office/officeart/2008/layout/HorizontalMultiLevelHierarchy"/>
    <dgm:cxn modelId="{0BA29D8F-6B5D-4A7D-B786-B19E3DA8BDDE}" type="presParOf" srcId="{C20FC903-830A-4B98-BD01-8DBEB358B7E9}" destId="{D0AC0A13-F730-47B4-9E5E-4C77E54BE38F}" srcOrd="1" destOrd="0" presId="urn:microsoft.com/office/officeart/2008/layout/HorizontalMultiLevelHierarchy"/>
    <dgm:cxn modelId="{B1E9ABE3-8F8D-414B-AC64-74A254A5A6C3}" type="presParOf" srcId="{65275A74-A6BB-48DD-A402-E17C15E263A2}" destId="{C7F83324-7C11-435C-B451-D79F507CA846}" srcOrd="4" destOrd="0" presId="urn:microsoft.com/office/officeart/2008/layout/HorizontalMultiLevelHierarchy"/>
    <dgm:cxn modelId="{F6CD576F-2A13-4044-B683-92653010BA44}" type="presParOf" srcId="{C7F83324-7C11-435C-B451-D79F507CA846}" destId="{7E489274-337C-4F42-8F05-D1C713F04357}" srcOrd="0" destOrd="0" presId="urn:microsoft.com/office/officeart/2008/layout/HorizontalMultiLevelHierarchy"/>
    <dgm:cxn modelId="{8575CE06-5EE8-406E-81ED-AF85AAB19E8E}" type="presParOf" srcId="{65275A74-A6BB-48DD-A402-E17C15E263A2}" destId="{7171CD57-405E-4CD7-BD59-463056509BAE}" srcOrd="5" destOrd="0" presId="urn:microsoft.com/office/officeart/2008/layout/HorizontalMultiLevelHierarchy"/>
    <dgm:cxn modelId="{BE24E84F-927B-4AF1-B72F-B12627C48F87}" type="presParOf" srcId="{7171CD57-405E-4CD7-BD59-463056509BAE}" destId="{664EBB4B-DF04-419F-8C12-D6B56FB9770E}" srcOrd="0" destOrd="0" presId="urn:microsoft.com/office/officeart/2008/layout/HorizontalMultiLevelHierarchy"/>
    <dgm:cxn modelId="{CA39A07B-0A0F-439F-840F-7B448770E7CA}" type="presParOf" srcId="{7171CD57-405E-4CD7-BD59-463056509BAE}" destId="{DE45DB08-9D4F-4CFF-A1B0-7EE190AC2E6A}" srcOrd="1" destOrd="0" presId="urn:microsoft.com/office/officeart/2008/layout/HorizontalMultiLevelHierarchy"/>
    <dgm:cxn modelId="{0162F962-5ED4-4EDB-A86F-954D44DE650C}" type="presParOf" srcId="{65275A74-A6BB-48DD-A402-E17C15E263A2}" destId="{BCE32D70-EE9D-45C2-BAF4-CE1AFBE5E4FC}" srcOrd="6" destOrd="0" presId="urn:microsoft.com/office/officeart/2008/layout/HorizontalMultiLevelHierarchy"/>
    <dgm:cxn modelId="{3EA9B5BA-4581-48FF-9B36-77FEE57F066C}" type="presParOf" srcId="{BCE32D70-EE9D-45C2-BAF4-CE1AFBE5E4FC}" destId="{4CD2CD87-8F47-4287-A765-CBE16A0FC02B}" srcOrd="0" destOrd="0" presId="urn:microsoft.com/office/officeart/2008/layout/HorizontalMultiLevelHierarchy"/>
    <dgm:cxn modelId="{F14BD3FB-4D8B-49DC-B79E-10D3E6149790}" type="presParOf" srcId="{65275A74-A6BB-48DD-A402-E17C15E263A2}" destId="{CBF76744-7DC5-4C1D-AB5A-17863A898267}" srcOrd="7" destOrd="0" presId="urn:microsoft.com/office/officeart/2008/layout/HorizontalMultiLevelHierarchy"/>
    <dgm:cxn modelId="{2A463FE0-1F52-464E-A687-8B02855DFD99}" type="presParOf" srcId="{CBF76744-7DC5-4C1D-AB5A-17863A898267}" destId="{B2C654AF-647C-4D20-B3B4-EC3C9DE707EA}" srcOrd="0" destOrd="0" presId="urn:microsoft.com/office/officeart/2008/layout/HorizontalMultiLevelHierarchy"/>
    <dgm:cxn modelId="{A0E5A76E-D25F-457C-B008-054F8399BD8E}" type="presParOf" srcId="{CBF76744-7DC5-4C1D-AB5A-17863A898267}" destId="{4758164F-5A08-4CCC-B491-96DFFC19BC21}"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32D70-EE9D-45C2-BAF4-CE1AFBE5E4FC}">
      <dsp:nvSpPr>
        <dsp:cNvPr id="0" name=""/>
        <dsp:cNvSpPr/>
      </dsp:nvSpPr>
      <dsp:spPr>
        <a:xfrm>
          <a:off x="1394612" y="1737518"/>
          <a:ext cx="432283" cy="1235565"/>
        </a:xfrm>
        <a:custGeom>
          <a:avLst/>
          <a:gdLst/>
          <a:ahLst/>
          <a:cxnLst/>
          <a:rect l="0" t="0" r="0" b="0"/>
          <a:pathLst>
            <a:path>
              <a:moveTo>
                <a:pt x="0" y="0"/>
              </a:moveTo>
              <a:lnTo>
                <a:pt x="216141" y="0"/>
              </a:lnTo>
              <a:lnTo>
                <a:pt x="216141" y="1235565"/>
              </a:lnTo>
              <a:lnTo>
                <a:pt x="432283" y="12355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578028" y="2322576"/>
        <a:ext cx="65450" cy="65450"/>
      </dsp:txXfrm>
    </dsp:sp>
    <dsp:sp modelId="{C7F83324-7C11-435C-B451-D79F507CA846}">
      <dsp:nvSpPr>
        <dsp:cNvPr id="0" name=""/>
        <dsp:cNvSpPr/>
      </dsp:nvSpPr>
      <dsp:spPr>
        <a:xfrm>
          <a:off x="1394612" y="1737518"/>
          <a:ext cx="432283" cy="411855"/>
        </a:xfrm>
        <a:custGeom>
          <a:avLst/>
          <a:gdLst/>
          <a:ahLst/>
          <a:cxnLst/>
          <a:rect l="0" t="0" r="0" b="0"/>
          <a:pathLst>
            <a:path>
              <a:moveTo>
                <a:pt x="0" y="0"/>
              </a:moveTo>
              <a:lnTo>
                <a:pt x="216141" y="0"/>
              </a:lnTo>
              <a:lnTo>
                <a:pt x="216141" y="411855"/>
              </a:lnTo>
              <a:lnTo>
                <a:pt x="432283" y="41185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latin typeface="楷体" panose="02010609060101010101" pitchFamily="49" charset="-122"/>
            <a:ea typeface="楷体" panose="02010609060101010101" pitchFamily="49" charset="-122"/>
          </a:endParaRPr>
        </a:p>
      </dsp:txBody>
      <dsp:txXfrm>
        <a:off x="1595826" y="1928519"/>
        <a:ext cx="29853" cy="29853"/>
      </dsp:txXfrm>
    </dsp:sp>
    <dsp:sp modelId="{49D34D7D-32AF-439F-ABDF-A2C1BCF59971}">
      <dsp:nvSpPr>
        <dsp:cNvPr id="0" name=""/>
        <dsp:cNvSpPr/>
      </dsp:nvSpPr>
      <dsp:spPr>
        <a:xfrm>
          <a:off x="1394612" y="1325663"/>
          <a:ext cx="432283" cy="411855"/>
        </a:xfrm>
        <a:custGeom>
          <a:avLst/>
          <a:gdLst/>
          <a:ahLst/>
          <a:cxnLst/>
          <a:rect l="0" t="0" r="0" b="0"/>
          <a:pathLst>
            <a:path>
              <a:moveTo>
                <a:pt x="0" y="411855"/>
              </a:moveTo>
              <a:lnTo>
                <a:pt x="216141" y="411855"/>
              </a:lnTo>
              <a:lnTo>
                <a:pt x="216141" y="0"/>
              </a:lnTo>
              <a:lnTo>
                <a:pt x="43228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latin typeface="楷体" panose="02010609060101010101" pitchFamily="49" charset="-122"/>
            <a:ea typeface="楷体" panose="02010609060101010101" pitchFamily="49" charset="-122"/>
          </a:endParaRPr>
        </a:p>
      </dsp:txBody>
      <dsp:txXfrm>
        <a:off x="1595826" y="1516664"/>
        <a:ext cx="29853" cy="29853"/>
      </dsp:txXfrm>
    </dsp:sp>
    <dsp:sp modelId="{099E2FDE-5405-45A9-A982-2B6AFA84DB24}">
      <dsp:nvSpPr>
        <dsp:cNvPr id="0" name=""/>
        <dsp:cNvSpPr/>
      </dsp:nvSpPr>
      <dsp:spPr>
        <a:xfrm>
          <a:off x="1394612" y="501953"/>
          <a:ext cx="432283" cy="1235565"/>
        </a:xfrm>
        <a:custGeom>
          <a:avLst/>
          <a:gdLst/>
          <a:ahLst/>
          <a:cxnLst/>
          <a:rect l="0" t="0" r="0" b="0"/>
          <a:pathLst>
            <a:path>
              <a:moveTo>
                <a:pt x="0" y="1235565"/>
              </a:moveTo>
              <a:lnTo>
                <a:pt x="216141" y="1235565"/>
              </a:lnTo>
              <a:lnTo>
                <a:pt x="216141" y="0"/>
              </a:lnTo>
              <a:lnTo>
                <a:pt x="43228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latin typeface="楷体" panose="02010609060101010101" pitchFamily="49" charset="-122"/>
            <a:ea typeface="楷体" panose="02010609060101010101" pitchFamily="49" charset="-122"/>
          </a:endParaRPr>
        </a:p>
      </dsp:txBody>
      <dsp:txXfrm>
        <a:off x="1578028" y="1087010"/>
        <a:ext cx="65450" cy="65450"/>
      </dsp:txXfrm>
    </dsp:sp>
    <dsp:sp modelId="{CBB96753-E17D-4A2A-A54F-9744B7996A9E}">
      <dsp:nvSpPr>
        <dsp:cNvPr id="0" name=""/>
        <dsp:cNvSpPr/>
      </dsp:nvSpPr>
      <dsp:spPr>
        <a:xfrm rot="16200000">
          <a:off x="-668998" y="1408034"/>
          <a:ext cx="3468253" cy="658968"/>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zh-CN" altLang="en-US" sz="4800" kern="1200" dirty="0">
              <a:latin typeface="楷体" panose="02010609060101010101" pitchFamily="49" charset="-122"/>
              <a:ea typeface="楷体" panose="02010609060101010101" pitchFamily="49" charset="-122"/>
            </a:rPr>
            <a:t>宇宙航行</a:t>
          </a:r>
        </a:p>
      </dsp:txBody>
      <dsp:txXfrm>
        <a:off x="-668998" y="1408034"/>
        <a:ext cx="3468253" cy="658968"/>
      </dsp:txXfrm>
    </dsp:sp>
    <dsp:sp modelId="{A1C65B4C-B31A-4EA6-BE91-102EB548017E}">
      <dsp:nvSpPr>
        <dsp:cNvPr id="0" name=""/>
        <dsp:cNvSpPr/>
      </dsp:nvSpPr>
      <dsp:spPr>
        <a:xfrm>
          <a:off x="1826895" y="172469"/>
          <a:ext cx="5971860" cy="6589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探究一</a:t>
          </a:r>
          <a:r>
            <a:rPr lang="en-US" altLang="zh-CN" sz="2000" kern="1200" dirty="0">
              <a:latin typeface="楷体" panose="02010609060101010101" pitchFamily="49" charset="-122"/>
              <a:ea typeface="楷体" panose="02010609060101010101" pitchFamily="49" charset="-122"/>
            </a:rPr>
            <a:t>:</a:t>
          </a:r>
          <a:r>
            <a:rPr lang="zh-CN" altLang="en-US" sz="2000" kern="1200" dirty="0">
              <a:latin typeface="楷体" panose="02010609060101010101" pitchFamily="49" charset="-122"/>
              <a:ea typeface="楷体" panose="02010609060101010101" pitchFamily="49" charset="-122"/>
            </a:rPr>
            <a:t>卫星的发射速度至少应是多大？认识宇宙速度</a:t>
          </a:r>
        </a:p>
      </dsp:txBody>
      <dsp:txXfrm>
        <a:off x="1826895" y="172469"/>
        <a:ext cx="5971860" cy="658968"/>
      </dsp:txXfrm>
    </dsp:sp>
    <dsp:sp modelId="{89C37E27-2C7C-49CF-B472-8AE41B42F98A}">
      <dsp:nvSpPr>
        <dsp:cNvPr id="0" name=""/>
        <dsp:cNvSpPr/>
      </dsp:nvSpPr>
      <dsp:spPr>
        <a:xfrm>
          <a:off x="1826895" y="996179"/>
          <a:ext cx="5887760" cy="6589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探究二：卫星的运行轨道，分类，线速度及周期等与轨道半径的关系</a:t>
          </a:r>
        </a:p>
      </dsp:txBody>
      <dsp:txXfrm>
        <a:off x="1826895" y="996179"/>
        <a:ext cx="5887760" cy="658968"/>
      </dsp:txXfrm>
    </dsp:sp>
    <dsp:sp modelId="{664EBB4B-DF04-419F-8C12-D6B56FB9770E}">
      <dsp:nvSpPr>
        <dsp:cNvPr id="0" name=""/>
        <dsp:cNvSpPr/>
      </dsp:nvSpPr>
      <dsp:spPr>
        <a:xfrm>
          <a:off x="1826895" y="1819889"/>
          <a:ext cx="5913675" cy="6589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探究三：卫星是如何实现从低轨到高轨或从高轨到低轨的，其变轨的基本原理是什么</a:t>
          </a:r>
        </a:p>
      </dsp:txBody>
      <dsp:txXfrm>
        <a:off x="1826895" y="1819889"/>
        <a:ext cx="5913675" cy="658968"/>
      </dsp:txXfrm>
    </dsp:sp>
    <dsp:sp modelId="{B2C654AF-647C-4D20-B3B4-EC3C9DE707EA}">
      <dsp:nvSpPr>
        <dsp:cNvPr id="0" name=""/>
        <dsp:cNvSpPr/>
      </dsp:nvSpPr>
      <dsp:spPr>
        <a:xfrm>
          <a:off x="1826895" y="2643599"/>
          <a:ext cx="5683095" cy="6589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楷体" panose="02010609060101010101" pitchFamily="49" charset="-122"/>
              <a:ea typeface="楷体" panose="02010609060101010101" pitchFamily="49" charset="-122"/>
            </a:rPr>
            <a:t>探究四：</a:t>
          </a:r>
          <a:r>
            <a:rPr lang="zh-CN" altLang="en-US" sz="2400" b="1" kern="1200" dirty="0">
              <a:solidFill>
                <a:schemeClr val="bg1"/>
              </a:solidFill>
              <a:latin typeface="仿宋" panose="02010609060101010101" pitchFamily="49" charset="-122"/>
              <a:ea typeface="仿宋" panose="02010609060101010101" pitchFamily="49" charset="-122"/>
            </a:rPr>
            <a:t>载人航天与太空探索</a:t>
          </a:r>
          <a:endParaRPr lang="zh-CN" altLang="en-US" sz="2400" kern="1200" dirty="0">
            <a:latin typeface="楷体" panose="02010609060101010101" pitchFamily="49" charset="-122"/>
            <a:ea typeface="楷体" panose="02010609060101010101" pitchFamily="49" charset="-122"/>
          </a:endParaRPr>
        </a:p>
      </dsp:txBody>
      <dsp:txXfrm>
        <a:off x="1826895" y="2643599"/>
        <a:ext cx="5683095" cy="65896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9A2E9-7A9F-416C-B33F-1DD89F7FB6E6}" type="datetimeFigureOut">
              <a:rPr lang="zh-CN" altLang="en-US" smtClean="0"/>
              <a:t>2020/4/8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99DE5-FA88-4DA1-A685-7773E623280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5.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4.png"/><Relationship Id="rId5" Type="http://schemas.openxmlformats.org/officeDocument/2006/relationships/tags" Target="../tags/tag20.xml"/><Relationship Id="rId10" Type="http://schemas.openxmlformats.org/officeDocument/2006/relationships/slideMaster" Target="../slideMasters/slideMaster2.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file:///C:\Users\1V994W2\PycharmProjects\PPT_Background_Generation/pic_temp/1_pic_quater_right_up.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620DCC5-0B8D-45DE-90C5-8AC52E8EFB40}" type="datetimeFigureOut">
              <a:rPr lang="zh-CN" altLang="en-US" smtClean="0"/>
              <a:t>2020/4/8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13D6D23-8EA6-445F-B959-20BE0C2871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11ED1D-1283-4318-ADF6-B578CCD55FB2}" type="datetimeFigureOut">
              <a:rPr lang="zh-CN" altLang="en-US" smtClean="0"/>
              <a:t>2020/4/8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53C666F-95D1-443A-9922-8F51A3C7E03D}" type="slidenum">
              <a:rPr lang="zh-CN" altLang="en-US" smtClean="0"/>
              <a:t>‹#›</a:t>
            </a:fld>
            <a:endParaRPr lang="zh-CN" altLang="en-US"/>
          </a:p>
        </p:txBody>
      </p:sp>
      <p:sp>
        <p:nvSpPr>
          <p:cNvPr id="8" name="Title 7"/>
          <p:cNvSpPr>
            <a:spLocks noGrp="1"/>
          </p:cNvSpPr>
          <p:nvPr>
            <p:ph type="title"/>
          </p:nvPr>
        </p:nvSpPr>
        <p:spPr/>
        <p:txBody>
          <a:bodyPr/>
          <a:lstStyle/>
          <a:p>
            <a:r>
              <a:rPr lang="zh-CN" altLang="en-US"/>
              <a:t>单击此处编辑母版标题样式</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125794752"/>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620DCC5-0B8D-45DE-90C5-8AC52E8EFB40}" type="datetimeFigureOut">
              <a:rPr lang="zh-CN" altLang="en-US" smtClean="0"/>
              <a:t>2020/4/8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13D6D23-8EA6-445F-B959-20BE0C2871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620DCC5-0B8D-45DE-90C5-8AC52E8EFB40}" type="datetimeFigureOut">
              <a:rPr lang="zh-CN" altLang="en-US" smtClean="0"/>
              <a:t>2020/4/8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13D6D23-8EA6-445F-B959-20BE0C2871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1564217" y="457200"/>
            <a:ext cx="10363200" cy="1143000"/>
          </a:xfrm>
        </p:spPr>
        <p:txBody>
          <a:bodyPr/>
          <a:lstStyle/>
          <a:p>
            <a:pPr fontAlgn="base"/>
            <a:r>
              <a:rPr lang="zh-CN" altLang="en-US" strike="noStrike" noProof="1"/>
              <a:t>单击此处编辑母版标题样式</a:t>
            </a:r>
          </a:p>
        </p:txBody>
      </p:sp>
      <p:sp>
        <p:nvSpPr>
          <p:cNvPr id="3" name="SmartArt 占位符 2"/>
          <p:cNvSpPr>
            <a:spLocks noGrp="1"/>
          </p:cNvSpPr>
          <p:nvPr>
            <p:ph type="pic" idx="1"/>
          </p:nvPr>
        </p:nvSpPr>
        <p:spPr>
          <a:xfrm>
            <a:off x="1564217" y="1981200"/>
            <a:ext cx="103632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endParaRPr kumimoji="1"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30" name="Rectangle 27"/>
          <p:cNvSpPr>
            <a:spLocks noGrp="1" noChangeArrowheads="1"/>
          </p:cNvSpPr>
          <p:nvPr>
            <p:ph type="dt" sz="half" idx="2"/>
          </p:nvPr>
        </p:nvSpPr>
        <p:spPr bwMode="auto">
          <a:xfrm>
            <a:off x="1564217" y="6265863"/>
            <a:ext cx="2540000" cy="45720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1" name="Rectangle 28"/>
          <p:cNvSpPr>
            <a:spLocks noGrp="1" noChangeArrowheads="1"/>
          </p:cNvSpPr>
          <p:nvPr>
            <p:ph type="ftr" sz="quarter" idx="3"/>
          </p:nvPr>
        </p:nvSpPr>
        <p:spPr bwMode="auto">
          <a:xfrm>
            <a:off x="4775200" y="6248400"/>
            <a:ext cx="3860800" cy="45720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2" name="Rectangle 29"/>
          <p:cNvSpPr>
            <a:spLocks noGrp="1" noChangeArrowheads="1"/>
          </p:cNvSpPr>
          <p:nvPr>
            <p:ph type="sldNum" sz="quarter" idx="4"/>
          </p:nvPr>
        </p:nvSpPr>
        <p:spPr bwMode="auto">
          <a:xfrm>
            <a:off x="9347200" y="6248400"/>
            <a:ext cx="2540000" cy="457200"/>
          </a:xfrm>
          <a:prstGeom prst="rect">
            <a:avLst/>
          </a:prstGeom>
          <a:noFill/>
          <a:ln w="9525">
            <a:noFill/>
            <a:miter lim="800000"/>
          </a:ln>
        </p:spPr>
        <p:txBody>
          <a:bodyPr vert="horz" wrap="square" lIns="91440" tIns="45720" rIns="91440" bIns="45720" numCol="1" anchor="t" anchorCtr="0" compatLnSpc="1"/>
          <a:lstStyle/>
          <a:p>
            <a:pPr algn="r"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a:xfrm>
            <a:off x="609600" y="6245225"/>
            <a:ext cx="2844800" cy="476250"/>
          </a:xfrm>
        </p:spPr>
        <p:txBody>
          <a:bodyPr/>
          <a:lstStyle/>
          <a:p>
            <a:pPr lvl="0" fontAlgn="base"/>
            <a:endParaRPr lang="en-US" strike="noStrike" noProof="1"/>
          </a:p>
        </p:txBody>
      </p:sp>
      <p:sp>
        <p:nvSpPr>
          <p:cNvPr id="5" name="页脚占位符 4"/>
          <p:cNvSpPr>
            <a:spLocks noGrp="1"/>
          </p:cNvSpPr>
          <p:nvPr>
            <p:ph type="ftr" sz="quarter" idx="11"/>
          </p:nvPr>
        </p:nvSpPr>
        <p:spPr>
          <a:xfrm>
            <a:off x="4165600" y="6245225"/>
            <a:ext cx="3860800" cy="476250"/>
          </a:xfrm>
        </p:spPr>
        <p:txBody>
          <a:bodyPr/>
          <a:lstStyle/>
          <a:p>
            <a:pPr lvl="0" fontAlgn="base"/>
            <a:endParaRPr lang="en-US" strike="noStrike" noProof="1"/>
          </a:p>
        </p:txBody>
      </p:sp>
      <p:sp>
        <p:nvSpPr>
          <p:cNvPr id="6" name="灯片编号占位符 5"/>
          <p:cNvSpPr>
            <a:spLocks noGrp="1"/>
          </p:cNvSpPr>
          <p:nvPr>
            <p:ph type="sldNum" sz="quarter" idx="12"/>
          </p:nvPr>
        </p:nvSpPr>
        <p:spPr>
          <a:xfrm>
            <a:off x="8737600" y="6245225"/>
            <a:ext cx="2844800" cy="476250"/>
          </a:xfrm>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a:prstGeom prst="rect">
            <a:avLst/>
          </a:prstGeom>
        </p:spPr>
        <p:txBody>
          <a:bodyPr wrap="square" lIns="121917" tIns="60958" rIns="121917" bIns="60958">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2020/4/8</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a:prstGeom prst="rect">
            <a:avLst/>
          </a:prstGeom>
        </p:spPr>
        <p:txBody>
          <a:bodyPr wrap="square" lIns="121917" tIns="60958" rIns="121917" bIns="60958">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a:prstGeom prst="rect">
            <a:avLst/>
          </a:prstGeom>
        </p:spPr>
        <p:txBody>
          <a:bodyPr wrap="square" lIns="121917" tIns="60958" rIns="121917" bIns="60958">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dirty="0"/>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dirty="0"/>
              <a:t>编辑文本</a:t>
            </a:r>
          </a:p>
        </p:txBody>
      </p:sp>
      <p:sp>
        <p:nvSpPr>
          <p:cNvPr id="3" name="副标题 2"/>
          <p:cNvSpPr>
            <a:spLocks noGrp="1"/>
          </p:cNvSpPr>
          <p:nvPr>
            <p:ph type="subTitle" idx="14" hasCustomPrompt="1"/>
            <p:custDataLst>
              <p:tags r:id="rId6"/>
            </p:custDataLst>
          </p:nvPr>
        </p:nvSpPr>
        <p:spPr>
          <a:xfrm>
            <a:off x="6432556" y="3188625"/>
            <a:ext cx="4826000" cy="1111387"/>
          </a:xfrm>
          <a:prstGeom prst="rect">
            <a:avLst/>
          </a:prstGeom>
        </p:spPr>
        <p:txBody>
          <a:bodyPr vert="horz" wrap="square" lIns="0" tIns="0" rIns="0" bIns="0" anchor="t" anchorCtr="0">
            <a:normAutofit/>
          </a:bodyPr>
          <a:lstStyle>
            <a:lvl1pPr marL="0" marR="0" indent="0" algn="l" defTabSz="121920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a:prstGeom prst="rect">
            <a:avLst/>
          </a:prstGeom>
        </p:spPr>
        <p:txBody>
          <a:bodyPr vert="horz" wrap="square" lIns="0" tIns="0" rIns="0" bIns="0" anchor="ctr" anchorCtr="0">
            <a:normAutofit/>
          </a:bodyPr>
          <a:lstStyle>
            <a:lvl1pPr marL="0" marR="0" indent="0" algn="l" defTabSz="121920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a:prstGeom prst="rect">
            <a:avLst/>
          </a:prstGeom>
        </p:spPr>
        <p:txBody>
          <a:bodyPr vert="horz" wrap="square" lIns="120224" tIns="62652" rIns="120224" bIns="62652" rtlCol="0" anchor="ctr" anchorCtr="0">
            <a:normAutofit/>
          </a:bodyPr>
          <a:lstStyle>
            <a:lvl1pPr marL="0" marR="0" lvl="0" algn="l" defTabSz="121920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626"/>
            <a:ext cx="5283243" cy="5389572"/>
          </a:xfrm>
          <a:prstGeom prst="rect">
            <a:avLst/>
          </a:prstGeom>
        </p:spPr>
        <p:txBody>
          <a:bodyPr vert="horz" wrap="square" lIns="120224" tIns="62652" rIns="120224" bIns="62652" rtlCol="0">
            <a:normAutofit/>
          </a:bodyPr>
          <a:lstStyle>
            <a:lvl1pPr marL="228600" marR="0" lvl="0"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1219200" rtl="0" eaLnBrk="1" fontAlgn="auto" latinLnBrk="0" hangingPunct="1">
              <a:lnSpc>
                <a:spcPct val="130000"/>
              </a:lnSpc>
              <a:spcBef>
                <a:spcPts val="0"/>
              </a:spcBef>
              <a:spcAft>
                <a:spcPts val="1335"/>
              </a:spcAft>
              <a:buFont typeface="Arial" panose="020B0604020202020204" pitchFamily="34" charset="0"/>
              <a:buChar char="•"/>
              <a:tabLst>
                <a:tab pos="2145665"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1219200" rtl="0" eaLnBrk="1" fontAlgn="auto" latinLnBrk="0" hangingPunct="1">
              <a:lnSpc>
                <a:spcPct val="130000"/>
              </a:lnSpc>
              <a:spcBef>
                <a:spcPts val="0"/>
              </a:spcBef>
              <a:spcAft>
                <a:spcPts val="1335"/>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626"/>
            <a:ext cx="5283243" cy="5389572"/>
          </a:xfrm>
          <a:prstGeom prst="rect">
            <a:avLst/>
          </a:prstGeom>
        </p:spPr>
        <p:txBody>
          <a:bodyPr wrap="square" lIns="120224" tIns="62652" rIns="120224" bIns="62652">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879743" y="6350618"/>
            <a:ext cx="2700000" cy="316839"/>
          </a:xfrm>
          <a:prstGeom prst="rect">
            <a:avLst/>
          </a:prstGeom>
        </p:spPr>
        <p:txBody>
          <a:bodyPr wrap="square" lIns="121917" tIns="60958" rIns="121917" bIns="60958">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2020/4/8</a:t>
            </a:fld>
            <a:endParaRPr lang="zh-CN" altLang="en-US"/>
          </a:p>
        </p:txBody>
      </p:sp>
      <p:sp>
        <p:nvSpPr>
          <p:cNvPr id="6" name="页脚占位符 5"/>
          <p:cNvSpPr>
            <a:spLocks noGrp="1"/>
          </p:cNvSpPr>
          <p:nvPr>
            <p:ph type="ftr" sz="quarter" idx="11"/>
            <p:custDataLst>
              <p:tags r:id="rId6"/>
            </p:custDataLst>
          </p:nvPr>
        </p:nvSpPr>
        <p:spPr>
          <a:xfrm>
            <a:off x="4116000" y="6350618"/>
            <a:ext cx="3960000" cy="316839"/>
          </a:xfrm>
          <a:prstGeom prst="rect">
            <a:avLst/>
          </a:prstGeom>
        </p:spPr>
        <p:txBody>
          <a:bodyPr wrap="square" lIns="121917" tIns="60958" rIns="121917" bIns="60958">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8610600" y="6350618"/>
            <a:ext cx="2700000" cy="316839"/>
          </a:xfrm>
          <a:prstGeom prst="rect">
            <a:avLst/>
          </a:prstGeom>
        </p:spPr>
        <p:txBody>
          <a:bodyPr wrap="square" lIns="121917" tIns="60958" rIns="121917" bIns="60958">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B106191-DBA3-4903-8777-F6B82D3C787D}"/>
              </a:ext>
            </a:extLst>
          </p:cNvPr>
          <p:cNvSpPr>
            <a:spLocks noGrp="1"/>
          </p:cNvSpPr>
          <p:nvPr>
            <p:ph type="dt" sz="half" idx="10"/>
          </p:nvPr>
        </p:nvSpPr>
        <p:spPr/>
        <p:txBody>
          <a:bodyPr/>
          <a:lstStyle>
            <a:lvl1pPr>
              <a:defRPr/>
            </a:lvl1pPr>
          </a:lstStyle>
          <a:p>
            <a:pPr>
              <a:defRPr/>
            </a:pPr>
            <a:fld id="{589B61FD-E887-401F-8A3A-07917F2ADA3F}" type="datetime1">
              <a:rPr lang="zh-CN" altLang="en-US"/>
              <a:pPr>
                <a:defRPr/>
              </a:pPr>
              <a:t>2020/4/8</a:t>
            </a:fld>
            <a:endParaRPr lang="zh-CN" altLang="en-US"/>
          </a:p>
        </p:txBody>
      </p:sp>
      <p:sp>
        <p:nvSpPr>
          <p:cNvPr id="5" name="页脚占位符 4">
            <a:extLst>
              <a:ext uri="{FF2B5EF4-FFF2-40B4-BE49-F238E27FC236}">
                <a16:creationId xmlns:a16="http://schemas.microsoft.com/office/drawing/2014/main" id="{FB33CF0E-EA60-44C8-89A0-A378E2E076D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5BF21C7-FAB3-4E11-A5AD-E57DAEEA5EC9}"/>
              </a:ext>
            </a:extLst>
          </p:cNvPr>
          <p:cNvSpPr>
            <a:spLocks noGrp="1"/>
          </p:cNvSpPr>
          <p:nvPr>
            <p:ph type="sldNum" sz="quarter" idx="12"/>
          </p:nvPr>
        </p:nvSpPr>
        <p:spPr/>
        <p:txBody>
          <a:bodyPr/>
          <a:lstStyle>
            <a:lvl1pPr>
              <a:defRPr/>
            </a:lvl1pPr>
          </a:lstStyle>
          <a:p>
            <a:pPr>
              <a:defRPr/>
            </a:pPr>
            <a:fld id="{0A6A6C05-FDB1-499D-A7C1-E33962941997}" type="slidenum">
              <a:rPr lang="zh-CN" altLang="en-US"/>
              <a:pPr>
                <a:defRPr/>
              </a:pPr>
              <a:t>‹#›</a:t>
            </a:fld>
            <a:endParaRPr lang="en-US" altLang="zh-CN"/>
          </a:p>
        </p:txBody>
      </p:sp>
    </p:spTree>
    <p:extLst>
      <p:ext uri="{BB962C8B-B14F-4D97-AF65-F5344CB8AC3E}">
        <p14:creationId xmlns:p14="http://schemas.microsoft.com/office/powerpoint/2010/main" val="2359399040"/>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E83F17-BA6C-4E85-AFCD-A08E45DC3CE3}"/>
              </a:ext>
            </a:extLst>
          </p:cNvPr>
          <p:cNvSpPr>
            <a:spLocks noGrp="1"/>
          </p:cNvSpPr>
          <p:nvPr>
            <p:ph type="dt" sz="half" idx="10"/>
          </p:nvPr>
        </p:nvSpPr>
        <p:spPr/>
        <p:txBody>
          <a:bodyPr/>
          <a:lstStyle>
            <a:lvl1pPr>
              <a:defRPr/>
            </a:lvl1pPr>
          </a:lstStyle>
          <a:p>
            <a:pPr>
              <a:defRPr/>
            </a:pPr>
            <a:fld id="{1C92C1FE-94BC-4179-A9EB-F89431EEF859}" type="datetime1">
              <a:rPr lang="zh-CN" altLang="en-US"/>
              <a:pPr>
                <a:defRPr/>
              </a:pPr>
              <a:t>2020/4/8</a:t>
            </a:fld>
            <a:endParaRPr lang="zh-CN" altLang="en-US"/>
          </a:p>
        </p:txBody>
      </p:sp>
      <p:sp>
        <p:nvSpPr>
          <p:cNvPr id="5" name="页脚占位符 4">
            <a:extLst>
              <a:ext uri="{FF2B5EF4-FFF2-40B4-BE49-F238E27FC236}">
                <a16:creationId xmlns:a16="http://schemas.microsoft.com/office/drawing/2014/main" id="{9D2A8F16-8BD5-4CEF-AE47-C72BCE537A0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F541240-12C7-4D0B-9E6A-6957A047E1EB}"/>
              </a:ext>
            </a:extLst>
          </p:cNvPr>
          <p:cNvSpPr>
            <a:spLocks noGrp="1"/>
          </p:cNvSpPr>
          <p:nvPr>
            <p:ph type="sldNum" sz="quarter" idx="12"/>
          </p:nvPr>
        </p:nvSpPr>
        <p:spPr/>
        <p:txBody>
          <a:bodyPr/>
          <a:lstStyle>
            <a:lvl1pPr>
              <a:defRPr/>
            </a:lvl1pPr>
          </a:lstStyle>
          <a:p>
            <a:pPr>
              <a:defRPr/>
            </a:pPr>
            <a:fld id="{E92165F9-1F2A-416D-8014-D59C6BC56560}" type="slidenum">
              <a:rPr lang="zh-CN" altLang="en-US"/>
              <a:pPr>
                <a:defRPr/>
              </a:pPr>
              <a:t>‹#›</a:t>
            </a:fld>
            <a:endParaRPr lang="en-US" altLang="zh-CN"/>
          </a:p>
        </p:txBody>
      </p:sp>
    </p:spTree>
    <p:extLst>
      <p:ext uri="{BB962C8B-B14F-4D97-AF65-F5344CB8AC3E}">
        <p14:creationId xmlns:p14="http://schemas.microsoft.com/office/powerpoint/2010/main" val="3465240981"/>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A2FFF1A-F47E-4237-98AE-697BA6C10F36}"/>
              </a:ext>
            </a:extLst>
          </p:cNvPr>
          <p:cNvSpPr>
            <a:spLocks noGrp="1"/>
          </p:cNvSpPr>
          <p:nvPr>
            <p:ph type="dt" sz="half" idx="10"/>
          </p:nvPr>
        </p:nvSpPr>
        <p:spPr/>
        <p:txBody>
          <a:bodyPr/>
          <a:lstStyle>
            <a:lvl1pPr>
              <a:defRPr/>
            </a:lvl1pPr>
          </a:lstStyle>
          <a:p>
            <a:pPr>
              <a:defRPr/>
            </a:pPr>
            <a:fld id="{328F894A-98A4-4712-962B-297E0EE1A43A}" type="datetime1">
              <a:rPr lang="zh-CN" altLang="en-US"/>
              <a:pPr>
                <a:defRPr/>
              </a:pPr>
              <a:t>2020/4/8</a:t>
            </a:fld>
            <a:endParaRPr lang="zh-CN" altLang="en-US"/>
          </a:p>
        </p:txBody>
      </p:sp>
      <p:sp>
        <p:nvSpPr>
          <p:cNvPr id="5" name="页脚占位符 4">
            <a:extLst>
              <a:ext uri="{FF2B5EF4-FFF2-40B4-BE49-F238E27FC236}">
                <a16:creationId xmlns:a16="http://schemas.microsoft.com/office/drawing/2014/main" id="{42A8F522-DE67-406F-B8C2-2207A15EE374}"/>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5C55A6F-B727-439D-A35F-FD1AC2D59A42}"/>
              </a:ext>
            </a:extLst>
          </p:cNvPr>
          <p:cNvSpPr>
            <a:spLocks noGrp="1"/>
          </p:cNvSpPr>
          <p:nvPr>
            <p:ph type="sldNum" sz="quarter" idx="12"/>
          </p:nvPr>
        </p:nvSpPr>
        <p:spPr/>
        <p:txBody>
          <a:bodyPr/>
          <a:lstStyle>
            <a:lvl1pPr>
              <a:defRPr/>
            </a:lvl1pPr>
          </a:lstStyle>
          <a:p>
            <a:pPr>
              <a:defRPr/>
            </a:pPr>
            <a:fld id="{6AA2CC69-6D41-41C9-80C1-E4E26CACA975}" type="slidenum">
              <a:rPr lang="zh-CN" altLang="en-US"/>
              <a:pPr>
                <a:defRPr/>
              </a:pPr>
              <a:t>‹#›</a:t>
            </a:fld>
            <a:endParaRPr lang="en-US" altLang="zh-CN"/>
          </a:p>
        </p:txBody>
      </p:sp>
    </p:spTree>
    <p:extLst>
      <p:ext uri="{BB962C8B-B14F-4D97-AF65-F5344CB8AC3E}">
        <p14:creationId xmlns:p14="http://schemas.microsoft.com/office/powerpoint/2010/main" val="2174295938"/>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373BF042-1060-4AC8-B568-E55565E409E3}"/>
              </a:ext>
            </a:extLst>
          </p:cNvPr>
          <p:cNvSpPr>
            <a:spLocks noGrp="1"/>
          </p:cNvSpPr>
          <p:nvPr>
            <p:ph type="dt" sz="half" idx="10"/>
          </p:nvPr>
        </p:nvSpPr>
        <p:spPr/>
        <p:txBody>
          <a:bodyPr/>
          <a:lstStyle>
            <a:lvl1pPr>
              <a:defRPr/>
            </a:lvl1pPr>
          </a:lstStyle>
          <a:p>
            <a:pPr>
              <a:defRPr/>
            </a:pPr>
            <a:fld id="{42DEC983-087C-4CE1-AC6F-6CCE30B07AD5}" type="datetime1">
              <a:rPr lang="zh-CN" altLang="en-US"/>
              <a:pPr>
                <a:defRPr/>
              </a:pPr>
              <a:t>2020/4/8</a:t>
            </a:fld>
            <a:endParaRPr lang="zh-CN" altLang="en-US"/>
          </a:p>
        </p:txBody>
      </p:sp>
      <p:sp>
        <p:nvSpPr>
          <p:cNvPr id="6" name="页脚占位符 4">
            <a:extLst>
              <a:ext uri="{FF2B5EF4-FFF2-40B4-BE49-F238E27FC236}">
                <a16:creationId xmlns:a16="http://schemas.microsoft.com/office/drawing/2014/main" id="{A49CF5CC-BC50-47F5-8DEB-7DF18923B55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7FC635A2-8D0D-435C-AC6A-81FBCB91C120}"/>
              </a:ext>
            </a:extLst>
          </p:cNvPr>
          <p:cNvSpPr>
            <a:spLocks noGrp="1"/>
          </p:cNvSpPr>
          <p:nvPr>
            <p:ph type="sldNum" sz="quarter" idx="12"/>
          </p:nvPr>
        </p:nvSpPr>
        <p:spPr/>
        <p:txBody>
          <a:bodyPr/>
          <a:lstStyle>
            <a:lvl1pPr>
              <a:defRPr/>
            </a:lvl1pPr>
          </a:lstStyle>
          <a:p>
            <a:pPr>
              <a:defRPr/>
            </a:pPr>
            <a:fld id="{BA8EA977-5775-4F10-8930-C8A38618DF97}" type="slidenum">
              <a:rPr lang="zh-CN" altLang="en-US"/>
              <a:pPr>
                <a:defRPr/>
              </a:pPr>
              <a:t>‹#›</a:t>
            </a:fld>
            <a:endParaRPr lang="en-US" altLang="zh-CN"/>
          </a:p>
        </p:txBody>
      </p:sp>
    </p:spTree>
    <p:extLst>
      <p:ext uri="{BB962C8B-B14F-4D97-AF65-F5344CB8AC3E}">
        <p14:creationId xmlns:p14="http://schemas.microsoft.com/office/powerpoint/2010/main" val="226719203"/>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50DF89A3-90A8-4904-A371-3470950339DA}"/>
              </a:ext>
            </a:extLst>
          </p:cNvPr>
          <p:cNvSpPr>
            <a:spLocks noGrp="1"/>
          </p:cNvSpPr>
          <p:nvPr>
            <p:ph type="dt" sz="half" idx="10"/>
          </p:nvPr>
        </p:nvSpPr>
        <p:spPr/>
        <p:txBody>
          <a:bodyPr/>
          <a:lstStyle>
            <a:lvl1pPr>
              <a:defRPr/>
            </a:lvl1pPr>
          </a:lstStyle>
          <a:p>
            <a:pPr>
              <a:defRPr/>
            </a:pPr>
            <a:fld id="{9B664F47-113A-4CF7-80D5-6CCDF11B06BE}" type="datetime1">
              <a:rPr lang="zh-CN" altLang="en-US"/>
              <a:pPr>
                <a:defRPr/>
              </a:pPr>
              <a:t>2020/4/8</a:t>
            </a:fld>
            <a:endParaRPr lang="zh-CN" altLang="en-US"/>
          </a:p>
        </p:txBody>
      </p:sp>
      <p:sp>
        <p:nvSpPr>
          <p:cNvPr id="8" name="页脚占位符 4">
            <a:extLst>
              <a:ext uri="{FF2B5EF4-FFF2-40B4-BE49-F238E27FC236}">
                <a16:creationId xmlns:a16="http://schemas.microsoft.com/office/drawing/2014/main" id="{48A4BA4D-0073-4582-939C-0FA258D5E74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76076A2F-101B-42F2-A820-FA755C17B739}"/>
              </a:ext>
            </a:extLst>
          </p:cNvPr>
          <p:cNvSpPr>
            <a:spLocks noGrp="1"/>
          </p:cNvSpPr>
          <p:nvPr>
            <p:ph type="sldNum" sz="quarter" idx="12"/>
          </p:nvPr>
        </p:nvSpPr>
        <p:spPr/>
        <p:txBody>
          <a:bodyPr/>
          <a:lstStyle>
            <a:lvl1pPr>
              <a:defRPr/>
            </a:lvl1pPr>
          </a:lstStyle>
          <a:p>
            <a:pPr>
              <a:defRPr/>
            </a:pPr>
            <a:fld id="{0840F706-9765-44E7-814F-A3D826D084A7}" type="slidenum">
              <a:rPr lang="zh-CN" altLang="en-US"/>
              <a:pPr>
                <a:defRPr/>
              </a:pPr>
              <a:t>‹#›</a:t>
            </a:fld>
            <a:endParaRPr lang="en-US" altLang="zh-CN"/>
          </a:p>
        </p:txBody>
      </p:sp>
    </p:spTree>
    <p:extLst>
      <p:ext uri="{BB962C8B-B14F-4D97-AF65-F5344CB8AC3E}">
        <p14:creationId xmlns:p14="http://schemas.microsoft.com/office/powerpoint/2010/main" val="3486442131"/>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CD72CE8E-F42A-4DC4-87CC-BC2A1F28481F}"/>
              </a:ext>
            </a:extLst>
          </p:cNvPr>
          <p:cNvSpPr>
            <a:spLocks noGrp="1"/>
          </p:cNvSpPr>
          <p:nvPr>
            <p:ph type="dt" sz="half" idx="10"/>
          </p:nvPr>
        </p:nvSpPr>
        <p:spPr/>
        <p:txBody>
          <a:bodyPr/>
          <a:lstStyle>
            <a:lvl1pPr>
              <a:defRPr/>
            </a:lvl1pPr>
          </a:lstStyle>
          <a:p>
            <a:pPr>
              <a:defRPr/>
            </a:pPr>
            <a:fld id="{6CB9D31D-B640-45AC-AE20-DCFC29A95E90}" type="datetime1">
              <a:rPr lang="zh-CN" altLang="en-US"/>
              <a:pPr>
                <a:defRPr/>
              </a:pPr>
              <a:t>2020/4/8</a:t>
            </a:fld>
            <a:endParaRPr lang="zh-CN" altLang="en-US"/>
          </a:p>
        </p:txBody>
      </p:sp>
      <p:sp>
        <p:nvSpPr>
          <p:cNvPr id="4" name="页脚占位符 4">
            <a:extLst>
              <a:ext uri="{FF2B5EF4-FFF2-40B4-BE49-F238E27FC236}">
                <a16:creationId xmlns:a16="http://schemas.microsoft.com/office/drawing/2014/main" id="{124D1DE7-42D0-4630-AB6F-6CC310BE8216}"/>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2898F7C8-25D0-4A3B-9430-664F94E8AC65}"/>
              </a:ext>
            </a:extLst>
          </p:cNvPr>
          <p:cNvSpPr>
            <a:spLocks noGrp="1"/>
          </p:cNvSpPr>
          <p:nvPr>
            <p:ph type="sldNum" sz="quarter" idx="12"/>
          </p:nvPr>
        </p:nvSpPr>
        <p:spPr/>
        <p:txBody>
          <a:bodyPr/>
          <a:lstStyle>
            <a:lvl1pPr>
              <a:defRPr/>
            </a:lvl1pPr>
          </a:lstStyle>
          <a:p>
            <a:pPr>
              <a:defRPr/>
            </a:pPr>
            <a:fld id="{781194F8-15CB-4E0F-B461-6EB3858A02DB}" type="slidenum">
              <a:rPr lang="zh-CN" altLang="en-US"/>
              <a:pPr>
                <a:defRPr/>
              </a:pPr>
              <a:t>‹#›</a:t>
            </a:fld>
            <a:endParaRPr lang="en-US" altLang="zh-CN"/>
          </a:p>
        </p:txBody>
      </p:sp>
    </p:spTree>
    <p:extLst>
      <p:ext uri="{BB962C8B-B14F-4D97-AF65-F5344CB8AC3E}">
        <p14:creationId xmlns:p14="http://schemas.microsoft.com/office/powerpoint/2010/main" val="2437482837"/>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05F5868-DA98-475B-BEDD-E65133794C69}"/>
              </a:ext>
            </a:extLst>
          </p:cNvPr>
          <p:cNvSpPr>
            <a:spLocks noGrp="1"/>
          </p:cNvSpPr>
          <p:nvPr>
            <p:ph type="dt" sz="half" idx="10"/>
          </p:nvPr>
        </p:nvSpPr>
        <p:spPr/>
        <p:txBody>
          <a:bodyPr/>
          <a:lstStyle>
            <a:lvl1pPr>
              <a:defRPr/>
            </a:lvl1pPr>
          </a:lstStyle>
          <a:p>
            <a:pPr>
              <a:defRPr/>
            </a:pPr>
            <a:fld id="{9D6BED50-6867-401D-9098-E58B2ECF96B9}" type="datetime1">
              <a:rPr lang="zh-CN" altLang="en-US"/>
              <a:pPr>
                <a:defRPr/>
              </a:pPr>
              <a:t>2020/4/8</a:t>
            </a:fld>
            <a:endParaRPr lang="zh-CN" altLang="en-US"/>
          </a:p>
        </p:txBody>
      </p:sp>
      <p:sp>
        <p:nvSpPr>
          <p:cNvPr id="3" name="页脚占位符 4">
            <a:extLst>
              <a:ext uri="{FF2B5EF4-FFF2-40B4-BE49-F238E27FC236}">
                <a16:creationId xmlns:a16="http://schemas.microsoft.com/office/drawing/2014/main" id="{EDF3252B-30F2-4215-AE5C-A12607B58B20}"/>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1E0991B5-196C-4EFA-BDE1-146EAF31AD18}"/>
              </a:ext>
            </a:extLst>
          </p:cNvPr>
          <p:cNvSpPr>
            <a:spLocks noGrp="1"/>
          </p:cNvSpPr>
          <p:nvPr>
            <p:ph type="sldNum" sz="quarter" idx="12"/>
          </p:nvPr>
        </p:nvSpPr>
        <p:spPr/>
        <p:txBody>
          <a:bodyPr/>
          <a:lstStyle>
            <a:lvl1pPr>
              <a:defRPr/>
            </a:lvl1pPr>
          </a:lstStyle>
          <a:p>
            <a:pPr>
              <a:defRPr/>
            </a:pPr>
            <a:fld id="{CCDD3060-00AC-47C3-9A8A-318BCCF73847}" type="slidenum">
              <a:rPr lang="zh-CN" altLang="en-US"/>
              <a:pPr>
                <a:defRPr/>
              </a:pPr>
              <a:t>‹#›</a:t>
            </a:fld>
            <a:endParaRPr lang="en-US" altLang="zh-CN"/>
          </a:p>
        </p:txBody>
      </p:sp>
    </p:spTree>
    <p:extLst>
      <p:ext uri="{BB962C8B-B14F-4D97-AF65-F5344CB8AC3E}">
        <p14:creationId xmlns:p14="http://schemas.microsoft.com/office/powerpoint/2010/main" val="247447691"/>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900F7962-1F8A-43BD-BD09-5AF5504C1478}"/>
              </a:ext>
            </a:extLst>
          </p:cNvPr>
          <p:cNvSpPr>
            <a:spLocks noGrp="1"/>
          </p:cNvSpPr>
          <p:nvPr>
            <p:ph type="dt" sz="half" idx="10"/>
          </p:nvPr>
        </p:nvSpPr>
        <p:spPr/>
        <p:txBody>
          <a:bodyPr/>
          <a:lstStyle>
            <a:lvl1pPr>
              <a:defRPr/>
            </a:lvl1pPr>
          </a:lstStyle>
          <a:p>
            <a:pPr>
              <a:defRPr/>
            </a:pPr>
            <a:fld id="{15A4F84B-424B-4BE8-90BC-0B50FBA7058A}" type="datetime1">
              <a:rPr lang="zh-CN" altLang="en-US"/>
              <a:pPr>
                <a:defRPr/>
              </a:pPr>
              <a:t>2020/4/8</a:t>
            </a:fld>
            <a:endParaRPr lang="zh-CN" altLang="en-US"/>
          </a:p>
        </p:txBody>
      </p:sp>
      <p:sp>
        <p:nvSpPr>
          <p:cNvPr id="6" name="页脚占位符 4">
            <a:extLst>
              <a:ext uri="{FF2B5EF4-FFF2-40B4-BE49-F238E27FC236}">
                <a16:creationId xmlns:a16="http://schemas.microsoft.com/office/drawing/2014/main" id="{BDEF2454-CCE7-48F9-9B1F-96E5EE364C8E}"/>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BFFCF37-BB24-4FFA-BA0B-0D0BFE4BAFF4}"/>
              </a:ext>
            </a:extLst>
          </p:cNvPr>
          <p:cNvSpPr>
            <a:spLocks noGrp="1"/>
          </p:cNvSpPr>
          <p:nvPr>
            <p:ph type="sldNum" sz="quarter" idx="12"/>
          </p:nvPr>
        </p:nvSpPr>
        <p:spPr/>
        <p:txBody>
          <a:bodyPr/>
          <a:lstStyle>
            <a:lvl1pPr>
              <a:defRPr/>
            </a:lvl1pPr>
          </a:lstStyle>
          <a:p>
            <a:pPr>
              <a:defRPr/>
            </a:pPr>
            <a:fld id="{843E634D-D1D3-44D8-A09C-84B1432A51D9}" type="slidenum">
              <a:rPr lang="zh-CN" altLang="en-US"/>
              <a:pPr>
                <a:defRPr/>
              </a:pPr>
              <a:t>‹#›</a:t>
            </a:fld>
            <a:endParaRPr lang="en-US" altLang="zh-CN"/>
          </a:p>
        </p:txBody>
      </p:sp>
    </p:spTree>
    <p:extLst>
      <p:ext uri="{BB962C8B-B14F-4D97-AF65-F5344CB8AC3E}">
        <p14:creationId xmlns:p14="http://schemas.microsoft.com/office/powerpoint/2010/main" val="1578644802"/>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C4EA4D0-7707-4087-8473-55B1AF16A993}"/>
              </a:ext>
            </a:extLst>
          </p:cNvPr>
          <p:cNvSpPr>
            <a:spLocks noGrp="1"/>
          </p:cNvSpPr>
          <p:nvPr>
            <p:ph type="dt" sz="half" idx="10"/>
          </p:nvPr>
        </p:nvSpPr>
        <p:spPr/>
        <p:txBody>
          <a:bodyPr/>
          <a:lstStyle>
            <a:lvl1pPr>
              <a:defRPr/>
            </a:lvl1pPr>
          </a:lstStyle>
          <a:p>
            <a:pPr>
              <a:defRPr/>
            </a:pPr>
            <a:fld id="{CFFC08C8-F9E7-4F8C-8ECE-B43E83973852}" type="datetime1">
              <a:rPr lang="zh-CN" altLang="en-US"/>
              <a:pPr>
                <a:defRPr/>
              </a:pPr>
              <a:t>2020/4/8</a:t>
            </a:fld>
            <a:endParaRPr lang="zh-CN" altLang="en-US"/>
          </a:p>
        </p:txBody>
      </p:sp>
      <p:sp>
        <p:nvSpPr>
          <p:cNvPr id="6" name="页脚占位符 4">
            <a:extLst>
              <a:ext uri="{FF2B5EF4-FFF2-40B4-BE49-F238E27FC236}">
                <a16:creationId xmlns:a16="http://schemas.microsoft.com/office/drawing/2014/main" id="{9C4E3C1F-1B61-47CB-87E0-01D164EF164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3364398-9EF7-4CF7-B052-68407ED17289}"/>
              </a:ext>
            </a:extLst>
          </p:cNvPr>
          <p:cNvSpPr>
            <a:spLocks noGrp="1"/>
          </p:cNvSpPr>
          <p:nvPr>
            <p:ph type="sldNum" sz="quarter" idx="12"/>
          </p:nvPr>
        </p:nvSpPr>
        <p:spPr/>
        <p:txBody>
          <a:bodyPr/>
          <a:lstStyle>
            <a:lvl1pPr>
              <a:defRPr/>
            </a:lvl1pPr>
          </a:lstStyle>
          <a:p>
            <a:pPr>
              <a:defRPr/>
            </a:pPr>
            <a:fld id="{73414CB9-B08C-490A-99A0-5711E2F75944}" type="slidenum">
              <a:rPr lang="zh-CN" altLang="en-US"/>
              <a:pPr>
                <a:defRPr/>
              </a:pPr>
              <a:t>‹#›</a:t>
            </a:fld>
            <a:endParaRPr lang="en-US" altLang="zh-CN"/>
          </a:p>
        </p:txBody>
      </p:sp>
    </p:spTree>
    <p:extLst>
      <p:ext uri="{BB962C8B-B14F-4D97-AF65-F5344CB8AC3E}">
        <p14:creationId xmlns:p14="http://schemas.microsoft.com/office/powerpoint/2010/main" val="1011659981"/>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1B4339-0DA1-46B4-BDB3-9A09E07957D7}"/>
              </a:ext>
            </a:extLst>
          </p:cNvPr>
          <p:cNvSpPr>
            <a:spLocks noGrp="1"/>
          </p:cNvSpPr>
          <p:nvPr>
            <p:ph type="dt" sz="half" idx="10"/>
          </p:nvPr>
        </p:nvSpPr>
        <p:spPr/>
        <p:txBody>
          <a:bodyPr/>
          <a:lstStyle>
            <a:lvl1pPr>
              <a:defRPr/>
            </a:lvl1pPr>
          </a:lstStyle>
          <a:p>
            <a:pPr>
              <a:defRPr/>
            </a:pPr>
            <a:fld id="{6F7D522C-A77F-4C3E-9063-47CB54168084}" type="datetime1">
              <a:rPr lang="zh-CN" altLang="en-US"/>
              <a:pPr>
                <a:defRPr/>
              </a:pPr>
              <a:t>2020/4/8</a:t>
            </a:fld>
            <a:endParaRPr lang="zh-CN" altLang="en-US"/>
          </a:p>
        </p:txBody>
      </p:sp>
      <p:sp>
        <p:nvSpPr>
          <p:cNvPr id="5" name="页脚占位符 4">
            <a:extLst>
              <a:ext uri="{FF2B5EF4-FFF2-40B4-BE49-F238E27FC236}">
                <a16:creationId xmlns:a16="http://schemas.microsoft.com/office/drawing/2014/main" id="{D300BC43-23C9-4778-9708-9A5989C6B51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B65087C-E4FB-4B7C-BA6A-303EDAEA0B78}"/>
              </a:ext>
            </a:extLst>
          </p:cNvPr>
          <p:cNvSpPr>
            <a:spLocks noGrp="1"/>
          </p:cNvSpPr>
          <p:nvPr>
            <p:ph type="sldNum" sz="quarter" idx="12"/>
          </p:nvPr>
        </p:nvSpPr>
        <p:spPr/>
        <p:txBody>
          <a:bodyPr/>
          <a:lstStyle>
            <a:lvl1pPr>
              <a:defRPr/>
            </a:lvl1pPr>
          </a:lstStyle>
          <a:p>
            <a:pPr>
              <a:defRPr/>
            </a:pPr>
            <a:fld id="{C2F01F7A-8DCE-49CE-8DD6-7F864F1CF7BE}" type="slidenum">
              <a:rPr lang="zh-CN" altLang="en-US"/>
              <a:pPr>
                <a:defRPr/>
              </a:pPr>
              <a:t>‹#›</a:t>
            </a:fld>
            <a:endParaRPr lang="en-US" altLang="zh-CN"/>
          </a:p>
        </p:txBody>
      </p:sp>
    </p:spTree>
    <p:extLst>
      <p:ext uri="{BB962C8B-B14F-4D97-AF65-F5344CB8AC3E}">
        <p14:creationId xmlns:p14="http://schemas.microsoft.com/office/powerpoint/2010/main" val="627240229"/>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CC41CD-07F2-4EA7-981C-B1628B4F6416}"/>
              </a:ext>
            </a:extLst>
          </p:cNvPr>
          <p:cNvSpPr>
            <a:spLocks noGrp="1"/>
          </p:cNvSpPr>
          <p:nvPr>
            <p:ph type="dt" sz="half" idx="10"/>
          </p:nvPr>
        </p:nvSpPr>
        <p:spPr/>
        <p:txBody>
          <a:bodyPr/>
          <a:lstStyle>
            <a:lvl1pPr>
              <a:defRPr/>
            </a:lvl1pPr>
          </a:lstStyle>
          <a:p>
            <a:pPr>
              <a:defRPr/>
            </a:pPr>
            <a:fld id="{78B34FE7-9C39-4841-B78A-86DF6D7F846C}" type="datetime1">
              <a:rPr lang="zh-CN" altLang="en-US"/>
              <a:pPr>
                <a:defRPr/>
              </a:pPr>
              <a:t>2020/4/8</a:t>
            </a:fld>
            <a:endParaRPr lang="zh-CN" altLang="en-US"/>
          </a:p>
        </p:txBody>
      </p:sp>
      <p:sp>
        <p:nvSpPr>
          <p:cNvPr id="5" name="页脚占位符 4">
            <a:extLst>
              <a:ext uri="{FF2B5EF4-FFF2-40B4-BE49-F238E27FC236}">
                <a16:creationId xmlns:a16="http://schemas.microsoft.com/office/drawing/2014/main" id="{A27D8CA7-5B42-4DE7-B9AF-444769135261}"/>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5804F85-07C2-4B4A-BA27-A59255D15B15}"/>
              </a:ext>
            </a:extLst>
          </p:cNvPr>
          <p:cNvSpPr>
            <a:spLocks noGrp="1"/>
          </p:cNvSpPr>
          <p:nvPr>
            <p:ph type="sldNum" sz="quarter" idx="12"/>
          </p:nvPr>
        </p:nvSpPr>
        <p:spPr/>
        <p:txBody>
          <a:bodyPr/>
          <a:lstStyle>
            <a:lvl1pPr>
              <a:defRPr/>
            </a:lvl1pPr>
          </a:lstStyle>
          <a:p>
            <a:pPr>
              <a:defRPr/>
            </a:pPr>
            <a:fld id="{8B2F7921-1577-43F9-8326-C281413020B5}" type="slidenum">
              <a:rPr lang="zh-CN" altLang="en-US"/>
              <a:pPr>
                <a:defRPr/>
              </a:pPr>
              <a:t>‹#›</a:t>
            </a:fld>
            <a:endParaRPr lang="en-US" altLang="zh-CN"/>
          </a:p>
        </p:txBody>
      </p:sp>
    </p:spTree>
    <p:extLst>
      <p:ext uri="{BB962C8B-B14F-4D97-AF65-F5344CB8AC3E}">
        <p14:creationId xmlns:p14="http://schemas.microsoft.com/office/powerpoint/2010/main" val="496212243"/>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620DCC5-0B8D-45DE-90C5-8AC52E8EFB40}" type="datetimeFigureOut">
              <a:rPr lang="zh-CN" altLang="en-US" smtClean="0"/>
              <a:t>2020/4/8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13D6D23-8EA6-445F-B959-20BE0C2871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838200" y="1825625"/>
            <a:ext cx="515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FD672B8B-891C-4DBA-BE85-6BABF001F1D7}"/>
              </a:ext>
            </a:extLst>
          </p:cNvPr>
          <p:cNvSpPr>
            <a:spLocks noGrp="1"/>
          </p:cNvSpPr>
          <p:nvPr>
            <p:ph type="dt" sz="half" idx="10"/>
          </p:nvPr>
        </p:nvSpPr>
        <p:spPr/>
        <p:txBody>
          <a:bodyPr/>
          <a:lstStyle>
            <a:lvl1pPr>
              <a:defRPr/>
            </a:lvl1pPr>
          </a:lstStyle>
          <a:p>
            <a:pPr>
              <a:defRPr/>
            </a:pPr>
            <a:fld id="{62BC91A1-DF93-42C3-A298-8BE106455688}" type="datetime1">
              <a:rPr lang="zh-CN" altLang="en-US"/>
              <a:pPr>
                <a:defRPr/>
              </a:pPr>
              <a:t>2020/4/8</a:t>
            </a:fld>
            <a:endParaRPr lang="zh-CN" altLang="en-US"/>
          </a:p>
        </p:txBody>
      </p:sp>
      <p:sp>
        <p:nvSpPr>
          <p:cNvPr id="6" name="页脚占位符 4">
            <a:extLst>
              <a:ext uri="{FF2B5EF4-FFF2-40B4-BE49-F238E27FC236}">
                <a16:creationId xmlns:a16="http://schemas.microsoft.com/office/drawing/2014/main" id="{136B3CD1-D4C4-43CA-A9BC-58F3A855440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7C3FC1A4-5C3E-4987-A82D-621B12B1B6EB}"/>
              </a:ext>
            </a:extLst>
          </p:cNvPr>
          <p:cNvSpPr>
            <a:spLocks noGrp="1"/>
          </p:cNvSpPr>
          <p:nvPr>
            <p:ph type="sldNum" sz="quarter" idx="12"/>
          </p:nvPr>
        </p:nvSpPr>
        <p:spPr/>
        <p:txBody>
          <a:bodyPr/>
          <a:lstStyle>
            <a:lvl1pPr>
              <a:defRPr/>
            </a:lvl1pPr>
          </a:lstStyle>
          <a:p>
            <a:pPr>
              <a:defRPr/>
            </a:pPr>
            <a:fld id="{2F9390E3-2219-40E5-9381-F41AAAB3112F}" type="slidenum">
              <a:rPr lang="zh-CN" altLang="en-US"/>
              <a:pPr>
                <a:defRPr/>
              </a:pPr>
              <a:t>‹#›</a:t>
            </a:fld>
            <a:endParaRPr lang="en-US" altLang="zh-CN"/>
          </a:p>
        </p:txBody>
      </p:sp>
    </p:spTree>
    <p:extLst>
      <p:ext uri="{BB962C8B-B14F-4D97-AF65-F5344CB8AC3E}">
        <p14:creationId xmlns:p14="http://schemas.microsoft.com/office/powerpoint/2010/main" val="184919922"/>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quarter" idx="2"/>
          </p:nvPr>
        </p:nvSpPr>
        <p:spPr>
          <a:xfrm>
            <a:off x="6197600" y="1825626"/>
            <a:ext cx="5156200" cy="209867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内容占位符 4"/>
          <p:cNvSpPr>
            <a:spLocks noGrp="1"/>
          </p:cNvSpPr>
          <p:nvPr>
            <p:ph sz="quarter" idx="3"/>
          </p:nvPr>
        </p:nvSpPr>
        <p:spPr>
          <a:xfrm>
            <a:off x="6197600" y="4076701"/>
            <a:ext cx="5156200" cy="2100263"/>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日期占位符 3">
            <a:extLst>
              <a:ext uri="{FF2B5EF4-FFF2-40B4-BE49-F238E27FC236}">
                <a16:creationId xmlns:a16="http://schemas.microsoft.com/office/drawing/2014/main" id="{ADD7CAFF-9147-4AFD-B5A2-6537310B8ECF}"/>
              </a:ext>
            </a:extLst>
          </p:cNvPr>
          <p:cNvSpPr>
            <a:spLocks noGrp="1"/>
          </p:cNvSpPr>
          <p:nvPr>
            <p:ph type="dt" sz="half" idx="10"/>
          </p:nvPr>
        </p:nvSpPr>
        <p:spPr/>
        <p:txBody>
          <a:bodyPr/>
          <a:lstStyle>
            <a:lvl1pPr>
              <a:defRPr/>
            </a:lvl1pPr>
          </a:lstStyle>
          <a:p>
            <a:pPr>
              <a:defRPr/>
            </a:pPr>
            <a:fld id="{820832FD-305E-42A3-BB4F-E5938C7CF3BD}" type="datetime1">
              <a:rPr lang="zh-CN" altLang="en-US"/>
              <a:pPr>
                <a:defRPr/>
              </a:pPr>
              <a:t>2020/4/8</a:t>
            </a:fld>
            <a:endParaRPr lang="zh-CN" altLang="en-US"/>
          </a:p>
        </p:txBody>
      </p:sp>
      <p:sp>
        <p:nvSpPr>
          <p:cNvPr id="7" name="页脚占位符 4">
            <a:extLst>
              <a:ext uri="{FF2B5EF4-FFF2-40B4-BE49-F238E27FC236}">
                <a16:creationId xmlns:a16="http://schemas.microsoft.com/office/drawing/2014/main" id="{AD860B12-C86F-4DD1-AD27-4E4A5FA4C846}"/>
              </a:ext>
            </a:extLst>
          </p:cNvPr>
          <p:cNvSpPr>
            <a:spLocks noGrp="1"/>
          </p:cNvSpPr>
          <p:nvPr>
            <p:ph type="ftr" sz="quarter" idx="11"/>
          </p:nvPr>
        </p:nvSpPr>
        <p:spPr/>
        <p:txBody>
          <a:bodyPr/>
          <a:lstStyle>
            <a:lvl1pPr>
              <a:defRPr/>
            </a:lvl1pPr>
          </a:lstStyle>
          <a:p>
            <a:pPr>
              <a:defRPr/>
            </a:pPr>
            <a:endParaRPr lang="zh-CN" altLang="en-US"/>
          </a:p>
        </p:txBody>
      </p:sp>
      <p:sp>
        <p:nvSpPr>
          <p:cNvPr id="8" name="灯片编号占位符 5">
            <a:extLst>
              <a:ext uri="{FF2B5EF4-FFF2-40B4-BE49-F238E27FC236}">
                <a16:creationId xmlns:a16="http://schemas.microsoft.com/office/drawing/2014/main" id="{C9C16A6B-3CC9-4A74-BCF6-CB2FF824BEA3}"/>
              </a:ext>
            </a:extLst>
          </p:cNvPr>
          <p:cNvSpPr>
            <a:spLocks noGrp="1"/>
          </p:cNvSpPr>
          <p:nvPr>
            <p:ph type="sldNum" sz="quarter" idx="12"/>
          </p:nvPr>
        </p:nvSpPr>
        <p:spPr/>
        <p:txBody>
          <a:bodyPr/>
          <a:lstStyle>
            <a:lvl1pPr>
              <a:defRPr/>
            </a:lvl1pPr>
          </a:lstStyle>
          <a:p>
            <a:pPr>
              <a:defRPr/>
            </a:pPr>
            <a:fld id="{EEE4367C-5DBC-486E-AF0B-229B27930472}" type="slidenum">
              <a:rPr lang="zh-CN" altLang="en-US"/>
              <a:pPr>
                <a:defRPr/>
              </a:pPr>
              <a:t>‹#›</a:t>
            </a:fld>
            <a:endParaRPr lang="en-US" altLang="zh-CN"/>
          </a:p>
        </p:txBody>
      </p:sp>
    </p:spTree>
    <p:extLst>
      <p:ext uri="{BB962C8B-B14F-4D97-AF65-F5344CB8AC3E}">
        <p14:creationId xmlns:p14="http://schemas.microsoft.com/office/powerpoint/2010/main" val="699512524"/>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3" name="日期占位符 3">
            <a:extLst>
              <a:ext uri="{FF2B5EF4-FFF2-40B4-BE49-F238E27FC236}">
                <a16:creationId xmlns:a16="http://schemas.microsoft.com/office/drawing/2014/main" id="{60508511-4BAA-4F74-AC0B-0D782A3D758D}"/>
              </a:ext>
            </a:extLst>
          </p:cNvPr>
          <p:cNvSpPr>
            <a:spLocks noGrp="1"/>
          </p:cNvSpPr>
          <p:nvPr>
            <p:ph type="dt" sz="half" idx="10"/>
          </p:nvPr>
        </p:nvSpPr>
        <p:spPr/>
        <p:txBody>
          <a:bodyPr/>
          <a:lstStyle>
            <a:lvl1pPr>
              <a:defRPr/>
            </a:lvl1pPr>
          </a:lstStyle>
          <a:p>
            <a:pPr>
              <a:defRPr/>
            </a:pPr>
            <a:fld id="{1C89974B-476B-4556-976D-CA24ADC2B590}" type="datetime1">
              <a:rPr lang="zh-CN" altLang="en-US"/>
              <a:pPr>
                <a:defRPr/>
              </a:pPr>
              <a:t>2020/4/8</a:t>
            </a:fld>
            <a:endParaRPr lang="zh-CN" altLang="en-US"/>
          </a:p>
        </p:txBody>
      </p:sp>
      <p:sp>
        <p:nvSpPr>
          <p:cNvPr id="4" name="页脚占位符 4">
            <a:extLst>
              <a:ext uri="{FF2B5EF4-FFF2-40B4-BE49-F238E27FC236}">
                <a16:creationId xmlns:a16="http://schemas.microsoft.com/office/drawing/2014/main" id="{7777CCAC-D7BF-4712-992A-21EAF6B0DD14}"/>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5A5D1FD9-A24D-4018-87C2-DC883C2FC39F}"/>
              </a:ext>
            </a:extLst>
          </p:cNvPr>
          <p:cNvSpPr>
            <a:spLocks noGrp="1"/>
          </p:cNvSpPr>
          <p:nvPr>
            <p:ph type="sldNum" sz="quarter" idx="12"/>
          </p:nvPr>
        </p:nvSpPr>
        <p:spPr/>
        <p:txBody>
          <a:bodyPr/>
          <a:lstStyle>
            <a:lvl1pPr>
              <a:defRPr/>
            </a:lvl1pPr>
          </a:lstStyle>
          <a:p>
            <a:pPr>
              <a:defRPr/>
            </a:pPr>
            <a:fld id="{1687501F-CEB8-468D-94E2-FB925B96F76D}" type="slidenum">
              <a:rPr lang="zh-CN" altLang="en-US"/>
              <a:pPr>
                <a:defRPr/>
              </a:pPr>
              <a:t>‹#›</a:t>
            </a:fld>
            <a:endParaRPr lang="en-US" altLang="zh-CN"/>
          </a:p>
        </p:txBody>
      </p:sp>
    </p:spTree>
    <p:extLst>
      <p:ext uri="{BB962C8B-B14F-4D97-AF65-F5344CB8AC3E}">
        <p14:creationId xmlns:p14="http://schemas.microsoft.com/office/powerpoint/2010/main" val="1683926778"/>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1564217" y="457200"/>
            <a:ext cx="10363200" cy="1143000"/>
          </a:xfrm>
        </p:spPr>
        <p:txBody>
          <a:bodyPr/>
          <a:lstStyle/>
          <a:p>
            <a:pPr fontAlgn="base"/>
            <a:r>
              <a:rPr lang="zh-CN" altLang="en-US" strike="noStrike" noProof="1"/>
              <a:t>单击此处编辑母版标题样式</a:t>
            </a:r>
          </a:p>
        </p:txBody>
      </p:sp>
      <p:sp>
        <p:nvSpPr>
          <p:cNvPr id="3" name="SmartArt 占位符 2"/>
          <p:cNvSpPr>
            <a:spLocks noGrp="1"/>
          </p:cNvSpPr>
          <p:nvPr>
            <p:ph type="pic" idx="1"/>
          </p:nvPr>
        </p:nvSpPr>
        <p:spPr>
          <a:xfrm>
            <a:off x="1564217" y="1981200"/>
            <a:ext cx="103632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endParaRPr kumimoji="1"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30" name="Rectangle 27"/>
          <p:cNvSpPr>
            <a:spLocks noGrp="1" noChangeArrowheads="1"/>
          </p:cNvSpPr>
          <p:nvPr>
            <p:ph type="dt" sz="half" idx="2"/>
          </p:nvPr>
        </p:nvSpPr>
        <p:spPr bwMode="auto">
          <a:xfrm>
            <a:off x="1564217" y="6265863"/>
            <a:ext cx="2540000" cy="45720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1" name="Rectangle 28"/>
          <p:cNvSpPr>
            <a:spLocks noGrp="1" noChangeArrowheads="1"/>
          </p:cNvSpPr>
          <p:nvPr>
            <p:ph type="ftr" sz="quarter" idx="3"/>
          </p:nvPr>
        </p:nvSpPr>
        <p:spPr bwMode="auto">
          <a:xfrm>
            <a:off x="4775200" y="6248400"/>
            <a:ext cx="3860800" cy="45720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2" name="Rectangle 29"/>
          <p:cNvSpPr>
            <a:spLocks noGrp="1" noChangeArrowheads="1"/>
          </p:cNvSpPr>
          <p:nvPr>
            <p:ph type="sldNum" sz="quarter" idx="4"/>
          </p:nvPr>
        </p:nvSpPr>
        <p:spPr bwMode="auto">
          <a:xfrm>
            <a:off x="9347200" y="6248400"/>
            <a:ext cx="2540000" cy="457200"/>
          </a:xfrm>
          <a:prstGeom prst="rect">
            <a:avLst/>
          </a:prstGeom>
          <a:noFill/>
          <a:ln w="9525">
            <a:noFill/>
            <a:miter lim="800000"/>
          </a:ln>
        </p:spPr>
        <p:txBody>
          <a:bodyPr vert="horz" wrap="square" lIns="91440" tIns="45720" rIns="91440" bIns="45720" numCol="1" anchor="t" anchorCtr="0" compatLnSpc="1"/>
          <a:lstStyle/>
          <a:p>
            <a:pPr algn="r" fontAlgn="base">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a:xfrm>
            <a:off x="609600" y="6245225"/>
            <a:ext cx="2844800" cy="476250"/>
          </a:xfrm>
        </p:spPr>
        <p:txBody>
          <a:bodyPr/>
          <a:lstStyle/>
          <a:p>
            <a:pPr lvl="0" fontAlgn="base"/>
            <a:endParaRPr lang="en-US" strike="noStrike" noProof="1"/>
          </a:p>
        </p:txBody>
      </p:sp>
      <p:sp>
        <p:nvSpPr>
          <p:cNvPr id="5" name="页脚占位符 4"/>
          <p:cNvSpPr>
            <a:spLocks noGrp="1"/>
          </p:cNvSpPr>
          <p:nvPr>
            <p:ph type="ftr" sz="quarter" idx="11"/>
          </p:nvPr>
        </p:nvSpPr>
        <p:spPr>
          <a:xfrm>
            <a:off x="4165600" y="6245225"/>
            <a:ext cx="3860800" cy="476250"/>
          </a:xfrm>
        </p:spPr>
        <p:txBody>
          <a:bodyPr/>
          <a:lstStyle/>
          <a:p>
            <a:pPr lvl="0" fontAlgn="base"/>
            <a:endParaRPr lang="en-US" strike="noStrike" noProof="1"/>
          </a:p>
        </p:txBody>
      </p:sp>
      <p:sp>
        <p:nvSpPr>
          <p:cNvPr id="6" name="灯片编号占位符 5"/>
          <p:cNvSpPr>
            <a:spLocks noGrp="1"/>
          </p:cNvSpPr>
          <p:nvPr>
            <p:ph type="sldNum" sz="quarter" idx="12"/>
          </p:nvPr>
        </p:nvSpPr>
        <p:spPr>
          <a:xfrm>
            <a:off x="8737600" y="6245225"/>
            <a:ext cx="2844800" cy="476250"/>
          </a:xfrm>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200" y="1825625"/>
            <a:ext cx="51816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200" y="4076700"/>
            <a:ext cx="51816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p:txBody>
          <a:bodyPr/>
          <a:lstStyle/>
          <a:p>
            <a:pPr lvl="0"/>
            <a:endParaRPr lang="zh-CN" altLang="en-US" dirty="0">
              <a:latin typeface="Arial" panose="020B0604020202020204" pitchFamily="34" charset="0"/>
              <a:ea typeface="隶书" panose="02010509060101010101" pitchFamily="49" charset="-122"/>
            </a:endParaRPr>
          </a:p>
        </p:txBody>
      </p:sp>
      <p:sp>
        <p:nvSpPr>
          <p:cNvPr id="7" name="页脚占位符 6"/>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8" name="灯片编号占位符 7"/>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a:prstGeom prst="rect">
            <a:avLst/>
          </a:prstGeom>
        </p:spPr>
        <p:txBody>
          <a:bodyPr wrap="square" lIns="121917" tIns="60958" rIns="121917" bIns="60958">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2020/4/8</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a:prstGeom prst="rect">
            <a:avLst/>
          </a:prstGeom>
        </p:spPr>
        <p:txBody>
          <a:bodyPr wrap="square" lIns="121917" tIns="60958" rIns="121917" bIns="60958">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a:prstGeom prst="rect">
            <a:avLst/>
          </a:prstGeom>
        </p:spPr>
        <p:txBody>
          <a:bodyPr wrap="square" lIns="121917" tIns="60958" rIns="121917" bIns="60958">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dirty="0"/>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dirty="0"/>
              <a:t>编辑文本</a:t>
            </a:r>
          </a:p>
        </p:txBody>
      </p:sp>
      <p:sp>
        <p:nvSpPr>
          <p:cNvPr id="3" name="副标题 2"/>
          <p:cNvSpPr>
            <a:spLocks noGrp="1"/>
          </p:cNvSpPr>
          <p:nvPr>
            <p:ph type="subTitle" idx="14" hasCustomPrompt="1"/>
            <p:custDataLst>
              <p:tags r:id="rId6"/>
            </p:custDataLst>
          </p:nvPr>
        </p:nvSpPr>
        <p:spPr>
          <a:xfrm>
            <a:off x="6432556" y="3188625"/>
            <a:ext cx="4826000" cy="1111387"/>
          </a:xfrm>
          <a:prstGeom prst="rect">
            <a:avLst/>
          </a:prstGeom>
        </p:spPr>
        <p:txBody>
          <a:bodyPr vert="horz" wrap="square" lIns="0" tIns="0" rIns="0" bIns="0" anchor="t" anchorCtr="0">
            <a:normAutofit/>
          </a:bodyPr>
          <a:lstStyle>
            <a:lvl1pPr marL="0" marR="0" indent="0" algn="l" defTabSz="121920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a:prstGeom prst="rect">
            <a:avLst/>
          </a:prstGeom>
        </p:spPr>
        <p:txBody>
          <a:bodyPr vert="horz" wrap="square" lIns="0" tIns="0" rIns="0" bIns="0" anchor="ctr" anchorCtr="0">
            <a:normAutofit/>
          </a:bodyPr>
          <a:lstStyle>
            <a:lvl1pPr marL="0" marR="0" indent="0" algn="l" defTabSz="121920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microsoft.com/office/2007/relationships/hdphoto" Target="../media/hdphoto1.wdp"/><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6.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C:\Users\Administrator\Desktop\PPT整理\用途\asf.png"/>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colorTemperature colorTemp="6375"/>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68" r:id="rId10"/>
  </p:sldLayoutIdLst>
  <mc:AlternateContent xmlns:mc="http://schemas.openxmlformats.org/markup-compatibility/2006" xmlns:p14="http://schemas.microsoft.com/office/powerpoint/2010/main">
    <mc:Choice Requires="p14">
      <p:transition p14:dur="10" advTm="15705"/>
    </mc:Choice>
    <mc:Fallback xmlns="">
      <p:transition advTm="15705"/>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C:\Users\Administrator\Desktop\PPT整理\用途\asf.png"/>
          <p:cNvPicPr>
            <a:picLocks noChangeAspect="1" noChangeArrowheads="1"/>
          </p:cNvPicPr>
          <p:nvPr userDrawn="1"/>
        </p:nvPicPr>
        <p:blipFill>
          <a:blip r:embed="rId10" cstate="print">
            <a:extLst>
              <a:ext uri="{BEBA8EAE-BF5A-486C-A8C5-ECC9F3942E4B}">
                <a14:imgProps xmlns:a14="http://schemas.microsoft.com/office/drawing/2010/main">
                  <a14:imgLayer r:embed="rId11">
                    <a14:imgEffect>
                      <a14:colorTemperature colorTemp="6375"/>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mc:AlternateContent xmlns:mc="http://schemas.openxmlformats.org/markup-compatibility/2006" xmlns:p14="http://schemas.microsoft.com/office/powerpoint/2010/main">
    <mc:Choice Requires="p14">
      <p:transition p14:dur="10" advTm="15705"/>
    </mc:Choice>
    <mc:Fallback xmlns="">
      <p:transition advTm="15705"/>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37AC808E-B823-4876-8F62-CDD6B58D396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61A4E2B-F80D-4FED-B829-EFACB4FEE91A}" type="datetime1">
              <a:rPr lang="zh-CN" altLang="en-US"/>
              <a:pPr>
                <a:defRPr/>
              </a:pPr>
              <a:t>2020/4/8</a:t>
            </a:fld>
            <a:endParaRPr lang="zh-CN" altLang="en-US"/>
          </a:p>
        </p:txBody>
      </p:sp>
      <p:sp>
        <p:nvSpPr>
          <p:cNvPr id="5" name="页脚占位符 4">
            <a:extLst>
              <a:ext uri="{FF2B5EF4-FFF2-40B4-BE49-F238E27FC236}">
                <a16:creationId xmlns:a16="http://schemas.microsoft.com/office/drawing/2014/main" id="{15799803-0875-4661-B430-1EC9CA0569F5}"/>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49E75ED7-5F1C-4721-BBF2-AEE21A2D908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defRPr sz="1200" smtClean="0">
                <a:solidFill>
                  <a:srgbClr val="898989"/>
                </a:solidFill>
                <a:latin typeface="+mn-lt"/>
                <a:ea typeface="+mn-ea"/>
              </a:defRPr>
            </a:lvl1pPr>
          </a:lstStyle>
          <a:p>
            <a:pPr>
              <a:defRPr/>
            </a:pPr>
            <a:fld id="{2C0BAD3D-0B53-44F0-9900-202910A444D3}" type="slidenum">
              <a:rPr lang="zh-CN" altLang="en-US"/>
              <a:pPr>
                <a:defRPr/>
              </a:pPr>
              <a:t>‹#›</a:t>
            </a:fld>
            <a:endParaRPr lang="en-US" altLang="zh-CN"/>
          </a:p>
        </p:txBody>
      </p:sp>
    </p:spTree>
    <p:extLst>
      <p:ext uri="{BB962C8B-B14F-4D97-AF65-F5344CB8AC3E}">
        <p14:creationId xmlns:p14="http://schemas.microsoft.com/office/powerpoint/2010/main" val="38984800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mc:AlternateContent xmlns:mc="http://schemas.openxmlformats.org/markup-compatibility/2006" xmlns:p14="http://schemas.microsoft.com/office/powerpoint/2010/main">
    <mc:Choice Requires="p14">
      <p:transition p14:dur="10" advTm="15705"/>
    </mc:Choice>
    <mc:Fallback xmlns="">
      <p:transition advTm="15705"/>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xml"/><Relationship Id="rId5" Type="http://schemas.openxmlformats.org/officeDocument/2006/relationships/slideLayout" Target="../slideLayouts/slideLayout9.xml"/><Relationship Id="rId4" Type="http://schemas.openxmlformats.org/officeDocument/2006/relationships/tags" Target="../tags/tag2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file:///F:\TDDOWNLOAD\&#23431;&#23449;&#33322;&#34892;\&#23431;&#23449;&#33322;&#34892;&#65288;&#20844;&#24320;&#35838;&#65289;\&#36712;&#36947;&#21355;&#26143;1.avi" TargetMode="External"/><Relationship Id="rId7" Type="http://schemas.openxmlformats.org/officeDocument/2006/relationships/slideLayout" Target="../slideLayouts/slideLayout3.xml"/><Relationship Id="rId2" Type="http://schemas.openxmlformats.org/officeDocument/2006/relationships/video" Target="file:///F:\TDDOWNLOAD\&#23431;&#23449;&#33322;&#34892;\&#23431;&#23449;&#33322;&#34892;&#65288;&#20844;&#24320;&#35838;&#65289;\&#36712;&#36947;&#21355;&#26143;2.avi" TargetMode="External"/><Relationship Id="rId1" Type="http://schemas.microsoft.com/office/2007/relationships/media" Target="file:///F:\TDDOWNLOAD\&#23431;&#23449;&#33322;&#34892;\&#23431;&#23449;&#33322;&#34892;&#65288;&#20844;&#24320;&#35838;&#65289;\&#36712;&#36947;&#21355;&#26143;2.avi" TargetMode="External"/><Relationship Id="rId6" Type="http://schemas.openxmlformats.org/officeDocument/2006/relationships/video" Target="file:///F:\TDDOWNLOAD\&#23431;&#23449;&#33322;&#34892;\&#23431;&#23449;&#33322;&#34892;&#65288;&#20844;&#24320;&#35838;&#65289;\&#36712;&#36947;&#21355;&#26143;4.avi" TargetMode="External"/><Relationship Id="rId5" Type="http://schemas.microsoft.com/office/2007/relationships/media" Target="file:///F:\TDDOWNLOAD\&#23431;&#23449;&#33322;&#34892;\&#23431;&#23449;&#33322;&#34892;&#65288;&#20844;&#24320;&#35838;&#65289;\&#36712;&#36947;&#21355;&#26143;4.avi" TargetMode="External"/><Relationship Id="rId10" Type="http://schemas.openxmlformats.org/officeDocument/2006/relationships/image" Target="../media/image36.png"/><Relationship Id="rId4" Type="http://schemas.openxmlformats.org/officeDocument/2006/relationships/video" Target="file:///F:\TDDOWNLOAD\&#23431;&#23449;&#33322;&#34892;\&#23431;&#23449;&#33322;&#34892;&#65288;&#20844;&#24320;&#35838;&#65289;\&#36712;&#36947;&#21355;&#26143;1.avi" TargetMode="Externa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slideLayout" Target="../slideLayouts/slideLayout3.xml"/><Relationship Id="rId7" Type="http://schemas.openxmlformats.org/officeDocument/2006/relationships/image" Target="../media/image400.png"/><Relationship Id="rId2" Type="http://schemas.openxmlformats.org/officeDocument/2006/relationships/video" Target="file:///D:\My%20Documents\&#26472;&#23478;&#31119;\&#19975;&#26377;&#24341;&#21147;&#23450;&#24459;\&#23545;&#27604;21.avi" TargetMode="External"/><Relationship Id="rId1" Type="http://schemas.openxmlformats.org/officeDocument/2006/relationships/tags" Target="../tags/tag38.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0.wmf"/><Relationship Id="rId5" Type="http://schemas.openxmlformats.org/officeDocument/2006/relationships/oleObject" Target="../embeddings/oleObject4.bin"/><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xml"/><Relationship Id="rId5"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slideLayout" Target="../slideLayouts/slideLayout6.xml"/><Relationship Id="rId7" Type="http://schemas.openxmlformats.org/officeDocument/2006/relationships/oleObject" Target="../embeddings/oleObject6.bin"/><Relationship Id="rId2" Type="http://schemas.openxmlformats.org/officeDocument/2006/relationships/tags" Target="../tags/tag42.xml"/><Relationship Id="rId1" Type="http://schemas.openxmlformats.org/officeDocument/2006/relationships/vmlDrawing" Target="../drawings/vmlDrawing3.vml"/><Relationship Id="rId6" Type="http://schemas.openxmlformats.org/officeDocument/2006/relationships/image" Target="../media/image44.wmf"/><Relationship Id="rId5" Type="http://schemas.openxmlformats.org/officeDocument/2006/relationships/oleObject" Target="../embeddings/oleObject5.bin"/><Relationship Id="rId10" Type="http://schemas.openxmlformats.org/officeDocument/2006/relationships/image" Target="../media/image46.wmf"/><Relationship Id="rId4" Type="http://schemas.openxmlformats.org/officeDocument/2006/relationships/image" Target="../media/image47.jpeg"/><Relationship Id="rId9"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slideLayout" Target="../slideLayouts/slideLayout6.xml"/><Relationship Id="rId7" Type="http://schemas.openxmlformats.org/officeDocument/2006/relationships/oleObject" Target="../embeddings/oleObject9.bin"/><Relationship Id="rId2" Type="http://schemas.openxmlformats.org/officeDocument/2006/relationships/tags" Target="../tags/tag43.xml"/><Relationship Id="rId1" Type="http://schemas.openxmlformats.org/officeDocument/2006/relationships/vmlDrawing" Target="../drawings/vmlDrawing4.vml"/><Relationship Id="rId6" Type="http://schemas.openxmlformats.org/officeDocument/2006/relationships/image" Target="../media/image48.wmf"/><Relationship Id="rId5" Type="http://schemas.openxmlformats.org/officeDocument/2006/relationships/oleObject" Target="../embeddings/oleObject8.bin"/><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slideLayout" Target="../slideLayouts/slideLayout6.xml"/><Relationship Id="rId7" Type="http://schemas.openxmlformats.org/officeDocument/2006/relationships/oleObject" Target="../embeddings/oleObject11.bin"/><Relationship Id="rId2" Type="http://schemas.openxmlformats.org/officeDocument/2006/relationships/tags" Target="../tags/tag44.xml"/><Relationship Id="rId1" Type="http://schemas.openxmlformats.org/officeDocument/2006/relationships/vmlDrawing" Target="../drawings/vmlDrawing5.vml"/><Relationship Id="rId6" Type="http://schemas.openxmlformats.org/officeDocument/2006/relationships/image" Target="../media/image51.wmf"/><Relationship Id="rId5" Type="http://schemas.openxmlformats.org/officeDocument/2006/relationships/oleObject" Target="../embeddings/oleObject10.bin"/><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image" Target="../media/image53.wmf"/><Relationship Id="rId5" Type="http://schemas.openxmlformats.org/officeDocument/2006/relationships/oleObject" Target="../embeddings/oleObject12.bin"/><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3.xml"/><Relationship Id="rId1" Type="http://schemas.openxmlformats.org/officeDocument/2006/relationships/video" Target="&#24405;&#20687;-7.5.2-&#38463;&#27874;&#32599;&#30331;&#26376;&#21457;&#23556;.MPG" TargetMode="Externa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image" Target="../media/image16.wmf"/><Relationship Id="rId2" Type="http://schemas.openxmlformats.org/officeDocument/2006/relationships/tags" Target="../tags/tag3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9/93/Reverse_projection.png" TargetMode="Externa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rotWithShape="1">
          <a:blip r:embed="rId7" cstate="print"/>
          <a:srcRect r="531"/>
          <a:stretch>
            <a:fillRect/>
          </a:stretch>
        </p:blipFill>
        <p:spPr>
          <a:xfrm>
            <a:off x="-48491" y="-68700"/>
            <a:ext cx="12192000" cy="6858000"/>
          </a:xfrm>
          <a:prstGeom prst="rect">
            <a:avLst/>
          </a:prstGeom>
        </p:spPr>
      </p:pic>
      <p:sp>
        <p:nvSpPr>
          <p:cNvPr id="15" name="标题 14"/>
          <p:cNvSpPr>
            <a:spLocks noGrp="1"/>
          </p:cNvSpPr>
          <p:nvPr>
            <p:ph type="ctrTitle" idx="13"/>
            <p:custDataLst>
              <p:tags r:id="rId3"/>
            </p:custDataLst>
          </p:nvPr>
        </p:nvSpPr>
        <p:spPr>
          <a:xfrm>
            <a:off x="4173450" y="2943436"/>
            <a:ext cx="7216140" cy="971127"/>
          </a:xfrm>
        </p:spPr>
        <p:txBody>
          <a:bodyPr>
            <a:normAutofit/>
          </a:bodyPr>
          <a:lstStyle/>
          <a:p>
            <a:pPr algn="ctr"/>
            <a:r>
              <a:rPr lang="zh-CN" altLang="en-US" dirty="0">
                <a:solidFill>
                  <a:srgbClr val="FF0000"/>
                </a:solidFill>
              </a:rPr>
              <a:t>卫星发射这些事</a:t>
            </a:r>
          </a:p>
        </p:txBody>
      </p:sp>
      <p:sp>
        <p:nvSpPr>
          <p:cNvPr id="10" name="矩形 9"/>
          <p:cNvSpPr/>
          <p:nvPr/>
        </p:nvSpPr>
        <p:spPr>
          <a:xfrm>
            <a:off x="6494780" y="4847167"/>
            <a:ext cx="4802293" cy="746354"/>
          </a:xfrm>
          <a:prstGeom prst="rect">
            <a:avLst/>
          </a:prstGeom>
        </p:spPr>
        <p:txBody>
          <a:bodyPr wrap="square" lIns="121917" tIns="60958" rIns="121917" bIns="60958">
            <a:spAutoFit/>
          </a:bodyPr>
          <a:lstStyle/>
          <a:p>
            <a:pPr algn="l">
              <a:lnSpc>
                <a:spcPct val="150000"/>
              </a:lnSpc>
            </a:pPr>
            <a:r>
              <a:rPr lang="en-US" altLang="zh-CN" b="1" spc="301" dirty="0">
                <a:latin typeface="楷体" panose="02010609060101010101" charset="-122"/>
                <a:ea typeface="楷体" panose="02010609060101010101" charset="-122"/>
                <a:cs typeface="楷体" panose="02010609060101010101" charset="-122"/>
              </a:rPr>
              <a:t>  </a:t>
            </a:r>
            <a:r>
              <a:rPr lang="en-US" altLang="zh-CN" sz="2700" spc="301" dirty="0">
                <a:latin typeface="微软雅黑" panose="020B0503020204020204" charset="-122"/>
                <a:ea typeface="微软雅黑" panose="020B0503020204020204" charset="-122"/>
              </a:rPr>
              <a:t> </a:t>
            </a:r>
          </a:p>
        </p:txBody>
      </p:sp>
      <p:sp>
        <p:nvSpPr>
          <p:cNvPr id="11" name="文本框 10"/>
          <p:cNvSpPr txBox="1"/>
          <p:nvPr>
            <p:custDataLst>
              <p:tags r:id="rId4"/>
            </p:custDataLst>
          </p:nvPr>
        </p:nvSpPr>
        <p:spPr>
          <a:xfrm>
            <a:off x="5422159" y="1592165"/>
            <a:ext cx="5458460" cy="615549"/>
          </a:xfrm>
          <a:prstGeom prst="rect">
            <a:avLst/>
          </a:prstGeom>
          <a:noFill/>
        </p:spPr>
        <p:txBody>
          <a:bodyPr wrap="square" lIns="121917" tIns="60958" rIns="121917" bIns="60958" rtlCol="0">
            <a:spAutoFit/>
          </a:bodyPr>
          <a:lstStyle/>
          <a:p>
            <a:pPr algn="ctr"/>
            <a:r>
              <a:rPr lang="zh-CN" altLang="en-US" sz="2700" b="1" spc="301"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700" b="1" spc="301"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700" b="1" spc="301" dirty="0">
                <a:solidFill>
                  <a:srgbClr val="002060"/>
                </a:solidFill>
                <a:latin typeface="微软雅黑" panose="020B0503020204020204" charset="-122"/>
                <a:ea typeface="微软雅黑" panose="020B0503020204020204" charset="-122"/>
                <a:cs typeface="楷体" panose="02010609060101010101" charset="-122"/>
                <a:sym typeface="+mn-ea"/>
              </a:rPr>
              <a:t>高一年级物理</a:t>
            </a:r>
            <a:r>
              <a:rPr lang="zh-CN" altLang="en-US" sz="3200" b="1" spc="301"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4432299" y="4932754"/>
            <a:ext cx="6448320" cy="672937"/>
          </a:xfrm>
          <a:prstGeom prst="rect">
            <a:avLst/>
          </a:prstGeom>
          <a:noFill/>
        </p:spPr>
        <p:txBody>
          <a:bodyPr wrap="square" lIns="121917" tIns="60958" rIns="121917" bIns="60958" rtlCol="0">
            <a:spAutoFit/>
          </a:bodyPr>
          <a:lstStyle/>
          <a:p>
            <a:pPr algn="ctr">
              <a:lnSpc>
                <a:spcPct val="150000"/>
              </a:lnSpc>
            </a:pPr>
            <a:r>
              <a:rPr lang="zh-CN" altLang="en-US" sz="2700" b="1" spc="301" dirty="0">
                <a:solidFill>
                  <a:srgbClr val="7030A0"/>
                </a:solidFill>
                <a:latin typeface="仿宋" panose="02010609060101010101" pitchFamily="49" charset="-122"/>
                <a:ea typeface="仿宋" panose="02010609060101010101" pitchFamily="49" charset="-122"/>
              </a:rPr>
              <a:t>清华大学附属中学朝阳学校 张君可</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F0ADB6D-02D3-4AAE-B1D8-065DC81BC9F2}"/>
              </a:ext>
            </a:extLst>
          </p:cNvPr>
          <p:cNvPicPr>
            <a:picLocks noChangeAspect="1"/>
          </p:cNvPicPr>
          <p:nvPr/>
        </p:nvPicPr>
        <p:blipFill>
          <a:blip r:embed="rId3"/>
          <a:stretch>
            <a:fillRect/>
          </a:stretch>
        </p:blipFill>
        <p:spPr>
          <a:xfrm>
            <a:off x="215900" y="1717479"/>
            <a:ext cx="4704762" cy="4980952"/>
          </a:xfrm>
          <a:prstGeom prst="rect">
            <a:avLst/>
          </a:prstGeom>
        </p:spPr>
      </p:pic>
      <p:sp>
        <p:nvSpPr>
          <p:cNvPr id="6" name="矩形 5">
            <a:extLst>
              <a:ext uri="{FF2B5EF4-FFF2-40B4-BE49-F238E27FC236}">
                <a16:creationId xmlns:a16="http://schemas.microsoft.com/office/drawing/2014/main" id="{0DA15DD3-715C-4829-AC23-4323675167DE}"/>
              </a:ext>
            </a:extLst>
          </p:cNvPr>
          <p:cNvSpPr/>
          <p:nvPr/>
        </p:nvSpPr>
        <p:spPr>
          <a:xfrm>
            <a:off x="5081129" y="1925119"/>
            <a:ext cx="6488571" cy="1477328"/>
          </a:xfrm>
          <a:prstGeom prst="rect">
            <a:avLst/>
          </a:prstGeom>
        </p:spPr>
        <p:txBody>
          <a:bodyPr wrap="square">
            <a:spAutoFit/>
          </a:bodyPr>
          <a:lstStyle/>
          <a:p>
            <a:pPr indent="576000" algn="just" fontAlgn="ctr">
              <a:lnSpc>
                <a:spcPct val="150000"/>
              </a:lnSpc>
              <a:spcAft>
                <a:spcPts val="0"/>
              </a:spcAft>
            </a:pP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当飞行器的速度等于或大于</a:t>
            </a:r>
            <a:r>
              <a:rPr lang="en-US" altLang="zh-CN" sz="2000" kern="100" dirty="0">
                <a:latin typeface="Times New Roman" panose="02020603050405020304" pitchFamily="18" charset="0"/>
                <a:ea typeface="楷体" panose="02010609060101010101" pitchFamily="49" charset="-122"/>
                <a:cs typeface="Times New Roman" panose="02020603050405020304" pitchFamily="18" charset="0"/>
              </a:rPr>
              <a:t> 11.2 km/s </a:t>
            </a: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时，它就会克服地球的引力，永远离开地球。我们把</a:t>
            </a:r>
            <a:r>
              <a:rPr lang="en-US" altLang="zh-CN" sz="2000" kern="1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b="1"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11.2 km/s</a:t>
            </a:r>
            <a:r>
              <a:rPr lang="zh-CN" altLang="zh-CN" sz="2000" b="1"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叫作第二宇宙速度</a:t>
            </a:r>
            <a:r>
              <a:rPr lang="zh-CN" altLang="en-US" sz="2000" b="1"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（逃逸速度）</a:t>
            </a:r>
            <a:endParaRPr lang="zh-CN" altLang="en-US"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a:extLst>
              <a:ext uri="{FF2B5EF4-FFF2-40B4-BE49-F238E27FC236}">
                <a16:creationId xmlns:a16="http://schemas.microsoft.com/office/drawing/2014/main" id="{6B278DEC-4868-4087-ACFC-6F39A72CC07E}"/>
              </a:ext>
            </a:extLst>
          </p:cNvPr>
          <p:cNvSpPr/>
          <p:nvPr/>
        </p:nvSpPr>
        <p:spPr>
          <a:xfrm>
            <a:off x="90693" y="1194259"/>
            <a:ext cx="4403193"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第二宇宙速度 </a:t>
            </a:r>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v</a:t>
            </a:r>
            <a:r>
              <a:rPr lang="en-US" altLang="zh-CN" sz="2800" b="1" baseline="-25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=11.2km/</a:t>
            </a:r>
            <a:r>
              <a:rPr lang="en-US" altLang="zh-CN" sz="28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s</a:t>
            </a:r>
            <a:endParaRPr lang="zh-CN" altLang="en-US" sz="2800" dirty="0">
              <a:latin typeface="楷体" panose="02010609060101010101" pitchFamily="49" charset="-122"/>
              <a:ea typeface="楷体" panose="02010609060101010101" pitchFamily="49" charset="-122"/>
            </a:endParaRPr>
          </a:p>
        </p:txBody>
      </p:sp>
      <p:sp>
        <p:nvSpPr>
          <p:cNvPr id="5" name="矩形 4">
            <a:extLst>
              <a:ext uri="{FF2B5EF4-FFF2-40B4-BE49-F238E27FC236}">
                <a16:creationId xmlns:a16="http://schemas.microsoft.com/office/drawing/2014/main" id="{18CDCA34-545A-44D6-B0C9-6709250174C4}"/>
              </a:ext>
            </a:extLst>
          </p:cNvPr>
          <p:cNvSpPr/>
          <p:nvPr/>
        </p:nvSpPr>
        <p:spPr>
          <a:xfrm>
            <a:off x="3078057" y="74144"/>
            <a:ext cx="6362715" cy="707886"/>
          </a:xfrm>
          <a:prstGeom prst="rect">
            <a:avLst/>
          </a:prstGeom>
        </p:spPr>
        <p:txBody>
          <a:bodyPr wrap="square">
            <a:spAutoFit/>
          </a:bodyPr>
          <a:lstStyle/>
          <a:p>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活动</a:t>
            </a:r>
            <a:r>
              <a:rPr lang="en-US" altLang="zh-CN"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2</a:t>
            </a:r>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：认识宇宙速度</a:t>
            </a: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78D82844-4714-43F2-B063-2475468E8F86}"/>
                  </a:ext>
                </a:extLst>
              </p:cNvPr>
              <p:cNvSpPr/>
              <p:nvPr/>
            </p:nvSpPr>
            <p:spPr>
              <a:xfrm>
                <a:off x="6699732" y="3656368"/>
                <a:ext cx="2209678" cy="910699"/>
              </a:xfrm>
              <a:prstGeom prst="rect">
                <a:avLst/>
              </a:prstGeom>
              <a:ln>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b="1" i="1" dirty="0">
                              <a:solidFill>
                                <a:srgbClr val="FF0000"/>
                              </a:solidFill>
                              <a:latin typeface="Cambria Math" panose="02040503050406030204" pitchFamily="18" charset="0"/>
                            </a:rPr>
                          </m:ctrlPr>
                        </m:sSubPr>
                        <m:e>
                          <m:r>
                            <a:rPr lang="zh-CN" altLang="en-US" b="1" i="1" dirty="0">
                              <a:solidFill>
                                <a:srgbClr val="FF0000"/>
                              </a:solidFill>
                              <a:latin typeface="Cambria Math" panose="02040503050406030204" pitchFamily="18" charset="0"/>
                            </a:rPr>
                            <m:t>𝜈</m:t>
                          </m:r>
                        </m:e>
                        <m:sub>
                          <m:r>
                            <a:rPr lang="zh-CN" altLang="en-US" b="1" dirty="0">
                              <a:solidFill>
                                <a:srgbClr val="FF0000"/>
                              </a:solidFill>
                              <a:latin typeface="Cambria Math" panose="02040503050406030204" pitchFamily="18" charset="0"/>
                            </a:rPr>
                            <m:t>2</m:t>
                          </m:r>
                        </m:sub>
                      </m:sSub>
                      <m:r>
                        <a:rPr lang="zh-CN" altLang="en-US" b="1" dirty="0">
                          <a:solidFill>
                            <a:srgbClr val="FF0000"/>
                          </a:solidFill>
                          <a:latin typeface="Cambria Math" panose="02040503050406030204" pitchFamily="18" charset="0"/>
                        </a:rPr>
                        <m:t>=</m:t>
                      </m:r>
                      <m:rad>
                        <m:radPr>
                          <m:degHide m:val="on"/>
                          <m:ctrlPr>
                            <a:rPr lang="zh-CN" altLang="en-US" b="1" i="1" dirty="0">
                              <a:solidFill>
                                <a:srgbClr val="FF0000"/>
                              </a:solidFill>
                              <a:latin typeface="Cambria Math" panose="02040503050406030204" pitchFamily="18" charset="0"/>
                            </a:rPr>
                          </m:ctrlPr>
                        </m:radPr>
                        <m:deg/>
                        <m:e>
                          <m:f>
                            <m:fPr>
                              <m:ctrlPr>
                                <a:rPr lang="zh-CN" altLang="en-US" b="1" i="1" dirty="0">
                                  <a:solidFill>
                                    <a:srgbClr val="FF0000"/>
                                  </a:solidFill>
                                  <a:latin typeface="Cambria Math" panose="02040503050406030204" pitchFamily="18" charset="0"/>
                                </a:rPr>
                              </m:ctrlPr>
                            </m:fPr>
                            <m:num>
                              <m:r>
                                <a:rPr lang="zh-CN" altLang="en-US" b="1" dirty="0">
                                  <a:solidFill>
                                    <a:srgbClr val="FF0000"/>
                                  </a:solidFill>
                                  <a:latin typeface="Cambria Math" panose="02040503050406030204" pitchFamily="18" charset="0"/>
                                </a:rPr>
                                <m:t>2</m:t>
                              </m:r>
                              <m:r>
                                <a:rPr lang="zh-CN" altLang="en-US" b="1" i="1" dirty="0">
                                  <a:solidFill>
                                    <a:srgbClr val="FF0000"/>
                                  </a:solidFill>
                                  <a:latin typeface="Cambria Math" panose="02040503050406030204" pitchFamily="18" charset="0"/>
                                </a:rPr>
                                <m:t>𝐺𝑚</m:t>
                              </m:r>
                            </m:num>
                            <m:den>
                              <m:r>
                                <a:rPr lang="zh-CN" altLang="en-US" b="1" i="1" dirty="0">
                                  <a:solidFill>
                                    <a:srgbClr val="FF0000"/>
                                  </a:solidFill>
                                  <a:latin typeface="Cambria Math" panose="02040503050406030204" pitchFamily="18" charset="0"/>
                                </a:rPr>
                                <m:t>𝑅</m:t>
                              </m:r>
                            </m:den>
                          </m:f>
                        </m:e>
                      </m:rad>
                    </m:oMath>
                  </m:oMathPara>
                </a14:m>
                <a:endParaRPr lang="zh-CN" altLang="en-US" dirty="0"/>
              </a:p>
            </p:txBody>
          </p:sp>
        </mc:Choice>
        <mc:Fallback xmlns="">
          <p:sp>
            <p:nvSpPr>
              <p:cNvPr id="3" name="矩形 2">
                <a:extLst>
                  <a:ext uri="{FF2B5EF4-FFF2-40B4-BE49-F238E27FC236}">
                    <a16:creationId xmlns:a16="http://schemas.microsoft.com/office/drawing/2014/main" id="{78D82844-4714-43F2-B063-2475468E8F86}"/>
                  </a:ext>
                </a:extLst>
              </p:cNvPr>
              <p:cNvSpPr>
                <a:spLocks noRot="1" noChangeAspect="1" noMove="1" noResize="1" noEditPoints="1" noAdjustHandles="1" noChangeArrowheads="1" noChangeShapeType="1" noTextEdit="1"/>
              </p:cNvSpPr>
              <p:nvPr/>
            </p:nvSpPr>
            <p:spPr>
              <a:xfrm>
                <a:off x="6699732" y="3656368"/>
                <a:ext cx="2209678" cy="910699"/>
              </a:xfrm>
              <a:prstGeom prst="rect">
                <a:avLst/>
              </a:prstGeom>
              <a:blipFill>
                <a:blip r:embed="rId6"/>
                <a:stretch>
                  <a:fillRect/>
                </a:stretch>
              </a:blipFill>
              <a:ln>
                <a:solidFill>
                  <a:schemeClr val="accent1"/>
                </a:solidFill>
              </a:ln>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B4E794A9-AC56-4EBA-9E69-5D7C95891CB5}"/>
              </a:ext>
            </a:extLst>
          </p:cNvPr>
          <p:cNvSpPr txBox="1"/>
          <p:nvPr/>
        </p:nvSpPr>
        <p:spPr>
          <a:xfrm>
            <a:off x="5713281" y="5641156"/>
            <a:ext cx="4888259" cy="461665"/>
          </a:xfrm>
          <a:prstGeom prst="rect">
            <a:avLst/>
          </a:prstGeom>
          <a:solidFill>
            <a:srgbClr val="0070C0"/>
          </a:solidFill>
        </p:spPr>
        <p:txBody>
          <a:bodyPr wrap="square" rtlCol="0">
            <a:spAutoFit/>
          </a:bodyPr>
          <a:lstStyle/>
          <a:p>
            <a:pPr algn="ctr"/>
            <a:r>
              <a:rPr lang="zh-CN" altLang="en-US" sz="2400" b="1" dirty="0">
                <a:solidFill>
                  <a:schemeClr val="bg1"/>
                </a:solidFill>
                <a:latin typeface="楷体" panose="02010609060101010101" pitchFamily="49" charset="-122"/>
                <a:ea typeface="楷体" panose="02010609060101010101" pitchFamily="49" charset="-122"/>
              </a:rPr>
              <a:t>这一关系同样适用于其它天体</a:t>
            </a:r>
          </a:p>
        </p:txBody>
      </p:sp>
    </p:spTree>
    <p:custDataLst>
      <p:tags r:id="rId1"/>
    </p:custDataLst>
    <p:extLst>
      <p:ext uri="{BB962C8B-B14F-4D97-AF65-F5344CB8AC3E}">
        <p14:creationId xmlns:p14="http://schemas.microsoft.com/office/powerpoint/2010/main" val="418096089"/>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551ADC-876B-47B3-B225-64D719B6588A}"/>
              </a:ext>
            </a:extLst>
          </p:cNvPr>
          <p:cNvSpPr txBox="1"/>
          <p:nvPr/>
        </p:nvSpPr>
        <p:spPr>
          <a:xfrm>
            <a:off x="2122098" y="552091"/>
            <a:ext cx="6581955" cy="584775"/>
          </a:xfrm>
          <a:prstGeom prst="rect">
            <a:avLst/>
          </a:prstGeom>
          <a:noFill/>
        </p:spPr>
        <p:txBody>
          <a:bodyPr wrap="square" rtlCol="0">
            <a:spAutoFit/>
          </a:bodyPr>
          <a:lstStyle/>
          <a:p>
            <a:pPr algn="ctr"/>
            <a:r>
              <a:rPr lang="zh-CN" altLang="en-US" sz="3200" dirty="0"/>
              <a:t>黑    洞</a:t>
            </a:r>
          </a:p>
        </p:txBody>
      </p:sp>
      <p:pic>
        <p:nvPicPr>
          <p:cNvPr id="3" name="图片 2">
            <a:extLst>
              <a:ext uri="{FF2B5EF4-FFF2-40B4-BE49-F238E27FC236}">
                <a16:creationId xmlns:a16="http://schemas.microsoft.com/office/drawing/2014/main" id="{D61A0B3D-F0F8-4BA9-84F0-4FEB4781FF2C}"/>
              </a:ext>
            </a:extLst>
          </p:cNvPr>
          <p:cNvPicPr>
            <a:picLocks noChangeAspect="1"/>
          </p:cNvPicPr>
          <p:nvPr/>
        </p:nvPicPr>
        <p:blipFill>
          <a:blip r:embed="rId2"/>
          <a:stretch>
            <a:fillRect/>
          </a:stretch>
        </p:blipFill>
        <p:spPr>
          <a:xfrm>
            <a:off x="360217" y="1136866"/>
            <a:ext cx="11152171" cy="5515782"/>
          </a:xfrm>
          <a:prstGeom prst="rect">
            <a:avLst/>
          </a:prstGeom>
        </p:spPr>
      </p:pic>
    </p:spTree>
    <p:extLst>
      <p:ext uri="{BB962C8B-B14F-4D97-AF65-F5344CB8AC3E}">
        <p14:creationId xmlns:p14="http://schemas.microsoft.com/office/powerpoint/2010/main" val="3423072900"/>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F0ADB6D-02D3-4AAE-B1D8-065DC81BC9F2}"/>
              </a:ext>
            </a:extLst>
          </p:cNvPr>
          <p:cNvPicPr>
            <a:picLocks noChangeAspect="1"/>
          </p:cNvPicPr>
          <p:nvPr/>
        </p:nvPicPr>
        <p:blipFill>
          <a:blip r:embed="rId2"/>
          <a:stretch>
            <a:fillRect/>
          </a:stretch>
        </p:blipFill>
        <p:spPr>
          <a:xfrm>
            <a:off x="205082" y="1821872"/>
            <a:ext cx="4499681" cy="4763832"/>
          </a:xfrm>
          <a:prstGeom prst="rect">
            <a:avLst/>
          </a:prstGeom>
        </p:spPr>
      </p:pic>
      <p:sp>
        <p:nvSpPr>
          <p:cNvPr id="6" name="矩形 5">
            <a:extLst>
              <a:ext uri="{FF2B5EF4-FFF2-40B4-BE49-F238E27FC236}">
                <a16:creationId xmlns:a16="http://schemas.microsoft.com/office/drawing/2014/main" id="{0DA15DD3-715C-4829-AC23-4323675167DE}"/>
              </a:ext>
            </a:extLst>
          </p:cNvPr>
          <p:cNvSpPr/>
          <p:nvPr/>
        </p:nvSpPr>
        <p:spPr>
          <a:xfrm>
            <a:off x="4704762" y="2222785"/>
            <a:ext cx="7487238" cy="3249351"/>
          </a:xfrm>
          <a:prstGeom prst="rect">
            <a:avLst/>
          </a:prstGeom>
        </p:spPr>
        <p:txBody>
          <a:bodyPr wrap="square">
            <a:spAutoFit/>
          </a:bodyPr>
          <a:lstStyle/>
          <a:p>
            <a:pPr indent="576000">
              <a:lnSpc>
                <a:spcPct val="150000"/>
              </a:lnSpc>
            </a:pPr>
            <a:r>
              <a:rPr lang="zh-CN" altLang="zh-CN" sz="2800" dirty="0">
                <a:latin typeface="Times New Roman" panose="02020603050405020304" pitchFamily="18" charset="0"/>
                <a:cs typeface="Times New Roman" panose="02020603050405020304" pitchFamily="18" charset="0"/>
              </a:rPr>
              <a:t>达到第二宇宙速度的飞行器还无法脱离太阳对它的引</a:t>
            </a:r>
            <a:r>
              <a:rPr lang="zh-CN" altLang="zh-CN" sz="2800" dirty="0">
                <a:ea typeface="Times New Roman" panose="02020603050405020304" pitchFamily="18" charset="0"/>
              </a:rPr>
              <a:t> </a:t>
            </a:r>
            <a:r>
              <a:rPr lang="zh-CN" altLang="zh-CN" sz="2800" dirty="0">
                <a:latin typeface="Times New Roman" panose="02020603050405020304" pitchFamily="18" charset="0"/>
                <a:cs typeface="Times New Roman" panose="02020603050405020304" pitchFamily="18" charset="0"/>
              </a:rPr>
              <a:t>力。在地面附近发射飞行器，如果要使其挣脱太阳引力的</a:t>
            </a:r>
            <a:r>
              <a:rPr lang="zh-CN" altLang="zh-CN" sz="2800" dirty="0">
                <a:ea typeface="Times New Roman" panose="02020603050405020304" pitchFamily="18" charset="0"/>
              </a:rPr>
              <a:t> </a:t>
            </a:r>
            <a:r>
              <a:rPr lang="zh-CN" altLang="zh-CN" sz="2800" dirty="0">
                <a:latin typeface="Times New Roman" panose="02020603050405020304" pitchFamily="18" charset="0"/>
                <a:cs typeface="Times New Roman" panose="02020603050405020304" pitchFamily="18" charset="0"/>
              </a:rPr>
              <a:t>束缚，飞到太阳系外，必须使它的速度等于或大于</a:t>
            </a:r>
            <a:r>
              <a:rPr lang="en-US" altLang="zh-CN" sz="2800" dirty="0">
                <a:latin typeface="Times New Roman" panose="02020603050405020304" pitchFamily="18" charset="0"/>
              </a:rPr>
              <a:t> </a:t>
            </a:r>
            <a:r>
              <a:rPr lang="en-US" altLang="zh-CN" sz="2800" b="1" dirty="0">
                <a:solidFill>
                  <a:srgbClr val="FF0000"/>
                </a:solidFill>
                <a:latin typeface="Times New Roman" panose="02020603050405020304" pitchFamily="18" charset="0"/>
              </a:rPr>
              <a:t>16.7 km/s</a:t>
            </a:r>
            <a:r>
              <a:rPr lang="zh-CN" altLang="zh-CN" sz="2800" b="1" dirty="0">
                <a:solidFill>
                  <a:srgbClr val="FF0000"/>
                </a:solidFill>
                <a:latin typeface="Times New Roman" panose="02020603050405020304" pitchFamily="18" charset="0"/>
                <a:cs typeface="Times New Roman" panose="02020603050405020304" pitchFamily="18" charset="0"/>
              </a:rPr>
              <a:t>，</a:t>
            </a:r>
            <a:r>
              <a:rPr lang="zh-CN" altLang="zh-CN" sz="2800" b="1" dirty="0">
                <a:solidFill>
                  <a:srgbClr val="FF0000"/>
                </a:solidFill>
                <a:ea typeface="Times New Roman" panose="02020603050405020304" pitchFamily="18" charset="0"/>
              </a:rPr>
              <a:t> </a:t>
            </a:r>
            <a:r>
              <a:rPr lang="zh-CN" altLang="zh-CN" sz="2800" b="1" dirty="0">
                <a:solidFill>
                  <a:srgbClr val="FF0000"/>
                </a:solidFill>
                <a:latin typeface="Times New Roman" panose="02020603050405020304" pitchFamily="18" charset="0"/>
                <a:cs typeface="Times New Roman" panose="02020603050405020304" pitchFamily="18" charset="0"/>
              </a:rPr>
              <a:t>这个速度叫作第三宇宙速度</a:t>
            </a:r>
            <a:endParaRPr lang="zh-CN" altLang="en-US" sz="2800" b="1" dirty="0">
              <a:solidFill>
                <a:srgbClr val="FF0000"/>
              </a:solidFill>
            </a:endParaRPr>
          </a:p>
        </p:txBody>
      </p:sp>
      <p:sp>
        <p:nvSpPr>
          <p:cNvPr id="4" name="矩形 3">
            <a:extLst>
              <a:ext uri="{FF2B5EF4-FFF2-40B4-BE49-F238E27FC236}">
                <a16:creationId xmlns:a16="http://schemas.microsoft.com/office/drawing/2014/main" id="{2B8887A9-41DB-48A5-AE50-A4A42C6E22CD}"/>
              </a:ext>
            </a:extLst>
          </p:cNvPr>
          <p:cNvSpPr/>
          <p:nvPr/>
        </p:nvSpPr>
        <p:spPr>
          <a:xfrm>
            <a:off x="459036" y="1036640"/>
            <a:ext cx="4761240" cy="584775"/>
          </a:xfrm>
          <a:prstGeom prst="rect">
            <a:avLst/>
          </a:prstGeom>
        </p:spPr>
        <p:txBody>
          <a:bodyPr wrap="none">
            <a:spAutoFit/>
          </a:bodyPr>
          <a:lstStyle/>
          <a:p>
            <a:r>
              <a:rPr lang="zh-CN" altLang="en-US" sz="3200" b="1" dirty="0">
                <a:solidFill>
                  <a:srgbClr val="FF0000"/>
                </a:solidFill>
                <a:latin typeface="Times New Roman" panose="02020603050405020304" pitchFamily="18" charset="0"/>
                <a:cs typeface="Times New Roman" panose="02020603050405020304" pitchFamily="18" charset="0"/>
              </a:rPr>
              <a:t>第三宇宙速度</a:t>
            </a:r>
            <a:r>
              <a:rPr lang="en-US" altLang="zh-CN" sz="3200" b="1" i="1" dirty="0">
                <a:solidFill>
                  <a:srgbClr val="FF0000"/>
                </a:solidFill>
                <a:latin typeface="Times New Roman" panose="02020603050405020304" pitchFamily="18" charset="0"/>
                <a:cs typeface="Times New Roman" panose="02020603050405020304" pitchFamily="18" charset="0"/>
              </a:rPr>
              <a:t>v</a:t>
            </a:r>
            <a:r>
              <a:rPr lang="en-US" altLang="zh-CN" sz="3200" b="1" baseline="-25000" dirty="0">
                <a:solidFill>
                  <a:srgbClr val="FF0000"/>
                </a:solidFill>
                <a:latin typeface="Times New Roman" panose="02020603050405020304" pitchFamily="18" charset="0"/>
                <a:cs typeface="Times New Roman" panose="02020603050405020304" pitchFamily="18" charset="0"/>
              </a:rPr>
              <a:t>3</a:t>
            </a:r>
            <a:r>
              <a:rPr lang="en-US" altLang="zh-CN" sz="3200" b="1" dirty="0">
                <a:solidFill>
                  <a:srgbClr val="FF0000"/>
                </a:solidFill>
                <a:latin typeface="Times New Roman" panose="02020603050405020304" pitchFamily="18" charset="0"/>
                <a:cs typeface="Times New Roman" panose="02020603050405020304" pitchFamily="18" charset="0"/>
              </a:rPr>
              <a:t>=16.7km/s</a:t>
            </a:r>
            <a:endParaRPr lang="zh-CN" altLang="en-US" sz="3200" dirty="0"/>
          </a:p>
        </p:txBody>
      </p:sp>
      <p:sp>
        <p:nvSpPr>
          <p:cNvPr id="5" name="矩形 4">
            <a:extLst>
              <a:ext uri="{FF2B5EF4-FFF2-40B4-BE49-F238E27FC236}">
                <a16:creationId xmlns:a16="http://schemas.microsoft.com/office/drawing/2014/main" id="{44F361D7-E374-4B6F-A363-B69A652C7E68}"/>
              </a:ext>
            </a:extLst>
          </p:cNvPr>
          <p:cNvSpPr/>
          <p:nvPr/>
        </p:nvSpPr>
        <p:spPr>
          <a:xfrm>
            <a:off x="2914642" y="169058"/>
            <a:ext cx="6362715" cy="707886"/>
          </a:xfrm>
          <a:prstGeom prst="rect">
            <a:avLst/>
          </a:prstGeom>
        </p:spPr>
        <p:txBody>
          <a:bodyPr wrap="square">
            <a:spAutoFit/>
          </a:bodyPr>
          <a:lstStyle/>
          <a:p>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活动</a:t>
            </a:r>
            <a:r>
              <a:rPr lang="en-US" altLang="zh-CN"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2</a:t>
            </a:r>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：认识宇宙速度</a:t>
            </a:r>
          </a:p>
        </p:txBody>
      </p:sp>
    </p:spTree>
    <p:extLst>
      <p:ext uri="{BB962C8B-B14F-4D97-AF65-F5344CB8AC3E}">
        <p14:creationId xmlns:p14="http://schemas.microsoft.com/office/powerpoint/2010/main" val="4136320987"/>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1214" y="999223"/>
            <a:ext cx="2324605" cy="604781"/>
          </a:xfrm>
          <a:prstGeom prst="rect">
            <a:avLst/>
          </a:prstGeom>
        </p:spPr>
        <p:txBody>
          <a:bodyPr wrap="square">
            <a:spAutoFit/>
          </a:bodyPr>
          <a:lstStyle/>
          <a:p>
            <a:pPr>
              <a:lnSpc>
                <a:spcPct val="120000"/>
              </a:lnSpc>
              <a:spcBef>
                <a:spcPct val="20000"/>
              </a:spcBef>
              <a:buClr>
                <a:srgbClr val="CCFF33"/>
              </a:buClr>
              <a:buSzPct val="70000"/>
            </a:pPr>
            <a:r>
              <a:rPr lang="zh-CN" altLang="en-US" sz="3200" b="1" dirty="0">
                <a:solidFill>
                  <a:srgbClr val="FF0000"/>
                </a:solidFill>
                <a:effectLst>
                  <a:outerShdw blurRad="38100" dist="38100" dir="2700000" algn="tl">
                    <a:srgbClr val="000000">
                      <a:alpha val="43137"/>
                    </a:srgbClr>
                  </a:outerShdw>
                </a:effectLst>
                <a:latin typeface="宋体" pitchFamily="2" charset="-122"/>
                <a:ea typeface="宋体" pitchFamily="2" charset="-122"/>
              </a:rPr>
              <a:t>总   结</a:t>
            </a:r>
            <a:endParaRPr lang="en-US" altLang="zh-CN" sz="3200" b="1" dirty="0">
              <a:solidFill>
                <a:srgbClr val="FF0000"/>
              </a:solidFill>
              <a:effectLst>
                <a:outerShdw blurRad="38100" dist="38100" dir="2700000" algn="tl">
                  <a:srgbClr val="000000">
                    <a:alpha val="43137"/>
                  </a:srgbClr>
                </a:outerShdw>
              </a:effectLst>
              <a:latin typeface="宋体" pitchFamily="2" charset="-122"/>
              <a:ea typeface="宋体" pitchFamily="2"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4061358628"/>
              </p:ext>
            </p:extLst>
          </p:nvPr>
        </p:nvGraphicFramePr>
        <p:xfrm>
          <a:off x="1791354" y="1604004"/>
          <a:ext cx="8745028" cy="4743658"/>
        </p:xfrm>
        <a:graphic>
          <a:graphicData uri="http://schemas.openxmlformats.org/drawingml/2006/table">
            <a:tbl>
              <a:tblPr firstRow="1" bandRow="1">
                <a:tableStyleId>{5940675A-B579-460E-94D1-54222C63F5DA}</a:tableStyleId>
              </a:tblPr>
              <a:tblGrid>
                <a:gridCol w="3933107">
                  <a:extLst>
                    <a:ext uri="{9D8B030D-6E8A-4147-A177-3AD203B41FA5}">
                      <a16:colId xmlns:a16="http://schemas.microsoft.com/office/drawing/2014/main" val="20000"/>
                    </a:ext>
                  </a:extLst>
                </a:gridCol>
                <a:gridCol w="4811921">
                  <a:extLst>
                    <a:ext uri="{9D8B030D-6E8A-4147-A177-3AD203B41FA5}">
                      <a16:colId xmlns:a16="http://schemas.microsoft.com/office/drawing/2014/main" val="20001"/>
                    </a:ext>
                  </a:extLst>
                </a:gridCol>
              </a:tblGrid>
              <a:tr h="695056">
                <a:tc>
                  <a:txBody>
                    <a:bodyPr/>
                    <a:lstStyle/>
                    <a:p>
                      <a:r>
                        <a:rPr lang="zh-CN" altLang="en-US" sz="2800" dirty="0">
                          <a:latin typeface="Times New Roman" panose="02020603050405020304" pitchFamily="18" charset="0"/>
                          <a:ea typeface="宋体" pitchFamily="2" charset="-122"/>
                          <a:cs typeface="Times New Roman" panose="02020603050405020304" pitchFamily="18" charset="0"/>
                        </a:rPr>
                        <a:t>发射速度</a:t>
                      </a:r>
                      <a:r>
                        <a:rPr lang="en-US" altLang="zh-CN" sz="2800" i="1" kern="1200" dirty="0">
                          <a:solidFill>
                            <a:schemeClr val="tx1"/>
                          </a:solidFill>
                          <a:latin typeface="Times New Roman" panose="02020603050405020304" pitchFamily="18" charset="0"/>
                          <a:ea typeface="宋体" pitchFamily="2" charset="-122"/>
                          <a:cs typeface="Times New Roman" panose="02020603050405020304" pitchFamily="18" charset="0"/>
                        </a:rPr>
                        <a:t>v</a:t>
                      </a:r>
                      <a:endParaRPr lang="zh-CN" altLang="en-US" sz="2800" i="1" kern="1200" dirty="0">
                        <a:solidFill>
                          <a:schemeClr val="tx1"/>
                        </a:solidFill>
                        <a:latin typeface="Times New Roman" panose="02020603050405020304" pitchFamily="18" charset="0"/>
                        <a:ea typeface="宋体" pitchFamily="2" charset="-122"/>
                        <a:cs typeface="Times New Roman" panose="02020603050405020304" pitchFamily="18" charset="0"/>
                      </a:endParaRPr>
                    </a:p>
                  </a:txBody>
                  <a:tcPr/>
                </a:tc>
                <a:tc>
                  <a:txBody>
                    <a:bodyPr/>
                    <a:lstStyle/>
                    <a:p>
                      <a:r>
                        <a:rPr lang="zh-CN" altLang="en-US" sz="2800" dirty="0">
                          <a:latin typeface="Times New Roman" panose="02020603050405020304" pitchFamily="18" charset="0"/>
                          <a:ea typeface="宋体" pitchFamily="2" charset="-122"/>
                          <a:cs typeface="Times New Roman" panose="02020603050405020304" pitchFamily="18" charset="0"/>
                        </a:rPr>
                        <a:t>运动情况</a:t>
                      </a:r>
                    </a:p>
                  </a:txBody>
                  <a:tcPr/>
                </a:tc>
                <a:extLst>
                  <a:ext uri="{0D108BD9-81ED-4DB2-BD59-A6C34878D82A}">
                    <a16:rowId xmlns:a16="http://schemas.microsoft.com/office/drawing/2014/main" val="10000"/>
                  </a:ext>
                </a:extLst>
              </a:tr>
              <a:tr h="695056">
                <a:tc>
                  <a:txBody>
                    <a:bodyPr/>
                    <a:lstStyle/>
                    <a:p>
                      <a:r>
                        <a:rPr lang="en-US" altLang="zh-CN" sz="2800" i="1" kern="1200" dirty="0">
                          <a:solidFill>
                            <a:schemeClr val="tx1"/>
                          </a:solidFill>
                          <a:latin typeface="Times New Roman" panose="02020603050405020304" pitchFamily="18" charset="0"/>
                          <a:ea typeface="宋体" pitchFamily="2" charset="-122"/>
                          <a:cs typeface="Times New Roman" panose="02020603050405020304" pitchFamily="18" charset="0"/>
                        </a:rPr>
                        <a:t>v</a:t>
                      </a:r>
                      <a:r>
                        <a:rPr lang="en-US" altLang="zh-CN" sz="2800" dirty="0">
                          <a:latin typeface="Times New Roman" panose="02020603050405020304" pitchFamily="18" charset="0"/>
                          <a:ea typeface="宋体" pitchFamily="2" charset="-122"/>
                          <a:cs typeface="Times New Roman" panose="02020603050405020304" pitchFamily="18" charset="0"/>
                        </a:rPr>
                        <a:t>&lt;7.9km/s</a:t>
                      </a:r>
                      <a:endParaRPr lang="zh-CN" altLang="en-US" sz="2800" dirty="0">
                        <a:latin typeface="Times New Roman" panose="02020603050405020304" pitchFamily="18" charset="0"/>
                        <a:ea typeface="宋体" pitchFamily="2" charset="-122"/>
                        <a:cs typeface="Times New Roman" panose="02020603050405020304" pitchFamily="18" charset="0"/>
                      </a:endParaRPr>
                    </a:p>
                  </a:txBody>
                  <a:tcPr/>
                </a:tc>
                <a:tc>
                  <a:txBody>
                    <a:bodyPr/>
                    <a:lstStyle/>
                    <a:p>
                      <a:r>
                        <a:rPr lang="zh-CN" altLang="en-US" sz="2800" dirty="0">
                          <a:latin typeface="Times New Roman" panose="02020603050405020304" pitchFamily="18" charset="0"/>
                          <a:ea typeface="宋体" pitchFamily="2" charset="-122"/>
                          <a:cs typeface="Times New Roman" panose="02020603050405020304" pitchFamily="18" charset="0"/>
                        </a:rPr>
                        <a:t>物体落回地面</a:t>
                      </a:r>
                    </a:p>
                  </a:txBody>
                  <a:tcPr/>
                </a:tc>
                <a:extLst>
                  <a:ext uri="{0D108BD9-81ED-4DB2-BD59-A6C34878D82A}">
                    <a16:rowId xmlns:a16="http://schemas.microsoft.com/office/drawing/2014/main" val="10001"/>
                  </a:ext>
                </a:extLst>
              </a:tr>
              <a:tr h="737727">
                <a:tc>
                  <a:txBody>
                    <a:bodyPr/>
                    <a:lstStyle/>
                    <a:p>
                      <a:r>
                        <a:rPr lang="en-US" altLang="zh-CN" sz="2800" i="1" kern="1200" dirty="0">
                          <a:solidFill>
                            <a:schemeClr val="tx1"/>
                          </a:solidFill>
                          <a:latin typeface="Times New Roman" panose="02020603050405020304" pitchFamily="18" charset="0"/>
                          <a:ea typeface="宋体" pitchFamily="2" charset="-122"/>
                          <a:cs typeface="Times New Roman" panose="02020603050405020304" pitchFamily="18" charset="0"/>
                        </a:rPr>
                        <a:t>v</a:t>
                      </a:r>
                      <a:r>
                        <a:rPr lang="en-US" altLang="zh-CN" sz="2800" dirty="0">
                          <a:latin typeface="Times New Roman" panose="02020603050405020304" pitchFamily="18" charset="0"/>
                          <a:ea typeface="宋体" pitchFamily="2" charset="-122"/>
                          <a:cs typeface="Times New Roman" panose="02020603050405020304" pitchFamily="18" charset="0"/>
                        </a:rPr>
                        <a:t>=7.9km/s</a:t>
                      </a:r>
                    </a:p>
                  </a:txBody>
                  <a:tcPr/>
                </a:tc>
                <a:tc>
                  <a:txBody>
                    <a:bodyPr/>
                    <a:lstStyle/>
                    <a:p>
                      <a:r>
                        <a:rPr lang="zh-CN" altLang="en-US" sz="2800" dirty="0">
                          <a:latin typeface="Times New Roman" panose="02020603050405020304" pitchFamily="18" charset="0"/>
                          <a:ea typeface="宋体" pitchFamily="2" charset="-122"/>
                          <a:cs typeface="Times New Roman" panose="02020603050405020304" pitchFamily="18" charset="0"/>
                        </a:rPr>
                        <a:t>物体在地面附近做匀速圆周运动</a:t>
                      </a:r>
                    </a:p>
                  </a:txBody>
                  <a:tcPr/>
                </a:tc>
                <a:extLst>
                  <a:ext uri="{0D108BD9-81ED-4DB2-BD59-A6C34878D82A}">
                    <a16:rowId xmlns:a16="http://schemas.microsoft.com/office/drawing/2014/main" val="10002"/>
                  </a:ext>
                </a:extLst>
              </a:tr>
              <a:tr h="737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a:latin typeface="Times New Roman" panose="02020603050405020304" pitchFamily="18" charset="0"/>
                          <a:ea typeface="宋体" pitchFamily="2" charset="-122"/>
                          <a:cs typeface="Times New Roman" panose="02020603050405020304" pitchFamily="18" charset="0"/>
                        </a:rPr>
                        <a:t>7.9km/s&lt;</a:t>
                      </a:r>
                      <a:r>
                        <a:rPr kumimoji="0" lang="en-US" altLang="zh-CN" sz="2800" b="0" i="1" u="none" strike="noStrike" kern="1200" cap="none" spc="0" normalizeH="0" baseline="0" noProof="0" dirty="0">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rPr>
                        <a:t>v</a:t>
                      </a:r>
                      <a:r>
                        <a:rPr lang="en-US" altLang="zh-CN" sz="2800" dirty="0">
                          <a:latin typeface="Times New Roman" panose="02020603050405020304" pitchFamily="18" charset="0"/>
                          <a:ea typeface="宋体" pitchFamily="2" charset="-122"/>
                          <a:cs typeface="Times New Roman" panose="02020603050405020304" pitchFamily="18" charset="0"/>
                        </a:rPr>
                        <a:t>&lt;11.2km/s</a:t>
                      </a:r>
                      <a:endParaRPr lang="zh-CN" altLang="en-US" sz="2800" dirty="0">
                        <a:latin typeface="Times New Roman" panose="02020603050405020304" pitchFamily="18" charset="0"/>
                        <a:ea typeface="宋体" pitchFamily="2" charset="-122"/>
                        <a:cs typeface="Times New Roman" panose="02020603050405020304" pitchFamily="18" charset="0"/>
                      </a:endParaRPr>
                    </a:p>
                  </a:txBody>
                  <a:tcPr/>
                </a:tc>
                <a:tc>
                  <a:txBody>
                    <a:bodyPr/>
                    <a:lstStyle/>
                    <a:p>
                      <a:r>
                        <a:rPr lang="zh-CN" altLang="en-US" sz="2800" dirty="0">
                          <a:latin typeface="Times New Roman" panose="02020603050405020304" pitchFamily="18" charset="0"/>
                          <a:ea typeface="宋体" pitchFamily="2" charset="-122"/>
                          <a:cs typeface="Times New Roman" panose="02020603050405020304" pitchFamily="18" charset="0"/>
                        </a:rPr>
                        <a:t>物体绕地球运动，轨迹为椭圆</a:t>
                      </a:r>
                    </a:p>
                  </a:txBody>
                  <a:tcPr/>
                </a:tc>
                <a:extLst>
                  <a:ext uri="{0D108BD9-81ED-4DB2-BD59-A6C34878D82A}">
                    <a16:rowId xmlns:a16="http://schemas.microsoft.com/office/drawing/2014/main" val="10003"/>
                  </a:ext>
                </a:extLst>
              </a:tr>
              <a:tr h="695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a:latin typeface="Times New Roman" panose="02020603050405020304" pitchFamily="18" charset="0"/>
                          <a:ea typeface="宋体" pitchFamily="2" charset="-122"/>
                          <a:cs typeface="Times New Roman" panose="02020603050405020304" pitchFamily="18" charset="0"/>
                        </a:rPr>
                        <a:t>11.2km/</a:t>
                      </a:r>
                      <a:r>
                        <a:rPr lang="en-US" altLang="zh-CN" sz="2800" dirty="0" err="1">
                          <a:latin typeface="Times New Roman" panose="02020603050405020304" pitchFamily="18" charset="0"/>
                          <a:ea typeface="宋体" pitchFamily="2" charset="-122"/>
                          <a:cs typeface="Times New Roman" panose="02020603050405020304" pitchFamily="18" charset="0"/>
                        </a:rPr>
                        <a:t>s≤</a:t>
                      </a:r>
                      <a:r>
                        <a:rPr lang="en-US" altLang="zh-CN" sz="2800" i="1" kern="1200" dirty="0" err="1">
                          <a:solidFill>
                            <a:schemeClr val="tx1"/>
                          </a:solidFill>
                          <a:latin typeface="Times New Roman" panose="02020603050405020304" pitchFamily="18" charset="0"/>
                          <a:ea typeface="宋体" pitchFamily="2" charset="-122"/>
                          <a:cs typeface="Times New Roman" panose="02020603050405020304" pitchFamily="18" charset="0"/>
                        </a:rPr>
                        <a:t>v</a:t>
                      </a:r>
                      <a:r>
                        <a:rPr lang="en-US" altLang="zh-CN" sz="2800" dirty="0">
                          <a:latin typeface="Times New Roman" panose="02020603050405020304" pitchFamily="18" charset="0"/>
                          <a:ea typeface="宋体" pitchFamily="2" charset="-122"/>
                          <a:cs typeface="Times New Roman" panose="02020603050405020304" pitchFamily="18" charset="0"/>
                        </a:rPr>
                        <a:t>&lt;16.7km/s</a:t>
                      </a:r>
                      <a:endParaRPr lang="zh-CN" altLang="en-US" sz="2800" dirty="0">
                        <a:latin typeface="Times New Roman" panose="02020603050405020304" pitchFamily="18" charset="0"/>
                        <a:ea typeface="宋体" pitchFamily="2" charset="-122"/>
                        <a:cs typeface="Times New Roman" panose="02020603050405020304" pitchFamily="18" charset="0"/>
                      </a:endParaRPr>
                    </a:p>
                  </a:txBody>
                  <a:tcPr/>
                </a:tc>
                <a:tc>
                  <a:txBody>
                    <a:bodyPr/>
                    <a:lstStyle/>
                    <a:p>
                      <a:r>
                        <a:rPr lang="zh-CN" altLang="en-US" sz="2800" dirty="0">
                          <a:latin typeface="Times New Roman" panose="02020603050405020304" pitchFamily="18" charset="0"/>
                          <a:ea typeface="宋体" pitchFamily="2" charset="-122"/>
                          <a:cs typeface="Times New Roman" panose="02020603050405020304" pitchFamily="18" charset="0"/>
                        </a:rPr>
                        <a:t>物体绕太阳运动</a:t>
                      </a:r>
                    </a:p>
                  </a:txBody>
                  <a:tcPr/>
                </a:tc>
                <a:extLst>
                  <a:ext uri="{0D108BD9-81ED-4DB2-BD59-A6C34878D82A}">
                    <a16:rowId xmlns:a16="http://schemas.microsoft.com/office/drawing/2014/main" val="10004"/>
                  </a:ext>
                </a:extLst>
              </a:tr>
              <a:tr h="975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a:latin typeface="Times New Roman" panose="02020603050405020304" pitchFamily="18" charset="0"/>
                          <a:ea typeface="宋体" pitchFamily="2" charset="-122"/>
                          <a:cs typeface="Times New Roman" panose="02020603050405020304" pitchFamily="18" charset="0"/>
                        </a:rPr>
                        <a:t>16.7km/</a:t>
                      </a:r>
                      <a:r>
                        <a:rPr lang="en-US" altLang="zh-CN" sz="2800" dirty="0" err="1">
                          <a:latin typeface="Times New Roman" panose="02020603050405020304" pitchFamily="18" charset="0"/>
                          <a:ea typeface="宋体" pitchFamily="2" charset="-122"/>
                          <a:cs typeface="Times New Roman" panose="02020603050405020304" pitchFamily="18" charset="0"/>
                        </a:rPr>
                        <a:t>s≤</a:t>
                      </a:r>
                      <a:r>
                        <a:rPr lang="en-US" altLang="zh-CN" sz="2800" i="1" kern="1200" dirty="0" err="1">
                          <a:solidFill>
                            <a:schemeClr val="tx1"/>
                          </a:solidFill>
                          <a:latin typeface="Times New Roman" panose="02020603050405020304" pitchFamily="18" charset="0"/>
                          <a:ea typeface="宋体" pitchFamily="2" charset="-122"/>
                          <a:cs typeface="Times New Roman" panose="02020603050405020304" pitchFamily="18" charset="0"/>
                        </a:rPr>
                        <a:t>v</a:t>
                      </a:r>
                      <a:endParaRPr lang="zh-CN" altLang="en-US" sz="2800" dirty="0">
                        <a:latin typeface="Times New Roman" panose="02020603050405020304" pitchFamily="18" charset="0"/>
                        <a:ea typeface="宋体" pitchFamily="2" charset="-122"/>
                        <a:cs typeface="Times New Roman" panose="02020603050405020304" pitchFamily="18" charset="0"/>
                      </a:endParaRPr>
                    </a:p>
                  </a:txBody>
                  <a:tcPr/>
                </a:tc>
                <a:tc>
                  <a:txBody>
                    <a:bodyPr/>
                    <a:lstStyle/>
                    <a:p>
                      <a:r>
                        <a:rPr lang="zh-CN" altLang="en-US" sz="2800" dirty="0">
                          <a:latin typeface="Times New Roman" panose="02020603050405020304" pitchFamily="18" charset="0"/>
                          <a:ea typeface="宋体" pitchFamily="2" charset="-122"/>
                          <a:cs typeface="Times New Roman" panose="02020603050405020304" pitchFamily="18" charset="0"/>
                        </a:rPr>
                        <a:t>物体飞出太阳系</a:t>
                      </a:r>
                    </a:p>
                  </a:txBody>
                  <a:tcPr/>
                </a:tc>
                <a:extLst>
                  <a:ext uri="{0D108BD9-81ED-4DB2-BD59-A6C34878D82A}">
                    <a16:rowId xmlns:a16="http://schemas.microsoft.com/office/drawing/2014/main" val="10005"/>
                  </a:ext>
                </a:extLst>
              </a:tr>
            </a:tbl>
          </a:graphicData>
        </a:graphic>
      </p:graphicFrame>
      <p:sp>
        <p:nvSpPr>
          <p:cNvPr id="6" name="矩形 5">
            <a:extLst>
              <a:ext uri="{FF2B5EF4-FFF2-40B4-BE49-F238E27FC236}">
                <a16:creationId xmlns:a16="http://schemas.microsoft.com/office/drawing/2014/main" id="{EE654FB8-9986-40B5-B587-73B77B67B305}"/>
              </a:ext>
            </a:extLst>
          </p:cNvPr>
          <p:cNvSpPr/>
          <p:nvPr/>
        </p:nvSpPr>
        <p:spPr>
          <a:xfrm>
            <a:off x="2914642" y="169058"/>
            <a:ext cx="6362715" cy="707886"/>
          </a:xfrm>
          <a:prstGeom prst="rect">
            <a:avLst/>
          </a:prstGeom>
        </p:spPr>
        <p:txBody>
          <a:bodyPr wrap="square">
            <a:spAutoFit/>
          </a:bodyPr>
          <a:lstStyle/>
          <a:p>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活动</a:t>
            </a:r>
            <a:r>
              <a:rPr lang="en-US" altLang="zh-CN"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2</a:t>
            </a:r>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：认识宇宙速度</a:t>
            </a:r>
          </a:p>
        </p:txBody>
      </p:sp>
    </p:spTree>
    <p:extLst>
      <p:ext uri="{BB962C8B-B14F-4D97-AF65-F5344CB8AC3E}">
        <p14:creationId xmlns:p14="http://schemas.microsoft.com/office/powerpoint/2010/main" val="4014513492"/>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150AD"/>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2A15C3C-8BA3-469D-BEED-0FA217523801}"/>
              </a:ext>
            </a:extLst>
          </p:cNvPr>
          <p:cNvSpPr/>
          <p:nvPr/>
        </p:nvSpPr>
        <p:spPr>
          <a:xfrm>
            <a:off x="1742163" y="91250"/>
            <a:ext cx="8905002" cy="707886"/>
          </a:xfrm>
          <a:prstGeom prst="rect">
            <a:avLst/>
          </a:prstGeom>
        </p:spPr>
        <p:txBody>
          <a:bodyPr wrap="none">
            <a:spAutoFit/>
          </a:bodyPr>
          <a:lstStyle/>
          <a:p>
            <a:r>
              <a:rPr lang="zh-CN" altLang="en-US" sz="4000" b="1" dirty="0">
                <a:solidFill>
                  <a:schemeClr val="bg1"/>
                </a:solidFill>
                <a:latin typeface="仿宋" panose="02010609060101010101" pitchFamily="49" charset="-122"/>
                <a:ea typeface="仿宋" panose="02010609060101010101" pitchFamily="49" charset="-122"/>
                <a:cs typeface="Times New Roman" panose="02020603050405020304" pitchFamily="18" charset="0"/>
              </a:rPr>
              <a:t>探究二：如何实现成功</a:t>
            </a:r>
            <a:r>
              <a:rPr lang="zh-CN" altLang="en-US" sz="4000" b="1" dirty="0">
                <a:solidFill>
                  <a:schemeClr val="bg1"/>
                </a:solidFill>
                <a:latin typeface="仿宋" panose="02010609060101010101" pitchFamily="49" charset="-122"/>
                <a:ea typeface="仿宋" panose="02010609060101010101" pitchFamily="49" charset="-122"/>
              </a:rPr>
              <a:t>发射人造卫星？</a:t>
            </a:r>
            <a:endParaRPr lang="zh-CN" altLang="en-US" sz="4000" dirty="0">
              <a:solidFill>
                <a:schemeClr val="bg1"/>
              </a:solidFill>
              <a:latin typeface="仿宋" panose="02010609060101010101" pitchFamily="49" charset="-122"/>
              <a:ea typeface="仿宋" panose="02010609060101010101" pitchFamily="49" charset="-122"/>
            </a:endParaRPr>
          </a:p>
        </p:txBody>
      </p:sp>
      <p:pic>
        <p:nvPicPr>
          <p:cNvPr id="5" name="图片 4">
            <a:extLst>
              <a:ext uri="{FF2B5EF4-FFF2-40B4-BE49-F238E27FC236}">
                <a16:creationId xmlns:a16="http://schemas.microsoft.com/office/drawing/2014/main" id="{B36A7F75-94AA-4337-9DB0-F7D3797C9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309" y="1076155"/>
            <a:ext cx="2523245" cy="4048491"/>
          </a:xfrm>
          <a:prstGeom prst="rect">
            <a:avLst/>
          </a:prstGeom>
        </p:spPr>
      </p:pic>
      <p:sp>
        <p:nvSpPr>
          <p:cNvPr id="2" name="文本框 1">
            <a:extLst>
              <a:ext uri="{FF2B5EF4-FFF2-40B4-BE49-F238E27FC236}">
                <a16:creationId xmlns:a16="http://schemas.microsoft.com/office/drawing/2014/main" id="{C028CF0A-A874-48DA-BB82-EBA986EFCE1A}"/>
              </a:ext>
            </a:extLst>
          </p:cNvPr>
          <p:cNvSpPr txBox="1"/>
          <p:nvPr/>
        </p:nvSpPr>
        <p:spPr>
          <a:xfrm>
            <a:off x="2015836" y="5624945"/>
            <a:ext cx="7620000" cy="1015663"/>
          </a:xfrm>
          <a:prstGeom prst="rect">
            <a:avLst/>
          </a:prstGeom>
          <a:noFill/>
        </p:spPr>
        <p:txBody>
          <a:bodyPr wrap="square" rtlCol="0">
            <a:spAutoFit/>
          </a:bodyPr>
          <a:lstStyle/>
          <a:p>
            <a:r>
              <a:rPr lang="zh-CN" altLang="en-US" sz="2000" b="1" dirty="0">
                <a:solidFill>
                  <a:schemeClr val="bg1"/>
                </a:solidFill>
                <a:latin typeface="仿宋" panose="02010609060101010101" pitchFamily="49" charset="-122"/>
                <a:ea typeface="仿宋" panose="02010609060101010101" pitchFamily="49" charset="-122"/>
                <a:cs typeface="Times New Roman" panose="02020603050405020304" pitchFamily="18" charset="0"/>
              </a:rPr>
              <a:t>  牛顿虽然早就预言了人造地球卫星，但因发射需达到很大的速度，这对于人类是一个巨大的挑战。直到多级火箭的研制成功，才为人造卫星的发射创造了条件。</a:t>
            </a:r>
          </a:p>
        </p:txBody>
      </p:sp>
    </p:spTree>
    <p:extLst>
      <p:ext uri="{BB962C8B-B14F-4D97-AF65-F5344CB8AC3E}">
        <p14:creationId xmlns:p14="http://schemas.microsoft.com/office/powerpoint/2010/main" val="3409607267"/>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4722578" y="926153"/>
            <a:ext cx="4071505"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nSpc>
                <a:spcPct val="90000"/>
              </a:lnSpc>
              <a:spcBef>
                <a:spcPct val="20000"/>
              </a:spcBef>
              <a:buClr>
                <a:srgbClr val="000000"/>
              </a:buClr>
              <a:defRPr/>
            </a:pPr>
            <a:r>
              <a:rPr lang="en-US" altLang="zh-CN" sz="28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1957</a:t>
            </a:r>
            <a:r>
              <a:rPr lang="zh-CN" altLang="en-US" sz="28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8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10</a:t>
            </a:r>
            <a:r>
              <a:rPr lang="zh-CN" altLang="en-US" sz="28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28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28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日，世界上第一颗人造地球卫星发射成功。</a:t>
            </a:r>
          </a:p>
        </p:txBody>
      </p:sp>
      <p:pic>
        <p:nvPicPr>
          <p:cNvPr id="10" name="Picture 5" descr="2945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4498" y="741873"/>
            <a:ext cx="2795057" cy="19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1149335T3-0">
            <a:extLst>
              <a:ext uri="{FF2B5EF4-FFF2-40B4-BE49-F238E27FC236}">
                <a16:creationId xmlns:a16="http://schemas.microsoft.com/office/drawing/2014/main" id="{8AE7599A-6FF9-4423-B082-7BA4B634B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356" y="3542396"/>
            <a:ext cx="2748434" cy="257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a:extLst>
              <a:ext uri="{FF2B5EF4-FFF2-40B4-BE49-F238E27FC236}">
                <a16:creationId xmlns:a16="http://schemas.microsoft.com/office/drawing/2014/main" id="{67B0A76A-6D81-478A-8F74-AEF89E9B661A}"/>
              </a:ext>
            </a:extLst>
          </p:cNvPr>
          <p:cNvSpPr txBox="1">
            <a:spLocks noChangeArrowheads="1"/>
          </p:cNvSpPr>
          <p:nvPr/>
        </p:nvSpPr>
        <p:spPr bwMode="auto">
          <a:xfrm>
            <a:off x="4967828" y="3674130"/>
            <a:ext cx="477884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1970</a:t>
            </a:r>
            <a:r>
              <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24</a:t>
            </a:r>
            <a:r>
              <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日我国第一颗人造卫星“东方红</a:t>
            </a:r>
            <a:r>
              <a:rPr lang="en-US" altLang="zh-CN"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号”发射成功，开创了中国航天史的新世元。为我国航天作出特殊贡献的科学家钱学森被誉为“中国航天之父”。</a:t>
            </a:r>
          </a:p>
        </p:txBody>
      </p:sp>
      <p:pic>
        <p:nvPicPr>
          <p:cNvPr id="3" name="图片 2">
            <a:extLst>
              <a:ext uri="{FF2B5EF4-FFF2-40B4-BE49-F238E27FC236}">
                <a16:creationId xmlns:a16="http://schemas.microsoft.com/office/drawing/2014/main" id="{99BFFB32-8B29-4810-8D46-CD9EF2AF6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2356" y="504967"/>
            <a:ext cx="2416200" cy="335382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文本框 3">
            <a:extLst>
              <a:ext uri="{FF2B5EF4-FFF2-40B4-BE49-F238E27FC236}">
                <a16:creationId xmlns:a16="http://schemas.microsoft.com/office/drawing/2014/main" id="{23372870-2D74-437D-B635-BCC705B93EFF}"/>
              </a:ext>
            </a:extLst>
          </p:cNvPr>
          <p:cNvSpPr txBox="1"/>
          <p:nvPr/>
        </p:nvSpPr>
        <p:spPr>
          <a:xfrm>
            <a:off x="9602628" y="4141133"/>
            <a:ext cx="2540881" cy="369332"/>
          </a:xfrm>
          <a:prstGeom prst="rect">
            <a:avLst/>
          </a:prstGeom>
          <a:noFill/>
        </p:spPr>
        <p:txBody>
          <a:bodyPr wrap="square" rtlCol="0">
            <a:spAutoFit/>
          </a:bodyPr>
          <a:lstStyle/>
          <a:p>
            <a:r>
              <a:rPr lang="zh-CN" altLang="en-US" dirty="0"/>
              <a:t>钱学森 （</a:t>
            </a:r>
            <a:r>
              <a:rPr lang="en-US" altLang="zh-CN" dirty="0"/>
              <a:t>1911-2009</a:t>
            </a:r>
            <a:r>
              <a:rPr lang="zh-CN" altLang="en-US" dirty="0"/>
              <a:t>）</a:t>
            </a:r>
          </a:p>
        </p:txBody>
      </p:sp>
    </p:spTree>
    <p:extLst>
      <p:ext uri="{BB962C8B-B14F-4D97-AF65-F5344CB8AC3E}">
        <p14:creationId xmlns:p14="http://schemas.microsoft.com/office/powerpoint/2010/main" val="1759341870"/>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ppt_x</p:attrName>
                                        </p:attrNameLst>
                                      </p:cBhvr>
                                      <p:tavLst>
                                        <p:tav tm="0">
                                          <p:val>
                                            <p:strVal val="#ppt_x-.2"/>
                                          </p:val>
                                        </p:tav>
                                        <p:tav tm="100000">
                                          <p:val>
                                            <p:strVal val="#ppt_x"/>
                                          </p:val>
                                        </p:tav>
                                      </p:tavLst>
                                    </p:anim>
                                    <p:anim calcmode="lin" valueType="num">
                                      <p:cBhvr>
                                        <p:cTn id="8"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2000"/>
                                        <p:tgtEl>
                                          <p:spTgt spid="9"/>
                                        </p:tgtEl>
                                      </p:cBhvr>
                                    </p:animEffect>
                                  </p:childTnLst>
                                </p:cTn>
                              </p:par>
                              <p:par>
                                <p:cTn id="10" presetID="29"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17"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29"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 calcmode="lin" valueType="num">
                                      <p:cBhvr>
                                        <p:cTn id="22" dur="2000" fill="hold"/>
                                        <p:tgtEl>
                                          <p:spTgt spid="17">
                                            <p:txEl>
                                              <p:pRg st="0" end="0"/>
                                            </p:txEl>
                                          </p:spTgt>
                                        </p:tgtEl>
                                        <p:attrNameLst>
                                          <p:attrName>ppt_x</p:attrName>
                                        </p:attrNameLst>
                                      </p:cBhvr>
                                      <p:tavLst>
                                        <p:tav tm="0">
                                          <p:val>
                                            <p:strVal val="#ppt_x-.2"/>
                                          </p:val>
                                        </p:tav>
                                        <p:tav tm="100000">
                                          <p:val>
                                            <p:strVal val="#ppt_x"/>
                                          </p:val>
                                        </p:tav>
                                      </p:tavLst>
                                    </p:anim>
                                    <p:anim calcmode="lin" valueType="num">
                                      <p:cBhvr>
                                        <p:cTn id="23" dur="2000" fill="hold"/>
                                        <p:tgtEl>
                                          <p:spTgt spid="1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92" y="1015232"/>
            <a:ext cx="25717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656" y="1090963"/>
            <a:ext cx="29789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400" y="1090963"/>
            <a:ext cx="20478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766" y="3553692"/>
            <a:ext cx="3076654" cy="241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6443" y="3774675"/>
            <a:ext cx="3502864" cy="160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id="{B6773835-26AF-4C89-BB45-DED6E3FFCFD8}"/>
              </a:ext>
            </a:extLst>
          </p:cNvPr>
          <p:cNvSpPr txBox="1"/>
          <p:nvPr/>
        </p:nvSpPr>
        <p:spPr>
          <a:xfrm>
            <a:off x="4996443" y="5548745"/>
            <a:ext cx="6592884" cy="646331"/>
          </a:xfrm>
          <a:prstGeom prst="rect">
            <a:avLst/>
          </a:prstGeom>
          <a:noFill/>
        </p:spPr>
        <p:txBody>
          <a:bodyPr wrap="square" rtlCol="0">
            <a:spAutoFit/>
          </a:bodyPr>
          <a:lstStyle/>
          <a:p>
            <a:r>
              <a:rPr lang="zh-CN" altLang="en-US" dirty="0">
                <a:solidFill>
                  <a:srgbClr val="0070C0"/>
                </a:solidFill>
                <a:latin typeface="华文仿宋" panose="02010600040101010101" pitchFamily="2" charset="-122"/>
                <a:ea typeface="华文仿宋" panose="02010600040101010101" pitchFamily="2" charset="-122"/>
              </a:rPr>
              <a:t>人类已经发射了数千颗人造卫星，目前在轨有效运行的卫星有上千颗，其中通信、导航、气象等卫星已极大地改变了人类的生活</a:t>
            </a:r>
          </a:p>
        </p:txBody>
      </p:sp>
    </p:spTree>
    <p:extLst>
      <p:ext uri="{BB962C8B-B14F-4D97-AF65-F5344CB8AC3E}">
        <p14:creationId xmlns:p14="http://schemas.microsoft.com/office/powerpoint/2010/main" val="2869500118"/>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3987" y="77860"/>
            <a:ext cx="8121982" cy="1384995"/>
          </a:xfrm>
          <a:prstGeom prst="rect">
            <a:avLst/>
          </a:prstGeom>
        </p:spPr>
        <p:txBody>
          <a:bodyPr wrap="square">
            <a:spAutoFit/>
          </a:bodyPr>
          <a:lstStyle/>
          <a:p>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    活动</a:t>
            </a:r>
            <a:r>
              <a:rPr lang="en-US" altLang="zh-CN"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1</a:t>
            </a:r>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：认识卫星的轨道</a:t>
            </a:r>
            <a:endParaRPr lang="en-US" altLang="zh-CN"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endParaRPr>
          </a:p>
          <a:p>
            <a:r>
              <a:rPr lang="zh-CN" altLang="en-US" sz="3200" b="1" dirty="0">
                <a:solidFill>
                  <a:srgbClr val="FF0000"/>
                </a:solidFill>
                <a:latin typeface="仿宋" panose="02010609060101010101" pitchFamily="49" charset="-122"/>
                <a:ea typeface="仿宋" panose="02010609060101010101" pitchFamily="49" charset="-122"/>
                <a:cs typeface="Times New Roman" panose="02020603050405020304" pitchFamily="18" charset="0"/>
              </a:rPr>
              <a:t>问题：</a:t>
            </a:r>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人造地球卫星的轨道有什么不同？</a:t>
            </a:r>
          </a:p>
        </p:txBody>
      </p:sp>
      <p:sp>
        <p:nvSpPr>
          <p:cNvPr id="4" name="矩形 3"/>
          <p:cNvSpPr/>
          <p:nvPr/>
        </p:nvSpPr>
        <p:spPr>
          <a:xfrm>
            <a:off x="2003087" y="1400272"/>
            <a:ext cx="8261321" cy="523220"/>
          </a:xfrm>
          <a:prstGeom prst="rect">
            <a:avLst/>
          </a:prstGeom>
        </p:spPr>
        <p:txBody>
          <a:bodyPr wrap="square">
            <a:spAutoFit/>
          </a:bodyPr>
          <a:lstStyle/>
          <a:p>
            <a:pPr>
              <a:spcBef>
                <a:spcPct val="50000"/>
              </a:spcBef>
            </a:pPr>
            <a:r>
              <a:rPr lang="zh-CN" altLang="en-US" sz="2800" dirty="0">
                <a:latin typeface="宋体" pitchFamily="2" charset="-122"/>
                <a:ea typeface="宋体" pitchFamily="2" charset="-122"/>
              </a:rPr>
              <a:t>人造卫星做匀速圆周运动：万有引力提供向心力</a:t>
            </a:r>
            <a:endParaRPr lang="en-US" altLang="zh-CN" sz="2800" dirty="0">
              <a:latin typeface="宋体" pitchFamily="2" charset="-122"/>
              <a:ea typeface="宋体" pitchFamily="2" charset="-122"/>
            </a:endParaRPr>
          </a:p>
        </p:txBody>
      </p:sp>
      <p:sp>
        <p:nvSpPr>
          <p:cNvPr id="2" name="矩形 1"/>
          <p:cNvSpPr/>
          <p:nvPr/>
        </p:nvSpPr>
        <p:spPr>
          <a:xfrm>
            <a:off x="2003087" y="2329716"/>
            <a:ext cx="3027421" cy="523220"/>
          </a:xfrm>
          <a:prstGeom prst="rect">
            <a:avLst/>
          </a:prstGeom>
        </p:spPr>
        <p:txBody>
          <a:bodyPr wrap="square">
            <a:spAutoFit/>
          </a:bodyPr>
          <a:lstStyle/>
          <a:p>
            <a:pPr lvl="0">
              <a:spcBef>
                <a:spcPct val="50000"/>
              </a:spcBef>
            </a:pPr>
            <a:r>
              <a:rPr lang="zh-CN" altLang="en-US" sz="2800" dirty="0">
                <a:solidFill>
                  <a:prstClr val="black"/>
                </a:solidFill>
                <a:latin typeface="宋体" pitchFamily="2" charset="-122"/>
                <a:ea typeface="宋体" pitchFamily="2" charset="-122"/>
              </a:rPr>
              <a:t>轨道中心：地心</a:t>
            </a:r>
          </a:p>
        </p:txBody>
      </p:sp>
      <p:grpSp>
        <p:nvGrpSpPr>
          <p:cNvPr id="7" name="组合 6">
            <a:extLst>
              <a:ext uri="{FF2B5EF4-FFF2-40B4-BE49-F238E27FC236}">
                <a16:creationId xmlns:a16="http://schemas.microsoft.com/office/drawing/2014/main" id="{2959E1B2-1527-479C-BB3C-E603D6318E06}"/>
              </a:ext>
            </a:extLst>
          </p:cNvPr>
          <p:cNvGrpSpPr/>
          <p:nvPr/>
        </p:nvGrpSpPr>
        <p:grpSpPr>
          <a:xfrm>
            <a:off x="1127775" y="3245023"/>
            <a:ext cx="2085975" cy="2444750"/>
            <a:chOff x="409994" y="665072"/>
            <a:chExt cx="2156457" cy="2645841"/>
          </a:xfrm>
        </p:grpSpPr>
        <p:pic>
          <p:nvPicPr>
            <p:cNvPr id="8" name="轨道卫星4.avi">
              <a:hlinkClick r:id="" action="ppaction://media"/>
              <a:extLst>
                <a:ext uri="{FF2B5EF4-FFF2-40B4-BE49-F238E27FC236}">
                  <a16:creationId xmlns:a16="http://schemas.microsoft.com/office/drawing/2014/main" id="{A7475F80-C55D-4109-814C-5B61040960B0}"/>
                </a:ext>
              </a:extLst>
            </p:cNvPr>
            <p:cNvPicPr>
              <a:picLocks noRot="1" noChangeAspect="1"/>
            </p:cNvPicPr>
            <p:nvPr>
              <a:videoFile r:link="rId6"/>
              <p:extLst>
                <p:ext uri="{DAA4B4D4-6D71-4841-9C94-3DE7FCFB9230}">
                  <p14:media xmlns:p14="http://schemas.microsoft.com/office/powerpoint/2010/main" r:link="rId5"/>
                </p:ext>
              </p:extLst>
            </p:nvPr>
          </p:nvPicPr>
          <p:blipFill>
            <a:blip r:embed="rId8"/>
            <a:stretch>
              <a:fillRect/>
            </a:stretch>
          </p:blipFill>
          <p:spPr>
            <a:xfrm>
              <a:off x="409994" y="665072"/>
              <a:ext cx="2156457" cy="2102382"/>
            </a:xfrm>
            <a:prstGeom prst="rect">
              <a:avLst/>
            </a:prstGeom>
            <a:noFill/>
            <a:ln w="9525">
              <a:noFill/>
            </a:ln>
          </p:spPr>
        </p:pic>
        <p:sp>
          <p:nvSpPr>
            <p:cNvPr id="9" name="TextBox 1">
              <a:extLst>
                <a:ext uri="{FF2B5EF4-FFF2-40B4-BE49-F238E27FC236}">
                  <a16:creationId xmlns:a16="http://schemas.microsoft.com/office/drawing/2014/main" id="{DD12A067-2D08-4508-94EC-D3801866FB89}"/>
                </a:ext>
              </a:extLst>
            </p:cNvPr>
            <p:cNvSpPr txBox="1"/>
            <p:nvPr/>
          </p:nvSpPr>
          <p:spPr>
            <a:xfrm>
              <a:off x="488781" y="2750278"/>
              <a:ext cx="1999209" cy="560635"/>
            </a:xfrm>
            <a:prstGeom prst="rect">
              <a:avLst/>
            </a:prstGeom>
            <a:noFill/>
          </p:spPr>
          <p:txBody>
            <a:bodyPr vert="horz" wrap="square" rtlCol="0">
              <a:spAutoFit/>
            </a:bodyPr>
            <a:lstStyle/>
            <a:p>
              <a:pPr algn="ctr"/>
              <a:r>
                <a:rPr lang="zh-CN" altLang="zh-CN" sz="2800" b="1" noProof="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赤道轨道</a:t>
              </a:r>
            </a:p>
          </p:txBody>
        </p:sp>
      </p:grpSp>
      <p:grpSp>
        <p:nvGrpSpPr>
          <p:cNvPr id="10" name="组合 9">
            <a:extLst>
              <a:ext uri="{FF2B5EF4-FFF2-40B4-BE49-F238E27FC236}">
                <a16:creationId xmlns:a16="http://schemas.microsoft.com/office/drawing/2014/main" id="{E05D96F1-0E22-402A-9949-F237B78C35BB}"/>
              </a:ext>
            </a:extLst>
          </p:cNvPr>
          <p:cNvGrpSpPr/>
          <p:nvPr/>
        </p:nvGrpSpPr>
        <p:grpSpPr>
          <a:xfrm>
            <a:off x="7831703" y="3222798"/>
            <a:ext cx="2473325" cy="2413000"/>
            <a:chOff x="283867" y="2956129"/>
            <a:chExt cx="2472727" cy="2413289"/>
          </a:xfrm>
        </p:grpSpPr>
        <p:pic>
          <p:nvPicPr>
            <p:cNvPr id="11" name="轨道卫星1.avi">
              <a:hlinkClick r:id="" action="ppaction://media"/>
              <a:extLst>
                <a:ext uri="{FF2B5EF4-FFF2-40B4-BE49-F238E27FC236}">
                  <a16:creationId xmlns:a16="http://schemas.microsoft.com/office/drawing/2014/main" id="{D3CF6FAD-BADE-4650-99D4-864A567B15B8}"/>
                </a:ext>
              </a:extLst>
            </p:cNvPr>
            <p:cNvPicPr>
              <a:picLocks noRot="1" noChangeAspect="1"/>
            </p:cNvPicPr>
            <p:nvPr>
              <a:videoFile r:link="rId4"/>
              <p:extLst>
                <p:ext uri="{DAA4B4D4-6D71-4841-9C94-3DE7FCFB9230}">
                  <p14:media xmlns:p14="http://schemas.microsoft.com/office/powerpoint/2010/main" r:link="rId3"/>
                </p:ext>
              </p:extLst>
            </p:nvPr>
          </p:nvPicPr>
          <p:blipFill>
            <a:blip r:embed="rId9"/>
            <a:stretch>
              <a:fillRect/>
            </a:stretch>
          </p:blipFill>
          <p:spPr>
            <a:xfrm>
              <a:off x="283867" y="2956129"/>
              <a:ext cx="2338139" cy="1895203"/>
            </a:xfrm>
            <a:prstGeom prst="rect">
              <a:avLst/>
            </a:prstGeom>
            <a:noFill/>
            <a:ln w="9525">
              <a:noFill/>
            </a:ln>
          </p:spPr>
        </p:pic>
        <p:sp>
          <p:nvSpPr>
            <p:cNvPr id="12" name="TextBox 3">
              <a:extLst>
                <a:ext uri="{FF2B5EF4-FFF2-40B4-BE49-F238E27FC236}">
                  <a16:creationId xmlns:a16="http://schemas.microsoft.com/office/drawing/2014/main" id="{A1F0E824-04C8-43F7-8127-B3D89D911101}"/>
                </a:ext>
              </a:extLst>
            </p:cNvPr>
            <p:cNvSpPr txBox="1"/>
            <p:nvPr/>
          </p:nvSpPr>
          <p:spPr>
            <a:xfrm>
              <a:off x="590498" y="4851332"/>
              <a:ext cx="2166096" cy="518086"/>
            </a:xfrm>
            <a:prstGeom prst="rect">
              <a:avLst/>
            </a:prstGeom>
            <a:noFill/>
          </p:spPr>
          <p:txBody>
            <a:bodyPr vert="horz" wrap="square" rtlCol="0">
              <a:spAutoFit/>
            </a:bodyPr>
            <a:lstStyle/>
            <a:p>
              <a:pPr>
                <a:spcBef>
                  <a:spcPct val="50000"/>
                </a:spcBef>
                <a:buClr>
                  <a:srgbClr val="CCFF33"/>
                </a:buClr>
                <a:buSzPct val="70000"/>
              </a:pPr>
              <a:r>
                <a:rPr lang="zh-CN" altLang="en-US" sz="2800" b="1" noProof="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其它轨道</a:t>
              </a:r>
            </a:p>
          </p:txBody>
        </p:sp>
      </p:grpSp>
      <p:grpSp>
        <p:nvGrpSpPr>
          <p:cNvPr id="13" name="组合 12">
            <a:extLst>
              <a:ext uri="{FF2B5EF4-FFF2-40B4-BE49-F238E27FC236}">
                <a16:creationId xmlns:a16="http://schemas.microsoft.com/office/drawing/2014/main" id="{A20CD3F3-F4F8-482B-8AA8-657B8FC432EF}"/>
              </a:ext>
            </a:extLst>
          </p:cNvPr>
          <p:cNvGrpSpPr/>
          <p:nvPr/>
        </p:nvGrpSpPr>
        <p:grpSpPr>
          <a:xfrm>
            <a:off x="4412918" y="3222798"/>
            <a:ext cx="2209800" cy="2479675"/>
            <a:chOff x="3189356" y="667015"/>
            <a:chExt cx="2397997" cy="2644322"/>
          </a:xfrm>
        </p:grpSpPr>
        <p:pic>
          <p:nvPicPr>
            <p:cNvPr id="14" name="轨道卫星2.avi">
              <a:hlinkClick r:id="" action="ppaction://media"/>
              <a:extLst>
                <a:ext uri="{FF2B5EF4-FFF2-40B4-BE49-F238E27FC236}">
                  <a16:creationId xmlns:a16="http://schemas.microsoft.com/office/drawing/2014/main" id="{11FA3D96-41DA-494C-BBD7-F946B1705195}"/>
                </a:ext>
              </a:extLst>
            </p:cNvPr>
            <p:cNvPicPr>
              <a:picLocks noRot="1" noChangeAspect="1"/>
            </p:cNvPicPr>
            <p:nvPr>
              <a:videoFile r:link="rId2"/>
              <p:extLst>
                <p:ext uri="{DAA4B4D4-6D71-4841-9C94-3DE7FCFB9230}">
                  <p14:media xmlns:p14="http://schemas.microsoft.com/office/powerpoint/2010/main" r:link="rId1"/>
                </p:ext>
              </p:extLst>
            </p:nvPr>
          </p:nvPicPr>
          <p:blipFill>
            <a:blip r:embed="rId10"/>
            <a:stretch>
              <a:fillRect/>
            </a:stretch>
          </p:blipFill>
          <p:spPr>
            <a:xfrm>
              <a:off x="3189356" y="667015"/>
              <a:ext cx="2397997" cy="2068904"/>
            </a:xfrm>
            <a:prstGeom prst="rect">
              <a:avLst/>
            </a:prstGeom>
            <a:noFill/>
            <a:ln w="9525">
              <a:noFill/>
            </a:ln>
          </p:spPr>
        </p:pic>
        <p:sp>
          <p:nvSpPr>
            <p:cNvPr id="15" name="TextBox 4">
              <a:extLst>
                <a:ext uri="{FF2B5EF4-FFF2-40B4-BE49-F238E27FC236}">
                  <a16:creationId xmlns:a16="http://schemas.microsoft.com/office/drawing/2014/main" id="{3DD5DA22-0334-4E28-A7DA-62DC4B9B46C9}"/>
                </a:ext>
              </a:extLst>
            </p:cNvPr>
            <p:cNvSpPr txBox="1"/>
            <p:nvPr/>
          </p:nvSpPr>
          <p:spPr>
            <a:xfrm>
              <a:off x="3348521" y="2758871"/>
              <a:ext cx="2090319" cy="552466"/>
            </a:xfrm>
            <a:prstGeom prst="rect">
              <a:avLst/>
            </a:prstGeom>
            <a:noFill/>
          </p:spPr>
          <p:txBody>
            <a:bodyPr wrap="square" rtlCol="0">
              <a:spAutoFit/>
            </a:bodyPr>
            <a:lstStyle/>
            <a:p>
              <a:pPr>
                <a:spcBef>
                  <a:spcPct val="50000"/>
                </a:spcBef>
                <a:buClr>
                  <a:srgbClr val="CCFF33"/>
                </a:buClr>
                <a:buSzPct val="70000"/>
              </a:pPr>
              <a:r>
                <a:rPr lang="zh-CN" altLang="en-US" sz="2800" b="1" noProof="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极地轨道</a:t>
              </a:r>
            </a:p>
          </p:txBody>
        </p:sp>
      </p:grpSp>
      <p:sp>
        <p:nvSpPr>
          <p:cNvPr id="16" name="矩形 15">
            <a:extLst>
              <a:ext uri="{FF2B5EF4-FFF2-40B4-BE49-F238E27FC236}">
                <a16:creationId xmlns:a16="http://schemas.microsoft.com/office/drawing/2014/main" id="{85F9924F-3221-4E19-B0DD-1F5C7E5C686C}"/>
              </a:ext>
            </a:extLst>
          </p:cNvPr>
          <p:cNvSpPr/>
          <p:nvPr/>
        </p:nvSpPr>
        <p:spPr>
          <a:xfrm>
            <a:off x="948027" y="5899255"/>
            <a:ext cx="2674938" cy="646331"/>
          </a:xfrm>
          <a:prstGeom prst="rect">
            <a:avLst/>
          </a:prstGeom>
        </p:spPr>
        <p:txBody>
          <a:bodyPr wrap="square">
            <a:spAutoFit/>
          </a:bodyPr>
          <a:lstStyle/>
          <a:p>
            <a:r>
              <a:rPr lang="zh-CN" altLang="en-US" b="1" noProof="1">
                <a:effectLst>
                  <a:outerShdw blurRad="38100" dist="38100" dir="2700000">
                    <a:srgbClr val="C0C0C0"/>
                  </a:outerShdw>
                </a:effectLst>
              </a:rPr>
              <a:t>卫星轨道在赤道平面，</a:t>
            </a:r>
          </a:p>
          <a:p>
            <a:r>
              <a:rPr lang="zh-CN" altLang="en-US" b="1" noProof="1">
                <a:effectLst>
                  <a:outerShdw blurRad="38100" dist="38100" dir="2700000">
                    <a:srgbClr val="C0C0C0"/>
                  </a:outerShdw>
                </a:effectLst>
              </a:rPr>
              <a:t>卫星始终处于赤道上方</a:t>
            </a:r>
          </a:p>
        </p:txBody>
      </p:sp>
      <p:sp>
        <p:nvSpPr>
          <p:cNvPr id="17" name="矩形 16">
            <a:extLst>
              <a:ext uri="{FF2B5EF4-FFF2-40B4-BE49-F238E27FC236}">
                <a16:creationId xmlns:a16="http://schemas.microsoft.com/office/drawing/2014/main" id="{9E8BE281-B9AA-4709-ADFD-35B7949011FA}"/>
              </a:ext>
            </a:extLst>
          </p:cNvPr>
          <p:cNvSpPr/>
          <p:nvPr/>
        </p:nvSpPr>
        <p:spPr>
          <a:xfrm>
            <a:off x="3962990" y="5892319"/>
            <a:ext cx="3256251" cy="646331"/>
          </a:xfrm>
          <a:prstGeom prst="rect">
            <a:avLst/>
          </a:prstGeom>
        </p:spPr>
        <p:txBody>
          <a:bodyPr wrap="square">
            <a:spAutoFit/>
          </a:bodyPr>
          <a:lstStyle/>
          <a:p>
            <a:r>
              <a:rPr lang="zh-CN" altLang="en-US" b="1" noProof="1">
                <a:effectLst>
                  <a:outerShdw blurRad="38100" dist="38100" dir="2700000">
                    <a:srgbClr val="C0C0C0"/>
                  </a:outerShdw>
                </a:effectLst>
              </a:rPr>
              <a:t>卫星轨道平面与赤道</a:t>
            </a:r>
          </a:p>
          <a:p>
            <a:r>
              <a:rPr lang="zh-CN" altLang="en-US" b="1" noProof="1">
                <a:effectLst>
                  <a:outerShdw blurRad="38100" dist="38100" dir="2700000">
                    <a:srgbClr val="C0C0C0"/>
                  </a:outerShdw>
                </a:effectLst>
              </a:rPr>
              <a:t>平面垂直，卫星通过两极上空</a:t>
            </a:r>
          </a:p>
        </p:txBody>
      </p:sp>
      <p:sp>
        <p:nvSpPr>
          <p:cNvPr id="18" name="矩形 17">
            <a:extLst>
              <a:ext uri="{FF2B5EF4-FFF2-40B4-BE49-F238E27FC236}">
                <a16:creationId xmlns:a16="http://schemas.microsoft.com/office/drawing/2014/main" id="{B55E7B70-B982-4BA6-AC70-7F5003A38374}"/>
              </a:ext>
            </a:extLst>
          </p:cNvPr>
          <p:cNvSpPr/>
          <p:nvPr/>
        </p:nvSpPr>
        <p:spPr>
          <a:xfrm>
            <a:off x="8085406" y="5861542"/>
            <a:ext cx="2272624" cy="646331"/>
          </a:xfrm>
          <a:prstGeom prst="rect">
            <a:avLst/>
          </a:prstGeom>
        </p:spPr>
        <p:txBody>
          <a:bodyPr wrap="square">
            <a:spAutoFit/>
          </a:bodyPr>
          <a:lstStyle/>
          <a:p>
            <a:r>
              <a:rPr lang="zh-CN" altLang="en-US" b="1" noProof="1">
                <a:effectLst>
                  <a:outerShdw blurRad="38100" dist="38100" dir="2700000">
                    <a:srgbClr val="C0C0C0"/>
                  </a:outerShdw>
                </a:effectLst>
              </a:rPr>
              <a:t>卫星轨道和赤道成</a:t>
            </a:r>
          </a:p>
          <a:p>
            <a:r>
              <a:rPr lang="zh-CN" altLang="en-US" b="1" noProof="1">
                <a:effectLst>
                  <a:outerShdw blurRad="38100" dist="38100" dir="2700000">
                    <a:srgbClr val="C0C0C0"/>
                  </a:outerShdw>
                </a:effectLst>
              </a:rPr>
              <a:t>一定角度</a:t>
            </a:r>
            <a:endParaRPr lang="zh-CN" altLang="en-US" dirty="0"/>
          </a:p>
        </p:txBody>
      </p:sp>
    </p:spTree>
    <p:extLst>
      <p:ext uri="{BB962C8B-B14F-4D97-AF65-F5344CB8AC3E}">
        <p14:creationId xmlns:p14="http://schemas.microsoft.com/office/powerpoint/2010/main" val="3747020997"/>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a:extLst>
              <a:ext uri="{FF2B5EF4-FFF2-40B4-BE49-F238E27FC236}">
                <a16:creationId xmlns:a16="http://schemas.microsoft.com/office/drawing/2014/main" id="{048E0A46-46AC-440C-B7C7-9E9DAB3A46A4}"/>
              </a:ext>
            </a:extLst>
          </p:cNvPr>
          <p:cNvSpPr txBox="1">
            <a:spLocks noChangeArrowheads="1"/>
          </p:cNvSpPr>
          <p:nvPr/>
        </p:nvSpPr>
        <p:spPr bwMode="auto">
          <a:xfrm>
            <a:off x="1198418" y="49340"/>
            <a:ext cx="10245437" cy="1384995"/>
          </a:xfrm>
          <a:prstGeom prst="rect">
            <a:avLst/>
          </a:prstGeom>
        </p:spPr>
        <p:txBody>
          <a:bodyPr wrap="square">
            <a:spAutoFit/>
          </a:bodyPr>
          <a:lstStyle>
            <a:defPPr>
              <a:defRPr lang="zh-CN"/>
            </a:defPPr>
            <a:lvl1pPr>
              <a:defRPr sz="3200" b="1">
                <a:solidFill>
                  <a:srgbClr val="1552D1"/>
                </a:solidFill>
                <a:latin typeface="仿宋" panose="02010609060101010101" pitchFamily="49" charset="-122"/>
                <a:ea typeface="仿宋" panose="02010609060101010101" pitchFamily="49" charset="-122"/>
                <a:cs typeface="Times New Roman" panose="02020603050405020304" pitchFamily="18" charset="0"/>
              </a:defRPr>
            </a:lvl1pPr>
          </a:lstStyle>
          <a:p>
            <a:r>
              <a:rPr lang="zh-CN" altLang="en-US" sz="2800" dirty="0"/>
              <a:t>活动</a:t>
            </a:r>
            <a:r>
              <a:rPr lang="en-US" altLang="zh-CN" sz="2800" dirty="0"/>
              <a:t>2</a:t>
            </a:r>
            <a:r>
              <a:rPr lang="zh-CN" altLang="en-US" sz="2800" dirty="0"/>
              <a:t>：比较卫星的线速度、角速度、周期和轨道半径的关系</a:t>
            </a:r>
            <a:endParaRPr lang="en-US" altLang="zh-CN" sz="2800" dirty="0"/>
          </a:p>
          <a:p>
            <a:r>
              <a:rPr lang="zh-CN" altLang="en-US" sz="2800" dirty="0">
                <a:solidFill>
                  <a:srgbClr val="FF0000"/>
                </a:solidFill>
              </a:rPr>
              <a:t>问题：</a:t>
            </a:r>
            <a:r>
              <a:rPr lang="zh-CN" altLang="en-US" sz="2800" dirty="0"/>
              <a:t>卫星的绕行速度、角速度、周期和轨道半径的关系是怎样的？</a:t>
            </a:r>
          </a:p>
        </p:txBody>
      </p:sp>
      <p:sp>
        <p:nvSpPr>
          <p:cNvPr id="29699" name="Text Box 3">
            <a:extLst>
              <a:ext uri="{FF2B5EF4-FFF2-40B4-BE49-F238E27FC236}">
                <a16:creationId xmlns:a16="http://schemas.microsoft.com/office/drawing/2014/main" id="{F17F053C-937D-49AA-9196-34E8E3D794F2}"/>
              </a:ext>
            </a:extLst>
          </p:cNvPr>
          <p:cNvSpPr txBox="1">
            <a:spLocks noChangeArrowheads="1"/>
          </p:cNvSpPr>
          <p:nvPr/>
        </p:nvSpPr>
        <p:spPr bwMode="auto">
          <a:xfrm>
            <a:off x="2135188" y="1400421"/>
            <a:ext cx="4495800" cy="457200"/>
          </a:xfrm>
          <a:prstGeom prst="rect">
            <a:avLst/>
          </a:prstGeom>
          <a:solidFill>
            <a:schemeClr val="accent2"/>
          </a:solidFill>
          <a:ln>
            <a:noFill/>
          </a:ln>
        </p:spPr>
        <p:txBody>
          <a:bodyPr>
            <a:spAutoFit/>
          </a:bodyPr>
          <a:lstStyle/>
          <a:p>
            <a:pPr>
              <a:spcBef>
                <a:spcPct val="50000"/>
              </a:spcBef>
            </a:pPr>
            <a:r>
              <a:rPr lang="en-US" altLang="zh-CN" sz="2400" b="1" dirty="0">
                <a:solidFill>
                  <a:schemeClr val="bg1"/>
                </a:solidFill>
                <a:latin typeface="仿宋" panose="02010609060101010101" pitchFamily="49" charset="-122"/>
                <a:ea typeface="仿宋" panose="02010609060101010101" pitchFamily="49" charset="-122"/>
              </a:rPr>
              <a:t>1</a:t>
            </a:r>
            <a:r>
              <a:rPr lang="zh-CN" altLang="en-US" sz="2400" b="1" dirty="0">
                <a:solidFill>
                  <a:schemeClr val="bg1"/>
                </a:solidFill>
                <a:latin typeface="仿宋" panose="02010609060101010101" pitchFamily="49" charset="-122"/>
                <a:ea typeface="仿宋" panose="02010609060101010101" pitchFamily="49" charset="-122"/>
              </a:rPr>
              <a:t>、线速度随轨道半径的关系：</a:t>
            </a:r>
          </a:p>
        </p:txBody>
      </p:sp>
      <p:grpSp>
        <p:nvGrpSpPr>
          <p:cNvPr id="29700" name="Group 4">
            <a:extLst>
              <a:ext uri="{FF2B5EF4-FFF2-40B4-BE49-F238E27FC236}">
                <a16:creationId xmlns:a16="http://schemas.microsoft.com/office/drawing/2014/main" id="{B34D75DD-4296-4560-8EAF-61B49EDB3F0D}"/>
              </a:ext>
            </a:extLst>
          </p:cNvPr>
          <p:cNvGrpSpPr>
            <a:grpSpLocks/>
          </p:cNvGrpSpPr>
          <p:nvPr/>
        </p:nvGrpSpPr>
        <p:grpSpPr bwMode="auto">
          <a:xfrm>
            <a:off x="2855913" y="1905246"/>
            <a:ext cx="1981200" cy="831850"/>
            <a:chOff x="0" y="0"/>
            <a:chExt cx="1248" cy="524"/>
          </a:xfrm>
        </p:grpSpPr>
        <p:sp>
          <p:nvSpPr>
            <p:cNvPr id="232452" name="Rectangle 5">
              <a:extLst>
                <a:ext uri="{FF2B5EF4-FFF2-40B4-BE49-F238E27FC236}">
                  <a16:creationId xmlns:a16="http://schemas.microsoft.com/office/drawing/2014/main" id="{9D2284B3-94CD-4E83-BA1B-2A34511F40A8}"/>
                </a:ext>
              </a:extLst>
            </p:cNvPr>
            <p:cNvSpPr>
              <a:spLocks noChangeArrowheads="1"/>
            </p:cNvSpPr>
            <p:nvPr/>
          </p:nvSpPr>
          <p:spPr bwMode="auto">
            <a:xfrm>
              <a:off x="0" y="0"/>
              <a:ext cx="1248"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2453" name="Line 6">
              <a:extLst>
                <a:ext uri="{FF2B5EF4-FFF2-40B4-BE49-F238E27FC236}">
                  <a16:creationId xmlns:a16="http://schemas.microsoft.com/office/drawing/2014/main" id="{AD3866EE-4805-483A-88D1-9518A53E3F5C}"/>
                </a:ext>
              </a:extLst>
            </p:cNvPr>
            <p:cNvSpPr>
              <a:spLocks noChangeShapeType="1"/>
            </p:cNvSpPr>
            <p:nvPr/>
          </p:nvSpPr>
          <p:spPr bwMode="auto">
            <a:xfrm>
              <a:off x="51" y="261"/>
              <a:ext cx="462" cy="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54" name="Line 7">
              <a:extLst>
                <a:ext uri="{FF2B5EF4-FFF2-40B4-BE49-F238E27FC236}">
                  <a16:creationId xmlns:a16="http://schemas.microsoft.com/office/drawing/2014/main" id="{E077CDDF-9558-41FB-BCB5-699300A9F2C7}"/>
                </a:ext>
              </a:extLst>
            </p:cNvPr>
            <p:cNvSpPr>
              <a:spLocks noChangeShapeType="1"/>
            </p:cNvSpPr>
            <p:nvPr/>
          </p:nvSpPr>
          <p:spPr bwMode="auto">
            <a:xfrm>
              <a:off x="837" y="261"/>
              <a:ext cx="346" cy="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55" name="Rectangle 8">
              <a:extLst>
                <a:ext uri="{FF2B5EF4-FFF2-40B4-BE49-F238E27FC236}">
                  <a16:creationId xmlns:a16="http://schemas.microsoft.com/office/drawing/2014/main" id="{445E4959-42A0-436E-AB67-0EEEE72C4A6A}"/>
                </a:ext>
              </a:extLst>
            </p:cNvPr>
            <p:cNvSpPr>
              <a:spLocks noChangeArrowheads="1"/>
            </p:cNvSpPr>
            <p:nvPr/>
          </p:nvSpPr>
          <p:spPr bwMode="auto">
            <a:xfrm>
              <a:off x="973" y="266"/>
              <a:ext cx="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b="1">
                  <a:solidFill>
                    <a:srgbClr val="0033CC"/>
                  </a:solidFill>
                  <a:latin typeface="Times New Roman" panose="02020603050405020304" pitchFamily="18" charset="0"/>
                </a:rPr>
                <a:t>r</a:t>
              </a:r>
            </a:p>
          </p:txBody>
        </p:sp>
        <p:sp>
          <p:nvSpPr>
            <p:cNvPr id="232456" name="Rectangle 9">
              <a:extLst>
                <a:ext uri="{FF2B5EF4-FFF2-40B4-BE49-F238E27FC236}">
                  <a16:creationId xmlns:a16="http://schemas.microsoft.com/office/drawing/2014/main" id="{BCE01B58-3305-4BEC-9884-9734223062EF}"/>
                </a:ext>
              </a:extLst>
            </p:cNvPr>
            <p:cNvSpPr>
              <a:spLocks noChangeArrowheads="1"/>
            </p:cNvSpPr>
            <p:nvPr/>
          </p:nvSpPr>
          <p:spPr bwMode="auto">
            <a:xfrm>
              <a:off x="864" y="0"/>
              <a:ext cx="3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b="1" dirty="0">
                  <a:solidFill>
                    <a:srgbClr val="0033CC"/>
                  </a:solidFill>
                  <a:latin typeface="Times New Roman" panose="02020603050405020304" pitchFamily="18" charset="0"/>
                </a:rPr>
                <a:t>m</a:t>
              </a:r>
              <a:r>
                <a:rPr lang="en-US" altLang="zh-CN" sz="2400" b="1" i="1" dirty="0">
                  <a:solidFill>
                    <a:srgbClr val="0033CC"/>
                  </a:solidFill>
                  <a:latin typeface="Times New Roman" panose="02020603050405020304" pitchFamily="18" charset="0"/>
                </a:rPr>
                <a:t>v</a:t>
              </a:r>
              <a:r>
                <a:rPr lang="en-US" altLang="zh-CN" sz="2400" b="1" baseline="30000" dirty="0">
                  <a:solidFill>
                    <a:srgbClr val="0033CC"/>
                  </a:solidFill>
                  <a:latin typeface="Times New Roman" panose="02020603050405020304" pitchFamily="18" charset="0"/>
                </a:rPr>
                <a:t>2</a:t>
              </a:r>
            </a:p>
          </p:txBody>
        </p:sp>
        <p:sp>
          <p:nvSpPr>
            <p:cNvPr id="232457" name="Rectangle 10">
              <a:extLst>
                <a:ext uri="{FF2B5EF4-FFF2-40B4-BE49-F238E27FC236}">
                  <a16:creationId xmlns:a16="http://schemas.microsoft.com/office/drawing/2014/main" id="{0A5891FF-10F9-4275-B44D-B10CF0AD2AFA}"/>
                </a:ext>
              </a:extLst>
            </p:cNvPr>
            <p:cNvSpPr>
              <a:spLocks noChangeArrowheads="1"/>
            </p:cNvSpPr>
            <p:nvPr/>
          </p:nvSpPr>
          <p:spPr bwMode="auto">
            <a:xfrm>
              <a:off x="192" y="288"/>
              <a:ext cx="283" cy="23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r>
                <a:rPr lang="en-US" altLang="zh-CN" sz="2400" b="1">
                  <a:solidFill>
                    <a:srgbClr val="0033CC"/>
                  </a:solidFill>
                  <a:latin typeface="Times New Roman" panose="02020603050405020304" pitchFamily="18" charset="0"/>
                </a:rPr>
                <a:t>r</a:t>
              </a:r>
              <a:r>
                <a:rPr lang="en-US" altLang="zh-CN" sz="2400" b="1" baseline="30000">
                  <a:solidFill>
                    <a:srgbClr val="0033CC"/>
                  </a:solidFill>
                  <a:latin typeface="Times New Roman" panose="02020603050405020304" pitchFamily="18" charset="0"/>
                </a:rPr>
                <a:t>2</a:t>
              </a:r>
            </a:p>
          </p:txBody>
        </p:sp>
        <p:sp>
          <p:nvSpPr>
            <p:cNvPr id="232458" name="Rectangle 11">
              <a:extLst>
                <a:ext uri="{FF2B5EF4-FFF2-40B4-BE49-F238E27FC236}">
                  <a16:creationId xmlns:a16="http://schemas.microsoft.com/office/drawing/2014/main" id="{94D40B26-5E76-4DFA-8A30-60A7AE57F61B}"/>
                </a:ext>
              </a:extLst>
            </p:cNvPr>
            <p:cNvSpPr>
              <a:spLocks noChangeArrowheads="1"/>
            </p:cNvSpPr>
            <p:nvPr/>
          </p:nvSpPr>
          <p:spPr bwMode="auto">
            <a:xfrm>
              <a:off x="48" y="0"/>
              <a:ext cx="4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b="1">
                  <a:solidFill>
                    <a:srgbClr val="0033CC"/>
                  </a:solidFill>
                  <a:latin typeface="Times New Roman" panose="02020603050405020304" pitchFamily="18" charset="0"/>
                </a:rPr>
                <a:t>GMm</a:t>
              </a:r>
            </a:p>
          </p:txBody>
        </p:sp>
        <p:sp>
          <p:nvSpPr>
            <p:cNvPr id="232459" name="Rectangle 12">
              <a:extLst>
                <a:ext uri="{FF2B5EF4-FFF2-40B4-BE49-F238E27FC236}">
                  <a16:creationId xmlns:a16="http://schemas.microsoft.com/office/drawing/2014/main" id="{0D46CFA7-1AB6-4832-AB0D-6531E1A50B40}"/>
                </a:ext>
              </a:extLst>
            </p:cNvPr>
            <p:cNvSpPr>
              <a:spLocks noChangeArrowheads="1"/>
            </p:cNvSpPr>
            <p:nvPr/>
          </p:nvSpPr>
          <p:spPr bwMode="auto">
            <a:xfrm>
              <a:off x="594" y="46"/>
              <a:ext cx="15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600">
                  <a:solidFill>
                    <a:srgbClr val="0033CC"/>
                  </a:solidFill>
                  <a:latin typeface="Symbol" panose="05050102010706020507" pitchFamily="18" charset="2"/>
                </a:rPr>
                <a:t>=</a:t>
              </a:r>
              <a:endParaRPr lang="en-US" altLang="zh-CN" sz="2400">
                <a:solidFill>
                  <a:srgbClr val="0033CC"/>
                </a:solidFill>
                <a:latin typeface="Times New Roman" panose="02020603050405020304" pitchFamily="18" charset="0"/>
              </a:endParaRPr>
            </a:p>
          </p:txBody>
        </p:sp>
      </p:grpSp>
      <p:grpSp>
        <p:nvGrpSpPr>
          <p:cNvPr id="29709" name="Group 13">
            <a:extLst>
              <a:ext uri="{FF2B5EF4-FFF2-40B4-BE49-F238E27FC236}">
                <a16:creationId xmlns:a16="http://schemas.microsoft.com/office/drawing/2014/main" id="{36EFB500-2C04-4615-AF29-6E954D5B3461}"/>
              </a:ext>
            </a:extLst>
          </p:cNvPr>
          <p:cNvGrpSpPr>
            <a:grpSpLocks/>
          </p:cNvGrpSpPr>
          <p:nvPr/>
        </p:nvGrpSpPr>
        <p:grpSpPr bwMode="auto">
          <a:xfrm>
            <a:off x="6167438" y="1833809"/>
            <a:ext cx="1752600" cy="838200"/>
            <a:chOff x="0" y="0"/>
            <a:chExt cx="1104" cy="528"/>
          </a:xfrm>
        </p:grpSpPr>
        <p:sp>
          <p:nvSpPr>
            <p:cNvPr id="232461" name="Rectangle 14">
              <a:extLst>
                <a:ext uri="{FF2B5EF4-FFF2-40B4-BE49-F238E27FC236}">
                  <a16:creationId xmlns:a16="http://schemas.microsoft.com/office/drawing/2014/main" id="{150B70C5-E351-40FB-91BB-8524FC7F6507}"/>
                </a:ext>
              </a:extLst>
            </p:cNvPr>
            <p:cNvSpPr>
              <a:spLocks noChangeArrowheads="1"/>
            </p:cNvSpPr>
            <p:nvPr/>
          </p:nvSpPr>
          <p:spPr bwMode="auto">
            <a:xfrm>
              <a:off x="0" y="0"/>
              <a:ext cx="110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2462" name="Line 15">
              <a:extLst>
                <a:ext uri="{FF2B5EF4-FFF2-40B4-BE49-F238E27FC236}">
                  <a16:creationId xmlns:a16="http://schemas.microsoft.com/office/drawing/2014/main" id="{DF2FF866-B7C7-4AE7-8103-238993120BC2}"/>
                </a:ext>
              </a:extLst>
            </p:cNvPr>
            <p:cNvSpPr>
              <a:spLocks noChangeShapeType="1"/>
            </p:cNvSpPr>
            <p:nvPr/>
          </p:nvSpPr>
          <p:spPr bwMode="auto">
            <a:xfrm>
              <a:off x="720" y="240"/>
              <a:ext cx="330" cy="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63" name="Line 16">
              <a:extLst>
                <a:ext uri="{FF2B5EF4-FFF2-40B4-BE49-F238E27FC236}">
                  <a16:creationId xmlns:a16="http://schemas.microsoft.com/office/drawing/2014/main" id="{DB1DE5C1-BE29-48BC-930C-8F4EA73D20E4}"/>
                </a:ext>
              </a:extLst>
            </p:cNvPr>
            <p:cNvSpPr>
              <a:spLocks noChangeShapeType="1"/>
            </p:cNvSpPr>
            <p:nvPr/>
          </p:nvSpPr>
          <p:spPr bwMode="auto">
            <a:xfrm flipV="1">
              <a:off x="494" y="317"/>
              <a:ext cx="38" cy="2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64" name="Line 17">
              <a:extLst>
                <a:ext uri="{FF2B5EF4-FFF2-40B4-BE49-F238E27FC236}">
                  <a16:creationId xmlns:a16="http://schemas.microsoft.com/office/drawing/2014/main" id="{A03C69D9-93D6-4DA8-9319-D6C7F80B1B15}"/>
                </a:ext>
              </a:extLst>
            </p:cNvPr>
            <p:cNvSpPr>
              <a:spLocks noChangeShapeType="1"/>
            </p:cNvSpPr>
            <p:nvPr/>
          </p:nvSpPr>
          <p:spPr bwMode="auto">
            <a:xfrm>
              <a:off x="528" y="288"/>
              <a:ext cx="60" cy="167"/>
            </a:xfrm>
            <a:prstGeom prst="line">
              <a:avLst/>
            </a:prstGeom>
            <a:noFill/>
            <a:ln w="39751">
              <a:solidFill>
                <a:srgbClr val="0033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65" name="Line 18">
              <a:extLst>
                <a:ext uri="{FF2B5EF4-FFF2-40B4-BE49-F238E27FC236}">
                  <a16:creationId xmlns:a16="http://schemas.microsoft.com/office/drawing/2014/main" id="{4BCC05B5-99DC-4276-A0B5-CD9700F2F34A}"/>
                </a:ext>
              </a:extLst>
            </p:cNvPr>
            <p:cNvSpPr>
              <a:spLocks noChangeShapeType="1"/>
            </p:cNvSpPr>
            <p:nvPr/>
          </p:nvSpPr>
          <p:spPr bwMode="auto">
            <a:xfrm flipV="1">
              <a:off x="576" y="0"/>
              <a:ext cx="96" cy="426"/>
            </a:xfrm>
            <a:prstGeom prst="line">
              <a:avLst/>
            </a:prstGeom>
            <a:noFill/>
            <a:ln w="20701">
              <a:solidFill>
                <a:srgbClr val="0033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66" name="Line 19">
              <a:extLst>
                <a:ext uri="{FF2B5EF4-FFF2-40B4-BE49-F238E27FC236}">
                  <a16:creationId xmlns:a16="http://schemas.microsoft.com/office/drawing/2014/main" id="{21042C79-6117-43CF-A91B-09491E986BB0}"/>
                </a:ext>
              </a:extLst>
            </p:cNvPr>
            <p:cNvSpPr>
              <a:spLocks noChangeShapeType="1"/>
            </p:cNvSpPr>
            <p:nvPr/>
          </p:nvSpPr>
          <p:spPr bwMode="auto">
            <a:xfrm>
              <a:off x="672" y="0"/>
              <a:ext cx="379" cy="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67" name="Rectangle 20">
              <a:extLst>
                <a:ext uri="{FF2B5EF4-FFF2-40B4-BE49-F238E27FC236}">
                  <a16:creationId xmlns:a16="http://schemas.microsoft.com/office/drawing/2014/main" id="{92B5021A-7C15-421A-A36A-3C51095D0ED0}"/>
                </a:ext>
              </a:extLst>
            </p:cNvPr>
            <p:cNvSpPr>
              <a:spLocks noChangeArrowheads="1"/>
            </p:cNvSpPr>
            <p:nvPr/>
          </p:nvSpPr>
          <p:spPr bwMode="auto">
            <a:xfrm>
              <a:off x="816" y="240"/>
              <a:ext cx="1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2400" b="1">
                  <a:solidFill>
                    <a:srgbClr val="0033CC"/>
                  </a:solidFill>
                  <a:latin typeface="Times New Roman" panose="02020603050405020304" pitchFamily="18" charset="0"/>
                </a:rPr>
                <a:t>r</a:t>
              </a:r>
            </a:p>
          </p:txBody>
        </p:sp>
        <p:sp>
          <p:nvSpPr>
            <p:cNvPr id="232468" name="Rectangle 21">
              <a:extLst>
                <a:ext uri="{FF2B5EF4-FFF2-40B4-BE49-F238E27FC236}">
                  <a16:creationId xmlns:a16="http://schemas.microsoft.com/office/drawing/2014/main" id="{B7B3377A-5F8D-46BF-9ABA-AE174B466EE7}"/>
                </a:ext>
              </a:extLst>
            </p:cNvPr>
            <p:cNvSpPr>
              <a:spLocks noChangeArrowheads="1"/>
            </p:cNvSpPr>
            <p:nvPr/>
          </p:nvSpPr>
          <p:spPr bwMode="auto">
            <a:xfrm>
              <a:off x="672" y="0"/>
              <a:ext cx="3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2400" b="1">
                  <a:solidFill>
                    <a:srgbClr val="0033CC"/>
                  </a:solidFill>
                  <a:latin typeface="Times New Roman" panose="02020603050405020304" pitchFamily="18" charset="0"/>
                </a:rPr>
                <a:t>GM</a:t>
              </a:r>
            </a:p>
          </p:txBody>
        </p:sp>
        <p:sp>
          <p:nvSpPr>
            <p:cNvPr id="232469" name="Rectangle 22">
              <a:extLst>
                <a:ext uri="{FF2B5EF4-FFF2-40B4-BE49-F238E27FC236}">
                  <a16:creationId xmlns:a16="http://schemas.microsoft.com/office/drawing/2014/main" id="{A9DE3923-3DCA-4BD3-A493-6CD883AA25D8}"/>
                </a:ext>
              </a:extLst>
            </p:cNvPr>
            <p:cNvSpPr>
              <a:spLocks noChangeArrowheads="1"/>
            </p:cNvSpPr>
            <p:nvPr/>
          </p:nvSpPr>
          <p:spPr bwMode="auto">
            <a:xfrm>
              <a:off x="41" y="103"/>
              <a:ext cx="12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600" b="1" i="1" dirty="0">
                  <a:solidFill>
                    <a:srgbClr val="0033CC"/>
                  </a:solidFill>
                  <a:latin typeface="Times New Roman" panose="02020603050405020304" pitchFamily="18" charset="0"/>
                </a:rPr>
                <a:t>v</a:t>
              </a:r>
              <a:endParaRPr lang="en-US" altLang="zh-CN" sz="2400" b="1" dirty="0">
                <a:solidFill>
                  <a:srgbClr val="0033CC"/>
                </a:solidFill>
                <a:latin typeface="Times New Roman" panose="02020603050405020304" pitchFamily="18" charset="0"/>
              </a:endParaRPr>
            </a:p>
          </p:txBody>
        </p:sp>
        <p:sp>
          <p:nvSpPr>
            <p:cNvPr id="232470" name="Rectangle 23">
              <a:extLst>
                <a:ext uri="{FF2B5EF4-FFF2-40B4-BE49-F238E27FC236}">
                  <a16:creationId xmlns:a16="http://schemas.microsoft.com/office/drawing/2014/main" id="{3BF8A3CB-ED7A-4507-9282-C8952B0C0776}"/>
                </a:ext>
              </a:extLst>
            </p:cNvPr>
            <p:cNvSpPr>
              <a:spLocks noChangeArrowheads="1"/>
            </p:cNvSpPr>
            <p:nvPr/>
          </p:nvSpPr>
          <p:spPr bwMode="auto">
            <a:xfrm>
              <a:off x="248" y="70"/>
              <a:ext cx="23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3600">
                  <a:solidFill>
                    <a:srgbClr val="0033CC"/>
                  </a:solidFill>
                  <a:latin typeface="Symbol" panose="05050102010706020507" pitchFamily="18" charset="2"/>
                </a:rPr>
                <a:t> </a:t>
              </a:r>
              <a:r>
                <a:rPr lang="en-US" altLang="zh-CN" sz="3600">
                  <a:solidFill>
                    <a:srgbClr val="0033CC"/>
                  </a:solidFill>
                  <a:latin typeface="Symbol" panose="05050102010706020507" pitchFamily="18" charset="2"/>
                </a:rPr>
                <a:t>=</a:t>
              </a:r>
              <a:endParaRPr lang="en-US" altLang="zh-CN" sz="2400">
                <a:solidFill>
                  <a:srgbClr val="0033CC"/>
                </a:solidFill>
                <a:latin typeface="Times New Roman" panose="02020603050405020304" pitchFamily="18" charset="0"/>
              </a:endParaRPr>
            </a:p>
          </p:txBody>
        </p:sp>
      </p:grpSp>
      <p:sp>
        <p:nvSpPr>
          <p:cNvPr id="29720" name="Text Box 24">
            <a:extLst>
              <a:ext uri="{FF2B5EF4-FFF2-40B4-BE49-F238E27FC236}">
                <a16:creationId xmlns:a16="http://schemas.microsoft.com/office/drawing/2014/main" id="{12D980A2-CF71-47A6-9C6D-6F62C2D5AB34}"/>
              </a:ext>
            </a:extLst>
          </p:cNvPr>
          <p:cNvSpPr txBox="1">
            <a:spLocks noChangeArrowheads="1"/>
          </p:cNvSpPr>
          <p:nvPr/>
        </p:nvSpPr>
        <p:spPr bwMode="auto">
          <a:xfrm>
            <a:off x="2208213" y="2625971"/>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dirty="0">
                <a:latin typeface="仿宋" panose="02010609060101010101" pitchFamily="49" charset="-122"/>
                <a:ea typeface="仿宋" panose="02010609060101010101" pitchFamily="49" charset="-122"/>
              </a:rPr>
              <a:t>可见：卫星绕行轨道</a:t>
            </a:r>
            <a:r>
              <a:rPr lang="zh-CN" altLang="en-US" sz="2400" b="1" dirty="0">
                <a:solidFill>
                  <a:srgbClr val="FF00FF"/>
                </a:solidFill>
                <a:latin typeface="仿宋" panose="02010609060101010101" pitchFamily="49" charset="-122"/>
                <a:ea typeface="仿宋" panose="02010609060101010101" pitchFamily="49" charset="-122"/>
              </a:rPr>
              <a:t>半径越大</a:t>
            </a:r>
            <a:r>
              <a:rPr lang="zh-CN" altLang="en-US" sz="2400" b="1" dirty="0">
                <a:latin typeface="仿宋" panose="02010609060101010101" pitchFamily="49" charset="-122"/>
                <a:ea typeface="仿宋" panose="02010609060101010101" pitchFamily="49" charset="-122"/>
              </a:rPr>
              <a:t>，绕行</a:t>
            </a:r>
            <a:r>
              <a:rPr lang="zh-CN" altLang="en-US" sz="2400" b="1" dirty="0">
                <a:solidFill>
                  <a:srgbClr val="FF00FF"/>
                </a:solidFill>
                <a:latin typeface="仿宋" panose="02010609060101010101" pitchFamily="49" charset="-122"/>
                <a:ea typeface="仿宋" panose="02010609060101010101" pitchFamily="49" charset="-122"/>
              </a:rPr>
              <a:t>速度越小</a:t>
            </a:r>
            <a:r>
              <a:rPr lang="zh-CN" altLang="en-US" sz="2400" b="1" dirty="0">
                <a:latin typeface="仿宋" panose="02010609060101010101" pitchFamily="49" charset="-122"/>
                <a:ea typeface="仿宋" panose="02010609060101010101" pitchFamily="49" charset="-122"/>
              </a:rPr>
              <a:t>。</a:t>
            </a:r>
          </a:p>
        </p:txBody>
      </p:sp>
      <p:sp>
        <p:nvSpPr>
          <p:cNvPr id="29721" name="Rectangle 25">
            <a:extLst>
              <a:ext uri="{FF2B5EF4-FFF2-40B4-BE49-F238E27FC236}">
                <a16:creationId xmlns:a16="http://schemas.microsoft.com/office/drawing/2014/main" id="{5946E298-20DE-4FF8-9657-80288E4C191E}"/>
              </a:ext>
            </a:extLst>
          </p:cNvPr>
          <p:cNvSpPr>
            <a:spLocks noChangeArrowheads="1"/>
          </p:cNvSpPr>
          <p:nvPr/>
        </p:nvSpPr>
        <p:spPr bwMode="auto">
          <a:xfrm>
            <a:off x="2063751" y="3129209"/>
            <a:ext cx="4752975" cy="457200"/>
          </a:xfrm>
          <a:prstGeom prst="rect">
            <a:avLst/>
          </a:prstGeom>
          <a:solidFill>
            <a:schemeClr val="accent2"/>
          </a:solidFill>
          <a:ln>
            <a:noFill/>
          </a:ln>
        </p:spPr>
        <p:txBody>
          <a:bodyPr>
            <a:spAutoFit/>
          </a:bodyPr>
          <a:lstStyle/>
          <a:p>
            <a:r>
              <a:rPr lang="en-US" altLang="zh-CN" sz="2400" b="1" dirty="0">
                <a:solidFill>
                  <a:schemeClr val="bg1"/>
                </a:solidFill>
                <a:latin typeface="仿宋" panose="02010609060101010101" pitchFamily="49" charset="-122"/>
                <a:ea typeface="仿宋" panose="02010609060101010101" pitchFamily="49" charset="-122"/>
              </a:rPr>
              <a:t>2</a:t>
            </a:r>
            <a:r>
              <a:rPr lang="zh-CN" altLang="en-US" sz="2400" b="1" dirty="0">
                <a:solidFill>
                  <a:schemeClr val="bg1"/>
                </a:solidFill>
                <a:latin typeface="仿宋" panose="02010609060101010101" pitchFamily="49" charset="-122"/>
                <a:ea typeface="仿宋" panose="02010609060101010101" pitchFamily="49" charset="-122"/>
              </a:rPr>
              <a:t>、角速度随轨道半径的关系：</a:t>
            </a:r>
          </a:p>
        </p:txBody>
      </p:sp>
      <p:grpSp>
        <p:nvGrpSpPr>
          <p:cNvPr id="29722" name="Group 26">
            <a:extLst>
              <a:ext uri="{FF2B5EF4-FFF2-40B4-BE49-F238E27FC236}">
                <a16:creationId xmlns:a16="http://schemas.microsoft.com/office/drawing/2014/main" id="{89F19659-3F88-4842-9058-342FB8EFF434}"/>
              </a:ext>
            </a:extLst>
          </p:cNvPr>
          <p:cNvGrpSpPr>
            <a:grpSpLocks/>
          </p:cNvGrpSpPr>
          <p:nvPr/>
        </p:nvGrpSpPr>
        <p:grpSpPr bwMode="auto">
          <a:xfrm>
            <a:off x="2782888" y="3705472"/>
            <a:ext cx="2520950" cy="807839"/>
            <a:chOff x="0" y="0"/>
            <a:chExt cx="1403" cy="531"/>
          </a:xfrm>
        </p:grpSpPr>
        <p:sp>
          <p:nvSpPr>
            <p:cNvPr id="232474" name="Rectangle 27">
              <a:extLst>
                <a:ext uri="{FF2B5EF4-FFF2-40B4-BE49-F238E27FC236}">
                  <a16:creationId xmlns:a16="http://schemas.microsoft.com/office/drawing/2014/main" id="{104F8974-1B7E-49E1-9B80-90F82236B6E9}"/>
                </a:ext>
              </a:extLst>
            </p:cNvPr>
            <p:cNvSpPr>
              <a:spLocks noChangeArrowheads="1"/>
            </p:cNvSpPr>
            <p:nvPr/>
          </p:nvSpPr>
          <p:spPr bwMode="auto">
            <a:xfrm>
              <a:off x="0" y="0"/>
              <a:ext cx="1248"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2475" name="Line 28">
              <a:extLst>
                <a:ext uri="{FF2B5EF4-FFF2-40B4-BE49-F238E27FC236}">
                  <a16:creationId xmlns:a16="http://schemas.microsoft.com/office/drawing/2014/main" id="{81AC3E37-C9E4-46C7-A211-F27EA7903ED7}"/>
                </a:ext>
              </a:extLst>
            </p:cNvPr>
            <p:cNvSpPr>
              <a:spLocks noChangeShapeType="1"/>
            </p:cNvSpPr>
            <p:nvPr/>
          </p:nvSpPr>
          <p:spPr bwMode="auto">
            <a:xfrm>
              <a:off x="51" y="261"/>
              <a:ext cx="462" cy="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76" name="Rectangle 29">
              <a:extLst>
                <a:ext uri="{FF2B5EF4-FFF2-40B4-BE49-F238E27FC236}">
                  <a16:creationId xmlns:a16="http://schemas.microsoft.com/office/drawing/2014/main" id="{5C5644D3-987A-4407-BBC0-07DE38BA242E}"/>
                </a:ext>
              </a:extLst>
            </p:cNvPr>
            <p:cNvSpPr>
              <a:spLocks noChangeArrowheads="1"/>
            </p:cNvSpPr>
            <p:nvPr/>
          </p:nvSpPr>
          <p:spPr bwMode="auto">
            <a:xfrm>
              <a:off x="816" y="96"/>
              <a:ext cx="58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2800" b="1">
                  <a:solidFill>
                    <a:srgbClr val="0033CC"/>
                  </a:solidFill>
                  <a:latin typeface="Times New Roman" panose="02020603050405020304" pitchFamily="18" charset="0"/>
                </a:rPr>
                <a:t>mω</a:t>
              </a:r>
              <a:r>
                <a:rPr lang="en-US" altLang="zh-CN" sz="2800" b="1" baseline="30000">
                  <a:solidFill>
                    <a:srgbClr val="0033CC"/>
                  </a:solidFill>
                  <a:latin typeface="Times New Roman" panose="02020603050405020304" pitchFamily="18" charset="0"/>
                </a:rPr>
                <a:t>2</a:t>
              </a:r>
              <a:r>
                <a:rPr lang="en-US" altLang="zh-CN" sz="2800" b="1">
                  <a:solidFill>
                    <a:srgbClr val="0033CC"/>
                  </a:solidFill>
                  <a:latin typeface="Times New Roman" panose="02020603050405020304" pitchFamily="18" charset="0"/>
                </a:rPr>
                <a:t>r</a:t>
              </a:r>
            </a:p>
          </p:txBody>
        </p:sp>
        <p:sp>
          <p:nvSpPr>
            <p:cNvPr id="232477" name="Rectangle 30">
              <a:extLst>
                <a:ext uri="{FF2B5EF4-FFF2-40B4-BE49-F238E27FC236}">
                  <a16:creationId xmlns:a16="http://schemas.microsoft.com/office/drawing/2014/main" id="{4D773FEB-CECA-466A-B6BE-52909EB3D7B1}"/>
                </a:ext>
              </a:extLst>
            </p:cNvPr>
            <p:cNvSpPr>
              <a:spLocks noChangeArrowheads="1"/>
            </p:cNvSpPr>
            <p:nvPr/>
          </p:nvSpPr>
          <p:spPr bwMode="auto">
            <a:xfrm>
              <a:off x="192" y="288"/>
              <a:ext cx="28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2400" b="1">
                  <a:solidFill>
                    <a:srgbClr val="0033CC"/>
                  </a:solidFill>
                  <a:latin typeface="Times New Roman" panose="02020603050405020304" pitchFamily="18" charset="0"/>
                </a:rPr>
                <a:t>r</a:t>
              </a:r>
              <a:r>
                <a:rPr lang="en-US" altLang="zh-CN" sz="2400" b="1" baseline="30000">
                  <a:solidFill>
                    <a:srgbClr val="0033CC"/>
                  </a:solidFill>
                  <a:latin typeface="Times New Roman" panose="02020603050405020304" pitchFamily="18" charset="0"/>
                </a:rPr>
                <a:t>2</a:t>
              </a:r>
            </a:p>
          </p:txBody>
        </p:sp>
        <p:sp>
          <p:nvSpPr>
            <p:cNvPr id="232478" name="Rectangle 31">
              <a:extLst>
                <a:ext uri="{FF2B5EF4-FFF2-40B4-BE49-F238E27FC236}">
                  <a16:creationId xmlns:a16="http://schemas.microsoft.com/office/drawing/2014/main" id="{2EB34133-1750-4272-8018-CA86A5BAE8A5}"/>
                </a:ext>
              </a:extLst>
            </p:cNvPr>
            <p:cNvSpPr>
              <a:spLocks noChangeArrowheads="1"/>
            </p:cNvSpPr>
            <p:nvPr/>
          </p:nvSpPr>
          <p:spPr bwMode="auto">
            <a:xfrm>
              <a:off x="48" y="0"/>
              <a:ext cx="43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b="1">
                  <a:solidFill>
                    <a:srgbClr val="0033CC"/>
                  </a:solidFill>
                  <a:latin typeface="Times New Roman" panose="02020603050405020304" pitchFamily="18" charset="0"/>
                </a:rPr>
                <a:t>GMm</a:t>
              </a:r>
            </a:p>
          </p:txBody>
        </p:sp>
        <p:sp>
          <p:nvSpPr>
            <p:cNvPr id="232479" name="Rectangle 32">
              <a:extLst>
                <a:ext uri="{FF2B5EF4-FFF2-40B4-BE49-F238E27FC236}">
                  <a16:creationId xmlns:a16="http://schemas.microsoft.com/office/drawing/2014/main" id="{9535DBD9-1382-47E8-93A5-0173692A8BE3}"/>
                </a:ext>
              </a:extLst>
            </p:cNvPr>
            <p:cNvSpPr>
              <a:spLocks noChangeArrowheads="1"/>
            </p:cNvSpPr>
            <p:nvPr/>
          </p:nvSpPr>
          <p:spPr bwMode="auto">
            <a:xfrm>
              <a:off x="594" y="46"/>
              <a:ext cx="141"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600">
                  <a:solidFill>
                    <a:srgbClr val="0033CC"/>
                  </a:solidFill>
                  <a:latin typeface="Symbol" panose="05050102010706020507" pitchFamily="18" charset="2"/>
                </a:rPr>
                <a:t>=</a:t>
              </a:r>
              <a:endParaRPr lang="en-US" altLang="zh-CN" sz="2400">
                <a:solidFill>
                  <a:srgbClr val="0033CC"/>
                </a:solidFill>
                <a:latin typeface="Times New Roman" panose="02020603050405020304" pitchFamily="18" charset="0"/>
              </a:endParaRPr>
            </a:p>
          </p:txBody>
        </p:sp>
      </p:grpSp>
      <p:grpSp>
        <p:nvGrpSpPr>
          <p:cNvPr id="29729" name="Group 33">
            <a:extLst>
              <a:ext uri="{FF2B5EF4-FFF2-40B4-BE49-F238E27FC236}">
                <a16:creationId xmlns:a16="http://schemas.microsoft.com/office/drawing/2014/main" id="{347C3644-3F9E-4C48-A833-E3D9F62CD67B}"/>
              </a:ext>
            </a:extLst>
          </p:cNvPr>
          <p:cNvGrpSpPr>
            <a:grpSpLocks/>
          </p:cNvGrpSpPr>
          <p:nvPr/>
        </p:nvGrpSpPr>
        <p:grpSpPr bwMode="auto">
          <a:xfrm>
            <a:off x="6383338" y="3634034"/>
            <a:ext cx="1752600" cy="838200"/>
            <a:chOff x="0" y="0"/>
            <a:chExt cx="1104" cy="528"/>
          </a:xfrm>
        </p:grpSpPr>
        <p:sp>
          <p:nvSpPr>
            <p:cNvPr id="232481" name="Rectangle 34">
              <a:extLst>
                <a:ext uri="{FF2B5EF4-FFF2-40B4-BE49-F238E27FC236}">
                  <a16:creationId xmlns:a16="http://schemas.microsoft.com/office/drawing/2014/main" id="{BE8AEC5D-0C90-4441-9137-2A424BD2E5E9}"/>
                </a:ext>
              </a:extLst>
            </p:cNvPr>
            <p:cNvSpPr>
              <a:spLocks noChangeArrowheads="1"/>
            </p:cNvSpPr>
            <p:nvPr/>
          </p:nvSpPr>
          <p:spPr bwMode="auto">
            <a:xfrm>
              <a:off x="0" y="0"/>
              <a:ext cx="110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2482" name="Line 35">
              <a:extLst>
                <a:ext uri="{FF2B5EF4-FFF2-40B4-BE49-F238E27FC236}">
                  <a16:creationId xmlns:a16="http://schemas.microsoft.com/office/drawing/2014/main" id="{38FA3F26-5789-4C0D-8618-ABCE59FB742A}"/>
                </a:ext>
              </a:extLst>
            </p:cNvPr>
            <p:cNvSpPr>
              <a:spLocks noChangeShapeType="1"/>
            </p:cNvSpPr>
            <p:nvPr/>
          </p:nvSpPr>
          <p:spPr bwMode="auto">
            <a:xfrm>
              <a:off x="720" y="240"/>
              <a:ext cx="330" cy="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83" name="Line 36">
              <a:extLst>
                <a:ext uri="{FF2B5EF4-FFF2-40B4-BE49-F238E27FC236}">
                  <a16:creationId xmlns:a16="http://schemas.microsoft.com/office/drawing/2014/main" id="{87456EC9-9C29-4E05-9805-1977B3A177F8}"/>
                </a:ext>
              </a:extLst>
            </p:cNvPr>
            <p:cNvSpPr>
              <a:spLocks noChangeShapeType="1"/>
            </p:cNvSpPr>
            <p:nvPr/>
          </p:nvSpPr>
          <p:spPr bwMode="auto">
            <a:xfrm flipV="1">
              <a:off x="494" y="317"/>
              <a:ext cx="38" cy="2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84" name="Line 37">
              <a:extLst>
                <a:ext uri="{FF2B5EF4-FFF2-40B4-BE49-F238E27FC236}">
                  <a16:creationId xmlns:a16="http://schemas.microsoft.com/office/drawing/2014/main" id="{3BED633B-41D6-45F5-883D-1F615A836816}"/>
                </a:ext>
              </a:extLst>
            </p:cNvPr>
            <p:cNvSpPr>
              <a:spLocks noChangeShapeType="1"/>
            </p:cNvSpPr>
            <p:nvPr/>
          </p:nvSpPr>
          <p:spPr bwMode="auto">
            <a:xfrm>
              <a:off x="528" y="288"/>
              <a:ext cx="60" cy="167"/>
            </a:xfrm>
            <a:prstGeom prst="line">
              <a:avLst/>
            </a:prstGeom>
            <a:noFill/>
            <a:ln w="39751">
              <a:solidFill>
                <a:srgbClr val="0033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85" name="Line 38">
              <a:extLst>
                <a:ext uri="{FF2B5EF4-FFF2-40B4-BE49-F238E27FC236}">
                  <a16:creationId xmlns:a16="http://schemas.microsoft.com/office/drawing/2014/main" id="{02CA862B-5297-44DE-8741-F1740E4755F6}"/>
                </a:ext>
              </a:extLst>
            </p:cNvPr>
            <p:cNvSpPr>
              <a:spLocks noChangeShapeType="1"/>
            </p:cNvSpPr>
            <p:nvPr/>
          </p:nvSpPr>
          <p:spPr bwMode="auto">
            <a:xfrm flipV="1">
              <a:off x="576" y="0"/>
              <a:ext cx="96" cy="426"/>
            </a:xfrm>
            <a:prstGeom prst="line">
              <a:avLst/>
            </a:prstGeom>
            <a:noFill/>
            <a:ln w="20701">
              <a:solidFill>
                <a:srgbClr val="3333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86" name="Line 39">
              <a:extLst>
                <a:ext uri="{FF2B5EF4-FFF2-40B4-BE49-F238E27FC236}">
                  <a16:creationId xmlns:a16="http://schemas.microsoft.com/office/drawing/2014/main" id="{5C6C0873-D5EC-44F0-B2EB-5411FD33D8C5}"/>
                </a:ext>
              </a:extLst>
            </p:cNvPr>
            <p:cNvSpPr>
              <a:spLocks noChangeShapeType="1"/>
            </p:cNvSpPr>
            <p:nvPr/>
          </p:nvSpPr>
          <p:spPr bwMode="auto">
            <a:xfrm>
              <a:off x="672" y="0"/>
              <a:ext cx="379" cy="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87" name="Rectangle 40">
              <a:extLst>
                <a:ext uri="{FF2B5EF4-FFF2-40B4-BE49-F238E27FC236}">
                  <a16:creationId xmlns:a16="http://schemas.microsoft.com/office/drawing/2014/main" id="{847286AE-3433-4FA6-A278-DE39D48E55EE}"/>
                </a:ext>
              </a:extLst>
            </p:cNvPr>
            <p:cNvSpPr>
              <a:spLocks noChangeArrowheads="1"/>
            </p:cNvSpPr>
            <p:nvPr/>
          </p:nvSpPr>
          <p:spPr bwMode="auto">
            <a:xfrm>
              <a:off x="816" y="240"/>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2400" b="1">
                  <a:solidFill>
                    <a:srgbClr val="0033CC"/>
                  </a:solidFill>
                  <a:latin typeface="Times New Roman" panose="02020603050405020304" pitchFamily="18" charset="0"/>
                </a:rPr>
                <a:t>r</a:t>
              </a:r>
              <a:r>
                <a:rPr lang="en-US" altLang="zh-CN" sz="2400" b="1" baseline="30000">
                  <a:solidFill>
                    <a:srgbClr val="0033CC"/>
                  </a:solidFill>
                  <a:latin typeface="Times New Roman" panose="02020603050405020304" pitchFamily="18" charset="0"/>
                </a:rPr>
                <a:t>3</a:t>
              </a:r>
            </a:p>
          </p:txBody>
        </p:sp>
        <p:sp>
          <p:nvSpPr>
            <p:cNvPr id="232488" name="Rectangle 41">
              <a:extLst>
                <a:ext uri="{FF2B5EF4-FFF2-40B4-BE49-F238E27FC236}">
                  <a16:creationId xmlns:a16="http://schemas.microsoft.com/office/drawing/2014/main" id="{7C9AD2E5-45D4-4309-8711-90C5AC0D8570}"/>
                </a:ext>
              </a:extLst>
            </p:cNvPr>
            <p:cNvSpPr>
              <a:spLocks noChangeArrowheads="1"/>
            </p:cNvSpPr>
            <p:nvPr/>
          </p:nvSpPr>
          <p:spPr bwMode="auto">
            <a:xfrm>
              <a:off x="672" y="0"/>
              <a:ext cx="3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2400" b="1">
                  <a:solidFill>
                    <a:srgbClr val="0033CC"/>
                  </a:solidFill>
                  <a:latin typeface="Times New Roman" panose="02020603050405020304" pitchFamily="18" charset="0"/>
                </a:rPr>
                <a:t>GM</a:t>
              </a:r>
            </a:p>
          </p:txBody>
        </p:sp>
        <p:sp>
          <p:nvSpPr>
            <p:cNvPr id="232489" name="Rectangle 42">
              <a:extLst>
                <a:ext uri="{FF2B5EF4-FFF2-40B4-BE49-F238E27FC236}">
                  <a16:creationId xmlns:a16="http://schemas.microsoft.com/office/drawing/2014/main" id="{BEC53466-5F91-4A0D-988E-941A1D63DED6}"/>
                </a:ext>
              </a:extLst>
            </p:cNvPr>
            <p:cNvSpPr>
              <a:spLocks noChangeArrowheads="1"/>
            </p:cNvSpPr>
            <p:nvPr/>
          </p:nvSpPr>
          <p:spPr bwMode="auto">
            <a:xfrm>
              <a:off x="41" y="103"/>
              <a:ext cx="21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600" b="1">
                  <a:solidFill>
                    <a:srgbClr val="0033CC"/>
                  </a:solidFill>
                  <a:latin typeface="Times New Roman" panose="02020603050405020304" pitchFamily="18" charset="0"/>
                </a:rPr>
                <a:t>ω</a:t>
              </a:r>
              <a:endParaRPr lang="en-US" altLang="zh-CN" sz="2400" b="1">
                <a:solidFill>
                  <a:srgbClr val="0033CC"/>
                </a:solidFill>
                <a:latin typeface="Times New Roman" panose="02020603050405020304" pitchFamily="18" charset="0"/>
              </a:endParaRPr>
            </a:p>
          </p:txBody>
        </p:sp>
        <p:sp>
          <p:nvSpPr>
            <p:cNvPr id="232490" name="Rectangle 43">
              <a:extLst>
                <a:ext uri="{FF2B5EF4-FFF2-40B4-BE49-F238E27FC236}">
                  <a16:creationId xmlns:a16="http://schemas.microsoft.com/office/drawing/2014/main" id="{B75E9CFD-28B9-4991-B631-2096353320CB}"/>
                </a:ext>
              </a:extLst>
            </p:cNvPr>
            <p:cNvSpPr>
              <a:spLocks noChangeArrowheads="1"/>
            </p:cNvSpPr>
            <p:nvPr/>
          </p:nvSpPr>
          <p:spPr bwMode="auto">
            <a:xfrm>
              <a:off x="248" y="70"/>
              <a:ext cx="23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3600">
                  <a:solidFill>
                    <a:srgbClr val="0033CC"/>
                  </a:solidFill>
                  <a:latin typeface="Symbol" panose="05050102010706020507" pitchFamily="18" charset="2"/>
                </a:rPr>
                <a:t> </a:t>
              </a:r>
              <a:r>
                <a:rPr lang="en-US" altLang="zh-CN" sz="3600">
                  <a:solidFill>
                    <a:srgbClr val="0033CC"/>
                  </a:solidFill>
                  <a:latin typeface="Symbol" panose="05050102010706020507" pitchFamily="18" charset="2"/>
                </a:rPr>
                <a:t>=</a:t>
              </a:r>
              <a:endParaRPr lang="en-US" altLang="zh-CN" sz="2400">
                <a:solidFill>
                  <a:srgbClr val="0033CC"/>
                </a:solidFill>
                <a:latin typeface="Times New Roman" panose="02020603050405020304" pitchFamily="18" charset="0"/>
              </a:endParaRPr>
            </a:p>
          </p:txBody>
        </p:sp>
      </p:grpSp>
      <p:sp>
        <p:nvSpPr>
          <p:cNvPr id="29740" name="Rectangle 44">
            <a:extLst>
              <a:ext uri="{FF2B5EF4-FFF2-40B4-BE49-F238E27FC236}">
                <a16:creationId xmlns:a16="http://schemas.microsoft.com/office/drawing/2014/main" id="{857A7E85-83DC-421B-ACD0-7AABAE265FEC}"/>
              </a:ext>
            </a:extLst>
          </p:cNvPr>
          <p:cNvSpPr>
            <a:spLocks noChangeArrowheads="1"/>
          </p:cNvSpPr>
          <p:nvPr/>
        </p:nvSpPr>
        <p:spPr bwMode="auto">
          <a:xfrm>
            <a:off x="2208213" y="4426196"/>
            <a:ext cx="734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Times New Roman" panose="02020603050405020304" pitchFamily="18" charset="0"/>
              </a:rPr>
              <a:t>可见：卫星绕行的</a:t>
            </a:r>
            <a:r>
              <a:rPr lang="zh-CN" altLang="en-US" sz="2400" b="1">
                <a:solidFill>
                  <a:srgbClr val="FF00FF"/>
                </a:solidFill>
                <a:latin typeface="Times New Roman" panose="02020603050405020304" pitchFamily="18" charset="0"/>
              </a:rPr>
              <a:t>角速度</a:t>
            </a:r>
            <a:r>
              <a:rPr lang="zh-CN" altLang="en-US" sz="2400" b="1">
                <a:latin typeface="Times New Roman" panose="02020603050405020304" pitchFamily="18" charset="0"/>
              </a:rPr>
              <a:t>随轨道</a:t>
            </a:r>
            <a:r>
              <a:rPr lang="zh-CN" altLang="en-US" sz="2400" b="1">
                <a:solidFill>
                  <a:srgbClr val="FF00FF"/>
                </a:solidFill>
                <a:latin typeface="Times New Roman" panose="02020603050405020304" pitchFamily="18" charset="0"/>
              </a:rPr>
              <a:t>半径增大而减小</a:t>
            </a:r>
            <a:r>
              <a:rPr lang="zh-CN" altLang="en-US" sz="2400" b="1">
                <a:latin typeface="Times New Roman" panose="02020603050405020304" pitchFamily="18" charset="0"/>
              </a:rPr>
              <a:t>。</a:t>
            </a:r>
          </a:p>
        </p:txBody>
      </p:sp>
      <p:sp>
        <p:nvSpPr>
          <p:cNvPr id="29741" name="Rectangle 45">
            <a:extLst>
              <a:ext uri="{FF2B5EF4-FFF2-40B4-BE49-F238E27FC236}">
                <a16:creationId xmlns:a16="http://schemas.microsoft.com/office/drawing/2014/main" id="{A09391A7-366E-4622-8F96-B3A11FD73430}"/>
              </a:ext>
            </a:extLst>
          </p:cNvPr>
          <p:cNvSpPr>
            <a:spLocks noChangeArrowheads="1"/>
          </p:cNvSpPr>
          <p:nvPr/>
        </p:nvSpPr>
        <p:spPr bwMode="auto">
          <a:xfrm>
            <a:off x="2063751" y="4857996"/>
            <a:ext cx="4392613" cy="457200"/>
          </a:xfrm>
          <a:prstGeom prst="rect">
            <a:avLst/>
          </a:prstGeom>
          <a:solidFill>
            <a:schemeClr val="accent2"/>
          </a:solidFill>
          <a:ln>
            <a:noFill/>
          </a:ln>
        </p:spPr>
        <p:txBody>
          <a:bodyPr>
            <a:spAutoFit/>
          </a:bodyPr>
          <a:lstStyle/>
          <a:p>
            <a:r>
              <a:rPr lang="en-US" altLang="zh-CN" sz="2400" b="1" dirty="0">
                <a:solidFill>
                  <a:schemeClr val="bg1"/>
                </a:solidFill>
                <a:latin typeface="仿宋" panose="02010609060101010101" pitchFamily="49" charset="-122"/>
                <a:ea typeface="仿宋" panose="02010609060101010101" pitchFamily="49" charset="-122"/>
              </a:rPr>
              <a:t>3</a:t>
            </a:r>
            <a:r>
              <a:rPr lang="zh-CN" altLang="en-US" sz="2400" b="1" dirty="0">
                <a:solidFill>
                  <a:schemeClr val="bg1"/>
                </a:solidFill>
                <a:latin typeface="仿宋" panose="02010609060101010101" pitchFamily="49" charset="-122"/>
                <a:ea typeface="仿宋" panose="02010609060101010101" pitchFamily="49" charset="-122"/>
              </a:rPr>
              <a:t>、周期随轨道半径的关系：</a:t>
            </a:r>
          </a:p>
        </p:txBody>
      </p:sp>
      <p:grpSp>
        <p:nvGrpSpPr>
          <p:cNvPr id="29742" name="Group 46">
            <a:extLst>
              <a:ext uri="{FF2B5EF4-FFF2-40B4-BE49-F238E27FC236}">
                <a16:creationId xmlns:a16="http://schemas.microsoft.com/office/drawing/2014/main" id="{A3E4F877-3E2D-4EF5-B350-0B2554F6A10D}"/>
              </a:ext>
            </a:extLst>
          </p:cNvPr>
          <p:cNvGrpSpPr>
            <a:grpSpLocks/>
          </p:cNvGrpSpPr>
          <p:nvPr/>
        </p:nvGrpSpPr>
        <p:grpSpPr bwMode="auto">
          <a:xfrm>
            <a:off x="3359151" y="5289796"/>
            <a:ext cx="2551113" cy="827088"/>
            <a:chOff x="0" y="0"/>
            <a:chExt cx="1607" cy="521"/>
          </a:xfrm>
        </p:grpSpPr>
        <p:sp>
          <p:nvSpPr>
            <p:cNvPr id="232494" name="Rectangle 47">
              <a:extLst>
                <a:ext uri="{FF2B5EF4-FFF2-40B4-BE49-F238E27FC236}">
                  <a16:creationId xmlns:a16="http://schemas.microsoft.com/office/drawing/2014/main" id="{94FFB8DC-5145-4106-9875-5FDA5FF0E46A}"/>
                </a:ext>
              </a:extLst>
            </p:cNvPr>
            <p:cNvSpPr>
              <a:spLocks noChangeArrowheads="1"/>
            </p:cNvSpPr>
            <p:nvPr/>
          </p:nvSpPr>
          <p:spPr bwMode="auto">
            <a:xfrm>
              <a:off x="0" y="0"/>
              <a:ext cx="1248"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2495" name="Line 48">
              <a:extLst>
                <a:ext uri="{FF2B5EF4-FFF2-40B4-BE49-F238E27FC236}">
                  <a16:creationId xmlns:a16="http://schemas.microsoft.com/office/drawing/2014/main" id="{65B2BEB4-0106-42AA-9742-341077E4AE0E}"/>
                </a:ext>
              </a:extLst>
            </p:cNvPr>
            <p:cNvSpPr>
              <a:spLocks noChangeShapeType="1"/>
            </p:cNvSpPr>
            <p:nvPr/>
          </p:nvSpPr>
          <p:spPr bwMode="auto">
            <a:xfrm>
              <a:off x="51" y="261"/>
              <a:ext cx="462" cy="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96" name="Line 49">
              <a:extLst>
                <a:ext uri="{FF2B5EF4-FFF2-40B4-BE49-F238E27FC236}">
                  <a16:creationId xmlns:a16="http://schemas.microsoft.com/office/drawing/2014/main" id="{43D42313-42F1-4F53-82DB-8AAE12C1C83E}"/>
                </a:ext>
              </a:extLst>
            </p:cNvPr>
            <p:cNvSpPr>
              <a:spLocks noChangeShapeType="1"/>
            </p:cNvSpPr>
            <p:nvPr/>
          </p:nvSpPr>
          <p:spPr bwMode="auto">
            <a:xfrm>
              <a:off x="1056" y="240"/>
              <a:ext cx="346" cy="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497" name="Rectangle 50">
              <a:extLst>
                <a:ext uri="{FF2B5EF4-FFF2-40B4-BE49-F238E27FC236}">
                  <a16:creationId xmlns:a16="http://schemas.microsoft.com/office/drawing/2014/main" id="{B24FA19A-F937-4833-B215-FF61C46C26E7}"/>
                </a:ext>
              </a:extLst>
            </p:cNvPr>
            <p:cNvSpPr>
              <a:spLocks noChangeArrowheads="1"/>
            </p:cNvSpPr>
            <p:nvPr/>
          </p:nvSpPr>
          <p:spPr bwMode="auto">
            <a:xfrm>
              <a:off x="1152" y="240"/>
              <a:ext cx="1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b="1">
                  <a:solidFill>
                    <a:srgbClr val="0033CC"/>
                  </a:solidFill>
                  <a:latin typeface="Times New Roman" panose="02020603050405020304" pitchFamily="18" charset="0"/>
                </a:rPr>
                <a:t>T</a:t>
              </a:r>
              <a:r>
                <a:rPr lang="en-US" altLang="zh-CN" sz="2400" b="1" baseline="30000">
                  <a:solidFill>
                    <a:srgbClr val="0033CC"/>
                  </a:solidFill>
                  <a:latin typeface="Times New Roman" panose="02020603050405020304" pitchFamily="18" charset="0"/>
                </a:rPr>
                <a:t>2</a:t>
              </a:r>
            </a:p>
          </p:txBody>
        </p:sp>
        <p:sp>
          <p:nvSpPr>
            <p:cNvPr id="232498" name="Rectangle 51">
              <a:extLst>
                <a:ext uri="{FF2B5EF4-FFF2-40B4-BE49-F238E27FC236}">
                  <a16:creationId xmlns:a16="http://schemas.microsoft.com/office/drawing/2014/main" id="{A15F425A-0C71-41E7-B404-7CD3DD4EE7A9}"/>
                </a:ext>
              </a:extLst>
            </p:cNvPr>
            <p:cNvSpPr>
              <a:spLocks noChangeArrowheads="1"/>
            </p:cNvSpPr>
            <p:nvPr/>
          </p:nvSpPr>
          <p:spPr bwMode="auto">
            <a:xfrm>
              <a:off x="864" y="96"/>
              <a:ext cx="16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b="1">
                  <a:solidFill>
                    <a:srgbClr val="0033CC"/>
                  </a:solidFill>
                  <a:latin typeface="Times New Roman" panose="02020603050405020304" pitchFamily="18" charset="0"/>
                </a:rPr>
                <a:t>m</a:t>
              </a:r>
              <a:endParaRPr lang="en-US" altLang="zh-CN" sz="2400" b="1" baseline="30000">
                <a:solidFill>
                  <a:srgbClr val="0033CC"/>
                </a:solidFill>
                <a:latin typeface="Times New Roman" panose="02020603050405020304" pitchFamily="18" charset="0"/>
              </a:endParaRPr>
            </a:p>
          </p:txBody>
        </p:sp>
        <p:sp>
          <p:nvSpPr>
            <p:cNvPr id="232499" name="Rectangle 52">
              <a:extLst>
                <a:ext uri="{FF2B5EF4-FFF2-40B4-BE49-F238E27FC236}">
                  <a16:creationId xmlns:a16="http://schemas.microsoft.com/office/drawing/2014/main" id="{79836246-BB82-44C0-ACD8-A45030491C7C}"/>
                </a:ext>
              </a:extLst>
            </p:cNvPr>
            <p:cNvSpPr>
              <a:spLocks noChangeArrowheads="1"/>
            </p:cNvSpPr>
            <p:nvPr/>
          </p:nvSpPr>
          <p:spPr bwMode="auto">
            <a:xfrm>
              <a:off x="192" y="288"/>
              <a:ext cx="2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2400" b="1">
                  <a:solidFill>
                    <a:srgbClr val="0033CC"/>
                  </a:solidFill>
                  <a:latin typeface="Times New Roman" panose="02020603050405020304" pitchFamily="18" charset="0"/>
                </a:rPr>
                <a:t>r</a:t>
              </a:r>
              <a:r>
                <a:rPr lang="en-US" altLang="zh-CN" sz="2400" b="1" baseline="30000">
                  <a:solidFill>
                    <a:srgbClr val="0033CC"/>
                  </a:solidFill>
                  <a:latin typeface="Times New Roman" panose="02020603050405020304" pitchFamily="18" charset="0"/>
                </a:rPr>
                <a:t>2</a:t>
              </a:r>
            </a:p>
          </p:txBody>
        </p:sp>
        <p:sp>
          <p:nvSpPr>
            <p:cNvPr id="232500" name="Rectangle 53">
              <a:extLst>
                <a:ext uri="{FF2B5EF4-FFF2-40B4-BE49-F238E27FC236}">
                  <a16:creationId xmlns:a16="http://schemas.microsoft.com/office/drawing/2014/main" id="{AED27EF0-2170-48A0-8B23-E0E62AB6DF55}"/>
                </a:ext>
              </a:extLst>
            </p:cNvPr>
            <p:cNvSpPr>
              <a:spLocks noChangeArrowheads="1"/>
            </p:cNvSpPr>
            <p:nvPr/>
          </p:nvSpPr>
          <p:spPr bwMode="auto">
            <a:xfrm>
              <a:off x="48" y="0"/>
              <a:ext cx="4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b="1">
                  <a:solidFill>
                    <a:srgbClr val="0033CC"/>
                  </a:solidFill>
                  <a:latin typeface="Times New Roman" panose="02020603050405020304" pitchFamily="18" charset="0"/>
                </a:rPr>
                <a:t>GMm</a:t>
              </a:r>
            </a:p>
          </p:txBody>
        </p:sp>
        <p:sp>
          <p:nvSpPr>
            <p:cNvPr id="232501" name="Rectangle 54">
              <a:extLst>
                <a:ext uri="{FF2B5EF4-FFF2-40B4-BE49-F238E27FC236}">
                  <a16:creationId xmlns:a16="http://schemas.microsoft.com/office/drawing/2014/main" id="{BCCA2D07-3996-46C9-8503-FE24A51D155F}"/>
                </a:ext>
              </a:extLst>
            </p:cNvPr>
            <p:cNvSpPr>
              <a:spLocks noChangeArrowheads="1"/>
            </p:cNvSpPr>
            <p:nvPr/>
          </p:nvSpPr>
          <p:spPr bwMode="auto">
            <a:xfrm>
              <a:off x="594" y="46"/>
              <a:ext cx="15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600">
                  <a:solidFill>
                    <a:srgbClr val="0033CC"/>
                  </a:solidFill>
                  <a:latin typeface="Symbol" panose="05050102010706020507" pitchFamily="18" charset="2"/>
                </a:rPr>
                <a:t>=</a:t>
              </a:r>
              <a:endParaRPr lang="en-US" altLang="zh-CN" sz="2400">
                <a:solidFill>
                  <a:srgbClr val="0033CC"/>
                </a:solidFill>
                <a:latin typeface="Times New Roman" panose="02020603050405020304" pitchFamily="18" charset="0"/>
              </a:endParaRPr>
            </a:p>
          </p:txBody>
        </p:sp>
        <p:sp>
          <p:nvSpPr>
            <p:cNvPr id="232502" name="Text Box 55">
              <a:extLst>
                <a:ext uri="{FF2B5EF4-FFF2-40B4-BE49-F238E27FC236}">
                  <a16:creationId xmlns:a16="http://schemas.microsoft.com/office/drawing/2014/main" id="{4CAC866C-9CC2-49DD-B270-05E1C57B0DD3}"/>
                </a:ext>
              </a:extLst>
            </p:cNvPr>
            <p:cNvSpPr txBox="1">
              <a:spLocks noChangeArrowheads="1"/>
            </p:cNvSpPr>
            <p:nvPr/>
          </p:nvSpPr>
          <p:spPr bwMode="auto">
            <a:xfrm>
              <a:off x="1008" y="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a:solidFill>
                    <a:srgbClr val="0033CC"/>
                  </a:solidFill>
                  <a:latin typeface="Times New Roman" panose="02020603050405020304" pitchFamily="18" charset="0"/>
                </a:rPr>
                <a:t>4π</a:t>
              </a:r>
              <a:r>
                <a:rPr lang="en-US" altLang="zh-CN" sz="2400" b="1" baseline="30000">
                  <a:solidFill>
                    <a:srgbClr val="0033CC"/>
                  </a:solidFill>
                  <a:latin typeface="Times New Roman" panose="02020603050405020304" pitchFamily="18" charset="0"/>
                </a:rPr>
                <a:t>2</a:t>
              </a:r>
            </a:p>
          </p:txBody>
        </p:sp>
        <p:sp>
          <p:nvSpPr>
            <p:cNvPr id="232503" name="Rectangle 56">
              <a:extLst>
                <a:ext uri="{FF2B5EF4-FFF2-40B4-BE49-F238E27FC236}">
                  <a16:creationId xmlns:a16="http://schemas.microsoft.com/office/drawing/2014/main" id="{2808A664-8AAF-4EAA-833E-B4C46CBD012C}"/>
                </a:ext>
              </a:extLst>
            </p:cNvPr>
            <p:cNvSpPr>
              <a:spLocks noChangeArrowheads="1"/>
            </p:cNvSpPr>
            <p:nvPr/>
          </p:nvSpPr>
          <p:spPr bwMode="auto">
            <a:xfrm>
              <a:off x="1392" y="48"/>
              <a:ext cx="2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33CC"/>
                  </a:solidFill>
                  <a:latin typeface="Times New Roman" panose="02020603050405020304" pitchFamily="18" charset="0"/>
                </a:rPr>
                <a:t>r</a:t>
              </a:r>
            </a:p>
          </p:txBody>
        </p:sp>
      </p:grpSp>
      <p:grpSp>
        <p:nvGrpSpPr>
          <p:cNvPr id="29753" name="Group 57">
            <a:extLst>
              <a:ext uri="{FF2B5EF4-FFF2-40B4-BE49-F238E27FC236}">
                <a16:creationId xmlns:a16="http://schemas.microsoft.com/office/drawing/2014/main" id="{66A85342-50CB-4098-B61F-BF91F324C208}"/>
              </a:ext>
            </a:extLst>
          </p:cNvPr>
          <p:cNvGrpSpPr>
            <a:grpSpLocks/>
          </p:cNvGrpSpPr>
          <p:nvPr/>
        </p:nvGrpSpPr>
        <p:grpSpPr bwMode="auto">
          <a:xfrm>
            <a:off x="6743700" y="5145334"/>
            <a:ext cx="1981200" cy="914400"/>
            <a:chOff x="0" y="0"/>
            <a:chExt cx="1248" cy="576"/>
          </a:xfrm>
        </p:grpSpPr>
        <p:sp>
          <p:nvSpPr>
            <p:cNvPr id="232505" name="Rectangle 58">
              <a:extLst>
                <a:ext uri="{FF2B5EF4-FFF2-40B4-BE49-F238E27FC236}">
                  <a16:creationId xmlns:a16="http://schemas.microsoft.com/office/drawing/2014/main" id="{E9E0D367-CEF1-4DF2-896C-BD2FB073B75C}"/>
                </a:ext>
              </a:extLst>
            </p:cNvPr>
            <p:cNvSpPr>
              <a:spLocks noChangeArrowheads="1"/>
            </p:cNvSpPr>
            <p:nvPr/>
          </p:nvSpPr>
          <p:spPr bwMode="auto">
            <a:xfrm>
              <a:off x="0" y="48"/>
              <a:ext cx="110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2506" name="Line 59">
              <a:extLst>
                <a:ext uri="{FF2B5EF4-FFF2-40B4-BE49-F238E27FC236}">
                  <a16:creationId xmlns:a16="http://schemas.microsoft.com/office/drawing/2014/main" id="{DCD51005-3BFC-4D49-8703-A5A935B8673C}"/>
                </a:ext>
              </a:extLst>
            </p:cNvPr>
            <p:cNvSpPr>
              <a:spLocks noChangeShapeType="1"/>
            </p:cNvSpPr>
            <p:nvPr/>
          </p:nvSpPr>
          <p:spPr bwMode="auto">
            <a:xfrm>
              <a:off x="720" y="288"/>
              <a:ext cx="528" cy="0"/>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507" name="Line 60">
              <a:extLst>
                <a:ext uri="{FF2B5EF4-FFF2-40B4-BE49-F238E27FC236}">
                  <a16:creationId xmlns:a16="http://schemas.microsoft.com/office/drawing/2014/main" id="{629C64B0-DB58-44AE-B8A6-B1EF7450C94E}"/>
                </a:ext>
              </a:extLst>
            </p:cNvPr>
            <p:cNvSpPr>
              <a:spLocks noChangeShapeType="1"/>
            </p:cNvSpPr>
            <p:nvPr/>
          </p:nvSpPr>
          <p:spPr bwMode="auto">
            <a:xfrm flipV="1">
              <a:off x="494" y="365"/>
              <a:ext cx="38" cy="21"/>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508" name="Line 61">
              <a:extLst>
                <a:ext uri="{FF2B5EF4-FFF2-40B4-BE49-F238E27FC236}">
                  <a16:creationId xmlns:a16="http://schemas.microsoft.com/office/drawing/2014/main" id="{40C6B5F6-5A2F-4E00-B4FC-189CE643EA1E}"/>
                </a:ext>
              </a:extLst>
            </p:cNvPr>
            <p:cNvSpPr>
              <a:spLocks noChangeShapeType="1"/>
            </p:cNvSpPr>
            <p:nvPr/>
          </p:nvSpPr>
          <p:spPr bwMode="auto">
            <a:xfrm>
              <a:off x="528" y="336"/>
              <a:ext cx="60" cy="167"/>
            </a:xfrm>
            <a:prstGeom prst="line">
              <a:avLst/>
            </a:prstGeom>
            <a:noFill/>
            <a:ln w="39751">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509" name="Line 62">
              <a:extLst>
                <a:ext uri="{FF2B5EF4-FFF2-40B4-BE49-F238E27FC236}">
                  <a16:creationId xmlns:a16="http://schemas.microsoft.com/office/drawing/2014/main" id="{2FE4F992-D4E3-4C59-B665-7568F4FFA93A}"/>
                </a:ext>
              </a:extLst>
            </p:cNvPr>
            <p:cNvSpPr>
              <a:spLocks noChangeShapeType="1"/>
            </p:cNvSpPr>
            <p:nvPr/>
          </p:nvSpPr>
          <p:spPr bwMode="auto">
            <a:xfrm flipV="1">
              <a:off x="576" y="48"/>
              <a:ext cx="96" cy="426"/>
            </a:xfrm>
            <a:prstGeom prst="line">
              <a:avLst/>
            </a:prstGeom>
            <a:noFill/>
            <a:ln w="20701">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510" name="Line 63">
              <a:extLst>
                <a:ext uri="{FF2B5EF4-FFF2-40B4-BE49-F238E27FC236}">
                  <a16:creationId xmlns:a16="http://schemas.microsoft.com/office/drawing/2014/main" id="{A6EC34F0-6178-4807-AB4D-52588113E9BD}"/>
                </a:ext>
              </a:extLst>
            </p:cNvPr>
            <p:cNvSpPr>
              <a:spLocks noChangeShapeType="1"/>
            </p:cNvSpPr>
            <p:nvPr/>
          </p:nvSpPr>
          <p:spPr bwMode="auto">
            <a:xfrm>
              <a:off x="672" y="0"/>
              <a:ext cx="576" cy="0"/>
            </a:xfrm>
            <a:prstGeom prst="line">
              <a:avLst/>
            </a:prstGeom>
            <a:noFill/>
            <a:ln w="20638">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511" name="Rectangle 64">
              <a:extLst>
                <a:ext uri="{FF2B5EF4-FFF2-40B4-BE49-F238E27FC236}">
                  <a16:creationId xmlns:a16="http://schemas.microsoft.com/office/drawing/2014/main" id="{9EB08683-CDC9-4C56-AD32-BB1BAD00DA5D}"/>
                </a:ext>
              </a:extLst>
            </p:cNvPr>
            <p:cNvSpPr>
              <a:spLocks noChangeArrowheads="1"/>
            </p:cNvSpPr>
            <p:nvPr/>
          </p:nvSpPr>
          <p:spPr bwMode="auto">
            <a:xfrm>
              <a:off x="816" y="288"/>
              <a:ext cx="3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2400" b="1">
                  <a:solidFill>
                    <a:srgbClr val="0033CC"/>
                  </a:solidFill>
                  <a:latin typeface="Times New Roman" panose="02020603050405020304" pitchFamily="18" charset="0"/>
                </a:rPr>
                <a:t>GM</a:t>
              </a:r>
            </a:p>
          </p:txBody>
        </p:sp>
        <p:sp>
          <p:nvSpPr>
            <p:cNvPr id="232512" name="Rectangle 65">
              <a:extLst>
                <a:ext uri="{FF2B5EF4-FFF2-40B4-BE49-F238E27FC236}">
                  <a16:creationId xmlns:a16="http://schemas.microsoft.com/office/drawing/2014/main" id="{21A6890E-9EC2-49BE-A5D1-0B28F82BAE74}"/>
                </a:ext>
              </a:extLst>
            </p:cNvPr>
            <p:cNvSpPr>
              <a:spLocks noChangeArrowheads="1"/>
            </p:cNvSpPr>
            <p:nvPr/>
          </p:nvSpPr>
          <p:spPr bwMode="auto">
            <a:xfrm>
              <a:off x="96" y="96"/>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b="1">
                  <a:solidFill>
                    <a:srgbClr val="0033CC"/>
                  </a:solidFill>
                  <a:latin typeface="Times New Roman" panose="02020603050405020304" pitchFamily="18" charset="0"/>
                </a:rPr>
                <a:t>T</a:t>
              </a:r>
            </a:p>
          </p:txBody>
        </p:sp>
        <p:sp>
          <p:nvSpPr>
            <p:cNvPr id="232513" name="Rectangle 66">
              <a:extLst>
                <a:ext uri="{FF2B5EF4-FFF2-40B4-BE49-F238E27FC236}">
                  <a16:creationId xmlns:a16="http://schemas.microsoft.com/office/drawing/2014/main" id="{3E46C683-22AB-408D-B64B-7C7EAB61D025}"/>
                </a:ext>
              </a:extLst>
            </p:cNvPr>
            <p:cNvSpPr>
              <a:spLocks noChangeArrowheads="1"/>
            </p:cNvSpPr>
            <p:nvPr/>
          </p:nvSpPr>
          <p:spPr bwMode="auto">
            <a:xfrm>
              <a:off x="240" y="48"/>
              <a:ext cx="23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3600">
                  <a:solidFill>
                    <a:srgbClr val="0033CC"/>
                  </a:solidFill>
                  <a:latin typeface="Symbol" panose="05050102010706020507" pitchFamily="18" charset="2"/>
                </a:rPr>
                <a:t> </a:t>
              </a:r>
              <a:r>
                <a:rPr lang="en-US" altLang="zh-CN" sz="3600">
                  <a:solidFill>
                    <a:srgbClr val="0033CC"/>
                  </a:solidFill>
                  <a:latin typeface="Symbol" panose="05050102010706020507" pitchFamily="18" charset="2"/>
                </a:rPr>
                <a:t>=</a:t>
              </a:r>
              <a:endParaRPr lang="en-US" altLang="zh-CN" sz="2400">
                <a:solidFill>
                  <a:srgbClr val="0033CC"/>
                </a:solidFill>
                <a:latin typeface="Times New Roman" panose="02020603050405020304" pitchFamily="18" charset="0"/>
              </a:endParaRPr>
            </a:p>
          </p:txBody>
        </p:sp>
        <p:sp>
          <p:nvSpPr>
            <p:cNvPr id="232514" name="Rectangle 67">
              <a:extLst>
                <a:ext uri="{FF2B5EF4-FFF2-40B4-BE49-F238E27FC236}">
                  <a16:creationId xmlns:a16="http://schemas.microsoft.com/office/drawing/2014/main" id="{E96DBC07-2C1D-4B32-B82F-8811E4183109}"/>
                </a:ext>
              </a:extLst>
            </p:cNvPr>
            <p:cNvSpPr>
              <a:spLocks noChangeArrowheads="1"/>
            </p:cNvSpPr>
            <p:nvPr/>
          </p:nvSpPr>
          <p:spPr bwMode="auto">
            <a:xfrm>
              <a:off x="672" y="0"/>
              <a:ext cx="5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33CC"/>
                  </a:solidFill>
                  <a:latin typeface="Times New Roman" panose="02020603050405020304" pitchFamily="18" charset="0"/>
                </a:rPr>
                <a:t>4π</a:t>
              </a:r>
              <a:r>
                <a:rPr lang="en-US" altLang="zh-CN" sz="2400" b="1" baseline="30000">
                  <a:solidFill>
                    <a:srgbClr val="0033CC"/>
                  </a:solidFill>
                  <a:latin typeface="Times New Roman" panose="02020603050405020304" pitchFamily="18" charset="0"/>
                </a:rPr>
                <a:t>2</a:t>
              </a:r>
              <a:r>
                <a:rPr lang="en-US" altLang="zh-CN" sz="2400" b="1">
                  <a:solidFill>
                    <a:srgbClr val="0033CC"/>
                  </a:solidFill>
                  <a:latin typeface="Times New Roman" panose="02020603050405020304" pitchFamily="18" charset="0"/>
                </a:rPr>
                <a:t>r</a:t>
              </a:r>
              <a:r>
                <a:rPr lang="en-US" altLang="zh-CN" sz="2400" b="1" baseline="30000">
                  <a:solidFill>
                    <a:srgbClr val="0033CC"/>
                  </a:solidFill>
                  <a:latin typeface="Times New Roman" panose="02020603050405020304" pitchFamily="18" charset="0"/>
                </a:rPr>
                <a:t>3</a:t>
              </a:r>
            </a:p>
          </p:txBody>
        </p:sp>
      </p:grpSp>
      <p:sp>
        <p:nvSpPr>
          <p:cNvPr id="29764" name="Rectangle 68">
            <a:extLst>
              <a:ext uri="{FF2B5EF4-FFF2-40B4-BE49-F238E27FC236}">
                <a16:creationId xmlns:a16="http://schemas.microsoft.com/office/drawing/2014/main" id="{DF57E5DA-E733-430F-9105-B2EAB829FCAF}"/>
              </a:ext>
            </a:extLst>
          </p:cNvPr>
          <p:cNvSpPr>
            <a:spLocks noChangeArrowheads="1"/>
          </p:cNvSpPr>
          <p:nvPr/>
        </p:nvSpPr>
        <p:spPr bwMode="auto">
          <a:xfrm>
            <a:off x="2063751" y="6153396"/>
            <a:ext cx="691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Times New Roman" panose="02020603050405020304" pitchFamily="18" charset="0"/>
              </a:rPr>
              <a:t>可见：卫星绕行的</a:t>
            </a:r>
            <a:r>
              <a:rPr lang="zh-CN" altLang="en-US" sz="2400" b="1">
                <a:solidFill>
                  <a:srgbClr val="FF00FF"/>
                </a:solidFill>
                <a:latin typeface="Times New Roman" panose="02020603050405020304" pitchFamily="18" charset="0"/>
              </a:rPr>
              <a:t>周期</a:t>
            </a:r>
            <a:r>
              <a:rPr lang="zh-CN" altLang="en-US" sz="2400" b="1">
                <a:latin typeface="Times New Roman" panose="02020603050405020304" pitchFamily="18" charset="0"/>
              </a:rPr>
              <a:t>随轨道</a:t>
            </a:r>
            <a:r>
              <a:rPr lang="zh-CN" altLang="en-US" sz="2400" b="1">
                <a:solidFill>
                  <a:srgbClr val="FF00FF"/>
                </a:solidFill>
                <a:latin typeface="Times New Roman" panose="02020603050405020304" pitchFamily="18" charset="0"/>
              </a:rPr>
              <a:t>半径增大而增大。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slide(fromBottom)">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 calcmode="lin" valueType="num">
                                      <p:cBhvr>
                                        <p:cTn id="12" dur="500" fill="hold"/>
                                        <p:tgtEl>
                                          <p:spTgt spid="29700"/>
                                        </p:tgtEl>
                                        <p:attrNameLst>
                                          <p:attrName>ppt_w</p:attrName>
                                        </p:attrNameLst>
                                      </p:cBhvr>
                                      <p:tavLst>
                                        <p:tav tm="0">
                                          <p:val>
                                            <p:fltVal val="0"/>
                                          </p:val>
                                        </p:tav>
                                        <p:tav tm="100000">
                                          <p:val>
                                            <p:strVal val="#ppt_w"/>
                                          </p:val>
                                        </p:tav>
                                      </p:tavLst>
                                    </p:anim>
                                    <p:anim calcmode="lin" valueType="num">
                                      <p:cBhvr>
                                        <p:cTn id="13" dur="500" fill="hold"/>
                                        <p:tgtEl>
                                          <p:spTgt spid="29700"/>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29709"/>
                                        </p:tgtEl>
                                        <p:attrNameLst>
                                          <p:attrName>style.visibility</p:attrName>
                                        </p:attrNameLst>
                                      </p:cBhvr>
                                      <p:to>
                                        <p:strVal val="visible"/>
                                      </p:to>
                                    </p:set>
                                    <p:anim calcmode="lin" valueType="num">
                                      <p:cBhvr>
                                        <p:cTn id="18" dur="500" fill="hold"/>
                                        <p:tgtEl>
                                          <p:spTgt spid="29709"/>
                                        </p:tgtEl>
                                        <p:attrNameLst>
                                          <p:attrName>ppt_w</p:attrName>
                                        </p:attrNameLst>
                                      </p:cBhvr>
                                      <p:tavLst>
                                        <p:tav tm="0">
                                          <p:val>
                                            <p:fltVal val="0"/>
                                          </p:val>
                                        </p:tav>
                                        <p:tav tm="100000">
                                          <p:val>
                                            <p:strVal val="#ppt_w"/>
                                          </p:val>
                                        </p:tav>
                                      </p:tavLst>
                                    </p:anim>
                                    <p:anim calcmode="lin" valueType="num">
                                      <p:cBhvr>
                                        <p:cTn id="19" dur="500" fill="hold"/>
                                        <p:tgtEl>
                                          <p:spTgt spid="29709"/>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720"/>
                                        </p:tgtEl>
                                        <p:attrNameLst>
                                          <p:attrName>style.visibility</p:attrName>
                                        </p:attrNameLst>
                                      </p:cBhvr>
                                      <p:to>
                                        <p:strVal val="visible"/>
                                      </p:to>
                                    </p:set>
                                    <p:anim calcmode="lin" valueType="num">
                                      <p:cBhvr additive="base">
                                        <p:cTn id="24" dur="500" fill="hold"/>
                                        <p:tgtEl>
                                          <p:spTgt spid="29720"/>
                                        </p:tgtEl>
                                        <p:attrNameLst>
                                          <p:attrName>ppt_x</p:attrName>
                                        </p:attrNameLst>
                                      </p:cBhvr>
                                      <p:tavLst>
                                        <p:tav tm="0">
                                          <p:val>
                                            <p:strVal val="#ppt_x"/>
                                          </p:val>
                                        </p:tav>
                                        <p:tav tm="100000">
                                          <p:val>
                                            <p:strVal val="#ppt_x"/>
                                          </p:val>
                                        </p:tav>
                                      </p:tavLst>
                                    </p:anim>
                                    <p:anim calcmode="lin" valueType="num">
                                      <p:cBhvr additive="base">
                                        <p:cTn id="25" dur="500" fill="hold"/>
                                        <p:tgtEl>
                                          <p:spTgt spid="2972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9721"/>
                                        </p:tgtEl>
                                        <p:attrNameLst>
                                          <p:attrName>style.visibility</p:attrName>
                                        </p:attrNameLst>
                                      </p:cBhvr>
                                      <p:to>
                                        <p:strVal val="visible"/>
                                      </p:to>
                                    </p:set>
                                    <p:animEffect transition="in" filter="slide(fromBottom)">
                                      <p:cBhvr>
                                        <p:cTn id="30" dur="500"/>
                                        <p:tgtEl>
                                          <p:spTgt spid="297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29722"/>
                                        </p:tgtEl>
                                        <p:attrNameLst>
                                          <p:attrName>style.visibility</p:attrName>
                                        </p:attrNameLst>
                                      </p:cBhvr>
                                      <p:to>
                                        <p:strVal val="visible"/>
                                      </p:to>
                                    </p:set>
                                    <p:anim calcmode="lin" valueType="num">
                                      <p:cBhvr>
                                        <p:cTn id="35" dur="500" fill="hold"/>
                                        <p:tgtEl>
                                          <p:spTgt spid="29722"/>
                                        </p:tgtEl>
                                        <p:attrNameLst>
                                          <p:attrName>ppt_w</p:attrName>
                                        </p:attrNameLst>
                                      </p:cBhvr>
                                      <p:tavLst>
                                        <p:tav tm="0">
                                          <p:val>
                                            <p:fltVal val="0"/>
                                          </p:val>
                                        </p:tav>
                                        <p:tav tm="100000">
                                          <p:val>
                                            <p:strVal val="#ppt_w"/>
                                          </p:val>
                                        </p:tav>
                                      </p:tavLst>
                                    </p:anim>
                                    <p:anim calcmode="lin" valueType="num">
                                      <p:cBhvr>
                                        <p:cTn id="36" dur="500" fill="hold"/>
                                        <p:tgtEl>
                                          <p:spTgt spid="29722"/>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nodeType="clickEffect">
                                  <p:stCondLst>
                                    <p:cond delay="0"/>
                                  </p:stCondLst>
                                  <p:childTnLst>
                                    <p:set>
                                      <p:cBhvr>
                                        <p:cTn id="40" dur="1" fill="hold">
                                          <p:stCondLst>
                                            <p:cond delay="0"/>
                                          </p:stCondLst>
                                        </p:cTn>
                                        <p:tgtEl>
                                          <p:spTgt spid="29729"/>
                                        </p:tgtEl>
                                        <p:attrNameLst>
                                          <p:attrName>style.visibility</p:attrName>
                                        </p:attrNameLst>
                                      </p:cBhvr>
                                      <p:to>
                                        <p:strVal val="visible"/>
                                      </p:to>
                                    </p:set>
                                    <p:anim calcmode="lin" valueType="num">
                                      <p:cBhvr>
                                        <p:cTn id="41" dur="500" fill="hold"/>
                                        <p:tgtEl>
                                          <p:spTgt spid="29729"/>
                                        </p:tgtEl>
                                        <p:attrNameLst>
                                          <p:attrName>ppt_w</p:attrName>
                                        </p:attrNameLst>
                                      </p:cBhvr>
                                      <p:tavLst>
                                        <p:tav tm="0">
                                          <p:val>
                                            <p:fltVal val="0"/>
                                          </p:val>
                                        </p:tav>
                                        <p:tav tm="100000">
                                          <p:val>
                                            <p:strVal val="#ppt_w"/>
                                          </p:val>
                                        </p:tav>
                                      </p:tavLst>
                                    </p:anim>
                                    <p:anim calcmode="lin" valueType="num">
                                      <p:cBhvr>
                                        <p:cTn id="42" dur="500" fill="hold"/>
                                        <p:tgtEl>
                                          <p:spTgt spid="29729"/>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740"/>
                                        </p:tgtEl>
                                        <p:attrNameLst>
                                          <p:attrName>style.visibility</p:attrName>
                                        </p:attrNameLst>
                                      </p:cBhvr>
                                      <p:to>
                                        <p:strVal val="visible"/>
                                      </p:to>
                                    </p:set>
                                    <p:anim calcmode="lin" valueType="num">
                                      <p:cBhvr additive="base">
                                        <p:cTn id="47" dur="500" fill="hold"/>
                                        <p:tgtEl>
                                          <p:spTgt spid="29740"/>
                                        </p:tgtEl>
                                        <p:attrNameLst>
                                          <p:attrName>ppt_x</p:attrName>
                                        </p:attrNameLst>
                                      </p:cBhvr>
                                      <p:tavLst>
                                        <p:tav tm="0">
                                          <p:val>
                                            <p:strVal val="#ppt_x"/>
                                          </p:val>
                                        </p:tav>
                                        <p:tav tm="100000">
                                          <p:val>
                                            <p:strVal val="#ppt_x"/>
                                          </p:val>
                                        </p:tav>
                                      </p:tavLst>
                                    </p:anim>
                                    <p:anim calcmode="lin" valueType="num">
                                      <p:cBhvr additive="base">
                                        <p:cTn id="48" dur="500" fill="hold"/>
                                        <p:tgtEl>
                                          <p:spTgt spid="2974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9741"/>
                                        </p:tgtEl>
                                        <p:attrNameLst>
                                          <p:attrName>style.visibility</p:attrName>
                                        </p:attrNameLst>
                                      </p:cBhvr>
                                      <p:to>
                                        <p:strVal val="visible"/>
                                      </p:to>
                                    </p:set>
                                    <p:animEffect transition="in" filter="slide(fromBottom)">
                                      <p:cBhvr>
                                        <p:cTn id="53" dur="500"/>
                                        <p:tgtEl>
                                          <p:spTgt spid="297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10" fill="hold" nodeType="clickEffect">
                                  <p:stCondLst>
                                    <p:cond delay="0"/>
                                  </p:stCondLst>
                                  <p:childTnLst>
                                    <p:set>
                                      <p:cBhvr>
                                        <p:cTn id="57" dur="1" fill="hold">
                                          <p:stCondLst>
                                            <p:cond delay="0"/>
                                          </p:stCondLst>
                                        </p:cTn>
                                        <p:tgtEl>
                                          <p:spTgt spid="29742"/>
                                        </p:tgtEl>
                                        <p:attrNameLst>
                                          <p:attrName>style.visibility</p:attrName>
                                        </p:attrNameLst>
                                      </p:cBhvr>
                                      <p:to>
                                        <p:strVal val="visible"/>
                                      </p:to>
                                    </p:set>
                                    <p:anim calcmode="lin" valueType="num">
                                      <p:cBhvr>
                                        <p:cTn id="58" dur="500" fill="hold"/>
                                        <p:tgtEl>
                                          <p:spTgt spid="29742"/>
                                        </p:tgtEl>
                                        <p:attrNameLst>
                                          <p:attrName>ppt_w</p:attrName>
                                        </p:attrNameLst>
                                      </p:cBhvr>
                                      <p:tavLst>
                                        <p:tav tm="0">
                                          <p:val>
                                            <p:fltVal val="0"/>
                                          </p:val>
                                        </p:tav>
                                        <p:tav tm="100000">
                                          <p:val>
                                            <p:strVal val="#ppt_w"/>
                                          </p:val>
                                        </p:tav>
                                      </p:tavLst>
                                    </p:anim>
                                    <p:anim calcmode="lin" valueType="num">
                                      <p:cBhvr>
                                        <p:cTn id="59" dur="500" fill="hold"/>
                                        <p:tgtEl>
                                          <p:spTgt spid="29742"/>
                                        </p:tgtEl>
                                        <p:attrNameLst>
                                          <p:attrName>ppt_h</p:attrName>
                                        </p:attrNameLst>
                                      </p:cBhvr>
                                      <p:tavLst>
                                        <p:tav tm="0">
                                          <p:val>
                                            <p:strVal val="#ppt_h"/>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10" fill="hold" nodeType="clickEffect">
                                  <p:stCondLst>
                                    <p:cond delay="0"/>
                                  </p:stCondLst>
                                  <p:childTnLst>
                                    <p:set>
                                      <p:cBhvr>
                                        <p:cTn id="63" dur="1" fill="hold">
                                          <p:stCondLst>
                                            <p:cond delay="0"/>
                                          </p:stCondLst>
                                        </p:cTn>
                                        <p:tgtEl>
                                          <p:spTgt spid="29753"/>
                                        </p:tgtEl>
                                        <p:attrNameLst>
                                          <p:attrName>style.visibility</p:attrName>
                                        </p:attrNameLst>
                                      </p:cBhvr>
                                      <p:to>
                                        <p:strVal val="visible"/>
                                      </p:to>
                                    </p:set>
                                    <p:anim calcmode="lin" valueType="num">
                                      <p:cBhvr>
                                        <p:cTn id="64" dur="500" fill="hold"/>
                                        <p:tgtEl>
                                          <p:spTgt spid="29753"/>
                                        </p:tgtEl>
                                        <p:attrNameLst>
                                          <p:attrName>ppt_w</p:attrName>
                                        </p:attrNameLst>
                                      </p:cBhvr>
                                      <p:tavLst>
                                        <p:tav tm="0">
                                          <p:val>
                                            <p:fltVal val="0"/>
                                          </p:val>
                                        </p:tav>
                                        <p:tav tm="100000">
                                          <p:val>
                                            <p:strVal val="#ppt_w"/>
                                          </p:val>
                                        </p:tav>
                                      </p:tavLst>
                                    </p:anim>
                                    <p:anim calcmode="lin" valueType="num">
                                      <p:cBhvr>
                                        <p:cTn id="65" dur="500" fill="hold"/>
                                        <p:tgtEl>
                                          <p:spTgt spid="29753"/>
                                        </p:tgtEl>
                                        <p:attrNameLst>
                                          <p:attrName>ppt_h</p:attrName>
                                        </p:attrNameLst>
                                      </p:cBhvr>
                                      <p:tavLst>
                                        <p:tav tm="0">
                                          <p:val>
                                            <p:strVal val="#ppt_h"/>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9764"/>
                                        </p:tgtEl>
                                        <p:attrNameLst>
                                          <p:attrName>style.visibility</p:attrName>
                                        </p:attrNameLst>
                                      </p:cBhvr>
                                      <p:to>
                                        <p:strVal val="visible"/>
                                      </p:to>
                                    </p:set>
                                    <p:anim calcmode="lin" valueType="num">
                                      <p:cBhvr additive="base">
                                        <p:cTn id="70" dur="500" fill="hold"/>
                                        <p:tgtEl>
                                          <p:spTgt spid="29764"/>
                                        </p:tgtEl>
                                        <p:attrNameLst>
                                          <p:attrName>ppt_x</p:attrName>
                                        </p:attrNameLst>
                                      </p:cBhvr>
                                      <p:tavLst>
                                        <p:tav tm="0">
                                          <p:val>
                                            <p:strVal val="#ppt_x"/>
                                          </p:val>
                                        </p:tav>
                                        <p:tav tm="100000">
                                          <p:val>
                                            <p:strVal val="#ppt_x"/>
                                          </p:val>
                                        </p:tav>
                                      </p:tavLst>
                                    </p:anim>
                                    <p:anim calcmode="lin" valueType="num">
                                      <p:cBhvr additive="base">
                                        <p:cTn id="71" dur="500" fill="hold"/>
                                        <p:tgtEl>
                                          <p:spTgt spid="297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20" grpId="0"/>
      <p:bldP spid="29721" grpId="0" animBg="1"/>
      <p:bldP spid="29740" grpId="0"/>
      <p:bldP spid="29741" grpId="0" animBg="1"/>
      <p:bldP spid="297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6473" y="1230351"/>
            <a:ext cx="6943309" cy="461665"/>
          </a:xfrm>
          <a:prstGeom prst="rect">
            <a:avLst/>
          </a:prstGeom>
        </p:spPr>
        <p:txBody>
          <a:bodyPr wrap="square">
            <a:spAutoFit/>
          </a:bodyPr>
          <a:lstStyle/>
          <a:p>
            <a:pPr>
              <a:spcBef>
                <a:spcPct val="50000"/>
              </a:spcBef>
            </a:pPr>
            <a:r>
              <a:rPr lang="zh-CN" altLang="en-US" sz="2400" dirty="0">
                <a:latin typeface="宋体" pitchFamily="2" charset="-122"/>
                <a:ea typeface="宋体" pitchFamily="2" charset="-122"/>
              </a:rPr>
              <a:t>思考：众多人造地球卫星中，哪些卫星转动最快？</a:t>
            </a:r>
          </a:p>
        </p:txBody>
      </p:sp>
      <p:pic>
        <p:nvPicPr>
          <p:cNvPr id="5" name="对比21.avi">
            <a:hlinkClick r:id="" action="ppaction://media"/>
          </p:cNvPr>
          <p:cNvPicPr>
            <a:picLocks noRot="1" noChangeAspect="1" noChangeArrowheads="1"/>
          </p:cNvPicPr>
          <p:nvPr>
            <a:videoFile r:link="rId2"/>
          </p:nvPr>
        </p:nvPicPr>
        <p:blipFill>
          <a:blip r:embed="rId4">
            <a:extLst>
              <a:ext uri="{28A0092B-C50C-407E-A947-70E740481C1C}">
                <a14:useLocalDpi xmlns:a14="http://schemas.microsoft.com/office/drawing/2010/main" val="0"/>
              </a:ext>
            </a:extLst>
          </a:blip>
          <a:srcRect/>
          <a:stretch>
            <a:fillRect/>
          </a:stretch>
        </p:blipFill>
        <p:spPr bwMode="auto">
          <a:xfrm>
            <a:off x="6446054" y="2067651"/>
            <a:ext cx="3681618" cy="36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2135560" y="1757365"/>
                <a:ext cx="1755994" cy="1365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800" i="1">
                          <a:latin typeface="Cambria Math"/>
                        </a:rPr>
                        <m:t>𝑣</m:t>
                      </m:r>
                      <m:r>
                        <a:rPr lang="en-US" altLang="zh-CN" sz="2800" i="1">
                          <a:latin typeface="Cambria Math"/>
                        </a:rPr>
                        <m:t>=</m:t>
                      </m:r>
                      <m:rad>
                        <m:radPr>
                          <m:degHide m:val="on"/>
                          <m:ctrlPr>
                            <a:rPr lang="en-US" altLang="zh-CN" sz="2800" i="1">
                              <a:latin typeface="Cambria Math" panose="02040503050406030204" pitchFamily="18" charset="0"/>
                            </a:rPr>
                          </m:ctrlPr>
                        </m:radPr>
                        <m:deg/>
                        <m:e>
                          <m:f>
                            <m:fPr>
                              <m:ctrlPr>
                                <a:rPr lang="en-US" altLang="zh-CN" sz="2800" i="1">
                                  <a:latin typeface="Cambria Math" panose="02040503050406030204" pitchFamily="18" charset="0"/>
                                </a:rPr>
                              </m:ctrlPr>
                            </m:fPr>
                            <m:num>
                              <m:r>
                                <a:rPr lang="en-US" altLang="zh-CN" sz="2800" i="1">
                                  <a:latin typeface="Cambria Math"/>
                                </a:rPr>
                                <m:t>𝐺𝑀</m:t>
                              </m:r>
                            </m:num>
                            <m:den>
                              <m:r>
                                <a:rPr lang="en-US" altLang="zh-CN" sz="2800" i="1">
                                  <a:latin typeface="Cambria Math"/>
                                </a:rPr>
                                <m:t>𝑟</m:t>
                              </m:r>
                            </m:den>
                          </m:f>
                        </m:e>
                      </m:rad>
                    </m:oMath>
                  </m:oMathPara>
                </a14:m>
                <a:endParaRPr lang="zh-CN" alt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135560" y="1757365"/>
                <a:ext cx="1755994" cy="1365374"/>
              </a:xfrm>
              <a:prstGeom prst="rect">
                <a:avLst/>
              </a:prstGeom>
              <a:blipFill>
                <a:blip r:embed="rId7"/>
                <a:stretch>
                  <a:fillRect/>
                </a:stretch>
              </a:blipFill>
            </p:spPr>
            <p:txBody>
              <a:bodyPr/>
              <a:lstStyle/>
              <a:p>
                <a:r>
                  <a:rPr lang="zh-CN" altLang="en-US">
                    <a:noFill/>
                  </a:rPr>
                  <a:t> </a:t>
                </a:r>
              </a:p>
            </p:txBody>
          </p:sp>
        </mc:Fallback>
      </mc:AlternateContent>
      <p:sp>
        <p:nvSpPr>
          <p:cNvPr id="4" name="右箭头 3"/>
          <p:cNvSpPr/>
          <p:nvPr/>
        </p:nvSpPr>
        <p:spPr>
          <a:xfrm>
            <a:off x="3891554" y="2098709"/>
            <a:ext cx="1700390" cy="682687"/>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951984" y="2255385"/>
            <a:ext cx="2364750" cy="523220"/>
          </a:xfrm>
          <a:prstGeom prst="rect">
            <a:avLst/>
          </a:prstGeom>
        </p:spPr>
        <p:txBody>
          <a:bodyPr wrap="none">
            <a:spAutoFit/>
          </a:bodyPr>
          <a:lstStyle/>
          <a:p>
            <a:r>
              <a:rPr lang="en-US" altLang="zh-CN" sz="2800" dirty="0">
                <a:latin typeface="宋体" pitchFamily="2" charset="-122"/>
                <a:ea typeface="宋体" pitchFamily="2" charset="-122"/>
              </a:rPr>
              <a:t>R</a:t>
            </a:r>
            <a:r>
              <a:rPr lang="zh-CN" altLang="en-US" sz="2800" dirty="0">
                <a:latin typeface="宋体" pitchFamily="2" charset="-122"/>
                <a:ea typeface="宋体" pitchFamily="2" charset="-122"/>
              </a:rPr>
              <a:t>越小，</a:t>
            </a:r>
            <a:r>
              <a:rPr lang="en-US" altLang="zh-CN" sz="2800" dirty="0">
                <a:latin typeface="宋体" pitchFamily="2" charset="-122"/>
                <a:ea typeface="宋体" pitchFamily="2" charset="-122"/>
              </a:rPr>
              <a:t>v</a:t>
            </a:r>
            <a:r>
              <a:rPr lang="zh-CN" altLang="en-US" sz="2800" dirty="0">
                <a:latin typeface="宋体" pitchFamily="2" charset="-122"/>
                <a:ea typeface="宋体" pitchFamily="2" charset="-122"/>
              </a:rPr>
              <a:t>越大</a:t>
            </a:r>
          </a:p>
        </p:txBody>
      </p:sp>
      <p:sp>
        <p:nvSpPr>
          <p:cNvPr id="9" name="矩形 8"/>
          <p:cNvSpPr/>
          <p:nvPr/>
        </p:nvSpPr>
        <p:spPr>
          <a:xfrm>
            <a:off x="1972092" y="3670069"/>
            <a:ext cx="4473963" cy="1384995"/>
          </a:xfrm>
          <a:prstGeom prst="rect">
            <a:avLst/>
          </a:prstGeom>
        </p:spPr>
        <p:txBody>
          <a:bodyPr wrap="square">
            <a:spAutoFit/>
          </a:bodyPr>
          <a:lstStyle/>
          <a:p>
            <a:r>
              <a:rPr lang="zh-CN" altLang="en-US" sz="2800" b="1" dirty="0">
                <a:solidFill>
                  <a:srgbClr val="1552D1"/>
                </a:solidFill>
                <a:latin typeface="宋体" pitchFamily="2" charset="-122"/>
                <a:ea typeface="宋体" pitchFamily="2" charset="-122"/>
              </a:rPr>
              <a:t>（</a:t>
            </a:r>
            <a:r>
              <a:rPr lang="en-US" altLang="zh-CN" sz="2800" b="1" dirty="0">
                <a:solidFill>
                  <a:srgbClr val="1552D1"/>
                </a:solidFill>
                <a:latin typeface="宋体" pitchFamily="2" charset="-122"/>
                <a:ea typeface="宋体" pitchFamily="2" charset="-122"/>
              </a:rPr>
              <a:t>1</a:t>
            </a:r>
            <a:r>
              <a:rPr lang="zh-CN" altLang="en-US" sz="2800" b="1" dirty="0">
                <a:solidFill>
                  <a:srgbClr val="1552D1"/>
                </a:solidFill>
                <a:latin typeface="宋体" pitchFamily="2" charset="-122"/>
                <a:ea typeface="宋体" pitchFamily="2" charset="-122"/>
              </a:rPr>
              <a:t>）近地卫星：</a:t>
            </a:r>
            <a:endParaRPr lang="en-US" altLang="zh-CN" sz="2800" b="1" dirty="0">
              <a:solidFill>
                <a:srgbClr val="1552D1"/>
              </a:solidFill>
              <a:latin typeface="宋体" pitchFamily="2" charset="-122"/>
              <a:ea typeface="宋体" pitchFamily="2" charset="-122"/>
            </a:endParaRPr>
          </a:p>
          <a:p>
            <a:r>
              <a:rPr lang="zh-CN" altLang="en-US" sz="2800" dirty="0">
                <a:latin typeface="宋体" pitchFamily="2" charset="-122"/>
                <a:ea typeface="宋体" pitchFamily="2" charset="-122"/>
              </a:rPr>
              <a:t>指卫星轨道半径近似等于地球半径，即贴近地表</a:t>
            </a:r>
          </a:p>
        </p:txBody>
      </p:sp>
      <mc:AlternateContent xmlns:mc="http://schemas.openxmlformats.org/markup-compatibility/2006" xmlns:a14="http://schemas.microsoft.com/office/drawing/2010/main">
        <mc:Choice Requires="a14">
          <p:sp>
            <p:nvSpPr>
              <p:cNvPr id="10" name="矩形 9"/>
              <p:cNvSpPr/>
              <p:nvPr/>
            </p:nvSpPr>
            <p:spPr>
              <a:xfrm>
                <a:off x="1972091" y="5373216"/>
                <a:ext cx="2016224" cy="136537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CN" sz="2800" b="1" i="1">
                          <a:latin typeface="Cambria Math"/>
                          <a:ea typeface="华文新魏" pitchFamily="2" charset="-122"/>
                          <a:cs typeface="Calibri"/>
                        </a:rPr>
                        <m:t>𝒗</m:t>
                      </m:r>
                      <m:r>
                        <a:rPr lang="en-US" altLang="zh-CN" sz="2800" b="1" i="1">
                          <a:latin typeface="Cambria Math"/>
                          <a:ea typeface="华文新魏" pitchFamily="2" charset="-122"/>
                        </a:rPr>
                        <m:t>=</m:t>
                      </m:r>
                      <m:rad>
                        <m:radPr>
                          <m:degHide m:val="on"/>
                          <m:ctrlPr>
                            <a:rPr lang="en-US" altLang="zh-CN" sz="2800" b="1" i="1">
                              <a:latin typeface="Cambria Math" panose="02040503050406030204" pitchFamily="18" charset="0"/>
                              <a:ea typeface="华文新魏" pitchFamily="2" charset="-122"/>
                            </a:rPr>
                          </m:ctrlPr>
                        </m:radPr>
                        <m:deg/>
                        <m:e>
                          <m:f>
                            <m:fPr>
                              <m:ctrlPr>
                                <a:rPr lang="en-US" altLang="zh-CN" sz="2800" b="1" i="1">
                                  <a:latin typeface="Cambria Math" panose="02040503050406030204" pitchFamily="18" charset="0"/>
                                  <a:ea typeface="华文新魏" pitchFamily="2" charset="-122"/>
                                </a:rPr>
                              </m:ctrlPr>
                            </m:fPr>
                            <m:num>
                              <m:r>
                                <a:rPr lang="en-US" altLang="zh-CN" sz="2800" b="1" i="1">
                                  <a:latin typeface="Cambria Math"/>
                                  <a:ea typeface="华文新魏" pitchFamily="2" charset="-122"/>
                                </a:rPr>
                                <m:t>𝑮𝑴</m:t>
                              </m:r>
                            </m:num>
                            <m:den>
                              <m:r>
                                <a:rPr lang="en-US" altLang="zh-CN" sz="2800" b="1" i="1">
                                  <a:latin typeface="Cambria Math"/>
                                  <a:ea typeface="华文新魏" pitchFamily="2" charset="-122"/>
                                </a:rPr>
                                <m:t>𝑹</m:t>
                              </m:r>
                            </m:den>
                          </m:f>
                        </m:e>
                      </m:rad>
                    </m:oMath>
                  </m:oMathPara>
                </a14:m>
                <a:endParaRPr lang="zh-CN" altLang="en-US" sz="2800" dirty="0"/>
              </a:p>
            </p:txBody>
          </p:sp>
        </mc:Choice>
        <mc:Fallback xmlns="">
          <p:sp>
            <p:nvSpPr>
              <p:cNvPr id="10" name="矩形 9"/>
              <p:cNvSpPr>
                <a:spLocks noRot="1" noChangeAspect="1" noMove="1" noResize="1" noEditPoints="1" noAdjustHandles="1" noChangeArrowheads="1" noChangeShapeType="1" noTextEdit="1"/>
              </p:cNvSpPr>
              <p:nvPr/>
            </p:nvSpPr>
            <p:spPr>
              <a:xfrm>
                <a:off x="1972091" y="5373216"/>
                <a:ext cx="2016224" cy="1365374"/>
              </a:xfrm>
              <a:prstGeom prst="rect">
                <a:avLst/>
              </a:prstGeom>
              <a:blipFill>
                <a:blip r:embed="rId8"/>
                <a:stretch>
                  <a:fillRect/>
                </a:stretch>
              </a:blipFill>
            </p:spPr>
            <p:txBody>
              <a:bodyPr/>
              <a:lstStyle/>
              <a:p>
                <a:r>
                  <a:rPr lang="zh-CN" altLang="en-US">
                    <a:noFill/>
                  </a:rPr>
                  <a:t> </a:t>
                </a:r>
              </a:p>
            </p:txBody>
          </p:sp>
        </mc:Fallback>
      </mc:AlternateContent>
      <p:sp>
        <p:nvSpPr>
          <p:cNvPr id="11" name="矩形 10"/>
          <p:cNvSpPr/>
          <p:nvPr/>
        </p:nvSpPr>
        <p:spPr>
          <a:xfrm>
            <a:off x="4015621" y="5689832"/>
            <a:ext cx="2569421" cy="830997"/>
          </a:xfrm>
          <a:prstGeom prst="rect">
            <a:avLst/>
          </a:prstGeom>
        </p:spPr>
        <p:txBody>
          <a:bodyPr wrap="none">
            <a:spAutoFit/>
          </a:bodyPr>
          <a:lstStyle/>
          <a:p>
            <a:pPr algn="ctr"/>
            <a:r>
              <a:rPr lang="en-US" altLang="zh-CN" sz="4800" b="1" dirty="0">
                <a:solidFill>
                  <a:srgbClr val="FF0000"/>
                </a:solidFill>
                <a:effectLst>
                  <a:outerShdw blurRad="38100" dist="38100" dir="2700000" algn="tl">
                    <a:srgbClr val="000000">
                      <a:alpha val="43137"/>
                    </a:srgbClr>
                  </a:outerShdw>
                </a:effectLst>
              </a:rPr>
              <a:t>=7.9km/s</a:t>
            </a:r>
            <a:endParaRPr lang="zh-CN" altLang="en-US" sz="4800" b="1" dirty="0">
              <a:solidFill>
                <a:srgbClr val="FF0000"/>
              </a:solidFill>
              <a:effectLst>
                <a:outerShdw blurRad="38100" dist="38100" dir="2700000" algn="tl">
                  <a:srgbClr val="000000">
                    <a:alpha val="43137"/>
                  </a:srgbClr>
                </a:outerShdw>
              </a:effectLst>
            </a:endParaRPr>
          </a:p>
        </p:txBody>
      </p:sp>
      <p:sp>
        <p:nvSpPr>
          <p:cNvPr id="12" name="云形标注 11"/>
          <p:cNvSpPr/>
          <p:nvPr/>
        </p:nvSpPr>
        <p:spPr>
          <a:xfrm>
            <a:off x="7022155" y="2845966"/>
            <a:ext cx="4359354" cy="3089272"/>
          </a:xfrm>
          <a:prstGeom prst="cloudCallout">
            <a:avLst>
              <a:gd name="adj1" fmla="val -56687"/>
              <a:gd name="adj2" fmla="val 55033"/>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3200" b="1" dirty="0">
                <a:solidFill>
                  <a:schemeClr val="bg1"/>
                </a:solidFill>
                <a:effectLst>
                  <a:outerShdw blurRad="38100" dist="38100" dir="2700000" algn="tl">
                    <a:srgbClr val="000000">
                      <a:alpha val="43137"/>
                    </a:srgbClr>
                  </a:outerShdw>
                </a:effectLst>
                <a:latin typeface="宋体" pitchFamily="2" charset="-122"/>
                <a:ea typeface="宋体" pitchFamily="2" charset="-122"/>
              </a:rPr>
              <a:t>所有人造卫星的最小发射速度，与最大环绕速度</a:t>
            </a:r>
          </a:p>
        </p:txBody>
      </p:sp>
      <p:sp>
        <p:nvSpPr>
          <p:cNvPr id="13" name="标题 1"/>
          <p:cNvSpPr txBox="1">
            <a:spLocks/>
          </p:cNvSpPr>
          <p:nvPr/>
        </p:nvSpPr>
        <p:spPr>
          <a:xfrm>
            <a:off x="526473" y="56333"/>
            <a:ext cx="11319163" cy="1008112"/>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None/>
            </a:pPr>
            <a:r>
              <a:rPr lang="zh-CN" altLang="en-US" sz="2800" dirty="0">
                <a:solidFill>
                  <a:srgbClr val="0070C0"/>
                </a:solidFill>
                <a:effectLst/>
                <a:latin typeface="华文仿宋" panose="02010600040101010101" pitchFamily="2" charset="-122"/>
                <a:ea typeface="华文仿宋" panose="02010600040101010101" pitchFamily="2" charset="-122"/>
              </a:rPr>
              <a:t>活动</a:t>
            </a:r>
            <a:r>
              <a:rPr lang="en-US" altLang="zh-CN" sz="2800" dirty="0">
                <a:solidFill>
                  <a:srgbClr val="0070C0"/>
                </a:solidFill>
                <a:effectLst/>
                <a:latin typeface="华文仿宋" panose="02010600040101010101" pitchFamily="2" charset="-122"/>
                <a:ea typeface="华文仿宋" panose="02010600040101010101" pitchFamily="2" charset="-122"/>
              </a:rPr>
              <a:t>3</a:t>
            </a:r>
            <a:r>
              <a:rPr lang="zh-CN" altLang="en-US" sz="2800" dirty="0">
                <a:solidFill>
                  <a:srgbClr val="0070C0"/>
                </a:solidFill>
                <a:effectLst/>
                <a:latin typeface="华文仿宋" panose="02010600040101010101" pitchFamily="2" charset="-122"/>
                <a:ea typeface="华文仿宋" panose="02010600040101010101" pitchFamily="2" charset="-122"/>
              </a:rPr>
              <a:t>：知道人造地球卫星的分类，理解近地卫星、同步卫星</a:t>
            </a:r>
          </a:p>
          <a:p>
            <a:pPr marL="182880" indent="0">
              <a:buNone/>
            </a:pPr>
            <a:endParaRPr lang="en-US" altLang="zh-CN" sz="1600" b="0" dirty="0">
              <a:ln w="0"/>
              <a:solidFill>
                <a:srgbClr val="0070C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cs typeface="+mn-cs"/>
            </a:endParaRPr>
          </a:p>
          <a:p>
            <a:pPr marL="182880" indent="0">
              <a:buNone/>
            </a:pPr>
            <a:r>
              <a:rPr lang="zh-CN" altLang="en-US" sz="2400" b="0" dirty="0">
                <a:ln w="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cs typeface="+mn-cs"/>
              </a:rPr>
              <a:t>问题：人造地球卫星可分为哪些类？</a:t>
            </a:r>
          </a:p>
        </p:txBody>
      </p:sp>
    </p:spTree>
    <p:custDataLst>
      <p:tags r:id="rId1"/>
    </p:custDataLst>
    <p:extLst>
      <p:ext uri="{BB962C8B-B14F-4D97-AF65-F5344CB8AC3E}">
        <p14:creationId xmlns:p14="http://schemas.microsoft.com/office/powerpoint/2010/main" val="3147730286"/>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80">
                                          <p:stCondLst>
                                            <p:cond delay="0"/>
                                          </p:stCondLst>
                                        </p:cTn>
                                        <p:tgtEl>
                                          <p:spTgt spid="12"/>
                                        </p:tgtEl>
                                      </p:cBhvr>
                                    </p:animEffect>
                                    <p:anim calcmode="lin" valueType="num">
                                      <p:cBhvr>
                                        <p:cTn id="5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7" dur="26">
                                          <p:stCondLst>
                                            <p:cond delay="650"/>
                                          </p:stCondLst>
                                        </p:cTn>
                                        <p:tgtEl>
                                          <p:spTgt spid="12"/>
                                        </p:tgtEl>
                                      </p:cBhvr>
                                      <p:to x="100000" y="60000"/>
                                    </p:animScale>
                                    <p:animScale>
                                      <p:cBhvr>
                                        <p:cTn id="58" dur="166" decel="50000">
                                          <p:stCondLst>
                                            <p:cond delay="676"/>
                                          </p:stCondLst>
                                        </p:cTn>
                                        <p:tgtEl>
                                          <p:spTgt spid="12"/>
                                        </p:tgtEl>
                                      </p:cBhvr>
                                      <p:to x="100000" y="100000"/>
                                    </p:animScale>
                                    <p:animScale>
                                      <p:cBhvr>
                                        <p:cTn id="59" dur="26">
                                          <p:stCondLst>
                                            <p:cond delay="1312"/>
                                          </p:stCondLst>
                                        </p:cTn>
                                        <p:tgtEl>
                                          <p:spTgt spid="12"/>
                                        </p:tgtEl>
                                      </p:cBhvr>
                                      <p:to x="100000" y="80000"/>
                                    </p:animScale>
                                    <p:animScale>
                                      <p:cBhvr>
                                        <p:cTn id="60" dur="166" decel="50000">
                                          <p:stCondLst>
                                            <p:cond delay="1338"/>
                                          </p:stCondLst>
                                        </p:cTn>
                                        <p:tgtEl>
                                          <p:spTgt spid="12"/>
                                        </p:tgtEl>
                                      </p:cBhvr>
                                      <p:to x="100000" y="100000"/>
                                    </p:animScale>
                                    <p:animScale>
                                      <p:cBhvr>
                                        <p:cTn id="61" dur="26">
                                          <p:stCondLst>
                                            <p:cond delay="1642"/>
                                          </p:stCondLst>
                                        </p:cTn>
                                        <p:tgtEl>
                                          <p:spTgt spid="12"/>
                                        </p:tgtEl>
                                      </p:cBhvr>
                                      <p:to x="100000" y="90000"/>
                                    </p:animScale>
                                    <p:animScale>
                                      <p:cBhvr>
                                        <p:cTn id="62" dur="166" decel="50000">
                                          <p:stCondLst>
                                            <p:cond delay="1668"/>
                                          </p:stCondLst>
                                        </p:cTn>
                                        <p:tgtEl>
                                          <p:spTgt spid="12"/>
                                        </p:tgtEl>
                                      </p:cBhvr>
                                      <p:to x="100000" y="100000"/>
                                    </p:animScale>
                                    <p:animScale>
                                      <p:cBhvr>
                                        <p:cTn id="63" dur="26">
                                          <p:stCondLst>
                                            <p:cond delay="1808"/>
                                          </p:stCondLst>
                                        </p:cTn>
                                        <p:tgtEl>
                                          <p:spTgt spid="12"/>
                                        </p:tgtEl>
                                      </p:cBhvr>
                                      <p:to x="100000" y="95000"/>
                                    </p:animScale>
                                    <p:animScale>
                                      <p:cBhvr>
                                        <p:cTn id="6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65" fill="hold" display="0">
                  <p:stCondLst>
                    <p:cond delay="indefinite"/>
                  </p:stCondLst>
                </p:cTn>
                <p:tgtEl>
                  <p:spTgt spid="5"/>
                </p:tgtEl>
              </p:cMediaNode>
            </p:video>
          </p:childTnLst>
        </p:cTn>
      </p:par>
    </p:tnLst>
    <p:bldLst>
      <p:bldP spid="3" grpId="0"/>
      <p:bldP spid="6" grpId="0"/>
      <p:bldP spid="4" grpId="0" animBg="1"/>
      <p:bldP spid="7" grpId="0"/>
      <p:bldP spid="9" grpId="0"/>
      <p:bldP spid="10"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img3.imgtn.bdimg.com/it/u=3242873596,1407814323&amp;fm=26&amp;gp=0.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2250928"/>
            <a:ext cx="36534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descr="http://img2.imgtn.bdimg.com/it/u=4007020210,3246570644&amp;fm=26&amp;gp=0.jp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矩形 6"/>
          <p:cNvSpPr/>
          <p:nvPr/>
        </p:nvSpPr>
        <p:spPr>
          <a:xfrm>
            <a:off x="503347" y="648231"/>
            <a:ext cx="10427889" cy="707886"/>
          </a:xfrm>
          <a:prstGeom prst="rect">
            <a:avLst/>
          </a:prstGeom>
        </p:spPr>
        <p:txBody>
          <a:bodyPr wrap="square">
            <a:spAutoFit/>
          </a:bodyPr>
          <a:lstStyle/>
          <a:p>
            <a:pPr algn="ctr">
              <a:spcBef>
                <a:spcPct val="50000"/>
              </a:spcBef>
            </a:pPr>
            <a:r>
              <a:rPr lang="en-US" altLang="zh-CN" sz="4000" b="1" dirty="0">
                <a:solidFill>
                  <a:srgbClr val="FF0000"/>
                </a:solidFill>
                <a:latin typeface="宋体" pitchFamily="2" charset="-122"/>
                <a:ea typeface="宋体" pitchFamily="2" charset="-122"/>
              </a:rPr>
              <a:t>  </a:t>
            </a:r>
            <a:r>
              <a:rPr lang="zh-CN" altLang="en-US" sz="4000" b="1" dirty="0">
                <a:solidFill>
                  <a:srgbClr val="FF0000"/>
                </a:solidFill>
                <a:latin typeface="宋体" pitchFamily="2" charset="-122"/>
                <a:ea typeface="宋体" pitchFamily="2" charset="-122"/>
              </a:rPr>
              <a:t>人类一直有飞天的梦想</a:t>
            </a:r>
          </a:p>
        </p:txBody>
      </p:sp>
      <p:sp>
        <p:nvSpPr>
          <p:cNvPr id="2" name="文本框 1">
            <a:extLst>
              <a:ext uri="{FF2B5EF4-FFF2-40B4-BE49-F238E27FC236}">
                <a16:creationId xmlns:a16="http://schemas.microsoft.com/office/drawing/2014/main" id="{14EE98BB-0A32-43BE-88E1-B92EE47A6F35}"/>
              </a:ext>
            </a:extLst>
          </p:cNvPr>
          <p:cNvSpPr txBox="1"/>
          <p:nvPr/>
        </p:nvSpPr>
        <p:spPr>
          <a:xfrm>
            <a:off x="2667000" y="5146964"/>
            <a:ext cx="2618509" cy="369332"/>
          </a:xfrm>
          <a:prstGeom prst="rect">
            <a:avLst/>
          </a:prstGeom>
          <a:noFill/>
        </p:spPr>
        <p:txBody>
          <a:bodyPr wrap="square" rtlCol="0">
            <a:spAutoFit/>
          </a:bodyPr>
          <a:lstStyle/>
          <a:p>
            <a:r>
              <a:rPr lang="zh-CN" altLang="en-US" dirty="0">
                <a:latin typeface="仿宋" panose="02010609060101010101" pitchFamily="49" charset="-122"/>
                <a:ea typeface="仿宋" panose="02010609060101010101" pitchFamily="49" charset="-122"/>
              </a:rPr>
              <a:t>嫦娥奔月图</a:t>
            </a:r>
          </a:p>
        </p:txBody>
      </p:sp>
      <p:pic>
        <p:nvPicPr>
          <p:cNvPr id="4" name="图片 3">
            <a:extLst>
              <a:ext uri="{FF2B5EF4-FFF2-40B4-BE49-F238E27FC236}">
                <a16:creationId xmlns:a16="http://schemas.microsoft.com/office/drawing/2014/main" id="{B4632C61-CD3F-4B6A-9C73-BA35E90D9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455" y="2250928"/>
            <a:ext cx="4387272" cy="2746432"/>
          </a:xfrm>
          <a:prstGeom prst="rect">
            <a:avLst/>
          </a:prstGeom>
        </p:spPr>
      </p:pic>
      <p:sp>
        <p:nvSpPr>
          <p:cNvPr id="8" name="矩形 7">
            <a:extLst>
              <a:ext uri="{FF2B5EF4-FFF2-40B4-BE49-F238E27FC236}">
                <a16:creationId xmlns:a16="http://schemas.microsoft.com/office/drawing/2014/main" id="{A9C2F87A-7B74-40EA-B9EF-4A4648663464}"/>
              </a:ext>
            </a:extLst>
          </p:cNvPr>
          <p:cNvSpPr/>
          <p:nvPr/>
        </p:nvSpPr>
        <p:spPr>
          <a:xfrm>
            <a:off x="6634852" y="5279366"/>
            <a:ext cx="3531736" cy="369332"/>
          </a:xfrm>
          <a:prstGeom prst="rect">
            <a:avLst/>
          </a:prstGeom>
        </p:spPr>
        <p:txBody>
          <a:bodyPr wrap="none">
            <a:spAutoFit/>
          </a:bodyPr>
          <a:lstStyle/>
          <a:p>
            <a:r>
              <a:rPr lang="zh-CN" altLang="en-US" dirty="0">
                <a:solidFill>
                  <a:srgbClr val="333333"/>
                </a:solidFill>
                <a:latin typeface="仿宋" panose="02010609060101010101" pitchFamily="49" charset="-122"/>
                <a:ea typeface="仿宋" panose="02010609060101010101" pitchFamily="49" charset="-122"/>
              </a:rPr>
              <a:t>儿童散学归来早</a:t>
            </a:r>
            <a:r>
              <a:rPr lang="en-US" altLang="zh-CN" dirty="0">
                <a:solidFill>
                  <a:srgbClr val="333333"/>
                </a:solidFill>
                <a:latin typeface="仿宋" panose="02010609060101010101" pitchFamily="49" charset="-122"/>
                <a:ea typeface="仿宋" panose="02010609060101010101" pitchFamily="49" charset="-122"/>
              </a:rPr>
              <a:t>,</a:t>
            </a:r>
            <a:r>
              <a:rPr lang="zh-CN" altLang="en-US" dirty="0">
                <a:solidFill>
                  <a:srgbClr val="333333"/>
                </a:solidFill>
                <a:latin typeface="仿宋" panose="02010609060101010101" pitchFamily="49" charset="-122"/>
                <a:ea typeface="仿宋" panose="02010609060101010101" pitchFamily="49" charset="-122"/>
              </a:rPr>
              <a:t>忙趁东风放纸鸢</a:t>
            </a:r>
            <a:endParaRPr lang="zh-CN" altLang="en-US" dirty="0">
              <a:latin typeface="仿宋" panose="02010609060101010101" pitchFamily="49" charset="-122"/>
              <a:ea typeface="仿宋" panose="02010609060101010101" pitchFamily="49" charset="-122"/>
            </a:endParaRPr>
          </a:p>
        </p:txBody>
      </p:sp>
      <p:sp>
        <p:nvSpPr>
          <p:cNvPr id="10" name="矩形 9">
            <a:extLst>
              <a:ext uri="{FF2B5EF4-FFF2-40B4-BE49-F238E27FC236}">
                <a16:creationId xmlns:a16="http://schemas.microsoft.com/office/drawing/2014/main" id="{B81A6C86-6563-4355-8524-1993397206D0}"/>
              </a:ext>
            </a:extLst>
          </p:cNvPr>
          <p:cNvSpPr/>
          <p:nvPr/>
        </p:nvSpPr>
        <p:spPr>
          <a:xfrm>
            <a:off x="3047999" y="5930704"/>
            <a:ext cx="6096001" cy="646331"/>
          </a:xfrm>
          <a:prstGeom prst="rect">
            <a:avLst/>
          </a:prstGeom>
        </p:spPr>
        <p:txBody>
          <a:bodyPr>
            <a:spAutoFit/>
          </a:bodyPr>
          <a:lstStyle/>
          <a:p>
            <a:r>
              <a:rPr lang="zh-CN" altLang="en-US" b="1" dirty="0">
                <a:solidFill>
                  <a:srgbClr val="0070C0"/>
                </a:solidFill>
                <a:latin typeface="宋体" pitchFamily="2" charset="-122"/>
                <a:ea typeface="宋体" pitchFamily="2" charset="-122"/>
              </a:rPr>
              <a:t>  万有引力定律的发现，不仅破解了天上行星的运行规律，也为人类开辟了上天的理论之路。</a:t>
            </a:r>
            <a:endParaRPr lang="zh-CN" altLang="en-US" b="1" dirty="0">
              <a:solidFill>
                <a:srgbClr val="0070C0"/>
              </a:solidFill>
            </a:endParaRPr>
          </a:p>
        </p:txBody>
      </p:sp>
    </p:spTree>
    <p:custDataLst>
      <p:tags r:id="rId1"/>
    </p:custDataLst>
    <p:extLst>
      <p:ext uri="{BB962C8B-B14F-4D97-AF65-F5344CB8AC3E}">
        <p14:creationId xmlns:p14="http://schemas.microsoft.com/office/powerpoint/2010/main" val="950390911"/>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Oval 15">
            <a:extLst>
              <a:ext uri="{FF2B5EF4-FFF2-40B4-BE49-F238E27FC236}">
                <a16:creationId xmlns:a16="http://schemas.microsoft.com/office/drawing/2014/main" id="{74302B15-1D61-4F77-8F70-9E2DD00C9C57}"/>
              </a:ext>
            </a:extLst>
          </p:cNvPr>
          <p:cNvSpPr>
            <a:spLocks noChangeArrowheads="1"/>
          </p:cNvSpPr>
          <p:nvPr/>
        </p:nvSpPr>
        <p:spPr bwMode="auto">
          <a:xfrm>
            <a:off x="6324601" y="2362201"/>
            <a:ext cx="2270125" cy="2270125"/>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2400">
                <a:solidFill>
                  <a:schemeClr val="bg1"/>
                </a:solidFill>
                <a:latin typeface="黑体" panose="02010609060101010101" pitchFamily="49" charset="-122"/>
                <a:ea typeface="黑体" panose="02010609060101010101" pitchFamily="49" charset="-122"/>
              </a:defRPr>
            </a:lvl1pPr>
            <a:lvl2pPr marL="742950" indent="-285750" algn="ctr">
              <a:spcBef>
                <a:spcPct val="20000"/>
              </a:spcBef>
              <a:defRPr sz="2400">
                <a:solidFill>
                  <a:schemeClr val="bg1"/>
                </a:solidFill>
                <a:latin typeface="黑体" panose="02010609060101010101" pitchFamily="49" charset="-122"/>
                <a:ea typeface="黑体" panose="02010609060101010101" pitchFamily="49" charset="-122"/>
              </a:defRPr>
            </a:lvl2pPr>
            <a:lvl3pPr marL="1143000" indent="-228600" algn="ctr">
              <a:spcBef>
                <a:spcPct val="20000"/>
              </a:spcBef>
              <a:defRPr sz="2400">
                <a:solidFill>
                  <a:schemeClr val="bg1"/>
                </a:solidFill>
                <a:latin typeface="黑体" panose="02010609060101010101" pitchFamily="49" charset="-122"/>
                <a:ea typeface="黑体" panose="02010609060101010101" pitchFamily="49" charset="-122"/>
              </a:defRPr>
            </a:lvl3pPr>
            <a:lvl4pPr marL="1600200" indent="-228600" algn="ctr">
              <a:spcBef>
                <a:spcPct val="20000"/>
              </a:spcBef>
              <a:defRPr sz="2400">
                <a:solidFill>
                  <a:schemeClr val="bg1"/>
                </a:solidFill>
                <a:latin typeface="黑体" panose="02010609060101010101" pitchFamily="49" charset="-122"/>
                <a:ea typeface="黑体" panose="02010609060101010101" pitchFamily="49" charset="-122"/>
              </a:defRPr>
            </a:lvl4pPr>
            <a:lvl5pPr marL="2057400" indent="-228600" algn="ctr">
              <a:spcBef>
                <a:spcPct val="20000"/>
              </a:spcBef>
              <a:defRPr sz="2400">
                <a:solidFill>
                  <a:schemeClr val="bg1"/>
                </a:solidFill>
                <a:latin typeface="黑体" panose="02010609060101010101" pitchFamily="49" charset="-122"/>
                <a:ea typeface="黑体" panose="02010609060101010101" pitchFamily="49" charset="-122"/>
              </a:defRPr>
            </a:lvl5pPr>
            <a:lvl6pPr marL="25146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6pPr>
            <a:lvl7pPr marL="29718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7pPr>
            <a:lvl8pPr marL="34290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8pPr>
            <a:lvl9pPr marL="38862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9pPr>
          </a:lstStyle>
          <a:p>
            <a:pPr fontAlgn="base">
              <a:spcAft>
                <a:spcPct val="0"/>
              </a:spcAft>
            </a:pPr>
            <a:endParaRPr lang="zh-CN" altLang="en-US">
              <a:solidFill>
                <a:srgbClr val="FFFFFF"/>
              </a:solidFill>
            </a:endParaRPr>
          </a:p>
        </p:txBody>
      </p:sp>
      <p:sp>
        <p:nvSpPr>
          <p:cNvPr id="19468" name="Oval 16">
            <a:extLst>
              <a:ext uri="{FF2B5EF4-FFF2-40B4-BE49-F238E27FC236}">
                <a16:creationId xmlns:a16="http://schemas.microsoft.com/office/drawing/2014/main" id="{B3DA74FA-2065-440D-A532-42DB2AE993FC}"/>
              </a:ext>
            </a:extLst>
          </p:cNvPr>
          <p:cNvSpPr>
            <a:spLocks noChangeArrowheads="1"/>
          </p:cNvSpPr>
          <p:nvPr/>
        </p:nvSpPr>
        <p:spPr bwMode="auto">
          <a:xfrm>
            <a:off x="5715000" y="1752600"/>
            <a:ext cx="3505200" cy="35052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2400">
                <a:solidFill>
                  <a:schemeClr val="bg1"/>
                </a:solidFill>
                <a:latin typeface="黑体" panose="02010609060101010101" pitchFamily="49" charset="-122"/>
                <a:ea typeface="黑体" panose="02010609060101010101" pitchFamily="49" charset="-122"/>
              </a:defRPr>
            </a:lvl1pPr>
            <a:lvl2pPr marL="742950" indent="-285750" algn="ctr">
              <a:spcBef>
                <a:spcPct val="20000"/>
              </a:spcBef>
              <a:defRPr sz="2400">
                <a:solidFill>
                  <a:schemeClr val="bg1"/>
                </a:solidFill>
                <a:latin typeface="黑体" panose="02010609060101010101" pitchFamily="49" charset="-122"/>
                <a:ea typeface="黑体" panose="02010609060101010101" pitchFamily="49" charset="-122"/>
              </a:defRPr>
            </a:lvl2pPr>
            <a:lvl3pPr marL="1143000" indent="-228600" algn="ctr">
              <a:spcBef>
                <a:spcPct val="20000"/>
              </a:spcBef>
              <a:defRPr sz="2400">
                <a:solidFill>
                  <a:schemeClr val="bg1"/>
                </a:solidFill>
                <a:latin typeface="黑体" panose="02010609060101010101" pitchFamily="49" charset="-122"/>
                <a:ea typeface="黑体" panose="02010609060101010101" pitchFamily="49" charset="-122"/>
              </a:defRPr>
            </a:lvl3pPr>
            <a:lvl4pPr marL="1600200" indent="-228600" algn="ctr">
              <a:spcBef>
                <a:spcPct val="20000"/>
              </a:spcBef>
              <a:defRPr sz="2400">
                <a:solidFill>
                  <a:schemeClr val="bg1"/>
                </a:solidFill>
                <a:latin typeface="黑体" panose="02010609060101010101" pitchFamily="49" charset="-122"/>
                <a:ea typeface="黑体" panose="02010609060101010101" pitchFamily="49" charset="-122"/>
              </a:defRPr>
            </a:lvl4pPr>
            <a:lvl5pPr marL="2057400" indent="-228600" algn="ctr">
              <a:spcBef>
                <a:spcPct val="20000"/>
              </a:spcBef>
              <a:defRPr sz="2400">
                <a:solidFill>
                  <a:schemeClr val="bg1"/>
                </a:solidFill>
                <a:latin typeface="黑体" panose="02010609060101010101" pitchFamily="49" charset="-122"/>
                <a:ea typeface="黑体" panose="02010609060101010101" pitchFamily="49" charset="-122"/>
              </a:defRPr>
            </a:lvl5pPr>
            <a:lvl6pPr marL="25146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6pPr>
            <a:lvl7pPr marL="29718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7pPr>
            <a:lvl8pPr marL="34290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8pPr>
            <a:lvl9pPr marL="38862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9pPr>
          </a:lstStyle>
          <a:p>
            <a:pPr fontAlgn="base">
              <a:spcAft>
                <a:spcPct val="0"/>
              </a:spcAft>
            </a:pPr>
            <a:endParaRPr lang="zh-CN" altLang="en-US">
              <a:solidFill>
                <a:srgbClr val="FFFFFF"/>
              </a:solidFill>
            </a:endParaRPr>
          </a:p>
        </p:txBody>
      </p:sp>
      <p:sp>
        <p:nvSpPr>
          <p:cNvPr id="19481" name="Text Box 29">
            <a:extLst>
              <a:ext uri="{FF2B5EF4-FFF2-40B4-BE49-F238E27FC236}">
                <a16:creationId xmlns:a16="http://schemas.microsoft.com/office/drawing/2014/main" id="{17012352-33D1-48F0-8570-CC559A38EC43}"/>
              </a:ext>
            </a:extLst>
          </p:cNvPr>
          <p:cNvSpPr txBox="1">
            <a:spLocks noChangeArrowheads="1"/>
          </p:cNvSpPr>
          <p:nvPr/>
        </p:nvSpPr>
        <p:spPr bwMode="auto">
          <a:xfrm>
            <a:off x="1130739" y="236528"/>
            <a:ext cx="9725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2400">
                <a:solidFill>
                  <a:schemeClr val="bg1"/>
                </a:solidFill>
                <a:latin typeface="黑体" panose="02010609060101010101" pitchFamily="49" charset="-122"/>
                <a:ea typeface="黑体" panose="02010609060101010101" pitchFamily="49" charset="-122"/>
              </a:defRPr>
            </a:lvl1pPr>
            <a:lvl2pPr marL="742950" indent="-285750" algn="ctr">
              <a:spcBef>
                <a:spcPct val="20000"/>
              </a:spcBef>
              <a:defRPr sz="2400">
                <a:solidFill>
                  <a:schemeClr val="bg1"/>
                </a:solidFill>
                <a:latin typeface="黑体" panose="02010609060101010101" pitchFamily="49" charset="-122"/>
                <a:ea typeface="黑体" panose="02010609060101010101" pitchFamily="49" charset="-122"/>
              </a:defRPr>
            </a:lvl2pPr>
            <a:lvl3pPr marL="1143000" indent="-228600" algn="ctr">
              <a:spcBef>
                <a:spcPct val="20000"/>
              </a:spcBef>
              <a:defRPr sz="2400">
                <a:solidFill>
                  <a:schemeClr val="bg1"/>
                </a:solidFill>
                <a:latin typeface="黑体" panose="02010609060101010101" pitchFamily="49" charset="-122"/>
                <a:ea typeface="黑体" panose="02010609060101010101" pitchFamily="49" charset="-122"/>
              </a:defRPr>
            </a:lvl3pPr>
            <a:lvl4pPr marL="1600200" indent="-228600" algn="ctr">
              <a:spcBef>
                <a:spcPct val="20000"/>
              </a:spcBef>
              <a:defRPr sz="2400">
                <a:solidFill>
                  <a:schemeClr val="bg1"/>
                </a:solidFill>
                <a:latin typeface="黑体" panose="02010609060101010101" pitchFamily="49" charset="-122"/>
                <a:ea typeface="黑体" panose="02010609060101010101" pitchFamily="49" charset="-122"/>
              </a:defRPr>
            </a:lvl4pPr>
            <a:lvl5pPr marL="2057400" indent="-228600" algn="ctr">
              <a:spcBef>
                <a:spcPct val="20000"/>
              </a:spcBef>
              <a:defRPr sz="2400">
                <a:solidFill>
                  <a:schemeClr val="bg1"/>
                </a:solidFill>
                <a:latin typeface="黑体" panose="02010609060101010101" pitchFamily="49" charset="-122"/>
                <a:ea typeface="黑体" panose="02010609060101010101" pitchFamily="49" charset="-122"/>
              </a:defRPr>
            </a:lvl5pPr>
            <a:lvl6pPr marL="25146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6pPr>
            <a:lvl7pPr marL="29718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7pPr>
            <a:lvl8pPr marL="34290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8pPr>
            <a:lvl9pPr marL="38862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9pPr>
          </a:lstStyle>
          <a:p>
            <a:r>
              <a:rPr lang="zh-CN" altLang="en-US" dirty="0">
                <a:solidFill>
                  <a:srgbClr val="FFFF00"/>
                </a:solidFill>
              </a:rPr>
              <a:t>思考：高轨卫星和近地卫星哪个发射速度大？在轨稳定后谁的速度大？</a:t>
            </a:r>
          </a:p>
        </p:txBody>
      </p:sp>
      <p:pic>
        <p:nvPicPr>
          <p:cNvPr id="19483" name="Picture 4">
            <a:extLst>
              <a:ext uri="{FF2B5EF4-FFF2-40B4-BE49-F238E27FC236}">
                <a16:creationId xmlns:a16="http://schemas.microsoft.com/office/drawing/2014/main" id="{608BD161-9183-4648-98F4-AA7A632169E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500813" y="2619376"/>
            <a:ext cx="1890712"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7817" y="204557"/>
            <a:ext cx="10176365" cy="2739211"/>
          </a:xfrm>
          <a:prstGeom prst="rect">
            <a:avLst/>
          </a:prstGeom>
        </p:spPr>
        <p:txBody>
          <a:bodyPr wrap="square">
            <a:spAutoFit/>
          </a:bodyPr>
          <a:lstStyle/>
          <a:p>
            <a:r>
              <a:rPr lang="zh-CN" altLang="en-US" sz="3200" b="1" dirty="0">
                <a:solidFill>
                  <a:srgbClr val="0070C0"/>
                </a:solidFill>
                <a:latin typeface="宋体" pitchFamily="2" charset="-122"/>
                <a:ea typeface="宋体" pitchFamily="2" charset="-122"/>
              </a:rPr>
              <a:t>（</a:t>
            </a:r>
            <a:r>
              <a:rPr lang="en-US" altLang="zh-CN" sz="3200" b="1" dirty="0">
                <a:solidFill>
                  <a:srgbClr val="0070C0"/>
                </a:solidFill>
                <a:latin typeface="宋体" pitchFamily="2" charset="-122"/>
                <a:ea typeface="宋体" pitchFamily="2" charset="-122"/>
              </a:rPr>
              <a:t>2</a:t>
            </a:r>
            <a:r>
              <a:rPr lang="zh-CN" altLang="en-US" sz="3200" b="1" dirty="0">
                <a:solidFill>
                  <a:srgbClr val="0070C0"/>
                </a:solidFill>
                <a:latin typeface="宋体" pitchFamily="2" charset="-122"/>
                <a:ea typeface="宋体" pitchFamily="2" charset="-122"/>
              </a:rPr>
              <a:t>）同步卫星</a:t>
            </a:r>
            <a:r>
              <a:rPr lang="zh-CN" altLang="en-US" sz="3200" b="1" dirty="0">
                <a:solidFill>
                  <a:srgbClr val="00B0F0"/>
                </a:solidFill>
                <a:latin typeface="宋体" pitchFamily="2" charset="-122"/>
                <a:ea typeface="宋体" pitchFamily="2" charset="-122"/>
              </a:rPr>
              <a:t>：</a:t>
            </a:r>
            <a:r>
              <a:rPr lang="zh-CN" altLang="en-US" sz="2800" dirty="0">
                <a:latin typeface="宋体" pitchFamily="2" charset="-122"/>
                <a:ea typeface="宋体" pitchFamily="2" charset="-122"/>
              </a:rPr>
              <a:t>地球同步卫星是人为发射的一种卫星，</a:t>
            </a:r>
            <a:r>
              <a:rPr lang="zh-CN" altLang="en-US" sz="2800" b="1" dirty="0">
                <a:solidFill>
                  <a:srgbClr val="FF0000"/>
                </a:solidFill>
                <a:latin typeface="宋体" pitchFamily="2" charset="-122"/>
                <a:ea typeface="宋体" pitchFamily="2" charset="-122"/>
              </a:rPr>
              <a:t>它相对于地球静止于赤道上空</a:t>
            </a:r>
            <a:r>
              <a:rPr lang="zh-CN" altLang="en-US" sz="2800" dirty="0">
                <a:latin typeface="宋体" pitchFamily="2" charset="-122"/>
                <a:ea typeface="宋体" pitchFamily="2" charset="-122"/>
              </a:rPr>
              <a:t>。从地面上看，卫星保持不动，故也称静止卫星，从地球之外看，卫星与地球以相同的角速度转动，角速度与地球自转角速度相同，故称地球同步卫星。</a:t>
            </a:r>
            <a:endParaRPr lang="en-US" altLang="zh-CN" sz="2800" dirty="0">
              <a:latin typeface="宋体" pitchFamily="2" charset="-122"/>
              <a:ea typeface="宋体" pitchFamily="2" charset="-122"/>
            </a:endParaRPr>
          </a:p>
          <a:p>
            <a:r>
              <a:rPr lang="zh-CN" altLang="en-US" sz="2800" dirty="0">
                <a:latin typeface="宋体" pitchFamily="2" charset="-122"/>
                <a:ea typeface="宋体" pitchFamily="2" charset="-122"/>
              </a:rPr>
              <a:t>在平常的计算中，我们认为这是匀速圆周运动，</a:t>
            </a:r>
            <a:r>
              <a:rPr lang="zh-CN" altLang="en-US" sz="2800" dirty="0">
                <a:solidFill>
                  <a:srgbClr val="FF0000"/>
                </a:solidFill>
                <a:latin typeface="宋体" pitchFamily="2" charset="-122"/>
                <a:ea typeface="宋体" pitchFamily="2" charset="-122"/>
              </a:rPr>
              <a:t>运转周期约为</a:t>
            </a:r>
            <a:r>
              <a:rPr lang="en-US" altLang="zh-CN" sz="2800" dirty="0">
                <a:solidFill>
                  <a:srgbClr val="FF0000"/>
                </a:solidFill>
                <a:latin typeface="宋体" pitchFamily="2" charset="-122"/>
                <a:ea typeface="宋体" pitchFamily="2" charset="-122"/>
              </a:rPr>
              <a:t>24</a:t>
            </a:r>
            <a:r>
              <a:rPr lang="zh-CN" altLang="en-US" sz="2800" dirty="0">
                <a:solidFill>
                  <a:srgbClr val="FF0000"/>
                </a:solidFill>
                <a:latin typeface="宋体" pitchFamily="2" charset="-122"/>
                <a:ea typeface="宋体" pitchFamily="2" charset="-122"/>
              </a:rPr>
              <a:t>小时</a:t>
            </a:r>
            <a:endParaRPr lang="en-US" altLang="zh-CN" sz="2800" dirty="0">
              <a:solidFill>
                <a:srgbClr val="FF0000"/>
              </a:solidFill>
              <a:latin typeface="宋体" pitchFamily="2" charset="-122"/>
              <a:ea typeface="宋体" pitchFamily="2" charset="-122"/>
            </a:endParaRPr>
          </a:p>
        </p:txBody>
      </p:sp>
      <p:pic>
        <p:nvPicPr>
          <p:cNvPr id="21506" name="Picture 2" descr="http://ztd00.photos.bdimg.com/ztd/w=700;q=50/sign=a18b20ce8b8ba61edfeeca2f710fe637/a8ec8a13632762d0e7bd82bba9ec08fa513dc636.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33265" y="3343275"/>
            <a:ext cx="4124325" cy="3095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87259188"/>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heel(1)">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3"/>
          <p:cNvGrpSpPr/>
          <p:nvPr/>
        </p:nvGrpSpPr>
        <p:grpSpPr>
          <a:xfrm>
            <a:off x="6847523" y="1797368"/>
            <a:ext cx="3240087" cy="1944687"/>
            <a:chOff x="3515" y="1298"/>
            <a:chExt cx="2041" cy="1225"/>
          </a:xfrm>
        </p:grpSpPr>
        <p:sp>
          <p:nvSpPr>
            <p:cNvPr id="49154" name="Oval 4"/>
            <p:cNvSpPr/>
            <p:nvPr/>
          </p:nvSpPr>
          <p:spPr>
            <a:xfrm>
              <a:off x="3923" y="1298"/>
              <a:ext cx="1225" cy="1225"/>
            </a:xfrm>
            <a:prstGeom prst="ellipse">
              <a:avLst/>
            </a:prstGeom>
            <a:solidFill>
              <a:srgbClr val="D6E0FF"/>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a typeface="楷体_GB2312" pitchFamily="49" charset="-122"/>
              </a:endParaRPr>
            </a:p>
          </p:txBody>
        </p:sp>
        <p:sp>
          <p:nvSpPr>
            <p:cNvPr id="49155" name="Oval 5"/>
            <p:cNvSpPr/>
            <p:nvPr/>
          </p:nvSpPr>
          <p:spPr>
            <a:xfrm>
              <a:off x="3923" y="1888"/>
              <a:ext cx="1225" cy="91"/>
            </a:xfrm>
            <a:prstGeom prst="ellipse">
              <a:avLst/>
            </a:prstGeom>
            <a:solidFill>
              <a:schemeClr val="accent1"/>
            </a:solidFill>
            <a:ln w="12700" cap="flat" cmpd="sng">
              <a:solidFill>
                <a:srgbClr val="FF0000"/>
              </a:solidFill>
              <a:prstDash val="solid"/>
              <a:miter/>
              <a:headEnd type="none" w="med" len="med"/>
              <a:tailEnd type="none" w="med" len="med"/>
            </a:ln>
          </p:spPr>
          <p:txBody>
            <a:bodyPr wrap="none" anchor="ctr"/>
            <a:lstStyle/>
            <a:p>
              <a:endParaRPr lang="zh-CN" altLang="en-US" dirty="0">
                <a:latin typeface="Times New Roman" panose="02020603050405020304" pitchFamily="18" charset="0"/>
                <a:ea typeface="楷体_GB2312" pitchFamily="49" charset="-122"/>
              </a:endParaRPr>
            </a:p>
          </p:txBody>
        </p:sp>
        <p:sp>
          <p:nvSpPr>
            <p:cNvPr id="49156" name="Oval 6"/>
            <p:cNvSpPr/>
            <p:nvPr/>
          </p:nvSpPr>
          <p:spPr>
            <a:xfrm>
              <a:off x="3515" y="1797"/>
              <a:ext cx="2041" cy="318"/>
            </a:xfrm>
            <a:prstGeom prst="ellipse">
              <a:avLst/>
            </a:prstGeom>
            <a:solidFill>
              <a:schemeClr val="accent1">
                <a:alpha val="0"/>
              </a:schemeClr>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a typeface="楷体_GB2312" pitchFamily="49" charset="-122"/>
              </a:endParaRPr>
            </a:p>
          </p:txBody>
        </p:sp>
        <p:sp>
          <p:nvSpPr>
            <p:cNvPr id="49157" name="Line 7"/>
            <p:cNvSpPr/>
            <p:nvPr/>
          </p:nvSpPr>
          <p:spPr>
            <a:xfrm>
              <a:off x="3515" y="1933"/>
              <a:ext cx="408" cy="0"/>
            </a:xfrm>
            <a:prstGeom prst="line">
              <a:avLst/>
            </a:prstGeom>
            <a:ln w="9525" cap="flat" cmpd="sng">
              <a:solidFill>
                <a:schemeClr val="tx1"/>
              </a:solidFill>
              <a:prstDash val="solid"/>
              <a:miter/>
              <a:headEnd type="triangle" w="med" len="med"/>
              <a:tailEnd type="triangle" w="med" len="med"/>
            </a:ln>
          </p:spPr>
        </p:sp>
        <p:sp>
          <p:nvSpPr>
            <p:cNvPr id="49158" name="Text Box 8"/>
            <p:cNvSpPr txBox="1"/>
            <p:nvPr/>
          </p:nvSpPr>
          <p:spPr>
            <a:xfrm>
              <a:off x="3606" y="1570"/>
              <a:ext cx="235" cy="346"/>
            </a:xfrm>
            <a:prstGeom prst="rect">
              <a:avLst/>
            </a:prstGeom>
            <a:noFill/>
            <a:ln w="9525">
              <a:noFill/>
            </a:ln>
          </p:spPr>
          <p:txBody>
            <a:bodyPr wrap="none" anchor="t">
              <a:spAutoFit/>
            </a:bodyPr>
            <a:lstStyle/>
            <a:p>
              <a:r>
                <a:rPr lang="en-US" altLang="zh-CN" sz="3000" i="1" dirty="0">
                  <a:latin typeface="Times New Roman" panose="02020603050405020304" pitchFamily="18" charset="0"/>
                  <a:ea typeface="宋体" panose="02010600030101010101" pitchFamily="2" charset="-122"/>
                </a:rPr>
                <a:t>h</a:t>
              </a:r>
            </a:p>
          </p:txBody>
        </p:sp>
      </p:grpSp>
      <p:sp>
        <p:nvSpPr>
          <p:cNvPr id="49159" name="Text Box 9"/>
          <p:cNvSpPr txBox="1"/>
          <p:nvPr/>
        </p:nvSpPr>
        <p:spPr>
          <a:xfrm>
            <a:off x="956310" y="1044893"/>
            <a:ext cx="5681663" cy="639762"/>
          </a:xfrm>
          <a:prstGeom prst="rect">
            <a:avLst/>
          </a:prstGeom>
          <a:noFill/>
          <a:ln w="9525">
            <a:noFill/>
          </a:ln>
        </p:spPr>
        <p:txBody>
          <a:bodyPr wrap="square" anchor="t">
            <a:spAutoFit/>
          </a:bodyPr>
          <a:lstStyle/>
          <a:p>
            <a:pPr>
              <a:spcBef>
                <a:spcPct val="20000"/>
              </a:spcBef>
              <a:buClr>
                <a:schemeClr val="accent2"/>
              </a:buClr>
              <a:buFont typeface="Wingdings" panose="05000000000000000000" pitchFamily="2" charset="2"/>
            </a:pPr>
            <a:r>
              <a:rPr lang="zh-CN" altLang="en-US" sz="3600" dirty="0">
                <a:solidFill>
                  <a:srgbClr val="000000"/>
                </a:solidFill>
                <a:latin typeface="黑体" panose="02010609060101010101" charset="-122"/>
                <a:ea typeface="黑体" panose="02010609060101010101" charset="-122"/>
              </a:rPr>
              <a:t>若同步卫星离地面高度</a:t>
            </a:r>
            <a:r>
              <a:rPr lang="en-US" altLang="zh-CN" sz="3600" i="1" dirty="0">
                <a:solidFill>
                  <a:srgbClr val="000000"/>
                </a:solidFill>
                <a:latin typeface="Times New Roman" panose="02020603050405020304" pitchFamily="18" charset="0"/>
                <a:ea typeface="黑体" panose="02010609060101010101" charset="-122"/>
              </a:rPr>
              <a:t>h</a:t>
            </a:r>
          </a:p>
        </p:txBody>
      </p:sp>
      <p:graphicFrame>
        <p:nvGraphicFramePr>
          <p:cNvPr id="49160" name="对象 8">
            <a:hlinkClick r:id="" action="ppaction://ole?verb=0"/>
          </p:cNvPr>
          <p:cNvGraphicFramePr>
            <a:graphicFrameLocks noChangeAspect="1"/>
          </p:cNvGraphicFramePr>
          <p:nvPr/>
        </p:nvGraphicFramePr>
        <p:xfrm>
          <a:off x="1481773" y="2308543"/>
          <a:ext cx="4854575" cy="1277937"/>
        </p:xfrm>
        <a:graphic>
          <a:graphicData uri="http://schemas.openxmlformats.org/presentationml/2006/ole">
            <mc:AlternateContent xmlns:mc="http://schemas.openxmlformats.org/markup-compatibility/2006">
              <mc:Choice xmlns:v="urn:schemas-microsoft-com:vml" Requires="v">
                <p:oleObj spid="_x0000_s4448" r:id="rId3" imgW="1688465" imgH="444500" progId="Equation.KSEE3">
                  <p:embed/>
                </p:oleObj>
              </mc:Choice>
              <mc:Fallback>
                <p:oleObj r:id="rId3" imgW="1688465" imgH="444500" progId="Equation.KSEE3">
                  <p:embed/>
                  <p:pic>
                    <p:nvPicPr>
                      <p:cNvPr id="49160" name="对象 8">
                        <a:hlinkClick r:id="" action="ppaction://ole?verb=0"/>
                      </p:cNvPr>
                      <p:cNvPicPr/>
                      <p:nvPr/>
                    </p:nvPicPr>
                    <p:blipFill>
                      <a:blip r:embed="rId4"/>
                      <a:stretch>
                        <a:fillRect/>
                      </a:stretch>
                    </p:blipFill>
                    <p:spPr>
                      <a:xfrm>
                        <a:off x="1481773" y="2308543"/>
                        <a:ext cx="4854575" cy="1277937"/>
                      </a:xfrm>
                      <a:prstGeom prst="rect">
                        <a:avLst/>
                      </a:prstGeom>
                      <a:noFill/>
                      <a:ln w="38100">
                        <a:noFill/>
                        <a:miter/>
                      </a:ln>
                    </p:spPr>
                  </p:pic>
                </p:oleObj>
              </mc:Fallback>
            </mc:AlternateContent>
          </a:graphicData>
        </a:graphic>
      </p:graphicFrame>
      <p:graphicFrame>
        <p:nvGraphicFramePr>
          <p:cNvPr id="49161" name="对象 9">
            <a:hlinkClick r:id="" action="ppaction://ole?verb=0"/>
          </p:cNvPr>
          <p:cNvGraphicFramePr>
            <a:graphicFrameLocks noChangeAspect="1"/>
          </p:cNvGraphicFramePr>
          <p:nvPr/>
        </p:nvGraphicFramePr>
        <p:xfrm>
          <a:off x="1481773" y="3991293"/>
          <a:ext cx="6091237" cy="1462087"/>
        </p:xfrm>
        <a:graphic>
          <a:graphicData uri="http://schemas.openxmlformats.org/presentationml/2006/ole">
            <mc:AlternateContent xmlns:mc="http://schemas.openxmlformats.org/markup-compatibility/2006">
              <mc:Choice xmlns:v="urn:schemas-microsoft-com:vml" Requires="v">
                <p:oleObj spid="_x0000_s4449" r:id="rId5" imgW="1905000" imgH="457200" progId="Equation.KSEE3">
                  <p:embed/>
                </p:oleObj>
              </mc:Choice>
              <mc:Fallback>
                <p:oleObj r:id="rId5" imgW="1905000" imgH="457200" progId="Equation.KSEE3">
                  <p:embed/>
                  <p:pic>
                    <p:nvPicPr>
                      <p:cNvPr id="49161" name="对象 9">
                        <a:hlinkClick r:id="" action="ppaction://ole?verb=0"/>
                      </p:cNvPr>
                      <p:cNvPicPr/>
                      <p:nvPr/>
                    </p:nvPicPr>
                    <p:blipFill>
                      <a:blip r:embed="rId6"/>
                      <a:stretch>
                        <a:fillRect/>
                      </a:stretch>
                    </p:blipFill>
                    <p:spPr>
                      <a:xfrm>
                        <a:off x="1481773" y="3991293"/>
                        <a:ext cx="6091237" cy="1462087"/>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5994" y="476672"/>
            <a:ext cx="8156357" cy="523220"/>
          </a:xfrm>
          <a:prstGeom prst="rect">
            <a:avLst/>
          </a:prstGeom>
        </p:spPr>
        <p:txBody>
          <a:bodyPr wrap="square">
            <a:spAutoFit/>
          </a:bodyPr>
          <a:lstStyle/>
          <a:p>
            <a:pPr algn="ctr"/>
            <a:r>
              <a:rPr lang="zh-CN" altLang="en-US" sz="2800" b="1" dirty="0">
                <a:solidFill>
                  <a:srgbClr val="FF0000"/>
                </a:solidFill>
                <a:latin typeface="宋体" pitchFamily="2" charset="-122"/>
                <a:ea typeface="宋体" pitchFamily="2" charset="-122"/>
              </a:rPr>
              <a:t>关于同步卫星的六个“一定”</a:t>
            </a:r>
            <a:endParaRPr lang="en-US" altLang="zh-CN" sz="2800" b="1" dirty="0">
              <a:solidFill>
                <a:srgbClr val="FF0000"/>
              </a:solidFill>
              <a:latin typeface="宋体" pitchFamily="2" charset="-122"/>
              <a:ea typeface="宋体" pitchFamily="2" charset="-122"/>
            </a:endParaRPr>
          </a:p>
        </p:txBody>
      </p:sp>
      <p:sp>
        <p:nvSpPr>
          <p:cNvPr id="3" name="矩形 2"/>
          <p:cNvSpPr/>
          <p:nvPr/>
        </p:nvSpPr>
        <p:spPr>
          <a:xfrm>
            <a:off x="2203066" y="1217601"/>
            <a:ext cx="2956830" cy="523220"/>
          </a:xfrm>
          <a:prstGeom prst="rect">
            <a:avLst/>
          </a:prstGeom>
        </p:spPr>
        <p:txBody>
          <a:bodyPr wrap="square">
            <a:spAutoFit/>
          </a:bodyPr>
          <a:lstStyle/>
          <a:p>
            <a:r>
              <a:rPr lang="zh-CN" altLang="en-US" sz="2800" dirty="0">
                <a:latin typeface="Calibri"/>
                <a:ea typeface="宋体" pitchFamily="2" charset="-122"/>
                <a:cs typeface="Calibri"/>
              </a:rPr>
              <a:t>①轨道平面一定</a:t>
            </a:r>
            <a:endParaRPr lang="en-US" altLang="zh-CN" sz="2800" dirty="0">
              <a:latin typeface="宋体" pitchFamily="2" charset="-122"/>
              <a:ea typeface="宋体" pitchFamily="2" charset="-122"/>
            </a:endParaRPr>
          </a:p>
        </p:txBody>
      </p:sp>
      <p:sp>
        <p:nvSpPr>
          <p:cNvPr id="4" name="矩形 3"/>
          <p:cNvSpPr/>
          <p:nvPr/>
        </p:nvSpPr>
        <p:spPr>
          <a:xfrm>
            <a:off x="2203067" y="2038978"/>
            <a:ext cx="4396989" cy="523220"/>
          </a:xfrm>
          <a:prstGeom prst="rect">
            <a:avLst/>
          </a:prstGeom>
        </p:spPr>
        <p:txBody>
          <a:bodyPr wrap="square">
            <a:spAutoFit/>
          </a:bodyPr>
          <a:lstStyle/>
          <a:p>
            <a:r>
              <a:rPr lang="zh-CN" altLang="en-US" sz="2800" dirty="0">
                <a:latin typeface="Calibri"/>
                <a:ea typeface="宋体" pitchFamily="2" charset="-122"/>
                <a:cs typeface="Calibri"/>
              </a:rPr>
              <a:t>②周期与角速度一定</a:t>
            </a:r>
            <a:endParaRPr lang="en-US" altLang="zh-CN" sz="2800" dirty="0">
              <a:latin typeface="宋体" pitchFamily="2" charset="-122"/>
              <a:ea typeface="宋体" pitchFamily="2" charset="-122"/>
            </a:endParaRPr>
          </a:p>
        </p:txBody>
      </p:sp>
      <p:sp>
        <p:nvSpPr>
          <p:cNvPr id="5" name="矩形 4"/>
          <p:cNvSpPr/>
          <p:nvPr/>
        </p:nvSpPr>
        <p:spPr>
          <a:xfrm>
            <a:off x="2203067" y="5543654"/>
            <a:ext cx="3532895" cy="523220"/>
          </a:xfrm>
          <a:prstGeom prst="rect">
            <a:avLst/>
          </a:prstGeom>
        </p:spPr>
        <p:txBody>
          <a:bodyPr wrap="square">
            <a:spAutoFit/>
          </a:bodyPr>
          <a:lstStyle/>
          <a:p>
            <a:r>
              <a:rPr lang="zh-CN" altLang="en-US" sz="2800" dirty="0">
                <a:latin typeface="Calibri"/>
                <a:ea typeface="宋体" pitchFamily="2" charset="-122"/>
                <a:cs typeface="Calibri"/>
              </a:rPr>
              <a:t>⑥运转方向一定</a:t>
            </a:r>
            <a:endParaRPr lang="en-US" altLang="zh-CN" sz="2800" dirty="0">
              <a:latin typeface="宋体" pitchFamily="2" charset="-122"/>
              <a:ea typeface="宋体" pitchFamily="2" charset="-122"/>
            </a:endParaRPr>
          </a:p>
        </p:txBody>
      </p:sp>
      <p:sp>
        <p:nvSpPr>
          <p:cNvPr id="6" name="矩形 5"/>
          <p:cNvSpPr/>
          <p:nvPr/>
        </p:nvSpPr>
        <p:spPr>
          <a:xfrm>
            <a:off x="2203066" y="2901945"/>
            <a:ext cx="3820926" cy="523220"/>
          </a:xfrm>
          <a:prstGeom prst="rect">
            <a:avLst/>
          </a:prstGeom>
        </p:spPr>
        <p:txBody>
          <a:bodyPr wrap="square">
            <a:spAutoFit/>
          </a:bodyPr>
          <a:lstStyle/>
          <a:p>
            <a:r>
              <a:rPr lang="zh-CN" altLang="en-US" sz="2800" dirty="0">
                <a:latin typeface="Calibri"/>
                <a:ea typeface="宋体" pitchFamily="2" charset="-122"/>
                <a:cs typeface="Calibri"/>
              </a:rPr>
              <a:t>③轨道半径一定</a:t>
            </a:r>
            <a:endParaRPr lang="en-US" altLang="zh-CN" sz="2800" dirty="0">
              <a:latin typeface="宋体" pitchFamily="2" charset="-122"/>
              <a:ea typeface="宋体" pitchFamily="2" charset="-122"/>
            </a:endParaRPr>
          </a:p>
        </p:txBody>
      </p:sp>
      <p:sp>
        <p:nvSpPr>
          <p:cNvPr id="7" name="矩形 6"/>
          <p:cNvSpPr/>
          <p:nvPr/>
        </p:nvSpPr>
        <p:spPr>
          <a:xfrm>
            <a:off x="2155994" y="4542237"/>
            <a:ext cx="4396989" cy="523220"/>
          </a:xfrm>
          <a:prstGeom prst="rect">
            <a:avLst/>
          </a:prstGeom>
        </p:spPr>
        <p:txBody>
          <a:bodyPr wrap="square">
            <a:spAutoFit/>
          </a:bodyPr>
          <a:lstStyle/>
          <a:p>
            <a:r>
              <a:rPr lang="zh-CN" altLang="en-US" sz="2800" dirty="0">
                <a:latin typeface="Calibri"/>
                <a:ea typeface="宋体" pitchFamily="2" charset="-122"/>
                <a:cs typeface="Calibri"/>
              </a:rPr>
              <a:t>⑤向心加速度的大小一定</a:t>
            </a:r>
            <a:endParaRPr lang="en-US" altLang="zh-CN" sz="2800" dirty="0">
              <a:latin typeface="宋体" pitchFamily="2" charset="-122"/>
              <a:ea typeface="宋体" pitchFamily="2" charset="-122"/>
            </a:endParaRPr>
          </a:p>
        </p:txBody>
      </p:sp>
      <p:sp>
        <p:nvSpPr>
          <p:cNvPr id="8" name="矩形 7"/>
          <p:cNvSpPr/>
          <p:nvPr/>
        </p:nvSpPr>
        <p:spPr>
          <a:xfrm>
            <a:off x="2203067" y="3650918"/>
            <a:ext cx="3316869" cy="523220"/>
          </a:xfrm>
          <a:prstGeom prst="rect">
            <a:avLst/>
          </a:prstGeom>
        </p:spPr>
        <p:txBody>
          <a:bodyPr wrap="square">
            <a:spAutoFit/>
          </a:bodyPr>
          <a:lstStyle/>
          <a:p>
            <a:r>
              <a:rPr lang="zh-CN" altLang="en-US" sz="2800" dirty="0">
                <a:latin typeface="Calibri"/>
                <a:ea typeface="宋体" pitchFamily="2" charset="-122"/>
                <a:cs typeface="Calibri"/>
              </a:rPr>
              <a:t>④速度大小一定</a:t>
            </a:r>
            <a:endParaRPr lang="en-US" altLang="zh-CN" sz="2800" dirty="0">
              <a:latin typeface="宋体" pitchFamily="2" charset="-122"/>
              <a:ea typeface="宋体" pitchFamily="2" charset="-122"/>
            </a:endParaRPr>
          </a:p>
        </p:txBody>
      </p:sp>
      <p:sp>
        <p:nvSpPr>
          <p:cNvPr id="9" name="矩形 8"/>
          <p:cNvSpPr/>
          <p:nvPr/>
        </p:nvSpPr>
        <p:spPr>
          <a:xfrm>
            <a:off x="7027255" y="1242896"/>
            <a:ext cx="2956830" cy="523220"/>
          </a:xfrm>
          <a:prstGeom prst="rect">
            <a:avLst/>
          </a:prstGeom>
        </p:spPr>
        <p:txBody>
          <a:bodyPr wrap="square">
            <a:spAutoFit/>
          </a:bodyPr>
          <a:lstStyle/>
          <a:p>
            <a:r>
              <a:rPr lang="zh-CN" altLang="en-US" sz="2800" dirty="0">
                <a:latin typeface="宋体" pitchFamily="2" charset="-122"/>
                <a:ea typeface="宋体" pitchFamily="2" charset="-122"/>
              </a:rPr>
              <a:t>赤道平面</a:t>
            </a:r>
            <a:endParaRPr lang="en-US" altLang="zh-CN" sz="2800" dirty="0">
              <a:latin typeface="宋体" pitchFamily="2" charset="-122"/>
              <a:ea typeface="宋体" pitchFamily="2" charset="-122"/>
            </a:endParaRPr>
          </a:p>
        </p:txBody>
      </p:sp>
      <p:sp>
        <p:nvSpPr>
          <p:cNvPr id="10" name="矩形 9"/>
          <p:cNvSpPr/>
          <p:nvPr/>
        </p:nvSpPr>
        <p:spPr>
          <a:xfrm>
            <a:off x="7055347" y="2038978"/>
            <a:ext cx="2956830" cy="523220"/>
          </a:xfrm>
          <a:prstGeom prst="rect">
            <a:avLst/>
          </a:prstGeom>
        </p:spPr>
        <p:txBody>
          <a:bodyPr wrap="square">
            <a:spAutoFit/>
          </a:bodyPr>
          <a:lstStyle/>
          <a:p>
            <a:r>
              <a:rPr lang="en-US" altLang="zh-CN" sz="2800" dirty="0">
                <a:latin typeface="宋体" pitchFamily="2" charset="-122"/>
                <a:ea typeface="宋体" pitchFamily="2" charset="-122"/>
              </a:rPr>
              <a:t>24h</a:t>
            </a:r>
          </a:p>
        </p:txBody>
      </p:sp>
      <p:sp>
        <p:nvSpPr>
          <p:cNvPr id="11" name="矩形 10"/>
          <p:cNvSpPr/>
          <p:nvPr/>
        </p:nvSpPr>
        <p:spPr>
          <a:xfrm>
            <a:off x="7055347" y="2901945"/>
            <a:ext cx="2956830" cy="523220"/>
          </a:xfrm>
          <a:prstGeom prst="rect">
            <a:avLst/>
          </a:prstGeom>
        </p:spPr>
        <p:txBody>
          <a:bodyPr wrap="square">
            <a:spAutoFit/>
          </a:bodyPr>
          <a:lstStyle/>
          <a:p>
            <a:r>
              <a:rPr lang="en-US" altLang="zh-CN" sz="2800" dirty="0">
                <a:latin typeface="宋体" pitchFamily="2" charset="-122"/>
                <a:ea typeface="宋体" pitchFamily="2" charset="-122"/>
              </a:rPr>
              <a:t>6.6R</a:t>
            </a:r>
          </a:p>
        </p:txBody>
      </p:sp>
      <p:sp>
        <p:nvSpPr>
          <p:cNvPr id="12" name="矩形 11"/>
          <p:cNvSpPr/>
          <p:nvPr/>
        </p:nvSpPr>
        <p:spPr>
          <a:xfrm>
            <a:off x="7061154" y="3650918"/>
            <a:ext cx="2956830" cy="523220"/>
          </a:xfrm>
          <a:prstGeom prst="rect">
            <a:avLst/>
          </a:prstGeom>
        </p:spPr>
        <p:txBody>
          <a:bodyPr wrap="square">
            <a:spAutoFit/>
          </a:bodyPr>
          <a:lstStyle/>
          <a:p>
            <a:r>
              <a:rPr lang="en-US" altLang="zh-CN" sz="2800" dirty="0">
                <a:latin typeface="Times New Roman" panose="02020603050405020304" pitchFamily="18" charset="0"/>
                <a:ea typeface="宋体" pitchFamily="2" charset="-122"/>
                <a:cs typeface="Times New Roman" panose="02020603050405020304" pitchFamily="18" charset="0"/>
              </a:rPr>
              <a:t>3.08km/s</a:t>
            </a:r>
          </a:p>
        </p:txBody>
      </p:sp>
      <p:sp>
        <p:nvSpPr>
          <p:cNvPr id="13" name="矩形 12"/>
          <p:cNvSpPr/>
          <p:nvPr/>
        </p:nvSpPr>
        <p:spPr>
          <a:xfrm>
            <a:off x="7016294" y="5543654"/>
            <a:ext cx="2956830" cy="523220"/>
          </a:xfrm>
          <a:prstGeom prst="rect">
            <a:avLst/>
          </a:prstGeom>
        </p:spPr>
        <p:txBody>
          <a:bodyPr wrap="square">
            <a:spAutoFit/>
          </a:bodyPr>
          <a:lstStyle/>
          <a:p>
            <a:r>
              <a:rPr lang="zh-CN" altLang="en-US" sz="2800" dirty="0">
                <a:latin typeface="宋体" pitchFamily="2" charset="-122"/>
                <a:ea typeface="宋体" pitchFamily="2" charset="-122"/>
              </a:rPr>
              <a:t>自西向东</a:t>
            </a:r>
            <a:endParaRPr lang="en-US" altLang="zh-CN" sz="2800" dirty="0">
              <a:latin typeface="宋体" pitchFamily="2" charset="-122"/>
              <a:ea typeface="宋体" pitchFamily="2" charset="-122"/>
            </a:endParaRPr>
          </a:p>
        </p:txBody>
      </p:sp>
      <mc:AlternateContent xmlns:mc="http://schemas.openxmlformats.org/markup-compatibility/2006" xmlns:a14="http://schemas.microsoft.com/office/drawing/2010/main">
        <mc:Choice Requires="a14">
          <p:sp>
            <p:nvSpPr>
              <p:cNvPr id="14" name="矩形 13"/>
              <p:cNvSpPr/>
              <p:nvPr/>
            </p:nvSpPr>
            <p:spPr>
              <a:xfrm>
                <a:off x="7027255" y="4447532"/>
                <a:ext cx="2960234" cy="712631"/>
              </a:xfrm>
              <a:prstGeom prst="rect">
                <a:avLst/>
              </a:prstGeom>
            </p:spPr>
            <p:txBody>
              <a:bodyPr wrap="none">
                <a:spAutoFit/>
              </a:bodyPr>
              <a:lstStyle/>
              <a:p>
                <a14:m>
                  <m:oMath xmlns:m="http://schemas.openxmlformats.org/officeDocument/2006/math">
                    <m:sSub>
                      <m:sSubPr>
                        <m:ctrlPr>
                          <a:rPr lang="en-US" altLang="zh-CN" sz="2800" b="1" i="1">
                            <a:latin typeface="Cambria Math" panose="02040503050406030204" pitchFamily="18" charset="0"/>
                            <a:ea typeface="华文新魏" pitchFamily="2" charset="-122"/>
                          </a:rPr>
                        </m:ctrlPr>
                      </m:sSubPr>
                      <m:e>
                        <m:r>
                          <a:rPr lang="en-US" altLang="zh-CN" sz="2800" b="1" i="1">
                            <a:latin typeface="Cambria Math"/>
                            <a:ea typeface="华文新魏" pitchFamily="2" charset="-122"/>
                          </a:rPr>
                          <m:t>𝒂</m:t>
                        </m:r>
                      </m:e>
                      <m:sub>
                        <m:r>
                          <a:rPr lang="en-US" altLang="zh-CN" sz="2800" b="1" i="1">
                            <a:latin typeface="Cambria Math"/>
                            <a:ea typeface="华文新魏" pitchFamily="2" charset="-122"/>
                          </a:rPr>
                          <m:t>𝒏</m:t>
                        </m:r>
                      </m:sub>
                    </m:sSub>
                    <m:r>
                      <a:rPr lang="en-US" altLang="zh-CN" sz="2800" b="1" i="1">
                        <a:latin typeface="Cambria Math"/>
                        <a:ea typeface="华文新魏" pitchFamily="2" charset="-122"/>
                      </a:rPr>
                      <m:t>=</m:t>
                    </m:r>
                    <m:f>
                      <m:fPr>
                        <m:ctrlPr>
                          <a:rPr lang="en-US" altLang="zh-CN" sz="2800" b="1" i="1">
                            <a:solidFill>
                              <a:srgbClr val="FF0000"/>
                            </a:solidFill>
                            <a:latin typeface="Cambria Math" panose="02040503050406030204" pitchFamily="18" charset="0"/>
                            <a:ea typeface="华文新魏" pitchFamily="2" charset="-122"/>
                            <a:cs typeface="Calibri"/>
                          </a:rPr>
                        </m:ctrlPr>
                      </m:fPr>
                      <m:num>
                        <m:r>
                          <a:rPr lang="en-US" altLang="zh-CN" sz="2800" b="1">
                            <a:solidFill>
                              <a:srgbClr val="FF0000"/>
                            </a:solidFill>
                            <a:latin typeface="Cambria Math"/>
                            <a:ea typeface="华文新魏" pitchFamily="2" charset="-122"/>
                            <a:cs typeface="Calibri"/>
                          </a:rPr>
                          <m:t>𝐆𝐌</m:t>
                        </m:r>
                      </m:num>
                      <m:den>
                        <m:sSup>
                          <m:sSupPr>
                            <m:ctrlPr>
                              <a:rPr lang="en-US" altLang="zh-CN" sz="2800" b="1" i="1">
                                <a:solidFill>
                                  <a:srgbClr val="FF0000"/>
                                </a:solidFill>
                                <a:latin typeface="Cambria Math" panose="02040503050406030204" pitchFamily="18" charset="0"/>
                                <a:ea typeface="华文新魏" pitchFamily="2" charset="-122"/>
                                <a:cs typeface="Calibri"/>
                              </a:rPr>
                            </m:ctrlPr>
                          </m:sSupPr>
                          <m:e>
                            <m:r>
                              <a:rPr lang="en-US" altLang="zh-CN" sz="2800" b="1">
                                <a:solidFill>
                                  <a:srgbClr val="FF0000"/>
                                </a:solidFill>
                                <a:latin typeface="Cambria Math"/>
                                <a:ea typeface="华文新魏" pitchFamily="2" charset="-122"/>
                                <a:cs typeface="Calibri"/>
                              </a:rPr>
                              <m:t>𝐫</m:t>
                            </m:r>
                          </m:e>
                          <m:sup>
                            <m:r>
                              <a:rPr lang="en-US" altLang="zh-CN" sz="2800" b="1">
                                <a:solidFill>
                                  <a:srgbClr val="FF0000"/>
                                </a:solidFill>
                                <a:latin typeface="Cambria Math"/>
                                <a:ea typeface="华文新魏" pitchFamily="2" charset="-122"/>
                                <a:cs typeface="Calibri"/>
                              </a:rPr>
                              <m:t>𝟐</m:t>
                            </m:r>
                          </m:sup>
                        </m:sSup>
                      </m:den>
                    </m:f>
                  </m:oMath>
                </a14:m>
                <a:r>
                  <a:rPr lang="en-US" altLang="zh-CN" sz="2800" dirty="0">
                    <a:solidFill>
                      <a:srgbClr val="FF0000"/>
                    </a:solidFill>
                    <a:latin typeface="Times New Roman" panose="02020603050405020304" pitchFamily="18" charset="0"/>
                    <a:cs typeface="Times New Roman" panose="02020603050405020304" pitchFamily="18" charset="0"/>
                  </a:rPr>
                  <a:t>=0.23m/s</a:t>
                </a:r>
                <a:r>
                  <a:rPr lang="en-US" altLang="zh-CN" sz="2800" baseline="30000" dirty="0">
                    <a:solidFill>
                      <a:srgbClr val="FF0000"/>
                    </a:solidFill>
                    <a:latin typeface="Times New Roman" panose="02020603050405020304" pitchFamily="18" charset="0"/>
                    <a:cs typeface="Times New Roman" panose="02020603050405020304" pitchFamily="18" charset="0"/>
                  </a:rPr>
                  <a:t>2</a:t>
                </a:r>
                <a:endParaRPr lang="zh-CN" altLang="en-US" sz="2800" baseline="30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7027255" y="4447532"/>
                <a:ext cx="2960234" cy="712631"/>
              </a:xfrm>
              <a:prstGeom prst="rect">
                <a:avLst/>
              </a:prstGeom>
              <a:blipFill>
                <a:blip r:embed="rId5"/>
                <a:stretch>
                  <a:fillRect b="-10345"/>
                </a:stretch>
              </a:blipFill>
            </p:spPr>
            <p:txBody>
              <a:bodyPr/>
              <a:lstStyle/>
              <a:p>
                <a:r>
                  <a:rPr lang="zh-CN" altLang="en-US">
                    <a:noFill/>
                  </a:rPr>
                  <a:t> </a:t>
                </a:r>
              </a:p>
            </p:txBody>
          </p:sp>
        </mc:Fallback>
      </mc:AlternateContent>
      <p:sp>
        <p:nvSpPr>
          <p:cNvPr id="16" name="右箭头 15"/>
          <p:cNvSpPr/>
          <p:nvPr/>
        </p:nvSpPr>
        <p:spPr>
          <a:xfrm>
            <a:off x="5125199" y="1361054"/>
            <a:ext cx="1856398" cy="40506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6384032" y="4660395"/>
            <a:ext cx="643223" cy="40506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5626056" y="2144898"/>
            <a:ext cx="1216230" cy="387065"/>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5125199" y="2961024"/>
            <a:ext cx="1856398" cy="40506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5159896" y="3672574"/>
            <a:ext cx="1856398" cy="40506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a:off x="5170857" y="5602733"/>
            <a:ext cx="1856398" cy="405063"/>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310462143"/>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308" y="1878191"/>
            <a:ext cx="4201110" cy="412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428630" y="419100"/>
            <a:ext cx="8156357" cy="1200329"/>
          </a:xfrm>
          <a:prstGeom prst="rect">
            <a:avLst/>
          </a:prstGeom>
        </p:spPr>
        <p:txBody>
          <a:bodyPr wrap="square">
            <a:spAutoFit/>
          </a:bodyPr>
          <a:lstStyle/>
          <a:p>
            <a:pPr algn="ctr"/>
            <a:r>
              <a:rPr lang="en-US" altLang="zh-CN" sz="3600" b="1" dirty="0">
                <a:solidFill>
                  <a:srgbClr val="FF0000"/>
                </a:solidFill>
                <a:latin typeface="仿宋" panose="02010609060101010101" pitchFamily="49" charset="-122"/>
                <a:ea typeface="仿宋" panose="02010609060101010101" pitchFamily="49" charset="-122"/>
              </a:rPr>
              <a:t>C</a:t>
            </a:r>
            <a:r>
              <a:rPr lang="zh-CN" altLang="en-US" sz="3600" b="1" dirty="0">
                <a:solidFill>
                  <a:srgbClr val="FF0000"/>
                </a:solidFill>
                <a:latin typeface="仿宋" panose="02010609060101010101" pitchFamily="49" charset="-122"/>
                <a:ea typeface="仿宋" panose="02010609060101010101" pitchFamily="49" charset="-122"/>
              </a:rPr>
              <a:t>、同步卫星的用途：主要用于通信，故也称通信卫星。</a:t>
            </a:r>
            <a:endParaRPr lang="en-US" altLang="zh-CN" sz="3600" b="1" dirty="0">
              <a:solidFill>
                <a:srgbClr val="FF0000"/>
              </a:solidFill>
              <a:latin typeface="仿宋" panose="02010609060101010101" pitchFamily="49" charset="-122"/>
              <a:ea typeface="仿宋" panose="02010609060101010101" pitchFamily="49" charset="-122"/>
            </a:endParaRPr>
          </a:p>
        </p:txBody>
      </p:sp>
      <p:sp>
        <p:nvSpPr>
          <p:cNvPr id="3" name="矩形 2"/>
          <p:cNvSpPr/>
          <p:nvPr/>
        </p:nvSpPr>
        <p:spPr>
          <a:xfrm>
            <a:off x="4991382" y="5961846"/>
            <a:ext cx="5080874" cy="954107"/>
          </a:xfrm>
          <a:prstGeom prst="rect">
            <a:avLst/>
          </a:prstGeom>
        </p:spPr>
        <p:txBody>
          <a:bodyPr wrap="square">
            <a:spAutoFit/>
          </a:bodyPr>
          <a:lstStyle/>
          <a:p>
            <a:r>
              <a:rPr lang="en-US" altLang="zh-CN" sz="2800" b="1" dirty="0">
                <a:solidFill>
                  <a:srgbClr val="1552D1"/>
                </a:solidFill>
                <a:latin typeface="仿宋" panose="02010609060101010101" pitchFamily="49" charset="-122"/>
                <a:ea typeface="仿宋" panose="02010609060101010101" pitchFamily="49" charset="-122"/>
              </a:rPr>
              <a:t>3</a:t>
            </a:r>
            <a:r>
              <a:rPr lang="zh-CN" altLang="en-US" sz="2800" b="1" dirty="0">
                <a:solidFill>
                  <a:srgbClr val="1552D1"/>
                </a:solidFill>
                <a:latin typeface="仿宋" panose="02010609060101010101" pitchFamily="49" charset="-122"/>
                <a:ea typeface="仿宋" panose="02010609060101010101" pitchFamily="49" charset="-122"/>
              </a:rPr>
              <a:t>颗同步卫星可实现全球覆盖</a:t>
            </a:r>
            <a:endParaRPr lang="en-US" altLang="zh-CN" sz="2800" b="1" dirty="0">
              <a:solidFill>
                <a:srgbClr val="1552D1"/>
              </a:solidFill>
              <a:latin typeface="仿宋" panose="02010609060101010101" pitchFamily="49" charset="-122"/>
              <a:ea typeface="仿宋" panose="02010609060101010101" pitchFamily="49" charset="-122"/>
            </a:endParaRPr>
          </a:p>
          <a:p>
            <a:endParaRPr lang="en-US" altLang="zh-CN" sz="2800" b="1" dirty="0">
              <a:solidFill>
                <a:srgbClr val="1552D1"/>
              </a:solidFill>
              <a:latin typeface="仿宋" panose="02010609060101010101" pitchFamily="49" charset="-122"/>
              <a:ea typeface="仿宋" panose="02010609060101010101" pitchFamily="49" charset="-122"/>
            </a:endParaRPr>
          </a:p>
        </p:txBody>
      </p:sp>
      <p:sp>
        <p:nvSpPr>
          <p:cNvPr id="4" name="矩形 3"/>
          <p:cNvSpPr/>
          <p:nvPr/>
        </p:nvSpPr>
        <p:spPr>
          <a:xfrm>
            <a:off x="1019570" y="2251646"/>
            <a:ext cx="3723983" cy="3539430"/>
          </a:xfrm>
          <a:prstGeom prst="rect">
            <a:avLst/>
          </a:prstGeom>
        </p:spPr>
        <p:txBody>
          <a:bodyPr wrap="square">
            <a:spAutoFit/>
          </a:bodyPr>
          <a:lstStyle/>
          <a:p>
            <a:r>
              <a:rPr lang="zh-CN" altLang="en-US" sz="2800" dirty="0">
                <a:latin typeface="仿宋" panose="02010609060101010101" pitchFamily="49" charset="-122"/>
                <a:ea typeface="仿宋" panose="02010609060101010101" pitchFamily="49" charset="-122"/>
              </a:rPr>
              <a:t>为了同步卫星之间不相互干扰，大约</a:t>
            </a:r>
            <a:r>
              <a:rPr lang="en-US" altLang="zh-CN" sz="2800" dirty="0">
                <a:latin typeface="仿宋" panose="02010609060101010101" pitchFamily="49" charset="-122"/>
                <a:ea typeface="仿宋" panose="02010609060101010101" pitchFamily="49" charset="-122"/>
              </a:rPr>
              <a:t>3°</a:t>
            </a:r>
            <a:r>
              <a:rPr lang="zh-CN" altLang="en-US" sz="2800" dirty="0">
                <a:latin typeface="仿宋" panose="02010609060101010101" pitchFamily="49" charset="-122"/>
                <a:ea typeface="仿宋" panose="02010609060101010101" pitchFamily="49" charset="-122"/>
              </a:rPr>
              <a:t>左右才能放置一颗同步卫星，也就是说，地球上空只能放下</a:t>
            </a:r>
            <a:r>
              <a:rPr lang="en-US" altLang="zh-CN" sz="2800" dirty="0">
                <a:latin typeface="仿宋" panose="02010609060101010101" pitchFamily="49" charset="-122"/>
                <a:ea typeface="仿宋" panose="02010609060101010101" pitchFamily="49" charset="-122"/>
              </a:rPr>
              <a:t>120</a:t>
            </a:r>
            <a:r>
              <a:rPr lang="zh-CN" altLang="en-US" sz="2800" dirty="0">
                <a:latin typeface="仿宋" panose="02010609060101010101" pitchFamily="49" charset="-122"/>
                <a:ea typeface="仿宋" panose="02010609060101010101" pitchFamily="49" charset="-122"/>
              </a:rPr>
              <a:t>颗同步卫星。</a:t>
            </a:r>
            <a:endParaRPr lang="en-US" altLang="zh-CN" sz="2800" dirty="0">
              <a:latin typeface="仿宋" panose="02010609060101010101" pitchFamily="49" charset="-122"/>
              <a:ea typeface="仿宋" panose="02010609060101010101" pitchFamily="49" charset="-122"/>
            </a:endParaRPr>
          </a:p>
          <a:p>
            <a:r>
              <a:rPr lang="zh-CN" altLang="en-US" sz="2800" dirty="0">
                <a:latin typeface="仿宋" panose="02010609060101010101" pitchFamily="49" charset="-122"/>
                <a:ea typeface="仿宋" panose="02010609060101010101" pitchFamily="49" charset="-122"/>
              </a:rPr>
              <a:t>截止</a:t>
            </a:r>
            <a:r>
              <a:rPr lang="en-US" altLang="zh-CN" sz="2800" dirty="0">
                <a:latin typeface="仿宋" panose="02010609060101010101" pitchFamily="49" charset="-122"/>
                <a:ea typeface="仿宋" panose="02010609060101010101" pitchFamily="49" charset="-122"/>
              </a:rPr>
              <a:t>2012</a:t>
            </a:r>
            <a:r>
              <a:rPr lang="zh-CN" altLang="en-US" sz="2800" dirty="0">
                <a:latin typeface="仿宋" panose="02010609060101010101" pitchFamily="49" charset="-122"/>
                <a:ea typeface="仿宋" panose="02010609060101010101" pitchFamily="49" charset="-122"/>
              </a:rPr>
              <a:t>年，已发射</a:t>
            </a:r>
            <a:r>
              <a:rPr lang="en-US" altLang="zh-CN" sz="2800" dirty="0">
                <a:latin typeface="仿宋" panose="02010609060101010101" pitchFamily="49" charset="-122"/>
                <a:ea typeface="仿宋" panose="02010609060101010101" pitchFamily="49" charset="-122"/>
              </a:rPr>
              <a:t>100</a:t>
            </a:r>
            <a:r>
              <a:rPr lang="zh-CN" altLang="en-US" sz="2800" dirty="0">
                <a:latin typeface="仿宋" panose="02010609060101010101" pitchFamily="49" charset="-122"/>
                <a:ea typeface="仿宋" panose="02010609060101010101" pitchFamily="49" charset="-122"/>
              </a:rPr>
              <a:t>多颗。</a:t>
            </a:r>
            <a:endParaRPr lang="en-US" altLang="zh-CN" sz="2800" dirty="0">
              <a:latin typeface="仿宋" panose="02010609060101010101" pitchFamily="49" charset="-122"/>
              <a:ea typeface="仿宋" panose="02010609060101010101" pitchFamily="49" charset="-122"/>
            </a:endParaRPr>
          </a:p>
        </p:txBody>
      </p:sp>
      <p:sp>
        <p:nvSpPr>
          <p:cNvPr id="5" name="AutoShape 2" descr="http://img5.imgtn.bdimg.com/it/u=951945245,2959980174&amp;fm=26&amp;gp=0.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custDataLst>
      <p:tags r:id="rId1"/>
    </p:custDataLst>
    <p:extLst>
      <p:ext uri="{BB962C8B-B14F-4D97-AF65-F5344CB8AC3E}">
        <p14:creationId xmlns:p14="http://schemas.microsoft.com/office/powerpoint/2010/main" val="2980814538"/>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randombar(horizontal)">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Text Box 14"/>
          <p:cNvSpPr txBox="1"/>
          <p:nvPr/>
        </p:nvSpPr>
        <p:spPr>
          <a:xfrm>
            <a:off x="103188" y="59468"/>
            <a:ext cx="11600815" cy="1446550"/>
          </a:xfrm>
          <a:prstGeom prst="rect">
            <a:avLst/>
          </a:prstGeom>
          <a:solidFill>
            <a:srgbClr val="1552D1"/>
          </a:solidFill>
          <a:ln w="9525">
            <a:noFill/>
          </a:ln>
        </p:spPr>
        <p:txBody>
          <a:bodyPr wrap="square" anchor="t">
            <a:spAutoFit/>
          </a:bodyPr>
          <a:lstStyle/>
          <a:p>
            <a:pPr algn="ctr"/>
            <a:r>
              <a:rPr lang="zh-CN" altLang="en-US" sz="3200" b="1" dirty="0">
                <a:solidFill>
                  <a:schemeClr val="bg1"/>
                </a:solidFill>
                <a:latin typeface="仿宋" panose="02010609060101010101" pitchFamily="49" charset="-122"/>
                <a:ea typeface="仿宋" panose="02010609060101010101" pitchFamily="49" charset="-122"/>
              </a:rPr>
              <a:t>探究三、</a:t>
            </a:r>
            <a:r>
              <a:rPr lang="zh-CN" altLang="en-US" sz="2800" b="1" dirty="0">
                <a:solidFill>
                  <a:schemeClr val="bg1"/>
                </a:solidFill>
                <a:latin typeface="仿宋" panose="02010609060101010101" pitchFamily="49" charset="-122"/>
                <a:ea typeface="仿宋" panose="02010609060101010101" pitchFamily="49" charset="-122"/>
              </a:rPr>
              <a:t>卫星是如何实现从低轨到高轨或从高轨到低轨的，其变轨的基本原理是什么</a:t>
            </a:r>
          </a:p>
          <a:p>
            <a:pPr algn="ctr"/>
            <a:endParaRPr lang="zh-CN" altLang="en-US" sz="2800" b="1" dirty="0">
              <a:solidFill>
                <a:schemeClr val="bg1"/>
              </a:solidFill>
              <a:latin typeface="仿宋" panose="02010609060101010101" pitchFamily="49" charset="-122"/>
              <a:ea typeface="仿宋" panose="02010609060101010101" pitchFamily="49" charset="-122"/>
            </a:endParaRPr>
          </a:p>
        </p:txBody>
      </p:sp>
      <p:pic>
        <p:nvPicPr>
          <p:cNvPr id="5" name="ShockwaveFlash1">
            <a:extLst>
              <a:ext uri="{FF2B5EF4-FFF2-40B4-BE49-F238E27FC236}">
                <a16:creationId xmlns:a16="http://schemas.microsoft.com/office/drawing/2014/main" id="{159163F3-8198-49F6-B8E6-9142C1E76A80}"/>
              </a:ext>
            </a:extLst>
          </p:cNvPr>
          <p:cNvPicPr preferRelativeResize="0"/>
          <p:nvPr/>
        </p:nvPicPr>
        <p:blipFill>
          <a:blip r:embed="rId2"/>
          <a:stretch>
            <a:fillRect/>
          </a:stretch>
        </p:blipFill>
        <p:spPr>
          <a:xfrm>
            <a:off x="236711" y="1767079"/>
            <a:ext cx="4564150" cy="2701636"/>
          </a:xfrm>
          <a:prstGeom prst="rect">
            <a:avLst/>
          </a:prstGeom>
          <a:noFill/>
          <a:ln w="9525">
            <a:noFill/>
          </a:ln>
        </p:spPr>
      </p:pic>
      <p:pic>
        <p:nvPicPr>
          <p:cNvPr id="4" name="图片 3">
            <a:extLst>
              <a:ext uri="{FF2B5EF4-FFF2-40B4-BE49-F238E27FC236}">
                <a16:creationId xmlns:a16="http://schemas.microsoft.com/office/drawing/2014/main" id="{CBBA8928-39AE-4164-8E10-7982CD51DE81}"/>
              </a:ext>
            </a:extLst>
          </p:cNvPr>
          <p:cNvPicPr>
            <a:picLocks noChangeAspect="1"/>
          </p:cNvPicPr>
          <p:nvPr/>
        </p:nvPicPr>
        <p:blipFill>
          <a:blip r:embed="rId3"/>
          <a:stretch>
            <a:fillRect/>
          </a:stretch>
        </p:blipFill>
        <p:spPr>
          <a:xfrm>
            <a:off x="5341256" y="1814456"/>
            <a:ext cx="5686023" cy="2654259"/>
          </a:xfrm>
          <a:prstGeom prst="rect">
            <a:avLst/>
          </a:prstGeom>
          <a:noFill/>
          <a:ln w="9525">
            <a:noFill/>
          </a:ln>
        </p:spPr>
      </p:pic>
      <p:sp>
        <p:nvSpPr>
          <p:cNvPr id="2" name="文本框 1">
            <a:extLst>
              <a:ext uri="{FF2B5EF4-FFF2-40B4-BE49-F238E27FC236}">
                <a16:creationId xmlns:a16="http://schemas.microsoft.com/office/drawing/2014/main" id="{016A40B3-078D-4C17-B231-E0688E22E6C5}"/>
              </a:ext>
            </a:extLst>
          </p:cNvPr>
          <p:cNvSpPr txBox="1"/>
          <p:nvPr/>
        </p:nvSpPr>
        <p:spPr>
          <a:xfrm>
            <a:off x="236711" y="4785131"/>
            <a:ext cx="4785131" cy="1569660"/>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  发射同步卫星需要较高的技术，一般先用多级火箭，将卫星送入近地圆形轨道，此轨道称为初始轨道；当卫星飞临赤道上空时，控制火箭再次点火，短时间加速，卫星就会按椭圆轨道（也称转移轨道）运动；卫星飞临远地点时，再次点火加速，卫星就最后进入相对地球静止的轨道。</a:t>
            </a:r>
          </a:p>
        </p:txBody>
      </p:sp>
      <p:sp>
        <p:nvSpPr>
          <p:cNvPr id="6" name="文本框 5">
            <a:extLst>
              <a:ext uri="{FF2B5EF4-FFF2-40B4-BE49-F238E27FC236}">
                <a16:creationId xmlns:a16="http://schemas.microsoft.com/office/drawing/2014/main" id="{3A34A9FF-834C-4941-B3D6-B86F1C6EC139}"/>
              </a:ext>
            </a:extLst>
          </p:cNvPr>
          <p:cNvSpPr txBox="1"/>
          <p:nvPr/>
        </p:nvSpPr>
        <p:spPr>
          <a:xfrm>
            <a:off x="6191963" y="4969796"/>
            <a:ext cx="4207615" cy="1200329"/>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中国探月工程发射的嫦娥探测器在从地球奔月的过程中更是经历了从由低轨到高轨进入奔月轨道，中途轨道修正，进入月球轨道后制动减速被月球捕获</a:t>
            </a:r>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地球"/>
          <p:cNvPicPr>
            <a:picLocks noChangeAspect="1"/>
          </p:cNvPicPr>
          <p:nvPr/>
        </p:nvPicPr>
        <p:blipFill>
          <a:blip r:embed="rId4"/>
          <a:stretch>
            <a:fillRect/>
          </a:stretch>
        </p:blipFill>
        <p:spPr>
          <a:xfrm>
            <a:off x="4444683" y="2593340"/>
            <a:ext cx="2087562" cy="2041525"/>
          </a:xfrm>
          <a:prstGeom prst="rect">
            <a:avLst/>
          </a:prstGeom>
          <a:noFill/>
          <a:ln w="9525">
            <a:noFill/>
          </a:ln>
        </p:spPr>
      </p:pic>
      <p:sp>
        <p:nvSpPr>
          <p:cNvPr id="5122" name="Oval 3"/>
          <p:cNvSpPr/>
          <p:nvPr/>
        </p:nvSpPr>
        <p:spPr>
          <a:xfrm>
            <a:off x="3147695" y="1296353"/>
            <a:ext cx="4752975" cy="4608512"/>
          </a:xfrm>
          <a:prstGeom prst="ellipse">
            <a:avLst/>
          </a:prstGeom>
          <a:noFill/>
          <a:ln w="28575" cap="flat" cmpd="sng">
            <a:solidFill>
              <a:schemeClr val="tx1"/>
            </a:solidFill>
            <a:prstDash val="dash"/>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5123" name="Oval 4"/>
          <p:cNvSpPr/>
          <p:nvPr/>
        </p:nvSpPr>
        <p:spPr>
          <a:xfrm>
            <a:off x="5452745" y="3528378"/>
            <a:ext cx="144463" cy="144462"/>
          </a:xfrm>
          <a:prstGeom prst="ellipse">
            <a:avLst/>
          </a:prstGeom>
          <a:solidFill>
            <a:srgbClr val="FFCC00"/>
          </a:solid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5124" name="Oval 5"/>
          <p:cNvSpPr/>
          <p:nvPr/>
        </p:nvSpPr>
        <p:spPr>
          <a:xfrm>
            <a:off x="5308283" y="1080453"/>
            <a:ext cx="360362" cy="358775"/>
          </a:xfrm>
          <a:prstGeom prst="ellipse">
            <a:avLst/>
          </a:prstGeom>
          <a:solidFill>
            <a:srgbClr val="008080"/>
          </a:solidFill>
          <a:ln w="9525" cap="flat" cmpd="sng">
            <a:solidFill>
              <a:srgbClr val="FF0000"/>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24934" name="Line 6"/>
          <p:cNvSpPr/>
          <p:nvPr/>
        </p:nvSpPr>
        <p:spPr>
          <a:xfrm flipH="1">
            <a:off x="4228783" y="1224915"/>
            <a:ext cx="1223962" cy="0"/>
          </a:xfrm>
          <a:prstGeom prst="line">
            <a:avLst/>
          </a:prstGeom>
          <a:ln w="38100" cap="flat" cmpd="sng">
            <a:solidFill>
              <a:srgbClr val="FF0000"/>
            </a:solidFill>
            <a:prstDash val="solid"/>
            <a:round/>
            <a:headEnd type="none" w="med" len="med"/>
            <a:tailEnd type="stealth" w="lg" len="lg"/>
          </a:ln>
        </p:spPr>
      </p:sp>
      <p:sp>
        <p:nvSpPr>
          <p:cNvPr id="124935" name="Text Box 7"/>
          <p:cNvSpPr txBox="1"/>
          <p:nvPr/>
        </p:nvSpPr>
        <p:spPr>
          <a:xfrm>
            <a:off x="4155758" y="864553"/>
            <a:ext cx="433387" cy="365125"/>
          </a:xfrm>
          <a:prstGeom prst="rect">
            <a:avLst/>
          </a:prstGeom>
          <a:noFill/>
          <a:ln w="9525">
            <a:noFill/>
          </a:ln>
        </p:spPr>
        <p:txBody>
          <a:bodyPr anchor="t">
            <a:spAutoFit/>
          </a:bodyPr>
          <a:lstStyle/>
          <a:p>
            <a:pPr algn="ctr">
              <a:spcBef>
                <a:spcPct val="50000"/>
              </a:spcBef>
            </a:pPr>
            <a:r>
              <a:rPr lang="en-US" altLang="zh-CN" b="1" i="1">
                <a:solidFill>
                  <a:srgbClr val="FF0000"/>
                </a:solidFill>
                <a:latin typeface="Times New Roman" panose="02020603050405020304" pitchFamily="18" charset="0"/>
                <a:ea typeface="宋体" panose="02010600030101010101" pitchFamily="2" charset="-122"/>
              </a:rPr>
              <a:t>v</a:t>
            </a:r>
          </a:p>
        </p:txBody>
      </p:sp>
      <p:sp>
        <p:nvSpPr>
          <p:cNvPr id="5127" name="Line 8"/>
          <p:cNvSpPr/>
          <p:nvPr/>
        </p:nvSpPr>
        <p:spPr>
          <a:xfrm>
            <a:off x="5524183" y="1296353"/>
            <a:ext cx="0" cy="2305050"/>
          </a:xfrm>
          <a:prstGeom prst="line">
            <a:avLst/>
          </a:prstGeom>
          <a:ln w="28575" cap="flat" cmpd="sng">
            <a:solidFill>
              <a:srgbClr val="0000FF"/>
            </a:solidFill>
            <a:prstDash val="dash"/>
            <a:round/>
            <a:headEnd type="none" w="med" len="med"/>
            <a:tailEnd type="none" w="med" len="med"/>
          </a:ln>
        </p:spPr>
      </p:sp>
      <p:sp>
        <p:nvSpPr>
          <p:cNvPr id="124937" name="Line 9"/>
          <p:cNvSpPr/>
          <p:nvPr/>
        </p:nvSpPr>
        <p:spPr>
          <a:xfrm>
            <a:off x="5524183" y="1224915"/>
            <a:ext cx="0" cy="1079500"/>
          </a:xfrm>
          <a:prstGeom prst="line">
            <a:avLst/>
          </a:prstGeom>
          <a:ln w="38100" cap="flat" cmpd="sng">
            <a:solidFill>
              <a:srgbClr val="FF0000"/>
            </a:solidFill>
            <a:prstDash val="solid"/>
            <a:round/>
            <a:headEnd type="none" w="med" len="med"/>
            <a:tailEnd type="stealth" w="lg" len="lg"/>
          </a:ln>
        </p:spPr>
      </p:sp>
      <p:sp>
        <p:nvSpPr>
          <p:cNvPr id="124938" name="Text Box 10"/>
          <p:cNvSpPr txBox="1"/>
          <p:nvPr/>
        </p:nvSpPr>
        <p:spPr>
          <a:xfrm>
            <a:off x="5381308" y="1656715"/>
            <a:ext cx="1008062" cy="517525"/>
          </a:xfrm>
          <a:prstGeom prst="rect">
            <a:avLst/>
          </a:prstGeom>
          <a:noFill/>
          <a:ln w="9525">
            <a:noFill/>
          </a:ln>
        </p:spPr>
        <p:txBody>
          <a:bodyPr anchor="t">
            <a:spAutoFit/>
          </a:bodyPr>
          <a:lstStyle/>
          <a:p>
            <a:pPr algn="ctr">
              <a:spcBef>
                <a:spcPct val="50000"/>
              </a:spcBef>
            </a:pPr>
            <a:r>
              <a:rPr lang="en-US" altLang="zh-CN" sz="2800" i="1">
                <a:solidFill>
                  <a:srgbClr val="FF0000"/>
                </a:solidFill>
                <a:latin typeface="Times New Roman" panose="02020603050405020304" pitchFamily="18" charset="0"/>
                <a:ea typeface="宋体" panose="02010600030101010101" pitchFamily="2" charset="-122"/>
              </a:rPr>
              <a:t>F</a:t>
            </a:r>
            <a:r>
              <a:rPr lang="zh-CN" altLang="en-US" sz="2800" baseline="-25000" dirty="0">
                <a:solidFill>
                  <a:srgbClr val="FF0000"/>
                </a:solidFill>
                <a:latin typeface="Arial" panose="020B0604020202020204" pitchFamily="34" charset="0"/>
                <a:ea typeface="宋体" panose="02010600030101010101" pitchFamily="2" charset="-122"/>
              </a:rPr>
              <a:t>引</a:t>
            </a:r>
          </a:p>
        </p:txBody>
      </p:sp>
      <p:sp>
        <p:nvSpPr>
          <p:cNvPr id="124939" name="Arc 11"/>
          <p:cNvSpPr/>
          <p:nvPr/>
        </p:nvSpPr>
        <p:spPr>
          <a:xfrm rot="-5659750">
            <a:off x="2611120" y="424815"/>
            <a:ext cx="2016125" cy="3933825"/>
          </a:xfrm>
          <a:custGeom>
            <a:avLst/>
            <a:gdLst/>
            <a:ahLst/>
            <a:cxnLst>
              <a:cxn ang="0">
                <a:pos x="34360836" y="0"/>
              </a:cxn>
              <a:cxn ang="0">
                <a:pos x="188183313" y="728679825"/>
              </a:cxn>
              <a:cxn ang="0">
                <a:pos x="0" y="728679825"/>
              </a:cxn>
            </a:cxnLst>
            <a:rect l="0" t="0" r="0" b="0"/>
            <a:pathLst>
              <a:path w="21600" h="21237" fill="none">
                <a:moveTo>
                  <a:pt x="3943" y="0"/>
                </a:moveTo>
                <a:cubicBezTo>
                  <a:pt x="14177" y="1900"/>
                  <a:pt x="21600" y="10828"/>
                  <a:pt x="21600" y="21237"/>
                </a:cubicBezTo>
              </a:path>
              <a:path w="21600" h="21237" stroke="0">
                <a:moveTo>
                  <a:pt x="3943" y="0"/>
                </a:moveTo>
                <a:cubicBezTo>
                  <a:pt x="14177" y="1900"/>
                  <a:pt x="21600" y="10828"/>
                  <a:pt x="21600" y="21237"/>
                </a:cubicBezTo>
                <a:lnTo>
                  <a:pt x="0" y="21237"/>
                </a:lnTo>
                <a:close/>
              </a:path>
            </a:pathLst>
          </a:custGeom>
          <a:noFill/>
          <a:ln w="38100" cap="flat" cmpd="sng">
            <a:solidFill>
              <a:srgbClr val="0000FF"/>
            </a:solidFill>
            <a:prstDash val="solid"/>
            <a:round/>
            <a:headEnd type="none" w="med" len="med"/>
            <a:tailEnd type="none" w="med" len="med"/>
          </a:ln>
        </p:spPr>
        <p:txBody>
          <a:bodyPr/>
          <a:lstStyle/>
          <a:p>
            <a:endParaRPr lang="zh-CN" altLang="en-US"/>
          </a:p>
        </p:txBody>
      </p:sp>
      <p:graphicFrame>
        <p:nvGraphicFramePr>
          <p:cNvPr id="5131" name="Object 12"/>
          <p:cNvGraphicFramePr>
            <a:graphicFrameLocks noGrp="1"/>
          </p:cNvGraphicFramePr>
          <p:nvPr/>
        </p:nvGraphicFramePr>
        <p:xfrm>
          <a:off x="8189595" y="2952115"/>
          <a:ext cx="1800225" cy="1120775"/>
        </p:xfrm>
        <a:graphic>
          <a:graphicData uri="http://schemas.openxmlformats.org/presentationml/2006/ole">
            <mc:AlternateContent xmlns:mc="http://schemas.openxmlformats.org/markup-compatibility/2006">
              <mc:Choice xmlns:v="urn:schemas-microsoft-com:vml" Requires="v">
                <p:oleObj spid="_x0000_s5644" r:id="rId5" imgW="673100" imgH="419100" progId="Equation.3">
                  <p:embed/>
                </p:oleObj>
              </mc:Choice>
              <mc:Fallback>
                <p:oleObj r:id="rId5" imgW="673100" imgH="419100" progId="Equation.3">
                  <p:embed/>
                  <p:pic>
                    <p:nvPicPr>
                      <p:cNvPr id="5131" name="Object 12"/>
                      <p:cNvPicPr/>
                      <p:nvPr/>
                    </p:nvPicPr>
                    <p:blipFill>
                      <a:blip r:embed="rId6">
                        <a:clrChange>
                          <a:clrFrom>
                            <a:srgbClr val="000000"/>
                          </a:clrFrom>
                          <a:clrTo>
                            <a:srgbClr val="0000CC"/>
                          </a:clrTo>
                        </a:clrChange>
                      </a:blip>
                      <a:stretch>
                        <a:fillRect/>
                      </a:stretch>
                    </p:blipFill>
                    <p:spPr>
                      <a:xfrm>
                        <a:off x="8189595" y="2952115"/>
                        <a:ext cx="1800225" cy="1120775"/>
                      </a:xfrm>
                      <a:prstGeom prst="rect">
                        <a:avLst/>
                      </a:prstGeom>
                      <a:noFill/>
                      <a:ln w="38100">
                        <a:miter/>
                      </a:ln>
                    </p:spPr>
                  </p:pic>
                </p:oleObj>
              </mc:Fallback>
            </mc:AlternateContent>
          </a:graphicData>
        </a:graphic>
      </p:graphicFrame>
      <p:graphicFrame>
        <p:nvGraphicFramePr>
          <p:cNvPr id="5132" name="Object 13"/>
          <p:cNvGraphicFramePr/>
          <p:nvPr/>
        </p:nvGraphicFramePr>
        <p:xfrm>
          <a:off x="7973695" y="1585278"/>
          <a:ext cx="2071688" cy="1054100"/>
        </p:xfrm>
        <a:graphic>
          <a:graphicData uri="http://schemas.openxmlformats.org/presentationml/2006/ole">
            <mc:AlternateContent xmlns:mc="http://schemas.openxmlformats.org/markup-compatibility/2006">
              <mc:Choice xmlns:v="urn:schemas-microsoft-com:vml" Requires="v">
                <p:oleObj spid="_x0000_s5645" r:id="rId7" imgW="774065" imgH="393700" progId="Equation.3">
                  <p:embed/>
                </p:oleObj>
              </mc:Choice>
              <mc:Fallback>
                <p:oleObj r:id="rId7" imgW="774065" imgH="393700" progId="Equation.3">
                  <p:embed/>
                  <p:pic>
                    <p:nvPicPr>
                      <p:cNvPr id="5132" name="Object 13"/>
                      <p:cNvPicPr/>
                      <p:nvPr/>
                    </p:nvPicPr>
                    <p:blipFill>
                      <a:blip r:embed="rId8"/>
                      <a:stretch>
                        <a:fillRect/>
                      </a:stretch>
                    </p:blipFill>
                    <p:spPr>
                      <a:xfrm>
                        <a:off x="7973695" y="1585278"/>
                        <a:ext cx="2071688" cy="1054100"/>
                      </a:xfrm>
                      <a:prstGeom prst="rect">
                        <a:avLst/>
                      </a:prstGeom>
                      <a:noFill/>
                      <a:ln w="38100">
                        <a:noFill/>
                        <a:miter/>
                      </a:ln>
                    </p:spPr>
                  </p:pic>
                </p:oleObj>
              </mc:Fallback>
            </mc:AlternateContent>
          </a:graphicData>
        </a:graphic>
      </p:graphicFrame>
      <p:graphicFrame>
        <p:nvGraphicFramePr>
          <p:cNvPr id="124942" name="Object 14"/>
          <p:cNvGraphicFramePr/>
          <p:nvPr/>
        </p:nvGraphicFramePr>
        <p:xfrm>
          <a:off x="2931795" y="4752340"/>
          <a:ext cx="1425575" cy="612775"/>
        </p:xfrm>
        <a:graphic>
          <a:graphicData uri="http://schemas.openxmlformats.org/presentationml/2006/ole">
            <mc:AlternateContent xmlns:mc="http://schemas.openxmlformats.org/markup-compatibility/2006">
              <mc:Choice xmlns:v="urn:schemas-microsoft-com:vml" Requires="v">
                <p:oleObj spid="_x0000_s5646" r:id="rId9" imgW="533400" imgH="228600" progId="Equation.3">
                  <p:embed/>
                </p:oleObj>
              </mc:Choice>
              <mc:Fallback>
                <p:oleObj r:id="rId9" imgW="533400" imgH="228600" progId="Equation.3">
                  <p:embed/>
                  <p:pic>
                    <p:nvPicPr>
                      <p:cNvPr id="124942" name="Object 14"/>
                      <p:cNvPicPr/>
                      <p:nvPr/>
                    </p:nvPicPr>
                    <p:blipFill>
                      <a:blip r:embed="rId10"/>
                      <a:stretch>
                        <a:fillRect/>
                      </a:stretch>
                    </p:blipFill>
                    <p:spPr>
                      <a:xfrm>
                        <a:off x="2931795" y="4752340"/>
                        <a:ext cx="1425575" cy="612775"/>
                      </a:xfrm>
                      <a:prstGeom prst="rect">
                        <a:avLst/>
                      </a:prstGeom>
                      <a:noFill/>
                      <a:ln w="38100">
                        <a:noFill/>
                        <a:miter/>
                      </a:ln>
                    </p:spPr>
                  </p:pic>
                </p:oleObj>
              </mc:Fallback>
            </mc:AlternateContent>
          </a:graphicData>
        </a:graphic>
      </p:graphicFrame>
      <p:sp>
        <p:nvSpPr>
          <p:cNvPr id="124943" name="Text Box 15"/>
          <p:cNvSpPr txBox="1"/>
          <p:nvPr/>
        </p:nvSpPr>
        <p:spPr>
          <a:xfrm>
            <a:off x="1096645" y="3169603"/>
            <a:ext cx="1798638" cy="517525"/>
          </a:xfrm>
          <a:prstGeom prst="rect">
            <a:avLst/>
          </a:prstGeom>
          <a:noFill/>
          <a:ln w="9525">
            <a:noFill/>
          </a:ln>
        </p:spPr>
        <p:txBody>
          <a:bodyPr anchor="t">
            <a:spAutoFit/>
          </a:bodyPr>
          <a:lstStyle/>
          <a:p>
            <a:pPr algn="ctr">
              <a:spcBef>
                <a:spcPct val="50000"/>
              </a:spcBef>
            </a:pPr>
            <a:r>
              <a:rPr lang="en-US" altLang="zh-CN" sz="2800" b="1" i="1">
                <a:solidFill>
                  <a:srgbClr val="FF0000"/>
                </a:solidFill>
                <a:latin typeface="Times New Roman" panose="02020603050405020304" pitchFamily="18" charset="0"/>
                <a:ea typeface="宋体" panose="02010600030101010101" pitchFamily="2" charset="-122"/>
              </a:rPr>
              <a:t>F</a:t>
            </a:r>
            <a:r>
              <a:rPr lang="zh-CN" altLang="en-US" sz="2800" b="1" baseline="-25000" dirty="0">
                <a:solidFill>
                  <a:srgbClr val="FF0000"/>
                </a:solidFill>
                <a:latin typeface="Arial" panose="020B0604020202020204" pitchFamily="34" charset="0"/>
                <a:ea typeface="宋体" panose="02010600030101010101" pitchFamily="2" charset="-122"/>
              </a:rPr>
              <a:t>引</a:t>
            </a:r>
            <a:r>
              <a:rPr lang="zh-CN" altLang="en-US" sz="2800" b="1" dirty="0">
                <a:solidFill>
                  <a:srgbClr val="FF0000"/>
                </a:solidFill>
                <a:latin typeface="Arial" panose="020B0604020202020204" pitchFamily="34" charset="0"/>
                <a:ea typeface="宋体" panose="02010600030101010101" pitchFamily="2" charset="-122"/>
              </a:rPr>
              <a:t>＜</a:t>
            </a:r>
            <a:r>
              <a:rPr lang="en-US" altLang="zh-CN" sz="2800" b="1" i="1">
                <a:solidFill>
                  <a:srgbClr val="FF0000"/>
                </a:solidFill>
                <a:latin typeface="Times New Roman" panose="02020603050405020304" pitchFamily="18" charset="0"/>
                <a:ea typeface="宋体" panose="02010600030101010101" pitchFamily="2" charset="-122"/>
              </a:rPr>
              <a:t>F</a:t>
            </a:r>
            <a:r>
              <a:rPr lang="zh-CN" altLang="en-US" sz="2800" b="1" baseline="-25000" dirty="0">
                <a:solidFill>
                  <a:srgbClr val="FF0000"/>
                </a:solidFill>
                <a:latin typeface="Arial" panose="020B0604020202020204" pitchFamily="34" charset="0"/>
                <a:ea typeface="宋体" panose="02010600030101010101" pitchFamily="2" charset="-122"/>
              </a:rPr>
              <a:t>向</a:t>
            </a:r>
          </a:p>
        </p:txBody>
      </p:sp>
      <p:sp>
        <p:nvSpPr>
          <p:cNvPr id="124944" name="Arc 16"/>
          <p:cNvSpPr/>
          <p:nvPr/>
        </p:nvSpPr>
        <p:spPr>
          <a:xfrm rot="-6273616">
            <a:off x="3965258" y="1272540"/>
            <a:ext cx="1376362" cy="1712913"/>
          </a:xfrm>
          <a:custGeom>
            <a:avLst/>
            <a:gdLst/>
            <a:ahLst/>
            <a:cxnLst>
              <a:cxn ang="0">
                <a:pos x="9586369" y="0"/>
              </a:cxn>
              <a:cxn ang="0">
                <a:pos x="87702551" y="136652569"/>
              </a:cxn>
              <a:cxn ang="0">
                <a:pos x="0" y="136652569"/>
              </a:cxn>
            </a:cxnLst>
            <a:rect l="0" t="0" r="0" b="0"/>
            <a:pathLst>
              <a:path w="21600" h="21471" fill="none">
                <a:moveTo>
                  <a:pt x="2360" y="0"/>
                </a:moveTo>
                <a:cubicBezTo>
                  <a:pt x="13310" y="1204"/>
                  <a:pt x="21600" y="10455"/>
                  <a:pt x="21600" y="21471"/>
                </a:cubicBezTo>
              </a:path>
              <a:path w="21600" h="21471" stroke="0">
                <a:moveTo>
                  <a:pt x="2360" y="0"/>
                </a:moveTo>
                <a:cubicBezTo>
                  <a:pt x="13310" y="1204"/>
                  <a:pt x="21600" y="10455"/>
                  <a:pt x="21600" y="21471"/>
                </a:cubicBezTo>
                <a:lnTo>
                  <a:pt x="0" y="21471"/>
                </a:lnTo>
                <a:close/>
              </a:path>
            </a:pathLst>
          </a:custGeom>
          <a:noFill/>
          <a:ln w="38100" cap="flat" cmpd="sng">
            <a:solidFill>
              <a:srgbClr val="0000FF"/>
            </a:solidFill>
            <a:prstDash val="solid"/>
            <a:round/>
            <a:headEnd type="none" w="med" len="med"/>
            <a:tailEnd type="none" w="med" len="med"/>
          </a:ln>
        </p:spPr>
        <p:txBody>
          <a:bodyPr/>
          <a:lstStyle/>
          <a:p>
            <a:endParaRPr lang="zh-CN" altLang="en-US"/>
          </a:p>
        </p:txBody>
      </p:sp>
      <p:sp>
        <p:nvSpPr>
          <p:cNvPr id="124945" name="Text Box 17"/>
          <p:cNvSpPr txBox="1"/>
          <p:nvPr/>
        </p:nvSpPr>
        <p:spPr>
          <a:xfrm>
            <a:off x="3004820" y="3096578"/>
            <a:ext cx="1798638" cy="517525"/>
          </a:xfrm>
          <a:prstGeom prst="rect">
            <a:avLst/>
          </a:prstGeom>
          <a:noFill/>
          <a:ln w="9525">
            <a:noFill/>
          </a:ln>
        </p:spPr>
        <p:txBody>
          <a:bodyPr anchor="t">
            <a:spAutoFit/>
          </a:bodyPr>
          <a:lstStyle/>
          <a:p>
            <a:pPr algn="ctr">
              <a:spcBef>
                <a:spcPct val="50000"/>
              </a:spcBef>
            </a:pPr>
            <a:r>
              <a:rPr lang="en-US" altLang="zh-CN" sz="2800" b="1" i="1">
                <a:solidFill>
                  <a:srgbClr val="FF0000"/>
                </a:solidFill>
                <a:latin typeface="Times New Roman" panose="02020603050405020304" pitchFamily="18" charset="0"/>
                <a:ea typeface="宋体" panose="02010600030101010101" pitchFamily="2" charset="-122"/>
              </a:rPr>
              <a:t>F</a:t>
            </a:r>
            <a:r>
              <a:rPr lang="zh-CN" altLang="en-US" sz="2800" b="1" baseline="-25000" dirty="0">
                <a:solidFill>
                  <a:srgbClr val="FF0000"/>
                </a:solidFill>
                <a:latin typeface="Arial" panose="020B0604020202020204" pitchFamily="34" charset="0"/>
                <a:ea typeface="宋体" panose="02010600030101010101" pitchFamily="2" charset="-122"/>
              </a:rPr>
              <a:t>引</a:t>
            </a:r>
            <a:r>
              <a:rPr lang="zh-CN" altLang="en-US" sz="2800" b="1" dirty="0">
                <a:solidFill>
                  <a:srgbClr val="FF0000"/>
                </a:solidFill>
                <a:latin typeface="Arial" panose="020B0604020202020204" pitchFamily="34" charset="0"/>
                <a:ea typeface="宋体" panose="02010600030101010101" pitchFamily="2" charset="-122"/>
              </a:rPr>
              <a:t>＞</a:t>
            </a:r>
            <a:r>
              <a:rPr lang="en-US" altLang="zh-CN" sz="2800" b="1" i="1">
                <a:solidFill>
                  <a:srgbClr val="FF0000"/>
                </a:solidFill>
                <a:latin typeface="Times New Roman" panose="02020603050405020304" pitchFamily="18" charset="0"/>
                <a:ea typeface="宋体" panose="02010600030101010101" pitchFamily="2" charset="-122"/>
              </a:rPr>
              <a:t>F</a:t>
            </a:r>
            <a:r>
              <a:rPr lang="zh-CN" altLang="en-US" sz="2800" b="1" baseline="-25000" dirty="0">
                <a:solidFill>
                  <a:srgbClr val="FF0000"/>
                </a:solidFill>
                <a:latin typeface="Arial" panose="020B0604020202020204" pitchFamily="34" charset="0"/>
                <a:ea typeface="宋体" panose="02010600030101010101" pitchFamily="2" charset="-122"/>
              </a:rPr>
              <a:t>向</a:t>
            </a:r>
          </a:p>
        </p:txBody>
      </p:sp>
      <p:sp>
        <p:nvSpPr>
          <p:cNvPr id="5137" name="Text Box 18"/>
          <p:cNvSpPr txBox="1"/>
          <p:nvPr/>
        </p:nvSpPr>
        <p:spPr>
          <a:xfrm>
            <a:off x="3147695" y="27940"/>
            <a:ext cx="4537075" cy="641350"/>
          </a:xfrm>
          <a:prstGeom prst="rect">
            <a:avLst/>
          </a:prstGeom>
          <a:noFill/>
          <a:ln w="19050">
            <a:noFill/>
          </a:ln>
        </p:spPr>
        <p:txBody>
          <a:bodyPr anchor="t">
            <a:spAutoFit/>
          </a:bodyPr>
          <a:lstStyle/>
          <a:p>
            <a:pPr algn="ctr"/>
            <a:r>
              <a:rPr lang="zh-CN" altLang="en-US" sz="3600" b="1" dirty="0">
                <a:solidFill>
                  <a:srgbClr val="FF0000"/>
                </a:solidFill>
                <a:latin typeface="Times New Roman" panose="02020603050405020304" pitchFamily="18" charset="0"/>
                <a:ea typeface="黑体" panose="02010609060101010101" charset="-122"/>
              </a:rPr>
              <a:t>卫星变轨原理</a:t>
            </a:r>
          </a:p>
        </p:txBody>
      </p:sp>
      <p:sp>
        <p:nvSpPr>
          <p:cNvPr id="5138" name="Text Box 19"/>
          <p:cNvSpPr txBox="1"/>
          <p:nvPr/>
        </p:nvSpPr>
        <p:spPr>
          <a:xfrm>
            <a:off x="5994083" y="4215765"/>
            <a:ext cx="619125" cy="579438"/>
          </a:xfrm>
          <a:prstGeom prst="rect">
            <a:avLst/>
          </a:prstGeom>
          <a:noFill/>
          <a:ln w="9525">
            <a:noFill/>
          </a:ln>
        </p:spPr>
        <p:txBody>
          <a:bodyPr anchor="t">
            <a:spAutoFit/>
          </a:bodyPr>
          <a:lstStyle/>
          <a:p>
            <a:pPr algn="ctr">
              <a:spcBef>
                <a:spcPct val="50000"/>
              </a:spcBef>
            </a:pPr>
            <a:r>
              <a:rPr lang="en-US" altLang="zh-CN" sz="3200" b="1" i="1">
                <a:solidFill>
                  <a:srgbClr val="FF0000"/>
                </a:solidFill>
                <a:latin typeface="Times New Roman" panose="02020603050405020304" pitchFamily="18" charset="0"/>
                <a:ea typeface="宋体" panose="02010600030101010101" pitchFamily="2" charset="-122"/>
              </a:rPr>
              <a:t>M</a:t>
            </a:r>
          </a:p>
        </p:txBody>
      </p:sp>
      <p:sp>
        <p:nvSpPr>
          <p:cNvPr id="5139" name="Text Box 20"/>
          <p:cNvSpPr txBox="1"/>
          <p:nvPr/>
        </p:nvSpPr>
        <p:spPr>
          <a:xfrm>
            <a:off x="5032058" y="618490"/>
            <a:ext cx="619125" cy="579438"/>
          </a:xfrm>
          <a:prstGeom prst="rect">
            <a:avLst/>
          </a:prstGeom>
          <a:noFill/>
          <a:ln w="9525">
            <a:noFill/>
          </a:ln>
        </p:spPr>
        <p:txBody>
          <a:bodyPr anchor="t">
            <a:spAutoFit/>
          </a:bodyPr>
          <a:lstStyle/>
          <a:p>
            <a:pPr algn="ctr">
              <a:spcBef>
                <a:spcPct val="50000"/>
              </a:spcBef>
            </a:pPr>
            <a:r>
              <a:rPr lang="en-US" altLang="zh-CN" sz="3200" b="1" i="1">
                <a:solidFill>
                  <a:srgbClr val="FF0000"/>
                </a:solidFill>
                <a:latin typeface="Times New Roman" panose="02020603050405020304" pitchFamily="18" charset="0"/>
                <a:ea typeface="宋体" panose="02010600030101010101" pitchFamily="2" charset="-122"/>
              </a:rPr>
              <a:t>m</a:t>
            </a:r>
          </a:p>
        </p:txBody>
      </p:sp>
      <p:sp>
        <p:nvSpPr>
          <p:cNvPr id="5142" name="Text Box 23"/>
          <p:cNvSpPr txBox="1"/>
          <p:nvPr/>
        </p:nvSpPr>
        <p:spPr>
          <a:xfrm>
            <a:off x="5682933" y="886778"/>
            <a:ext cx="706437" cy="519112"/>
          </a:xfrm>
          <a:prstGeom prst="rect">
            <a:avLst/>
          </a:prstGeom>
          <a:noFill/>
          <a:ln w="9525">
            <a:noFill/>
          </a:ln>
        </p:spPr>
        <p:txBody>
          <a:bodyPr anchor="t">
            <a:spAutoFit/>
          </a:bodyPr>
          <a:lstStyle/>
          <a:p>
            <a:pPr algn="ctr">
              <a:spcBef>
                <a:spcPct val="50000"/>
              </a:spcBef>
            </a:pPr>
            <a:r>
              <a:rPr lang="en-US" altLang="zh-CN" sz="2800" b="1">
                <a:solidFill>
                  <a:srgbClr val="0000CC"/>
                </a:solidFill>
                <a:latin typeface="Tahoma" panose="020B0604030504040204" pitchFamily="34" charset="0"/>
                <a:ea typeface="宋体" panose="02010600030101010101" pitchFamily="2" charset="-122"/>
              </a:rPr>
              <a:t>A</a:t>
            </a:r>
          </a:p>
        </p:txBody>
      </p:sp>
      <p:sp>
        <p:nvSpPr>
          <p:cNvPr id="2" name="矩形 1">
            <a:extLst>
              <a:ext uri="{FF2B5EF4-FFF2-40B4-BE49-F238E27FC236}">
                <a16:creationId xmlns:a16="http://schemas.microsoft.com/office/drawing/2014/main" id="{499735DD-6590-4D93-8906-254A9691B69B}"/>
              </a:ext>
            </a:extLst>
          </p:cNvPr>
          <p:cNvSpPr/>
          <p:nvPr/>
        </p:nvSpPr>
        <p:spPr>
          <a:xfrm>
            <a:off x="7085545" y="997585"/>
            <a:ext cx="3763851" cy="338554"/>
          </a:xfrm>
          <a:prstGeom prst="rect">
            <a:avLst/>
          </a:prstGeom>
        </p:spPr>
        <p:txBody>
          <a:bodyPr wrap="none">
            <a:spAutoFit/>
          </a:bodyPr>
          <a:lstStyle/>
          <a:p>
            <a:pPr indent="267970"/>
            <a:r>
              <a:rPr lang="zh-CN" altLang="en-US" sz="16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初步从动力学角度理解</a:t>
            </a:r>
            <a:r>
              <a:rPr lang="zh-CN" altLang="en-US" sz="1600" b="1" kern="100" dirty="0">
                <a:solidFill>
                  <a:srgbClr val="FF0000"/>
                </a:solidFill>
                <a:latin typeface="宋体" panose="02010600030101010101" pitchFamily="2" charset="-122"/>
                <a:ea typeface="宋体" panose="02010600030101010101" pitchFamily="2" charset="-122"/>
              </a:rPr>
              <a:t>卫星变轨原理</a:t>
            </a:r>
            <a:endParaRPr lang="zh-CN" altLang="en-US" sz="1600" kern="100" dirty="0">
              <a:latin typeface="Times New Roman" panose="02020603050405020304" pitchFamily="18" charset="0"/>
              <a:ea typeface="宋体" panose="02010600030101010101" pitchFamily="2" charset="-122"/>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wipe(right)">
                                      <p:cBhvr>
                                        <p:cTn id="7" dur="500"/>
                                        <p:tgtEl>
                                          <p:spTgt spid="12493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4935"/>
                                        </p:tgtEl>
                                        <p:attrNameLst>
                                          <p:attrName>style.visibility</p:attrName>
                                        </p:attrNameLst>
                                      </p:cBhvr>
                                      <p:to>
                                        <p:strVal val="visible"/>
                                      </p:to>
                                    </p:set>
                                    <p:animEffect transition="in" filter="wipe(right)">
                                      <p:cBhvr>
                                        <p:cTn id="10" dur="500"/>
                                        <p:tgtEl>
                                          <p:spTgt spid="1249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4938"/>
                                        </p:tgtEl>
                                        <p:attrNameLst>
                                          <p:attrName>style.visibility</p:attrName>
                                        </p:attrNameLst>
                                      </p:cBhvr>
                                      <p:to>
                                        <p:strVal val="visible"/>
                                      </p:to>
                                    </p:set>
                                    <p:animEffect transition="in" filter="wipe(up)">
                                      <p:cBhvr>
                                        <p:cTn id="15" dur="500"/>
                                        <p:tgtEl>
                                          <p:spTgt spid="124938"/>
                                        </p:tgtEl>
                                      </p:cBhvr>
                                    </p:animEffect>
                                  </p:childTnLst>
                                </p:cTn>
                              </p:par>
                              <p:par>
                                <p:cTn id="16" presetID="22" presetClass="entr" presetSubtype="1" fill="hold" nodeType="withEffect">
                                  <p:stCondLst>
                                    <p:cond delay="0"/>
                                  </p:stCondLst>
                                  <p:childTnLst>
                                    <p:set>
                                      <p:cBhvr>
                                        <p:cTn id="17" dur="1" fill="hold">
                                          <p:stCondLst>
                                            <p:cond delay="0"/>
                                          </p:stCondLst>
                                        </p:cTn>
                                        <p:tgtEl>
                                          <p:spTgt spid="124937"/>
                                        </p:tgtEl>
                                        <p:attrNameLst>
                                          <p:attrName>style.visibility</p:attrName>
                                        </p:attrNameLst>
                                      </p:cBhvr>
                                      <p:to>
                                        <p:strVal val="visible"/>
                                      </p:to>
                                    </p:set>
                                    <p:animEffect transition="in" filter="wipe(up)">
                                      <p:cBhvr>
                                        <p:cTn id="18" dur="500"/>
                                        <p:tgtEl>
                                          <p:spTgt spid="12493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4942"/>
                                        </p:tgtEl>
                                        <p:attrNameLst>
                                          <p:attrName>style.visibility</p:attrName>
                                        </p:attrNameLst>
                                      </p:cBhvr>
                                      <p:to>
                                        <p:strVal val="visible"/>
                                      </p:to>
                                    </p:set>
                                    <p:animEffect transition="in" filter="blinds(horizontal)">
                                      <p:cBhvr>
                                        <p:cTn id="23" dur="500"/>
                                        <p:tgtEl>
                                          <p:spTgt spid="12494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4939"/>
                                        </p:tgtEl>
                                        <p:attrNameLst>
                                          <p:attrName>style.visibility</p:attrName>
                                        </p:attrNameLst>
                                      </p:cBhvr>
                                      <p:to>
                                        <p:strVal val="visible"/>
                                      </p:to>
                                    </p:set>
                                    <p:animEffect transition="in" filter="wipe(up)">
                                      <p:cBhvr>
                                        <p:cTn id="28" dur="500"/>
                                        <p:tgtEl>
                                          <p:spTgt spid="12493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4943"/>
                                        </p:tgtEl>
                                        <p:attrNameLst>
                                          <p:attrName>style.visibility</p:attrName>
                                        </p:attrNameLst>
                                      </p:cBhvr>
                                      <p:to>
                                        <p:strVal val="visible"/>
                                      </p:to>
                                    </p:set>
                                    <p:animEffect transition="in" filter="wipe(up)">
                                      <p:cBhvr>
                                        <p:cTn id="31" dur="500"/>
                                        <p:tgtEl>
                                          <p:spTgt spid="12494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24944"/>
                                        </p:tgtEl>
                                        <p:attrNameLst>
                                          <p:attrName>style.visibility</p:attrName>
                                        </p:attrNameLst>
                                      </p:cBhvr>
                                      <p:to>
                                        <p:strVal val="visible"/>
                                      </p:to>
                                    </p:set>
                                    <p:animEffect transition="in" filter="wipe(up)">
                                      <p:cBhvr>
                                        <p:cTn id="36" dur="500"/>
                                        <p:tgtEl>
                                          <p:spTgt spid="12494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4945"/>
                                        </p:tgtEl>
                                        <p:attrNameLst>
                                          <p:attrName>style.visibility</p:attrName>
                                        </p:attrNameLst>
                                      </p:cBhvr>
                                      <p:to>
                                        <p:strVal val="visible"/>
                                      </p:to>
                                    </p:set>
                                    <p:animEffect transition="in" filter="wipe(up)">
                                      <p:cBhvr>
                                        <p:cTn id="39" dur="500"/>
                                        <p:tgtEl>
                                          <p:spTgt spid="124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p:bldP spid="124938" grpId="0"/>
      <p:bldP spid="124943" grpId="0"/>
      <p:bldP spid="1249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地球"/>
          <p:cNvPicPr>
            <a:picLocks noChangeAspect="1"/>
          </p:cNvPicPr>
          <p:nvPr/>
        </p:nvPicPr>
        <p:blipFill>
          <a:blip r:embed="rId4"/>
          <a:stretch>
            <a:fillRect/>
          </a:stretch>
        </p:blipFill>
        <p:spPr>
          <a:xfrm>
            <a:off x="3044508" y="3013393"/>
            <a:ext cx="2063750" cy="2017712"/>
          </a:xfrm>
          <a:prstGeom prst="rect">
            <a:avLst/>
          </a:prstGeom>
          <a:noFill/>
          <a:ln w="9525">
            <a:noFill/>
          </a:ln>
        </p:spPr>
      </p:pic>
      <p:sp>
        <p:nvSpPr>
          <p:cNvPr id="6146" name="Oval 3"/>
          <p:cNvSpPr/>
          <p:nvPr/>
        </p:nvSpPr>
        <p:spPr>
          <a:xfrm>
            <a:off x="2828608" y="2797493"/>
            <a:ext cx="2519362" cy="2447925"/>
          </a:xfrm>
          <a:prstGeom prst="ellipse">
            <a:avLst/>
          </a:prstGeom>
          <a:no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26980" name="Oval 4"/>
          <p:cNvSpPr/>
          <p:nvPr/>
        </p:nvSpPr>
        <p:spPr>
          <a:xfrm>
            <a:off x="3981133" y="2653030"/>
            <a:ext cx="287337" cy="287338"/>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6148" name="Oval 5"/>
          <p:cNvSpPr/>
          <p:nvPr/>
        </p:nvSpPr>
        <p:spPr>
          <a:xfrm>
            <a:off x="2818536" y="2135504"/>
            <a:ext cx="6779172" cy="3934989"/>
          </a:xfrm>
          <a:prstGeom prst="ellipse">
            <a:avLst/>
          </a:prstGeom>
          <a:noFill/>
          <a:ln w="9525" cap="flat" cmpd="sng">
            <a:solidFill>
              <a:srgbClr val="0000FF"/>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26982" name="Oval 6"/>
          <p:cNvSpPr/>
          <p:nvPr/>
        </p:nvSpPr>
        <p:spPr>
          <a:xfrm>
            <a:off x="7149783" y="5894705"/>
            <a:ext cx="287337" cy="287338"/>
          </a:xfrm>
          <a:prstGeom prst="ellipse">
            <a:avLst/>
          </a:prstGeom>
          <a:solidFill>
            <a:srgbClr val="0000FF"/>
          </a:solidFill>
          <a:ln w="19050"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26983" name="Line 7"/>
          <p:cNvSpPr/>
          <p:nvPr/>
        </p:nvSpPr>
        <p:spPr>
          <a:xfrm>
            <a:off x="4052570" y="4021455"/>
            <a:ext cx="3240088" cy="2016125"/>
          </a:xfrm>
          <a:prstGeom prst="line">
            <a:avLst/>
          </a:prstGeom>
          <a:ln w="28575" cap="flat" cmpd="sng">
            <a:solidFill>
              <a:srgbClr val="FF0000"/>
            </a:solidFill>
            <a:prstDash val="dash"/>
            <a:round/>
            <a:headEnd type="oval" w="med" len="med"/>
            <a:tailEnd type="none" w="med" len="med"/>
          </a:ln>
        </p:spPr>
      </p:sp>
      <p:grpSp>
        <p:nvGrpSpPr>
          <p:cNvPr id="2" name="Group 8"/>
          <p:cNvGrpSpPr/>
          <p:nvPr/>
        </p:nvGrpSpPr>
        <p:grpSpPr>
          <a:xfrm>
            <a:off x="7292658" y="5508943"/>
            <a:ext cx="1800225" cy="528637"/>
            <a:chOff x="3787" y="2961"/>
            <a:chExt cx="1134" cy="333"/>
          </a:xfrm>
        </p:grpSpPr>
        <p:sp>
          <p:nvSpPr>
            <p:cNvPr id="6152" name="Line 9"/>
            <p:cNvSpPr/>
            <p:nvPr/>
          </p:nvSpPr>
          <p:spPr>
            <a:xfrm flipV="1">
              <a:off x="3787" y="3067"/>
              <a:ext cx="862" cy="227"/>
            </a:xfrm>
            <a:prstGeom prst="line">
              <a:avLst/>
            </a:prstGeom>
            <a:ln w="38100" cap="flat" cmpd="sng">
              <a:solidFill>
                <a:srgbClr val="FF0000"/>
              </a:solidFill>
              <a:prstDash val="solid"/>
              <a:round/>
              <a:headEnd type="none" w="med" len="med"/>
              <a:tailEnd type="triangle" w="med" len="med"/>
            </a:ln>
          </p:spPr>
        </p:sp>
        <p:sp>
          <p:nvSpPr>
            <p:cNvPr id="126986" name="Text Box 10"/>
            <p:cNvSpPr txBox="1">
              <a:spLocks noChangeArrowheads="1"/>
            </p:cNvSpPr>
            <p:nvPr/>
          </p:nvSpPr>
          <p:spPr bwMode="auto">
            <a:xfrm>
              <a:off x="4649" y="2961"/>
              <a:ext cx="272" cy="327"/>
            </a:xfrm>
            <a:prstGeom prst="rect">
              <a:avLst/>
            </a:prstGeom>
            <a:noFill/>
            <a:ln w="9525">
              <a:noFill/>
              <a:miter lim="800000"/>
            </a:ln>
            <a:effectLst/>
          </p:spPr>
          <p:txBody>
            <a:bodyPr>
              <a:spAutoFit/>
            </a:bodyPr>
            <a:lstStyle/>
            <a:p>
              <a:pPr>
                <a:spcBef>
                  <a:spcPct val="50000"/>
                </a:spcBef>
              </a:pPr>
              <a:r>
                <a:rPr lang="en-US" altLang="zh-CN" sz="28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v</a:t>
              </a:r>
              <a:endParaRPr lang="en-US" altLang="zh-CN" sz="28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3" name="Group 11"/>
          <p:cNvGrpSpPr/>
          <p:nvPr/>
        </p:nvGrpSpPr>
        <p:grpSpPr>
          <a:xfrm>
            <a:off x="5565458" y="4643755"/>
            <a:ext cx="1727200" cy="1393825"/>
            <a:chOff x="2699" y="2416"/>
            <a:chExt cx="1088" cy="878"/>
          </a:xfrm>
        </p:grpSpPr>
        <p:sp>
          <p:nvSpPr>
            <p:cNvPr id="6155" name="Line 12"/>
            <p:cNvSpPr/>
            <p:nvPr/>
          </p:nvSpPr>
          <p:spPr>
            <a:xfrm flipH="1" flipV="1">
              <a:off x="2699" y="2614"/>
              <a:ext cx="1088" cy="680"/>
            </a:xfrm>
            <a:prstGeom prst="line">
              <a:avLst/>
            </a:prstGeom>
            <a:ln w="38100" cap="flat" cmpd="sng">
              <a:solidFill>
                <a:srgbClr val="0000FF"/>
              </a:solidFill>
              <a:prstDash val="solid"/>
              <a:round/>
              <a:headEnd type="none" w="med" len="med"/>
              <a:tailEnd type="triangle" w="med" len="med"/>
            </a:ln>
          </p:spPr>
        </p:sp>
        <p:sp>
          <p:nvSpPr>
            <p:cNvPr id="126989" name="Text Box 13"/>
            <p:cNvSpPr txBox="1">
              <a:spLocks noChangeArrowheads="1"/>
            </p:cNvSpPr>
            <p:nvPr/>
          </p:nvSpPr>
          <p:spPr bwMode="auto">
            <a:xfrm>
              <a:off x="2789" y="2416"/>
              <a:ext cx="681" cy="327"/>
            </a:xfrm>
            <a:prstGeom prst="rect">
              <a:avLst/>
            </a:prstGeom>
            <a:noFill/>
            <a:ln w="9525">
              <a:noFill/>
              <a:miter lim="800000"/>
            </a:ln>
            <a:effectLst/>
          </p:spPr>
          <p:txBody>
            <a:bodyPr>
              <a:spAutoFit/>
            </a:bodyPr>
            <a:lstStyle/>
            <a:p>
              <a:pPr marR="0" algn="ctr" defTabSz="914400" rtl="0">
                <a:spcBef>
                  <a:spcPct val="50000"/>
                </a:spcBef>
                <a:buClrTx/>
                <a:buSzTx/>
                <a:defRPr/>
              </a:pPr>
              <a:r>
                <a:rPr kumimoji="0" lang="en-US" altLang="zh-CN" sz="2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F</a:t>
              </a:r>
              <a:r>
                <a:rPr kumimoji="0" lang="zh-CN" altLang="en-US" sz="1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引</a:t>
              </a:r>
            </a:p>
          </p:txBody>
        </p:sp>
      </p:grpSp>
      <p:sp>
        <p:nvSpPr>
          <p:cNvPr id="126990" name="AutoShape 14"/>
          <p:cNvSpPr/>
          <p:nvPr/>
        </p:nvSpPr>
        <p:spPr>
          <a:xfrm>
            <a:off x="1531620" y="5677218"/>
            <a:ext cx="2160588" cy="936625"/>
          </a:xfrm>
          <a:prstGeom prst="borderCallout2">
            <a:avLst>
              <a:gd name="adj1" fmla="val 12204"/>
              <a:gd name="adj2" fmla="val 103528"/>
              <a:gd name="adj3" fmla="val 12204"/>
              <a:gd name="adj4" fmla="val 113301"/>
              <a:gd name="adj5" fmla="val -46102"/>
              <a:gd name="adj6" fmla="val 123366"/>
            </a:avLst>
          </a:prstGeom>
          <a:noFill/>
          <a:ln w="9525" cap="flat" cmpd="sng">
            <a:solidFill>
              <a:schemeClr val="tx1"/>
            </a:solidFill>
            <a:prstDash val="solid"/>
            <a:miter/>
            <a:headEnd type="none" w="med" len="med"/>
            <a:tailEnd type="none" w="med" len="med"/>
          </a:ln>
        </p:spPr>
        <p:txBody>
          <a:bodyPr anchor="t"/>
          <a:lstStyle/>
          <a:p>
            <a:pPr algn="ctr"/>
            <a:endParaRPr lang="zh-CN" altLang="en-US" dirty="0">
              <a:latin typeface="Arial" panose="020B0604020202020204" pitchFamily="34" charset="0"/>
              <a:ea typeface="宋体" panose="02010600030101010101" pitchFamily="2" charset="-122"/>
            </a:endParaRPr>
          </a:p>
        </p:txBody>
      </p:sp>
      <p:graphicFrame>
        <p:nvGraphicFramePr>
          <p:cNvPr id="126991" name="Object 15"/>
          <p:cNvGraphicFramePr>
            <a:graphicFrameLocks noGrp="1"/>
          </p:cNvGraphicFramePr>
          <p:nvPr/>
        </p:nvGraphicFramePr>
        <p:xfrm>
          <a:off x="1658620" y="5804218"/>
          <a:ext cx="2160588" cy="936625"/>
        </p:xfrm>
        <a:graphic>
          <a:graphicData uri="http://schemas.openxmlformats.org/presentationml/2006/ole">
            <mc:AlternateContent xmlns:mc="http://schemas.openxmlformats.org/markup-compatibility/2006">
              <mc:Choice xmlns:v="urn:schemas-microsoft-com:vml" Requires="v">
                <p:oleObj spid="_x0000_s6496" r:id="rId5" imgW="901065" imgH="431800" progId="Equation.3">
                  <p:embed/>
                </p:oleObj>
              </mc:Choice>
              <mc:Fallback>
                <p:oleObj r:id="rId5" imgW="901065" imgH="431800" progId="Equation.3">
                  <p:embed/>
                  <p:pic>
                    <p:nvPicPr>
                      <p:cNvPr id="126991" name="Object 15"/>
                      <p:cNvPicPr/>
                      <p:nvPr/>
                    </p:nvPicPr>
                    <p:blipFill>
                      <a:blip r:embed="rId6">
                        <a:clrChange>
                          <a:clrFrom>
                            <a:srgbClr val="000000"/>
                          </a:clrFrom>
                          <a:clrTo>
                            <a:srgbClr val="FF0000"/>
                          </a:clrTo>
                        </a:clrChange>
                      </a:blip>
                      <a:stretch>
                        <a:fillRect/>
                      </a:stretch>
                    </p:blipFill>
                    <p:spPr>
                      <a:xfrm>
                        <a:off x="1658620" y="5804218"/>
                        <a:ext cx="2160588" cy="936625"/>
                      </a:xfrm>
                      <a:prstGeom prst="rect">
                        <a:avLst/>
                      </a:prstGeom>
                      <a:noFill/>
                      <a:ln>
                        <a:solidFill>
                          <a:srgbClr val="000099"/>
                        </a:solidFill>
                        <a:miter/>
                      </a:ln>
                    </p:spPr>
                  </p:pic>
                </p:oleObj>
              </mc:Fallback>
            </mc:AlternateContent>
          </a:graphicData>
        </a:graphic>
      </p:graphicFrame>
      <p:sp>
        <p:nvSpPr>
          <p:cNvPr id="6159" name="Text Box 16"/>
          <p:cNvSpPr txBox="1"/>
          <p:nvPr/>
        </p:nvSpPr>
        <p:spPr>
          <a:xfrm>
            <a:off x="5347970" y="3661093"/>
            <a:ext cx="647700" cy="701675"/>
          </a:xfrm>
          <a:prstGeom prst="rect">
            <a:avLst/>
          </a:prstGeom>
          <a:noFill/>
          <a:ln w="9525">
            <a:noFill/>
          </a:ln>
        </p:spPr>
        <p:txBody>
          <a:bodyPr anchor="t">
            <a:spAutoFit/>
          </a:bodyPr>
          <a:lstStyle/>
          <a:p>
            <a:pPr algn="ctr">
              <a:spcBef>
                <a:spcPct val="50000"/>
              </a:spcBef>
            </a:pPr>
            <a:r>
              <a:rPr lang="en-US" altLang="zh-CN" sz="4000" b="1">
                <a:solidFill>
                  <a:srgbClr val="0000FF"/>
                </a:solidFill>
                <a:latin typeface="Arial" panose="020B0604020202020204" pitchFamily="34" charset="0"/>
                <a:ea typeface="宋体" panose="02010600030101010101" pitchFamily="2" charset="-122"/>
              </a:rPr>
              <a:t>1</a:t>
            </a:r>
          </a:p>
        </p:txBody>
      </p:sp>
      <p:sp>
        <p:nvSpPr>
          <p:cNvPr id="6160" name="Text Box 17"/>
          <p:cNvSpPr txBox="1"/>
          <p:nvPr/>
        </p:nvSpPr>
        <p:spPr>
          <a:xfrm>
            <a:off x="9597708" y="3589655"/>
            <a:ext cx="647700" cy="701675"/>
          </a:xfrm>
          <a:prstGeom prst="rect">
            <a:avLst/>
          </a:prstGeom>
          <a:noFill/>
          <a:ln w="9525">
            <a:noFill/>
          </a:ln>
        </p:spPr>
        <p:txBody>
          <a:bodyPr anchor="t">
            <a:spAutoFit/>
          </a:bodyPr>
          <a:lstStyle/>
          <a:p>
            <a:pPr algn="ctr">
              <a:spcBef>
                <a:spcPct val="50000"/>
              </a:spcBef>
            </a:pPr>
            <a:r>
              <a:rPr lang="en-US" altLang="zh-CN" sz="4000" b="1">
                <a:solidFill>
                  <a:srgbClr val="0000FF"/>
                </a:solidFill>
                <a:latin typeface="Arial" panose="020B0604020202020204" pitchFamily="34" charset="0"/>
                <a:ea typeface="宋体" panose="02010600030101010101" pitchFamily="2" charset="-122"/>
              </a:rPr>
              <a:t>2</a:t>
            </a:r>
          </a:p>
        </p:txBody>
      </p:sp>
      <p:sp>
        <p:nvSpPr>
          <p:cNvPr id="126994" name="AutoShape 18"/>
          <p:cNvSpPr/>
          <p:nvPr/>
        </p:nvSpPr>
        <p:spPr>
          <a:xfrm>
            <a:off x="3549333" y="1141730"/>
            <a:ext cx="2016125" cy="825500"/>
          </a:xfrm>
          <a:prstGeom prst="callout2">
            <a:avLst>
              <a:gd name="adj1" fmla="val 13847"/>
              <a:gd name="adj2" fmla="val -3778"/>
              <a:gd name="adj3" fmla="val 13847"/>
              <a:gd name="adj4" fmla="val -19213"/>
              <a:gd name="adj5" fmla="val 350194"/>
              <a:gd name="adj6" fmla="val -35278"/>
            </a:avLst>
          </a:prstGeom>
          <a:noFill/>
          <a:ln w="9525" cap="flat" cmpd="sng">
            <a:solidFill>
              <a:schemeClr val="tx1"/>
            </a:solidFill>
            <a:prstDash val="solid"/>
            <a:miter/>
            <a:headEnd type="none" w="med" len="med"/>
            <a:tailEnd type="none" w="med" len="med"/>
          </a:ln>
        </p:spPr>
        <p:txBody>
          <a:bodyPr anchor="t"/>
          <a:lstStyle/>
          <a:p>
            <a:pPr algn="ctr"/>
            <a:endParaRPr lang="zh-CN" altLang="en-US" dirty="0">
              <a:latin typeface="Arial" panose="020B0604020202020204" pitchFamily="34" charset="0"/>
              <a:ea typeface="宋体" panose="02010600030101010101" pitchFamily="2" charset="-122"/>
            </a:endParaRPr>
          </a:p>
        </p:txBody>
      </p:sp>
      <p:graphicFrame>
        <p:nvGraphicFramePr>
          <p:cNvPr id="126995" name="Object 19"/>
          <p:cNvGraphicFramePr>
            <a:graphicFrameLocks noGrp="1"/>
          </p:cNvGraphicFramePr>
          <p:nvPr/>
        </p:nvGraphicFramePr>
        <p:xfrm>
          <a:off x="3573145" y="1076643"/>
          <a:ext cx="4452938" cy="884237"/>
        </p:xfrm>
        <a:graphic>
          <a:graphicData uri="http://schemas.openxmlformats.org/presentationml/2006/ole">
            <mc:AlternateContent xmlns:mc="http://schemas.openxmlformats.org/markup-compatibility/2006">
              <mc:Choice xmlns:v="urn:schemas-microsoft-com:vml" Requires="v">
                <p:oleObj spid="_x0000_s6497" r:id="rId7" imgW="2171700" imgH="431800" progId="Equation.3">
                  <p:embed/>
                </p:oleObj>
              </mc:Choice>
              <mc:Fallback>
                <p:oleObj r:id="rId7" imgW="2171700" imgH="431800" progId="Equation.3">
                  <p:embed/>
                  <p:pic>
                    <p:nvPicPr>
                      <p:cNvPr id="126995" name="Object 19"/>
                      <p:cNvPicPr/>
                      <p:nvPr/>
                    </p:nvPicPr>
                    <p:blipFill>
                      <a:blip r:embed="rId8"/>
                      <a:stretch>
                        <a:fillRect/>
                      </a:stretch>
                    </p:blipFill>
                    <p:spPr>
                      <a:xfrm>
                        <a:off x="3573145" y="1076643"/>
                        <a:ext cx="4452938" cy="884237"/>
                      </a:xfrm>
                      <a:prstGeom prst="rect">
                        <a:avLst/>
                      </a:prstGeom>
                      <a:noFill/>
                      <a:ln w="31750">
                        <a:solidFill>
                          <a:srgbClr val="000099"/>
                        </a:solidFill>
                        <a:miter/>
                      </a:ln>
                    </p:spPr>
                  </p:pic>
                </p:oleObj>
              </mc:Fallback>
            </mc:AlternateContent>
          </a:graphicData>
        </a:graphic>
      </p:graphicFrame>
      <p:sp>
        <p:nvSpPr>
          <p:cNvPr id="6163" name="Oval 20"/>
          <p:cNvSpPr/>
          <p:nvPr/>
        </p:nvSpPr>
        <p:spPr>
          <a:xfrm>
            <a:off x="2785745" y="3975418"/>
            <a:ext cx="103188" cy="117475"/>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6164" name="Line 21"/>
          <p:cNvSpPr/>
          <p:nvPr/>
        </p:nvSpPr>
        <p:spPr>
          <a:xfrm flipV="1">
            <a:off x="2828608" y="4023043"/>
            <a:ext cx="1239837" cy="15875"/>
          </a:xfrm>
          <a:prstGeom prst="line">
            <a:avLst/>
          </a:prstGeom>
          <a:ln w="38100" cap="flat" cmpd="sng">
            <a:solidFill>
              <a:srgbClr val="FF0000"/>
            </a:solidFill>
            <a:prstDash val="dash"/>
            <a:round/>
            <a:headEnd type="none" w="med" len="med"/>
            <a:tailEnd type="none" w="med" len="med"/>
          </a:ln>
        </p:spPr>
      </p:sp>
      <p:sp>
        <p:nvSpPr>
          <p:cNvPr id="6165" name="Text Box 22"/>
          <p:cNvSpPr txBox="1"/>
          <p:nvPr/>
        </p:nvSpPr>
        <p:spPr>
          <a:xfrm>
            <a:off x="3154045" y="3567430"/>
            <a:ext cx="442913" cy="457200"/>
          </a:xfrm>
          <a:prstGeom prst="rect">
            <a:avLst/>
          </a:prstGeom>
          <a:noFill/>
          <a:ln w="9525">
            <a:noFill/>
          </a:ln>
        </p:spPr>
        <p:txBody>
          <a:bodyPr anchor="t">
            <a:spAutoFit/>
          </a:bodyPr>
          <a:lstStyle/>
          <a:p>
            <a:pPr algn="ctr">
              <a:spcBef>
                <a:spcPct val="50000"/>
              </a:spcBef>
            </a:pPr>
            <a:r>
              <a:rPr lang="en-US" altLang="zh-CN" sz="2400">
                <a:solidFill>
                  <a:srgbClr val="FF0000"/>
                </a:solidFill>
                <a:latin typeface="Tahoma" panose="020B0604030504040204" pitchFamily="34" charset="0"/>
                <a:ea typeface="宋体" panose="02010600030101010101" pitchFamily="2" charset="-122"/>
              </a:rPr>
              <a:t>R</a:t>
            </a:r>
          </a:p>
        </p:txBody>
      </p:sp>
      <p:sp>
        <p:nvSpPr>
          <p:cNvPr id="6166" name="AutoShape 23"/>
          <p:cNvSpPr/>
          <p:nvPr/>
        </p:nvSpPr>
        <p:spPr>
          <a:xfrm>
            <a:off x="5114608" y="2195830"/>
            <a:ext cx="1962150" cy="1149350"/>
          </a:xfrm>
          <a:prstGeom prst="wedgeEllipseCallout">
            <a:avLst>
              <a:gd name="adj1" fmla="val -41505"/>
              <a:gd name="adj2" fmla="val 69750"/>
            </a:avLst>
          </a:prstGeom>
          <a:noFill/>
          <a:ln w="38100" cap="flat" cmpd="sng">
            <a:solidFill>
              <a:srgbClr val="FF0000"/>
            </a:solidFill>
            <a:prstDash val="dash"/>
            <a:miter/>
            <a:headEnd type="none" w="med" len="med"/>
            <a:tailEnd type="none" w="med" len="med"/>
          </a:ln>
        </p:spPr>
        <p:txBody>
          <a:bodyPr anchor="t"/>
          <a:lstStyle/>
          <a:p>
            <a:pPr algn="ctr"/>
            <a:r>
              <a:rPr lang="zh-CN" altLang="en-US" b="1" i="1" dirty="0">
                <a:solidFill>
                  <a:srgbClr val="FF0000"/>
                </a:solidFill>
                <a:latin typeface="Tahoma" panose="020B0604030504040204" pitchFamily="34" charset="0"/>
                <a:ea typeface="宋体" panose="02010600030101010101" pitchFamily="2" charset="-122"/>
              </a:rPr>
              <a:t>卫星在圆轨道运行速度</a:t>
            </a:r>
            <a:r>
              <a:rPr lang="en-US" altLang="zh-CN" b="1" i="1" dirty="0">
                <a:solidFill>
                  <a:srgbClr val="FF0000"/>
                </a:solidFill>
                <a:latin typeface="Tahoma" panose="020B0604030504040204" pitchFamily="34" charset="0"/>
                <a:ea typeface="宋体" panose="02010600030101010101" pitchFamily="2" charset="-122"/>
              </a:rPr>
              <a:t>V</a:t>
            </a:r>
            <a:r>
              <a:rPr lang="en-US" altLang="zh-CN" b="1" i="1" baseline="-25000" dirty="0">
                <a:solidFill>
                  <a:srgbClr val="FF0000"/>
                </a:solidFill>
                <a:latin typeface="Tahoma" panose="020B0604030504040204" pitchFamily="34" charset="0"/>
                <a:ea typeface="宋体" panose="02010600030101010101" pitchFamily="2" charset="-122"/>
              </a:rPr>
              <a:t>1</a:t>
            </a:r>
          </a:p>
        </p:txBody>
      </p:sp>
      <p:sp>
        <p:nvSpPr>
          <p:cNvPr id="127000" name="Line 24"/>
          <p:cNvSpPr/>
          <p:nvPr/>
        </p:nvSpPr>
        <p:spPr>
          <a:xfrm>
            <a:off x="2800033" y="4038918"/>
            <a:ext cx="42862" cy="1206500"/>
          </a:xfrm>
          <a:prstGeom prst="line">
            <a:avLst/>
          </a:prstGeom>
          <a:ln w="38100" cap="flat" cmpd="sng">
            <a:solidFill>
              <a:srgbClr val="FF0000"/>
            </a:solidFill>
            <a:prstDash val="solid"/>
            <a:round/>
            <a:headEnd type="oval" w="med" len="med"/>
            <a:tailEnd type="stealth" w="lg" len="lg"/>
          </a:ln>
        </p:spPr>
      </p:sp>
      <p:sp>
        <p:nvSpPr>
          <p:cNvPr id="127001" name="Text Box 25"/>
          <p:cNvSpPr txBox="1"/>
          <p:nvPr/>
        </p:nvSpPr>
        <p:spPr>
          <a:xfrm>
            <a:off x="2209483" y="4700905"/>
            <a:ext cx="633412" cy="457200"/>
          </a:xfrm>
          <a:prstGeom prst="rect">
            <a:avLst/>
          </a:prstGeom>
          <a:noFill/>
          <a:ln w="9525">
            <a:noFill/>
          </a:ln>
        </p:spPr>
        <p:txBody>
          <a:bodyPr anchor="t">
            <a:spAutoFit/>
          </a:bodyPr>
          <a:lstStyle/>
          <a:p>
            <a:pPr algn="ctr">
              <a:spcBef>
                <a:spcPct val="50000"/>
              </a:spcBef>
            </a:pPr>
            <a:r>
              <a:rPr lang="en-US" altLang="zh-CN" sz="2400" i="1">
                <a:solidFill>
                  <a:srgbClr val="FF0000"/>
                </a:solidFill>
                <a:latin typeface="Times New Roman" panose="02020603050405020304" pitchFamily="18" charset="0"/>
                <a:ea typeface="宋体" panose="02010600030101010101" pitchFamily="2" charset="-122"/>
              </a:rPr>
              <a:t>v</a:t>
            </a:r>
            <a:r>
              <a:rPr lang="en-US" altLang="zh-CN" sz="2400" baseline="-25000">
                <a:solidFill>
                  <a:srgbClr val="FF0000"/>
                </a:solidFill>
                <a:latin typeface="Tahoma" panose="020B0604030504040204" pitchFamily="34" charset="0"/>
                <a:ea typeface="宋体" panose="02010600030101010101" pitchFamily="2" charset="-122"/>
              </a:rPr>
              <a:t>2</a:t>
            </a:r>
          </a:p>
        </p:txBody>
      </p:sp>
      <p:sp>
        <p:nvSpPr>
          <p:cNvPr id="127002" name="Arc 26"/>
          <p:cNvSpPr/>
          <p:nvPr/>
        </p:nvSpPr>
        <p:spPr>
          <a:xfrm rot="-763480">
            <a:off x="6840220" y="5494655"/>
            <a:ext cx="985838" cy="473075"/>
          </a:xfrm>
          <a:custGeom>
            <a:avLst/>
            <a:gdLst/>
            <a:ahLst/>
            <a:cxnLst>
              <a:cxn ang="0">
                <a:pos x="0" y="1373801"/>
              </a:cxn>
              <a:cxn ang="0">
                <a:pos x="30243553" y="8909601"/>
              </a:cxn>
              <a:cxn ang="0">
                <a:pos x="10115371" y="10361108"/>
              </a:cxn>
            </a:cxnLst>
            <a:rect l="0" t="0" r="0" b="0"/>
            <a:pathLst>
              <a:path w="32135" h="21600" fill="none">
                <a:moveTo>
                  <a:pt x="-1" y="2863"/>
                </a:moveTo>
                <a:cubicBezTo>
                  <a:pt x="3271" y="987"/>
                  <a:pt x="6976" y="-1"/>
                  <a:pt x="10748" y="0"/>
                </a:cubicBezTo>
                <a:cubicBezTo>
                  <a:pt x="21508" y="0"/>
                  <a:pt x="30627" y="7919"/>
                  <a:pt x="32134" y="18574"/>
                </a:cubicBezTo>
              </a:path>
              <a:path w="32135" h="21600" stroke="0">
                <a:moveTo>
                  <a:pt x="-1" y="2863"/>
                </a:moveTo>
                <a:cubicBezTo>
                  <a:pt x="3271" y="987"/>
                  <a:pt x="6976" y="-1"/>
                  <a:pt x="10748" y="0"/>
                </a:cubicBezTo>
                <a:cubicBezTo>
                  <a:pt x="21508" y="0"/>
                  <a:pt x="30627" y="7919"/>
                  <a:pt x="32134" y="18574"/>
                </a:cubicBezTo>
                <a:lnTo>
                  <a:pt x="10748" y="21600"/>
                </a:lnTo>
                <a:close/>
              </a:path>
            </a:pathLst>
          </a:custGeom>
          <a:noFill/>
          <a:ln w="38100" cap="flat" cmpd="sng">
            <a:solidFill>
              <a:srgbClr val="FF0000"/>
            </a:solidFill>
            <a:prstDash val="dash"/>
            <a:round/>
            <a:headEnd type="none" w="med" len="med"/>
            <a:tailEnd type="none" w="med" len="med"/>
          </a:ln>
        </p:spPr>
        <p:txBody>
          <a:bodyPr/>
          <a:lstStyle/>
          <a:p>
            <a:endParaRPr lang="zh-CN" altLang="en-US"/>
          </a:p>
        </p:txBody>
      </p:sp>
      <p:sp>
        <p:nvSpPr>
          <p:cNvPr id="127003" name="Text Box 27"/>
          <p:cNvSpPr txBox="1"/>
          <p:nvPr/>
        </p:nvSpPr>
        <p:spPr>
          <a:xfrm>
            <a:off x="7106920" y="4981893"/>
            <a:ext cx="1252538" cy="457200"/>
          </a:xfrm>
          <a:prstGeom prst="rect">
            <a:avLst/>
          </a:prstGeom>
          <a:noFill/>
          <a:ln w="9525">
            <a:noFill/>
          </a:ln>
        </p:spPr>
        <p:txBody>
          <a:bodyPr anchor="t">
            <a:spAutoFit/>
          </a:bodyPr>
          <a:lstStyle/>
          <a:p>
            <a:pPr algn="ctr">
              <a:spcBef>
                <a:spcPct val="50000"/>
              </a:spcBef>
            </a:pPr>
            <a:r>
              <a:rPr lang="el-GR" altLang="zh-CN" sz="2400" dirty="0">
                <a:latin typeface="Tahoma" panose="020B0604030504040204" pitchFamily="34" charset="0"/>
                <a:ea typeface="宋体" panose="02010600030101010101" pitchFamily="2" charset="-122"/>
                <a:cs typeface="Tahoma" panose="020B0604030504040204" pitchFamily="34" charset="0"/>
              </a:rPr>
              <a:t>θ</a:t>
            </a:r>
            <a:r>
              <a:rPr lang="zh-CN" altLang="en-US" sz="2400" dirty="0">
                <a:latin typeface="Tahoma" panose="020B0604030504040204" pitchFamily="34" charset="0"/>
                <a:ea typeface="宋体" panose="02010600030101010101" pitchFamily="2" charset="-122"/>
              </a:rPr>
              <a:t>＞</a:t>
            </a:r>
            <a:r>
              <a:rPr lang="en-US" altLang="zh-CN" sz="2400">
                <a:latin typeface="Tahoma" panose="020B0604030504040204" pitchFamily="34" charset="0"/>
                <a:ea typeface="宋体" panose="02010600030101010101" pitchFamily="2" charset="-122"/>
              </a:rPr>
              <a:t>90</a:t>
            </a:r>
            <a:r>
              <a:rPr lang="en-US" altLang="zh-CN" sz="2400" baseline="30000">
                <a:latin typeface="Tahoma" panose="020B0604030504040204" pitchFamily="34" charset="0"/>
                <a:ea typeface="宋体" panose="02010600030101010101" pitchFamily="2" charset="-122"/>
              </a:rPr>
              <a:t>0</a:t>
            </a:r>
          </a:p>
        </p:txBody>
      </p:sp>
      <p:sp>
        <p:nvSpPr>
          <p:cNvPr id="127004" name="Text Box 28"/>
          <p:cNvSpPr txBox="1"/>
          <p:nvPr/>
        </p:nvSpPr>
        <p:spPr>
          <a:xfrm>
            <a:off x="9097645" y="5570855"/>
            <a:ext cx="677863" cy="366713"/>
          </a:xfrm>
          <a:prstGeom prst="rect">
            <a:avLst/>
          </a:prstGeom>
          <a:noFill/>
          <a:ln w="9525">
            <a:noFill/>
          </a:ln>
        </p:spPr>
        <p:txBody>
          <a:bodyPr anchor="t">
            <a:spAutoFit/>
          </a:bodyPr>
          <a:lstStyle/>
          <a:p>
            <a:pPr algn="ctr">
              <a:spcBef>
                <a:spcPct val="50000"/>
              </a:spcBef>
            </a:pPr>
            <a:r>
              <a:rPr lang="zh-CN" altLang="en-US" b="1" i="1" dirty="0">
                <a:solidFill>
                  <a:srgbClr val="0000CC"/>
                </a:solidFill>
                <a:latin typeface="Tahoma" panose="020B0604030504040204" pitchFamily="34" charset="0"/>
                <a:ea typeface="宋体" panose="02010600030101010101" pitchFamily="2" charset="-122"/>
              </a:rPr>
              <a:t>减小</a:t>
            </a:r>
          </a:p>
        </p:txBody>
      </p:sp>
      <p:sp>
        <p:nvSpPr>
          <p:cNvPr id="6172" name="Text Box 29"/>
          <p:cNvSpPr txBox="1"/>
          <p:nvPr/>
        </p:nvSpPr>
        <p:spPr>
          <a:xfrm>
            <a:off x="-268605" y="435610"/>
            <a:ext cx="4537075" cy="641350"/>
          </a:xfrm>
          <a:prstGeom prst="rect">
            <a:avLst/>
          </a:prstGeom>
          <a:noFill/>
          <a:ln w="19050">
            <a:noFill/>
          </a:ln>
        </p:spPr>
        <p:txBody>
          <a:bodyPr anchor="t">
            <a:spAutoFit/>
          </a:bodyPr>
          <a:lstStyle/>
          <a:p>
            <a:pPr algn="ctr"/>
            <a:r>
              <a:rPr lang="zh-CN" altLang="en-US" sz="3600" b="1" dirty="0">
                <a:solidFill>
                  <a:srgbClr val="FF0000"/>
                </a:solidFill>
                <a:latin typeface="Times New Roman" panose="02020603050405020304" pitchFamily="18" charset="0"/>
                <a:ea typeface="黑体" panose="02010609060101010101" charset="-122"/>
              </a:rPr>
              <a:t>卫星变轨原理</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grpId="0" nodeType="clickEffect">
                                  <p:stCondLst>
                                    <p:cond delay="0"/>
                                  </p:stCondLst>
                                  <p:endCondLst>
                                    <p:cond evt="onNext" delay="0">
                                      <p:tgtEl>
                                        <p:sldTgt/>
                                      </p:tgtEl>
                                    </p:cond>
                                  </p:endCondLst>
                                  <p:childTnLst>
                                    <p:animMotion origin="layout" path="M -0.00404 1.11111E-6 C 0.05508 1.11111E-6 0.10365 0.08009 0.10365 0.17824 C 0.10365 0.27639 0.05508 0.35717 -0.00404 0.35717 C -0.06328 0.35717 -0.11107 0.27639 -0.11107 0.17824 C -0.11107 0.08009 -0.06328 1.11111E-6 -0.00404 1.11111E-6 Z " pathEditMode="relative" rAng="0" ptsTypes="AAAAA">
                                      <p:cBhvr>
                                        <p:cTn id="6" dur="3000" spd="-100000" fill="hold"/>
                                        <p:tgtEl>
                                          <p:spTgt spid="126980"/>
                                        </p:tgtEl>
                                        <p:attrNameLst>
                                          <p:attrName>ppt_x</p:attrName>
                                          <p:attrName>ppt_y</p:attrName>
                                        </p:attrNameLst>
                                      </p:cBhvr>
                                      <p:rCtr x="26" y="17847"/>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26990"/>
                                        </p:tgtEl>
                                        <p:attrNameLst>
                                          <p:attrName>style.visibility</p:attrName>
                                        </p:attrNameLst>
                                      </p:cBhvr>
                                      <p:to>
                                        <p:strVal val="visible"/>
                                      </p:to>
                                    </p:set>
                                    <p:animEffect transition="in" filter="wipe(down)">
                                      <p:cBhvr>
                                        <p:cTn id="11" dur="500"/>
                                        <p:tgtEl>
                                          <p:spTgt spid="126990"/>
                                        </p:tgtEl>
                                      </p:cBhvr>
                                    </p:animEffect>
                                  </p:childTnLst>
                                </p:cTn>
                              </p:par>
                              <p:par>
                                <p:cTn id="12" presetID="47" presetClass="entr" presetSubtype="0" fill="hold" nodeType="withEffect">
                                  <p:stCondLst>
                                    <p:cond delay="0"/>
                                  </p:stCondLst>
                                  <p:childTnLst>
                                    <p:set>
                                      <p:cBhvr>
                                        <p:cTn id="13" dur="1" fill="hold">
                                          <p:stCondLst>
                                            <p:cond delay="0"/>
                                          </p:stCondLst>
                                        </p:cTn>
                                        <p:tgtEl>
                                          <p:spTgt spid="126991"/>
                                        </p:tgtEl>
                                        <p:attrNameLst>
                                          <p:attrName>style.visibility</p:attrName>
                                        </p:attrNameLst>
                                      </p:cBhvr>
                                      <p:to>
                                        <p:strVal val="visible"/>
                                      </p:to>
                                    </p:set>
                                    <p:animEffect transition="in" filter="fade">
                                      <p:cBhvr>
                                        <p:cTn id="14" dur="1000"/>
                                        <p:tgtEl>
                                          <p:spTgt spid="126991"/>
                                        </p:tgtEl>
                                      </p:cBhvr>
                                    </p:animEffect>
                                    <p:anim calcmode="lin" valueType="num">
                                      <p:cBhvr>
                                        <p:cTn id="15" dur="1000" fill="hold"/>
                                        <p:tgtEl>
                                          <p:spTgt spid="126991"/>
                                        </p:tgtEl>
                                        <p:attrNameLst>
                                          <p:attrName>ppt_x</p:attrName>
                                        </p:attrNameLst>
                                      </p:cBhvr>
                                      <p:tavLst>
                                        <p:tav tm="0">
                                          <p:val>
                                            <p:strVal val="#ppt_x"/>
                                          </p:val>
                                        </p:tav>
                                        <p:tav tm="100000">
                                          <p:val>
                                            <p:strVal val="#ppt_x"/>
                                          </p:val>
                                        </p:tav>
                                      </p:tavLst>
                                    </p:anim>
                                    <p:anim calcmode="lin" valueType="num">
                                      <p:cBhvr>
                                        <p:cTn id="16" dur="1000" fill="hold"/>
                                        <p:tgtEl>
                                          <p:spTgt spid="1269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7001"/>
                                        </p:tgtEl>
                                        <p:attrNameLst>
                                          <p:attrName>style.visibility</p:attrName>
                                        </p:attrNameLst>
                                      </p:cBhvr>
                                      <p:to>
                                        <p:strVal val="visible"/>
                                      </p:to>
                                    </p:set>
                                    <p:animEffect transition="in" filter="wipe(up)">
                                      <p:cBhvr>
                                        <p:cTn id="21" dur="500"/>
                                        <p:tgtEl>
                                          <p:spTgt spid="127001"/>
                                        </p:tgtEl>
                                      </p:cBhvr>
                                    </p:animEffect>
                                  </p:childTnLst>
                                </p:cTn>
                              </p:par>
                              <p:par>
                                <p:cTn id="22" presetID="22" presetClass="entr" presetSubtype="1" fill="hold" nodeType="withEffect">
                                  <p:stCondLst>
                                    <p:cond delay="0"/>
                                  </p:stCondLst>
                                  <p:childTnLst>
                                    <p:set>
                                      <p:cBhvr>
                                        <p:cTn id="23" dur="1" fill="hold">
                                          <p:stCondLst>
                                            <p:cond delay="0"/>
                                          </p:stCondLst>
                                        </p:cTn>
                                        <p:tgtEl>
                                          <p:spTgt spid="127000"/>
                                        </p:tgtEl>
                                        <p:attrNameLst>
                                          <p:attrName>style.visibility</p:attrName>
                                        </p:attrNameLst>
                                      </p:cBhvr>
                                      <p:to>
                                        <p:strVal val="visible"/>
                                      </p:to>
                                    </p:set>
                                    <p:animEffect transition="in" filter="wipe(up)">
                                      <p:cBhvr>
                                        <p:cTn id="24" dur="500"/>
                                        <p:tgtEl>
                                          <p:spTgt spid="12700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6994"/>
                                        </p:tgtEl>
                                        <p:attrNameLst>
                                          <p:attrName>style.visibility</p:attrName>
                                        </p:attrNameLst>
                                      </p:cBhvr>
                                      <p:to>
                                        <p:strVal val="visible"/>
                                      </p:to>
                                    </p:set>
                                    <p:animEffect transition="in" filter="wipe(down)">
                                      <p:cBhvr>
                                        <p:cTn id="29" dur="500"/>
                                        <p:tgtEl>
                                          <p:spTgt spid="126994"/>
                                        </p:tgtEl>
                                      </p:cBhvr>
                                    </p:animEffect>
                                  </p:childTnLst>
                                </p:cTn>
                              </p:par>
                              <p:par>
                                <p:cTn id="30" presetID="47" presetClass="entr" presetSubtype="0" fill="hold" nodeType="withEffect">
                                  <p:stCondLst>
                                    <p:cond delay="0"/>
                                  </p:stCondLst>
                                  <p:childTnLst>
                                    <p:set>
                                      <p:cBhvr>
                                        <p:cTn id="31" dur="1" fill="hold">
                                          <p:stCondLst>
                                            <p:cond delay="0"/>
                                          </p:stCondLst>
                                        </p:cTn>
                                        <p:tgtEl>
                                          <p:spTgt spid="126995"/>
                                        </p:tgtEl>
                                        <p:attrNameLst>
                                          <p:attrName>style.visibility</p:attrName>
                                        </p:attrNameLst>
                                      </p:cBhvr>
                                      <p:to>
                                        <p:strVal val="visible"/>
                                      </p:to>
                                    </p:set>
                                    <p:animEffect transition="in" filter="fade">
                                      <p:cBhvr>
                                        <p:cTn id="32" dur="1000"/>
                                        <p:tgtEl>
                                          <p:spTgt spid="126995"/>
                                        </p:tgtEl>
                                      </p:cBhvr>
                                    </p:animEffect>
                                    <p:anim calcmode="lin" valueType="num">
                                      <p:cBhvr>
                                        <p:cTn id="33" dur="1000" fill="hold"/>
                                        <p:tgtEl>
                                          <p:spTgt spid="126995"/>
                                        </p:tgtEl>
                                        <p:attrNameLst>
                                          <p:attrName>ppt_x</p:attrName>
                                        </p:attrNameLst>
                                      </p:cBhvr>
                                      <p:tavLst>
                                        <p:tav tm="0">
                                          <p:val>
                                            <p:strVal val="#ppt_x"/>
                                          </p:val>
                                        </p:tav>
                                        <p:tav tm="100000">
                                          <p:val>
                                            <p:strVal val="#ppt_x"/>
                                          </p:val>
                                        </p:tav>
                                      </p:tavLst>
                                    </p:anim>
                                    <p:anim calcmode="lin" valueType="num">
                                      <p:cBhvr>
                                        <p:cTn id="34" dur="1000" fill="hold"/>
                                        <p:tgtEl>
                                          <p:spTgt spid="12699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mph" presetSubtype="0" grpId="2" nodeType="clickEffect">
                                  <p:stCondLst>
                                    <p:cond delay="0"/>
                                  </p:stCondLst>
                                  <p:childTnLst>
                                    <p:set>
                                      <p:cBhvr rctx="PPT">
                                        <p:cTn id="38" dur="indefinite"/>
                                        <p:tgtEl>
                                          <p:spTgt spid="126980"/>
                                        </p:tgtEl>
                                        <p:attrNameLst>
                                          <p:attrName>style.opacity</p:attrName>
                                        </p:attrNameLst>
                                      </p:cBhvr>
                                      <p:to>
                                        <p:strVal val="0"/>
                                      </p:to>
                                    </p:set>
                                    <p:animEffect filter="image" prLst="opacity: 0">
                                      <p:cBhvr rctx="IE">
                                        <p:cTn id="39" dur="indefinite"/>
                                        <p:tgtEl>
                                          <p:spTgt spid="126980"/>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2698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26983"/>
                                        </p:tgtEl>
                                        <p:attrNameLst>
                                          <p:attrName>style.visibility</p:attrName>
                                        </p:attrNameLst>
                                      </p:cBhvr>
                                      <p:to>
                                        <p:strVal val="visible"/>
                                      </p:to>
                                    </p:set>
                                    <p:animEffect transition="in" filter="wipe(down)">
                                      <p:cBhvr>
                                        <p:cTn id="51" dur="500"/>
                                        <p:tgtEl>
                                          <p:spTgt spid="12698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down)">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7003"/>
                                        </p:tgtEl>
                                        <p:attrNameLst>
                                          <p:attrName>style.visibility</p:attrName>
                                        </p:attrNameLst>
                                      </p:cBhvr>
                                      <p:to>
                                        <p:strVal val="visible"/>
                                      </p:to>
                                    </p:set>
                                    <p:animEffect transition="in" filter="wipe(left)">
                                      <p:cBhvr>
                                        <p:cTn id="61" dur="500"/>
                                        <p:tgtEl>
                                          <p:spTgt spid="127003"/>
                                        </p:tgtEl>
                                      </p:cBhvr>
                                    </p:animEffect>
                                  </p:childTnLst>
                                </p:cTn>
                              </p:par>
                              <p:par>
                                <p:cTn id="62" presetID="22" presetClass="entr" presetSubtype="8" fill="hold" nodeType="withEffect">
                                  <p:stCondLst>
                                    <p:cond delay="0"/>
                                  </p:stCondLst>
                                  <p:childTnLst>
                                    <p:set>
                                      <p:cBhvr>
                                        <p:cTn id="63" dur="1" fill="hold">
                                          <p:stCondLst>
                                            <p:cond delay="0"/>
                                          </p:stCondLst>
                                        </p:cTn>
                                        <p:tgtEl>
                                          <p:spTgt spid="127002"/>
                                        </p:tgtEl>
                                        <p:attrNameLst>
                                          <p:attrName>style.visibility</p:attrName>
                                        </p:attrNameLst>
                                      </p:cBhvr>
                                      <p:to>
                                        <p:strVal val="visible"/>
                                      </p:to>
                                    </p:set>
                                    <p:animEffect transition="in" filter="wipe(left)">
                                      <p:cBhvr>
                                        <p:cTn id="64" dur="500"/>
                                        <p:tgtEl>
                                          <p:spTgt spid="12700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27004"/>
                                        </p:tgtEl>
                                        <p:attrNameLst>
                                          <p:attrName>style.visibility</p:attrName>
                                        </p:attrNameLst>
                                      </p:cBhvr>
                                      <p:to>
                                        <p:strVal val="visible"/>
                                      </p:to>
                                    </p:set>
                                    <p:animEffect transition="in" filter="blinds(horizontal)">
                                      <p:cBhvr>
                                        <p:cTn id="69" dur="500"/>
                                        <p:tgtEl>
                                          <p:spTgt spid="127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ldLvl="0" animBg="1"/>
      <p:bldP spid="126980" grpId="2" bldLvl="0" animBg="1"/>
      <p:bldP spid="126982" grpId="0" bldLvl="0" animBg="1"/>
      <p:bldP spid="126990" grpId="0" bldLvl="0" animBg="1"/>
      <p:bldP spid="126994" grpId="0" bldLvl="0" animBg="1"/>
      <p:bldP spid="127001" grpId="0"/>
      <p:bldP spid="127003" grpId="0"/>
      <p:bldP spid="12700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地球"/>
          <p:cNvPicPr>
            <a:picLocks noChangeAspect="1"/>
          </p:cNvPicPr>
          <p:nvPr/>
        </p:nvPicPr>
        <p:blipFill>
          <a:blip r:embed="rId4"/>
          <a:stretch>
            <a:fillRect/>
          </a:stretch>
        </p:blipFill>
        <p:spPr>
          <a:xfrm>
            <a:off x="3248978" y="2316163"/>
            <a:ext cx="2063750" cy="2017712"/>
          </a:xfrm>
          <a:prstGeom prst="rect">
            <a:avLst/>
          </a:prstGeom>
          <a:noFill/>
          <a:ln w="9525">
            <a:noFill/>
          </a:ln>
        </p:spPr>
      </p:pic>
      <p:sp>
        <p:nvSpPr>
          <p:cNvPr id="7170" name="Oval 3"/>
          <p:cNvSpPr/>
          <p:nvPr/>
        </p:nvSpPr>
        <p:spPr>
          <a:xfrm>
            <a:off x="3033078" y="2100263"/>
            <a:ext cx="2519362" cy="2447925"/>
          </a:xfrm>
          <a:prstGeom prst="ellipse">
            <a:avLst/>
          </a:prstGeom>
          <a:no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29028" name="Oval 4"/>
          <p:cNvSpPr/>
          <p:nvPr/>
        </p:nvSpPr>
        <p:spPr>
          <a:xfrm>
            <a:off x="4185603" y="1955800"/>
            <a:ext cx="287337" cy="287338"/>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7172" name="Oval 5"/>
          <p:cNvSpPr/>
          <p:nvPr/>
        </p:nvSpPr>
        <p:spPr>
          <a:xfrm>
            <a:off x="3033078" y="1235075"/>
            <a:ext cx="6769100" cy="4176713"/>
          </a:xfrm>
          <a:prstGeom prst="ellipse">
            <a:avLst/>
          </a:prstGeom>
          <a:noFill/>
          <a:ln w="9525" cap="flat" cmpd="sng">
            <a:solidFill>
              <a:srgbClr val="0000FF"/>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29030" name="Oval 6"/>
          <p:cNvSpPr/>
          <p:nvPr/>
        </p:nvSpPr>
        <p:spPr>
          <a:xfrm>
            <a:off x="9657715" y="3179763"/>
            <a:ext cx="287338" cy="287337"/>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grpSp>
        <p:nvGrpSpPr>
          <p:cNvPr id="2" name="Group 7"/>
          <p:cNvGrpSpPr/>
          <p:nvPr/>
        </p:nvGrpSpPr>
        <p:grpSpPr>
          <a:xfrm>
            <a:off x="9802178" y="1884363"/>
            <a:ext cx="647700" cy="1439862"/>
            <a:chOff x="5239" y="1117"/>
            <a:chExt cx="272" cy="907"/>
          </a:xfrm>
        </p:grpSpPr>
        <p:sp>
          <p:nvSpPr>
            <p:cNvPr id="7175" name="Line 8"/>
            <p:cNvSpPr/>
            <p:nvPr/>
          </p:nvSpPr>
          <p:spPr>
            <a:xfrm flipV="1">
              <a:off x="5239" y="1253"/>
              <a:ext cx="0" cy="771"/>
            </a:xfrm>
            <a:prstGeom prst="line">
              <a:avLst/>
            </a:prstGeom>
            <a:ln w="38100" cap="flat" cmpd="sng">
              <a:solidFill>
                <a:srgbClr val="FF0000"/>
              </a:solidFill>
              <a:prstDash val="solid"/>
              <a:round/>
              <a:headEnd type="none" w="med" len="med"/>
              <a:tailEnd type="triangle" w="med" len="med"/>
            </a:ln>
          </p:spPr>
        </p:sp>
        <p:sp>
          <p:nvSpPr>
            <p:cNvPr id="129033" name="Text Box 9"/>
            <p:cNvSpPr txBox="1">
              <a:spLocks noChangeArrowheads="1"/>
            </p:cNvSpPr>
            <p:nvPr/>
          </p:nvSpPr>
          <p:spPr bwMode="auto">
            <a:xfrm>
              <a:off x="5239" y="1117"/>
              <a:ext cx="272" cy="442"/>
            </a:xfrm>
            <a:prstGeom prst="rect">
              <a:avLst/>
            </a:prstGeom>
            <a:noFill/>
            <a:ln w="9525">
              <a:noFill/>
              <a:miter lim="800000"/>
            </a:ln>
            <a:effectLst/>
          </p:spPr>
          <p:txBody>
            <a:bodyPr>
              <a:spAutoFit/>
            </a:bodyPr>
            <a:lstStyle/>
            <a:p>
              <a:pPr marR="0" algn="ctr" defTabSz="914400" rtl="0">
                <a:spcBef>
                  <a:spcPct val="50000"/>
                </a:spcBef>
                <a:buClrTx/>
                <a:buSzTx/>
                <a:defRPr/>
              </a:pPr>
              <a:r>
                <a:rPr kumimoji="0" lang="en-US" altLang="zh-CN" sz="4000" b="1" i="1" kern="1200" cap="none" spc="0" normalizeH="0" noProof="0">
                  <a:solidFill>
                    <a:srgbClr val="FF0000"/>
                  </a:solidFill>
                  <a:latin typeface="Times New Roman" panose="02020603050405020304" pitchFamily="18" charset="0"/>
                  <a:ea typeface="宋体" panose="02010600030101010101" pitchFamily="2" charset="-122"/>
                  <a:cs typeface="+mn-cs"/>
                </a:rPr>
                <a:t>v</a:t>
              </a:r>
              <a:r>
                <a:rPr kumimoji="0" lang="en-US" altLang="zh-CN" sz="4000" b="1" kern="1200" cap="none" spc="0" normalizeH="0" baseline="-25000" noProof="0">
                  <a:solidFill>
                    <a:srgbClr val="FF0000"/>
                  </a:solidFill>
                  <a:latin typeface="Times New Roman" panose="02020603050405020304" pitchFamily="18" charset="0"/>
                  <a:ea typeface="宋体" panose="02010600030101010101" pitchFamily="2" charset="-122"/>
                  <a:cs typeface="+mn-cs"/>
                </a:rPr>
                <a:t>3</a:t>
              </a:r>
              <a:endParaRPr kumimoji="0" lang="en-US" altLang="zh-CN" b="1" kern="1200" cap="none" spc="0" normalizeH="0" baseline="-25000" noProof="0">
                <a:solidFill>
                  <a:srgbClr val="FF0000"/>
                </a:solidFill>
                <a:latin typeface="Arial" panose="020B0604020202020204" pitchFamily="34" charset="0"/>
                <a:ea typeface="宋体" panose="02010600030101010101" pitchFamily="2" charset="-122"/>
                <a:cs typeface="+mn-cs"/>
              </a:endParaRPr>
            </a:p>
          </p:txBody>
        </p:sp>
      </p:grpSp>
      <p:sp>
        <p:nvSpPr>
          <p:cNvPr id="129034" name="Line 10"/>
          <p:cNvSpPr/>
          <p:nvPr/>
        </p:nvSpPr>
        <p:spPr>
          <a:xfrm flipH="1">
            <a:off x="4328478" y="3324225"/>
            <a:ext cx="5473700" cy="0"/>
          </a:xfrm>
          <a:prstGeom prst="line">
            <a:avLst/>
          </a:prstGeom>
          <a:ln w="38100" cap="flat" cmpd="sng">
            <a:solidFill>
              <a:srgbClr val="FF0000"/>
            </a:solidFill>
            <a:prstDash val="dash"/>
            <a:round/>
            <a:headEnd type="none" w="med" len="med"/>
            <a:tailEnd type="none" w="med" len="med"/>
          </a:ln>
        </p:spPr>
      </p:sp>
      <p:grpSp>
        <p:nvGrpSpPr>
          <p:cNvPr id="3" name="Group 11"/>
          <p:cNvGrpSpPr/>
          <p:nvPr/>
        </p:nvGrpSpPr>
        <p:grpSpPr>
          <a:xfrm>
            <a:off x="8146415" y="3324225"/>
            <a:ext cx="1655763" cy="519113"/>
            <a:chOff x="4196" y="2024"/>
            <a:chExt cx="1043" cy="327"/>
          </a:xfrm>
        </p:grpSpPr>
        <p:sp>
          <p:nvSpPr>
            <p:cNvPr id="7179" name="Line 12"/>
            <p:cNvSpPr/>
            <p:nvPr/>
          </p:nvSpPr>
          <p:spPr>
            <a:xfrm flipH="1">
              <a:off x="4241" y="2024"/>
              <a:ext cx="998" cy="0"/>
            </a:xfrm>
            <a:prstGeom prst="line">
              <a:avLst/>
            </a:prstGeom>
            <a:ln w="38100" cap="flat" cmpd="sng">
              <a:solidFill>
                <a:srgbClr val="0000FF"/>
              </a:solidFill>
              <a:prstDash val="solid"/>
              <a:round/>
              <a:headEnd type="none" w="med" len="med"/>
              <a:tailEnd type="triangle" w="med" len="med"/>
            </a:ln>
          </p:spPr>
        </p:sp>
        <p:sp>
          <p:nvSpPr>
            <p:cNvPr id="129037" name="Text Box 13"/>
            <p:cNvSpPr txBox="1">
              <a:spLocks noChangeArrowheads="1"/>
            </p:cNvSpPr>
            <p:nvPr/>
          </p:nvSpPr>
          <p:spPr bwMode="auto">
            <a:xfrm>
              <a:off x="4196" y="2024"/>
              <a:ext cx="453" cy="327"/>
            </a:xfrm>
            <a:prstGeom prst="rect">
              <a:avLst/>
            </a:prstGeom>
            <a:noFill/>
            <a:ln w="9525">
              <a:noFill/>
              <a:miter lim="800000"/>
            </a:ln>
            <a:effectLst/>
          </p:spPr>
          <p:txBody>
            <a:bodyPr>
              <a:spAutoFit/>
            </a:bodyPr>
            <a:lstStyle/>
            <a:p>
              <a:pPr marR="0" algn="ctr" defTabSz="914400" rtl="0">
                <a:spcBef>
                  <a:spcPct val="50000"/>
                </a:spcBef>
                <a:buClrTx/>
                <a:buSzTx/>
                <a:defRPr/>
              </a:pPr>
              <a:r>
                <a:rPr kumimoji="0" lang="en-US" altLang="zh-CN" sz="2800" b="1" kern="1200" cap="none" spc="0" normalizeH="0" baseline="0" noProof="0" dirty="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F</a:t>
              </a:r>
              <a:r>
                <a:rPr kumimoji="0" lang="zh-CN" altLang="en-US" sz="1400" b="1" kern="1200" cap="none" spc="0" normalizeH="0" baseline="0" noProof="0" dirty="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引</a:t>
              </a:r>
            </a:p>
          </p:txBody>
        </p:sp>
      </p:grpSp>
      <p:sp>
        <p:nvSpPr>
          <p:cNvPr id="129038" name="AutoShape 14"/>
          <p:cNvSpPr/>
          <p:nvPr/>
        </p:nvSpPr>
        <p:spPr>
          <a:xfrm>
            <a:off x="6201728" y="5657850"/>
            <a:ext cx="2371725" cy="977900"/>
          </a:xfrm>
          <a:prstGeom prst="borderCallout2">
            <a:avLst>
              <a:gd name="adj1" fmla="val 11690"/>
              <a:gd name="adj2" fmla="val 103213"/>
              <a:gd name="adj3" fmla="val 11690"/>
              <a:gd name="adj4" fmla="val 127042"/>
              <a:gd name="adj5" fmla="val -223866"/>
              <a:gd name="adj6" fmla="val 151806"/>
            </a:avLst>
          </a:prstGeom>
          <a:noFill/>
          <a:ln w="9525" cap="flat" cmpd="sng">
            <a:solidFill>
              <a:schemeClr val="tx1"/>
            </a:solidFill>
            <a:prstDash val="solid"/>
            <a:miter/>
            <a:headEnd type="none" w="med" len="med"/>
            <a:tailEnd type="none" w="med" len="med"/>
          </a:ln>
        </p:spPr>
        <p:txBody>
          <a:bodyPr anchor="t"/>
          <a:lstStyle/>
          <a:p>
            <a:pPr algn="ctr"/>
            <a:endParaRPr lang="zh-CN" altLang="en-US" dirty="0">
              <a:latin typeface="Arial" panose="020B0604020202020204" pitchFamily="34" charset="0"/>
              <a:ea typeface="宋体" panose="02010600030101010101" pitchFamily="2" charset="-122"/>
            </a:endParaRPr>
          </a:p>
        </p:txBody>
      </p:sp>
      <p:graphicFrame>
        <p:nvGraphicFramePr>
          <p:cNvPr id="129039" name="Object 15"/>
          <p:cNvGraphicFramePr>
            <a:graphicFrameLocks noGrp="1"/>
          </p:cNvGraphicFramePr>
          <p:nvPr/>
        </p:nvGraphicFramePr>
        <p:xfrm>
          <a:off x="6181726" y="5625466"/>
          <a:ext cx="2414905" cy="1004570"/>
        </p:xfrm>
        <a:graphic>
          <a:graphicData uri="http://schemas.openxmlformats.org/presentationml/2006/ole">
            <mc:AlternateContent xmlns:mc="http://schemas.openxmlformats.org/markup-compatibility/2006">
              <mc:Choice xmlns:v="urn:schemas-microsoft-com:vml" Requires="v">
                <p:oleObj spid="_x0000_s7518" r:id="rId5" imgW="901700" imgH="431800" progId="Equation.3">
                  <p:embed/>
                </p:oleObj>
              </mc:Choice>
              <mc:Fallback>
                <p:oleObj r:id="rId5" imgW="901700" imgH="431800" progId="Equation.3">
                  <p:embed/>
                  <p:pic>
                    <p:nvPicPr>
                      <p:cNvPr id="129039" name="Object 15"/>
                      <p:cNvPicPr/>
                      <p:nvPr/>
                    </p:nvPicPr>
                    <p:blipFill>
                      <a:blip r:embed="rId6">
                        <a:clrChange>
                          <a:clrFrom>
                            <a:srgbClr val="000000"/>
                          </a:clrFrom>
                          <a:clrTo>
                            <a:srgbClr val="FF0000"/>
                          </a:clrTo>
                        </a:clrChange>
                      </a:blip>
                      <a:stretch>
                        <a:fillRect/>
                      </a:stretch>
                    </p:blipFill>
                    <p:spPr>
                      <a:xfrm>
                        <a:off x="6181726" y="5625466"/>
                        <a:ext cx="2414905" cy="1004570"/>
                      </a:xfrm>
                      <a:prstGeom prst="rect">
                        <a:avLst/>
                      </a:prstGeom>
                      <a:noFill/>
                      <a:ln>
                        <a:noFill/>
                        <a:miter/>
                      </a:ln>
                    </p:spPr>
                  </p:pic>
                </p:oleObj>
              </mc:Fallback>
            </mc:AlternateContent>
          </a:graphicData>
        </a:graphic>
      </p:graphicFrame>
      <p:sp>
        <p:nvSpPr>
          <p:cNvPr id="129040" name="AutoShape 16"/>
          <p:cNvSpPr/>
          <p:nvPr/>
        </p:nvSpPr>
        <p:spPr>
          <a:xfrm rot="-5400000">
            <a:off x="6849428" y="371475"/>
            <a:ext cx="431800" cy="5473700"/>
          </a:xfrm>
          <a:prstGeom prst="rightBrace">
            <a:avLst>
              <a:gd name="adj1" fmla="val 105343"/>
              <a:gd name="adj2" fmla="val 50000"/>
            </a:avLst>
          </a:prstGeom>
          <a:noFill/>
          <a:ln w="31750" cap="flat" cmpd="sng">
            <a:solidFill>
              <a:srgbClr val="FF0000"/>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29041" name="Text Box 17"/>
          <p:cNvSpPr txBox="1">
            <a:spLocks noChangeArrowheads="1"/>
          </p:cNvSpPr>
          <p:nvPr/>
        </p:nvSpPr>
        <p:spPr bwMode="auto">
          <a:xfrm>
            <a:off x="6849428" y="2312988"/>
            <a:ext cx="431800" cy="579438"/>
          </a:xfrm>
          <a:prstGeom prst="rect">
            <a:avLst/>
          </a:prstGeom>
          <a:noFill/>
          <a:ln w="9525">
            <a:noFill/>
            <a:miter lim="800000"/>
          </a:ln>
          <a:effectLst/>
        </p:spPr>
        <p:txBody>
          <a:bodyPr>
            <a:spAutoFit/>
          </a:bodyPr>
          <a:lstStyle/>
          <a:p>
            <a:pPr>
              <a:spcBef>
                <a:spcPct val="50000"/>
              </a:spcBef>
            </a:pPr>
            <a:r>
              <a:rPr lang="en-US" altLang="zh-CN" sz="32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L</a:t>
            </a:r>
            <a:endParaRPr lang="en-US" altLang="zh-CN" sz="32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7185" name="Text Box 18"/>
          <p:cNvSpPr txBox="1"/>
          <p:nvPr/>
        </p:nvSpPr>
        <p:spPr>
          <a:xfrm>
            <a:off x="-208597" y="593725"/>
            <a:ext cx="4537075" cy="641350"/>
          </a:xfrm>
          <a:prstGeom prst="rect">
            <a:avLst/>
          </a:prstGeom>
          <a:noFill/>
          <a:ln w="19050">
            <a:noFill/>
          </a:ln>
        </p:spPr>
        <p:txBody>
          <a:bodyPr anchor="t">
            <a:spAutoFit/>
          </a:bodyPr>
          <a:lstStyle/>
          <a:p>
            <a:pPr algn="ctr"/>
            <a:r>
              <a:rPr lang="zh-CN" altLang="en-US" sz="3600" b="1" dirty="0">
                <a:solidFill>
                  <a:srgbClr val="FF0000"/>
                </a:solidFill>
                <a:latin typeface="Times New Roman" panose="02020603050405020304" pitchFamily="18" charset="0"/>
                <a:ea typeface="黑体" panose="02010609060101010101" charset="-122"/>
              </a:rPr>
              <a:t>卫星变轨原理</a:t>
            </a:r>
          </a:p>
        </p:txBody>
      </p:sp>
      <p:graphicFrame>
        <p:nvGraphicFramePr>
          <p:cNvPr id="4" name="对象 3">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7519" r:id="rId7" imgW="914400" imgH="215900" progId="Equation.KSEE3">
                  <p:embed/>
                </p:oleObj>
              </mc:Choice>
              <mc:Fallback>
                <p:oleObj r:id="rId7" imgW="914400" imgH="215900" progId="Equation.KSEE3">
                  <p:embed/>
                  <p:pic>
                    <p:nvPicPr>
                      <p:cNvPr id="4" name="对象 3">
                        <a:hlinkClick r:id="" action="ppaction://ole?verb=0"/>
                      </p:cNvPr>
                      <p:cNvPicPr/>
                      <p:nvPr/>
                    </p:nvPicPr>
                    <p:blipFill>
                      <a:blip r:embed="rId8"/>
                      <a:stretch>
                        <a:fillRect/>
                      </a:stretch>
                    </p:blipFill>
                    <p:spPr>
                      <a:xfrm>
                        <a:off x="5638800" y="3321050"/>
                        <a:ext cx="914400" cy="215900"/>
                      </a:xfrm>
                      <a:prstGeom prst="rect">
                        <a:avLst/>
                      </a:prstGeom>
                    </p:spPr>
                  </p:pic>
                </p:oleObj>
              </mc:Fallback>
            </mc:AlternateContent>
          </a:graphicData>
        </a:graphic>
      </p:graphicFrame>
    </p:spTree>
    <p:custDataLst>
      <p:tags r:id="rId2"/>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地球"/>
          <p:cNvPicPr>
            <a:picLocks noChangeAspect="1"/>
          </p:cNvPicPr>
          <p:nvPr/>
        </p:nvPicPr>
        <p:blipFill>
          <a:blip r:embed="rId4"/>
          <a:stretch>
            <a:fillRect/>
          </a:stretch>
        </p:blipFill>
        <p:spPr>
          <a:xfrm>
            <a:off x="5285105" y="2779395"/>
            <a:ext cx="1271588" cy="1243013"/>
          </a:xfrm>
          <a:prstGeom prst="rect">
            <a:avLst/>
          </a:prstGeom>
          <a:noFill/>
          <a:ln w="9525">
            <a:noFill/>
          </a:ln>
        </p:spPr>
      </p:pic>
      <p:sp>
        <p:nvSpPr>
          <p:cNvPr id="8194" name="Oval 3"/>
          <p:cNvSpPr/>
          <p:nvPr/>
        </p:nvSpPr>
        <p:spPr>
          <a:xfrm>
            <a:off x="5212080" y="2204720"/>
            <a:ext cx="3673475" cy="2374900"/>
          </a:xfrm>
          <a:prstGeom prst="ellipse">
            <a:avLst/>
          </a:prstGeom>
          <a:noFill/>
          <a:ln w="19050" cap="flat" cmpd="sng">
            <a:solidFill>
              <a:srgbClr val="FF0000"/>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8195" name="Oval 4"/>
          <p:cNvSpPr/>
          <p:nvPr/>
        </p:nvSpPr>
        <p:spPr>
          <a:xfrm>
            <a:off x="2980055" y="475933"/>
            <a:ext cx="5907088" cy="5903912"/>
          </a:xfrm>
          <a:prstGeom prst="ellipse">
            <a:avLst/>
          </a:prstGeom>
          <a:noFill/>
          <a:ln w="28575" cap="flat" cmpd="sng">
            <a:solidFill>
              <a:srgbClr val="0000FF"/>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8196" name="Line 5"/>
          <p:cNvSpPr/>
          <p:nvPr/>
        </p:nvSpPr>
        <p:spPr>
          <a:xfrm>
            <a:off x="5932805" y="3428683"/>
            <a:ext cx="2952750" cy="0"/>
          </a:xfrm>
          <a:prstGeom prst="line">
            <a:avLst/>
          </a:prstGeom>
          <a:ln w="38100" cap="flat" cmpd="sng">
            <a:solidFill>
              <a:srgbClr val="FF0000"/>
            </a:solidFill>
            <a:prstDash val="dash"/>
            <a:round/>
            <a:headEnd type="none" w="med" len="med"/>
            <a:tailEnd type="none" w="med" len="med"/>
          </a:ln>
        </p:spPr>
      </p:sp>
      <p:sp>
        <p:nvSpPr>
          <p:cNvPr id="130055" name="Oval 7"/>
          <p:cNvSpPr/>
          <p:nvPr/>
        </p:nvSpPr>
        <p:spPr>
          <a:xfrm>
            <a:off x="8741093" y="3284220"/>
            <a:ext cx="288925" cy="287338"/>
          </a:xfrm>
          <a:prstGeom prst="ellipse">
            <a:avLst/>
          </a:prstGeom>
          <a:solidFill>
            <a:srgbClr val="000080"/>
          </a:solid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30056" name="Text Box 8"/>
          <p:cNvSpPr txBox="1">
            <a:spLocks noChangeArrowheads="1"/>
          </p:cNvSpPr>
          <p:nvPr/>
        </p:nvSpPr>
        <p:spPr bwMode="auto">
          <a:xfrm>
            <a:off x="1971993" y="331470"/>
            <a:ext cx="719138" cy="6070600"/>
          </a:xfrm>
          <a:prstGeom prst="rect">
            <a:avLst/>
          </a:prstGeom>
          <a:noFill/>
          <a:ln w="9525">
            <a:noFill/>
            <a:miter lim="800000"/>
          </a:ln>
          <a:effectLst/>
        </p:spPr>
        <p:txBody>
          <a:bodyPr>
            <a:spAutoFit/>
          </a:bodyPr>
          <a:lstStyle/>
          <a:p>
            <a:pPr marR="0" algn="ctr" defTabSz="914400" rtl="0">
              <a:spcBef>
                <a:spcPct val="50000"/>
              </a:spcBef>
              <a:buClrTx/>
              <a:buSzTx/>
              <a:defRPr/>
            </a:pPr>
            <a:r>
              <a:rPr kumimoji="0" lang="zh-CN" altLang="en-US" sz="2800" b="1" kern="1200" cap="none" spc="0" normalizeH="0" baseline="0" noProof="0" dirty="0">
                <a:solidFill>
                  <a:srgbClr val="0000FF"/>
                </a:solidFill>
                <a:effectLst>
                  <a:outerShdw blurRad="38100" dist="38100" dir="2700000" algn="tl">
                    <a:srgbClr val="C0C0C0"/>
                  </a:outerShdw>
                </a:effectLst>
                <a:latin typeface="Arial" panose="020B0604020202020204" pitchFamily="34" charset="0"/>
                <a:ea typeface="黑体" panose="02010609060101010101" charset="-122"/>
                <a:cs typeface="+mn-cs"/>
              </a:rPr>
              <a:t>使卫星进入更高轨道做圆周运动</a:t>
            </a:r>
          </a:p>
        </p:txBody>
      </p:sp>
      <p:graphicFrame>
        <p:nvGraphicFramePr>
          <p:cNvPr id="130058" name="Object 10"/>
          <p:cNvGraphicFramePr>
            <a:graphicFrameLocks noGrp="1"/>
          </p:cNvGraphicFramePr>
          <p:nvPr>
            <p:extLst>
              <p:ext uri="{D42A27DB-BD31-4B8C-83A1-F6EECF244321}">
                <p14:modId xmlns:p14="http://schemas.microsoft.com/office/powerpoint/2010/main" val="4079364794"/>
              </p:ext>
            </p:extLst>
          </p:nvPr>
        </p:nvGraphicFramePr>
        <p:xfrm>
          <a:off x="6723669" y="-27622"/>
          <a:ext cx="5310505" cy="1007745"/>
        </p:xfrm>
        <a:graphic>
          <a:graphicData uri="http://schemas.openxmlformats.org/presentationml/2006/ole">
            <mc:AlternateContent xmlns:mc="http://schemas.openxmlformats.org/markup-compatibility/2006">
              <mc:Choice xmlns:v="urn:schemas-microsoft-com:vml" Requires="v">
                <p:oleObj spid="_x0000_s8369" r:id="rId5" imgW="2273300" imgH="431800" progId="Equation.3">
                  <p:embed/>
                </p:oleObj>
              </mc:Choice>
              <mc:Fallback>
                <p:oleObj r:id="rId5" imgW="2273300" imgH="431800" progId="Equation.3">
                  <p:embed/>
                  <p:pic>
                    <p:nvPicPr>
                      <p:cNvPr id="130058" name="Object 10"/>
                      <p:cNvPicPr/>
                      <p:nvPr/>
                    </p:nvPicPr>
                    <p:blipFill>
                      <a:blip r:embed="rId6">
                        <a:clrChange>
                          <a:clrFrom>
                            <a:srgbClr val="000000"/>
                          </a:clrFrom>
                          <a:clrTo>
                            <a:srgbClr val="FF0000"/>
                          </a:clrTo>
                        </a:clrChange>
                      </a:blip>
                      <a:stretch>
                        <a:fillRect/>
                      </a:stretch>
                    </p:blipFill>
                    <p:spPr>
                      <a:xfrm>
                        <a:off x="6723669" y="-27622"/>
                        <a:ext cx="5310505" cy="1007745"/>
                      </a:xfrm>
                      <a:prstGeom prst="rect">
                        <a:avLst/>
                      </a:prstGeom>
                      <a:noFill/>
                      <a:ln>
                        <a:noFill/>
                        <a:miter/>
                      </a:ln>
                    </p:spPr>
                  </p:pic>
                </p:oleObj>
              </mc:Fallback>
            </mc:AlternateContent>
          </a:graphicData>
        </a:graphic>
      </p:graphicFrame>
      <p:grpSp>
        <p:nvGrpSpPr>
          <p:cNvPr id="2" name="Group 11"/>
          <p:cNvGrpSpPr/>
          <p:nvPr/>
        </p:nvGrpSpPr>
        <p:grpSpPr>
          <a:xfrm>
            <a:off x="8885555" y="2272983"/>
            <a:ext cx="719138" cy="1155700"/>
            <a:chOff x="4740" y="1387"/>
            <a:chExt cx="453" cy="728"/>
          </a:xfrm>
        </p:grpSpPr>
        <p:sp>
          <p:nvSpPr>
            <p:cNvPr id="8203" name="Line 12"/>
            <p:cNvSpPr/>
            <p:nvPr/>
          </p:nvSpPr>
          <p:spPr>
            <a:xfrm flipV="1">
              <a:off x="4740" y="1480"/>
              <a:ext cx="0" cy="635"/>
            </a:xfrm>
            <a:prstGeom prst="line">
              <a:avLst/>
            </a:prstGeom>
            <a:ln w="38100" cap="flat" cmpd="sng">
              <a:solidFill>
                <a:srgbClr val="FF0000"/>
              </a:solidFill>
              <a:prstDash val="solid"/>
              <a:round/>
              <a:headEnd type="none" w="med" len="med"/>
              <a:tailEnd type="triangle" w="med" len="med"/>
            </a:ln>
          </p:spPr>
        </p:sp>
        <p:sp>
          <p:nvSpPr>
            <p:cNvPr id="130061" name="Text Box 13"/>
            <p:cNvSpPr txBox="1">
              <a:spLocks noChangeArrowheads="1"/>
            </p:cNvSpPr>
            <p:nvPr/>
          </p:nvSpPr>
          <p:spPr bwMode="auto">
            <a:xfrm>
              <a:off x="4740" y="1387"/>
              <a:ext cx="453" cy="365"/>
            </a:xfrm>
            <a:prstGeom prst="rect">
              <a:avLst/>
            </a:prstGeom>
            <a:noFill/>
            <a:ln w="9525">
              <a:noFill/>
              <a:miter lim="800000"/>
            </a:ln>
            <a:effectLst/>
          </p:spPr>
          <p:txBody>
            <a:bodyPr>
              <a:spAutoFit/>
            </a:bodyPr>
            <a:lstStyle/>
            <a:p>
              <a:pPr marR="0" algn="ctr" defTabSz="914400" rtl="0">
                <a:spcBef>
                  <a:spcPct val="50000"/>
                </a:spcBef>
                <a:buClrTx/>
                <a:buSzTx/>
                <a:defRPr/>
              </a:pPr>
              <a:r>
                <a:rPr kumimoji="0" lang="en-US" altLang="zh-CN" sz="3200" b="1" i="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v</a:t>
              </a:r>
              <a:r>
                <a:rPr kumimoji="0" lang="en-US" altLang="zh-CN" sz="16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3</a:t>
              </a:r>
            </a:p>
          </p:txBody>
        </p:sp>
      </p:grpSp>
      <p:grpSp>
        <p:nvGrpSpPr>
          <p:cNvPr id="3" name="Group 14"/>
          <p:cNvGrpSpPr/>
          <p:nvPr/>
        </p:nvGrpSpPr>
        <p:grpSpPr>
          <a:xfrm>
            <a:off x="8885555" y="1483995"/>
            <a:ext cx="647700" cy="1871663"/>
            <a:chOff x="4740" y="890"/>
            <a:chExt cx="408" cy="1179"/>
          </a:xfrm>
        </p:grpSpPr>
        <p:sp>
          <p:nvSpPr>
            <p:cNvPr id="8206" name="Line 15"/>
            <p:cNvSpPr/>
            <p:nvPr/>
          </p:nvSpPr>
          <p:spPr>
            <a:xfrm flipV="1">
              <a:off x="4740" y="1026"/>
              <a:ext cx="0" cy="1043"/>
            </a:xfrm>
            <a:prstGeom prst="line">
              <a:avLst/>
            </a:prstGeom>
            <a:ln w="19050" cap="flat" cmpd="sng">
              <a:solidFill>
                <a:srgbClr val="0000FF"/>
              </a:solidFill>
              <a:prstDash val="solid"/>
              <a:round/>
              <a:headEnd type="none" w="med" len="med"/>
              <a:tailEnd type="triangle" w="med" len="med"/>
            </a:ln>
          </p:spPr>
        </p:sp>
        <p:sp>
          <p:nvSpPr>
            <p:cNvPr id="130064" name="Text Box 16"/>
            <p:cNvSpPr txBox="1">
              <a:spLocks noChangeArrowheads="1"/>
            </p:cNvSpPr>
            <p:nvPr/>
          </p:nvSpPr>
          <p:spPr bwMode="auto">
            <a:xfrm>
              <a:off x="4740" y="890"/>
              <a:ext cx="408" cy="403"/>
            </a:xfrm>
            <a:prstGeom prst="rect">
              <a:avLst/>
            </a:prstGeom>
            <a:noFill/>
            <a:ln w="9525">
              <a:noFill/>
              <a:miter lim="800000"/>
            </a:ln>
            <a:effectLst/>
          </p:spPr>
          <p:txBody>
            <a:bodyPr>
              <a:spAutoFit/>
            </a:bodyPr>
            <a:lstStyle/>
            <a:p>
              <a:pPr marR="0" algn="ctr" defTabSz="914400" rtl="0">
                <a:spcBef>
                  <a:spcPct val="50000"/>
                </a:spcBef>
                <a:buClrTx/>
                <a:buSzTx/>
                <a:defRPr/>
              </a:pPr>
              <a:r>
                <a:rPr kumimoji="0" lang="en-US" altLang="zh-CN" sz="3600" b="1" i="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v</a:t>
              </a:r>
              <a:r>
                <a:rPr kumimoji="0" lang="en-US" altLang="zh-CN" sz="1600" b="1" kern="1200" cap="none" spc="0" normalizeH="0" baseline="0" noProof="0" dirty="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4</a:t>
              </a: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0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73A452-B8E9-4181-8D49-0D812A0CBF66}"/>
              </a:ext>
            </a:extLst>
          </p:cNvPr>
          <p:cNvSpPr>
            <a:spLocks noGrp="1"/>
          </p:cNvSpPr>
          <p:nvPr>
            <p:ph type="title"/>
          </p:nvPr>
        </p:nvSpPr>
        <p:spPr/>
        <p:txBody>
          <a:bodyPr/>
          <a:lstStyle/>
          <a:p>
            <a:endParaRPr lang="zh-CN" altLang="en-US" dirty="0"/>
          </a:p>
        </p:txBody>
      </p:sp>
      <p:graphicFrame>
        <p:nvGraphicFramePr>
          <p:cNvPr id="4" name="内容占位符 3">
            <a:extLst>
              <a:ext uri="{FF2B5EF4-FFF2-40B4-BE49-F238E27FC236}">
                <a16:creationId xmlns:a16="http://schemas.microsoft.com/office/drawing/2014/main" id="{E93BD495-82AB-4B84-8381-D428881FC68C}"/>
              </a:ext>
            </a:extLst>
          </p:cNvPr>
          <p:cNvGraphicFramePr>
            <a:graphicFrameLocks noGrp="1"/>
          </p:cNvGraphicFramePr>
          <p:nvPr>
            <p:ph sz="quarter" idx="13"/>
            <p:extLst>
              <p:ext uri="{D42A27DB-BD31-4B8C-83A1-F6EECF244321}">
                <p14:modId xmlns:p14="http://schemas.microsoft.com/office/powerpoint/2010/main" val="547982667"/>
              </p:ext>
            </p:extLst>
          </p:nvPr>
        </p:nvGraphicFramePr>
        <p:xfrm>
          <a:off x="1118364" y="1753357"/>
          <a:ext cx="85344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标题 14">
            <a:extLst>
              <a:ext uri="{FF2B5EF4-FFF2-40B4-BE49-F238E27FC236}">
                <a16:creationId xmlns:a16="http://schemas.microsoft.com/office/drawing/2014/main" id="{FA441E94-E1BF-4516-934C-F8763AA02256}"/>
              </a:ext>
            </a:extLst>
          </p:cNvPr>
          <p:cNvSpPr txBox="1"/>
          <p:nvPr/>
        </p:nvSpPr>
        <p:spPr>
          <a:xfrm>
            <a:off x="2015157" y="658479"/>
            <a:ext cx="7216140" cy="971127"/>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spc="400" dirty="0">
                <a:solidFill>
                  <a:srgbClr val="FF0000"/>
                </a:solidFill>
                <a:latin typeface="微软雅黑" panose="020B0503020204020204" charset="-122"/>
                <a:ea typeface="微软雅黑" panose="020B0503020204020204" charset="-122"/>
                <a:sym typeface="+mn-ea"/>
              </a:rPr>
              <a:t>卫星发射这些事</a:t>
            </a:r>
            <a:r>
              <a:rPr lang="en-US" altLang="zh-CN" b="1" spc="400" dirty="0">
                <a:solidFill>
                  <a:srgbClr val="FF0000"/>
                </a:solidFill>
                <a:latin typeface="微软雅黑" panose="020B0503020204020204" charset="-122"/>
                <a:ea typeface="微软雅黑" panose="020B0503020204020204" charset="-122"/>
                <a:sym typeface="+mn-ea"/>
              </a:rPr>
              <a:t>——</a:t>
            </a:r>
            <a:r>
              <a:rPr lang="zh-CN" altLang="en-US" b="1" spc="400" dirty="0">
                <a:solidFill>
                  <a:srgbClr val="FF0000"/>
                </a:solidFill>
                <a:latin typeface="微软雅黑" panose="020B0503020204020204" charset="-122"/>
                <a:ea typeface="微软雅黑" panose="020B0503020204020204" charset="-122"/>
                <a:sym typeface="+mn-ea"/>
              </a:rPr>
              <a:t>宇宙航行</a:t>
            </a:r>
            <a:endParaRPr lang="zh-CN" altLang="en-US" dirty="0">
              <a:solidFill>
                <a:srgbClr val="FF0000"/>
              </a:solidFill>
            </a:endParaRPr>
          </a:p>
        </p:txBody>
      </p:sp>
    </p:spTree>
    <p:extLst>
      <p:ext uri="{BB962C8B-B14F-4D97-AF65-F5344CB8AC3E}">
        <p14:creationId xmlns:p14="http://schemas.microsoft.com/office/powerpoint/2010/main" val="36431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rc 2"/>
          <p:cNvSpPr/>
          <p:nvPr/>
        </p:nvSpPr>
        <p:spPr>
          <a:xfrm>
            <a:off x="4116388" y="1952625"/>
            <a:ext cx="1873250" cy="1258888"/>
          </a:xfrm>
          <a:custGeom>
            <a:avLst/>
            <a:gdLst/>
            <a:ahLst/>
            <a:cxnLst>
              <a:cxn ang="0">
                <a:pos x="38715088" y="20370"/>
              </a:cxn>
              <a:cxn ang="0">
                <a:pos x="38395465" y="27188"/>
              </a:cxn>
              <a:cxn ang="0">
                <a:pos x="40614181" y="18342582"/>
              </a:cxn>
            </a:cxnLst>
            <a:rect l="0" t="0" r="0" b="0"/>
            <a:pathLst>
              <a:path w="43200" h="43200" fill="none">
                <a:moveTo>
                  <a:pt x="20589" y="23"/>
                </a:moveTo>
                <a:cubicBezTo>
                  <a:pt x="20926" y="7"/>
                  <a:pt x="21263" y="-1"/>
                  <a:pt x="21600" y="0"/>
                </a:cubicBezTo>
                <a:cubicBezTo>
                  <a:pt x="33529" y="0"/>
                  <a:pt x="43200" y="9670"/>
                  <a:pt x="43200" y="21600"/>
                </a:cubicBezTo>
                <a:cubicBezTo>
                  <a:pt x="43200" y="33529"/>
                  <a:pt x="33529" y="43200"/>
                  <a:pt x="21600" y="43200"/>
                </a:cubicBezTo>
                <a:cubicBezTo>
                  <a:pt x="9670" y="43200"/>
                  <a:pt x="0" y="33529"/>
                  <a:pt x="0" y="21600"/>
                </a:cubicBezTo>
                <a:cubicBezTo>
                  <a:pt x="-1" y="10129"/>
                  <a:pt x="8966" y="658"/>
                  <a:pt x="20420" y="32"/>
                </a:cubicBezTo>
              </a:path>
              <a:path w="43200" h="43200" stroke="0">
                <a:moveTo>
                  <a:pt x="20589" y="23"/>
                </a:moveTo>
                <a:cubicBezTo>
                  <a:pt x="20926" y="7"/>
                  <a:pt x="21263" y="-1"/>
                  <a:pt x="21600" y="0"/>
                </a:cubicBezTo>
                <a:cubicBezTo>
                  <a:pt x="33529" y="0"/>
                  <a:pt x="43200" y="9670"/>
                  <a:pt x="43200" y="21600"/>
                </a:cubicBezTo>
                <a:cubicBezTo>
                  <a:pt x="43200" y="33529"/>
                  <a:pt x="33529" y="43200"/>
                  <a:pt x="21600" y="43200"/>
                </a:cubicBezTo>
                <a:cubicBezTo>
                  <a:pt x="9670" y="43200"/>
                  <a:pt x="0" y="33529"/>
                  <a:pt x="0" y="21600"/>
                </a:cubicBezTo>
                <a:cubicBezTo>
                  <a:pt x="-1" y="10129"/>
                  <a:pt x="8966" y="658"/>
                  <a:pt x="20420" y="32"/>
                </a:cubicBezTo>
                <a:lnTo>
                  <a:pt x="21600" y="21600"/>
                </a:lnTo>
                <a:close/>
              </a:path>
            </a:pathLst>
          </a:custGeom>
          <a:noFill/>
          <a:ln w="38100" cap="flat" cmpd="sng">
            <a:solidFill>
              <a:srgbClr val="FF0000"/>
            </a:solidFill>
            <a:prstDash val="solid"/>
            <a:round/>
            <a:headEnd type="none" w="med" len="med"/>
            <a:tailEnd type="none" w="med" len="med"/>
          </a:ln>
        </p:spPr>
        <p:txBody>
          <a:bodyPr/>
          <a:lstStyle/>
          <a:p>
            <a:endParaRPr lang="zh-CN" altLang="en-US"/>
          </a:p>
        </p:txBody>
      </p:sp>
      <p:sp>
        <p:nvSpPr>
          <p:cNvPr id="125955" name="Oval 3"/>
          <p:cNvSpPr/>
          <p:nvPr/>
        </p:nvSpPr>
        <p:spPr>
          <a:xfrm>
            <a:off x="5916613" y="2528888"/>
            <a:ext cx="168275" cy="165100"/>
          </a:xfrm>
          <a:prstGeom prst="ellipse">
            <a:avLst/>
          </a:prstGeom>
          <a:solidFill>
            <a:srgbClr val="FF33CC"/>
          </a:solidFill>
          <a:ln w="9525" cap="flat" cmpd="sng">
            <a:solidFill>
              <a:srgbClr val="006600"/>
            </a:solidFill>
            <a:prstDash val="solid"/>
            <a:round/>
            <a:headEnd type="none" w="med" len="med"/>
            <a:tailEnd type="none" w="med" len="med"/>
          </a:ln>
        </p:spPr>
        <p:txBody>
          <a:bodyPr anchor="t"/>
          <a:lstStyle/>
          <a:p>
            <a:pPr algn="ctr"/>
            <a:endParaRPr lang="zh-CN" altLang="en-US" sz="2400" dirty="0">
              <a:latin typeface="Times New Roman" panose="02020603050405020304" pitchFamily="18" charset="0"/>
              <a:ea typeface="宋体" panose="02010600030101010101" pitchFamily="2" charset="-122"/>
            </a:endParaRPr>
          </a:p>
        </p:txBody>
      </p:sp>
      <p:grpSp>
        <p:nvGrpSpPr>
          <p:cNvPr id="9219" name="Group 4"/>
          <p:cNvGrpSpPr/>
          <p:nvPr/>
        </p:nvGrpSpPr>
        <p:grpSpPr>
          <a:xfrm>
            <a:off x="4044950" y="2168525"/>
            <a:ext cx="1296988" cy="936625"/>
            <a:chOff x="1610" y="2251"/>
            <a:chExt cx="817" cy="590"/>
          </a:xfrm>
        </p:grpSpPr>
        <p:sp>
          <p:nvSpPr>
            <p:cNvPr id="9220" name="Text Box 5"/>
            <p:cNvSpPr txBox="1"/>
            <p:nvPr/>
          </p:nvSpPr>
          <p:spPr>
            <a:xfrm>
              <a:off x="1792" y="2342"/>
              <a:ext cx="453" cy="499"/>
            </a:xfrm>
            <a:prstGeom prst="rect">
              <a:avLst/>
            </a:prstGeom>
            <a:noFill/>
            <a:ln w="9525">
              <a:noFill/>
            </a:ln>
          </p:spPr>
          <p:txBody>
            <a:bodyPr anchor="t"/>
            <a:lstStyle/>
            <a:p>
              <a:pPr algn="just"/>
              <a:r>
                <a:rPr lang="en-US" altLang="zh-CN" sz="3200">
                  <a:latin typeface="宋体" panose="02010600030101010101" pitchFamily="2" charset="-122"/>
                  <a:ea typeface="宋体" panose="02010600030101010101" pitchFamily="2" charset="-122"/>
                </a:rPr>
                <a:t>·</a:t>
              </a:r>
            </a:p>
          </p:txBody>
        </p:sp>
        <p:sp>
          <p:nvSpPr>
            <p:cNvPr id="9221" name="Oval 6"/>
            <p:cNvSpPr/>
            <p:nvPr/>
          </p:nvSpPr>
          <p:spPr>
            <a:xfrm>
              <a:off x="1780" y="2360"/>
              <a:ext cx="338" cy="328"/>
            </a:xfrm>
            <a:prstGeom prst="ellipse">
              <a:avLst/>
            </a:prstGeom>
            <a:solidFill>
              <a:srgbClr val="00CCFF"/>
            </a:solidFill>
            <a:ln w="28575" cap="flat" cmpd="sng">
              <a:solidFill>
                <a:schemeClr val="tx1"/>
              </a:solidFill>
              <a:prstDash val="solid"/>
              <a:round/>
              <a:headEnd type="none" w="med" len="med"/>
              <a:tailEnd type="none" w="med" len="med"/>
            </a:ln>
          </p:spPr>
          <p:txBody>
            <a:bodyPr anchor="t"/>
            <a:lstStyle/>
            <a:p>
              <a:pPr algn="ctr"/>
              <a:endParaRPr lang="zh-CN" altLang="en-US" sz="2400" dirty="0">
                <a:latin typeface="Times New Roman" panose="02020603050405020304" pitchFamily="18" charset="0"/>
                <a:ea typeface="宋体" panose="02010600030101010101" pitchFamily="2" charset="-122"/>
              </a:endParaRPr>
            </a:p>
          </p:txBody>
        </p:sp>
        <p:sp>
          <p:nvSpPr>
            <p:cNvPr id="9222" name="Line 7"/>
            <p:cNvSpPr/>
            <p:nvPr/>
          </p:nvSpPr>
          <p:spPr>
            <a:xfrm flipV="1">
              <a:off x="2427" y="2396"/>
              <a:ext cx="0" cy="0"/>
            </a:xfrm>
            <a:prstGeom prst="line">
              <a:avLst/>
            </a:prstGeom>
            <a:ln w="9525" cap="flat" cmpd="sng">
              <a:solidFill>
                <a:srgbClr val="000000"/>
              </a:solidFill>
              <a:prstDash val="solid"/>
              <a:round/>
              <a:headEnd type="none" w="med" len="med"/>
              <a:tailEnd type="none" w="med" len="med"/>
            </a:ln>
          </p:spPr>
        </p:sp>
        <p:sp>
          <p:nvSpPr>
            <p:cNvPr id="9223" name="Oval 8"/>
            <p:cNvSpPr/>
            <p:nvPr/>
          </p:nvSpPr>
          <p:spPr>
            <a:xfrm>
              <a:off x="1674" y="2251"/>
              <a:ext cx="548" cy="553"/>
            </a:xfrm>
            <a:prstGeom prst="ellipse">
              <a:avLst/>
            </a:prstGeom>
            <a:noFill/>
            <a:ln w="38100" cap="flat" cmpd="sng">
              <a:solidFill>
                <a:srgbClr val="0000FF"/>
              </a:solidFill>
              <a:prstDash val="solid"/>
              <a:round/>
              <a:headEnd type="none" w="med" len="med"/>
              <a:tailEnd type="none" w="med" len="med"/>
            </a:ln>
          </p:spPr>
          <p:txBody>
            <a:bodyPr anchor="t"/>
            <a:lstStyle/>
            <a:p>
              <a:pPr algn="ctr"/>
              <a:endParaRPr lang="zh-CN" altLang="en-US" sz="2400" dirty="0">
                <a:latin typeface="Times New Roman" panose="02020603050405020304" pitchFamily="18" charset="0"/>
                <a:ea typeface="宋体" panose="02010600030101010101" pitchFamily="2" charset="-122"/>
              </a:endParaRPr>
            </a:p>
          </p:txBody>
        </p:sp>
        <p:sp>
          <p:nvSpPr>
            <p:cNvPr id="9224" name="Line 9"/>
            <p:cNvSpPr/>
            <p:nvPr/>
          </p:nvSpPr>
          <p:spPr>
            <a:xfrm flipH="1">
              <a:off x="1694" y="2527"/>
              <a:ext cx="265" cy="0"/>
            </a:xfrm>
            <a:prstGeom prst="line">
              <a:avLst/>
            </a:prstGeom>
            <a:ln w="28575" cap="flat" cmpd="sng">
              <a:solidFill>
                <a:srgbClr val="000000"/>
              </a:solidFill>
              <a:prstDash val="sysDot"/>
              <a:round/>
              <a:headEnd type="none" w="med" len="med"/>
              <a:tailEnd type="none" w="med" len="med"/>
            </a:ln>
          </p:spPr>
        </p:sp>
        <p:sp>
          <p:nvSpPr>
            <p:cNvPr id="9225" name="Oval 10"/>
            <p:cNvSpPr/>
            <p:nvPr/>
          </p:nvSpPr>
          <p:spPr>
            <a:xfrm>
              <a:off x="1610" y="2472"/>
              <a:ext cx="100" cy="103"/>
            </a:xfrm>
            <a:prstGeom prst="ellipse">
              <a:avLst/>
            </a:prstGeom>
            <a:solidFill>
              <a:srgbClr val="FF33CC"/>
            </a:solidFill>
            <a:ln w="9525" cap="flat" cmpd="sng">
              <a:solidFill>
                <a:srgbClr val="0000FF"/>
              </a:solidFill>
              <a:prstDash val="solid"/>
              <a:round/>
              <a:headEnd type="none" w="med" len="med"/>
              <a:tailEnd type="none" w="med" len="med"/>
            </a:ln>
          </p:spPr>
          <p:txBody>
            <a:bodyPr anchor="t"/>
            <a:lstStyle/>
            <a:p>
              <a:pPr algn="ctr"/>
              <a:endParaRPr lang="zh-CN" altLang="en-US" sz="2400" dirty="0">
                <a:latin typeface="Times New Roman" panose="02020603050405020304" pitchFamily="18" charset="0"/>
                <a:ea typeface="宋体" panose="02010600030101010101" pitchFamily="2" charset="-122"/>
              </a:endParaRPr>
            </a:p>
          </p:txBody>
        </p:sp>
        <p:sp>
          <p:nvSpPr>
            <p:cNvPr id="9226" name="Line 11"/>
            <p:cNvSpPr/>
            <p:nvPr/>
          </p:nvSpPr>
          <p:spPr>
            <a:xfrm flipH="1">
              <a:off x="1655" y="2568"/>
              <a:ext cx="2" cy="220"/>
            </a:xfrm>
            <a:prstGeom prst="line">
              <a:avLst/>
            </a:prstGeom>
            <a:ln w="28575" cap="flat" cmpd="sng">
              <a:solidFill>
                <a:srgbClr val="0000FF"/>
              </a:solidFill>
              <a:prstDash val="solid"/>
              <a:round/>
              <a:headEnd type="none" w="med" len="med"/>
              <a:tailEnd type="triangle" w="med" len="med"/>
            </a:ln>
          </p:spPr>
        </p:sp>
      </p:grpSp>
      <p:sp>
        <p:nvSpPr>
          <p:cNvPr id="125964" name="Arc 12"/>
          <p:cNvSpPr/>
          <p:nvPr/>
        </p:nvSpPr>
        <p:spPr>
          <a:xfrm>
            <a:off x="2819400" y="944563"/>
            <a:ext cx="3170238" cy="3097212"/>
          </a:xfrm>
          <a:custGeom>
            <a:avLst/>
            <a:gdLst/>
            <a:ahLst/>
            <a:cxnLst>
              <a:cxn ang="0">
                <a:pos x="115203913" y="5162"/>
              </a:cxn>
              <a:cxn ang="0">
                <a:pos x="111418049" y="97648"/>
              </a:cxn>
              <a:cxn ang="0">
                <a:pos x="116324136" y="111026873"/>
              </a:cxn>
            </a:cxnLst>
            <a:rect l="0" t="0" r="0" b="0"/>
            <a:pathLst>
              <a:path w="43200" h="43200" fill="none">
                <a:moveTo>
                  <a:pt x="21392" y="1"/>
                </a:moveTo>
                <a:cubicBezTo>
                  <a:pt x="21461" y="0"/>
                  <a:pt x="21530" y="-1"/>
                  <a:pt x="21600" y="0"/>
                </a:cubicBezTo>
                <a:cubicBezTo>
                  <a:pt x="33529" y="0"/>
                  <a:pt x="43200" y="9670"/>
                  <a:pt x="43200" y="21600"/>
                </a:cubicBezTo>
                <a:cubicBezTo>
                  <a:pt x="43200" y="33529"/>
                  <a:pt x="33529" y="43200"/>
                  <a:pt x="21600" y="43200"/>
                </a:cubicBezTo>
                <a:cubicBezTo>
                  <a:pt x="9670" y="43200"/>
                  <a:pt x="0" y="33529"/>
                  <a:pt x="0" y="21600"/>
                </a:cubicBezTo>
                <a:cubicBezTo>
                  <a:pt x="-1" y="10024"/>
                  <a:pt x="9124" y="507"/>
                  <a:pt x="20689" y="19"/>
                </a:cubicBezTo>
              </a:path>
              <a:path w="43200" h="43200" stroke="0">
                <a:moveTo>
                  <a:pt x="21392" y="1"/>
                </a:moveTo>
                <a:cubicBezTo>
                  <a:pt x="21461" y="0"/>
                  <a:pt x="21530" y="-1"/>
                  <a:pt x="21600" y="0"/>
                </a:cubicBezTo>
                <a:cubicBezTo>
                  <a:pt x="33529" y="0"/>
                  <a:pt x="43200" y="9670"/>
                  <a:pt x="43200" y="21600"/>
                </a:cubicBezTo>
                <a:cubicBezTo>
                  <a:pt x="43200" y="33529"/>
                  <a:pt x="33529" y="43200"/>
                  <a:pt x="21600" y="43200"/>
                </a:cubicBezTo>
                <a:cubicBezTo>
                  <a:pt x="9670" y="43200"/>
                  <a:pt x="0" y="33529"/>
                  <a:pt x="0" y="21600"/>
                </a:cubicBezTo>
                <a:cubicBezTo>
                  <a:pt x="-1" y="10024"/>
                  <a:pt x="9124" y="507"/>
                  <a:pt x="20689" y="19"/>
                </a:cubicBezTo>
                <a:lnTo>
                  <a:pt x="21600" y="21600"/>
                </a:lnTo>
                <a:close/>
              </a:path>
            </a:pathLst>
          </a:custGeom>
          <a:noFill/>
          <a:ln w="38100" cap="flat" cmpd="sng">
            <a:solidFill>
              <a:srgbClr val="006600"/>
            </a:solidFill>
            <a:prstDash val="solid"/>
            <a:round/>
            <a:headEnd type="none" w="med" len="med"/>
            <a:tailEnd type="none" w="med" len="med"/>
          </a:ln>
        </p:spPr>
        <p:txBody>
          <a:bodyPr/>
          <a:lstStyle/>
          <a:p>
            <a:endParaRPr lang="zh-CN" altLang="en-US"/>
          </a:p>
        </p:txBody>
      </p:sp>
      <p:sp>
        <p:nvSpPr>
          <p:cNvPr id="125965" name="Line 13"/>
          <p:cNvSpPr/>
          <p:nvPr/>
        </p:nvSpPr>
        <p:spPr>
          <a:xfrm flipH="1">
            <a:off x="4619625" y="2601913"/>
            <a:ext cx="1368425" cy="0"/>
          </a:xfrm>
          <a:prstGeom prst="line">
            <a:avLst/>
          </a:prstGeom>
          <a:ln w="28575" cap="flat" cmpd="sng">
            <a:solidFill>
              <a:srgbClr val="006600"/>
            </a:solidFill>
            <a:prstDash val="sysDot"/>
            <a:round/>
            <a:headEnd type="none" w="med" len="med"/>
            <a:tailEnd type="none" w="med" len="med"/>
          </a:ln>
        </p:spPr>
      </p:sp>
      <p:sp>
        <p:nvSpPr>
          <p:cNvPr id="125968" name="Line 16"/>
          <p:cNvSpPr/>
          <p:nvPr/>
        </p:nvSpPr>
        <p:spPr>
          <a:xfrm>
            <a:off x="4116388" y="2601913"/>
            <a:ext cx="0" cy="792162"/>
          </a:xfrm>
          <a:prstGeom prst="line">
            <a:avLst/>
          </a:prstGeom>
          <a:ln w="28575" cap="flat" cmpd="sng">
            <a:solidFill>
              <a:srgbClr val="FF0000"/>
            </a:solidFill>
            <a:prstDash val="solid"/>
            <a:round/>
            <a:headEnd type="none" w="med" len="med"/>
            <a:tailEnd type="triangle" w="med" len="med"/>
          </a:ln>
        </p:spPr>
      </p:sp>
      <p:sp>
        <p:nvSpPr>
          <p:cNvPr id="125969" name="Line 17"/>
          <p:cNvSpPr/>
          <p:nvPr/>
        </p:nvSpPr>
        <p:spPr>
          <a:xfrm flipV="1">
            <a:off x="5988050" y="2241550"/>
            <a:ext cx="0" cy="360363"/>
          </a:xfrm>
          <a:prstGeom prst="line">
            <a:avLst/>
          </a:prstGeom>
          <a:ln w="28575" cap="flat" cmpd="sng">
            <a:solidFill>
              <a:srgbClr val="FF0000"/>
            </a:solidFill>
            <a:prstDash val="solid"/>
            <a:round/>
            <a:headEnd type="none" w="med" len="med"/>
            <a:tailEnd type="triangle" w="med" len="med"/>
          </a:ln>
        </p:spPr>
      </p:sp>
      <p:sp>
        <p:nvSpPr>
          <p:cNvPr id="125970" name="Line 18"/>
          <p:cNvSpPr/>
          <p:nvPr/>
        </p:nvSpPr>
        <p:spPr>
          <a:xfrm flipV="1">
            <a:off x="5988050" y="2025650"/>
            <a:ext cx="0" cy="504825"/>
          </a:xfrm>
          <a:prstGeom prst="line">
            <a:avLst/>
          </a:prstGeom>
          <a:ln w="38100" cap="flat" cmpd="sng">
            <a:solidFill>
              <a:srgbClr val="006600"/>
            </a:solidFill>
            <a:prstDash val="solid"/>
            <a:round/>
            <a:headEnd type="none" w="med" len="med"/>
            <a:tailEnd type="triangle" w="med" len="med"/>
          </a:ln>
        </p:spPr>
      </p:sp>
      <p:sp>
        <p:nvSpPr>
          <p:cNvPr id="125972" name="Text Box 20"/>
          <p:cNvSpPr txBox="1"/>
          <p:nvPr/>
        </p:nvSpPr>
        <p:spPr>
          <a:xfrm>
            <a:off x="822325" y="4471988"/>
            <a:ext cx="3657600" cy="457200"/>
          </a:xfrm>
          <a:prstGeom prst="rect">
            <a:avLst/>
          </a:prstGeom>
          <a:noFill/>
          <a:ln w="9525">
            <a:noFill/>
          </a:ln>
        </p:spPr>
        <p:txBody>
          <a:bodyPr anchor="t">
            <a:spAutoFit/>
          </a:bodyPr>
          <a:lstStyle/>
          <a:p>
            <a:pPr algn="ctr">
              <a:spcBef>
                <a:spcPct val="50000"/>
              </a:spcBef>
            </a:pPr>
            <a:r>
              <a:rPr lang="en-US" altLang="zh-CN" sz="2400" b="1" dirty="0">
                <a:solidFill>
                  <a:srgbClr val="FF0000"/>
                </a:solidFill>
                <a:latin typeface="黑体" panose="02010609060101010101" charset="-122"/>
                <a:ea typeface="黑体" panose="02010609060101010101" charset="-122"/>
              </a:rPr>
              <a:t>1</a:t>
            </a:r>
            <a:r>
              <a:rPr lang="zh-CN" altLang="en-US" sz="2400" b="1" dirty="0">
                <a:solidFill>
                  <a:srgbClr val="FF0000"/>
                </a:solidFill>
                <a:latin typeface="黑体" panose="02010609060101010101" charset="-122"/>
                <a:ea typeface="黑体" panose="02010609060101010101" charset="-122"/>
              </a:rPr>
              <a:t>、卫星在二轨道相切点</a:t>
            </a:r>
          </a:p>
        </p:txBody>
      </p:sp>
      <p:sp>
        <p:nvSpPr>
          <p:cNvPr id="125973" name="AutoShape 21"/>
          <p:cNvSpPr/>
          <p:nvPr/>
        </p:nvSpPr>
        <p:spPr>
          <a:xfrm rot="10800000">
            <a:off x="4275138" y="4271963"/>
            <a:ext cx="360362" cy="798512"/>
          </a:xfrm>
          <a:prstGeom prst="rightBrace">
            <a:avLst>
              <a:gd name="adj1" fmla="val 18414"/>
              <a:gd name="adj2" fmla="val 50000"/>
            </a:avLst>
          </a:prstGeom>
          <a:noFill/>
          <a:ln w="9525" cap="flat" cmpd="sng">
            <a:solidFill>
              <a:schemeClr val="tx1"/>
            </a:solidFill>
            <a:prstDash val="solid"/>
            <a:round/>
            <a:headEnd type="none" w="med" len="med"/>
            <a:tailEnd type="none" w="med" len="med"/>
          </a:ln>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125974" name="Text Box 22"/>
          <p:cNvSpPr txBox="1"/>
          <p:nvPr/>
        </p:nvSpPr>
        <p:spPr>
          <a:xfrm>
            <a:off x="4633913" y="4044950"/>
            <a:ext cx="2049462" cy="457200"/>
          </a:xfrm>
          <a:prstGeom prst="rect">
            <a:avLst/>
          </a:prstGeom>
          <a:noFill/>
          <a:ln w="9525">
            <a:noFill/>
          </a:ln>
        </p:spPr>
        <p:txBody>
          <a:bodyPr anchor="t">
            <a:spAutoFit/>
          </a:bodyPr>
          <a:lstStyle/>
          <a:p>
            <a:pPr algn="ctr">
              <a:spcBef>
                <a:spcPct val="50000"/>
              </a:spcBef>
            </a:pPr>
            <a:r>
              <a:rPr lang="zh-CN" altLang="en-US" sz="2400" b="1" dirty="0">
                <a:solidFill>
                  <a:srgbClr val="0000CC"/>
                </a:solidFill>
                <a:latin typeface="Tahoma" panose="020B0604030504040204" pitchFamily="34" charset="0"/>
                <a:ea typeface="黑体" panose="02010609060101010101" charset="-122"/>
              </a:rPr>
              <a:t>万有引力</a:t>
            </a:r>
            <a:r>
              <a:rPr lang="zh-CN" altLang="en-US" sz="2400" b="1" dirty="0">
                <a:solidFill>
                  <a:srgbClr val="FF0000"/>
                </a:solidFill>
                <a:latin typeface="Tahoma" panose="020B0604030504040204" pitchFamily="34" charset="0"/>
                <a:ea typeface="黑体" panose="02010609060101010101" charset="-122"/>
              </a:rPr>
              <a:t>相同</a:t>
            </a:r>
          </a:p>
        </p:txBody>
      </p:sp>
      <p:sp>
        <p:nvSpPr>
          <p:cNvPr id="125975" name="Text Box 23"/>
          <p:cNvSpPr txBox="1"/>
          <p:nvPr/>
        </p:nvSpPr>
        <p:spPr>
          <a:xfrm>
            <a:off x="4675188" y="4764088"/>
            <a:ext cx="4468812" cy="457200"/>
          </a:xfrm>
          <a:prstGeom prst="rect">
            <a:avLst/>
          </a:prstGeom>
          <a:noFill/>
          <a:ln w="9525">
            <a:noFill/>
          </a:ln>
        </p:spPr>
        <p:txBody>
          <a:bodyPr anchor="t">
            <a:spAutoFit/>
          </a:bodyPr>
          <a:lstStyle/>
          <a:p>
            <a:pPr algn="ctr">
              <a:spcBef>
                <a:spcPct val="50000"/>
              </a:spcBef>
            </a:pPr>
            <a:r>
              <a:rPr lang="zh-CN" altLang="en-US" sz="2400" b="1" dirty="0">
                <a:solidFill>
                  <a:srgbClr val="0000CC"/>
                </a:solidFill>
                <a:latin typeface="Tahoma" panose="020B0604030504040204" pitchFamily="34" charset="0"/>
                <a:ea typeface="黑体" panose="02010609060101010101" charset="-122"/>
              </a:rPr>
              <a:t>速度</a:t>
            </a:r>
            <a:r>
              <a:rPr lang="en-US" altLang="zh-CN" sz="2400" b="1">
                <a:solidFill>
                  <a:srgbClr val="0000CC"/>
                </a:solidFill>
                <a:latin typeface="Arial" panose="020B0604020202020204" pitchFamily="34" charset="0"/>
                <a:ea typeface="黑体" panose="02010609060101010101" charset="-122"/>
              </a:rPr>
              <a:t>—</a:t>
            </a:r>
            <a:r>
              <a:rPr lang="zh-CN" altLang="en-US" sz="2400" b="1" dirty="0">
                <a:solidFill>
                  <a:srgbClr val="FF0000"/>
                </a:solidFill>
                <a:latin typeface="Tahoma" panose="020B0604030504040204" pitchFamily="34" charset="0"/>
                <a:ea typeface="黑体" panose="02010609060101010101" charset="-122"/>
              </a:rPr>
              <a:t>内小外大</a:t>
            </a:r>
            <a:r>
              <a:rPr lang="zh-CN" altLang="en-US" sz="2400" b="1" dirty="0">
                <a:solidFill>
                  <a:srgbClr val="0000CC"/>
                </a:solidFill>
                <a:latin typeface="Tahoma" panose="020B0604030504040204" pitchFamily="34" charset="0"/>
                <a:ea typeface="黑体" panose="02010609060101010101" charset="-122"/>
              </a:rPr>
              <a:t>（切点看轨迹）</a:t>
            </a:r>
          </a:p>
        </p:txBody>
      </p:sp>
      <p:sp>
        <p:nvSpPr>
          <p:cNvPr id="125976" name="Text Box 24"/>
          <p:cNvSpPr txBox="1"/>
          <p:nvPr/>
        </p:nvSpPr>
        <p:spPr>
          <a:xfrm>
            <a:off x="795338" y="5484813"/>
            <a:ext cx="3657600" cy="457200"/>
          </a:xfrm>
          <a:prstGeom prst="rect">
            <a:avLst/>
          </a:prstGeom>
          <a:noFill/>
          <a:ln w="9525">
            <a:noFill/>
          </a:ln>
        </p:spPr>
        <p:txBody>
          <a:bodyPr anchor="t">
            <a:spAutoFit/>
          </a:bodyPr>
          <a:lstStyle/>
          <a:p>
            <a:pPr algn="ctr">
              <a:spcBef>
                <a:spcPct val="50000"/>
              </a:spcBef>
            </a:pPr>
            <a:r>
              <a:rPr lang="en-US" altLang="zh-CN" sz="2400" b="1">
                <a:solidFill>
                  <a:srgbClr val="FF0000"/>
                </a:solidFill>
                <a:latin typeface="黑体" panose="02010609060101010101" charset="-122"/>
                <a:ea typeface="黑体" panose="02010609060101010101" charset="-122"/>
              </a:rPr>
              <a:t>2</a:t>
            </a:r>
            <a:r>
              <a:rPr lang="zh-CN" altLang="en-US" sz="2400" b="1" dirty="0">
                <a:solidFill>
                  <a:srgbClr val="FF0000"/>
                </a:solidFill>
                <a:latin typeface="黑体" panose="02010609060101010101" charset="-122"/>
                <a:ea typeface="黑体" panose="02010609060101010101" charset="-122"/>
              </a:rPr>
              <a:t>、卫星在椭圆轨道运行</a:t>
            </a:r>
          </a:p>
        </p:txBody>
      </p:sp>
      <p:sp>
        <p:nvSpPr>
          <p:cNvPr id="11282" name="AutoShape 25"/>
          <p:cNvSpPr/>
          <p:nvPr/>
        </p:nvSpPr>
        <p:spPr>
          <a:xfrm rot="10800000">
            <a:off x="4273550" y="5357813"/>
            <a:ext cx="360363" cy="798512"/>
          </a:xfrm>
          <a:prstGeom prst="rightBrace">
            <a:avLst>
              <a:gd name="adj1" fmla="val 18414"/>
              <a:gd name="adj2" fmla="val 50000"/>
            </a:avLst>
          </a:prstGeom>
          <a:noFill/>
          <a:ln w="9525" cap="flat" cmpd="sng">
            <a:solidFill>
              <a:schemeClr val="tx1"/>
            </a:solidFill>
            <a:prstDash val="solid"/>
            <a:round/>
            <a:headEnd type="none" w="med" len="med"/>
            <a:tailEnd type="none" w="med" len="med"/>
          </a:ln>
        </p:spPr>
        <p:txBody>
          <a:bodyPr rot="10800000" wrap="none" anchor="ctr"/>
          <a:lstStyle/>
          <a:p>
            <a:pPr algn="ctr"/>
            <a:endParaRPr lang="zh-CN" altLang="en-US" dirty="0">
              <a:latin typeface="Tahoma" panose="020B0604030504040204" pitchFamily="34" charset="0"/>
              <a:ea typeface="宋体" panose="02010600030101010101" pitchFamily="2" charset="-122"/>
            </a:endParaRPr>
          </a:p>
        </p:txBody>
      </p:sp>
      <p:sp>
        <p:nvSpPr>
          <p:cNvPr id="125978" name="Text Box 26"/>
          <p:cNvSpPr txBox="1"/>
          <p:nvPr/>
        </p:nvSpPr>
        <p:spPr>
          <a:xfrm>
            <a:off x="4708525" y="5207000"/>
            <a:ext cx="4129088" cy="457200"/>
          </a:xfrm>
          <a:prstGeom prst="rect">
            <a:avLst/>
          </a:prstGeom>
          <a:noFill/>
          <a:ln w="9525">
            <a:noFill/>
          </a:ln>
        </p:spPr>
        <p:txBody>
          <a:bodyPr anchor="t">
            <a:spAutoFit/>
          </a:bodyPr>
          <a:lstStyle/>
          <a:p>
            <a:pPr algn="ctr">
              <a:spcBef>
                <a:spcPct val="50000"/>
              </a:spcBef>
            </a:pPr>
            <a:r>
              <a:rPr lang="zh-CN" altLang="en-US" sz="2400" b="1" dirty="0">
                <a:solidFill>
                  <a:srgbClr val="0000CC"/>
                </a:solidFill>
                <a:latin typeface="黑体" panose="02010609060101010101" charset="-122"/>
                <a:ea typeface="黑体" panose="02010609060101010101" charset="-122"/>
              </a:rPr>
              <a:t>近地点</a:t>
            </a:r>
            <a:r>
              <a:rPr lang="en-US" altLang="zh-CN" sz="2400" b="1" dirty="0">
                <a:solidFill>
                  <a:srgbClr val="0000CC"/>
                </a:solidFill>
                <a:latin typeface="黑体" panose="02010609060101010101" charset="-122"/>
                <a:ea typeface="黑体" panose="02010609060101010101" charset="-122"/>
              </a:rPr>
              <a:t>---</a:t>
            </a:r>
            <a:r>
              <a:rPr lang="zh-CN" altLang="en-US" sz="2400" b="1" dirty="0">
                <a:solidFill>
                  <a:srgbClr val="0000CC"/>
                </a:solidFill>
                <a:latin typeface="黑体" panose="02010609060101010101" charset="-122"/>
                <a:ea typeface="黑体" panose="02010609060101010101" charset="-122"/>
              </a:rPr>
              <a:t>速度</a:t>
            </a:r>
            <a:r>
              <a:rPr lang="zh-CN" altLang="en-US" sz="2400" b="1" dirty="0">
                <a:solidFill>
                  <a:srgbClr val="FF0000"/>
                </a:solidFill>
                <a:latin typeface="黑体" panose="02010609060101010101" charset="-122"/>
                <a:ea typeface="黑体" panose="02010609060101010101" charset="-122"/>
              </a:rPr>
              <a:t>大</a:t>
            </a:r>
          </a:p>
        </p:txBody>
      </p:sp>
      <p:sp>
        <p:nvSpPr>
          <p:cNvPr id="125979" name="Text Box 27"/>
          <p:cNvSpPr txBox="1"/>
          <p:nvPr/>
        </p:nvSpPr>
        <p:spPr>
          <a:xfrm>
            <a:off x="4694238" y="5856288"/>
            <a:ext cx="4129087" cy="457200"/>
          </a:xfrm>
          <a:prstGeom prst="rect">
            <a:avLst/>
          </a:prstGeom>
          <a:noFill/>
          <a:ln w="9525">
            <a:noFill/>
          </a:ln>
        </p:spPr>
        <p:txBody>
          <a:bodyPr anchor="t">
            <a:spAutoFit/>
          </a:bodyPr>
          <a:lstStyle/>
          <a:p>
            <a:pPr algn="ctr">
              <a:spcBef>
                <a:spcPct val="50000"/>
              </a:spcBef>
            </a:pPr>
            <a:r>
              <a:rPr lang="zh-CN" altLang="en-US" sz="2400" b="1" dirty="0">
                <a:solidFill>
                  <a:srgbClr val="0000CC"/>
                </a:solidFill>
                <a:latin typeface="黑体" panose="02010609060101010101" charset="-122"/>
                <a:ea typeface="黑体" panose="02010609060101010101" charset="-122"/>
              </a:rPr>
              <a:t>远地点</a:t>
            </a:r>
            <a:r>
              <a:rPr lang="en-US" altLang="zh-CN" sz="2400" b="1" dirty="0">
                <a:solidFill>
                  <a:srgbClr val="0000CC"/>
                </a:solidFill>
                <a:latin typeface="黑体" panose="02010609060101010101" charset="-122"/>
                <a:ea typeface="黑体" panose="02010609060101010101" charset="-122"/>
              </a:rPr>
              <a:t>---</a:t>
            </a:r>
            <a:r>
              <a:rPr lang="zh-CN" altLang="en-US" sz="2400" b="1" dirty="0">
                <a:solidFill>
                  <a:srgbClr val="0000CC"/>
                </a:solidFill>
                <a:latin typeface="黑体" panose="02010609060101010101" charset="-122"/>
                <a:ea typeface="黑体" panose="02010609060101010101" charset="-122"/>
              </a:rPr>
              <a:t>速度</a:t>
            </a:r>
            <a:r>
              <a:rPr lang="zh-CN" altLang="en-US" sz="2400" b="1" dirty="0">
                <a:solidFill>
                  <a:srgbClr val="FF0000"/>
                </a:solidFill>
                <a:latin typeface="黑体" panose="02010609060101010101" charset="-122"/>
                <a:ea typeface="黑体" panose="02010609060101010101" charset="-122"/>
              </a:rPr>
              <a:t>小</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5973"/>
                                        </p:tgtEl>
                                        <p:attrNameLst>
                                          <p:attrName>style.visibility</p:attrName>
                                        </p:attrNameLst>
                                      </p:cBhvr>
                                      <p:to>
                                        <p:strVal val="visible"/>
                                      </p:to>
                                    </p:set>
                                    <p:animEffect transition="in" filter="blinds(horizontal)">
                                      <p:cBhvr>
                                        <p:cTn id="7" dur="500"/>
                                        <p:tgtEl>
                                          <p:spTgt spid="1259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5976"/>
                                        </p:tgtEl>
                                        <p:attrNameLst>
                                          <p:attrName>style.visibility</p:attrName>
                                        </p:attrNameLst>
                                      </p:cBhvr>
                                      <p:to>
                                        <p:strVal val="visible"/>
                                      </p:to>
                                    </p:set>
                                    <p:animEffect transition="in" filter="blinds(horizontal)">
                                      <p:cBhvr>
                                        <p:cTn id="10" dur="500"/>
                                        <p:tgtEl>
                                          <p:spTgt spid="12597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82"/>
                                        </p:tgtEl>
                                        <p:attrNameLst>
                                          <p:attrName>style.visibility</p:attrName>
                                        </p:attrNameLst>
                                      </p:cBhvr>
                                      <p:to>
                                        <p:strVal val="visible"/>
                                      </p:to>
                                    </p:set>
                                    <p:animEffect transition="in" filter="blinds(horizontal)">
                                      <p:cBhvr>
                                        <p:cTn id="13" dur="500"/>
                                        <p:tgtEl>
                                          <p:spTgt spid="1128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5974"/>
                                        </p:tgtEl>
                                        <p:attrNameLst>
                                          <p:attrName>style.visibility</p:attrName>
                                        </p:attrNameLst>
                                      </p:cBhvr>
                                      <p:to>
                                        <p:strVal val="visible"/>
                                      </p:to>
                                    </p:set>
                                    <p:animEffect transition="in" filter="blinds(horizontal)">
                                      <p:cBhvr>
                                        <p:cTn id="18" dur="500"/>
                                        <p:tgtEl>
                                          <p:spTgt spid="12597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5975"/>
                                        </p:tgtEl>
                                        <p:attrNameLst>
                                          <p:attrName>style.visibility</p:attrName>
                                        </p:attrNameLst>
                                      </p:cBhvr>
                                      <p:to>
                                        <p:strVal val="visible"/>
                                      </p:to>
                                    </p:set>
                                    <p:animEffect transition="in" filter="blinds(horizontal)">
                                      <p:cBhvr>
                                        <p:cTn id="23" dur="500"/>
                                        <p:tgtEl>
                                          <p:spTgt spid="12597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5978"/>
                                        </p:tgtEl>
                                        <p:attrNameLst>
                                          <p:attrName>style.visibility</p:attrName>
                                        </p:attrNameLst>
                                      </p:cBhvr>
                                      <p:to>
                                        <p:strVal val="visible"/>
                                      </p:to>
                                    </p:set>
                                    <p:animEffect transition="in" filter="blinds(horizontal)">
                                      <p:cBhvr>
                                        <p:cTn id="28" dur="500"/>
                                        <p:tgtEl>
                                          <p:spTgt spid="12597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5979"/>
                                        </p:tgtEl>
                                        <p:attrNameLst>
                                          <p:attrName>style.visibility</p:attrName>
                                        </p:attrNameLst>
                                      </p:cBhvr>
                                      <p:to>
                                        <p:strVal val="visible"/>
                                      </p:to>
                                    </p:set>
                                    <p:animEffect transition="in" filter="blinds(horizontal)">
                                      <p:cBhvr>
                                        <p:cTn id="33" dur="500"/>
                                        <p:tgtEl>
                                          <p:spTgt spid="125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73" grpId="0" bldLvl="0" animBg="1"/>
      <p:bldP spid="125974" grpId="0"/>
      <p:bldP spid="125975" grpId="0"/>
      <p:bldP spid="125976" grpId="0"/>
      <p:bldP spid="11282" grpId="0" bldLvl="0" animBg="1"/>
      <p:bldP spid="125978" grpId="0"/>
      <p:bldP spid="12597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ext Box 3">
            <a:extLst>
              <a:ext uri="{FF2B5EF4-FFF2-40B4-BE49-F238E27FC236}">
                <a16:creationId xmlns:a16="http://schemas.microsoft.com/office/drawing/2014/main" id="{46E8A512-A504-4388-A96A-0F0C118BDAD1}"/>
              </a:ext>
            </a:extLst>
          </p:cNvPr>
          <p:cNvSpPr txBox="1">
            <a:spLocks noChangeArrowheads="1"/>
          </p:cNvSpPr>
          <p:nvPr/>
        </p:nvSpPr>
        <p:spPr bwMode="auto">
          <a:xfrm>
            <a:off x="3671888" y="1294329"/>
            <a:ext cx="533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3200" b="1" dirty="0">
                <a:solidFill>
                  <a:srgbClr val="FF0000"/>
                </a:solidFill>
                <a:latin typeface="仿宋" panose="02010609060101010101" pitchFamily="49" charset="-122"/>
                <a:ea typeface="仿宋" panose="02010609060101010101" pitchFamily="49" charset="-122"/>
              </a:rPr>
              <a:t>人类航天始祖</a:t>
            </a:r>
            <a:r>
              <a:rPr lang="en-US" altLang="zh-CN" sz="3200" b="1" dirty="0">
                <a:solidFill>
                  <a:srgbClr val="FF0000"/>
                </a:solidFill>
                <a:latin typeface="仿宋" panose="02010609060101010101" pitchFamily="49" charset="-122"/>
                <a:ea typeface="仿宋" panose="02010609060101010101" pitchFamily="49" charset="-122"/>
              </a:rPr>
              <a:t>----</a:t>
            </a:r>
            <a:r>
              <a:rPr lang="zh-CN" altLang="en-US" sz="2400" b="1" dirty="0">
                <a:solidFill>
                  <a:srgbClr val="0000FF"/>
                </a:solidFill>
                <a:latin typeface="仿宋" panose="02010609060101010101" pitchFamily="49" charset="-122"/>
                <a:ea typeface="仿宋" panose="02010609060101010101" pitchFamily="49" charset="-122"/>
              </a:rPr>
              <a:t>万户</a:t>
            </a:r>
          </a:p>
        </p:txBody>
      </p:sp>
      <p:sp>
        <p:nvSpPr>
          <p:cNvPr id="61443" name="Rectangle 4">
            <a:extLst>
              <a:ext uri="{FF2B5EF4-FFF2-40B4-BE49-F238E27FC236}">
                <a16:creationId xmlns:a16="http://schemas.microsoft.com/office/drawing/2014/main" id="{3BF8BC30-DB47-44F0-ABEC-57C0495D5B13}"/>
              </a:ext>
            </a:extLst>
          </p:cNvPr>
          <p:cNvSpPr>
            <a:spLocks noChangeArrowheads="1"/>
          </p:cNvSpPr>
          <p:nvPr/>
        </p:nvSpPr>
        <p:spPr bwMode="auto">
          <a:xfrm>
            <a:off x="353724" y="1873766"/>
            <a:ext cx="507033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zh-CN" altLang="en-US" sz="2000" b="1" dirty="0">
                <a:solidFill>
                  <a:srgbClr val="0070C0"/>
                </a:solidFill>
                <a:latin typeface="仿宋" panose="02010609060101010101" pitchFamily="49" charset="-122"/>
                <a:ea typeface="仿宋" panose="02010609060101010101" pitchFamily="49" charset="-122"/>
              </a:rPr>
              <a:t>  人类航天的始祖是我国明朝的万户。在</a:t>
            </a:r>
            <a:r>
              <a:rPr lang="en-US" altLang="zh-CN" sz="2000" b="1" dirty="0">
                <a:solidFill>
                  <a:srgbClr val="0070C0"/>
                </a:solidFill>
                <a:latin typeface="仿宋" panose="02010609060101010101" pitchFamily="49" charset="-122"/>
                <a:ea typeface="仿宋" panose="02010609060101010101" pitchFamily="49" charset="-122"/>
              </a:rPr>
              <a:t>15</a:t>
            </a:r>
            <a:r>
              <a:rPr lang="zh-CN" altLang="en-US" sz="2000" b="1" dirty="0">
                <a:solidFill>
                  <a:srgbClr val="0070C0"/>
                </a:solidFill>
                <a:latin typeface="仿宋" panose="02010609060101010101" pitchFamily="49" charset="-122"/>
                <a:ea typeface="仿宋" panose="02010609060101010101" pitchFamily="49" charset="-122"/>
              </a:rPr>
              <a:t>世纪的我国明朝早期，一位名叫“万户”的官员，在一把椅子的背后装上</a:t>
            </a:r>
            <a:r>
              <a:rPr lang="en-US" altLang="zh-CN" sz="2000" b="1" dirty="0">
                <a:solidFill>
                  <a:srgbClr val="0070C0"/>
                </a:solidFill>
                <a:latin typeface="仿宋" panose="02010609060101010101" pitchFamily="49" charset="-122"/>
                <a:ea typeface="仿宋" panose="02010609060101010101" pitchFamily="49" charset="-122"/>
              </a:rPr>
              <a:t>47</a:t>
            </a:r>
            <a:r>
              <a:rPr lang="zh-CN" altLang="en-US" sz="2000" b="1" dirty="0">
                <a:solidFill>
                  <a:srgbClr val="0070C0"/>
                </a:solidFill>
                <a:latin typeface="仿宋" panose="02010609060101010101" pitchFamily="49" charset="-122"/>
                <a:ea typeface="仿宋" panose="02010609060101010101" pitchFamily="49" charset="-122"/>
              </a:rPr>
              <a:t>支火箭，他自己坐在椅子上，并用绳子绑紧。两手则各拿一个大风筝。然后他要仆人将</a:t>
            </a:r>
            <a:r>
              <a:rPr lang="en-US" altLang="zh-CN" sz="2000" b="1" dirty="0">
                <a:solidFill>
                  <a:srgbClr val="0070C0"/>
                </a:solidFill>
                <a:latin typeface="仿宋" panose="02010609060101010101" pitchFamily="49" charset="-122"/>
                <a:ea typeface="仿宋" panose="02010609060101010101" pitchFamily="49" charset="-122"/>
              </a:rPr>
              <a:t>47</a:t>
            </a:r>
            <a:r>
              <a:rPr lang="zh-CN" altLang="en-US" sz="2000" b="1" dirty="0">
                <a:solidFill>
                  <a:srgbClr val="0070C0"/>
                </a:solidFill>
                <a:latin typeface="仿宋" panose="02010609060101010101" pitchFamily="49" charset="-122"/>
                <a:ea typeface="仿宋" panose="02010609060101010101" pitchFamily="49" charset="-122"/>
              </a:rPr>
              <a:t>支火箭同时点燃，想借用火箭的力量把他推向空中。</a:t>
            </a:r>
            <a:endParaRPr lang="en-US" altLang="zh-CN" sz="2000" b="1" dirty="0">
              <a:solidFill>
                <a:srgbClr val="0070C0"/>
              </a:solidFill>
              <a:latin typeface="仿宋" panose="02010609060101010101" pitchFamily="49" charset="-122"/>
              <a:ea typeface="仿宋" panose="02010609060101010101" pitchFamily="49" charset="-122"/>
            </a:endParaRPr>
          </a:p>
          <a:p>
            <a:r>
              <a:rPr lang="zh-CN" altLang="en-US" sz="2000" b="1" dirty="0">
                <a:solidFill>
                  <a:srgbClr val="0070C0"/>
                </a:solidFill>
                <a:latin typeface="仿宋" panose="02010609060101010101" pitchFamily="49" charset="-122"/>
                <a:ea typeface="仿宋" panose="02010609060101010101" pitchFamily="49" charset="-122"/>
              </a:rPr>
              <a:t>  这是美国人罗伯特</a:t>
            </a:r>
            <a:r>
              <a:rPr lang="en-US" altLang="zh-CN" sz="2000" b="1" dirty="0">
                <a:solidFill>
                  <a:srgbClr val="0070C0"/>
                </a:solidFill>
                <a:latin typeface="仿宋" panose="02010609060101010101" pitchFamily="49" charset="-122"/>
                <a:ea typeface="仿宋" panose="02010609060101010101" pitchFamily="49" charset="-122"/>
              </a:rPr>
              <a:t>·</a:t>
            </a:r>
            <a:r>
              <a:rPr lang="zh-CN" altLang="en-US" sz="2000" b="1" dirty="0">
                <a:solidFill>
                  <a:srgbClr val="0070C0"/>
                </a:solidFill>
                <a:latin typeface="仿宋" panose="02010609060101010101" pitchFamily="49" charset="-122"/>
                <a:ea typeface="仿宋" panose="02010609060101010101" pitchFamily="49" charset="-122"/>
              </a:rPr>
              <a:t>吉姆在</a:t>
            </a:r>
            <a:r>
              <a:rPr lang="en-US" altLang="zh-CN" sz="2000" b="1" dirty="0">
                <a:solidFill>
                  <a:srgbClr val="0070C0"/>
                </a:solidFill>
                <a:latin typeface="仿宋" panose="02010609060101010101" pitchFamily="49" charset="-122"/>
                <a:ea typeface="仿宋" panose="02010609060101010101" pitchFamily="49" charset="-122"/>
              </a:rPr>
              <a:t>1945</a:t>
            </a:r>
            <a:r>
              <a:rPr lang="zh-CN" altLang="en-US" sz="2000" b="1" dirty="0">
                <a:solidFill>
                  <a:srgbClr val="0070C0"/>
                </a:solidFill>
                <a:latin typeface="仿宋" panose="02010609060101010101" pitchFamily="49" charset="-122"/>
                <a:ea typeface="仿宋" panose="02010609060101010101" pitchFamily="49" charset="-122"/>
              </a:rPr>
              <a:t>年出版的</a:t>
            </a:r>
            <a:r>
              <a:rPr lang="en-US" altLang="zh-CN" sz="2000" b="1" dirty="0">
                <a:solidFill>
                  <a:srgbClr val="0070C0"/>
                </a:solidFill>
                <a:latin typeface="仿宋" panose="02010609060101010101" pitchFamily="49" charset="-122"/>
                <a:ea typeface="仿宋" panose="02010609060101010101" pitchFamily="49" charset="-122"/>
              </a:rPr>
              <a:t>《</a:t>
            </a:r>
            <a:r>
              <a:rPr lang="zh-CN" altLang="en-US" sz="2000" b="1" dirty="0">
                <a:solidFill>
                  <a:srgbClr val="0070C0"/>
                </a:solidFill>
                <a:latin typeface="仿宋" panose="02010609060101010101" pitchFamily="49" charset="-122"/>
                <a:ea typeface="仿宋" panose="02010609060101010101" pitchFamily="49" charset="-122"/>
              </a:rPr>
              <a:t>火箭与喷射</a:t>
            </a:r>
            <a:r>
              <a:rPr lang="en-US" altLang="zh-CN" sz="2000" b="1" dirty="0">
                <a:solidFill>
                  <a:srgbClr val="0070C0"/>
                </a:solidFill>
                <a:latin typeface="仿宋" panose="02010609060101010101" pitchFamily="49" charset="-122"/>
                <a:ea typeface="仿宋" panose="02010609060101010101" pitchFamily="49" charset="-122"/>
              </a:rPr>
              <a:t>》</a:t>
            </a:r>
            <a:r>
              <a:rPr lang="zh-CN" altLang="en-US" sz="2000" b="1" dirty="0">
                <a:solidFill>
                  <a:srgbClr val="0070C0"/>
                </a:solidFill>
                <a:latin typeface="仿宋" panose="02010609060101010101" pitchFamily="49" charset="-122"/>
                <a:ea typeface="仿宋" panose="02010609060101010101" pitchFamily="49" charset="-122"/>
              </a:rPr>
              <a:t>一书中的叙述。英国、德国和前苏联的一些火箭专家，在他们的著作中也提到或引用了这件事。</a:t>
            </a:r>
            <a:r>
              <a:rPr lang="zh-CN" altLang="en-US" sz="2000" b="1" dirty="0">
                <a:solidFill>
                  <a:srgbClr val="FF0000"/>
                </a:solidFill>
                <a:latin typeface="仿宋" panose="02010609060101010101" pitchFamily="49" charset="-122"/>
                <a:ea typeface="仿宋" panose="02010609060101010101" pitchFamily="49" charset="-122"/>
              </a:rPr>
              <a:t>可见，万户是世界上公认的“第一个尝试利用火箭进行飞行的人”。为表彰他的功绩，国际天文联合会将月球上的一座环形山命名为“万户”</a:t>
            </a:r>
            <a:r>
              <a:rPr lang="zh-CN" altLang="en-US" sz="2000" b="1" dirty="0">
                <a:solidFill>
                  <a:srgbClr val="0070C0"/>
                </a:solidFill>
                <a:latin typeface="仿宋" panose="02010609060101010101" pitchFamily="49" charset="-122"/>
                <a:ea typeface="仿宋" panose="02010609060101010101" pitchFamily="49" charset="-122"/>
              </a:rPr>
              <a:t>。</a:t>
            </a:r>
          </a:p>
        </p:txBody>
      </p:sp>
      <p:sp>
        <p:nvSpPr>
          <p:cNvPr id="2" name="矩形 1">
            <a:extLst>
              <a:ext uri="{FF2B5EF4-FFF2-40B4-BE49-F238E27FC236}">
                <a16:creationId xmlns:a16="http://schemas.microsoft.com/office/drawing/2014/main" id="{227FC5F6-9B26-4B0C-8F07-9733340B28F1}"/>
              </a:ext>
            </a:extLst>
          </p:cNvPr>
          <p:cNvSpPr/>
          <p:nvPr/>
        </p:nvSpPr>
        <p:spPr>
          <a:xfrm>
            <a:off x="974785" y="355408"/>
            <a:ext cx="9273395" cy="646331"/>
          </a:xfrm>
          <a:prstGeom prst="rect">
            <a:avLst/>
          </a:prstGeom>
          <a:solidFill>
            <a:srgbClr val="1552D1"/>
          </a:solidFill>
        </p:spPr>
        <p:txBody>
          <a:bodyPr wrap="square">
            <a:spAutoFit/>
          </a:bodyPr>
          <a:lstStyle/>
          <a:p>
            <a:pPr lvl="0" algn="ctr"/>
            <a:r>
              <a:rPr lang="zh-CN" altLang="en-US" sz="3600" b="1" dirty="0">
                <a:solidFill>
                  <a:schemeClr val="bg1"/>
                </a:solidFill>
                <a:latin typeface="仿宋" panose="02010609060101010101" pitchFamily="49" charset="-122"/>
                <a:ea typeface="仿宋" panose="02010609060101010101" pitchFamily="49" charset="-122"/>
              </a:rPr>
              <a:t>探究四、载人航天与太空探索</a:t>
            </a:r>
          </a:p>
        </p:txBody>
      </p:sp>
      <p:pic>
        <p:nvPicPr>
          <p:cNvPr id="3" name="图片 2">
            <a:extLst>
              <a:ext uri="{FF2B5EF4-FFF2-40B4-BE49-F238E27FC236}">
                <a16:creationId xmlns:a16="http://schemas.microsoft.com/office/drawing/2014/main" id="{4CDBC0C9-1060-4018-92D6-EAA32302B5F4}"/>
              </a:ext>
            </a:extLst>
          </p:cNvPr>
          <p:cNvPicPr>
            <a:picLocks noChangeAspect="1"/>
          </p:cNvPicPr>
          <p:nvPr/>
        </p:nvPicPr>
        <p:blipFill>
          <a:blip r:embed="rId3"/>
          <a:stretch>
            <a:fillRect/>
          </a:stretch>
        </p:blipFill>
        <p:spPr>
          <a:xfrm>
            <a:off x="5791199" y="2166158"/>
            <a:ext cx="4645602" cy="334102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box(in)">
                                      <p:cBhvr>
                                        <p:cTn id="7"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录像-7.5.2-阿波罗登月发射.MPG">
            <a:hlinkClick r:id="" action="ppaction://media"/>
            <a:extLst>
              <a:ext uri="{FF2B5EF4-FFF2-40B4-BE49-F238E27FC236}">
                <a16:creationId xmlns:a16="http://schemas.microsoft.com/office/drawing/2014/main" id="{24A05146-90CF-49B7-BFFE-AF764C9F7FB8}"/>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752600" y="4800600"/>
            <a:ext cx="32766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20080928_45831016b62deaab7dedgnqZgLLhRmoa">
            <a:extLst>
              <a:ext uri="{FF2B5EF4-FFF2-40B4-BE49-F238E27FC236}">
                <a16:creationId xmlns:a16="http://schemas.microsoft.com/office/drawing/2014/main" id="{79C64652-1234-4EFA-86F3-947D73CFC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58181"/>
            <a:ext cx="3119438"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a:extLst>
              <a:ext uri="{FF2B5EF4-FFF2-40B4-BE49-F238E27FC236}">
                <a16:creationId xmlns:a16="http://schemas.microsoft.com/office/drawing/2014/main" id="{1742C2A2-E043-4E79-9B12-2403AD9023AF}"/>
              </a:ext>
            </a:extLst>
          </p:cNvPr>
          <p:cNvSpPr>
            <a:spLocks noChangeArrowheads="1"/>
          </p:cNvSpPr>
          <p:nvPr/>
        </p:nvSpPr>
        <p:spPr bwMode="auto">
          <a:xfrm>
            <a:off x="5350164" y="1955728"/>
            <a:ext cx="4698722" cy="1815882"/>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sz="2800" b="1" dirty="0">
                <a:solidFill>
                  <a:srgbClr val="0070C0"/>
                </a:solidFill>
                <a:latin typeface="仿宋" panose="02010609060101010101" pitchFamily="49" charset="-122"/>
                <a:ea typeface="仿宋" panose="02010609060101010101" pitchFamily="49" charset="-122"/>
              </a:rPr>
              <a:t>1961</a:t>
            </a:r>
            <a:r>
              <a:rPr lang="zh-CN" altLang="en-US" sz="2800" b="1" dirty="0">
                <a:solidFill>
                  <a:srgbClr val="0070C0"/>
                </a:solidFill>
                <a:latin typeface="仿宋" panose="02010609060101010101" pitchFamily="49" charset="-122"/>
                <a:ea typeface="仿宋" panose="02010609060101010101" pitchFamily="49" charset="-122"/>
              </a:rPr>
              <a:t>年</a:t>
            </a:r>
            <a:r>
              <a:rPr lang="en-US" altLang="zh-CN" sz="2800" b="1" dirty="0">
                <a:solidFill>
                  <a:srgbClr val="0070C0"/>
                </a:solidFill>
                <a:latin typeface="仿宋" panose="02010609060101010101" pitchFamily="49" charset="-122"/>
                <a:ea typeface="仿宋" panose="02010609060101010101" pitchFamily="49" charset="-122"/>
              </a:rPr>
              <a:t>4</a:t>
            </a:r>
            <a:r>
              <a:rPr lang="zh-CN" altLang="en-US" sz="2800" b="1" dirty="0">
                <a:solidFill>
                  <a:srgbClr val="0070C0"/>
                </a:solidFill>
                <a:latin typeface="仿宋" panose="02010609060101010101" pitchFamily="49" charset="-122"/>
                <a:ea typeface="仿宋" panose="02010609060101010101" pitchFamily="49" charset="-122"/>
              </a:rPr>
              <a:t>月</a:t>
            </a:r>
            <a:r>
              <a:rPr lang="en-US" altLang="zh-CN" sz="2800" b="1" dirty="0">
                <a:solidFill>
                  <a:srgbClr val="0070C0"/>
                </a:solidFill>
                <a:latin typeface="仿宋" panose="02010609060101010101" pitchFamily="49" charset="-122"/>
                <a:ea typeface="仿宋" panose="02010609060101010101" pitchFamily="49" charset="-122"/>
              </a:rPr>
              <a:t>12</a:t>
            </a:r>
            <a:r>
              <a:rPr lang="zh-CN" altLang="en-US" sz="2800" b="1" dirty="0">
                <a:solidFill>
                  <a:srgbClr val="0070C0"/>
                </a:solidFill>
                <a:latin typeface="仿宋" panose="02010609060101010101" pitchFamily="49" charset="-122"/>
                <a:ea typeface="仿宋" panose="02010609060101010101" pitchFamily="49" charset="-122"/>
              </a:rPr>
              <a:t>日苏联空军少校</a:t>
            </a:r>
          </a:p>
          <a:p>
            <a:r>
              <a:rPr lang="zh-CN" altLang="en-US" sz="2800" b="1" dirty="0">
                <a:solidFill>
                  <a:srgbClr val="0070C0"/>
                </a:solidFill>
                <a:latin typeface="仿宋" panose="02010609060101010101" pitchFamily="49" charset="-122"/>
                <a:ea typeface="仿宋" panose="02010609060101010101" pitchFamily="49" charset="-122"/>
              </a:rPr>
              <a:t>加加林乘坐载人飞</a:t>
            </a:r>
          </a:p>
          <a:p>
            <a:r>
              <a:rPr lang="zh-CN" altLang="en-US" sz="2800" b="1" dirty="0">
                <a:solidFill>
                  <a:srgbClr val="0070C0"/>
                </a:solidFill>
                <a:latin typeface="仿宋" panose="02010609060101010101" pitchFamily="49" charset="-122"/>
                <a:ea typeface="仿宋" panose="02010609060101010101" pitchFamily="49" charset="-122"/>
              </a:rPr>
              <a:t>船进入太空，实现了人类进</a:t>
            </a:r>
          </a:p>
          <a:p>
            <a:r>
              <a:rPr lang="zh-CN" altLang="en-US" sz="2800" b="1" dirty="0">
                <a:solidFill>
                  <a:srgbClr val="0070C0"/>
                </a:solidFill>
                <a:latin typeface="仿宋" panose="02010609060101010101" pitchFamily="49" charset="-122"/>
                <a:ea typeface="仿宋" panose="02010609060101010101" pitchFamily="49" charset="-122"/>
              </a:rPr>
              <a:t>入太空的梦想。</a:t>
            </a:r>
          </a:p>
        </p:txBody>
      </p:sp>
      <p:sp>
        <p:nvSpPr>
          <p:cNvPr id="62471" name="Rectangle 7">
            <a:extLst>
              <a:ext uri="{FF2B5EF4-FFF2-40B4-BE49-F238E27FC236}">
                <a16:creationId xmlns:a16="http://schemas.microsoft.com/office/drawing/2014/main" id="{EC786FEC-F93E-4322-BE69-1B73958043A5}"/>
              </a:ext>
            </a:extLst>
          </p:cNvPr>
          <p:cNvSpPr>
            <a:spLocks noChangeArrowheads="1"/>
          </p:cNvSpPr>
          <p:nvPr/>
        </p:nvSpPr>
        <p:spPr bwMode="auto">
          <a:xfrm>
            <a:off x="5163128" y="4641418"/>
            <a:ext cx="7284366" cy="132343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sz="2000" b="1" dirty="0">
                <a:solidFill>
                  <a:srgbClr val="0070C0"/>
                </a:solidFill>
                <a:latin typeface="仿宋" panose="02010609060101010101" pitchFamily="49" charset="-122"/>
                <a:ea typeface="仿宋" panose="02010609060101010101" pitchFamily="49" charset="-122"/>
              </a:rPr>
              <a:t>1969</a:t>
            </a:r>
            <a:r>
              <a:rPr lang="zh-CN" altLang="en-US" sz="2000" b="1" dirty="0">
                <a:solidFill>
                  <a:srgbClr val="0070C0"/>
                </a:solidFill>
                <a:latin typeface="仿宋" panose="02010609060101010101" pitchFamily="49" charset="-122"/>
                <a:ea typeface="仿宋" panose="02010609060101010101" pitchFamily="49" charset="-122"/>
              </a:rPr>
              <a:t>年</a:t>
            </a:r>
            <a:r>
              <a:rPr lang="en-US" altLang="zh-CN" sz="2000" b="1" dirty="0">
                <a:solidFill>
                  <a:srgbClr val="0070C0"/>
                </a:solidFill>
                <a:latin typeface="仿宋" panose="02010609060101010101" pitchFamily="49" charset="-122"/>
                <a:ea typeface="仿宋" panose="02010609060101010101" pitchFamily="49" charset="-122"/>
              </a:rPr>
              <a:t>7</a:t>
            </a:r>
            <a:r>
              <a:rPr lang="zh-CN" altLang="en-US" sz="2000" b="1" dirty="0">
                <a:solidFill>
                  <a:srgbClr val="0070C0"/>
                </a:solidFill>
                <a:latin typeface="仿宋" panose="02010609060101010101" pitchFamily="49" charset="-122"/>
                <a:ea typeface="仿宋" panose="02010609060101010101" pitchFamily="49" charset="-122"/>
              </a:rPr>
              <a:t>月</a:t>
            </a:r>
            <a:r>
              <a:rPr lang="en-US" altLang="zh-CN" sz="2000" b="1" dirty="0">
                <a:solidFill>
                  <a:srgbClr val="0070C0"/>
                </a:solidFill>
                <a:latin typeface="仿宋" panose="02010609060101010101" pitchFamily="49" charset="-122"/>
                <a:ea typeface="仿宋" panose="02010609060101010101" pitchFamily="49" charset="-122"/>
              </a:rPr>
              <a:t>16</a:t>
            </a:r>
            <a:r>
              <a:rPr lang="zh-CN" altLang="en-US" sz="2000" b="1" dirty="0">
                <a:solidFill>
                  <a:srgbClr val="0070C0"/>
                </a:solidFill>
                <a:latin typeface="仿宋" panose="02010609060101010101" pitchFamily="49" charset="-122"/>
                <a:ea typeface="仿宋" panose="02010609060101010101" pitchFamily="49" charset="-122"/>
              </a:rPr>
              <a:t>日，阿波罗</a:t>
            </a:r>
            <a:r>
              <a:rPr lang="en-US" altLang="zh-CN" sz="2000" b="1" dirty="0">
                <a:solidFill>
                  <a:srgbClr val="0070C0"/>
                </a:solidFill>
                <a:latin typeface="仿宋" panose="02010609060101010101" pitchFamily="49" charset="-122"/>
                <a:ea typeface="仿宋" panose="02010609060101010101" pitchFamily="49" charset="-122"/>
              </a:rPr>
              <a:t>11</a:t>
            </a:r>
            <a:r>
              <a:rPr lang="zh-CN" altLang="en-US" sz="2000" b="1" dirty="0">
                <a:solidFill>
                  <a:srgbClr val="0070C0"/>
                </a:solidFill>
                <a:latin typeface="仿宋" panose="02010609060101010101" pitchFamily="49" charset="-122"/>
                <a:ea typeface="仿宋" panose="02010609060101010101" pitchFamily="49" charset="-122"/>
              </a:rPr>
              <a:t>号将人类送上了月球。</a:t>
            </a:r>
            <a:endParaRPr lang="en-US" altLang="zh-CN" sz="2000" b="1" dirty="0">
              <a:solidFill>
                <a:srgbClr val="0070C0"/>
              </a:solidFill>
              <a:latin typeface="仿宋" panose="02010609060101010101" pitchFamily="49" charset="-122"/>
              <a:ea typeface="仿宋" panose="02010609060101010101" pitchFamily="49" charset="-122"/>
            </a:endParaRPr>
          </a:p>
          <a:p>
            <a:r>
              <a:rPr lang="en-US" altLang="zh-CN" sz="2000" b="1" dirty="0">
                <a:solidFill>
                  <a:srgbClr val="0070C0"/>
                </a:solidFill>
                <a:latin typeface="仿宋" panose="02010609060101010101" pitchFamily="49" charset="-122"/>
                <a:ea typeface="仿宋" panose="02010609060101010101" pitchFamily="49" charset="-122"/>
              </a:rPr>
              <a:t>7</a:t>
            </a:r>
            <a:r>
              <a:rPr lang="zh-CN" altLang="en-US" sz="2000" b="1" dirty="0">
                <a:solidFill>
                  <a:srgbClr val="0070C0"/>
                </a:solidFill>
                <a:latin typeface="仿宋" panose="02010609060101010101" pitchFamily="49" charset="-122"/>
                <a:ea typeface="仿宋" panose="02010609060101010101" pitchFamily="49" charset="-122"/>
              </a:rPr>
              <a:t>月</a:t>
            </a:r>
            <a:r>
              <a:rPr lang="en-US" altLang="zh-CN" sz="2000" b="1" dirty="0">
                <a:solidFill>
                  <a:srgbClr val="0070C0"/>
                </a:solidFill>
                <a:latin typeface="仿宋" panose="02010609060101010101" pitchFamily="49" charset="-122"/>
                <a:ea typeface="仿宋" panose="02010609060101010101" pitchFamily="49" charset="-122"/>
              </a:rPr>
              <a:t>20</a:t>
            </a:r>
            <a:r>
              <a:rPr lang="zh-CN" altLang="en-US" sz="2000" b="1" dirty="0">
                <a:solidFill>
                  <a:srgbClr val="0070C0"/>
                </a:solidFill>
                <a:latin typeface="仿宋" panose="02010609060101010101" pitchFamily="49" charset="-122"/>
                <a:ea typeface="仿宋" panose="02010609060101010101" pitchFamily="49" charset="-122"/>
              </a:rPr>
              <a:t>日指挥长阿姆斯特朗踏上月面，说出了载入史册的名言：</a:t>
            </a:r>
            <a:endParaRPr lang="en-US" altLang="zh-CN" sz="2000" b="1" dirty="0">
              <a:solidFill>
                <a:srgbClr val="0070C0"/>
              </a:solidFill>
              <a:latin typeface="仿宋" panose="02010609060101010101" pitchFamily="49" charset="-122"/>
              <a:ea typeface="仿宋" panose="02010609060101010101" pitchFamily="49" charset="-122"/>
            </a:endParaRPr>
          </a:p>
          <a:p>
            <a:r>
              <a:rPr lang="zh-CN" altLang="en-US" sz="2000" b="1" dirty="0">
                <a:solidFill>
                  <a:srgbClr val="FF0000"/>
                </a:solidFill>
                <a:latin typeface="仿宋" panose="02010609060101010101" pitchFamily="49" charset="-122"/>
                <a:ea typeface="仿宋" panose="02010609060101010101" pitchFamily="49" charset="-122"/>
              </a:rPr>
              <a:t>对个人来说，这不过是小小的一步，</a:t>
            </a:r>
            <a:endParaRPr lang="en-US" altLang="zh-CN" sz="2000" b="1" dirty="0">
              <a:solidFill>
                <a:srgbClr val="FF0000"/>
              </a:solidFill>
              <a:latin typeface="仿宋" panose="02010609060101010101" pitchFamily="49" charset="-122"/>
              <a:ea typeface="仿宋" panose="02010609060101010101" pitchFamily="49" charset="-122"/>
            </a:endParaRPr>
          </a:p>
          <a:p>
            <a:r>
              <a:rPr lang="zh-CN" altLang="en-US" sz="2000" b="1" dirty="0">
                <a:solidFill>
                  <a:srgbClr val="FF0000"/>
                </a:solidFill>
                <a:latin typeface="仿宋" panose="02010609060101010101" pitchFamily="49" charset="-122"/>
                <a:ea typeface="仿宋" panose="02010609060101010101" pitchFamily="49" charset="-122"/>
              </a:rPr>
              <a:t>但对人类而言，却是巨大的飞跃。</a:t>
            </a:r>
          </a:p>
        </p:txBody>
      </p:sp>
      <p:sp>
        <p:nvSpPr>
          <p:cNvPr id="62472" name="Rectangle 8">
            <a:extLst>
              <a:ext uri="{FF2B5EF4-FFF2-40B4-BE49-F238E27FC236}">
                <a16:creationId xmlns:a16="http://schemas.microsoft.com/office/drawing/2014/main" id="{03572214-4A4E-4A81-A1A9-5488B917A8E6}"/>
              </a:ext>
            </a:extLst>
          </p:cNvPr>
          <p:cNvSpPr/>
          <p:nvPr/>
        </p:nvSpPr>
        <p:spPr>
          <a:xfrm>
            <a:off x="4584700" y="724478"/>
            <a:ext cx="3095625" cy="650875"/>
          </a:xfrm>
          <a:prstGeom prst="rect">
            <a:avLst/>
          </a:prstGeom>
          <a:solidFill>
            <a:schemeClr val="bg1"/>
          </a:solidFill>
          <a:ln w="9525" cap="flat" cmpd="sng">
            <a:noFill/>
            <a:prstDash val="solid"/>
            <a:miter/>
            <a:headEnd type="none" w="med" len="med"/>
            <a:tailEnd type="none" w="med" len="med"/>
          </a:ln>
        </p:spPr>
        <p:txBody>
          <a:bodyPr anchor="ctr">
            <a:spAutoFit/>
          </a:bodyPr>
          <a:lstStyle/>
          <a:p>
            <a:r>
              <a:rPr lang="zh-CN" altLang="en-US" sz="3600" b="1" noProof="1">
                <a:solidFill>
                  <a:srgbClr val="0070C0"/>
                </a:solidFill>
                <a:latin typeface="Times New Roman" panose="02020603050405020304" pitchFamily="2" charset="0"/>
                <a:ea typeface="楷体_GB2312" pitchFamily="1" charset="-122"/>
              </a:rPr>
              <a:t>梦想成真</a:t>
            </a:r>
            <a:endParaRPr lang="zh-CN" altLang="en-US" sz="3600" b="1" noProof="1">
              <a:solidFill>
                <a:srgbClr val="0070C0"/>
              </a:solidFill>
              <a:effectLst>
                <a:outerShdw blurRad="38100" dist="38100" dir="2700000">
                  <a:srgbClr val="C0C0C0"/>
                </a:outerShdw>
              </a:effectLst>
              <a:latin typeface="Times New Roman" panose="02020603050405020304" pitchFamily="2" charset="0"/>
              <a:ea typeface="楷体_GB2312" pitchFamily="1" charset="-122"/>
            </a:endParaRPr>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video fullScrn="1">
              <p:cMediaNode>
                <p:cTn id="2" fill="remove" display="0">
                  <p:stCondLst>
                    <p:cond delay="indefinite"/>
                  </p:stCondLst>
                  <p:endCondLst>
                    <p:cond evt="onNext" delay="0">
                      <p:tgtEl>
                        <p:sldTgt/>
                      </p:tgtEl>
                    </p:cond>
                    <p:cond evt="onPrev" delay="0">
                      <p:tgtEl>
                        <p:sldTgt/>
                      </p:tgtEl>
                    </p:cond>
                  </p:endCondLst>
                </p:cTn>
                <p:tgtEl>
                  <p:spTgt spid="62467"/>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3" name="Picture 2" descr="shenz02">
            <a:extLst>
              <a:ext uri="{FF2B5EF4-FFF2-40B4-BE49-F238E27FC236}">
                <a16:creationId xmlns:a16="http://schemas.microsoft.com/office/drawing/2014/main" id="{F0DD48AF-2A6F-425B-9953-64EDC744A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28956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4" name="Picture 3" descr="xinsrc_300501181634609232007">
            <a:extLst>
              <a:ext uri="{FF2B5EF4-FFF2-40B4-BE49-F238E27FC236}">
                <a16:creationId xmlns:a16="http://schemas.microsoft.com/office/drawing/2014/main" id="{F56C178A-3A5F-4962-92D9-88A10E83D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0"/>
            <a:ext cx="31115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5" name="Rectangle 4">
            <a:extLst>
              <a:ext uri="{FF2B5EF4-FFF2-40B4-BE49-F238E27FC236}">
                <a16:creationId xmlns:a16="http://schemas.microsoft.com/office/drawing/2014/main" id="{3426B409-84AF-44F7-B4AF-A6657E930204}"/>
              </a:ext>
            </a:extLst>
          </p:cNvPr>
          <p:cNvSpPr>
            <a:spLocks noChangeArrowheads="1"/>
          </p:cNvSpPr>
          <p:nvPr/>
        </p:nvSpPr>
        <p:spPr bwMode="auto">
          <a:xfrm>
            <a:off x="7697789" y="304800"/>
            <a:ext cx="405591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dirty="0">
                <a:solidFill>
                  <a:srgbClr val="FF0000"/>
                </a:solidFill>
                <a:latin typeface="黑体" panose="02010609060101010101" pitchFamily="49" charset="-122"/>
                <a:ea typeface="黑体" panose="02010609060101010101" pitchFamily="49" charset="-122"/>
              </a:rPr>
              <a:t>2003</a:t>
            </a:r>
            <a:r>
              <a:rPr lang="zh-CN" altLang="en-US" sz="2000" b="1" dirty="0">
                <a:solidFill>
                  <a:srgbClr val="FF0000"/>
                </a:solidFill>
                <a:latin typeface="黑体" panose="02010609060101010101" pitchFamily="49" charset="-122"/>
                <a:ea typeface="黑体" panose="02010609060101010101" pitchFamily="49" charset="-122"/>
              </a:rPr>
              <a:t>年</a:t>
            </a:r>
            <a:r>
              <a:rPr lang="en-US" altLang="zh-CN" sz="2000" b="1" dirty="0">
                <a:solidFill>
                  <a:srgbClr val="FF0000"/>
                </a:solidFill>
                <a:latin typeface="黑体" panose="02010609060101010101" pitchFamily="49" charset="-122"/>
                <a:ea typeface="黑体" panose="02010609060101010101" pitchFamily="49" charset="-122"/>
              </a:rPr>
              <a:t>10</a:t>
            </a:r>
            <a:r>
              <a:rPr lang="zh-CN" altLang="en-US" sz="2000" b="1" dirty="0">
                <a:solidFill>
                  <a:srgbClr val="FF0000"/>
                </a:solidFill>
                <a:latin typeface="黑体" panose="02010609060101010101" pitchFamily="49" charset="-122"/>
                <a:ea typeface="黑体" panose="02010609060101010101" pitchFamily="49" charset="-122"/>
              </a:rPr>
              <a:t>月</a:t>
            </a:r>
            <a:r>
              <a:rPr lang="en-US" altLang="zh-CN" sz="2000" b="1" dirty="0">
                <a:solidFill>
                  <a:srgbClr val="FF0000"/>
                </a:solidFill>
                <a:latin typeface="黑体" panose="02010609060101010101" pitchFamily="49" charset="-122"/>
                <a:ea typeface="黑体" panose="02010609060101010101" pitchFamily="49" charset="-122"/>
              </a:rPr>
              <a:t>15</a:t>
            </a:r>
            <a:r>
              <a:rPr lang="zh-CN" altLang="en-US" sz="2000" b="1" dirty="0">
                <a:solidFill>
                  <a:srgbClr val="FF0000"/>
                </a:solidFill>
                <a:latin typeface="黑体" panose="02010609060101010101" pitchFamily="49" charset="-122"/>
                <a:ea typeface="黑体" panose="02010609060101010101" pitchFamily="49" charset="-122"/>
              </a:rPr>
              <a:t>日</a:t>
            </a:r>
          </a:p>
          <a:p>
            <a:r>
              <a:rPr lang="zh-CN" altLang="en-US" sz="2000" b="1" dirty="0">
                <a:solidFill>
                  <a:srgbClr val="FF0000"/>
                </a:solidFill>
                <a:latin typeface="黑体" panose="02010609060101010101" pitchFamily="49" charset="-122"/>
                <a:ea typeface="黑体" panose="02010609060101010101" pitchFamily="49" charset="-122"/>
              </a:rPr>
              <a:t>神舟五号</a:t>
            </a:r>
          </a:p>
          <a:p>
            <a:r>
              <a:rPr lang="zh-CN" altLang="en-US" sz="2000" b="1" dirty="0">
                <a:solidFill>
                  <a:srgbClr val="FF0000"/>
                </a:solidFill>
                <a:latin typeface="黑体" panose="02010609060101010101" pitchFamily="49" charset="-122"/>
                <a:ea typeface="黑体" panose="02010609060101010101" pitchFamily="49" charset="-122"/>
              </a:rPr>
              <a:t>杨利伟</a:t>
            </a:r>
            <a:endParaRPr lang="en-US" altLang="zh-CN" sz="2000" b="1" dirty="0">
              <a:solidFill>
                <a:srgbClr val="FF0000"/>
              </a:solidFill>
              <a:latin typeface="黑体" panose="02010609060101010101" pitchFamily="49" charset="-122"/>
              <a:ea typeface="黑体" panose="02010609060101010101" pitchFamily="49" charset="-122"/>
            </a:endParaRPr>
          </a:p>
          <a:p>
            <a:r>
              <a:rPr lang="zh-CN" altLang="en-US" sz="2000" b="1" dirty="0">
                <a:solidFill>
                  <a:srgbClr val="FF0000"/>
                </a:solidFill>
                <a:latin typeface="黑体" panose="02010609060101010101" pitchFamily="49" charset="-122"/>
                <a:ea typeface="黑体" panose="02010609060101010101" pitchFamily="49" charset="-122"/>
              </a:rPr>
              <a:t>这标志着中国成为世界上</a:t>
            </a:r>
            <a:endParaRPr lang="en-US" altLang="zh-CN" sz="2000" b="1" dirty="0">
              <a:solidFill>
                <a:srgbClr val="FF0000"/>
              </a:solidFill>
              <a:latin typeface="黑体" panose="02010609060101010101" pitchFamily="49" charset="-122"/>
              <a:ea typeface="黑体" panose="02010609060101010101" pitchFamily="49" charset="-122"/>
            </a:endParaRPr>
          </a:p>
          <a:p>
            <a:r>
              <a:rPr lang="zh-CN" altLang="en-US" sz="2000" b="1" dirty="0">
                <a:solidFill>
                  <a:srgbClr val="FF0000"/>
                </a:solidFill>
                <a:latin typeface="黑体" panose="02010609060101010101" pitchFamily="49" charset="-122"/>
                <a:ea typeface="黑体" panose="02010609060101010101" pitchFamily="49" charset="-122"/>
              </a:rPr>
              <a:t>能够独立开展载人航天活动的国家</a:t>
            </a:r>
          </a:p>
        </p:txBody>
      </p:sp>
      <p:pic>
        <p:nvPicPr>
          <p:cNvPr id="269316" name="Picture 5" descr="20079188590055">
            <a:extLst>
              <a:ext uri="{FF2B5EF4-FFF2-40B4-BE49-F238E27FC236}">
                <a16:creationId xmlns:a16="http://schemas.microsoft.com/office/drawing/2014/main" id="{22533DED-DED6-49B9-97DE-FD1723014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2916238"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7" name="Rectangle 6">
            <a:extLst>
              <a:ext uri="{FF2B5EF4-FFF2-40B4-BE49-F238E27FC236}">
                <a16:creationId xmlns:a16="http://schemas.microsoft.com/office/drawing/2014/main" id="{F16BE780-0CD2-4202-89ED-84520A4A0B98}"/>
              </a:ext>
            </a:extLst>
          </p:cNvPr>
          <p:cNvSpPr>
            <a:spLocks noChangeArrowheads="1"/>
          </p:cNvSpPr>
          <p:nvPr/>
        </p:nvSpPr>
        <p:spPr bwMode="auto">
          <a:xfrm>
            <a:off x="7696201" y="2362201"/>
            <a:ext cx="307488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rgbClr val="0070C0"/>
                </a:solidFill>
                <a:latin typeface="黑体" panose="02010609060101010101" pitchFamily="49" charset="-122"/>
                <a:ea typeface="黑体" panose="02010609060101010101" pitchFamily="49" charset="-122"/>
              </a:rPr>
              <a:t>2005</a:t>
            </a:r>
            <a:r>
              <a:rPr lang="zh-CN" altLang="en-US" sz="3200" b="1" dirty="0">
                <a:solidFill>
                  <a:srgbClr val="0070C0"/>
                </a:solidFill>
                <a:latin typeface="黑体" panose="02010609060101010101" pitchFamily="49" charset="-122"/>
                <a:ea typeface="黑体" panose="02010609060101010101" pitchFamily="49" charset="-122"/>
              </a:rPr>
              <a:t>年</a:t>
            </a:r>
            <a:r>
              <a:rPr lang="en-US" altLang="zh-CN" sz="3200" b="1" dirty="0">
                <a:solidFill>
                  <a:srgbClr val="0070C0"/>
                </a:solidFill>
                <a:latin typeface="黑体" panose="02010609060101010101" pitchFamily="49" charset="-122"/>
                <a:ea typeface="黑体" panose="02010609060101010101" pitchFamily="49" charset="-122"/>
              </a:rPr>
              <a:t>10</a:t>
            </a:r>
            <a:r>
              <a:rPr lang="zh-CN" altLang="en-US" sz="3200" b="1" dirty="0">
                <a:solidFill>
                  <a:srgbClr val="0070C0"/>
                </a:solidFill>
                <a:latin typeface="黑体" panose="02010609060101010101" pitchFamily="49" charset="-122"/>
                <a:ea typeface="黑体" panose="02010609060101010101" pitchFamily="49" charset="-122"/>
              </a:rPr>
              <a:t>月</a:t>
            </a:r>
            <a:r>
              <a:rPr lang="en-US" altLang="zh-CN" sz="3200" b="1" dirty="0">
                <a:solidFill>
                  <a:srgbClr val="0070C0"/>
                </a:solidFill>
                <a:latin typeface="黑体" panose="02010609060101010101" pitchFamily="49" charset="-122"/>
                <a:ea typeface="黑体" panose="02010609060101010101" pitchFamily="49" charset="-122"/>
              </a:rPr>
              <a:t>12</a:t>
            </a:r>
            <a:r>
              <a:rPr lang="zh-CN" altLang="en-US" sz="3200" b="1" dirty="0">
                <a:solidFill>
                  <a:srgbClr val="0070C0"/>
                </a:solidFill>
                <a:latin typeface="黑体" panose="02010609060101010101" pitchFamily="49" charset="-122"/>
                <a:ea typeface="黑体" panose="02010609060101010101" pitchFamily="49" charset="-122"/>
              </a:rPr>
              <a:t>日</a:t>
            </a:r>
          </a:p>
          <a:p>
            <a:r>
              <a:rPr lang="zh-CN" altLang="en-US" sz="3200" b="1" dirty="0">
                <a:solidFill>
                  <a:srgbClr val="0070C0"/>
                </a:solidFill>
                <a:latin typeface="Imprint MT Shadow" panose="020B0604020202020204" pitchFamily="82" charset="0"/>
                <a:ea typeface="黑体" panose="02010609060101010101" pitchFamily="49" charset="-122"/>
              </a:rPr>
              <a:t>神舟六号</a:t>
            </a:r>
          </a:p>
          <a:p>
            <a:r>
              <a:rPr lang="zh-CN" altLang="en-US" sz="3200" b="1" dirty="0">
                <a:solidFill>
                  <a:srgbClr val="0070C0"/>
                </a:solidFill>
                <a:latin typeface="Imprint MT Shadow" panose="020B0604020202020204" pitchFamily="82" charset="0"/>
                <a:ea typeface="黑体" panose="02010609060101010101" pitchFamily="49" charset="-122"/>
              </a:rPr>
              <a:t>费俊龙 聂海胜</a:t>
            </a:r>
          </a:p>
          <a:p>
            <a:endParaRPr lang="zh-CN" altLang="en-US" sz="3200" b="1" dirty="0">
              <a:solidFill>
                <a:srgbClr val="0070C0"/>
              </a:solidFill>
              <a:latin typeface="黑体" panose="02010609060101010101" pitchFamily="49" charset="-122"/>
              <a:ea typeface="黑体" panose="02010609060101010101" pitchFamily="49" charset="-122"/>
            </a:endParaRPr>
          </a:p>
        </p:txBody>
      </p:sp>
      <p:pic>
        <p:nvPicPr>
          <p:cNvPr id="269318" name="Picture 7" descr="s6">
            <a:extLst>
              <a:ext uri="{FF2B5EF4-FFF2-40B4-BE49-F238E27FC236}">
                <a16:creationId xmlns:a16="http://schemas.microsoft.com/office/drawing/2014/main" id="{2305C78C-C6B9-4974-86D8-F9DD3D4BC4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2209800"/>
            <a:ext cx="311308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9" name="Picture 8" descr="W020080927627839372676">
            <a:extLst>
              <a:ext uri="{FF2B5EF4-FFF2-40B4-BE49-F238E27FC236}">
                <a16:creationId xmlns:a16="http://schemas.microsoft.com/office/drawing/2014/main" id="{290D1EAE-4605-4900-BB21-47494F8888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4730750"/>
            <a:ext cx="29876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20" name="Picture 9" descr="xin_5620905282056734243442">
            <a:extLst>
              <a:ext uri="{FF2B5EF4-FFF2-40B4-BE49-F238E27FC236}">
                <a16:creationId xmlns:a16="http://schemas.microsoft.com/office/drawing/2014/main" id="{DC1D90B4-6C47-4178-8100-36765FA51E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3114" y="4724401"/>
            <a:ext cx="30257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21" name="Rectangle 10">
            <a:extLst>
              <a:ext uri="{FF2B5EF4-FFF2-40B4-BE49-F238E27FC236}">
                <a16:creationId xmlns:a16="http://schemas.microsoft.com/office/drawing/2014/main" id="{E9943091-1D3F-4008-859E-EA2C7035C02B}"/>
              </a:ext>
            </a:extLst>
          </p:cNvPr>
          <p:cNvSpPr>
            <a:spLocks noChangeArrowheads="1"/>
          </p:cNvSpPr>
          <p:nvPr/>
        </p:nvSpPr>
        <p:spPr bwMode="auto">
          <a:xfrm>
            <a:off x="7772401" y="4749801"/>
            <a:ext cx="286809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rgbClr val="0070C0"/>
                </a:solidFill>
                <a:latin typeface="黑体" panose="02010609060101010101" pitchFamily="49" charset="-122"/>
                <a:ea typeface="黑体" panose="02010609060101010101" pitchFamily="49" charset="-122"/>
              </a:rPr>
              <a:t>2008</a:t>
            </a:r>
            <a:r>
              <a:rPr lang="zh-CN" altLang="en-US" sz="3200" b="1" dirty="0">
                <a:solidFill>
                  <a:srgbClr val="0070C0"/>
                </a:solidFill>
                <a:latin typeface="黑体" panose="02010609060101010101" pitchFamily="49" charset="-122"/>
                <a:ea typeface="黑体" panose="02010609060101010101" pitchFamily="49" charset="-122"/>
              </a:rPr>
              <a:t>年</a:t>
            </a:r>
            <a:r>
              <a:rPr lang="en-US" altLang="zh-CN" sz="3200" b="1" dirty="0">
                <a:solidFill>
                  <a:srgbClr val="0070C0"/>
                </a:solidFill>
                <a:latin typeface="黑体" panose="02010609060101010101" pitchFamily="49" charset="-122"/>
                <a:ea typeface="黑体" panose="02010609060101010101" pitchFamily="49" charset="-122"/>
              </a:rPr>
              <a:t>9</a:t>
            </a:r>
            <a:r>
              <a:rPr lang="zh-CN" altLang="en-US" sz="3200" b="1" dirty="0">
                <a:solidFill>
                  <a:srgbClr val="0070C0"/>
                </a:solidFill>
                <a:latin typeface="黑体" panose="02010609060101010101" pitchFamily="49" charset="-122"/>
                <a:ea typeface="黑体" panose="02010609060101010101" pitchFamily="49" charset="-122"/>
              </a:rPr>
              <a:t>月</a:t>
            </a:r>
            <a:r>
              <a:rPr lang="en-US" altLang="zh-CN" sz="3200" b="1" dirty="0">
                <a:solidFill>
                  <a:srgbClr val="0070C0"/>
                </a:solidFill>
                <a:latin typeface="黑体" panose="02010609060101010101" pitchFamily="49" charset="-122"/>
                <a:ea typeface="黑体" panose="02010609060101010101" pitchFamily="49" charset="-122"/>
              </a:rPr>
              <a:t>25</a:t>
            </a:r>
            <a:r>
              <a:rPr lang="zh-CN" altLang="en-US" sz="3200" b="1" dirty="0">
                <a:solidFill>
                  <a:srgbClr val="0070C0"/>
                </a:solidFill>
                <a:latin typeface="黑体" panose="02010609060101010101" pitchFamily="49" charset="-122"/>
                <a:ea typeface="黑体" panose="02010609060101010101" pitchFamily="49" charset="-122"/>
              </a:rPr>
              <a:t>日</a:t>
            </a:r>
          </a:p>
          <a:p>
            <a:r>
              <a:rPr lang="zh-CN" altLang="en-US" sz="3200" b="1" dirty="0">
                <a:solidFill>
                  <a:srgbClr val="0070C0"/>
                </a:solidFill>
                <a:latin typeface="黑体" panose="02010609060101010101" pitchFamily="49" charset="-122"/>
                <a:ea typeface="黑体" panose="02010609060101010101" pitchFamily="49" charset="-122"/>
              </a:rPr>
              <a:t>神舟七号</a:t>
            </a:r>
          </a:p>
          <a:p>
            <a:r>
              <a:rPr lang="zh-CN" altLang="en-US" sz="3200" b="1" dirty="0">
                <a:solidFill>
                  <a:srgbClr val="0070C0"/>
                </a:solidFill>
                <a:latin typeface="黑体" panose="02010609060101010101" pitchFamily="49" charset="-122"/>
                <a:ea typeface="黑体" panose="02010609060101010101" pitchFamily="49" charset="-122"/>
              </a:rPr>
              <a:t>翟志刚刘伯明</a:t>
            </a:r>
          </a:p>
          <a:p>
            <a:r>
              <a:rPr lang="zh-CN" altLang="en-US" sz="3200" b="1" dirty="0">
                <a:solidFill>
                  <a:srgbClr val="0070C0"/>
                </a:solidFill>
                <a:latin typeface="黑体" panose="02010609060101010101" pitchFamily="49" charset="-122"/>
                <a:ea typeface="黑体" panose="02010609060101010101" pitchFamily="49" charset="-122"/>
              </a:rPr>
              <a:t>景海鹏</a:t>
            </a:r>
          </a:p>
          <a:p>
            <a:endParaRPr lang="zh-CN" altLang="en-US" sz="3200" b="1" dirty="0">
              <a:solidFill>
                <a:srgbClr val="0070C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矩形 8"/>
          <p:cNvSpPr/>
          <p:nvPr/>
        </p:nvSpPr>
        <p:spPr>
          <a:xfrm>
            <a:off x="2109968" y="348671"/>
            <a:ext cx="7215187" cy="5844357"/>
          </a:xfrm>
          <a:prstGeom prst="rect">
            <a:avLst/>
          </a:prstGeom>
          <a:noFill/>
          <a:ln w="9525">
            <a:noFill/>
          </a:ln>
        </p:spPr>
        <p:txBody>
          <a:bodyPr>
            <a:spAutoFit/>
          </a:bodyPr>
          <a:lstStyle/>
          <a:p>
            <a:pPr>
              <a:lnSpc>
                <a:spcPct val="150000"/>
              </a:lnSpc>
            </a:pPr>
            <a:r>
              <a:rPr lang="en-US" altLang="zh-CN" dirty="0">
                <a:solidFill>
                  <a:srgbClr val="002060"/>
                </a:solidFill>
                <a:latin typeface="仿宋" panose="02010609060101010101" pitchFamily="49" charset="-122"/>
                <a:ea typeface="仿宋" panose="02010609060101010101" pitchFamily="49" charset="-122"/>
              </a:rPr>
              <a:t>2016</a:t>
            </a:r>
            <a:r>
              <a:rPr lang="zh-CN" altLang="en-US" dirty="0">
                <a:solidFill>
                  <a:srgbClr val="002060"/>
                </a:solidFill>
                <a:latin typeface="仿宋" panose="02010609060101010101" pitchFamily="49" charset="-122"/>
                <a:ea typeface="仿宋" panose="02010609060101010101" pitchFamily="49" charset="-122"/>
              </a:rPr>
              <a:t>年</a:t>
            </a:r>
            <a:r>
              <a:rPr lang="en-US" altLang="zh-CN" dirty="0">
                <a:solidFill>
                  <a:srgbClr val="002060"/>
                </a:solidFill>
                <a:latin typeface="仿宋" panose="02010609060101010101" pitchFamily="49" charset="-122"/>
                <a:ea typeface="仿宋" panose="02010609060101010101" pitchFamily="49" charset="-122"/>
              </a:rPr>
              <a:t>9</a:t>
            </a:r>
            <a:r>
              <a:rPr lang="zh-CN" altLang="en-US" dirty="0">
                <a:solidFill>
                  <a:srgbClr val="002060"/>
                </a:solidFill>
                <a:latin typeface="仿宋" panose="02010609060101010101" pitchFamily="49" charset="-122"/>
                <a:ea typeface="仿宋" panose="02010609060101010101" pitchFamily="49" charset="-122"/>
              </a:rPr>
              <a:t>月</a:t>
            </a:r>
            <a:r>
              <a:rPr lang="en-US" altLang="zh-CN" dirty="0">
                <a:solidFill>
                  <a:srgbClr val="002060"/>
                </a:solidFill>
                <a:latin typeface="仿宋" panose="02010609060101010101" pitchFamily="49" charset="-122"/>
                <a:ea typeface="仿宋" panose="02010609060101010101" pitchFamily="49" charset="-122"/>
              </a:rPr>
              <a:t>15</a:t>
            </a:r>
            <a:r>
              <a:rPr lang="zh-CN" altLang="en-US" dirty="0">
                <a:solidFill>
                  <a:srgbClr val="002060"/>
                </a:solidFill>
                <a:latin typeface="仿宋" panose="02010609060101010101" pitchFamily="49" charset="-122"/>
                <a:ea typeface="仿宋" panose="02010609060101010101" pitchFamily="49" charset="-122"/>
              </a:rPr>
              <a:t>日</a:t>
            </a:r>
            <a:r>
              <a:rPr lang="en-US" altLang="zh-CN" dirty="0">
                <a:solidFill>
                  <a:srgbClr val="002060"/>
                </a:solidFill>
                <a:latin typeface="仿宋" panose="02010609060101010101" pitchFamily="49" charset="-122"/>
                <a:ea typeface="仿宋" panose="02010609060101010101" pitchFamily="49" charset="-122"/>
              </a:rPr>
              <a:t>22</a:t>
            </a:r>
            <a:r>
              <a:rPr lang="zh-CN" altLang="en-US" dirty="0">
                <a:solidFill>
                  <a:srgbClr val="002060"/>
                </a:solidFill>
                <a:latin typeface="仿宋" panose="02010609060101010101" pitchFamily="49" charset="-122"/>
                <a:ea typeface="仿宋" panose="02010609060101010101" pitchFamily="49" charset="-122"/>
              </a:rPr>
              <a:t>时</a:t>
            </a:r>
            <a:r>
              <a:rPr lang="en-US" altLang="zh-CN" dirty="0">
                <a:solidFill>
                  <a:srgbClr val="002060"/>
                </a:solidFill>
                <a:latin typeface="仿宋" panose="02010609060101010101" pitchFamily="49" charset="-122"/>
                <a:ea typeface="仿宋" panose="02010609060101010101" pitchFamily="49" charset="-122"/>
              </a:rPr>
              <a:t>04</a:t>
            </a:r>
            <a:r>
              <a:rPr lang="zh-CN" altLang="en-US" dirty="0">
                <a:solidFill>
                  <a:srgbClr val="002060"/>
                </a:solidFill>
                <a:latin typeface="仿宋" panose="02010609060101010101" pitchFamily="49" charset="-122"/>
                <a:ea typeface="仿宋" panose="02010609060101010101" pitchFamily="49" charset="-122"/>
              </a:rPr>
              <a:t>分</a:t>
            </a:r>
            <a:r>
              <a:rPr lang="en-US" altLang="zh-CN" dirty="0">
                <a:solidFill>
                  <a:srgbClr val="002060"/>
                </a:solidFill>
                <a:latin typeface="仿宋" panose="02010609060101010101" pitchFamily="49" charset="-122"/>
                <a:ea typeface="仿宋" panose="02010609060101010101" pitchFamily="49" charset="-122"/>
              </a:rPr>
              <a:t>12</a:t>
            </a:r>
            <a:r>
              <a:rPr lang="zh-CN" altLang="en-US" dirty="0">
                <a:solidFill>
                  <a:srgbClr val="002060"/>
                </a:solidFill>
                <a:latin typeface="仿宋" panose="02010609060101010101" pitchFamily="49" charset="-122"/>
                <a:ea typeface="仿宋" panose="02010609060101010101" pitchFamily="49" charset="-122"/>
              </a:rPr>
              <a:t>秒，天宫二号空间实验室在酒泉卫星发射中心发射。</a:t>
            </a:r>
          </a:p>
          <a:p>
            <a:pPr>
              <a:lnSpc>
                <a:spcPct val="150000"/>
              </a:lnSpc>
            </a:pPr>
            <a:r>
              <a:rPr lang="en-US" altLang="zh-CN" dirty="0">
                <a:solidFill>
                  <a:srgbClr val="002060"/>
                </a:solidFill>
                <a:latin typeface="仿宋" panose="02010609060101010101" pitchFamily="49" charset="-122"/>
                <a:ea typeface="仿宋" panose="02010609060101010101" pitchFamily="49" charset="-122"/>
              </a:rPr>
              <a:t>2016</a:t>
            </a:r>
            <a:r>
              <a:rPr lang="zh-CN" altLang="en-US" dirty="0">
                <a:solidFill>
                  <a:srgbClr val="002060"/>
                </a:solidFill>
                <a:latin typeface="仿宋" panose="02010609060101010101" pitchFamily="49" charset="-122"/>
                <a:ea typeface="仿宋" panose="02010609060101010101" pitchFamily="49" charset="-122"/>
              </a:rPr>
              <a:t>年</a:t>
            </a:r>
            <a:r>
              <a:rPr lang="en-US" altLang="zh-CN" dirty="0">
                <a:solidFill>
                  <a:srgbClr val="002060"/>
                </a:solidFill>
                <a:latin typeface="仿宋" panose="02010609060101010101" pitchFamily="49" charset="-122"/>
                <a:ea typeface="仿宋" panose="02010609060101010101" pitchFamily="49" charset="-122"/>
              </a:rPr>
              <a:t>10</a:t>
            </a:r>
            <a:r>
              <a:rPr lang="zh-CN" altLang="en-US" dirty="0">
                <a:solidFill>
                  <a:srgbClr val="002060"/>
                </a:solidFill>
                <a:latin typeface="仿宋" panose="02010609060101010101" pitchFamily="49" charset="-122"/>
                <a:ea typeface="仿宋" panose="02010609060101010101" pitchFamily="49" charset="-122"/>
              </a:rPr>
              <a:t>月</a:t>
            </a:r>
            <a:r>
              <a:rPr lang="en-US" altLang="zh-CN" dirty="0">
                <a:solidFill>
                  <a:srgbClr val="002060"/>
                </a:solidFill>
                <a:latin typeface="仿宋" panose="02010609060101010101" pitchFamily="49" charset="-122"/>
                <a:ea typeface="仿宋" panose="02010609060101010101" pitchFamily="49" charset="-122"/>
              </a:rPr>
              <a:t>19</a:t>
            </a:r>
            <a:r>
              <a:rPr lang="zh-CN" altLang="en-US" dirty="0">
                <a:solidFill>
                  <a:srgbClr val="002060"/>
                </a:solidFill>
                <a:latin typeface="仿宋" panose="02010609060101010101" pitchFamily="49" charset="-122"/>
                <a:ea typeface="仿宋" panose="02010609060101010101" pitchFamily="49" charset="-122"/>
              </a:rPr>
              <a:t>日凌晨，神州十一号飞船与天宫二号自动交会对接成功。航天员景海鹏、陈东进入天宫二号。</a:t>
            </a:r>
          </a:p>
          <a:p>
            <a:pPr>
              <a:lnSpc>
                <a:spcPct val="150000"/>
              </a:lnSpc>
            </a:pPr>
            <a:r>
              <a:rPr lang="en-US" altLang="zh-CN" dirty="0">
                <a:solidFill>
                  <a:srgbClr val="002060"/>
                </a:solidFill>
                <a:latin typeface="仿宋" panose="02010609060101010101" pitchFamily="49" charset="-122"/>
                <a:ea typeface="仿宋" panose="02010609060101010101" pitchFamily="49" charset="-122"/>
              </a:rPr>
              <a:t>2017</a:t>
            </a:r>
            <a:r>
              <a:rPr lang="zh-CN" altLang="en-US" dirty="0">
                <a:solidFill>
                  <a:srgbClr val="002060"/>
                </a:solidFill>
                <a:latin typeface="仿宋" panose="02010609060101010101" pitchFamily="49" charset="-122"/>
                <a:ea typeface="仿宋" panose="02010609060101010101" pitchFamily="49" charset="-122"/>
              </a:rPr>
              <a:t>年</a:t>
            </a:r>
            <a:r>
              <a:rPr lang="en-US" altLang="zh-CN" dirty="0">
                <a:solidFill>
                  <a:srgbClr val="002060"/>
                </a:solidFill>
                <a:latin typeface="仿宋" panose="02010609060101010101" pitchFamily="49" charset="-122"/>
                <a:ea typeface="仿宋" panose="02010609060101010101" pitchFamily="49" charset="-122"/>
              </a:rPr>
              <a:t>9</a:t>
            </a:r>
            <a:r>
              <a:rPr lang="zh-CN" altLang="en-US" dirty="0">
                <a:solidFill>
                  <a:srgbClr val="002060"/>
                </a:solidFill>
                <a:latin typeface="仿宋" panose="02010609060101010101" pitchFamily="49" charset="-122"/>
                <a:ea typeface="仿宋" panose="02010609060101010101" pitchFamily="49" charset="-122"/>
              </a:rPr>
              <a:t>月</a:t>
            </a:r>
            <a:r>
              <a:rPr lang="en-US" altLang="zh-CN" dirty="0">
                <a:solidFill>
                  <a:srgbClr val="002060"/>
                </a:solidFill>
                <a:latin typeface="仿宋" panose="02010609060101010101" pitchFamily="49" charset="-122"/>
                <a:ea typeface="仿宋" panose="02010609060101010101" pitchFamily="49" charset="-122"/>
              </a:rPr>
              <a:t>17</a:t>
            </a:r>
            <a:r>
              <a:rPr lang="zh-CN" altLang="en-US" dirty="0">
                <a:solidFill>
                  <a:srgbClr val="002060"/>
                </a:solidFill>
                <a:latin typeface="仿宋" panose="02010609060101010101" pitchFamily="49" charset="-122"/>
                <a:ea typeface="仿宋" panose="02010609060101010101" pitchFamily="49" charset="-122"/>
              </a:rPr>
              <a:t>日</a:t>
            </a:r>
            <a:r>
              <a:rPr lang="en-US" altLang="zh-CN" dirty="0">
                <a:solidFill>
                  <a:srgbClr val="002060"/>
                </a:solidFill>
                <a:latin typeface="仿宋" panose="02010609060101010101" pitchFamily="49" charset="-122"/>
                <a:ea typeface="仿宋" panose="02010609060101010101" pitchFamily="49" charset="-122"/>
              </a:rPr>
              <a:t>15</a:t>
            </a:r>
            <a:r>
              <a:rPr lang="zh-CN" altLang="en-US" dirty="0">
                <a:solidFill>
                  <a:srgbClr val="002060"/>
                </a:solidFill>
                <a:latin typeface="仿宋" panose="02010609060101010101" pitchFamily="49" charset="-122"/>
                <a:ea typeface="仿宋" panose="02010609060101010101" pitchFamily="49" charset="-122"/>
              </a:rPr>
              <a:t>时</a:t>
            </a:r>
            <a:r>
              <a:rPr lang="en-US" altLang="zh-CN" dirty="0">
                <a:solidFill>
                  <a:srgbClr val="002060"/>
                </a:solidFill>
                <a:latin typeface="仿宋" panose="02010609060101010101" pitchFamily="49" charset="-122"/>
                <a:ea typeface="仿宋" panose="02010609060101010101" pitchFamily="49" charset="-122"/>
              </a:rPr>
              <a:t>29</a:t>
            </a:r>
            <a:r>
              <a:rPr lang="zh-CN" altLang="en-US" dirty="0">
                <a:solidFill>
                  <a:srgbClr val="002060"/>
                </a:solidFill>
                <a:latin typeface="仿宋" panose="02010609060101010101" pitchFamily="49" charset="-122"/>
                <a:ea typeface="仿宋" panose="02010609060101010101" pitchFamily="49" charset="-122"/>
              </a:rPr>
              <a:t>分，地面发送指令，天舟一号货运飞船与天宫二号空间实验室实施分离。</a:t>
            </a:r>
            <a:endParaRPr lang="en-US" altLang="zh-CN" dirty="0">
              <a:solidFill>
                <a:srgbClr val="002060"/>
              </a:solidFill>
              <a:latin typeface="仿宋" panose="02010609060101010101" pitchFamily="49" charset="-122"/>
              <a:ea typeface="仿宋" panose="02010609060101010101" pitchFamily="49" charset="-122"/>
            </a:endParaRPr>
          </a:p>
          <a:p>
            <a:pPr>
              <a:lnSpc>
                <a:spcPct val="150000"/>
              </a:lnSpc>
            </a:pPr>
            <a:r>
              <a:rPr lang="en-US" altLang="zh-CN" dirty="0">
                <a:solidFill>
                  <a:srgbClr val="002060"/>
                </a:solidFill>
                <a:latin typeface="仿宋" panose="02010609060101010101" pitchFamily="49" charset="-122"/>
                <a:ea typeface="仿宋" panose="02010609060101010101" pitchFamily="49" charset="-122"/>
              </a:rPr>
              <a:t>2018</a:t>
            </a:r>
            <a:r>
              <a:rPr lang="zh-CN" altLang="en-US" dirty="0">
                <a:solidFill>
                  <a:srgbClr val="002060"/>
                </a:solidFill>
                <a:latin typeface="仿宋" panose="02010609060101010101" pitchFamily="49" charset="-122"/>
                <a:ea typeface="仿宋" panose="02010609060101010101" pitchFamily="49" charset="-122"/>
              </a:rPr>
              <a:t>年</a:t>
            </a:r>
            <a:r>
              <a:rPr lang="en-US" altLang="zh-CN" dirty="0">
                <a:solidFill>
                  <a:srgbClr val="002060"/>
                </a:solidFill>
                <a:latin typeface="仿宋" panose="02010609060101010101" pitchFamily="49" charset="-122"/>
                <a:ea typeface="仿宋" panose="02010609060101010101" pitchFamily="49" charset="-122"/>
              </a:rPr>
              <a:t>9</a:t>
            </a:r>
            <a:r>
              <a:rPr lang="zh-CN" altLang="en-US" dirty="0">
                <a:solidFill>
                  <a:srgbClr val="002060"/>
                </a:solidFill>
                <a:latin typeface="仿宋" panose="02010609060101010101" pitchFamily="49" charset="-122"/>
                <a:ea typeface="仿宋" panose="02010609060101010101" pitchFamily="49" charset="-122"/>
              </a:rPr>
              <a:t>月</a:t>
            </a:r>
            <a:r>
              <a:rPr lang="en-US" altLang="zh-CN" dirty="0">
                <a:solidFill>
                  <a:srgbClr val="002060"/>
                </a:solidFill>
                <a:latin typeface="仿宋" panose="02010609060101010101" pitchFamily="49" charset="-122"/>
                <a:ea typeface="仿宋" panose="02010609060101010101" pitchFamily="49" charset="-122"/>
              </a:rPr>
              <a:t>15</a:t>
            </a:r>
            <a:r>
              <a:rPr lang="zh-CN" altLang="en-US" dirty="0">
                <a:solidFill>
                  <a:srgbClr val="002060"/>
                </a:solidFill>
                <a:latin typeface="仿宋" panose="02010609060101010101" pitchFamily="49" charset="-122"/>
                <a:ea typeface="仿宋" panose="02010609060101010101" pitchFamily="49" charset="-122"/>
              </a:rPr>
              <a:t>日，天宫二号空间实验室已圆满完成</a:t>
            </a:r>
            <a:r>
              <a:rPr lang="en-US" altLang="zh-CN" dirty="0">
                <a:solidFill>
                  <a:srgbClr val="002060"/>
                </a:solidFill>
                <a:latin typeface="仿宋" panose="02010609060101010101" pitchFamily="49" charset="-122"/>
                <a:ea typeface="仿宋" panose="02010609060101010101" pitchFamily="49" charset="-122"/>
              </a:rPr>
              <a:t>2</a:t>
            </a:r>
            <a:r>
              <a:rPr lang="zh-CN" altLang="en-US" dirty="0">
                <a:solidFill>
                  <a:srgbClr val="002060"/>
                </a:solidFill>
                <a:latin typeface="仿宋" panose="02010609060101010101" pitchFamily="49" charset="-122"/>
                <a:ea typeface="仿宋" panose="02010609060101010101" pitchFamily="49" charset="-122"/>
              </a:rPr>
              <a:t>年在轨飞行和各项试验任务，天宫二号平台及装载的应用载荷功能正常、状态良好。为进一步发挥空间应用效益。</a:t>
            </a:r>
            <a:endParaRPr lang="en-US" altLang="zh-CN" dirty="0">
              <a:solidFill>
                <a:srgbClr val="002060"/>
              </a:solidFill>
              <a:latin typeface="仿宋" panose="02010609060101010101" pitchFamily="49" charset="-122"/>
              <a:ea typeface="仿宋" panose="02010609060101010101" pitchFamily="49" charset="-122"/>
            </a:endParaRPr>
          </a:p>
          <a:p>
            <a:pPr>
              <a:lnSpc>
                <a:spcPct val="150000"/>
              </a:lnSpc>
            </a:pPr>
            <a:r>
              <a:rPr lang="en-US" altLang="zh-CN" dirty="0">
                <a:solidFill>
                  <a:srgbClr val="002060"/>
                </a:solidFill>
                <a:latin typeface="仿宋" panose="02010609060101010101" pitchFamily="49" charset="-122"/>
                <a:ea typeface="仿宋" panose="02010609060101010101" pitchFamily="49" charset="-122"/>
              </a:rPr>
              <a:t>2019</a:t>
            </a:r>
            <a:r>
              <a:rPr lang="zh-CN" altLang="en-US" dirty="0">
                <a:solidFill>
                  <a:srgbClr val="002060"/>
                </a:solidFill>
                <a:latin typeface="仿宋" panose="02010609060101010101" pitchFamily="49" charset="-122"/>
                <a:ea typeface="仿宋" panose="02010609060101010101" pitchFamily="49" charset="-122"/>
              </a:rPr>
              <a:t>年</a:t>
            </a:r>
            <a:r>
              <a:rPr lang="en-US" altLang="zh-CN" dirty="0">
                <a:solidFill>
                  <a:srgbClr val="002060"/>
                </a:solidFill>
                <a:latin typeface="仿宋" panose="02010609060101010101" pitchFamily="49" charset="-122"/>
                <a:ea typeface="仿宋" panose="02010609060101010101" pitchFamily="49" charset="-122"/>
              </a:rPr>
              <a:t>7</a:t>
            </a:r>
            <a:r>
              <a:rPr lang="zh-CN" altLang="en-US" dirty="0">
                <a:solidFill>
                  <a:srgbClr val="002060"/>
                </a:solidFill>
                <a:latin typeface="仿宋" panose="02010609060101010101" pitchFamily="49" charset="-122"/>
                <a:ea typeface="仿宋" panose="02010609060101010101" pitchFamily="49" charset="-122"/>
              </a:rPr>
              <a:t>月</a:t>
            </a:r>
            <a:r>
              <a:rPr lang="en-US" altLang="zh-CN" dirty="0">
                <a:solidFill>
                  <a:srgbClr val="002060"/>
                </a:solidFill>
                <a:latin typeface="仿宋" panose="02010609060101010101" pitchFamily="49" charset="-122"/>
                <a:ea typeface="仿宋" panose="02010609060101010101" pitchFamily="49" charset="-122"/>
              </a:rPr>
              <a:t>19</a:t>
            </a:r>
            <a:r>
              <a:rPr lang="zh-CN" altLang="en-US" dirty="0">
                <a:solidFill>
                  <a:srgbClr val="002060"/>
                </a:solidFill>
                <a:latin typeface="仿宋" panose="02010609060101010101" pitchFamily="49" charset="-122"/>
                <a:ea typeface="仿宋" panose="02010609060101010101" pitchFamily="49" charset="-122"/>
              </a:rPr>
              <a:t>日</a:t>
            </a:r>
            <a:r>
              <a:rPr lang="en-US" altLang="zh-CN" dirty="0">
                <a:solidFill>
                  <a:srgbClr val="002060"/>
                </a:solidFill>
                <a:latin typeface="仿宋" panose="02010609060101010101" pitchFamily="49" charset="-122"/>
                <a:ea typeface="仿宋" panose="02010609060101010101" pitchFamily="49" charset="-122"/>
              </a:rPr>
              <a:t>21</a:t>
            </a:r>
            <a:r>
              <a:rPr lang="zh-CN" altLang="en-US" dirty="0">
                <a:solidFill>
                  <a:srgbClr val="002060"/>
                </a:solidFill>
                <a:latin typeface="仿宋" panose="02010609060101010101" pitchFamily="49" charset="-122"/>
                <a:ea typeface="仿宋" panose="02010609060101010101" pitchFamily="49" charset="-122"/>
              </a:rPr>
              <a:t>时</a:t>
            </a:r>
            <a:r>
              <a:rPr lang="en-US" altLang="zh-CN" dirty="0">
                <a:solidFill>
                  <a:srgbClr val="002060"/>
                </a:solidFill>
                <a:latin typeface="仿宋" panose="02010609060101010101" pitchFamily="49" charset="-122"/>
                <a:ea typeface="仿宋" panose="02010609060101010101" pitchFamily="49" charset="-122"/>
              </a:rPr>
              <a:t>06</a:t>
            </a:r>
            <a:r>
              <a:rPr lang="zh-CN" altLang="en-US" dirty="0">
                <a:solidFill>
                  <a:srgbClr val="002060"/>
                </a:solidFill>
                <a:latin typeface="仿宋" panose="02010609060101010101" pitchFamily="49" charset="-122"/>
                <a:ea typeface="仿宋" panose="02010609060101010101" pitchFamily="49" charset="-122"/>
              </a:rPr>
              <a:t>分，天宫二号受控再入大气层，标志着中国载人航天工程空间实验室阶段全部任务圆满完成。</a:t>
            </a:r>
            <a:endParaRPr lang="en-US" altLang="zh-CN" dirty="0">
              <a:solidFill>
                <a:srgbClr val="002060"/>
              </a:solidFill>
              <a:latin typeface="仿宋" panose="02010609060101010101" pitchFamily="49" charset="-122"/>
              <a:ea typeface="仿宋" panose="02010609060101010101" pitchFamily="49" charset="-122"/>
            </a:endParaRPr>
          </a:p>
          <a:p>
            <a:pPr>
              <a:lnSpc>
                <a:spcPct val="150000"/>
              </a:lnSpc>
            </a:pPr>
            <a:r>
              <a:rPr lang="zh-CN" altLang="en-US" dirty="0">
                <a:solidFill>
                  <a:srgbClr val="002060"/>
                </a:solidFill>
                <a:latin typeface="仿宋" panose="02010609060101010101" pitchFamily="49" charset="-122"/>
                <a:ea typeface="仿宋" panose="02010609060101010101" pitchFamily="49" charset="-122"/>
              </a:rPr>
              <a:t>从</a:t>
            </a:r>
            <a:r>
              <a:rPr lang="en-US" altLang="zh-CN" dirty="0">
                <a:solidFill>
                  <a:srgbClr val="002060"/>
                </a:solidFill>
                <a:latin typeface="仿宋" panose="02010609060101010101" pitchFamily="49" charset="-122"/>
                <a:ea typeface="仿宋" panose="02010609060101010101" pitchFamily="49" charset="-122"/>
              </a:rPr>
              <a:t>2017</a:t>
            </a:r>
            <a:r>
              <a:rPr lang="zh-CN" altLang="en-US" dirty="0">
                <a:solidFill>
                  <a:srgbClr val="002060"/>
                </a:solidFill>
                <a:latin typeface="仿宋" panose="02010609060101010101" pitchFamily="49" charset="-122"/>
                <a:ea typeface="仿宋" panose="02010609060101010101" pitchFamily="49" charset="-122"/>
              </a:rPr>
              <a:t>年底开始，北斗三号系统建设进入了超高密度发射。北斗系统正式向全球提供</a:t>
            </a:r>
            <a:r>
              <a:rPr lang="en-US" altLang="zh-CN" dirty="0">
                <a:solidFill>
                  <a:srgbClr val="002060"/>
                </a:solidFill>
                <a:latin typeface="仿宋" panose="02010609060101010101" pitchFamily="49" charset="-122"/>
                <a:ea typeface="仿宋" panose="02010609060101010101" pitchFamily="49" charset="-122"/>
              </a:rPr>
              <a:t>RNSS</a:t>
            </a:r>
            <a:r>
              <a:rPr lang="zh-CN" altLang="en-US" dirty="0">
                <a:solidFill>
                  <a:srgbClr val="002060"/>
                </a:solidFill>
                <a:latin typeface="仿宋" panose="02010609060101010101" pitchFamily="49" charset="-122"/>
                <a:ea typeface="仿宋" panose="02010609060101010101" pitchFamily="49" charset="-122"/>
              </a:rPr>
              <a:t>服务，</a:t>
            </a:r>
            <a:r>
              <a:rPr lang="en-US" altLang="zh-CN" dirty="0">
                <a:solidFill>
                  <a:srgbClr val="002060"/>
                </a:solidFill>
                <a:latin typeface="仿宋" panose="02010609060101010101" pitchFamily="49" charset="-122"/>
                <a:ea typeface="仿宋" panose="02010609060101010101" pitchFamily="49" charset="-122"/>
              </a:rPr>
              <a:t>2020</a:t>
            </a:r>
            <a:r>
              <a:rPr lang="zh-CN" altLang="en-US" dirty="0">
                <a:solidFill>
                  <a:srgbClr val="002060"/>
                </a:solidFill>
                <a:latin typeface="仿宋" panose="02010609060101010101" pitchFamily="49" charset="-122"/>
                <a:ea typeface="仿宋" panose="02010609060101010101" pitchFamily="49" charset="-122"/>
              </a:rPr>
              <a:t>年再发射</a:t>
            </a:r>
            <a:r>
              <a:rPr lang="en-US" altLang="zh-CN" dirty="0">
                <a:solidFill>
                  <a:srgbClr val="002060"/>
                </a:solidFill>
                <a:latin typeface="仿宋" panose="02010609060101010101" pitchFamily="49" charset="-122"/>
                <a:ea typeface="仿宋" panose="02010609060101010101" pitchFamily="49" charset="-122"/>
              </a:rPr>
              <a:t>2-4</a:t>
            </a:r>
            <a:r>
              <a:rPr lang="zh-CN" altLang="en-US" dirty="0">
                <a:solidFill>
                  <a:srgbClr val="002060"/>
                </a:solidFill>
                <a:latin typeface="仿宋" panose="02010609060101010101" pitchFamily="49" charset="-122"/>
                <a:ea typeface="仿宋" panose="02010609060101010101" pitchFamily="49" charset="-122"/>
              </a:rPr>
              <a:t>颗卫星后，北斗全球系统建设将全面完成。</a:t>
            </a:r>
          </a:p>
        </p:txBody>
      </p:sp>
      <p:sp>
        <p:nvSpPr>
          <p:cNvPr id="205827" name="矩形 9"/>
          <p:cNvSpPr/>
          <p:nvPr/>
        </p:nvSpPr>
        <p:spPr>
          <a:xfrm>
            <a:off x="1270923" y="1658937"/>
            <a:ext cx="606425" cy="3540125"/>
          </a:xfrm>
          <a:prstGeom prst="rect">
            <a:avLst/>
          </a:prstGeom>
          <a:noFill/>
          <a:ln w="9525">
            <a:noFill/>
          </a:ln>
        </p:spPr>
        <p:txBody>
          <a:bodyPr>
            <a:spAutoFit/>
          </a:bodyPr>
          <a:lstStyle/>
          <a:p>
            <a:pPr algn="ctr">
              <a:spcBef>
                <a:spcPct val="50000"/>
              </a:spcBef>
            </a:pPr>
            <a:r>
              <a:rPr lang="zh-CN" altLang="en-US" sz="3200" b="1" dirty="0">
                <a:solidFill>
                  <a:srgbClr val="910933"/>
                </a:solidFill>
                <a:latin typeface="黑体" panose="02010609060101010101" pitchFamily="49" charset="-122"/>
                <a:ea typeface="黑体" panose="02010609060101010101" pitchFamily="49" charset="-122"/>
              </a:rPr>
              <a:t>我国的航天成就</a:t>
            </a:r>
          </a:p>
        </p:txBody>
      </p:sp>
      <p:pic>
        <p:nvPicPr>
          <p:cNvPr id="2" name="图片 1">
            <a:extLst>
              <a:ext uri="{FF2B5EF4-FFF2-40B4-BE49-F238E27FC236}">
                <a16:creationId xmlns:a16="http://schemas.microsoft.com/office/drawing/2014/main" id="{3D592800-4009-48F8-A65B-12B17C2A4A30}"/>
              </a:ext>
            </a:extLst>
          </p:cNvPr>
          <p:cNvPicPr>
            <a:picLocks noChangeAspect="1"/>
          </p:cNvPicPr>
          <p:nvPr/>
        </p:nvPicPr>
        <p:blipFill>
          <a:blip r:embed="rId3"/>
          <a:stretch>
            <a:fillRect/>
          </a:stretch>
        </p:blipFill>
        <p:spPr>
          <a:xfrm>
            <a:off x="9325155" y="3587150"/>
            <a:ext cx="2947358" cy="294735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15D63FD-F807-48DE-8CF5-A4C2533D4301}"/>
              </a:ext>
            </a:extLst>
          </p:cNvPr>
          <p:cNvSpPr txBox="1"/>
          <p:nvPr/>
        </p:nvSpPr>
        <p:spPr>
          <a:xfrm>
            <a:off x="2665300" y="504252"/>
            <a:ext cx="7669145" cy="4524315"/>
          </a:xfrm>
          <a:prstGeom prst="rect">
            <a:avLst/>
          </a:prstGeom>
          <a:noFill/>
        </p:spPr>
        <p:txBody>
          <a:bodyPr wrap="square" rtlCol="0">
            <a:spAutoFit/>
          </a:bodyPr>
          <a:lstStyle/>
          <a:p>
            <a:r>
              <a:rPr lang="zh-CN" altLang="en-US" sz="3600" dirty="0">
                <a:solidFill>
                  <a:srgbClr val="FFFF00"/>
                </a:solidFill>
                <a:latin typeface="华文仿宋" panose="02010600040101010101" pitchFamily="2" charset="-122"/>
                <a:ea typeface="华文仿宋" panose="02010600040101010101" pitchFamily="2" charset="-122"/>
              </a:rPr>
              <a:t>  地球是人类的摇篮，但是人类不会永远生活在摇篮里。</a:t>
            </a:r>
            <a:endParaRPr lang="en-US" altLang="zh-CN" sz="3600" dirty="0">
              <a:solidFill>
                <a:srgbClr val="FFFF00"/>
              </a:solidFill>
              <a:latin typeface="华文仿宋" panose="02010600040101010101" pitchFamily="2" charset="-122"/>
              <a:ea typeface="华文仿宋" panose="02010600040101010101" pitchFamily="2" charset="-122"/>
            </a:endParaRPr>
          </a:p>
          <a:p>
            <a:r>
              <a:rPr lang="zh-CN" altLang="en-US" sz="3600" dirty="0">
                <a:solidFill>
                  <a:srgbClr val="FFFF00"/>
                </a:solidFill>
                <a:latin typeface="华文仿宋" panose="02010600040101010101" pitchFamily="2" charset="-122"/>
                <a:ea typeface="华文仿宋" panose="02010600040101010101" pitchFamily="2" charset="-122"/>
              </a:rPr>
              <a:t>  尽管人类已经跨入太空，登上月球，但是，相对于宇宙之宏大，地球和月球不过是茫茫宇宙中的两粒尘埃；</a:t>
            </a:r>
            <a:endParaRPr lang="en-US" altLang="zh-CN" sz="3600" dirty="0">
              <a:solidFill>
                <a:srgbClr val="FFFF00"/>
              </a:solidFill>
              <a:latin typeface="华文仿宋" panose="02010600040101010101" pitchFamily="2" charset="-122"/>
              <a:ea typeface="华文仿宋" panose="02010600040101010101" pitchFamily="2" charset="-122"/>
            </a:endParaRPr>
          </a:p>
          <a:p>
            <a:r>
              <a:rPr lang="zh-CN" altLang="en-US" sz="3600" dirty="0">
                <a:solidFill>
                  <a:srgbClr val="FFFF00"/>
                </a:solidFill>
                <a:latin typeface="华文仿宋" panose="02010600040101010101" pitchFamily="2" charset="-122"/>
                <a:ea typeface="华文仿宋" panose="02010600040101010101" pitchFamily="2" charset="-122"/>
              </a:rPr>
              <a:t>  相对于宇宙之久长，人类历史不过是宇宙年轮上一道 小小的刻痕</a:t>
            </a:r>
            <a:r>
              <a:rPr lang="en-US" altLang="zh-CN" sz="3600" dirty="0">
                <a:solidFill>
                  <a:srgbClr val="FFFF00"/>
                </a:solidFill>
                <a:latin typeface="华文仿宋" panose="02010600040101010101" pitchFamily="2" charset="-122"/>
                <a:ea typeface="华文仿宋" panose="02010600040101010101" pitchFamily="2" charset="-122"/>
              </a:rPr>
              <a:t>……</a:t>
            </a:r>
          </a:p>
          <a:p>
            <a:r>
              <a:rPr lang="en-US" altLang="zh-CN" sz="3600" dirty="0">
                <a:solidFill>
                  <a:srgbClr val="FFFF00"/>
                </a:solidFill>
                <a:latin typeface="华文仿宋" panose="02010600040101010101" pitchFamily="2" charset="-122"/>
                <a:ea typeface="华文仿宋" panose="02010600040101010101" pitchFamily="2" charset="-122"/>
              </a:rPr>
              <a:t>  </a:t>
            </a:r>
            <a:r>
              <a:rPr lang="zh-CN" altLang="en-US" sz="3600" dirty="0">
                <a:solidFill>
                  <a:srgbClr val="FFFF00"/>
                </a:solidFill>
                <a:latin typeface="华文仿宋" panose="02010600040101010101" pitchFamily="2" charset="-122"/>
                <a:ea typeface="华文仿宋" panose="02010600040101010101" pitchFamily="2" charset="-122"/>
              </a:rPr>
              <a:t>未来的探索之路还很长。</a:t>
            </a:r>
          </a:p>
        </p:txBody>
      </p:sp>
    </p:spTree>
    <p:extLst>
      <p:ext uri="{BB962C8B-B14F-4D97-AF65-F5344CB8AC3E}">
        <p14:creationId xmlns:p14="http://schemas.microsoft.com/office/powerpoint/2010/main" val="2835668337"/>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2621820" y="3244042"/>
            <a:ext cx="6211993" cy="1229360"/>
          </a:xfrm>
          <a:prstGeom prst="rect">
            <a:avLst/>
          </a:prstGeom>
        </p:spPr>
        <p:txBody>
          <a:bodyPr wrap="square" lIns="121917" tIns="60958" rIns="121917" bIns="60958">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400" normalizeH="0" baseline="0" noProof="0" dirty="0">
                <a:ln>
                  <a:noFill/>
                </a:ln>
                <a:solidFill>
                  <a:srgbClr val="002060"/>
                </a:solidFill>
                <a:effectLst/>
                <a:uLnTx/>
                <a:uFillTx/>
                <a:latin typeface="微软雅黑" panose="020B0503020204020204" charset="-122"/>
                <a:ea typeface="微软雅黑" panose="020B0503020204020204" charset="-122"/>
                <a:cs typeface="+mn-cs"/>
              </a:rPr>
              <a:t>谢谢您的观看</a:t>
            </a:r>
          </a:p>
        </p:txBody>
      </p:sp>
      <p:sp>
        <p:nvSpPr>
          <p:cNvPr id="7" name="矩形 6"/>
          <p:cNvSpPr/>
          <p:nvPr/>
        </p:nvSpPr>
        <p:spPr>
          <a:xfrm>
            <a:off x="3510280" y="4676987"/>
            <a:ext cx="5607216" cy="538605"/>
          </a:xfrm>
          <a:prstGeom prst="rect">
            <a:avLst/>
          </a:prstGeom>
        </p:spPr>
        <p:txBody>
          <a:bodyPr wrap="square" lIns="121917" tIns="60958" rIns="121917" bIns="60958">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301" normalizeH="0" baseline="0" noProof="0" dirty="0">
                <a:ln>
                  <a:noFill/>
                </a:ln>
                <a:solidFill>
                  <a:srgbClr val="002060"/>
                </a:solidFill>
                <a:effectLst/>
                <a:uLnTx/>
                <a:uFillTx/>
                <a:latin typeface="楷体" panose="02010609060101010101" charset="-122"/>
                <a:ea typeface="楷体" panose="02010609060101010101" charset="-122"/>
                <a:cs typeface="+mn-cs"/>
              </a:rPr>
              <a:t>北京市朝阳区教育研究中心  制作</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5DAD5E4-946C-46C4-833A-3016B0FCDAF8}"/>
              </a:ext>
            </a:extLst>
          </p:cNvPr>
          <p:cNvPicPr>
            <a:picLocks noChangeAspect="1"/>
          </p:cNvPicPr>
          <p:nvPr/>
        </p:nvPicPr>
        <p:blipFill>
          <a:blip r:embed="rId3"/>
          <a:stretch>
            <a:fillRect/>
          </a:stretch>
        </p:blipFill>
        <p:spPr>
          <a:xfrm>
            <a:off x="8129703" y="1242340"/>
            <a:ext cx="3047619" cy="3000000"/>
          </a:xfrm>
          <a:prstGeom prst="rect">
            <a:avLst/>
          </a:prstGeom>
        </p:spPr>
      </p:pic>
      <p:sp>
        <p:nvSpPr>
          <p:cNvPr id="5" name="矩形 4">
            <a:extLst>
              <a:ext uri="{FF2B5EF4-FFF2-40B4-BE49-F238E27FC236}">
                <a16:creationId xmlns:a16="http://schemas.microsoft.com/office/drawing/2014/main" id="{A49D0FE7-4B15-4F20-B9C3-F8EFCAB3A849}"/>
              </a:ext>
            </a:extLst>
          </p:cNvPr>
          <p:cNvSpPr/>
          <p:nvPr/>
        </p:nvSpPr>
        <p:spPr>
          <a:xfrm>
            <a:off x="1643732" y="305305"/>
            <a:ext cx="9446818" cy="707886"/>
          </a:xfrm>
          <a:prstGeom prst="rect">
            <a:avLst/>
          </a:prstGeom>
          <a:solidFill>
            <a:srgbClr val="1552D1"/>
          </a:solidFill>
        </p:spPr>
        <p:txBody>
          <a:bodyPr wrap="none">
            <a:spAutoFit/>
          </a:bodyPr>
          <a:lstStyle/>
          <a:p>
            <a:pPr algn="ctr"/>
            <a:r>
              <a:rPr lang="zh-CN" altLang="en-US" sz="4000" b="1" dirty="0">
                <a:solidFill>
                  <a:schemeClr val="bg1"/>
                </a:solidFill>
                <a:latin typeface="仿宋" panose="02010609060101010101" pitchFamily="49" charset="-122"/>
                <a:ea typeface="仿宋" panose="02010609060101010101" pitchFamily="49" charset="-122"/>
                <a:cs typeface="Times New Roman" panose="02020603050405020304" pitchFamily="18" charset="0"/>
              </a:rPr>
              <a:t>探究一：卫星的</a:t>
            </a:r>
            <a:r>
              <a:rPr lang="zh-CN" altLang="en-US" sz="4000" b="1" dirty="0">
                <a:solidFill>
                  <a:schemeClr val="bg1"/>
                </a:solidFill>
                <a:latin typeface="仿宋" panose="02010609060101010101" pitchFamily="49" charset="-122"/>
                <a:ea typeface="仿宋" panose="02010609060101010101" pitchFamily="49" charset="-122"/>
              </a:rPr>
              <a:t>发射速度至少应是多大？</a:t>
            </a:r>
            <a:endParaRPr lang="zh-CN" altLang="en-US" sz="4000" dirty="0">
              <a:solidFill>
                <a:schemeClr val="bg1"/>
              </a:solidFill>
              <a:latin typeface="仿宋" panose="02010609060101010101" pitchFamily="49" charset="-122"/>
              <a:ea typeface="仿宋" panose="02010609060101010101" pitchFamily="49" charset="-122"/>
            </a:endParaRPr>
          </a:p>
        </p:txBody>
      </p:sp>
      <p:sp>
        <p:nvSpPr>
          <p:cNvPr id="4" name="矩形 3">
            <a:extLst>
              <a:ext uri="{FF2B5EF4-FFF2-40B4-BE49-F238E27FC236}">
                <a16:creationId xmlns:a16="http://schemas.microsoft.com/office/drawing/2014/main" id="{409AD156-8D02-4B23-8792-D7B64509E1D3}"/>
              </a:ext>
            </a:extLst>
          </p:cNvPr>
          <p:cNvSpPr/>
          <p:nvPr/>
        </p:nvSpPr>
        <p:spPr>
          <a:xfrm>
            <a:off x="394194" y="1949627"/>
            <a:ext cx="7523680" cy="2221762"/>
          </a:xfrm>
          <a:prstGeom prst="rect">
            <a:avLst/>
          </a:prstGeom>
        </p:spPr>
        <p:txBody>
          <a:bodyPr wrap="square">
            <a:spAutoFit/>
          </a:bodyPr>
          <a:lstStyle/>
          <a:p>
            <a:pPr indent="576000">
              <a:lnSpc>
                <a:spcPct val="150000"/>
              </a:lnSpc>
            </a:pPr>
            <a:r>
              <a:rPr lang="zh-CN" altLang="zh-CN" sz="2400" dirty="0">
                <a:latin typeface="楷体" panose="02010609060101010101" pitchFamily="49" charset="-122"/>
                <a:ea typeface="楷体" panose="02010609060101010101" pitchFamily="49" charset="-122"/>
                <a:cs typeface="Times New Roman" panose="02020603050405020304" pitchFamily="18" charset="0"/>
              </a:rPr>
              <a:t>如图所示，在</a:t>
            </a:r>
            <a:r>
              <a:rPr lang="en-US" altLang="zh-CN" sz="2400" dirty="0">
                <a:latin typeface="楷体" panose="02010609060101010101" pitchFamily="49" charset="-122"/>
                <a:ea typeface="楷体" panose="02010609060101010101" pitchFamily="49" charset="-122"/>
              </a:rPr>
              <a:t> 1687 </a:t>
            </a:r>
            <a:r>
              <a:rPr lang="zh-CN" altLang="zh-CN" sz="2400" dirty="0">
                <a:latin typeface="楷体" panose="02010609060101010101" pitchFamily="49" charset="-122"/>
                <a:ea typeface="楷体" panose="02010609060101010101" pitchFamily="49" charset="-122"/>
                <a:cs typeface="Times New Roman" panose="02020603050405020304" pitchFamily="18" charset="0"/>
              </a:rPr>
              <a:t>年出版的《自然哲学的数学原理》中，牛顿设想：把物体从高山上水平抛出，速度一次比一次大，落地点也就一次比一次远；抛出速度足够大时，物体就不会落回地面，成为人造地球卫星。</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 name="矩形 1">
            <a:extLst>
              <a:ext uri="{FF2B5EF4-FFF2-40B4-BE49-F238E27FC236}">
                <a16:creationId xmlns:a16="http://schemas.microsoft.com/office/drawing/2014/main" id="{80238166-D177-4FD5-8E7A-0FC0976FC077}"/>
              </a:ext>
            </a:extLst>
          </p:cNvPr>
          <p:cNvSpPr/>
          <p:nvPr/>
        </p:nvSpPr>
        <p:spPr>
          <a:xfrm>
            <a:off x="424563" y="1426407"/>
            <a:ext cx="7797762" cy="523220"/>
          </a:xfrm>
          <a:prstGeom prst="rect">
            <a:avLst/>
          </a:prstGeom>
        </p:spPr>
        <p:txBody>
          <a:bodyPr wrap="square">
            <a:spAutoFit/>
          </a:bodyPr>
          <a:lstStyle/>
          <a:p>
            <a:r>
              <a:rPr lang="zh-CN" altLang="en-US" sz="28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活动</a:t>
            </a:r>
            <a:r>
              <a:rPr lang="en-US" altLang="zh-CN" sz="28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1</a:t>
            </a:r>
            <a:r>
              <a:rPr lang="zh-CN" altLang="en-US" sz="28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：认识卫星发射的理论基础及模型建构</a:t>
            </a:r>
            <a:endParaRPr lang="zh-CN" altLang="en-US" sz="2800" dirty="0">
              <a:solidFill>
                <a:srgbClr val="1552D1"/>
              </a:solidFill>
              <a:latin typeface="仿宋" panose="02010609060101010101" pitchFamily="49" charset="-122"/>
              <a:ea typeface="仿宋" panose="02010609060101010101" pitchFamily="49" charset="-122"/>
            </a:endParaRPr>
          </a:p>
        </p:txBody>
      </p:sp>
      <p:sp>
        <p:nvSpPr>
          <p:cNvPr id="7" name="矩形 6">
            <a:extLst>
              <a:ext uri="{FF2B5EF4-FFF2-40B4-BE49-F238E27FC236}">
                <a16:creationId xmlns:a16="http://schemas.microsoft.com/office/drawing/2014/main" id="{C097592D-D454-45F8-BDD1-E7EFFADEA562}"/>
              </a:ext>
            </a:extLst>
          </p:cNvPr>
          <p:cNvSpPr/>
          <p:nvPr/>
        </p:nvSpPr>
        <p:spPr>
          <a:xfrm>
            <a:off x="536709" y="4489020"/>
            <a:ext cx="6423529" cy="1667764"/>
          </a:xfrm>
          <a:prstGeom prst="rect">
            <a:avLst/>
          </a:prstGeom>
        </p:spPr>
        <p:txBody>
          <a:bodyPr wrap="square">
            <a:spAutoFit/>
          </a:bodyPr>
          <a:lstStyle/>
          <a:p>
            <a:pPr lvl="0" indent="576000">
              <a:lnSpc>
                <a:spcPct val="150000"/>
              </a:lnSpc>
            </a:pPr>
            <a:r>
              <a:rPr lang="zh-CN" altLang="zh-CN" sz="24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你</a:t>
            </a:r>
            <a:r>
              <a:rPr lang="zh-CN" altLang="en-US" sz="24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想</a:t>
            </a:r>
            <a:r>
              <a:rPr lang="zh-CN" altLang="zh-CN" sz="24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知道这个速度究竟有多大吗？</a:t>
            </a:r>
            <a:endParaRPr lang="en-US" altLang="zh-CN" sz="24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pPr lvl="0" indent="576000">
              <a:lnSpc>
                <a:spcPct val="150000"/>
              </a:lnSpc>
            </a:pPr>
            <a:r>
              <a:rPr lang="zh-CN" altLang="en-US" sz="2400" b="1" dirty="0">
                <a:solidFill>
                  <a:srgbClr val="0070C0"/>
                </a:solidFill>
                <a:latin typeface="楷体" panose="02010609060101010101" pitchFamily="49" charset="-122"/>
                <a:ea typeface="楷体" panose="02010609060101010101" pitchFamily="49" charset="-122"/>
                <a:cs typeface="Times New Roman" panose="02020603050405020304" pitchFamily="18" charset="0"/>
              </a:rPr>
              <a:t>我们可以从运动和受力分析入手，用万有引力定律和牛顿第二定律进行求解。</a:t>
            </a:r>
            <a:endParaRPr lang="zh-CN" altLang="en-US" sz="2400" b="1" dirty="0">
              <a:solidFill>
                <a:srgbClr val="0070C0"/>
              </a:solidFill>
              <a:latin typeface="楷体" panose="02010609060101010101" pitchFamily="49" charset="-122"/>
              <a:ea typeface="楷体" panose="02010609060101010101" pitchFamily="49" charset="-122"/>
            </a:endParaRPr>
          </a:p>
        </p:txBody>
      </p:sp>
      <p:sp>
        <p:nvSpPr>
          <p:cNvPr id="3" name="文本框 2">
            <a:extLst>
              <a:ext uri="{FF2B5EF4-FFF2-40B4-BE49-F238E27FC236}">
                <a16:creationId xmlns:a16="http://schemas.microsoft.com/office/drawing/2014/main" id="{85D45A6E-89E3-4354-B0CF-C3290A0126B5}"/>
              </a:ext>
            </a:extLst>
          </p:cNvPr>
          <p:cNvSpPr txBox="1"/>
          <p:nvPr/>
        </p:nvSpPr>
        <p:spPr>
          <a:xfrm>
            <a:off x="8063345" y="4373034"/>
            <a:ext cx="3428999" cy="2031325"/>
          </a:xfrm>
          <a:prstGeom prst="rect">
            <a:avLst/>
          </a:prstGeom>
          <a:noFill/>
        </p:spPr>
        <p:txBody>
          <a:bodyPr wrap="square" rtlCol="0">
            <a:spAutoFit/>
          </a:bodyPr>
          <a:lstStyle/>
          <a:p>
            <a:r>
              <a:rPr lang="zh-CN" altLang="en-US" b="1" dirty="0">
                <a:solidFill>
                  <a:srgbClr val="0070C0"/>
                </a:solidFill>
                <a:latin typeface="楷体" panose="02010609060101010101" pitchFamily="49" charset="-122"/>
                <a:ea typeface="楷体" panose="02010609060101010101" pitchFamily="49" charset="-122"/>
              </a:rPr>
              <a:t>  物体初速度较小时，运动范围很小，引力可以看作恒力</a:t>
            </a:r>
            <a:r>
              <a:rPr lang="en-US" altLang="zh-CN" b="1" dirty="0">
                <a:solidFill>
                  <a:srgbClr val="0070C0"/>
                </a:solidFill>
                <a:latin typeface="楷体" panose="02010609060101010101" pitchFamily="49" charset="-122"/>
                <a:ea typeface="楷体" panose="02010609060101010101" pitchFamily="49" charset="-122"/>
              </a:rPr>
              <a:t>——</a:t>
            </a:r>
            <a:r>
              <a:rPr lang="zh-CN" altLang="en-US" b="1" dirty="0">
                <a:solidFill>
                  <a:srgbClr val="0070C0"/>
                </a:solidFill>
                <a:latin typeface="楷体" panose="02010609060101010101" pitchFamily="49" charset="-122"/>
                <a:ea typeface="楷体" panose="02010609060101010101" pitchFamily="49" charset="-122"/>
              </a:rPr>
              <a:t>重力，做平抛运动；随着物体初速度增大，运动范围变大，引力不能再看作恒力；当速度达到一定数值时，做圆周运动而成为一颗地球卫星</a:t>
            </a:r>
          </a:p>
        </p:txBody>
      </p:sp>
    </p:spTree>
    <p:custDataLst>
      <p:tags r:id="rId1"/>
    </p:custDataLst>
    <p:extLst>
      <p:ext uri="{BB962C8B-B14F-4D97-AF65-F5344CB8AC3E}">
        <p14:creationId xmlns:p14="http://schemas.microsoft.com/office/powerpoint/2010/main" val="2888392603"/>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8863C90-762D-49BC-80F4-E5B1753CFEA4}"/>
              </a:ext>
            </a:extLst>
          </p:cNvPr>
          <p:cNvSpPr/>
          <p:nvPr/>
        </p:nvSpPr>
        <p:spPr>
          <a:xfrm>
            <a:off x="640159" y="2506849"/>
            <a:ext cx="8600358" cy="2608291"/>
          </a:xfrm>
          <a:prstGeom prst="rect">
            <a:avLst/>
          </a:prstGeom>
        </p:spPr>
        <p:txBody>
          <a:bodyPr wrap="square">
            <a:spAutoFit/>
          </a:bodyPr>
          <a:lstStyle/>
          <a:p>
            <a:pPr>
              <a:lnSpc>
                <a:spcPct val="150000"/>
              </a:lnSpc>
            </a:pPr>
            <a:r>
              <a:rPr lang="zh-CN" altLang="zh-CN" sz="2800" dirty="0">
                <a:latin typeface="华文仿宋" panose="02010600040101010101" pitchFamily="2" charset="-122"/>
                <a:ea typeface="华文仿宋" panose="02010600040101010101" pitchFamily="2" charset="-122"/>
                <a:cs typeface="Times New Roman" panose="02020603050405020304" pitchFamily="18" charset="0"/>
              </a:rPr>
              <a:t>在简化之后</a:t>
            </a:r>
            <a:r>
              <a:rPr lang="zh-CN" altLang="en-US" sz="2800" dirty="0">
                <a:latin typeface="华文仿宋" panose="02010600040101010101" pitchFamily="2" charset="-122"/>
                <a:ea typeface="华文仿宋" panose="02010600040101010101" pitchFamily="2" charset="-122"/>
                <a:cs typeface="Times New Roman" panose="02020603050405020304" pitchFamily="18" charset="0"/>
              </a:rPr>
              <a:t>：</a:t>
            </a:r>
            <a:endParaRPr lang="en-US" altLang="zh-CN" sz="2800" dirty="0">
              <a:latin typeface="华文仿宋" panose="02010600040101010101" pitchFamily="2" charset="-122"/>
              <a:ea typeface="华文仿宋" panose="02010600040101010101" pitchFamily="2" charset="-122"/>
              <a:cs typeface="Times New Roman" panose="02020603050405020304" pitchFamily="18" charset="0"/>
            </a:endParaRPr>
          </a:p>
          <a:p>
            <a:pPr indent="720000">
              <a:lnSpc>
                <a:spcPct val="150000"/>
              </a:lnSpc>
            </a:pPr>
            <a:r>
              <a:rPr lang="en-US" altLang="zh-CN" sz="2800" dirty="0">
                <a:latin typeface="华文仿宋" panose="02010600040101010101" pitchFamily="2" charset="-122"/>
                <a:ea typeface="华文仿宋" panose="02010600040101010101" pitchFamily="2" charset="-122"/>
                <a:cs typeface="Times New Roman" panose="02020603050405020304" pitchFamily="18" charset="0"/>
              </a:rPr>
              <a:t>1</a:t>
            </a:r>
            <a:r>
              <a:rPr lang="zh-CN" altLang="en-US" sz="2800" dirty="0">
                <a:latin typeface="华文仿宋" panose="02010600040101010101" pitchFamily="2" charset="-122"/>
                <a:ea typeface="华文仿宋" panose="02010600040101010101" pitchFamily="2" charset="-122"/>
                <a:cs typeface="Times New Roman" panose="02020603050405020304" pitchFamily="18" charset="0"/>
              </a:rPr>
              <a:t>、</a:t>
            </a:r>
            <a:r>
              <a:rPr lang="zh-CN" altLang="zh-CN" sz="2800" dirty="0">
                <a:latin typeface="华文仿宋" panose="02010600040101010101" pitchFamily="2" charset="-122"/>
                <a:ea typeface="华文仿宋" panose="02010600040101010101" pitchFamily="2" charset="-122"/>
                <a:cs typeface="Times New Roman" panose="02020603050405020304" pitchFamily="18" charset="0"/>
              </a:rPr>
              <a:t>物体只受到</a:t>
            </a:r>
            <a:r>
              <a:rPr lang="zh-CN" altLang="zh-CN" sz="2800" b="1" dirty="0">
                <a:solidFill>
                  <a:srgbClr val="FF0000"/>
                </a:solidFill>
                <a:latin typeface="华文仿宋" panose="02010600040101010101" pitchFamily="2" charset="-122"/>
                <a:ea typeface="华文仿宋" panose="02010600040101010101" pitchFamily="2" charset="-122"/>
                <a:cs typeface="Times New Roman" panose="02020603050405020304" pitchFamily="18" charset="0"/>
              </a:rPr>
              <a:t>指向地心</a:t>
            </a:r>
            <a:r>
              <a:rPr lang="zh-CN" altLang="zh-CN" sz="2800" dirty="0">
                <a:latin typeface="华文仿宋" panose="02010600040101010101" pitchFamily="2" charset="-122"/>
                <a:ea typeface="华文仿宋" panose="02010600040101010101" pitchFamily="2" charset="-122"/>
                <a:cs typeface="Times New Roman" panose="02020603050405020304" pitchFamily="18" charset="0"/>
              </a:rPr>
              <a:t>的引力作用</a:t>
            </a:r>
            <a:r>
              <a:rPr lang="zh-CN" altLang="en-US" sz="2800" dirty="0">
                <a:latin typeface="华文仿宋" panose="02010600040101010101" pitchFamily="2" charset="-122"/>
                <a:ea typeface="华文仿宋" panose="02010600040101010101" pitchFamily="2" charset="-122"/>
                <a:cs typeface="Times New Roman" panose="02020603050405020304" pitchFamily="18" charset="0"/>
              </a:rPr>
              <a:t>；</a:t>
            </a:r>
            <a:endParaRPr lang="en-US" altLang="zh-CN" sz="2800" dirty="0">
              <a:latin typeface="华文仿宋" panose="02010600040101010101" pitchFamily="2" charset="-122"/>
              <a:ea typeface="华文仿宋" panose="02010600040101010101" pitchFamily="2" charset="-122"/>
              <a:cs typeface="Times New Roman" panose="02020603050405020304" pitchFamily="18" charset="0"/>
            </a:endParaRPr>
          </a:p>
          <a:p>
            <a:pPr indent="720000">
              <a:lnSpc>
                <a:spcPct val="150000"/>
              </a:lnSpc>
            </a:pPr>
            <a:r>
              <a:rPr lang="en-US" altLang="zh-CN" sz="2800" dirty="0">
                <a:latin typeface="华文仿宋" panose="02010600040101010101" pitchFamily="2" charset="-122"/>
                <a:ea typeface="华文仿宋" panose="02010600040101010101" pitchFamily="2" charset="-122"/>
                <a:cs typeface="Times New Roman" panose="02020603050405020304" pitchFamily="18" charset="0"/>
              </a:rPr>
              <a:t>2</a:t>
            </a:r>
            <a:r>
              <a:rPr lang="zh-CN" altLang="en-US" sz="2800" dirty="0">
                <a:latin typeface="华文仿宋" panose="02010600040101010101" pitchFamily="2" charset="-122"/>
                <a:ea typeface="华文仿宋" panose="02010600040101010101" pitchFamily="2" charset="-122"/>
                <a:cs typeface="Times New Roman" panose="02020603050405020304" pitchFamily="18" charset="0"/>
              </a:rPr>
              <a:t>、</a:t>
            </a:r>
            <a:r>
              <a:rPr lang="zh-CN" altLang="zh-CN" sz="2800" dirty="0">
                <a:latin typeface="华文仿宋" panose="02010600040101010101" pitchFamily="2" charset="-122"/>
                <a:ea typeface="华文仿宋" panose="02010600040101010101" pitchFamily="2" charset="-122"/>
                <a:cs typeface="Times New Roman" panose="02020603050405020304" pitchFamily="18" charset="0"/>
              </a:rPr>
              <a:t>物体绕地球的运动可视作</a:t>
            </a:r>
            <a:r>
              <a:rPr lang="zh-CN" altLang="zh-CN" sz="2800" b="1" dirty="0">
                <a:solidFill>
                  <a:srgbClr val="FF0000"/>
                </a:solidFill>
                <a:latin typeface="华文仿宋" panose="02010600040101010101" pitchFamily="2" charset="-122"/>
                <a:ea typeface="华文仿宋" panose="02010600040101010101" pitchFamily="2" charset="-122"/>
                <a:cs typeface="Times New Roman" panose="02020603050405020304" pitchFamily="18" charset="0"/>
              </a:rPr>
              <a:t>匀速圆周运动</a:t>
            </a:r>
            <a:r>
              <a:rPr lang="zh-CN" altLang="en-US" sz="2800" dirty="0">
                <a:latin typeface="华文仿宋" panose="02010600040101010101" pitchFamily="2" charset="-122"/>
                <a:ea typeface="华文仿宋" panose="02010600040101010101" pitchFamily="2" charset="-122"/>
                <a:cs typeface="Times New Roman" panose="02020603050405020304" pitchFamily="18" charset="0"/>
              </a:rPr>
              <a:t>；</a:t>
            </a:r>
            <a:endParaRPr lang="en-US" altLang="zh-CN" sz="2800" dirty="0">
              <a:latin typeface="华文仿宋" panose="02010600040101010101" pitchFamily="2" charset="-122"/>
              <a:ea typeface="华文仿宋" panose="02010600040101010101" pitchFamily="2" charset="-122"/>
              <a:cs typeface="Times New Roman" panose="02020603050405020304" pitchFamily="18" charset="0"/>
            </a:endParaRPr>
          </a:p>
          <a:p>
            <a:pPr indent="720000">
              <a:lnSpc>
                <a:spcPct val="150000"/>
              </a:lnSpc>
            </a:pPr>
            <a:r>
              <a:rPr lang="en-US" altLang="zh-CN" sz="2800" dirty="0">
                <a:latin typeface="华文仿宋" panose="02010600040101010101" pitchFamily="2" charset="-122"/>
                <a:ea typeface="华文仿宋" panose="02010600040101010101" pitchFamily="2" charset="-122"/>
                <a:cs typeface="Times New Roman" panose="02020603050405020304" pitchFamily="18" charset="0"/>
              </a:rPr>
              <a:t>3</a:t>
            </a:r>
            <a:r>
              <a:rPr lang="zh-CN" altLang="en-US" sz="2800" dirty="0">
                <a:latin typeface="华文仿宋" panose="02010600040101010101" pitchFamily="2" charset="-122"/>
                <a:ea typeface="华文仿宋" panose="02010600040101010101" pitchFamily="2" charset="-122"/>
                <a:cs typeface="Times New Roman" panose="02020603050405020304" pitchFamily="18" charset="0"/>
              </a:rPr>
              <a:t>、</a:t>
            </a:r>
            <a:r>
              <a:rPr lang="zh-CN" altLang="zh-CN" sz="2800" b="1" dirty="0">
                <a:solidFill>
                  <a:srgbClr val="FF0000"/>
                </a:solidFill>
                <a:latin typeface="华文仿宋" panose="02010600040101010101" pitchFamily="2" charset="-122"/>
                <a:ea typeface="华文仿宋" panose="02010600040101010101" pitchFamily="2" charset="-122"/>
                <a:cs typeface="Times New Roman" panose="02020603050405020304" pitchFamily="18" charset="0"/>
              </a:rPr>
              <a:t>万有引力提供物体运动所需的向心力</a:t>
            </a:r>
            <a:r>
              <a:rPr lang="zh-CN" altLang="en-US" sz="2800" b="1" dirty="0">
                <a:solidFill>
                  <a:srgbClr val="FF0000"/>
                </a:solidFill>
                <a:latin typeface="华文仿宋" panose="02010600040101010101" pitchFamily="2" charset="-122"/>
                <a:ea typeface="华文仿宋" panose="02010600040101010101" pitchFamily="2" charset="-122"/>
                <a:cs typeface="Times New Roman" panose="02020603050405020304" pitchFamily="18" charset="0"/>
              </a:rPr>
              <a:t>。</a:t>
            </a:r>
            <a:endParaRPr lang="zh-CN" altLang="en-US" sz="2800" b="1" dirty="0">
              <a:solidFill>
                <a:srgbClr val="FF0000"/>
              </a:solidFill>
              <a:latin typeface="华文仿宋" panose="02010600040101010101" pitchFamily="2" charset="-122"/>
              <a:ea typeface="华文仿宋" panose="02010600040101010101" pitchFamily="2" charset="-122"/>
            </a:endParaRPr>
          </a:p>
        </p:txBody>
      </p:sp>
      <p:sp>
        <p:nvSpPr>
          <p:cNvPr id="5" name="矩形 4">
            <a:extLst>
              <a:ext uri="{FF2B5EF4-FFF2-40B4-BE49-F238E27FC236}">
                <a16:creationId xmlns:a16="http://schemas.microsoft.com/office/drawing/2014/main" id="{D7FE8BC5-B4F7-4021-95A5-4B3610092E02}"/>
              </a:ext>
            </a:extLst>
          </p:cNvPr>
          <p:cNvSpPr/>
          <p:nvPr/>
        </p:nvSpPr>
        <p:spPr>
          <a:xfrm>
            <a:off x="645739" y="1737066"/>
            <a:ext cx="8956771" cy="523220"/>
          </a:xfrm>
          <a:prstGeom prst="rect">
            <a:avLst/>
          </a:prstGeom>
          <a:solidFill>
            <a:srgbClr val="0070C0"/>
          </a:solidFill>
          <a:ln>
            <a:solidFill>
              <a:schemeClr val="accent1"/>
            </a:solidFill>
          </a:ln>
        </p:spPr>
        <p:txBody>
          <a:bodyPr wrap="square">
            <a:spAutoFit/>
          </a:bodyPr>
          <a:lstStyle/>
          <a:p>
            <a:r>
              <a:rPr lang="zh-CN" altLang="zh-CN" sz="2800" dirty="0">
                <a:solidFill>
                  <a:schemeClr val="bg1"/>
                </a:solidFill>
                <a:latin typeface="华文仿宋" panose="02010600040101010101" pitchFamily="2" charset="-122"/>
                <a:ea typeface="华文仿宋" panose="02010600040101010101" pitchFamily="2" charset="-122"/>
                <a:cs typeface="Times New Roman" panose="02020603050405020304" pitchFamily="18" charset="0"/>
              </a:rPr>
              <a:t>物体在地球附近绕地球运动时，太阳的作用可以忽略。</a:t>
            </a:r>
            <a:endParaRPr lang="zh-CN" altLang="en-US" sz="2800" dirty="0">
              <a:solidFill>
                <a:schemeClr val="bg1"/>
              </a:solidFill>
              <a:latin typeface="华文仿宋" panose="02010600040101010101" pitchFamily="2" charset="-122"/>
              <a:ea typeface="华文仿宋" panose="02010600040101010101" pitchFamily="2" charset="-122"/>
            </a:endParaRPr>
          </a:p>
        </p:txBody>
      </p:sp>
      <p:sp>
        <p:nvSpPr>
          <p:cNvPr id="4" name="矩形 3">
            <a:extLst>
              <a:ext uri="{FF2B5EF4-FFF2-40B4-BE49-F238E27FC236}">
                <a16:creationId xmlns:a16="http://schemas.microsoft.com/office/drawing/2014/main" id="{15F9BCE3-0A25-4B84-8464-D953B3EDF2A1}"/>
              </a:ext>
            </a:extLst>
          </p:cNvPr>
          <p:cNvSpPr/>
          <p:nvPr/>
        </p:nvSpPr>
        <p:spPr>
          <a:xfrm>
            <a:off x="4217944" y="592465"/>
            <a:ext cx="2236510" cy="707886"/>
          </a:xfrm>
          <a:prstGeom prst="rect">
            <a:avLst/>
          </a:prstGeom>
          <a:solidFill>
            <a:schemeClr val="accent2"/>
          </a:solidFill>
        </p:spPr>
        <p:txBody>
          <a:bodyPr wrap="none">
            <a:spAutoFit/>
          </a:bodyPr>
          <a:lstStyle/>
          <a:p>
            <a:r>
              <a:rPr lang="zh-CN" altLang="en-US" sz="4000" b="1" dirty="0">
                <a:solidFill>
                  <a:schemeClr val="bg1"/>
                </a:solidFill>
                <a:latin typeface="华文仿宋" panose="02010600040101010101" pitchFamily="2" charset="-122"/>
                <a:ea typeface="华文仿宋" panose="02010600040101010101" pitchFamily="2" charset="-122"/>
                <a:cs typeface="Times New Roman" panose="02020603050405020304" pitchFamily="18" charset="0"/>
              </a:rPr>
              <a:t>模型建构</a:t>
            </a:r>
            <a:endParaRPr lang="zh-CN" altLang="en-US" sz="4000" dirty="0">
              <a:solidFill>
                <a:schemeClr val="bg1"/>
              </a:solidFill>
              <a:latin typeface="华文仿宋" panose="02010600040101010101" pitchFamily="2" charset="-122"/>
              <a:ea typeface="华文仿宋" panose="02010600040101010101" pitchFamily="2" charset="-122"/>
            </a:endParaRPr>
          </a:p>
        </p:txBody>
      </p:sp>
      <p:grpSp>
        <p:nvGrpSpPr>
          <p:cNvPr id="11" name="组合 10">
            <a:extLst>
              <a:ext uri="{FF2B5EF4-FFF2-40B4-BE49-F238E27FC236}">
                <a16:creationId xmlns:a16="http://schemas.microsoft.com/office/drawing/2014/main" id="{00BCA9B0-E153-4528-B7AE-E3E9D77FCA36}"/>
              </a:ext>
            </a:extLst>
          </p:cNvPr>
          <p:cNvGrpSpPr/>
          <p:nvPr/>
        </p:nvGrpSpPr>
        <p:grpSpPr>
          <a:xfrm>
            <a:off x="8593984" y="2454441"/>
            <a:ext cx="1962051" cy="2090058"/>
            <a:chOff x="8593984" y="2454441"/>
            <a:chExt cx="1962051" cy="2090058"/>
          </a:xfrm>
        </p:grpSpPr>
        <p:sp>
          <p:nvSpPr>
            <p:cNvPr id="7" name="Oval 15">
              <a:extLst>
                <a:ext uri="{FF2B5EF4-FFF2-40B4-BE49-F238E27FC236}">
                  <a16:creationId xmlns:a16="http://schemas.microsoft.com/office/drawing/2014/main" id="{94D0F607-7A92-4BCB-AA26-E109D03EDFCB}"/>
                </a:ext>
              </a:extLst>
            </p:cNvPr>
            <p:cNvSpPr>
              <a:spLocks noChangeArrowheads="1"/>
            </p:cNvSpPr>
            <p:nvPr/>
          </p:nvSpPr>
          <p:spPr bwMode="auto">
            <a:xfrm>
              <a:off x="8593984" y="2557568"/>
              <a:ext cx="1962051" cy="1986931"/>
            </a:xfrm>
            <a:prstGeom prst="ellipse">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2400">
                  <a:solidFill>
                    <a:schemeClr val="bg1"/>
                  </a:solidFill>
                  <a:latin typeface="黑体" panose="02010609060101010101" pitchFamily="49" charset="-122"/>
                  <a:ea typeface="黑体" panose="02010609060101010101" pitchFamily="49" charset="-122"/>
                </a:defRPr>
              </a:lvl1pPr>
              <a:lvl2pPr marL="742950" indent="-285750" algn="ctr">
                <a:spcBef>
                  <a:spcPct val="20000"/>
                </a:spcBef>
                <a:defRPr sz="2400">
                  <a:solidFill>
                    <a:schemeClr val="bg1"/>
                  </a:solidFill>
                  <a:latin typeface="黑体" panose="02010609060101010101" pitchFamily="49" charset="-122"/>
                  <a:ea typeface="黑体" panose="02010609060101010101" pitchFamily="49" charset="-122"/>
                </a:defRPr>
              </a:lvl2pPr>
              <a:lvl3pPr marL="1143000" indent="-228600" algn="ctr">
                <a:spcBef>
                  <a:spcPct val="20000"/>
                </a:spcBef>
                <a:defRPr sz="2400">
                  <a:solidFill>
                    <a:schemeClr val="bg1"/>
                  </a:solidFill>
                  <a:latin typeface="黑体" panose="02010609060101010101" pitchFamily="49" charset="-122"/>
                  <a:ea typeface="黑体" panose="02010609060101010101" pitchFamily="49" charset="-122"/>
                </a:defRPr>
              </a:lvl3pPr>
              <a:lvl4pPr marL="1600200" indent="-228600" algn="ctr">
                <a:spcBef>
                  <a:spcPct val="20000"/>
                </a:spcBef>
                <a:defRPr sz="2400">
                  <a:solidFill>
                    <a:schemeClr val="bg1"/>
                  </a:solidFill>
                  <a:latin typeface="黑体" panose="02010609060101010101" pitchFamily="49" charset="-122"/>
                  <a:ea typeface="黑体" panose="02010609060101010101" pitchFamily="49" charset="-122"/>
                </a:defRPr>
              </a:lvl4pPr>
              <a:lvl5pPr marL="2057400" indent="-228600" algn="ctr">
                <a:spcBef>
                  <a:spcPct val="20000"/>
                </a:spcBef>
                <a:defRPr sz="2400">
                  <a:solidFill>
                    <a:schemeClr val="bg1"/>
                  </a:solidFill>
                  <a:latin typeface="黑体" panose="02010609060101010101" pitchFamily="49" charset="-122"/>
                  <a:ea typeface="黑体" panose="02010609060101010101" pitchFamily="49" charset="-122"/>
                </a:defRPr>
              </a:lvl5pPr>
              <a:lvl6pPr marL="25146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6pPr>
              <a:lvl7pPr marL="29718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7pPr>
              <a:lvl8pPr marL="34290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8pPr>
              <a:lvl9pPr marL="38862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黑体" panose="02010609060101010101" pitchFamily="49" charset="-122"/>
                <a:ea typeface="黑体" panose="02010609060101010101" pitchFamily="49" charset="-122"/>
              </a:endParaRPr>
            </a:p>
          </p:txBody>
        </p:sp>
        <p:pic>
          <p:nvPicPr>
            <p:cNvPr id="8" name="Picture 4">
              <a:extLst>
                <a:ext uri="{FF2B5EF4-FFF2-40B4-BE49-F238E27FC236}">
                  <a16:creationId xmlns:a16="http://schemas.microsoft.com/office/drawing/2014/main" id="{9BE171C1-5B82-4F3D-BA6D-EA791F21CDB6}"/>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615903" y="2653282"/>
              <a:ext cx="1890712" cy="179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椭圆 9">
              <a:extLst>
                <a:ext uri="{FF2B5EF4-FFF2-40B4-BE49-F238E27FC236}">
                  <a16:creationId xmlns:a16="http://schemas.microsoft.com/office/drawing/2014/main" id="{2DF3478C-592B-4E6C-BCEB-90B83D44709D}"/>
                </a:ext>
              </a:extLst>
            </p:cNvPr>
            <p:cNvSpPr/>
            <p:nvPr/>
          </p:nvSpPr>
          <p:spPr>
            <a:xfrm>
              <a:off x="9240517" y="2454441"/>
              <a:ext cx="192241" cy="198841"/>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1508638122"/>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8863C90-762D-49BC-80F4-E5B1753CFEA4}"/>
              </a:ext>
            </a:extLst>
          </p:cNvPr>
          <p:cNvSpPr/>
          <p:nvPr/>
        </p:nvSpPr>
        <p:spPr>
          <a:xfrm>
            <a:off x="310856" y="1081349"/>
            <a:ext cx="11258844" cy="1957202"/>
          </a:xfrm>
          <a:prstGeom prst="rect">
            <a:avLst/>
          </a:prstGeom>
        </p:spPr>
        <p:txBody>
          <a:bodyPr wrap="square">
            <a:spAutoFit/>
          </a:bodyPr>
          <a:lstStyle/>
          <a:p>
            <a:pPr indent="720000">
              <a:lnSpc>
                <a:spcPct val="150000"/>
              </a:lnSpc>
            </a:pPr>
            <a:r>
              <a:rPr lang="zh-CN" altLang="zh-CN" sz="2800" dirty="0">
                <a:latin typeface="Times New Roman" panose="02020603050405020304" pitchFamily="18" charset="0"/>
                <a:cs typeface="Times New Roman" panose="02020603050405020304" pitchFamily="18" charset="0"/>
              </a:rPr>
              <a:t>设地球的质量为</a:t>
            </a:r>
            <a:r>
              <a:rPr lang="en-US" altLang="zh-CN" sz="2800" i="1" dirty="0">
                <a:latin typeface="Times New Roman" panose="02020603050405020304" pitchFamily="18" charset="0"/>
              </a:rPr>
              <a:t>m</a:t>
            </a:r>
            <a:r>
              <a:rPr lang="zh-CN" altLang="zh-CN" sz="2800" baseline="-25000" dirty="0">
                <a:latin typeface="Times New Roman" panose="02020603050405020304" pitchFamily="18" charset="0"/>
                <a:cs typeface="Times New Roman" panose="02020603050405020304" pitchFamily="18" charset="0"/>
              </a:rPr>
              <a:t>地</a:t>
            </a:r>
            <a:r>
              <a:rPr lang="zh-CN" altLang="zh-CN" sz="2800" dirty="0">
                <a:latin typeface="Times New Roman" panose="02020603050405020304" pitchFamily="18" charset="0"/>
                <a:cs typeface="Times New Roman" panose="02020603050405020304" pitchFamily="18" charset="0"/>
              </a:rPr>
              <a:t>，物体的质量为</a:t>
            </a:r>
            <a:r>
              <a:rPr lang="en-US" altLang="zh-CN" sz="2800" i="1" dirty="0">
                <a:latin typeface="Times New Roman" panose="02020603050405020304" pitchFamily="18" charset="0"/>
              </a:rPr>
              <a:t>m</a:t>
            </a:r>
            <a:r>
              <a:rPr lang="zh-CN" altLang="zh-CN" sz="2800" dirty="0">
                <a:latin typeface="Times New Roman" panose="02020603050405020304" pitchFamily="18" charset="0"/>
                <a:cs typeface="Times New Roman" panose="02020603050405020304" pitchFamily="18" charset="0"/>
              </a:rPr>
              <a:t>，速度为</a:t>
            </a:r>
            <a:r>
              <a:rPr lang="en-US" altLang="zh-CN" sz="2800" i="1" dirty="0">
                <a:latin typeface="Times New Roman" panose="02020603050405020304" pitchFamily="18" charset="0"/>
              </a:rPr>
              <a:t>v</a:t>
            </a:r>
            <a:r>
              <a:rPr lang="zh-CN" altLang="zh-CN" sz="2800" dirty="0">
                <a:latin typeface="Times New Roman" panose="02020603050405020304" pitchFamily="18" charset="0"/>
                <a:cs typeface="Times New Roman" panose="02020603050405020304" pitchFamily="18" charset="0"/>
              </a:rPr>
              <a:t>，它到地心的距离为</a:t>
            </a:r>
            <a:r>
              <a:rPr lang="en-US" altLang="zh-CN" sz="2800" i="1" dirty="0">
                <a:latin typeface="Times New Roman" panose="02020603050405020304" pitchFamily="18" charset="0"/>
              </a:rPr>
              <a:t>r</a:t>
            </a:r>
            <a:r>
              <a:rPr lang="zh-CN"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indent="720000">
              <a:lnSpc>
                <a:spcPct val="150000"/>
              </a:lnSpc>
            </a:pPr>
            <a:r>
              <a:rPr lang="zh-CN" altLang="zh-CN" sz="2800" b="1" dirty="0">
                <a:solidFill>
                  <a:srgbClr val="FF0000"/>
                </a:solidFill>
                <a:latin typeface="Times New Roman" panose="02020603050405020304" pitchFamily="18" charset="0"/>
                <a:cs typeface="Times New Roman" panose="02020603050405020304" pitchFamily="18" charset="0"/>
              </a:rPr>
              <a:t>万有引力提供物体运动所需的向心力</a:t>
            </a:r>
            <a:r>
              <a:rPr lang="zh-CN" altLang="en-US" sz="2800" dirty="0">
                <a:latin typeface="Times New Roman" panose="02020603050405020304" pitchFamily="18" charset="0"/>
                <a:cs typeface="Times New Roman" panose="02020603050405020304" pitchFamily="18" charset="0"/>
              </a:rPr>
              <a:t>，所以</a:t>
            </a:r>
          </a:p>
        </p:txBody>
      </p:sp>
      <p:pic>
        <p:nvPicPr>
          <p:cNvPr id="5" name="图片 4">
            <a:extLst>
              <a:ext uri="{FF2B5EF4-FFF2-40B4-BE49-F238E27FC236}">
                <a16:creationId xmlns:a16="http://schemas.microsoft.com/office/drawing/2014/main" id="{DC921179-3362-4BFB-B06D-316D3F09B501}"/>
              </a:ext>
            </a:extLst>
          </p:cNvPr>
          <p:cNvPicPr>
            <a:picLocks noChangeAspect="1"/>
          </p:cNvPicPr>
          <p:nvPr/>
        </p:nvPicPr>
        <p:blipFill>
          <a:blip r:embed="rId3"/>
          <a:stretch>
            <a:fillRect/>
          </a:stretch>
        </p:blipFill>
        <p:spPr>
          <a:xfrm>
            <a:off x="3407466" y="3219276"/>
            <a:ext cx="3809524" cy="1485714"/>
          </a:xfrm>
          <a:prstGeom prst="rect">
            <a:avLst/>
          </a:prstGeom>
        </p:spPr>
      </p:pic>
      <p:sp>
        <p:nvSpPr>
          <p:cNvPr id="6" name="矩形 5">
            <a:extLst>
              <a:ext uri="{FF2B5EF4-FFF2-40B4-BE49-F238E27FC236}">
                <a16:creationId xmlns:a16="http://schemas.microsoft.com/office/drawing/2014/main" id="{299DF9D7-B39F-46EA-917E-34E27DD10F6F}"/>
              </a:ext>
            </a:extLst>
          </p:cNvPr>
          <p:cNvSpPr/>
          <p:nvPr/>
        </p:nvSpPr>
        <p:spPr>
          <a:xfrm>
            <a:off x="759655" y="4591548"/>
            <a:ext cx="2152358" cy="646331"/>
          </a:xfrm>
          <a:prstGeom prst="rect">
            <a:avLst/>
          </a:prstGeom>
        </p:spPr>
        <p:txBody>
          <a:bodyPr wrap="square">
            <a:spAutoFit/>
          </a:bodyPr>
          <a:lstStyle/>
          <a:p>
            <a:r>
              <a:rPr lang="zh-CN" altLang="en-US" sz="3600" dirty="0">
                <a:latin typeface="Times New Roman" panose="02020603050405020304" pitchFamily="18" charset="0"/>
                <a:cs typeface="Times New Roman" panose="02020603050405020304" pitchFamily="18" charset="0"/>
              </a:rPr>
              <a:t>由此解出</a:t>
            </a:r>
          </a:p>
        </p:txBody>
      </p:sp>
      <p:pic>
        <p:nvPicPr>
          <p:cNvPr id="7" name="图片 6">
            <a:extLst>
              <a:ext uri="{FF2B5EF4-FFF2-40B4-BE49-F238E27FC236}">
                <a16:creationId xmlns:a16="http://schemas.microsoft.com/office/drawing/2014/main" id="{DC80D866-53CC-48DF-AEEF-CBB152F69C28}"/>
              </a:ext>
            </a:extLst>
          </p:cNvPr>
          <p:cNvPicPr>
            <a:picLocks noChangeAspect="1"/>
          </p:cNvPicPr>
          <p:nvPr/>
        </p:nvPicPr>
        <p:blipFill>
          <a:blip r:embed="rId4"/>
          <a:stretch>
            <a:fillRect/>
          </a:stretch>
        </p:blipFill>
        <p:spPr>
          <a:xfrm>
            <a:off x="3978894" y="4914713"/>
            <a:ext cx="2666667" cy="1380952"/>
          </a:xfrm>
          <a:prstGeom prst="rect">
            <a:avLst/>
          </a:prstGeom>
        </p:spPr>
      </p:pic>
      <p:sp>
        <p:nvSpPr>
          <p:cNvPr id="8" name="矩形 7">
            <a:extLst>
              <a:ext uri="{FF2B5EF4-FFF2-40B4-BE49-F238E27FC236}">
                <a16:creationId xmlns:a16="http://schemas.microsoft.com/office/drawing/2014/main" id="{C4C631F1-3F30-4B4B-8535-4385B167A68E}"/>
              </a:ext>
            </a:extLst>
          </p:cNvPr>
          <p:cNvSpPr/>
          <p:nvPr/>
        </p:nvSpPr>
        <p:spPr>
          <a:xfrm>
            <a:off x="1010700" y="188774"/>
            <a:ext cx="8905002" cy="707886"/>
          </a:xfrm>
          <a:prstGeom prst="rect">
            <a:avLst/>
          </a:prstGeom>
          <a:solidFill>
            <a:schemeClr val="accent2"/>
          </a:solidFill>
        </p:spPr>
        <p:txBody>
          <a:bodyPr wrap="none">
            <a:spAutoFit/>
          </a:bodyPr>
          <a:lstStyle/>
          <a:p>
            <a:r>
              <a:rPr lang="zh-CN" altLang="en-US" sz="4000" b="1" dirty="0">
                <a:solidFill>
                  <a:schemeClr val="bg1"/>
                </a:solidFill>
                <a:latin typeface="华文仿宋" panose="02010600040101010101" pitchFamily="2" charset="-122"/>
                <a:ea typeface="华文仿宋" panose="02010600040101010101" pitchFamily="2" charset="-122"/>
                <a:cs typeface="Times New Roman" panose="02020603050405020304" pitchFamily="18" charset="0"/>
              </a:rPr>
              <a:t>应用万有引力定律和牛顿第二定律推算</a:t>
            </a:r>
            <a:endParaRPr lang="zh-CN" altLang="en-US" sz="4000" dirty="0">
              <a:solidFill>
                <a:schemeClr val="bg1"/>
              </a:solidFill>
              <a:latin typeface="华文仿宋" panose="02010600040101010101" pitchFamily="2" charset="-122"/>
              <a:ea typeface="华文仿宋" panose="02010600040101010101" pitchFamily="2" charset="-122"/>
            </a:endParaRPr>
          </a:p>
        </p:txBody>
      </p:sp>
      <p:pic>
        <p:nvPicPr>
          <p:cNvPr id="4" name="图片 3">
            <a:extLst>
              <a:ext uri="{FF2B5EF4-FFF2-40B4-BE49-F238E27FC236}">
                <a16:creationId xmlns:a16="http://schemas.microsoft.com/office/drawing/2014/main" id="{FCAEB93C-959B-4D0F-BB26-0DAA5B27B1DE}"/>
              </a:ext>
            </a:extLst>
          </p:cNvPr>
          <p:cNvPicPr>
            <a:picLocks noChangeAspect="1"/>
          </p:cNvPicPr>
          <p:nvPr/>
        </p:nvPicPr>
        <p:blipFill>
          <a:blip r:embed="rId5"/>
          <a:stretch>
            <a:fillRect/>
          </a:stretch>
        </p:blipFill>
        <p:spPr>
          <a:xfrm>
            <a:off x="8283871" y="3539897"/>
            <a:ext cx="1987468" cy="2103302"/>
          </a:xfrm>
          <a:prstGeom prst="rect">
            <a:avLst/>
          </a:prstGeom>
        </p:spPr>
      </p:pic>
    </p:spTree>
    <p:custDataLst>
      <p:tags r:id="rId1"/>
    </p:custDataLst>
    <p:extLst>
      <p:ext uri="{BB962C8B-B14F-4D97-AF65-F5344CB8AC3E}">
        <p14:creationId xmlns:p14="http://schemas.microsoft.com/office/powerpoint/2010/main" val="1313855269"/>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FBD718A-6A6E-491A-B135-5EE7797F8939}"/>
              </a:ext>
            </a:extLst>
          </p:cNvPr>
          <p:cNvSpPr/>
          <p:nvPr/>
        </p:nvSpPr>
        <p:spPr>
          <a:xfrm>
            <a:off x="335280" y="567772"/>
            <a:ext cx="11521439" cy="3321487"/>
          </a:xfrm>
          <a:prstGeom prst="rect">
            <a:avLst/>
          </a:prstGeom>
        </p:spPr>
        <p:txBody>
          <a:bodyPr wrap="square">
            <a:spAutoFit/>
          </a:bodyPr>
          <a:lstStyle/>
          <a:p>
            <a:pPr indent="576000">
              <a:lnSpc>
                <a:spcPct val="150000"/>
              </a:lnSpc>
            </a:pPr>
            <a:r>
              <a:rPr lang="zh-CN" altLang="zh-CN" sz="3600" dirty="0">
                <a:latin typeface="Times New Roman" panose="02020603050405020304" pitchFamily="18" charset="0"/>
                <a:cs typeface="Times New Roman" panose="02020603050405020304" pitchFamily="18" charset="0"/>
              </a:rPr>
              <a:t>已知地球质量为</a:t>
            </a:r>
            <a:r>
              <a:rPr lang="en-US" altLang="zh-CN" sz="3600" dirty="0">
                <a:latin typeface="Times New Roman" panose="02020603050405020304" pitchFamily="18" charset="0"/>
              </a:rPr>
              <a:t>5.98×10</a:t>
            </a:r>
            <a:r>
              <a:rPr lang="en-US" altLang="zh-CN" sz="3600" baseline="30000" dirty="0">
                <a:latin typeface="Times New Roman" panose="02020603050405020304" pitchFamily="18" charset="0"/>
              </a:rPr>
              <a:t>24</a:t>
            </a:r>
            <a:r>
              <a:rPr lang="en-US" altLang="zh-CN" sz="3600" dirty="0">
                <a:latin typeface="Times New Roman" panose="02020603050405020304" pitchFamily="18" charset="0"/>
              </a:rPr>
              <a:t>kg</a:t>
            </a:r>
            <a:r>
              <a:rPr lang="zh-CN" altLang="zh-CN" sz="3600" dirty="0">
                <a:latin typeface="Times New Roman" panose="02020603050405020304" pitchFamily="18" charset="0"/>
                <a:cs typeface="Times New Roman" panose="02020603050405020304" pitchFamily="18" charset="0"/>
              </a:rPr>
              <a:t>，近地卫星在</a:t>
            </a:r>
            <a:r>
              <a:rPr lang="en-US" altLang="zh-CN" sz="3600" dirty="0">
                <a:latin typeface="Times New Roman" panose="02020603050405020304" pitchFamily="18" charset="0"/>
              </a:rPr>
              <a:t>100</a:t>
            </a:r>
            <a:r>
              <a:rPr lang="en-US" altLang="zh-CN" sz="3600" dirty="0">
                <a:latin typeface="Times New Roman" panose="02020603050405020304" pitchFamily="18" charset="0"/>
                <a:cs typeface="微软雅黑" panose="020B0503020204020204" pitchFamily="34" charset="-122"/>
              </a:rPr>
              <a:t>~</a:t>
            </a:r>
            <a:r>
              <a:rPr lang="en-US" altLang="zh-CN" sz="3600" dirty="0">
                <a:latin typeface="Times New Roman" panose="02020603050405020304" pitchFamily="18" charset="0"/>
              </a:rPr>
              <a:t>200km</a:t>
            </a:r>
            <a:r>
              <a:rPr lang="zh-CN" altLang="zh-CN" sz="3600" dirty="0">
                <a:latin typeface="Times New Roman" panose="02020603050405020304" pitchFamily="18" charset="0"/>
                <a:cs typeface="Times New Roman" panose="02020603050405020304" pitchFamily="18" charset="0"/>
              </a:rPr>
              <a:t>的高度飞行，远小于地球半径（</a:t>
            </a:r>
            <a:r>
              <a:rPr lang="en-US" altLang="zh-CN" sz="3600" dirty="0">
                <a:latin typeface="Times New Roman" panose="02020603050405020304" pitchFamily="18" charset="0"/>
              </a:rPr>
              <a:t>6400km</a:t>
            </a:r>
            <a:r>
              <a:rPr lang="zh-CN" altLang="zh-CN" sz="3600" dirty="0">
                <a:latin typeface="Times New Roman" panose="02020603050405020304" pitchFamily="18" charset="0"/>
                <a:cs typeface="Times New Roman" panose="02020603050405020304" pitchFamily="18" charset="0"/>
              </a:rPr>
              <a:t>），可以近似</a:t>
            </a:r>
            <a:r>
              <a:rPr lang="zh-CN" altLang="zh-CN" sz="3600" b="1" dirty="0">
                <a:solidFill>
                  <a:srgbClr val="FF0000"/>
                </a:solidFill>
                <a:latin typeface="Times New Roman" panose="02020603050405020304" pitchFamily="18" charset="0"/>
                <a:cs typeface="Times New Roman" panose="02020603050405020304" pitchFamily="18" charset="0"/>
              </a:rPr>
              <a:t>用地球半径</a:t>
            </a:r>
            <a:r>
              <a:rPr lang="en-US" altLang="zh-CN" sz="3600" b="1" i="1" dirty="0">
                <a:solidFill>
                  <a:srgbClr val="FF0000"/>
                </a:solidFill>
                <a:latin typeface="Times New Roman" panose="02020603050405020304" pitchFamily="18" charset="0"/>
              </a:rPr>
              <a:t>R</a:t>
            </a:r>
            <a:r>
              <a:rPr lang="zh-CN" altLang="zh-CN" sz="3600" b="1" dirty="0">
                <a:solidFill>
                  <a:srgbClr val="FF0000"/>
                </a:solidFill>
                <a:latin typeface="Times New Roman" panose="02020603050405020304" pitchFamily="18" charset="0"/>
                <a:cs typeface="Times New Roman" panose="02020603050405020304" pitchFamily="18" charset="0"/>
              </a:rPr>
              <a:t>代替卫星到地心的距离</a:t>
            </a:r>
            <a:r>
              <a:rPr lang="en-US" altLang="zh-CN" sz="3600" b="1" i="1" dirty="0">
                <a:solidFill>
                  <a:srgbClr val="FF0000"/>
                </a:solidFill>
                <a:latin typeface="Times New Roman" panose="02020603050405020304" pitchFamily="18" charset="0"/>
              </a:rPr>
              <a:t>r</a:t>
            </a:r>
            <a:r>
              <a:rPr lang="zh-CN" altLang="zh-CN" sz="3600" dirty="0">
                <a:latin typeface="Times New Roman" panose="02020603050405020304" pitchFamily="18" charset="0"/>
                <a:cs typeface="Times New Roman" panose="02020603050405020304" pitchFamily="18" charset="0"/>
              </a:rPr>
              <a:t>。把数据代入上式后算出</a:t>
            </a:r>
            <a:endParaRPr lang="zh-CN" altLang="en-US" sz="3600" dirty="0"/>
          </a:p>
        </p:txBody>
      </p:sp>
      <p:pic>
        <p:nvPicPr>
          <p:cNvPr id="4" name="图片 3">
            <a:extLst>
              <a:ext uri="{FF2B5EF4-FFF2-40B4-BE49-F238E27FC236}">
                <a16:creationId xmlns:a16="http://schemas.microsoft.com/office/drawing/2014/main" id="{E511193F-A480-4C17-ABF8-C98D0D60A467}"/>
              </a:ext>
            </a:extLst>
          </p:cNvPr>
          <p:cNvPicPr>
            <a:picLocks noChangeAspect="1"/>
          </p:cNvPicPr>
          <p:nvPr/>
        </p:nvPicPr>
        <p:blipFill>
          <a:blip r:embed="rId3"/>
          <a:stretch>
            <a:fillRect/>
          </a:stretch>
        </p:blipFill>
        <p:spPr>
          <a:xfrm>
            <a:off x="1334663" y="3382119"/>
            <a:ext cx="9522672" cy="1492582"/>
          </a:xfrm>
          <a:prstGeom prst="rect">
            <a:avLst/>
          </a:prstGeom>
        </p:spPr>
      </p:pic>
      <p:sp>
        <p:nvSpPr>
          <p:cNvPr id="5" name="矩形 4">
            <a:extLst>
              <a:ext uri="{FF2B5EF4-FFF2-40B4-BE49-F238E27FC236}">
                <a16:creationId xmlns:a16="http://schemas.microsoft.com/office/drawing/2014/main" id="{7AED65B7-2E37-4659-95E2-F7C39F500483}"/>
              </a:ext>
            </a:extLst>
          </p:cNvPr>
          <p:cNvSpPr/>
          <p:nvPr/>
        </p:nvSpPr>
        <p:spPr>
          <a:xfrm>
            <a:off x="389208" y="5030150"/>
            <a:ext cx="11802792" cy="827984"/>
          </a:xfrm>
          <a:prstGeom prst="rect">
            <a:avLst/>
          </a:prstGeom>
        </p:spPr>
        <p:txBody>
          <a:bodyPr wrap="square">
            <a:spAutoFit/>
          </a:bodyPr>
          <a:lstStyle/>
          <a:p>
            <a:pPr indent="576000">
              <a:lnSpc>
                <a:spcPct val="150000"/>
              </a:lnSpc>
            </a:pPr>
            <a:r>
              <a:rPr lang="zh-CN" altLang="en-US" sz="3600" dirty="0">
                <a:latin typeface="Times New Roman" panose="02020603050405020304" pitchFamily="18" charset="0"/>
                <a:cs typeface="Times New Roman" panose="02020603050405020304" pitchFamily="18" charset="0"/>
              </a:rPr>
              <a:t>这就是</a:t>
            </a:r>
            <a:r>
              <a:rPr lang="zh-CN" altLang="en-US" sz="3600" b="1" dirty="0">
                <a:solidFill>
                  <a:srgbClr val="FF0000"/>
                </a:solidFill>
                <a:latin typeface="Times New Roman" panose="02020603050405020304" pitchFamily="18" charset="0"/>
                <a:cs typeface="Times New Roman" panose="02020603050405020304" pitchFamily="18" charset="0"/>
              </a:rPr>
              <a:t>第一宇宙速度</a:t>
            </a:r>
          </a:p>
        </p:txBody>
      </p:sp>
      <p:grpSp>
        <p:nvGrpSpPr>
          <p:cNvPr id="7" name="组合 6">
            <a:extLst>
              <a:ext uri="{FF2B5EF4-FFF2-40B4-BE49-F238E27FC236}">
                <a16:creationId xmlns:a16="http://schemas.microsoft.com/office/drawing/2014/main" id="{4BD674DC-6FE8-4423-B38F-75C93F5624F5}"/>
              </a:ext>
            </a:extLst>
          </p:cNvPr>
          <p:cNvGrpSpPr/>
          <p:nvPr/>
        </p:nvGrpSpPr>
        <p:grpSpPr>
          <a:xfrm>
            <a:off x="8809976" y="4552042"/>
            <a:ext cx="1962051" cy="2090058"/>
            <a:chOff x="8593984" y="2454441"/>
            <a:chExt cx="1962051" cy="2090058"/>
          </a:xfrm>
        </p:grpSpPr>
        <p:sp>
          <p:nvSpPr>
            <p:cNvPr id="8" name="Oval 15">
              <a:extLst>
                <a:ext uri="{FF2B5EF4-FFF2-40B4-BE49-F238E27FC236}">
                  <a16:creationId xmlns:a16="http://schemas.microsoft.com/office/drawing/2014/main" id="{52607361-1C0D-4D27-831F-8BE5822E343F}"/>
                </a:ext>
              </a:extLst>
            </p:cNvPr>
            <p:cNvSpPr>
              <a:spLocks noChangeArrowheads="1"/>
            </p:cNvSpPr>
            <p:nvPr/>
          </p:nvSpPr>
          <p:spPr bwMode="auto">
            <a:xfrm>
              <a:off x="8593984" y="2557568"/>
              <a:ext cx="1962051" cy="1986931"/>
            </a:xfrm>
            <a:prstGeom prst="ellipse">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2400">
                  <a:solidFill>
                    <a:schemeClr val="bg1"/>
                  </a:solidFill>
                  <a:latin typeface="黑体" panose="02010609060101010101" pitchFamily="49" charset="-122"/>
                  <a:ea typeface="黑体" panose="02010609060101010101" pitchFamily="49" charset="-122"/>
                </a:defRPr>
              </a:lvl1pPr>
              <a:lvl2pPr marL="742950" indent="-285750" algn="ctr">
                <a:spcBef>
                  <a:spcPct val="20000"/>
                </a:spcBef>
                <a:defRPr sz="2400">
                  <a:solidFill>
                    <a:schemeClr val="bg1"/>
                  </a:solidFill>
                  <a:latin typeface="黑体" panose="02010609060101010101" pitchFamily="49" charset="-122"/>
                  <a:ea typeface="黑体" panose="02010609060101010101" pitchFamily="49" charset="-122"/>
                </a:defRPr>
              </a:lvl2pPr>
              <a:lvl3pPr marL="1143000" indent="-228600" algn="ctr">
                <a:spcBef>
                  <a:spcPct val="20000"/>
                </a:spcBef>
                <a:defRPr sz="2400">
                  <a:solidFill>
                    <a:schemeClr val="bg1"/>
                  </a:solidFill>
                  <a:latin typeface="黑体" panose="02010609060101010101" pitchFamily="49" charset="-122"/>
                  <a:ea typeface="黑体" panose="02010609060101010101" pitchFamily="49" charset="-122"/>
                </a:defRPr>
              </a:lvl3pPr>
              <a:lvl4pPr marL="1600200" indent="-228600" algn="ctr">
                <a:spcBef>
                  <a:spcPct val="20000"/>
                </a:spcBef>
                <a:defRPr sz="2400">
                  <a:solidFill>
                    <a:schemeClr val="bg1"/>
                  </a:solidFill>
                  <a:latin typeface="黑体" panose="02010609060101010101" pitchFamily="49" charset="-122"/>
                  <a:ea typeface="黑体" panose="02010609060101010101" pitchFamily="49" charset="-122"/>
                </a:defRPr>
              </a:lvl4pPr>
              <a:lvl5pPr marL="2057400" indent="-228600" algn="ctr">
                <a:spcBef>
                  <a:spcPct val="20000"/>
                </a:spcBef>
                <a:defRPr sz="2400">
                  <a:solidFill>
                    <a:schemeClr val="bg1"/>
                  </a:solidFill>
                  <a:latin typeface="黑体" panose="02010609060101010101" pitchFamily="49" charset="-122"/>
                  <a:ea typeface="黑体" panose="02010609060101010101" pitchFamily="49" charset="-122"/>
                </a:defRPr>
              </a:lvl5pPr>
              <a:lvl6pPr marL="25146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6pPr>
              <a:lvl7pPr marL="29718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7pPr>
              <a:lvl8pPr marL="34290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8pPr>
              <a:lvl9pPr marL="3886200" indent="-228600" algn="ctr" eaLnBrk="0" fontAlgn="base" hangingPunct="0">
                <a:spcBef>
                  <a:spcPct val="20000"/>
                </a:spcBef>
                <a:spcAft>
                  <a:spcPct val="0"/>
                </a:spcAft>
                <a:defRPr sz="2400">
                  <a:solidFill>
                    <a:schemeClr val="bg1"/>
                  </a:solidFill>
                  <a:latin typeface="黑体" panose="02010609060101010101" pitchFamily="49" charset="-122"/>
                  <a:ea typeface="黑体" panose="02010609060101010101" pitchFamily="49" charset="-122"/>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黑体" panose="02010609060101010101" pitchFamily="49" charset="-122"/>
                <a:ea typeface="黑体" panose="02010609060101010101" pitchFamily="49" charset="-122"/>
              </a:endParaRPr>
            </a:p>
          </p:txBody>
        </p:sp>
        <p:pic>
          <p:nvPicPr>
            <p:cNvPr id="9" name="Picture 4">
              <a:extLst>
                <a:ext uri="{FF2B5EF4-FFF2-40B4-BE49-F238E27FC236}">
                  <a16:creationId xmlns:a16="http://schemas.microsoft.com/office/drawing/2014/main" id="{BF23F435-D65C-4FFD-BC85-3D5ABCDA5BDE}"/>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615903" y="2653282"/>
              <a:ext cx="1890712" cy="179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椭圆 9">
              <a:extLst>
                <a:ext uri="{FF2B5EF4-FFF2-40B4-BE49-F238E27FC236}">
                  <a16:creationId xmlns:a16="http://schemas.microsoft.com/office/drawing/2014/main" id="{BE094C65-D1BD-490F-98ED-F726764C1E0D}"/>
                </a:ext>
              </a:extLst>
            </p:cNvPr>
            <p:cNvSpPr/>
            <p:nvPr/>
          </p:nvSpPr>
          <p:spPr>
            <a:xfrm>
              <a:off x="9240517" y="2454441"/>
              <a:ext cx="192241" cy="198841"/>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4261516393"/>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49886942-B635-46D2-BDF5-FB85D872D24A}"/>
              </a:ext>
            </a:extLst>
          </p:cNvPr>
          <p:cNvSpPr/>
          <p:nvPr/>
        </p:nvSpPr>
        <p:spPr>
          <a:xfrm>
            <a:off x="252432" y="837298"/>
            <a:ext cx="10238700" cy="954107"/>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第一宇宙速度：</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指物体在地面附近绕地球做匀速圆周运动的速度</a:t>
            </a:r>
            <a:endParaRPr lang="en-US" altLang="zh-CN" sz="2800" b="1"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800" b="1" dirty="0">
                <a:latin typeface="楷体" panose="02010609060101010101" pitchFamily="49" charset="-122"/>
                <a:ea typeface="楷体" panose="02010609060101010101" pitchFamily="49" charset="-122"/>
                <a:cs typeface="Times New Roman" panose="02020603050405020304" pitchFamily="18" charset="0"/>
              </a:rPr>
              <a:t>（环绕速度）</a:t>
            </a:r>
            <a:r>
              <a:rPr lang="en-US" altLang="zh-CN" sz="2800" b="1" i="1"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800" b="1"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=7.9km/s</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a:t>
            </a:r>
            <a:endParaRPr lang="zh-CN" altLang="en-US" sz="2800" dirty="0">
              <a:latin typeface="楷体" panose="02010609060101010101" pitchFamily="49" charset="-122"/>
              <a:ea typeface="楷体" panose="02010609060101010101" pitchFamily="49" charset="-122"/>
            </a:endParaRPr>
          </a:p>
        </p:txBody>
      </p:sp>
      <p:sp>
        <p:nvSpPr>
          <p:cNvPr id="5" name="矩形 4">
            <a:extLst>
              <a:ext uri="{FF2B5EF4-FFF2-40B4-BE49-F238E27FC236}">
                <a16:creationId xmlns:a16="http://schemas.microsoft.com/office/drawing/2014/main" id="{323EA883-7AB7-4278-9709-3B9FB8E59C46}"/>
              </a:ext>
            </a:extLst>
          </p:cNvPr>
          <p:cNvSpPr/>
          <p:nvPr/>
        </p:nvSpPr>
        <p:spPr>
          <a:xfrm>
            <a:off x="2787216" y="129412"/>
            <a:ext cx="6362715" cy="584775"/>
          </a:xfrm>
          <a:prstGeom prst="rect">
            <a:avLst/>
          </a:prstGeom>
        </p:spPr>
        <p:txBody>
          <a:bodyPr wrap="square">
            <a:spAutoFit/>
          </a:bodyPr>
          <a:lstStyle/>
          <a:p>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活动</a:t>
            </a:r>
            <a:r>
              <a:rPr lang="en-US" altLang="zh-CN"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2</a:t>
            </a:r>
            <a:r>
              <a:rPr lang="zh-CN" altLang="en-US" sz="3200" b="1" dirty="0">
                <a:solidFill>
                  <a:srgbClr val="1552D1"/>
                </a:solidFill>
                <a:latin typeface="仿宋" panose="02010609060101010101" pitchFamily="49" charset="-122"/>
                <a:ea typeface="仿宋" panose="02010609060101010101" pitchFamily="49" charset="-122"/>
                <a:cs typeface="Times New Roman" panose="02020603050405020304" pitchFamily="18" charset="0"/>
              </a:rPr>
              <a:t>：认识宇宙速度</a:t>
            </a:r>
          </a:p>
        </p:txBody>
      </p:sp>
      <p:pic>
        <p:nvPicPr>
          <p:cNvPr id="3" name="图片 2">
            <a:extLst>
              <a:ext uri="{FF2B5EF4-FFF2-40B4-BE49-F238E27FC236}">
                <a16:creationId xmlns:a16="http://schemas.microsoft.com/office/drawing/2014/main" id="{C458D9F9-7026-4709-B2FC-E3CF10D76402}"/>
              </a:ext>
            </a:extLst>
          </p:cNvPr>
          <p:cNvPicPr>
            <a:picLocks noChangeAspect="1"/>
          </p:cNvPicPr>
          <p:nvPr/>
        </p:nvPicPr>
        <p:blipFill>
          <a:blip r:embed="rId4"/>
          <a:stretch>
            <a:fillRect/>
          </a:stretch>
        </p:blipFill>
        <p:spPr>
          <a:xfrm>
            <a:off x="9278553" y="1466987"/>
            <a:ext cx="1981372" cy="2109399"/>
          </a:xfrm>
          <a:prstGeom prst="rect">
            <a:avLst/>
          </a:prstGeom>
        </p:spPr>
      </p:pic>
      <p:sp>
        <p:nvSpPr>
          <p:cNvPr id="8" name="矩形 7">
            <a:extLst>
              <a:ext uri="{FF2B5EF4-FFF2-40B4-BE49-F238E27FC236}">
                <a16:creationId xmlns:a16="http://schemas.microsoft.com/office/drawing/2014/main" id="{60759E19-F2C4-4678-ACBF-3E226DF2E547}"/>
              </a:ext>
            </a:extLst>
          </p:cNvPr>
          <p:cNvSpPr/>
          <p:nvPr/>
        </p:nvSpPr>
        <p:spPr>
          <a:xfrm>
            <a:off x="1143838" y="1894402"/>
            <a:ext cx="8156400" cy="461665"/>
          </a:xfrm>
          <a:prstGeom prst="rect">
            <a:avLst/>
          </a:prstGeom>
          <a:solidFill>
            <a:srgbClr val="0070C0"/>
          </a:solidFill>
          <a:ln>
            <a:solidFill>
              <a:schemeClr val="accent1"/>
            </a:solidFill>
          </a:ln>
        </p:spPr>
        <p:txBody>
          <a:bodyPr wrap="none">
            <a:spAutoFit/>
          </a:bodyPr>
          <a:lstStyle/>
          <a:p>
            <a:r>
              <a:rPr lang="zh-CN" altLang="en-US" sz="2400" b="1" dirty="0">
                <a:solidFill>
                  <a:schemeClr val="bg1"/>
                </a:solidFill>
                <a:latin typeface="Times New Roman" panose="02020603050405020304" pitchFamily="18" charset="0"/>
                <a:cs typeface="Times New Roman" panose="02020603050405020304" pitchFamily="18" charset="0"/>
              </a:rPr>
              <a:t>注意：</a:t>
            </a:r>
            <a:r>
              <a:rPr lang="en-US" altLang="zh-CN" sz="2400" b="1" i="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v</a:t>
            </a:r>
            <a:r>
              <a:rPr lang="en-US" altLang="zh-CN" sz="2400" b="1" baseline="-25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=7.9km/s</a:t>
            </a:r>
            <a:r>
              <a:rPr lang="zh-CN" altLang="en-US" sz="2400" b="1" dirty="0">
                <a:solidFill>
                  <a:schemeClr val="bg1"/>
                </a:solidFill>
                <a:latin typeface="Times New Roman" panose="02020603050405020304" pitchFamily="18" charset="0"/>
                <a:cs typeface="Times New Roman" panose="02020603050405020304" pitchFamily="18" charset="0"/>
              </a:rPr>
              <a:t>航天器的最小发射速度、最大运行速度</a:t>
            </a:r>
          </a:p>
        </p:txBody>
      </p:sp>
      <p:pic>
        <p:nvPicPr>
          <p:cNvPr id="11" name="图片 10">
            <a:extLst>
              <a:ext uri="{FF2B5EF4-FFF2-40B4-BE49-F238E27FC236}">
                <a16:creationId xmlns:a16="http://schemas.microsoft.com/office/drawing/2014/main" id="{48C6A601-118D-418C-99D5-E9E01DDD1754}"/>
              </a:ext>
            </a:extLst>
          </p:cNvPr>
          <p:cNvPicPr>
            <a:picLocks noChangeAspect="1"/>
          </p:cNvPicPr>
          <p:nvPr/>
        </p:nvPicPr>
        <p:blipFill>
          <a:blip r:embed="rId5"/>
          <a:stretch>
            <a:fillRect/>
          </a:stretch>
        </p:blipFill>
        <p:spPr>
          <a:xfrm>
            <a:off x="252432" y="2521686"/>
            <a:ext cx="8897499" cy="1685071"/>
          </a:xfrm>
          <a:prstGeom prst="rect">
            <a:avLst/>
          </a:prstGeom>
        </p:spPr>
      </p:pic>
      <p:sp>
        <p:nvSpPr>
          <p:cNvPr id="12" name="矩形 11">
            <a:extLst>
              <a:ext uri="{FF2B5EF4-FFF2-40B4-BE49-F238E27FC236}">
                <a16:creationId xmlns:a16="http://schemas.microsoft.com/office/drawing/2014/main" id="{4A82FF28-10DE-4C72-8BB4-3A022CEA2471}"/>
              </a:ext>
            </a:extLst>
          </p:cNvPr>
          <p:cNvSpPr/>
          <p:nvPr/>
        </p:nvSpPr>
        <p:spPr>
          <a:xfrm>
            <a:off x="180951" y="4079820"/>
            <a:ext cx="11279011" cy="962315"/>
          </a:xfrm>
          <a:prstGeom prst="rect">
            <a:avLst/>
          </a:prstGeom>
        </p:spPr>
        <p:txBody>
          <a:bodyPr wrap="square">
            <a:spAutoFit/>
          </a:bodyPr>
          <a:lstStyle/>
          <a:p>
            <a:pPr indent="457200">
              <a:lnSpc>
                <a:spcPct val="150000"/>
              </a:lnSpc>
            </a:pPr>
            <a:r>
              <a:rPr lang="zh-CN" altLang="zh-CN" sz="2000" dirty="0">
                <a:latin typeface="Times New Roman" panose="02020603050405020304" pitchFamily="18" charset="0"/>
                <a:cs typeface="Times New Roman" panose="02020603050405020304" pitchFamily="18" charset="0"/>
              </a:rPr>
              <a:t>物体在</a:t>
            </a:r>
            <a:r>
              <a:rPr lang="zh-CN" altLang="zh-CN" sz="2000" b="1" dirty="0">
                <a:solidFill>
                  <a:srgbClr val="FF0000"/>
                </a:solidFill>
                <a:latin typeface="Times New Roman" panose="02020603050405020304" pitchFamily="18" charset="0"/>
                <a:cs typeface="Times New Roman" panose="02020603050405020304" pitchFamily="18" charset="0"/>
              </a:rPr>
              <a:t>地面附近</a:t>
            </a:r>
            <a:r>
              <a:rPr lang="zh-CN" altLang="zh-CN" sz="2000" dirty="0">
                <a:latin typeface="Times New Roman" panose="02020603050405020304" pitchFamily="18" charset="0"/>
                <a:cs typeface="Times New Roman" panose="02020603050405020304" pitchFamily="18" charset="0"/>
              </a:rPr>
              <a:t>绕地球做匀速圆周运动时</a:t>
            </a:r>
            <a:endParaRPr lang="en-US" altLang="zh-CN" sz="2000" dirty="0">
              <a:latin typeface="Times New Roman" panose="02020603050405020304" pitchFamily="18" charset="0"/>
              <a:cs typeface="Times New Roman" panose="02020603050405020304" pitchFamily="18" charset="0"/>
            </a:endParaRPr>
          </a:p>
          <a:p>
            <a:pPr indent="457200">
              <a:lnSpc>
                <a:spcPct val="150000"/>
              </a:lnSpc>
            </a:pPr>
            <a:r>
              <a:rPr lang="zh-CN" altLang="zh-CN" sz="2000" dirty="0">
                <a:latin typeface="Times New Roman" panose="02020603050405020304" pitchFamily="18" charset="0"/>
                <a:cs typeface="Times New Roman" panose="02020603050405020304" pitchFamily="18" charset="0"/>
              </a:rPr>
              <a:t>可近似认为</a:t>
            </a:r>
            <a:r>
              <a:rPr lang="zh-CN" altLang="zh-CN" sz="2000" b="1" dirty="0">
                <a:solidFill>
                  <a:srgbClr val="FF0000"/>
                </a:solidFill>
                <a:latin typeface="Times New Roman" panose="02020603050405020304" pitchFamily="18" charset="0"/>
                <a:cs typeface="Times New Roman" panose="02020603050405020304" pitchFamily="18" charset="0"/>
              </a:rPr>
              <a:t>向心力是由重力提供的</a:t>
            </a:r>
            <a:r>
              <a:rPr lang="zh-CN" altLang="zh-CN" sz="2000" dirty="0">
                <a:latin typeface="Times New Roman" panose="02020603050405020304" pitchFamily="18" charset="0"/>
                <a:cs typeface="Times New Roman" panose="02020603050405020304" pitchFamily="18" charset="0"/>
              </a:rPr>
              <a:t>，有</a:t>
            </a:r>
            <a:endParaRPr lang="zh-CN" altLang="en-US" sz="2000" dirty="0"/>
          </a:p>
        </p:txBody>
      </p:sp>
      <p:graphicFrame>
        <p:nvGraphicFramePr>
          <p:cNvPr id="13" name="对象 12">
            <a:extLst>
              <a:ext uri="{FF2B5EF4-FFF2-40B4-BE49-F238E27FC236}">
                <a16:creationId xmlns:a16="http://schemas.microsoft.com/office/drawing/2014/main" id="{5F496694-C8E5-4820-9A0A-B7D30590E35F}"/>
              </a:ext>
            </a:extLst>
          </p:cNvPr>
          <p:cNvGraphicFramePr>
            <a:graphicFrameLocks noChangeAspect="1"/>
          </p:cNvGraphicFramePr>
          <p:nvPr>
            <p:extLst>
              <p:ext uri="{D42A27DB-BD31-4B8C-83A1-F6EECF244321}">
                <p14:modId xmlns:p14="http://schemas.microsoft.com/office/powerpoint/2010/main" val="1303340702"/>
              </p:ext>
            </p:extLst>
          </p:nvPr>
        </p:nvGraphicFramePr>
        <p:xfrm>
          <a:off x="5544719" y="4372376"/>
          <a:ext cx="3605212" cy="1025525"/>
        </p:xfrm>
        <a:graphic>
          <a:graphicData uri="http://schemas.openxmlformats.org/presentationml/2006/ole">
            <mc:AlternateContent xmlns:mc="http://schemas.openxmlformats.org/markup-compatibility/2006">
              <mc:Choice xmlns:v="urn:schemas-microsoft-com:vml" Requires="v">
                <p:oleObj spid="_x0000_s9326" name="Equation" r:id="rId6" imgW="2501640" imgH="711000" progId="Equation.DSMT4">
                  <p:embed/>
                </p:oleObj>
              </mc:Choice>
              <mc:Fallback>
                <p:oleObj name="Equation" r:id="rId6" imgW="2501640" imgH="711000" progId="Equation.DSMT4">
                  <p:embed/>
                  <p:pic>
                    <p:nvPicPr>
                      <p:cNvPr id="13" name="对象 12">
                        <a:extLst>
                          <a:ext uri="{FF2B5EF4-FFF2-40B4-BE49-F238E27FC236}">
                            <a16:creationId xmlns:a16="http://schemas.microsoft.com/office/drawing/2014/main" id="{073B2DD0-6B49-476E-B771-BF2E79BBBE24}"/>
                          </a:ext>
                        </a:extLst>
                      </p:cNvPr>
                      <p:cNvPicPr/>
                      <p:nvPr/>
                    </p:nvPicPr>
                    <p:blipFill>
                      <a:blip r:embed="rId7"/>
                      <a:stretch>
                        <a:fillRect/>
                      </a:stretch>
                    </p:blipFill>
                    <p:spPr>
                      <a:xfrm>
                        <a:off x="5544719" y="4372376"/>
                        <a:ext cx="3605212" cy="10255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7175B9CB-E101-4925-B36A-3DD839296507}"/>
              </a:ext>
            </a:extLst>
          </p:cNvPr>
          <p:cNvGraphicFramePr>
            <a:graphicFrameLocks noChangeAspect="1"/>
          </p:cNvGraphicFramePr>
          <p:nvPr>
            <p:extLst>
              <p:ext uri="{D42A27DB-BD31-4B8C-83A1-F6EECF244321}">
                <p14:modId xmlns:p14="http://schemas.microsoft.com/office/powerpoint/2010/main" val="602701189"/>
              </p:ext>
            </p:extLst>
          </p:nvPr>
        </p:nvGraphicFramePr>
        <p:xfrm>
          <a:off x="635075" y="5468155"/>
          <a:ext cx="8381889" cy="593472"/>
        </p:xfrm>
        <a:graphic>
          <a:graphicData uri="http://schemas.openxmlformats.org/presentationml/2006/ole">
            <mc:AlternateContent xmlns:mc="http://schemas.openxmlformats.org/markup-compatibility/2006">
              <mc:Choice xmlns:v="urn:schemas-microsoft-com:vml" Requires="v">
                <p:oleObj spid="_x0000_s9327" name="Equation" r:id="rId8" imgW="6451560" imgH="457200" progId="Equation.DSMT4">
                  <p:embed/>
                </p:oleObj>
              </mc:Choice>
              <mc:Fallback>
                <p:oleObj name="Equation" r:id="rId8" imgW="6451560" imgH="457200" progId="Equation.DSMT4">
                  <p:embed/>
                  <p:pic>
                    <p:nvPicPr>
                      <p:cNvPr id="6" name="对象 5">
                        <a:extLst>
                          <a:ext uri="{FF2B5EF4-FFF2-40B4-BE49-F238E27FC236}">
                            <a16:creationId xmlns:a16="http://schemas.microsoft.com/office/drawing/2014/main" id="{D47AA1C7-BB5B-4BDC-BD48-D2BFBAC5253E}"/>
                          </a:ext>
                        </a:extLst>
                      </p:cNvPr>
                      <p:cNvPicPr/>
                      <p:nvPr/>
                    </p:nvPicPr>
                    <p:blipFill>
                      <a:blip r:embed="rId9"/>
                      <a:stretch>
                        <a:fillRect/>
                      </a:stretch>
                    </p:blipFill>
                    <p:spPr>
                      <a:xfrm>
                        <a:off x="635075" y="5468155"/>
                        <a:ext cx="8381889" cy="59347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166063913"/>
      </p:ext>
    </p:ext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Oval 2"/>
          <p:cNvSpPr/>
          <p:nvPr/>
        </p:nvSpPr>
        <p:spPr>
          <a:xfrm>
            <a:off x="4714875" y="1882775"/>
            <a:ext cx="1079500" cy="1079500"/>
          </a:xfrm>
          <a:prstGeom prst="ellipse">
            <a:avLst/>
          </a:prstGeom>
          <a:gradFill rotWithShape="1">
            <a:gsLst>
              <a:gs pos="0">
                <a:srgbClr val="2205F5"/>
              </a:gs>
              <a:gs pos="100000">
                <a:srgbClr val="100271"/>
              </a:gs>
            </a:gsLst>
            <a:path path="shape">
              <a:fillToRect l="50000" t="50000" r="50000" b="50000"/>
            </a:path>
            <a:tileRect/>
          </a:gradFill>
          <a:ln w="9525" cap="flat" cmpd="sng">
            <a:solidFill>
              <a:schemeClr val="tx1"/>
            </a:solidFill>
            <a:prstDash val="solid"/>
            <a:round/>
            <a:headEnd type="none" w="med" len="med"/>
            <a:tailEnd type="none" w="med" len="med"/>
          </a:ln>
        </p:spPr>
        <p:txBody>
          <a:bodyPr wrap="none" anchor="ctr"/>
          <a:lstStyle/>
          <a:p>
            <a:endParaRPr lang="zh-CN" altLang="en-US" sz="2800" dirty="0">
              <a:latin typeface="Times New Roman" panose="02020603050405020304" pitchFamily="18" charset="0"/>
              <a:ea typeface="楷体_GB2312" pitchFamily="49" charset="-122"/>
            </a:endParaRPr>
          </a:p>
        </p:txBody>
      </p:sp>
      <p:grpSp>
        <p:nvGrpSpPr>
          <p:cNvPr id="2" name="Group 3"/>
          <p:cNvGrpSpPr/>
          <p:nvPr/>
        </p:nvGrpSpPr>
        <p:grpSpPr>
          <a:xfrm>
            <a:off x="4706938" y="1781175"/>
            <a:ext cx="4591050" cy="1179513"/>
            <a:chOff x="1837" y="2704"/>
            <a:chExt cx="4293" cy="1103"/>
          </a:xfrm>
        </p:grpSpPr>
        <p:pic>
          <p:nvPicPr>
            <p:cNvPr id="35843" name="Picture 4" descr="Image:Reverse projection.png">
              <a:hlinkClick r:id="rId3"/>
            </p:cNvPr>
            <p:cNvPicPr>
              <a:picLocks noChangeAspect="1"/>
            </p:cNvPicPr>
            <p:nvPr/>
          </p:nvPicPr>
          <p:blipFill>
            <a:blip r:embed="rId4">
              <a:clrChange>
                <a:clrFrom>
                  <a:srgbClr val="0000FF"/>
                </a:clrFrom>
                <a:clrTo>
                  <a:srgbClr val="0000FF">
                    <a:alpha val="0"/>
                  </a:srgbClr>
                </a:clrTo>
              </a:clrChange>
            </a:blip>
            <a:srcRect l="572" r="1030"/>
            <a:stretch>
              <a:fillRect/>
            </a:stretch>
          </p:blipFill>
          <p:spPr>
            <a:xfrm flipH="1" flipV="1">
              <a:off x="3969" y="2704"/>
              <a:ext cx="2161" cy="1103"/>
            </a:xfrm>
            <a:prstGeom prst="rect">
              <a:avLst/>
            </a:prstGeom>
            <a:noFill/>
            <a:ln w="9525">
              <a:noFill/>
            </a:ln>
          </p:spPr>
        </p:pic>
        <p:pic>
          <p:nvPicPr>
            <p:cNvPr id="35844" name="Picture 5" descr="Image:Reverse projection.png">
              <a:hlinkClick r:id="rId3"/>
            </p:cNvPr>
            <p:cNvPicPr>
              <a:picLocks noChangeAspect="1"/>
            </p:cNvPicPr>
            <p:nvPr/>
          </p:nvPicPr>
          <p:blipFill>
            <a:blip r:embed="rId4">
              <a:clrChange>
                <a:clrFrom>
                  <a:srgbClr val="0000FF"/>
                </a:clrFrom>
                <a:clrTo>
                  <a:srgbClr val="0000FF">
                    <a:alpha val="0"/>
                  </a:srgbClr>
                </a:clrTo>
              </a:clrChange>
            </a:blip>
            <a:srcRect l="572" r="1030"/>
            <a:stretch>
              <a:fillRect/>
            </a:stretch>
          </p:blipFill>
          <p:spPr>
            <a:xfrm flipH="1" flipV="1">
              <a:off x="1837" y="2704"/>
              <a:ext cx="2161" cy="1103"/>
            </a:xfrm>
            <a:prstGeom prst="rect">
              <a:avLst/>
            </a:prstGeom>
            <a:noFill/>
            <a:ln w="9525">
              <a:noFill/>
            </a:ln>
          </p:spPr>
        </p:pic>
      </p:grpSp>
      <p:sp>
        <p:nvSpPr>
          <p:cNvPr id="35845" name="Rectangle 6"/>
          <p:cNvSpPr/>
          <p:nvPr/>
        </p:nvSpPr>
        <p:spPr>
          <a:xfrm>
            <a:off x="6057900" y="1624013"/>
            <a:ext cx="3300413" cy="1493837"/>
          </a:xfrm>
          <a:prstGeom prst="rect">
            <a:avLst/>
          </a:prstGeom>
          <a:solidFill>
            <a:srgbClr val="FFFFF7"/>
          </a:solidFill>
          <a:ln w="9525">
            <a:noFill/>
          </a:ln>
        </p:spPr>
        <p:txBody>
          <a:bodyPr wrap="none" anchor="ctr"/>
          <a:lstStyle/>
          <a:p>
            <a:endParaRPr lang="zh-CN" altLang="en-US" sz="2800" dirty="0">
              <a:latin typeface="Times New Roman" panose="02020603050405020304" pitchFamily="18" charset="0"/>
              <a:ea typeface="楷体_GB2312" pitchFamily="49" charset="-122"/>
            </a:endParaRPr>
          </a:p>
        </p:txBody>
      </p:sp>
      <p:sp>
        <p:nvSpPr>
          <p:cNvPr id="35846" name="Rectangle 7"/>
          <p:cNvSpPr/>
          <p:nvPr/>
        </p:nvSpPr>
        <p:spPr>
          <a:xfrm>
            <a:off x="0" y="1643063"/>
            <a:ext cx="4017963" cy="1428750"/>
          </a:xfrm>
          <a:prstGeom prst="rect">
            <a:avLst/>
          </a:prstGeom>
          <a:solidFill>
            <a:srgbClr val="FFFFF7"/>
          </a:solidFill>
          <a:ln w="9525">
            <a:noFill/>
          </a:ln>
        </p:spPr>
        <p:txBody>
          <a:bodyPr wrap="none" anchor="ctr"/>
          <a:lstStyle/>
          <a:p>
            <a:endParaRPr lang="zh-CN" altLang="en-US" sz="2800" dirty="0">
              <a:latin typeface="Times New Roman" panose="02020603050405020304" pitchFamily="18" charset="0"/>
              <a:ea typeface="楷体_GB2312" pitchFamily="49" charset="-122"/>
            </a:endParaRPr>
          </a:p>
        </p:txBody>
      </p:sp>
      <p:pic>
        <p:nvPicPr>
          <p:cNvPr id="35847" name="Picture 8"/>
          <p:cNvPicPr>
            <a:picLocks noChangeAspect="1"/>
          </p:cNvPicPr>
          <p:nvPr/>
        </p:nvPicPr>
        <p:blipFill>
          <a:blip r:embed="rId5"/>
          <a:srcRect l="35773" t="24329"/>
          <a:stretch>
            <a:fillRect/>
          </a:stretch>
        </p:blipFill>
        <p:spPr>
          <a:xfrm>
            <a:off x="4605338" y="1758950"/>
            <a:ext cx="1292225" cy="1306513"/>
          </a:xfrm>
          <a:prstGeom prst="rect">
            <a:avLst/>
          </a:prstGeom>
          <a:noFill/>
          <a:ln w="9525">
            <a:noFill/>
          </a:ln>
        </p:spPr>
      </p:pic>
      <p:sp>
        <p:nvSpPr>
          <p:cNvPr id="35848" name="AutoShape 9"/>
          <p:cNvSpPr/>
          <p:nvPr/>
        </p:nvSpPr>
        <p:spPr>
          <a:xfrm>
            <a:off x="3643313" y="801688"/>
            <a:ext cx="3240087" cy="3240087"/>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28" y="10800"/>
                </a:moveTo>
                <a:cubicBezTo>
                  <a:pt x="7228" y="12773"/>
                  <a:pt x="8827" y="14372"/>
                  <a:pt x="10800" y="14372"/>
                </a:cubicBezTo>
                <a:cubicBezTo>
                  <a:pt x="12773" y="14372"/>
                  <a:pt x="14372" y="12773"/>
                  <a:pt x="14372" y="10800"/>
                </a:cubicBezTo>
                <a:cubicBezTo>
                  <a:pt x="14372" y="8827"/>
                  <a:pt x="12773" y="7228"/>
                  <a:pt x="10800" y="7228"/>
                </a:cubicBezTo>
                <a:cubicBezTo>
                  <a:pt x="8827" y="7228"/>
                  <a:pt x="7228" y="8827"/>
                  <a:pt x="7228" y="10800"/>
                </a:cubicBezTo>
                <a:close/>
              </a:path>
            </a:pathLst>
          </a:custGeom>
          <a:solidFill>
            <a:schemeClr val="bg1"/>
          </a:solidFill>
          <a:ln w="9525">
            <a:noFill/>
          </a:ln>
        </p:spPr>
        <p:txBody>
          <a:bodyPr/>
          <a:lstStyle/>
          <a:p>
            <a:endParaRPr lang="zh-CN" altLang="en-US"/>
          </a:p>
        </p:txBody>
      </p:sp>
      <p:sp>
        <p:nvSpPr>
          <p:cNvPr id="35849" name="Oval 10"/>
          <p:cNvSpPr>
            <a:spLocks noChangeAspect="1"/>
          </p:cNvSpPr>
          <p:nvPr/>
        </p:nvSpPr>
        <p:spPr>
          <a:xfrm>
            <a:off x="4718050" y="1890713"/>
            <a:ext cx="1079500" cy="1079500"/>
          </a:xfrm>
          <a:prstGeom prst="ellipse">
            <a:avLst/>
          </a:prstGeom>
          <a:noFill/>
          <a:ln w="28575" cap="flat" cmpd="sng">
            <a:solidFill>
              <a:schemeClr val="tx1"/>
            </a:solidFill>
            <a:prstDash val="solid"/>
            <a:round/>
            <a:headEnd type="none" w="med" len="med"/>
            <a:tailEnd type="none" w="med" len="med"/>
          </a:ln>
        </p:spPr>
        <p:txBody>
          <a:bodyPr wrap="none" anchor="ctr"/>
          <a:lstStyle/>
          <a:p>
            <a:endParaRPr lang="zh-CN" altLang="en-US" sz="2800" dirty="0">
              <a:latin typeface="Times New Roman" panose="02020603050405020304" pitchFamily="18" charset="0"/>
              <a:ea typeface="楷体_GB2312" pitchFamily="49" charset="-122"/>
            </a:endParaRPr>
          </a:p>
        </p:txBody>
      </p:sp>
      <p:sp>
        <p:nvSpPr>
          <p:cNvPr id="35850" name="AutoShape 11"/>
          <p:cNvSpPr/>
          <p:nvPr/>
        </p:nvSpPr>
        <p:spPr>
          <a:xfrm>
            <a:off x="3643313" y="823913"/>
            <a:ext cx="3240087" cy="3240087"/>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069" y="10800"/>
                </a:moveTo>
                <a:cubicBezTo>
                  <a:pt x="7069" y="12861"/>
                  <a:pt x="8739" y="14531"/>
                  <a:pt x="10800" y="14531"/>
                </a:cubicBezTo>
                <a:cubicBezTo>
                  <a:pt x="12861" y="14531"/>
                  <a:pt x="14531" y="12861"/>
                  <a:pt x="14531" y="10800"/>
                </a:cubicBezTo>
                <a:cubicBezTo>
                  <a:pt x="14531" y="8739"/>
                  <a:pt x="12861" y="7069"/>
                  <a:pt x="10800" y="7069"/>
                </a:cubicBezTo>
                <a:cubicBezTo>
                  <a:pt x="8739" y="7069"/>
                  <a:pt x="7069" y="8739"/>
                  <a:pt x="7069" y="10800"/>
                </a:cubicBezTo>
                <a:close/>
              </a:path>
            </a:pathLst>
          </a:custGeom>
          <a:solidFill>
            <a:srgbClr val="FFFFF7"/>
          </a:solidFill>
          <a:ln w="9525">
            <a:noFill/>
          </a:ln>
        </p:spPr>
        <p:txBody>
          <a:bodyPr/>
          <a:lstStyle/>
          <a:p>
            <a:endParaRPr lang="zh-CN" altLang="en-US"/>
          </a:p>
        </p:txBody>
      </p:sp>
      <p:sp>
        <p:nvSpPr>
          <p:cNvPr id="498701" name="Oval 13"/>
          <p:cNvSpPr>
            <a:spLocks noChangeAspect="1"/>
          </p:cNvSpPr>
          <p:nvPr/>
        </p:nvSpPr>
        <p:spPr>
          <a:xfrm>
            <a:off x="4660900" y="1838325"/>
            <a:ext cx="1195388" cy="1195388"/>
          </a:xfrm>
          <a:prstGeom prst="ellipse">
            <a:avLst/>
          </a:prstGeom>
          <a:noFill/>
          <a:ln w="19050" cap="rnd" cmpd="sng">
            <a:solidFill>
              <a:schemeClr val="tx1"/>
            </a:solidFill>
            <a:prstDash val="sysDot"/>
            <a:round/>
            <a:headEnd type="none" w="med" len="med"/>
            <a:tailEnd type="none" w="med" len="med"/>
          </a:ln>
        </p:spPr>
        <p:txBody>
          <a:bodyPr wrap="none" anchor="ctr"/>
          <a:lstStyle/>
          <a:p>
            <a:endParaRPr lang="zh-CN" altLang="en-US" sz="2800" dirty="0">
              <a:latin typeface="Times New Roman" panose="02020603050405020304" pitchFamily="18" charset="0"/>
              <a:ea typeface="楷体_GB2312" pitchFamily="49" charset="-122"/>
            </a:endParaRPr>
          </a:p>
        </p:txBody>
      </p:sp>
      <p:sp>
        <p:nvSpPr>
          <p:cNvPr id="498702" name="Oval 14"/>
          <p:cNvSpPr/>
          <p:nvPr/>
        </p:nvSpPr>
        <p:spPr>
          <a:xfrm>
            <a:off x="4017963" y="1825625"/>
            <a:ext cx="2348201" cy="3182793"/>
          </a:xfrm>
          <a:prstGeom prst="ellipse">
            <a:avLst/>
          </a:prstGeom>
          <a:noFill/>
          <a:ln w="28575" cap="rnd" cmpd="sng">
            <a:solidFill>
              <a:srgbClr val="FF0000"/>
            </a:solidFill>
            <a:prstDash val="sysDot"/>
            <a:round/>
            <a:headEnd type="none" w="med" len="med"/>
            <a:tailEnd type="none" w="med" len="med"/>
          </a:ln>
        </p:spPr>
        <p:txBody>
          <a:bodyPr wrap="none" anchor="ctr"/>
          <a:lstStyle/>
          <a:p>
            <a:endParaRPr lang="zh-CN" altLang="en-US" sz="2800" dirty="0">
              <a:latin typeface="Times New Roman" panose="02020603050405020304" pitchFamily="18" charset="0"/>
              <a:ea typeface="楷体_GB2312" pitchFamily="49" charset="-122"/>
            </a:endParaRPr>
          </a:p>
        </p:txBody>
      </p:sp>
      <p:sp>
        <p:nvSpPr>
          <p:cNvPr id="498703" name="Oval 15"/>
          <p:cNvSpPr>
            <a:spLocks noChangeAspect="1"/>
          </p:cNvSpPr>
          <p:nvPr/>
        </p:nvSpPr>
        <p:spPr>
          <a:xfrm>
            <a:off x="5211763" y="1773238"/>
            <a:ext cx="107950" cy="107950"/>
          </a:xfrm>
          <a:prstGeom prst="ellipse">
            <a:avLst/>
          </a:prstGeom>
          <a:solidFill>
            <a:srgbClr val="FF0000"/>
          </a:solidFill>
          <a:ln w="38100">
            <a:noFill/>
          </a:ln>
        </p:spPr>
        <p:txBody>
          <a:bodyPr wrap="none" anchor="ctr"/>
          <a:lstStyle/>
          <a:p>
            <a:endParaRPr lang="zh-CN" altLang="en-US" sz="2800" dirty="0">
              <a:latin typeface="Times New Roman" panose="02020603050405020304" pitchFamily="18" charset="0"/>
              <a:ea typeface="楷体_GB2312" pitchFamily="49" charset="-122"/>
            </a:endParaRPr>
          </a:p>
        </p:txBody>
      </p:sp>
      <p:sp>
        <p:nvSpPr>
          <p:cNvPr id="35854" name="Text Box 16"/>
          <p:cNvSpPr txBox="1"/>
          <p:nvPr/>
        </p:nvSpPr>
        <p:spPr>
          <a:xfrm>
            <a:off x="5094288" y="1462088"/>
            <a:ext cx="584200" cy="366712"/>
          </a:xfrm>
          <a:prstGeom prst="rect">
            <a:avLst/>
          </a:prstGeom>
          <a:noFill/>
          <a:ln w="38100">
            <a:noFill/>
          </a:ln>
        </p:spPr>
        <p:txBody>
          <a:bodyPr anchor="t">
            <a:spAutoFit/>
          </a:bodyPr>
          <a:lstStyle/>
          <a:p>
            <a:pPr>
              <a:spcBef>
                <a:spcPct val="50000"/>
              </a:spcBef>
            </a:pPr>
            <a:r>
              <a:rPr lang="en-US" altLang="zh-CN">
                <a:latin typeface="Times New Roman" panose="02020603050405020304" pitchFamily="18" charset="0"/>
                <a:ea typeface="楷体_GB2312" pitchFamily="49" charset="-122"/>
              </a:rPr>
              <a:t>P</a:t>
            </a:r>
          </a:p>
        </p:txBody>
      </p:sp>
      <p:sp>
        <p:nvSpPr>
          <p:cNvPr id="35855" name="AutoShape 17"/>
          <p:cNvSpPr/>
          <p:nvPr/>
        </p:nvSpPr>
        <p:spPr>
          <a:xfrm>
            <a:off x="6804025" y="3502025"/>
            <a:ext cx="1728788" cy="647700"/>
          </a:xfrm>
          <a:prstGeom prst="bevel">
            <a:avLst>
              <a:gd name="adj" fmla="val 16421"/>
            </a:avLst>
          </a:prstGeom>
          <a:gradFill rotWithShape="1">
            <a:gsLst>
              <a:gs pos="0">
                <a:srgbClr val="FECF40"/>
              </a:gs>
              <a:gs pos="100000">
                <a:srgbClr val="846C21"/>
              </a:gs>
            </a:gsLst>
            <a:lin ang="5400000"/>
            <a:tileRect/>
          </a:gradFill>
          <a:ln w="19050" cap="flat" cmpd="sng">
            <a:solidFill>
              <a:schemeClr val="tx1"/>
            </a:solidFill>
            <a:prstDash val="solid"/>
            <a:miter/>
            <a:headEnd type="none" w="med" len="med"/>
            <a:tailEnd type="none" w="med" len="med"/>
          </a:ln>
        </p:spPr>
        <p:txBody>
          <a:bodyPr wrap="none" anchor="ctr"/>
          <a:lstStyle/>
          <a:p>
            <a:r>
              <a:rPr lang="en-US" altLang="zh-CN" sz="2400" i="1">
                <a:solidFill>
                  <a:srgbClr val="000000"/>
                </a:solidFill>
                <a:latin typeface="Times New Roman" panose="02020603050405020304" pitchFamily="18" charset="0"/>
                <a:ea typeface="楷体_GB2312" pitchFamily="49" charset="-122"/>
              </a:rPr>
              <a:t>v</a:t>
            </a:r>
            <a:r>
              <a:rPr lang="en-US" altLang="zh-CN" sz="2400">
                <a:solidFill>
                  <a:srgbClr val="000000"/>
                </a:solidFill>
                <a:latin typeface="Times New Roman" panose="02020603050405020304" pitchFamily="18" charset="0"/>
                <a:ea typeface="楷体_GB2312" pitchFamily="49" charset="-122"/>
              </a:rPr>
              <a:t>=7.9km/s</a:t>
            </a:r>
          </a:p>
        </p:txBody>
      </p:sp>
      <p:sp>
        <p:nvSpPr>
          <p:cNvPr id="35856" name="AutoShape 18"/>
          <p:cNvSpPr/>
          <p:nvPr/>
        </p:nvSpPr>
        <p:spPr>
          <a:xfrm>
            <a:off x="6804025" y="4510088"/>
            <a:ext cx="1728788" cy="647700"/>
          </a:xfrm>
          <a:prstGeom prst="bevel">
            <a:avLst>
              <a:gd name="adj" fmla="val 16421"/>
            </a:avLst>
          </a:prstGeom>
          <a:gradFill rotWithShape="1">
            <a:gsLst>
              <a:gs pos="0">
                <a:srgbClr val="007BD3"/>
              </a:gs>
              <a:gs pos="100000">
                <a:srgbClr val="034373"/>
              </a:gs>
            </a:gsLst>
            <a:lin ang="5400000"/>
            <a:tileRect/>
          </a:gradFill>
          <a:ln w="19050" cap="flat" cmpd="sng">
            <a:solidFill>
              <a:schemeClr val="tx1"/>
            </a:solidFill>
            <a:prstDash val="solid"/>
            <a:miter/>
            <a:headEnd type="none" w="med" len="med"/>
            <a:tailEnd type="none" w="med" len="med"/>
          </a:ln>
        </p:spPr>
        <p:txBody>
          <a:bodyPr wrap="none" anchor="ctr"/>
          <a:lstStyle/>
          <a:p>
            <a:r>
              <a:rPr lang="en-US" altLang="zh-CN" sz="2400">
                <a:solidFill>
                  <a:srgbClr val="000000"/>
                </a:solidFill>
                <a:latin typeface="Times New Roman" panose="02020603050405020304" pitchFamily="18" charset="0"/>
                <a:ea typeface="楷体_GB2312" pitchFamily="49" charset="-122"/>
              </a:rPr>
              <a:t>11.2&gt;</a:t>
            </a:r>
            <a:r>
              <a:rPr lang="en-US" altLang="zh-CN" sz="2400" i="1">
                <a:solidFill>
                  <a:srgbClr val="000000"/>
                </a:solidFill>
                <a:latin typeface="Times New Roman" panose="02020603050405020304" pitchFamily="18" charset="0"/>
                <a:ea typeface="楷体_GB2312" pitchFamily="49" charset="-122"/>
              </a:rPr>
              <a:t>v&gt;</a:t>
            </a:r>
            <a:r>
              <a:rPr lang="en-US" altLang="zh-CN" sz="2400">
                <a:solidFill>
                  <a:srgbClr val="000000"/>
                </a:solidFill>
                <a:latin typeface="Times New Roman" panose="02020603050405020304" pitchFamily="18" charset="0"/>
                <a:ea typeface="楷体_GB2312" pitchFamily="49" charset="-122"/>
              </a:rPr>
              <a:t>7.9</a:t>
            </a:r>
          </a:p>
        </p:txBody>
      </p:sp>
      <p:sp>
        <p:nvSpPr>
          <p:cNvPr id="35857" name="AutoShape 19"/>
          <p:cNvSpPr/>
          <p:nvPr/>
        </p:nvSpPr>
        <p:spPr>
          <a:xfrm>
            <a:off x="6804025" y="5589588"/>
            <a:ext cx="1728788" cy="647700"/>
          </a:xfrm>
          <a:prstGeom prst="bevel">
            <a:avLst>
              <a:gd name="adj" fmla="val 16421"/>
            </a:avLst>
          </a:prstGeom>
          <a:gradFill rotWithShape="1">
            <a:gsLst>
              <a:gs pos="0">
                <a:srgbClr val="7B32B2"/>
              </a:gs>
              <a:gs pos="100000">
                <a:srgbClr val="401A5D"/>
              </a:gs>
            </a:gsLst>
            <a:lin ang="5400000"/>
            <a:tileRect/>
          </a:gradFill>
          <a:ln w="19050" cap="flat" cmpd="sng">
            <a:solidFill>
              <a:schemeClr val="tx1"/>
            </a:solidFill>
            <a:prstDash val="solid"/>
            <a:miter/>
            <a:headEnd type="none" w="med" len="med"/>
            <a:tailEnd type="none" w="med" len="med"/>
          </a:ln>
        </p:spPr>
        <p:txBody>
          <a:bodyPr wrap="none" anchor="ctr"/>
          <a:lstStyle/>
          <a:p>
            <a:r>
              <a:rPr lang="en-US" altLang="zh-CN" sz="2000" i="1" dirty="0">
                <a:solidFill>
                  <a:srgbClr val="000000"/>
                </a:solidFill>
                <a:latin typeface="Times New Roman" panose="02020603050405020304" pitchFamily="18" charset="0"/>
                <a:ea typeface="楷体_GB2312" pitchFamily="49" charset="-122"/>
              </a:rPr>
              <a:t>v</a:t>
            </a:r>
            <a:r>
              <a:rPr lang="en-US" altLang="zh-CN" sz="2000" dirty="0">
                <a:solidFill>
                  <a:srgbClr val="000000"/>
                </a:solidFill>
                <a:latin typeface="Times New Roman" panose="02020603050405020304" pitchFamily="18" charset="0"/>
                <a:ea typeface="楷体_GB2312" pitchFamily="49" charset="-122"/>
              </a:rPr>
              <a:t>=11.2km/s</a:t>
            </a:r>
          </a:p>
        </p:txBody>
      </p:sp>
      <p:sp>
        <p:nvSpPr>
          <p:cNvPr id="498708" name="Arc 20"/>
          <p:cNvSpPr/>
          <p:nvPr/>
        </p:nvSpPr>
        <p:spPr>
          <a:xfrm>
            <a:off x="5254625" y="1822450"/>
            <a:ext cx="5351030" cy="3573462"/>
          </a:xfrm>
          <a:custGeom>
            <a:avLst/>
            <a:gdLst/>
            <a:ahLst/>
            <a:cxnLst>
              <a:cxn ang="0">
                <a:pos x="0" y="0"/>
              </a:cxn>
              <a:cxn ang="0">
                <a:pos x="2147483647" y="2147483647"/>
              </a:cxn>
              <a:cxn ang="0">
                <a:pos x="0" y="2147483647"/>
              </a:cxn>
            </a:cxnLst>
            <a:rect l="0" t="0" r="0" b="0"/>
            <a:pathLst>
              <a:path w="21354" h="21600" fill="none">
                <a:moveTo>
                  <a:pt x="-1" y="0"/>
                </a:moveTo>
                <a:cubicBezTo>
                  <a:pt x="10674" y="0"/>
                  <a:pt x="19748" y="7797"/>
                  <a:pt x="21354" y="18350"/>
                </a:cubicBezTo>
              </a:path>
              <a:path w="21354" h="21600" stroke="0">
                <a:moveTo>
                  <a:pt x="-1" y="0"/>
                </a:moveTo>
                <a:cubicBezTo>
                  <a:pt x="10674" y="0"/>
                  <a:pt x="19748" y="7797"/>
                  <a:pt x="21354" y="18350"/>
                </a:cubicBezTo>
                <a:lnTo>
                  <a:pt x="0" y="21600"/>
                </a:lnTo>
                <a:close/>
              </a:path>
            </a:pathLst>
          </a:custGeom>
          <a:noFill/>
          <a:ln w="19050" cap="rnd" cmpd="sng">
            <a:solidFill>
              <a:schemeClr val="tx1"/>
            </a:solidFill>
            <a:prstDash val="sysDot"/>
            <a:round/>
            <a:headEnd type="none" w="med" len="med"/>
            <a:tailEnd type="none" w="med" len="med"/>
          </a:ln>
        </p:spPr>
        <p:txBody>
          <a:bodyPr/>
          <a:lstStyle/>
          <a:p>
            <a:endParaRPr lang="zh-CN" altLang="en-US"/>
          </a:p>
        </p:txBody>
      </p:sp>
      <p:sp>
        <p:nvSpPr>
          <p:cNvPr id="21" name="Rectangle 4"/>
          <p:cNvSpPr>
            <a:spLocks noChangeArrowheads="1"/>
          </p:cNvSpPr>
          <p:nvPr/>
        </p:nvSpPr>
        <p:spPr bwMode="auto">
          <a:xfrm>
            <a:off x="2616993" y="732704"/>
            <a:ext cx="8532813" cy="519113"/>
          </a:xfrm>
          <a:prstGeom prst="rect">
            <a:avLst/>
          </a:prstGeom>
          <a:no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若卫星的发射速度大于</a:t>
            </a:r>
            <a:r>
              <a:rPr kumimoji="1" lang="en-US" altLang="zh-CN" sz="2800" b="1" u="none" strike="noStrike" kern="1200" cap="none" spc="0" normalizeH="0" baseline="0" noProof="0" dirty="0">
                <a:ln>
                  <a:noFill/>
                </a:ln>
                <a:solidFill>
                  <a:schemeClr val="tx1"/>
                </a:solidFill>
                <a:effectLst/>
                <a:uLnTx/>
                <a:uFillTx/>
                <a:latin typeface="Arial" panose="020B0604020202020204" pitchFamily="34" charset="0"/>
                <a:ea typeface="楷体_GB2312" pitchFamily="49" charset="-122"/>
                <a:cs typeface="+mn-cs"/>
              </a:rPr>
              <a:t>7.9km/s</a:t>
            </a:r>
            <a:r>
              <a:rPr kumimoji="0" lang="en-US" altLang="zh-CN" sz="28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Verdana" panose="020B0604030504040204" pitchFamily="34" charset="0"/>
                <a:ea typeface="楷体_GB2312" pitchFamily="49" charset="-122"/>
                <a:cs typeface="+mn-cs"/>
              </a:rPr>
              <a:t> </a:t>
            </a:r>
            <a:r>
              <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，会怎样呢？</a:t>
            </a:r>
          </a:p>
        </p:txBody>
      </p:sp>
      <p:sp>
        <p:nvSpPr>
          <p:cNvPr id="22" name="矩形 21">
            <a:extLst>
              <a:ext uri="{FF2B5EF4-FFF2-40B4-BE49-F238E27FC236}">
                <a16:creationId xmlns:a16="http://schemas.microsoft.com/office/drawing/2014/main" id="{3C4863C5-717A-48C2-87AD-6A7D2B4B0BE8}"/>
              </a:ext>
            </a:extLst>
          </p:cNvPr>
          <p:cNvSpPr/>
          <p:nvPr/>
        </p:nvSpPr>
        <p:spPr>
          <a:xfrm>
            <a:off x="252974" y="2524268"/>
            <a:ext cx="3496702" cy="2169825"/>
          </a:xfrm>
          <a:prstGeom prst="rect">
            <a:avLst/>
          </a:prstGeom>
        </p:spPr>
        <p:txBody>
          <a:bodyPr wrap="square">
            <a:spAutoFit/>
          </a:bodyPr>
          <a:lstStyle/>
          <a:p>
            <a:pPr indent="457200" algn="just" fontAlgn="ctr">
              <a:lnSpc>
                <a:spcPct val="150000"/>
              </a:lnSpc>
              <a:spcAft>
                <a:spcPts val="0"/>
              </a:spcAft>
            </a:pPr>
            <a:r>
              <a:rPr lang="zh-CN" altLang="zh-CN" kern="100" dirty="0">
                <a:latin typeface="Times New Roman" panose="02020603050405020304" pitchFamily="18" charset="0"/>
                <a:cs typeface="Times New Roman" panose="02020603050405020304" pitchFamily="18" charset="0"/>
              </a:rPr>
              <a:t>在地面附近发射飞行器，如果速度等于</a:t>
            </a:r>
            <a:r>
              <a:rPr lang="en-US" altLang="zh-CN" kern="100" dirty="0">
                <a:latin typeface="Times New Roman" panose="02020603050405020304" pitchFamily="18" charset="0"/>
                <a:cs typeface="Times New Roman" panose="02020603050405020304" pitchFamily="18" charset="0"/>
              </a:rPr>
              <a:t> 7.9 km/s</a:t>
            </a:r>
            <a:r>
              <a:rPr lang="zh-CN" altLang="zh-CN" kern="100" dirty="0">
                <a:latin typeface="Times New Roman" panose="02020603050405020304" pitchFamily="18" charset="0"/>
                <a:cs typeface="Times New Roman" panose="02020603050405020304" pitchFamily="18" charset="0"/>
              </a:rPr>
              <a:t>，这一飞行器只能围绕地球做圆周运动，还不能脱离地球引力的束缚，飞离地球实现星际航行。</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Tm="15705"/>
    </mc:Choice>
    <mc:Fallback xmlns="">
      <p:transition advTm="15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nodeType="withEffect">
                                  <p:stCondLst>
                                    <p:cond delay="0"/>
                                  </p:stCondLst>
                                  <p:childTnLst>
                                    <p:animMotion origin="layout" path="M -2.22222E-6 4.61485E-6 L -0.25104 0.00046 " pathEditMode="relative" rAng="0" ptsTypes="AA">
                                      <p:cBhvr>
                                        <p:cTn id="6" dur="15000" fill="hold"/>
                                        <p:tgtEl>
                                          <p:spTgt spid="2"/>
                                        </p:tgtEl>
                                        <p:attrNameLst>
                                          <p:attrName>ppt_x</p:attrName>
                                          <p:attrName>ppt_y</p:attrName>
                                        </p:attrNameLst>
                                      </p:cBhvr>
                                      <p:rCtr x="-12600" y="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5855"/>
                    </p:tgtEl>
                  </p:cond>
                </p:stCondLst>
                <p:endSync evt="end" delay="0">
                  <p:rtn val="all"/>
                </p:endSync>
                <p:childTnLst>
                  <p:par>
                    <p:cTn id="13" fill="hold">
                      <p:stCondLst>
                        <p:cond delay="0"/>
                      </p:stCondLst>
                      <p:childTnLst>
                        <p:par>
                          <p:cTn id="14" fill="hold">
                            <p:stCondLst>
                              <p:cond delay="0"/>
                            </p:stCondLst>
                            <p:childTnLst>
                              <p:par>
                                <p:cTn id="15" presetID="1" presetClass="path" presetSubtype="0" repeatCount="112000" fill="hold" grpId="0" nodeType="clickEffect">
                                  <p:stCondLst>
                                    <p:cond delay="0"/>
                                  </p:stCondLst>
                                  <p:childTnLst>
                                    <p:animMotion origin="layout" path="M -3.33333E-6 4.81481E-6 C 0.02917 4.81481E-6 0.05313 0.03935 0.05313 0.08842 C 0.05313 0.13703 0.02917 0.17685 -3.33333E-6 0.17685 C -0.02942 0.17685 -0.05286 0.13703 -0.05286 0.08842 C -0.05286 0.03935 -0.02942 4.81481E-6 -3.33333E-6 4.81481E-6 Z " pathEditMode="relative" rAng="0" ptsTypes="AAAAA">
                                      <p:cBhvr>
                                        <p:cTn id="16" dur="2000" fill="hold"/>
                                        <p:tgtEl>
                                          <p:spTgt spid="498703"/>
                                        </p:tgtEl>
                                        <p:attrNameLst>
                                          <p:attrName>ppt_x</p:attrName>
                                          <p:attrName>ppt_y</p:attrName>
                                        </p:attrNameLst>
                                      </p:cBhvr>
                                      <p:rCtr x="13" y="8843"/>
                                    </p:animMotion>
                                  </p:childTnLst>
                                </p:cTn>
                              </p:par>
                              <p:par>
                                <p:cTn id="17" presetID="1" presetClass="entr" presetSubtype="0" fill="hold" grpId="0" nodeType="withEffect">
                                  <p:stCondLst>
                                    <p:cond delay="1000"/>
                                  </p:stCondLst>
                                  <p:childTnLst>
                                    <p:set>
                                      <p:cBhvr>
                                        <p:cTn id="18" dur="1" fill="hold">
                                          <p:stCondLst>
                                            <p:cond delay="0"/>
                                          </p:stCondLst>
                                        </p:cTn>
                                        <p:tgtEl>
                                          <p:spTgt spid="498701"/>
                                        </p:tgtEl>
                                        <p:attrNameLst>
                                          <p:attrName>style.visibility</p:attrName>
                                        </p:attrNameLst>
                                      </p:cBhvr>
                                      <p:to>
                                        <p:strVal val="visible"/>
                                      </p:to>
                                    </p:set>
                                  </p:childTnLst>
                                </p:cTn>
                              </p:par>
                            </p:childTnLst>
                          </p:cTn>
                        </p:par>
                      </p:childTnLst>
                    </p:cTn>
                  </p:par>
                </p:childTnLst>
              </p:cTn>
              <p:nextCondLst>
                <p:cond evt="onClick" delay="0">
                  <p:tgtEl>
                    <p:spTgt spid="35855"/>
                  </p:tgtEl>
                </p:cond>
              </p:nextCondLst>
            </p:seq>
            <p:seq concurrent="1" nextAc="seek">
              <p:cTn id="19" restart="whenNotActive" fill="hold" evtFilter="cancelBubble" nodeType="interactiveSeq">
                <p:stCondLst>
                  <p:cond evt="onClick" delay="0">
                    <p:tgtEl>
                      <p:spTgt spid="35856"/>
                    </p:tgtEl>
                  </p:cond>
                </p:stCondLst>
                <p:endSync evt="end" delay="0">
                  <p:rtn val="all"/>
                </p:endSync>
                <p:childTnLst>
                  <p:par>
                    <p:cTn id="20" fill="hold">
                      <p:stCondLst>
                        <p:cond delay="0"/>
                      </p:stCondLst>
                      <p:childTnLst>
                        <p:par>
                          <p:cTn id="21" fill="hold">
                            <p:stCondLst>
                              <p:cond delay="0"/>
                            </p:stCondLst>
                            <p:childTnLst>
                              <p:par>
                                <p:cTn id="22" presetID="1" presetClass="path" presetSubtype="0" repeatCount="112000" fill="hold" grpId="1" nodeType="clickEffect">
                                  <p:stCondLst>
                                    <p:cond delay="0"/>
                                  </p:stCondLst>
                                  <p:childTnLst>
                                    <p:animMotion origin="layout" path="M -0.00117 4.81481E-6 C 0.05196 4.81481E-6 0.09584 0.10462 0.09584 0.23333 C 0.09584 0.36203 0.05196 0.46736 -0.00117 0.46736 C -0.05403 0.46736 -0.09674 0.36203 -0.09674 0.23333 C -0.09674 0.10462 -0.05403 4.81481E-6 -0.00117 4.81481E-6 Z " pathEditMode="relative" rAng="0" ptsTypes="AAAAA">
                                      <p:cBhvr>
                                        <p:cTn id="23" dur="2000" fill="hold"/>
                                        <p:tgtEl>
                                          <p:spTgt spid="498703"/>
                                        </p:tgtEl>
                                        <p:attrNameLst>
                                          <p:attrName>ppt_x</p:attrName>
                                          <p:attrName>ppt_y</p:attrName>
                                        </p:attrNameLst>
                                      </p:cBhvr>
                                      <p:rCtr x="65" y="23356"/>
                                    </p:animMotion>
                                  </p:childTnLst>
                                </p:cTn>
                              </p:par>
                              <p:par>
                                <p:cTn id="24" presetID="1" presetClass="entr" presetSubtype="0" fill="hold" grpId="0" nodeType="withEffect">
                                  <p:stCondLst>
                                    <p:cond delay="500"/>
                                  </p:stCondLst>
                                  <p:childTnLst>
                                    <p:set>
                                      <p:cBhvr>
                                        <p:cTn id="25" dur="1" fill="hold">
                                          <p:stCondLst>
                                            <p:cond delay="0"/>
                                          </p:stCondLst>
                                        </p:cTn>
                                        <p:tgtEl>
                                          <p:spTgt spid="498702"/>
                                        </p:tgtEl>
                                        <p:attrNameLst>
                                          <p:attrName>style.visibility</p:attrName>
                                        </p:attrNameLst>
                                      </p:cBhvr>
                                      <p:to>
                                        <p:strVal val="visible"/>
                                      </p:to>
                                    </p:set>
                                  </p:childTnLst>
                                </p:cTn>
                              </p:par>
                            </p:childTnLst>
                          </p:cTn>
                        </p:par>
                      </p:childTnLst>
                    </p:cTn>
                  </p:par>
                </p:childTnLst>
              </p:cTn>
              <p:nextCondLst>
                <p:cond evt="onClick" delay="0">
                  <p:tgtEl>
                    <p:spTgt spid="35856"/>
                  </p:tgtEl>
                </p:cond>
              </p:nextCondLst>
            </p:seq>
            <p:seq concurrent="1" nextAc="seek">
              <p:cTn id="26" restart="whenNotActive" fill="hold" evtFilter="cancelBubble" nodeType="interactiveSeq">
                <p:stCondLst>
                  <p:cond evt="onClick" delay="0">
                    <p:tgtEl>
                      <p:spTgt spid="35857"/>
                    </p:tgtEl>
                  </p:cond>
                </p:stCondLst>
                <p:endSync evt="end" delay="0">
                  <p:rtn val="all"/>
                </p:endSync>
                <p:childTnLst>
                  <p:par>
                    <p:cTn id="27" fill="hold">
                      <p:stCondLst>
                        <p:cond delay="0"/>
                      </p:stCondLst>
                      <p:childTnLst>
                        <p:par>
                          <p:cTn id="28" fill="hold">
                            <p:stCondLst>
                              <p:cond delay="0"/>
                            </p:stCondLst>
                            <p:childTnLst>
                              <p:par>
                                <p:cTn id="29" presetID="1" presetClass="path" presetSubtype="0" fill="hold" grpId="2" nodeType="clickEffect">
                                  <p:stCondLst>
                                    <p:cond delay="0"/>
                                  </p:stCondLst>
                                  <p:childTnLst>
                                    <p:animMotion origin="layout" path="M -3.75E-6 4.81481E-6 C 0.24336 4.81481E-6 0.4418 0.22916 0.4418 0.51226 C 0.4418 0.7949 0.24336 1.02638 -3.75E-6 1.02638 C -0.2431 1.02638 -0.44049 0.7949 -0.44049 0.51226 C -0.44049 0.22916 -0.2431 4.81481E-6 -3.75E-6 4.81481E-6 Z " pathEditMode="relative" rAng="0" ptsTypes="AAAAA">
                                      <p:cBhvr>
                                        <p:cTn id="30" dur="5000" fill="hold"/>
                                        <p:tgtEl>
                                          <p:spTgt spid="498703"/>
                                        </p:tgtEl>
                                        <p:attrNameLst>
                                          <p:attrName>ppt_x</p:attrName>
                                          <p:attrName>ppt_y</p:attrName>
                                        </p:attrNameLst>
                                      </p:cBhvr>
                                      <p:rCtr x="65" y="51319"/>
                                    </p:animMotion>
                                  </p:childTnLst>
                                </p:cTn>
                              </p:par>
                              <p:par>
                                <p:cTn id="31" presetID="22" presetClass="entr" presetSubtype="8" fill="hold" grpId="0" nodeType="withEffect">
                                  <p:stCondLst>
                                    <p:cond delay="0"/>
                                  </p:stCondLst>
                                  <p:childTnLst>
                                    <p:set>
                                      <p:cBhvr>
                                        <p:cTn id="32" dur="1" fill="hold">
                                          <p:stCondLst>
                                            <p:cond delay="0"/>
                                          </p:stCondLst>
                                        </p:cTn>
                                        <p:tgtEl>
                                          <p:spTgt spid="498708"/>
                                        </p:tgtEl>
                                        <p:attrNameLst>
                                          <p:attrName>style.visibility</p:attrName>
                                        </p:attrNameLst>
                                      </p:cBhvr>
                                      <p:to>
                                        <p:strVal val="visible"/>
                                      </p:to>
                                    </p:set>
                                    <p:animEffect transition="in" filter="wipe(left)">
                                      <p:cBhvr>
                                        <p:cTn id="33" dur="1000"/>
                                        <p:tgtEl>
                                          <p:spTgt spid="498708"/>
                                        </p:tgtEl>
                                      </p:cBhvr>
                                    </p:animEffect>
                                  </p:childTnLst>
                                </p:cTn>
                              </p:par>
                            </p:childTnLst>
                          </p:cTn>
                        </p:par>
                      </p:childTnLst>
                    </p:cTn>
                  </p:par>
                </p:childTnLst>
              </p:cTn>
              <p:nextCondLst>
                <p:cond evt="onClick" delay="0">
                  <p:tgtEl>
                    <p:spTgt spid="35857"/>
                  </p:tgtEl>
                </p:cond>
              </p:nextCondLst>
            </p:seq>
          </p:childTnLst>
        </p:cTn>
      </p:par>
    </p:tnLst>
    <p:bldLst>
      <p:bldP spid="498701" grpId="0" bldLvl="0" animBg="1"/>
      <p:bldP spid="498702" grpId="0" bldLvl="0" animBg="1"/>
      <p:bldP spid="498703" grpId="0" bldLvl="0" animBg="1"/>
      <p:bldP spid="498703" grpId="1" bldLvl="0" animBg="1"/>
      <p:bldP spid="498703" grpId="2" bldLvl="0" animBg="1"/>
      <p:bldP spid="498708" grpId="0" bldLvl="0" animBg="1"/>
      <p:bldP spid="21" grpId="0" bldLvl="0" animBg="1"/>
    </p:bldLst>
  </p:timing>
  <p:extLst>
    <p:ext uri="{E180D4A7-C9FB-4DFB-919C-405C955672EB}">
      <p14:showEvtLst xmlns:p14="http://schemas.microsoft.com/office/powerpoint/2010/main">
        <p14:triggerEvt type="onClick" time="9169" objId="35855"/>
        <p14:triggerEvt type="onClick" time="25514" objId="35856"/>
        <p14:triggerEvt type="onClick" time="47264" objId="35857"/>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6.xml><?xml version="1.0" encoding="utf-8"?>
<p:tagLst xmlns:a="http://schemas.openxmlformats.org/drawingml/2006/main" xmlns:r="http://schemas.openxmlformats.org/officeDocument/2006/relationships" xmlns:p="http://schemas.openxmlformats.org/presentationml/2006/main">
  <p:tag name="REFSHAPE" val="163622052"/>
</p:tagLst>
</file>

<file path=ppt/tags/tag27.xml><?xml version="1.0" encoding="utf-8"?>
<p:tagLst xmlns:a="http://schemas.openxmlformats.org/drawingml/2006/main" xmlns:r="http://schemas.openxmlformats.org/officeDocument/2006/relationships" xmlns:p="http://schemas.openxmlformats.org/presentationml/2006/main">
  <p:tag name="REFSHAPE" val="163622324"/>
</p:tagLst>
</file>

<file path=ppt/tags/tag28.xml><?xml version="1.0" encoding="utf-8"?>
<p:tagLst xmlns:a="http://schemas.openxmlformats.org/drawingml/2006/main" xmlns:r="http://schemas.openxmlformats.org/officeDocument/2006/relationships" xmlns:p="http://schemas.openxmlformats.org/presentationml/2006/main">
  <p:tag name="REFSHAPE" val="163620148"/>
</p:tagLst>
</file>

<file path=ppt/tags/tag29.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TIMING" val="|46.7|41.1"/>
</p:tagLst>
</file>

<file path=ppt/tags/tag31.xml><?xml version="1.0" encoding="utf-8"?>
<p:tagLst xmlns:a="http://schemas.openxmlformats.org/drawingml/2006/main" xmlns:r="http://schemas.openxmlformats.org/officeDocument/2006/relationships" xmlns:p="http://schemas.openxmlformats.org/presentationml/2006/main">
  <p:tag name="TIMING" val="|12|4.1|4"/>
</p:tagLst>
</file>

<file path=ppt/tags/tag32.xml><?xml version="1.0" encoding="utf-8"?>
<p:tagLst xmlns:a="http://schemas.openxmlformats.org/drawingml/2006/main" xmlns:r="http://schemas.openxmlformats.org/officeDocument/2006/relationships" xmlns:p="http://schemas.openxmlformats.org/presentationml/2006/main">
  <p:tag name="TIMING" val="|16.6|8.4|2"/>
</p:tagLst>
</file>

<file path=ppt/tags/tag33.xml><?xml version="1.0" encoding="utf-8"?>
<p:tagLst xmlns:a="http://schemas.openxmlformats.org/drawingml/2006/main" xmlns:r="http://schemas.openxmlformats.org/officeDocument/2006/relationships" xmlns:p="http://schemas.openxmlformats.org/presentationml/2006/main">
  <p:tag name="TIMING" val="|39.6"/>
</p:tagLst>
</file>

<file path=ppt/tags/tag34.xml><?xml version="1.0" encoding="utf-8"?>
<p:tagLst xmlns:a="http://schemas.openxmlformats.org/drawingml/2006/main" xmlns:r="http://schemas.openxmlformats.org/officeDocument/2006/relationships" xmlns:p="http://schemas.openxmlformats.org/presentationml/2006/main">
  <p:tag name="TIMING" val="|35.7|16.7|12.7|9.1"/>
</p:tagLst>
</file>

<file path=ppt/tags/tag35.xml><?xml version="1.0" encoding="utf-8"?>
<p:tagLst xmlns:a="http://schemas.openxmlformats.org/drawingml/2006/main" xmlns:r="http://schemas.openxmlformats.org/officeDocument/2006/relationships" xmlns:p="http://schemas.openxmlformats.org/presentationml/2006/main">
  <p:tag name="TIMING" val="|19.1"/>
</p:tagLst>
</file>

<file path=ppt/tags/tag36.xml><?xml version="1.0" encoding="utf-8"?>
<p:tagLst xmlns:a="http://schemas.openxmlformats.org/drawingml/2006/main" xmlns:r="http://schemas.openxmlformats.org/officeDocument/2006/relationships" xmlns:p="http://schemas.openxmlformats.org/presentationml/2006/main">
  <p:tag name="TIMING" val="|25.1|24"/>
</p:tagLst>
</file>

<file path=ppt/tags/tag37.xml><?xml version="1.0" encoding="utf-8"?>
<p:tagLst xmlns:a="http://schemas.openxmlformats.org/drawingml/2006/main" xmlns:r="http://schemas.openxmlformats.org/officeDocument/2006/relationships" xmlns:p="http://schemas.openxmlformats.org/presentationml/2006/main">
  <p:tag name="TIMING" val="|14.5|4.1|2.1|5.6|6.4|4|1.3|4.6|5.7|12.1|3.2|3.4"/>
</p:tagLst>
</file>

<file path=ppt/tags/tag38.xml><?xml version="1.0" encoding="utf-8"?>
<p:tagLst xmlns:a="http://schemas.openxmlformats.org/drawingml/2006/main" xmlns:r="http://schemas.openxmlformats.org/officeDocument/2006/relationships" xmlns:p="http://schemas.openxmlformats.org/presentationml/2006/main">
  <p:tag name="TIMING" val="|7.4|5.9|3.9|3.3|2.7|15.5|7.2"/>
</p:tagLst>
</file>

<file path=ppt/tags/tag39.xml><?xml version="1.0" encoding="utf-8"?>
<p:tagLst xmlns:a="http://schemas.openxmlformats.org/drawingml/2006/main" xmlns:r="http://schemas.openxmlformats.org/officeDocument/2006/relationships" xmlns:p="http://schemas.openxmlformats.org/presentationml/2006/main">
  <p:tag name="TIMING" val="|27.2"/>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TIMING" val="|1.3"/>
</p:tagLst>
</file>

<file path=ppt/tags/tag41.xml><?xml version="1.0" encoding="utf-8"?>
<p:tagLst xmlns:a="http://schemas.openxmlformats.org/drawingml/2006/main" xmlns:r="http://schemas.openxmlformats.org/officeDocument/2006/relationships" xmlns:p="http://schemas.openxmlformats.org/presentationml/2006/main">
  <p:tag name="TIMING" val="|6.2|5.4"/>
</p:tagLst>
</file>

<file path=ppt/tags/tag42.xml><?xml version="1.0" encoding="utf-8"?>
<p:tagLst xmlns:a="http://schemas.openxmlformats.org/drawingml/2006/main" xmlns:r="http://schemas.openxmlformats.org/officeDocument/2006/relationships" xmlns:p="http://schemas.openxmlformats.org/presentationml/2006/main">
  <p:tag name="TIMING" val="|9.5|4.5|4|1.6|9.7"/>
</p:tagLst>
</file>

<file path=ppt/tags/tag43.xml><?xml version="1.0" encoding="utf-8"?>
<p:tagLst xmlns:a="http://schemas.openxmlformats.org/drawingml/2006/main" xmlns:r="http://schemas.openxmlformats.org/officeDocument/2006/relationships" xmlns:p="http://schemas.openxmlformats.org/presentationml/2006/main">
  <p:tag name="TIMING" val="|3.3|3.3|2|2.7|12.1|6.1|1.7|4.8|19.4|1.3"/>
</p:tagLst>
</file>

<file path=ppt/tags/tag44.xml><?xml version="1.0" encoding="utf-8"?>
<p:tagLst xmlns:a="http://schemas.openxmlformats.org/drawingml/2006/main" xmlns:r="http://schemas.openxmlformats.org/officeDocument/2006/relationships" xmlns:p="http://schemas.openxmlformats.org/presentationml/2006/main">
  <p:tag name="TIMING" val="|23.8"/>
</p:tagLst>
</file>

<file path=ppt/tags/tag45.xml><?xml version="1.0" encoding="utf-8"?>
<p:tagLst xmlns:a="http://schemas.openxmlformats.org/drawingml/2006/main" xmlns:r="http://schemas.openxmlformats.org/officeDocument/2006/relationships" xmlns:p="http://schemas.openxmlformats.org/presentationml/2006/main">
  <p:tag name="TIMING" val="|5.7|11.7|2.3"/>
</p:tagLst>
</file>

<file path=ppt/tags/tag46.xml><?xml version="1.0" encoding="utf-8"?>
<p:tagLst xmlns:a="http://schemas.openxmlformats.org/drawingml/2006/main" xmlns:r="http://schemas.openxmlformats.org/officeDocument/2006/relationships" xmlns:p="http://schemas.openxmlformats.org/presentationml/2006/main">
  <p:tag name="TIMING" val="|17|23.9|10.5|2.7"/>
</p:tagLst>
</file>

<file path=ppt/tags/tag47.xml><?xml version="1.0" encoding="utf-8"?>
<p:tagLst xmlns:a="http://schemas.openxmlformats.org/drawingml/2006/main" xmlns:r="http://schemas.openxmlformats.org/officeDocument/2006/relationships" xmlns:p="http://schemas.openxmlformats.org/presentationml/2006/main">
  <p:tag name="TIMING" val="|6.3"/>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42-绿色清新">
      <a:dk1>
        <a:sysClr val="windowText" lastClr="000000"/>
      </a:dk1>
      <a:lt1>
        <a:sysClr val="window" lastClr="FFFFFF"/>
      </a:lt1>
      <a:dk2>
        <a:srgbClr val="212745"/>
      </a:dk2>
      <a:lt2>
        <a:srgbClr val="7F7F7F"/>
      </a:lt2>
      <a:accent1>
        <a:srgbClr val="138A40"/>
      </a:accent1>
      <a:accent2>
        <a:srgbClr val="138A40"/>
      </a:accent2>
      <a:accent3>
        <a:srgbClr val="138A40"/>
      </a:accent3>
      <a:accent4>
        <a:srgbClr val="138A40"/>
      </a:accent4>
      <a:accent5>
        <a:srgbClr val="138A40"/>
      </a:accent5>
      <a:accent6>
        <a:srgbClr val="138A40"/>
      </a:accent6>
      <a:hlink>
        <a:srgbClr val="56C7AA"/>
      </a:hlink>
      <a:folHlink>
        <a:srgbClr val="59A8D1"/>
      </a:folHlink>
    </a:clrScheme>
    <a:fontScheme name="自定义 6">
      <a:majorFont>
        <a:latin typeface="Arial"/>
        <a:ea typeface="微软雅黑 Light"/>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2-绿色清新">
      <a:dk1>
        <a:sysClr val="windowText" lastClr="000000"/>
      </a:dk1>
      <a:lt1>
        <a:sysClr val="window" lastClr="FFFFFF"/>
      </a:lt1>
      <a:dk2>
        <a:srgbClr val="212745"/>
      </a:dk2>
      <a:lt2>
        <a:srgbClr val="7F7F7F"/>
      </a:lt2>
      <a:accent1>
        <a:srgbClr val="138A40"/>
      </a:accent1>
      <a:accent2>
        <a:srgbClr val="138A40"/>
      </a:accent2>
      <a:accent3>
        <a:srgbClr val="138A40"/>
      </a:accent3>
      <a:accent4>
        <a:srgbClr val="138A40"/>
      </a:accent4>
      <a:accent5>
        <a:srgbClr val="138A40"/>
      </a:accent5>
      <a:accent6>
        <a:srgbClr val="138A40"/>
      </a:accent6>
      <a:hlink>
        <a:srgbClr val="56C7AA"/>
      </a:hlink>
      <a:folHlink>
        <a:srgbClr val="59A8D1"/>
      </a:folHlink>
    </a:clrScheme>
    <a:fontScheme name="自定义 6">
      <a:majorFont>
        <a:latin typeface="Arial"/>
        <a:ea typeface="微软雅黑 Light"/>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模板">
  <a:themeElements>
    <a:clrScheme name="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模板">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609600" marR="0" indent="-609600" algn="ctr" defTabSz="914400" rtl="0" eaLnBrk="1" fontAlgn="base" latinLnBrk="0" hangingPunct="1">
          <a:lnSpc>
            <a:spcPct val="100000"/>
          </a:lnSpc>
          <a:spcBef>
            <a:spcPct val="20000"/>
          </a:spcBef>
          <a:spcAft>
            <a:spcPct val="0"/>
          </a:spcAft>
          <a:buClrTx/>
          <a:buSzTx/>
          <a:buFontTx/>
          <a:buNone/>
          <a:tabLst/>
          <a:defRPr kumimoji="0" lang="zh-CN" altLang="zh-CN" sz="2400" b="0" i="0" u="none" strike="noStrike" cap="none" normalizeH="0" baseline="0" smtClean="0">
            <a:ln>
              <a:noFill/>
            </a:ln>
            <a:solidFill>
              <a:schemeClr val="bg1"/>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609600" marR="0" indent="-609600" algn="ctr" defTabSz="914400" rtl="0" eaLnBrk="1" fontAlgn="base" latinLnBrk="0" hangingPunct="1">
          <a:lnSpc>
            <a:spcPct val="100000"/>
          </a:lnSpc>
          <a:spcBef>
            <a:spcPct val="20000"/>
          </a:spcBef>
          <a:spcAft>
            <a:spcPct val="0"/>
          </a:spcAft>
          <a:buClrTx/>
          <a:buSzTx/>
          <a:buFontTx/>
          <a:buNone/>
          <a:tabLst/>
          <a:defRPr kumimoji="0" lang="zh-CN" altLang="zh-CN" sz="2400" b="0" i="0" u="none" strike="noStrike" cap="none" normalizeH="0" baseline="0" smtClean="0">
            <a:ln>
              <a:noFill/>
            </a:ln>
            <a:solidFill>
              <a:schemeClr val="bg1"/>
            </a:solidFill>
            <a:effectLst/>
            <a:latin typeface="黑体" panose="02010609060101010101" pitchFamily="49" charset="-122"/>
            <a:ea typeface="黑体" panose="02010609060101010101" pitchFamily="49" charset="-122"/>
          </a:defRPr>
        </a:defPPr>
      </a:lstStyle>
    </a:lnDef>
  </a:objectDefaults>
  <a:extraClrSchemeLst>
    <a:extraClrScheme>
      <a:clrScheme name="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2295</Words>
  <Application>Microsoft Office PowerPoint</Application>
  <PresentationFormat>宽屏</PresentationFormat>
  <Paragraphs>230</Paragraphs>
  <Slides>36</Slides>
  <Notes>1</Notes>
  <HiddenSlides>0</HiddenSlides>
  <MMClips>5</MMClips>
  <ScaleCrop>false</ScaleCrop>
  <HeadingPairs>
    <vt:vector size="8" baseType="variant">
      <vt:variant>
        <vt:lpstr>已用的字体</vt:lpstr>
      </vt:variant>
      <vt:variant>
        <vt:i4>16</vt:i4>
      </vt:variant>
      <vt:variant>
        <vt:lpstr>主题</vt:lpstr>
      </vt:variant>
      <vt:variant>
        <vt:i4>3</vt:i4>
      </vt:variant>
      <vt:variant>
        <vt:lpstr>嵌入 OLE 服务器</vt:lpstr>
      </vt:variant>
      <vt:variant>
        <vt:i4>3</vt:i4>
      </vt:variant>
      <vt:variant>
        <vt:lpstr>幻灯片标题</vt:lpstr>
      </vt:variant>
      <vt:variant>
        <vt:i4>36</vt:i4>
      </vt:variant>
    </vt:vector>
  </HeadingPairs>
  <TitlesOfParts>
    <vt:vector size="58" baseType="lpstr">
      <vt:lpstr>仿宋</vt:lpstr>
      <vt:lpstr>黑体</vt:lpstr>
      <vt:lpstr>华文仿宋</vt:lpstr>
      <vt:lpstr>楷体</vt:lpstr>
      <vt:lpstr>宋体</vt:lpstr>
      <vt:lpstr>微软雅黑</vt:lpstr>
      <vt:lpstr>Arial</vt:lpstr>
      <vt:lpstr>Calibri</vt:lpstr>
      <vt:lpstr>Cambria Math</vt:lpstr>
      <vt:lpstr>Georgia</vt:lpstr>
      <vt:lpstr>Imprint MT Shadow</vt:lpstr>
      <vt:lpstr>Symbol</vt:lpstr>
      <vt:lpstr>Tahoma</vt:lpstr>
      <vt:lpstr>Times New Roman</vt:lpstr>
      <vt:lpstr>Verdana</vt:lpstr>
      <vt:lpstr>Wingdings</vt:lpstr>
      <vt:lpstr>Office 主题</vt:lpstr>
      <vt:lpstr>1_Office 主题</vt:lpstr>
      <vt:lpstr>模板</vt:lpstr>
      <vt:lpstr>Equation</vt:lpstr>
      <vt:lpstr>Equation.KSEE3</vt:lpstr>
      <vt:lpstr>Microsoft Equation 3.0</vt:lpstr>
      <vt:lpstr>卫星发射这些事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2020-04-08T08:23:21Z</dcterms:created>
  <dcterms:modified xsi:type="dcterms:W3CDTF">2020-04-08T08:28:55Z</dcterms:modified>
</cp:coreProperties>
</file>