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notesSlides/notesSlide2.xml" ContentType="application/vnd.openxmlformats-officedocument.presentationml.notesSlide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notesSlides/notesSlide3.xml" ContentType="application/vnd.openxmlformats-officedocument.presentationml.notesSlide+xml"/>
  <Override PartName="/ppt/tags/tag166.xml" ContentType="application/vnd.openxmlformats-officedocument.presentationml.tags+xml"/>
  <Override PartName="/ppt/notesSlides/notesSlide4.xml" ContentType="application/vnd.openxmlformats-officedocument.presentationml.notesSlide+xml"/>
  <Override PartName="/ppt/tags/tag167.xml" ContentType="application/vnd.openxmlformats-officedocument.presentationml.tags+xml"/>
  <Override PartName="/ppt/notesSlides/notesSlide5.xml" ContentType="application/vnd.openxmlformats-officedocument.presentationml.notesSlide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397" r:id="rId2"/>
    <p:sldId id="366" r:id="rId3"/>
    <p:sldId id="367" r:id="rId4"/>
    <p:sldId id="368" r:id="rId5"/>
    <p:sldId id="369" r:id="rId6"/>
    <p:sldId id="370" r:id="rId7"/>
    <p:sldId id="371" r:id="rId8"/>
    <p:sldId id="373" r:id="rId9"/>
    <p:sldId id="374" r:id="rId10"/>
    <p:sldId id="375" r:id="rId11"/>
    <p:sldId id="376" r:id="rId12"/>
    <p:sldId id="377" r:id="rId13"/>
    <p:sldId id="378" r:id="rId14"/>
    <p:sldId id="379" r:id="rId15"/>
    <p:sldId id="380" r:id="rId16"/>
    <p:sldId id="381" r:id="rId17"/>
    <p:sldId id="382" r:id="rId18"/>
    <p:sldId id="383" r:id="rId19"/>
    <p:sldId id="384" r:id="rId20"/>
    <p:sldId id="385" r:id="rId21"/>
    <p:sldId id="386" r:id="rId22"/>
    <p:sldId id="387" r:id="rId23"/>
    <p:sldId id="388" r:id="rId24"/>
    <p:sldId id="398" r:id="rId25"/>
  </p:sldIdLst>
  <p:sldSz cx="9144000" cy="5143500" type="screen16x9"/>
  <p:notesSz cx="6858000" cy="9144000"/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FCA2"/>
    <a:srgbClr val="EEBDB0"/>
    <a:srgbClr val="FFFF66"/>
    <a:srgbClr val="66FF99"/>
    <a:srgbClr val="F7A7E8"/>
    <a:srgbClr val="A5EA36"/>
    <a:srgbClr val="4CAA06"/>
    <a:srgbClr val="699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46875" autoAdjust="0"/>
  </p:normalViewPr>
  <p:slideViewPr>
    <p:cSldViewPr showGuides="1">
      <p:cViewPr varScale="1">
        <p:scale>
          <a:sx n="107" d="100"/>
          <a:sy n="107" d="100"/>
        </p:scale>
        <p:origin x="-105" y="-57"/>
      </p:cViewPr>
      <p:guideLst>
        <p:guide orient="horz" pos="1607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F79BB47-C4A1-454D-94E3-DF081DCC7348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2020/3/31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77" name="备注占位符 4"/>
          <p:cNvSpPr>
            <a:spLocks noGrp="1"/>
          </p:cNvSpPr>
          <p:nvPr>
            <p:ph type="body" sz="quarter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</a:ln>
        </p:spPr>
        <p:txBody>
          <a:bodyPr vert="horz" lIns="91440" tIns="45720" rIns="91440" bIns="45720" anchor="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 indent="0"/>
            <a:r>
              <a:rPr lang="zh-CN" altLang="en-US" dirty="0"/>
              <a:t>第二级</a:t>
            </a:r>
          </a:p>
          <a:p>
            <a:pPr lvl="2" indent="0"/>
            <a:r>
              <a:rPr lang="zh-CN" altLang="en-US" dirty="0"/>
              <a:t>第三级</a:t>
            </a:r>
          </a:p>
          <a:p>
            <a:pPr lvl="3" indent="0"/>
            <a:r>
              <a:rPr lang="zh-CN" altLang="en-US" dirty="0"/>
              <a:t>第四级</a:t>
            </a:r>
          </a:p>
          <a:p>
            <a:pPr lvl="4" indent="0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sz="1200">
                <a:latin typeface="Arial" panose="020B0604020202020204" pitchFamily="34" charset="0"/>
                <a:ea typeface="+mn-ea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/>
          <a:p>
            <a:pPr lvl="0" algn="r" fontAlgn="base">
              <a:buNone/>
            </a:pPr>
            <a:fld id="{9A0DB2DC-4C9A-4742-B13C-FB6460FD3503}" type="slidenum">
              <a:rPr lang="zh-CN" altLang="en-US" sz="1200" strike="noStrike" noProof="1" dirty="0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z="1200" strike="noStrike" noProof="1"/>
          </a:p>
        </p:txBody>
      </p:sp>
    </p:spTree>
    <p:extLst>
      <p:ext uri="{BB962C8B-B14F-4D97-AF65-F5344CB8AC3E}">
        <p14:creationId xmlns:p14="http://schemas.microsoft.com/office/powerpoint/2010/main" val="4153443138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en-US" altLang="zh-CN"/>
              <a:t>make a comeback </a:t>
            </a:r>
            <a:r>
              <a:rPr lang="zh-CN" altLang="en-US"/>
              <a:t>东山再起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定语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r>
              <a:rPr lang="zh-CN" altLang="en-US"/>
              <a:t>地点状语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8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7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2020/3/31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2020/3/31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6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1.xml"/><Relationship Id="rId4" Type="http://schemas.openxmlformats.org/officeDocument/2006/relationships/image" Target="../media/image1.sv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75.xml"/><Relationship Id="rId1" Type="http://schemas.openxmlformats.org/officeDocument/2006/relationships/tags" Target="../tags/tag174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/>
          <a:srcRect r="53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84223" y="1918980"/>
            <a:ext cx="5524823" cy="728345"/>
          </a:xfrm>
        </p:spPr>
        <p:txBody>
          <a:bodyPr>
            <a:normAutofit/>
          </a:bodyPr>
          <a:lstStyle/>
          <a:p>
            <a:pPr algn="ctr"/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定语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从句 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3--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（</a:t>
            </a:r>
            <a:r>
              <a:rPr lang="en-US" altLang="zh-CN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2</a:t>
            </a:r>
            <a:r>
              <a:rPr lang="zh-CN" altLang="en-US" sz="2800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）</a:t>
            </a: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0938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高一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年级英语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清华附中朝阳学校   宋茁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3.（2019 江苏卷，21 ）We have entered into an age _______ dreams have the best chance of coming true.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847725" y="1107440"/>
            <a:ext cx="100647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4.（2019·天津卷，11） Their child is at the </a:t>
            </a:r>
            <a:r>
              <a:rPr lang="en-US" altLang="zh-C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stage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______ she can say individual words but not full sentences.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556385" y="1106805"/>
            <a:ext cx="113411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where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5.(2019·新课标III卷)They were well trained by their masters __ ___had great experience with caring for these animals.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33525" y="1275080"/>
            <a:ext cx="15170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who/that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6. (2019·北京卷)The students befitting most from college are </a:t>
            </a:r>
            <a:r>
              <a:rPr lang="en-US" altLang="zh-CN" sz="2400" b="1">
                <a:gradFill>
                  <a:gsLst>
                    <a:gs pos="0">
                      <a:srgbClr val="14CD68"/>
                    </a:gs>
                    <a:gs pos="100000">
                      <a:srgbClr val="0B6E38"/>
                    </a:gs>
                  </a:gsLst>
                  <a:lin scaled="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those </a:t>
            </a: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___ ___are totally engaged(参与)in academic life.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206115" y="1293495"/>
            <a:ext cx="15093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who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7.【2018·北京】She and her family bicycle to work, _________ helps them keep fit.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742950" y="1292860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which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8.【2018·天津】Kate, ________sister I shared a room with when we were at college, has gone to work in Australia.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810635" y="80708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whose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9.【2018·江苏】Self-driving is an area _______ China and the rest of the world are on the same starting line.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134100" y="807720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where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10.【2017·北京】The little problems ______ we meet in our daily lives may be inspirations for great inventions.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878830" y="818515"/>
            <a:ext cx="167259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000" b="1">
                <a:solidFill>
                  <a:srgbClr val="FF0000"/>
                </a:solidFill>
              </a:rPr>
              <a:t>which/that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11.【2017·江苏】In 1963 the UN set up the World Food Programme, one of ______ purposes is to relieve worldwide starvation.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4065905" y="1223010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whose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12.【2017·天津】My eldest son, _______ work takes him all over the world, is in New York at the moment.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460365" y="81597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whose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204197"/>
            <a:ext cx="8139178" cy="331514"/>
          </a:xfrm>
        </p:spPr>
        <p:txBody>
          <a:bodyPr>
            <a:noAutofit/>
          </a:bodyPr>
          <a:lstStyle/>
          <a:p>
            <a:r>
              <a:rPr sz="2000" spc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latin typeface="+mj-lt"/>
                <a:ea typeface="+mj-ea"/>
              </a:rPr>
              <a:t>限制性定语从句和非限制性定语从句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02412" y="550639"/>
            <a:ext cx="8139178" cy="4042179"/>
          </a:xfrm>
        </p:spPr>
        <p:txBody>
          <a:bodyPr>
            <a:noAutofit/>
          </a:bodyPr>
          <a:lstStyle/>
          <a:p>
            <a:pPr algn="just">
              <a:lnSpc>
                <a:spcPct val="11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A．限制性定语从句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限制性定语从句是先行词在意义上不可缺少的定语，用于修饰和限定先行词。如果去掉，主句的意思就不完整或失去意义。书写时不用逗号与先行词分开。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 spc="0" noProof="0">
                <a:ln>
                  <a:noFill/>
                </a:ln>
                <a:effectLst/>
                <a:uLn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This is a shop </a:t>
            </a:r>
            <a:r>
              <a:rPr lang="en-US" altLang="zh-CN" sz="2000" b="1" spc="0" noProof="0">
                <a:ln>
                  <a:noFill/>
                </a:ln>
                <a:solidFill>
                  <a:srgbClr val="3333FF"/>
                </a:solidFill>
                <a:effectLst/>
                <a:uLn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that sells personal computers</a:t>
            </a:r>
            <a:r>
              <a:rPr lang="en-US" altLang="zh-CN" sz="2000" b="1" spc="0" noProof="0">
                <a:ln>
                  <a:noFill/>
                </a:ln>
                <a:effectLst/>
                <a:uLn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>
              <a:lnSpc>
                <a:spcPct val="110000"/>
              </a:lnSpc>
            </a:pP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B．非限制性定语从句</a:t>
            </a:r>
          </a:p>
          <a:p>
            <a:pPr algn="just">
              <a:lnSpc>
                <a:spcPct val="110000"/>
              </a:lnSpc>
            </a:pP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非限制性定语从句在意义上只是一个附加修饰语，对先行词或主句作些附加的说明。如果去掉，主句的意思仍然清楚。书写时往往用逗号与先行词分开。</a:t>
            </a:r>
          </a:p>
          <a:p>
            <a:pPr algn="just">
              <a:lnSpc>
                <a:spcPct val="110000"/>
              </a:lnSpc>
            </a:pPr>
            <a:r>
              <a:rPr lang="en-US" altLang="zh-CN" sz="2000" b="1" spc="0" noProof="0">
                <a:ln>
                  <a:noFill/>
                </a:ln>
                <a:effectLst/>
                <a:uLn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We are all proud of the Great Wall</a:t>
            </a:r>
            <a:r>
              <a:rPr lang="en-US" altLang="zh-CN" sz="2000" b="1" spc="0" noProof="0">
                <a:ln>
                  <a:noFill/>
                </a:ln>
                <a:solidFill>
                  <a:srgbClr val="3333FF"/>
                </a:solidFill>
                <a:effectLst/>
                <a:uLn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,</a:t>
            </a:r>
            <a:r>
              <a:rPr lang="en-US" altLang="zh-CN" sz="2000" b="1" spc="0" noProof="0">
                <a:ln>
                  <a:noFill/>
                </a:ln>
                <a:effectLst/>
                <a:uLn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zh-CN" sz="2000" b="1" spc="0" noProof="0">
                <a:ln>
                  <a:noFill/>
                </a:ln>
                <a:solidFill>
                  <a:srgbClr val="3333FF"/>
                </a:solidFill>
                <a:effectLst/>
                <a:uLn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+mn-ea"/>
              </a:rPr>
              <a:t>which is one of the man-made wonders of the world.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Sz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13.【2016·北京】I live next door to a couple ________ children often make a lot of noise.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650240" y="126936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whose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14.【2016·江苏】Many young people, most  ______were well-educated, headed for remote regions to chase their dreams.</a:t>
            </a:r>
          </a:p>
          <a:p>
            <a:pPr algn="just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A. of which B. of them C. of whom D. of those</a:t>
            </a:r>
          </a:p>
        </p:txBody>
      </p:sp>
      <p:pic>
        <p:nvPicPr>
          <p:cNvPr id="5" name="图片 4" descr="4714250"/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764280" y="2278380"/>
            <a:ext cx="914400" cy="914400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069975" y="3293745"/>
            <a:ext cx="5401310" cy="398780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  <p:txBody>
          <a:bodyPr wrap="none" rtlCol="0" anchor="t">
            <a:spAutoFit/>
          </a:bodyPr>
          <a:lstStyle/>
          <a:p>
            <a:r>
              <a:rPr lang="zh-CN" altLang="en-US" sz="20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介词</a:t>
            </a:r>
            <a:r>
              <a:rPr lang="en-US" altLang="zh-CN" sz="20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关系代词用法④：代词+of+ which /whom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ClrTx/>
              <a:buSzTx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15.【2016·浙江】Scientists have advanced many theories about why human beings cry tears , none of ______ has been proved.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417830" y="173418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which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069975" y="3293745"/>
            <a:ext cx="5401310" cy="398780"/>
          </a:xfrm>
          <a:prstGeom prst="rect">
            <a:avLst/>
          </a:prstGeom>
          <a:noFill/>
          <a:ln w="28575" cmpd="sng">
            <a:solidFill>
              <a:srgbClr val="00B050"/>
            </a:solidFill>
            <a:prstDash val="solid"/>
          </a:ln>
        </p:spPr>
        <p:txBody>
          <a:bodyPr wrap="none" rtlCol="0" anchor="t">
            <a:spAutoFit/>
          </a:bodyPr>
          <a:lstStyle/>
          <a:p>
            <a:r>
              <a:rPr lang="zh-CN" altLang="en-US" sz="20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介词</a:t>
            </a:r>
            <a:r>
              <a:rPr lang="en-US" altLang="zh-CN" sz="20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+</a:t>
            </a:r>
            <a:r>
              <a:rPr lang="zh-CN" altLang="en-US" sz="2000" b="1" u="sng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关系代词用法④：代词+of+ which /whom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16.【2016·天津】We will put off the picnic in the park until next week, ______ the weather may be better.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2776220" y="1269365"/>
            <a:ext cx="16725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when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2771" name="内容占位符 2"/>
          <p:cNvSpPr>
            <a:spLocks noGrp="1"/>
          </p:cNvSpPr>
          <p:nvPr/>
        </p:nvSpPr>
        <p:spPr>
          <a:xfrm>
            <a:off x="287020" y="534035"/>
            <a:ext cx="8569325" cy="4822825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t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lnSpc>
                <a:spcPct val="220000"/>
              </a:lnSpc>
              <a:buFont typeface="Calibri" panose="020F0502020204030204" charset="0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Last night we went to Ann’s party, ________ we enjoyed very much.</a:t>
            </a:r>
          </a:p>
          <a:p>
            <a:pPr marL="514350" indent="-514350" algn="just">
              <a:lnSpc>
                <a:spcPct val="220000"/>
              </a:lnSpc>
              <a:buFont typeface="Calibri" panose="020F0502020204030204" charset="0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came from Herne Bay, _______ Lily had once spent a holiday.</a:t>
            </a:r>
          </a:p>
          <a:p>
            <a:pPr marL="514350" indent="-514350" algn="just">
              <a:lnSpc>
                <a:spcPct val="220000"/>
              </a:lnSpc>
              <a:buFont typeface="Calibri" panose="020F0502020204030204" charset="0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lent her dictionary, _______ cover is red and white.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lnSpc>
                <a:spcPct val="220000"/>
              </a:lnSpc>
              <a:buFont typeface="Calibri" panose="020F0502020204030204" charset="0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Mr Smith, from ______ I have learned a lot, is a famous scientist.</a:t>
            </a:r>
          </a:p>
          <a:p>
            <a:pPr marL="514350" indent="-514350" algn="just">
              <a:lnSpc>
                <a:spcPct val="220000"/>
              </a:lnSpc>
              <a:buFont typeface="Calibri" panose="020F0502020204030204" charset="0"/>
              <a:buAutoNum type="arabicPeriod"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Joe Johnson, ______ tried to make a comeback, attracted a lot of attention.</a:t>
            </a: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 algn="just">
              <a:buFont typeface="Calibri" panose="020F0502020204030204" charset="0"/>
              <a:buAutoNum type="arabicPeriod"/>
            </a:pPr>
            <a:endParaRPr lang="zh-CN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5320" y="795655"/>
            <a:ext cx="16256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which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50285" y="1510665"/>
            <a:ext cx="171704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19755" y="2249170"/>
            <a:ext cx="17900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whose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58720" y="2974975"/>
            <a:ext cx="160210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whom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07590" y="3758883"/>
            <a:ext cx="140493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defTabSz="91440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defRPr/>
            </a:pPr>
            <a:r>
              <a:rPr kumimoji="0" lang="en-US" altLang="zh-CN" sz="2000" b="1" kern="1200" cap="none" spc="0" normalizeH="0" baseline="0" noProof="0" dirty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who</a:t>
            </a:r>
            <a:endParaRPr kumimoji="0" lang="zh-CN" altLang="en-US" sz="3600" b="1" kern="1200" cap="none" spc="0" normalizeH="0" baseline="0" noProof="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  <a:ea typeface="+mn-ea"/>
              <a:cs typeface="+mn-cs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17875" y="172720"/>
            <a:ext cx="2508250" cy="460375"/>
          </a:xfrm>
          <a:prstGeom prst="rect">
            <a:avLst/>
          </a:prstGeom>
          <a:noFill/>
          <a:ln w="28575" cmpd="sng">
            <a:solidFill>
              <a:srgbClr val="0070C0"/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latin typeface="Times New Roman" panose="02020603050405020304" pitchFamily="18" charset="0"/>
                <a:cs typeface="Times New Roman" panose="02020603050405020304" pitchFamily="18" charset="0"/>
              </a:rPr>
              <a:t>Exercise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13842" y="286112"/>
            <a:ext cx="8139178" cy="331514"/>
          </a:xfrm>
        </p:spPr>
        <p:txBody>
          <a:bodyPr>
            <a:noAutofit/>
          </a:bodyPr>
          <a:lstStyle/>
          <a:p>
            <a:r>
              <a:rPr sz="2000" spc="0" noProof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latin typeface="+mj-lt"/>
                <a:ea typeface="+mj-ea"/>
              </a:rPr>
              <a:t>as的用法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05435" y="714375"/>
            <a:ext cx="8556625" cy="4042410"/>
          </a:xfrm>
        </p:spPr>
        <p:txBody>
          <a:bodyPr>
            <a:noAutofit/>
          </a:bodyPr>
          <a:lstStyle/>
          <a:p>
            <a:pPr algn="just"/>
            <a:r>
              <a:rPr lang="zh-CN" altLang="en-US" sz="1600"/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as可以在限制性定语从句和非限制性定语从句中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作主语或宾语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2000" b="1">
                <a:latin typeface="Times New Roman" panose="02020603050405020304" pitchFamily="18" charset="0"/>
                <a:cs typeface="Times New Roman" panose="02020603050405020304" pitchFamily="18" charset="0"/>
              </a:rPr>
              <a:t> ① 在限制性定语从句中，as可跟在由such, so, the same修饰的先行词之后。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men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heard him were deeply moved. 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听过他说话的人，都会深受感动。（as在定语从句中作heard的主语）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I've never heard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stories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 tells. 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我从未听过像他讲的这样的故事。（as在定语从句中作tell的宾语）</a:t>
            </a:r>
          </a:p>
          <a:p>
            <a:pPr algn="just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比较：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在the same as结构中，as也可用that代替。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但严格地说，the same as强调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相同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，the same that注重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同一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。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She wore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dress </a:t>
            </a:r>
            <a:r>
              <a:rPr lang="zh-CN" altLang="en-US" sz="2000" b="1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her younger sister wore.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她穿着跟她妹妹所穿的一样的衣裙。（as指的是与先行词</a:t>
            </a:r>
            <a:r>
              <a:rPr lang="zh-CN" altLang="en-US" sz="2000" u="sng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相似的同类事物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She wore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same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dress </a:t>
            </a:r>
            <a:r>
              <a:rPr lang="zh-CN" altLang="en-US" sz="2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that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she wore at Mary's wedding. 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她穿着她在玛丽婚礼上穿过的同一条连衣裙。（that指的是与先行词</a:t>
            </a:r>
            <a:r>
              <a:rPr lang="zh-CN" altLang="en-US" sz="2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同一事物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sz="1600">
                <a:sym typeface="+mn-ea"/>
              </a:rPr>
              <a:t> </a:t>
            </a:r>
            <a:r>
              <a:rPr sz="1600" b="1">
                <a:sym typeface="+mn-ea"/>
              </a:rPr>
              <a:t> </a:t>
            </a:r>
            <a:r>
              <a:rPr sz="2000" b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②  在非限制性定语从句中，as可代表主句整个句子，引导的定语从句可以放在主句之前或主句之后，一般用逗号与主句分开。</a:t>
            </a:r>
            <a:endParaRPr lang="zh-CN" altLang="en-US" sz="20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600">
                <a:sym typeface="+mn-ea"/>
              </a:rPr>
              <a:t> </a:t>
            </a:r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As everyone knows, Taiwan belongs to China.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0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众所周知，台湾属于中国的领土。</a:t>
            </a:r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He is from the 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altLang="zh-CN" sz="200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th, as we can know from his accent. </a:t>
            </a:r>
          </a:p>
          <a:p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他是北方人，这一点我们从他的口音可以知道。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zh-CN" altLang="en-US" sz="1800"/>
              <a:t> </a:t>
            </a:r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一些由as引导的定语从句常位于句首，已形成了固定的说法。</a:t>
            </a:r>
          </a:p>
          <a:p>
            <a:pPr algn="just"/>
            <a:endParaRPr lang="zh-CN" alt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as is known to all  这是众所周知的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as has been said before  如前所说   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as is often the case  情况常常如此  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as may be imagined  这可以想象得出  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as has been pointed out  正如已经指出的那样  </a:t>
            </a:r>
          </a:p>
          <a:p>
            <a:pPr algn="just"/>
            <a:r>
              <a:rPr lang="zh-CN" alt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  as often happens  这种情况常常发生  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193402"/>
            <a:ext cx="8139178" cy="331514"/>
          </a:xfrm>
        </p:spPr>
        <p:txBody>
          <a:bodyPr>
            <a:noAutofit/>
          </a:bodyPr>
          <a:lstStyle/>
          <a:p>
            <a:pPr algn="ctr"/>
            <a:r>
              <a:rPr lang="en-US" altLang="zh-CN" sz="2400"/>
              <a:t>Exercise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1. (2019·全国卷II，62) Now Irene Astbury works from 9 am to 5 pm daily at the pet shop in Macclesfield，_____she opened with her late husband Les. </a:t>
            </a:r>
          </a:p>
          <a:p>
            <a:pPr algn="just">
              <a:lnSpc>
                <a:spcPct val="120000"/>
              </a:lnSpc>
            </a:pP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502285" y="1595120"/>
            <a:ext cx="119253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400" b="1">
                <a:solidFill>
                  <a:srgbClr val="FF0000"/>
                </a:solidFill>
              </a:rPr>
              <a:t>which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4067810" y="1635760"/>
            <a:ext cx="18002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00000"/>
              </a:lnSpc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2.(2019·全国卷III)In the cafe,customers will enjoy themselves in the historical environment_______is created for them.</a:t>
            </a:r>
            <a:endParaRPr lang="en-US" altLang="zh-CN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875780" y="1135380"/>
            <a:ext cx="178689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>
                <a:solidFill>
                  <a:srgbClr val="FF0000"/>
                </a:solidFill>
              </a:rPr>
              <a:t>that/which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2939415" y="1467485"/>
            <a:ext cx="3936365" cy="241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1070</Words>
  <Application>Microsoft Office PowerPoint</Application>
  <PresentationFormat>全屏显示(16:9)</PresentationFormat>
  <Paragraphs>90</Paragraphs>
  <Slides>24</Slides>
  <Notes>5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1_Office 主题​​</vt:lpstr>
      <vt:lpstr> 定语从句 3--（2）</vt:lpstr>
      <vt:lpstr>限制性定语从句和非限制性定语从句</vt:lpstr>
      <vt:lpstr>PowerPoint 演示文稿</vt:lpstr>
      <vt:lpstr>as的用法</vt:lpstr>
      <vt:lpstr>PowerPoint 演示文稿</vt:lpstr>
      <vt:lpstr>PowerPoint 演示文稿</vt:lpstr>
      <vt:lpstr>PowerPoint 演示文稿</vt:lpstr>
      <vt:lpstr>Exercise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acq</cp:lastModifiedBy>
  <cp:revision>359</cp:revision>
  <dcterms:created xsi:type="dcterms:W3CDTF">2019-11-02T02:04:00Z</dcterms:created>
  <dcterms:modified xsi:type="dcterms:W3CDTF">2020-03-31T13:34:17Z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r8>1</vt:r8>
  </property>
  <property fmtid="{D5CDD505-2E9C-101B-9397-08002B2CF9AE}" pid="3" name="KSOProductBuildVer">
    <vt:lpwstr>2052-11.1.0.9440</vt:lpwstr>
  </property>
</Properties>
</file>