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2.xml" ContentType="application/vnd.openxmlformats-officedocument.theme+xml"/>
  <Override PartName="/ppt/tags/tag151.xml" ContentType="application/vnd.openxmlformats-officedocument.presentationml.tags+xml"/>
  <Override PartName="/ppt/notesSlides/notesSlide1.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65" r:id="rId2"/>
    <p:sldId id="292" r:id="rId3"/>
    <p:sldId id="293" r:id="rId4"/>
    <p:sldId id="273" r:id="rId5"/>
    <p:sldId id="294" r:id="rId6"/>
    <p:sldId id="296" r:id="rId7"/>
    <p:sldId id="295" r:id="rId8"/>
    <p:sldId id="279" r:id="rId9"/>
    <p:sldId id="297" r:id="rId10"/>
    <p:sldId id="298" r:id="rId11"/>
    <p:sldId id="281" r:id="rId12"/>
    <p:sldId id="300" r:id="rId13"/>
    <p:sldId id="284" r:id="rId14"/>
    <p:sldId id="301" r:id="rId15"/>
    <p:sldId id="303" r:id="rId16"/>
    <p:sldId id="271" r:id="rId17"/>
    <p:sldId id="304" r:id="rId1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1C880D"/>
    <a:srgbClr val="000099"/>
    <a:srgbClr val="660066"/>
    <a:srgbClr val="0000CC"/>
    <a:srgbClr val="A50021"/>
    <a:srgbClr val="FFCC66"/>
    <a:srgbClr val="FFFF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170" y="-558"/>
      </p:cViewPr>
      <p:guideLst>
        <p:guide orient="horz" pos="16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6028415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png"/><Relationship Id="rId5" Type="http://schemas.openxmlformats.org/officeDocument/2006/relationships/tags" Target="../tags/tag7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6.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file:///C:\Users\1V994W2\PycharmProjects\PPT_Background_Generation/pic_temp/pic_sup.pn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png"/><Relationship Id="rId5" Type="http://schemas.openxmlformats.org/officeDocument/2006/relationships/tags" Target="../tags/tag90.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89.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3.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png"/><Relationship Id="rId5" Type="http://schemas.openxmlformats.org/officeDocument/2006/relationships/tags" Target="../tags/tag97.xml"/><Relationship Id="rId10" Type="http://schemas.openxmlformats.org/officeDocument/2006/relationships/slideMaster" Target="../slideMasters/slideMaster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file:///C:\Users\1V994W2\PycharmProjects\PPT_Background_Generation/pic_temp/1_pic_quater_right_up.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6.xml"/><Relationship Id="rId10" Type="http://schemas.openxmlformats.org/officeDocument/2006/relationships/image" Target="../media/image2.png"/><Relationship Id="rId4" Type="http://schemas.openxmlformats.org/officeDocument/2006/relationships/tags" Target="../tags/tag105.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slideMaster" Target="../slideMasters/slideMaster1.xml"/><Relationship Id="rId5" Type="http://schemas.openxmlformats.org/officeDocument/2006/relationships/tags" Target="../tags/tag11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slideMaster" Target="../slideMasters/slideMaster1.xml"/><Relationship Id="rId5" Type="http://schemas.openxmlformats.org/officeDocument/2006/relationships/tags" Target="../tags/tag12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1.xml"/><Relationship Id="rId16" Type="http://schemas.openxmlformats.org/officeDocument/2006/relationships/image" Target="../media/image3.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7.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png"/><Relationship Id="rId5" Type="http://schemas.openxmlformats.org/officeDocument/2006/relationships/tags" Target="../tags/tag146.xml"/><Relationship Id="rId10" Type="http://schemas.openxmlformats.org/officeDocument/2006/relationships/slideMaster" Target="../slideMasters/slideMaster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file:///C:\Users\1V994W2\PycharmProjects\PPT_Background_Generation/pic_temp/1_pic_quater_left_down.pn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8.xml"/><Relationship Id="rId10" Type="http://schemas.openxmlformats.org/officeDocument/2006/relationships/image" Target="../media/image2.pn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4.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png"/><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file:///C:\Users\1V994W2\PycharmProjects\PPT_Background_Generation/pic_temp/1_pic_quater_right_up.pn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xml"/><Relationship Id="rId2" Type="http://schemas.openxmlformats.org/officeDocument/2006/relationships/tags" Target="../tags/tag37.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tags" Target="../tags/tag50.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3.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2.png"/><Relationship Id="rId5" Type="http://schemas.openxmlformats.org/officeDocument/2006/relationships/tags" Target="../tags/tag60.xml"/><Relationship Id="rId10" Type="http://schemas.openxmlformats.org/officeDocument/2006/relationships/slideMaster" Target="../slideMasters/slideMaster1.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image" Target="file:///C:\Users\1V994W2\PycharmProjects\PPT_Background_Generation/pic_temp/1_pic_quater_right_up.png"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9.xml"/><Relationship Id="rId10" Type="http://schemas.openxmlformats.org/officeDocument/2006/relationships/image" Target="../media/image2.png"/><Relationship Id="rId4" Type="http://schemas.openxmlformats.org/officeDocument/2006/relationships/tags" Target="../tags/tag68.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90204" pitchFamily="34" charset="0"/>
              <a:buNone/>
              <a:defRPr sz="1200" b="0" spc="15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9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90204" pitchFamily="34" charset="0"/>
              <a:buNone/>
              <a:defRPr sz="1200" b="0" spc="15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9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90204" pitchFamily="34" charset="0"/>
              <a:buNone/>
              <a:defRPr sz="1350" b="0" spc="200">
                <a:solidFill>
                  <a:schemeClr val="tx1"/>
                </a:solidFill>
                <a:latin typeface="Arial" panose="020B060402020209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90204" pitchFamily="34" charset="0"/>
              <a:buNone/>
              <a:defRPr sz="4050" b="0" spc="600">
                <a:solidFill>
                  <a:schemeClr val="tx1"/>
                </a:solidFill>
                <a:latin typeface="Arial" panose="020B060402020209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90204" pitchFamily="34" charset="0"/>
                <a:ea typeface="微软雅黑" panose="020B0503020204020204" charset="-122"/>
              </a:defRPr>
            </a:lvl1pPr>
            <a:lvl2pPr>
              <a:defRPr>
                <a:solidFill>
                  <a:schemeClr val="tx1"/>
                </a:solidFill>
                <a:latin typeface="Arial" panose="020B0604020202090204" pitchFamily="34" charset="0"/>
                <a:ea typeface="微软雅黑" panose="020B0503020204020204" charset="-122"/>
              </a:defRPr>
            </a:lvl2pPr>
            <a:lvl3pPr>
              <a:defRPr>
                <a:solidFill>
                  <a:schemeClr val="tx1"/>
                </a:solidFill>
                <a:latin typeface="Arial" panose="020B0604020202090204" pitchFamily="34" charset="0"/>
                <a:ea typeface="微软雅黑" panose="020B0503020204020204" charset="-122"/>
              </a:defRPr>
            </a:lvl3pPr>
            <a:lvl4pPr>
              <a:defRPr>
                <a:solidFill>
                  <a:schemeClr val="tx1"/>
                </a:solidFill>
                <a:latin typeface="Arial" panose="020B0604020202090204" pitchFamily="34" charset="0"/>
                <a:ea typeface="微软雅黑" panose="020B0503020204020204" charset="-122"/>
              </a:defRPr>
            </a:lvl4pPr>
            <a:lvl5pPr>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90204" pitchFamily="34" charset="0"/>
              <a:buNone/>
              <a:defRPr sz="1350" b="0" spc="20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9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90204" pitchFamily="34" charset="0"/>
              <a:buNone/>
              <a:defRPr sz="4950" b="0" spc="700">
                <a:solidFill>
                  <a:schemeClr val="tx1"/>
                </a:solidFill>
                <a:latin typeface="Arial" panose="020B060402020209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9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9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90204" pitchFamily="34" charset="0"/>
              <a:buNone/>
              <a:defRPr sz="3600" b="0" spc="500">
                <a:solidFill>
                  <a:schemeClr val="tx1"/>
                </a:solidFill>
                <a:latin typeface="Arial" panose="020B060402020209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90204" pitchFamily="34" charset="0"/>
                <a:ea typeface="微软雅黑" panose="020B0503020204020204" charset="-122"/>
              </a:defRPr>
            </a:lvl1pPr>
            <a:lvl2pPr eaLnBrk="1" fontAlgn="auto" latinLnBrk="0" hangingPunct="1">
              <a:defRPr sz="1200">
                <a:solidFill>
                  <a:schemeClr val="tx1"/>
                </a:solidFill>
                <a:latin typeface="Arial" panose="020B0604020202090204" pitchFamily="34" charset="0"/>
                <a:ea typeface="微软雅黑" panose="020B0503020204020204" charset="-122"/>
              </a:defRPr>
            </a:lvl2pPr>
            <a:lvl3pPr eaLnBrk="1" fontAlgn="auto" latinLnBrk="0" hangingPunct="1">
              <a:defRPr sz="1200">
                <a:solidFill>
                  <a:schemeClr val="tx1"/>
                </a:solidFill>
                <a:latin typeface="Arial" panose="020B0604020202090204" pitchFamily="34" charset="0"/>
                <a:ea typeface="微软雅黑" panose="020B0503020204020204" charset="-122"/>
              </a:defRPr>
            </a:lvl3pPr>
            <a:lvl4pPr eaLnBrk="1" fontAlgn="auto" latinLnBrk="0" hangingPunct="1">
              <a:defRPr sz="1200">
                <a:solidFill>
                  <a:schemeClr val="tx1"/>
                </a:solidFill>
                <a:latin typeface="Arial" panose="020B0604020202090204" pitchFamily="34" charset="0"/>
                <a:ea typeface="微软雅黑" panose="020B0503020204020204" charset="-122"/>
              </a:defRPr>
            </a:lvl4pPr>
            <a:lvl5pPr eaLnBrk="1" fontAlgn="auto" latinLnBrk="0" hangingPunct="1">
              <a:defRPr sz="120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9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1500" b="0"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9EFD9D74-47D9-4702-A33C-335B63B48DBF}" type="datetimeFigureOut">
              <a:rPr lang="zh-CN" altLang="en-US" smtClean="0"/>
              <a:t>2020/3/31</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90204" pitchFamily="34" charset="0"/>
                <a:ea typeface="微软雅黑" panose="020B0503020204020204" charset="-122"/>
              </a:defRPr>
            </a:lvl1pPr>
            <a:lvl2pPr indent="0" eaLnBrk="1" fontAlgn="auto" latinLnBrk="0" hangingPunct="1">
              <a:defRPr>
                <a:solidFill>
                  <a:schemeClr val="tx1"/>
                </a:solidFill>
                <a:latin typeface="Arial" panose="020B0604020202090204" pitchFamily="34" charset="0"/>
                <a:ea typeface="微软雅黑" panose="020B0503020204020204" charset="-122"/>
              </a:defRPr>
            </a:lvl2pPr>
            <a:lvl3pPr indent="0" eaLnBrk="1" fontAlgn="auto" latinLnBrk="0" hangingPunct="1">
              <a:defRPr>
                <a:solidFill>
                  <a:schemeClr val="tx1"/>
                </a:solidFill>
                <a:latin typeface="Arial" panose="020B0604020202090204" pitchFamily="34" charset="0"/>
                <a:ea typeface="微软雅黑" panose="020B0503020204020204" charset="-122"/>
              </a:defRPr>
            </a:lvl3pPr>
            <a:lvl4pPr indent="0" eaLnBrk="1" fontAlgn="auto" latinLnBrk="0" hangingPunct="1">
              <a:defRPr>
                <a:solidFill>
                  <a:schemeClr val="tx1"/>
                </a:solidFill>
                <a:latin typeface="Arial" panose="020B0604020202090204" pitchFamily="34" charset="0"/>
                <a:ea typeface="微软雅黑" panose="020B0503020204020204" charset="-122"/>
              </a:defRPr>
            </a:lvl4pPr>
            <a:lvl5pPr indent="0" eaLnBrk="1" fontAlgn="auto" latinLnBrk="0" hangingPunct="1">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3"/>
            <p:custDataLst>
              <p:tags r:id="rId24"/>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9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9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90204" pitchFamily="34" charset="0"/>
        <a:buChar char="•"/>
        <a:tabLst>
          <a:tab pos="1207135" algn="l"/>
        </a:tabLst>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hyperlink" Target="https://www.bilibili.com/video/av40500265?from=search&amp;seid=6603532712233090218"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2634019" y="2075929"/>
            <a:ext cx="6434918" cy="728345"/>
          </a:xfrm>
        </p:spPr>
        <p:txBody>
          <a:bodyPr>
            <a:normAutofit/>
          </a:bodyPr>
          <a:lstStyle/>
          <a:p>
            <a:r>
              <a:rPr lang="en-US" altLang="zh-CN" sz="2200" b="1" spc="300" dirty="0" smtClean="0">
                <a:solidFill>
                  <a:srgbClr val="FF0000"/>
                </a:solidFill>
                <a:latin typeface="微软雅黑" panose="020B0503020204020204" charset="-122"/>
                <a:ea typeface="微软雅黑" panose="020B0503020204020204" charset="-122"/>
                <a:sym typeface="+mn-ea"/>
              </a:rPr>
              <a:t>The superhero behind </a:t>
            </a:r>
            <a:r>
              <a:rPr lang="en-US" altLang="zh-CN" sz="2200" b="1" i="1" spc="300" dirty="0" smtClean="0">
                <a:solidFill>
                  <a:srgbClr val="FF0000"/>
                </a:solidFill>
                <a:latin typeface="微软雅黑" panose="020B0503020204020204" charset="-122"/>
                <a:ea typeface="微软雅黑" panose="020B0503020204020204" charset="-122"/>
                <a:sym typeface="+mn-ea"/>
              </a:rPr>
              <a:t>Superman</a:t>
            </a:r>
            <a:r>
              <a:rPr lang="zh-CN" altLang="en-US" sz="2200" b="1" spc="300" dirty="0" smtClean="0">
                <a:solidFill>
                  <a:srgbClr val="FF0000"/>
                </a:solidFill>
                <a:latin typeface="微软雅黑" panose="020B0503020204020204" charset="-122"/>
                <a:ea typeface="微软雅黑" panose="020B0503020204020204" charset="-122"/>
                <a:sym typeface="+mn-ea"/>
              </a:rPr>
              <a:t>（</a:t>
            </a:r>
            <a:r>
              <a:rPr lang="en-US" altLang="zh-CN" sz="2200" b="1" spc="300" dirty="0" smtClean="0">
                <a:solidFill>
                  <a:srgbClr val="FF0000"/>
                </a:solidFill>
                <a:latin typeface="微软雅黑" panose="020B0503020204020204" charset="-122"/>
                <a:ea typeface="微软雅黑" panose="020B0503020204020204" charset="-122"/>
                <a:sym typeface="+mn-ea"/>
              </a:rPr>
              <a:t>2</a:t>
            </a:r>
            <a:r>
              <a:rPr lang="zh-CN" altLang="en-US" sz="2200" b="1" spc="300" dirty="0" smtClean="0">
                <a:solidFill>
                  <a:srgbClr val="FF0000"/>
                </a:solidFill>
                <a:latin typeface="微软雅黑" panose="020B0503020204020204" charset="-122"/>
                <a:ea typeface="微软雅黑" panose="020B0503020204020204" charset="-122"/>
                <a:sym typeface="+mn-ea"/>
              </a:rPr>
              <a:t>）</a:t>
            </a:r>
            <a:endParaRPr lang="zh-CN" altLang="en-US" sz="2200" dirty="0">
              <a:solidFill>
                <a:srgbClr val="FF0000"/>
              </a:solidFill>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066540" y="1194435"/>
            <a:ext cx="4406265" cy="46037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高一</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年级英语</a:t>
            </a:r>
            <a:r>
              <a:rPr lang="zh-CN" altLang="en-US" sz="24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 </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324224" y="3699565"/>
            <a:ext cx="4836240" cy="553085"/>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北京市朝阳外国语学校 刘佳</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3623310"/>
            <a:ext cx="2692400" cy="1506220"/>
          </a:xfrm>
          <a:prstGeom prst="rect">
            <a:avLst/>
          </a:prstGeom>
        </p:spPr>
      </p:pic>
      <p:sp>
        <p:nvSpPr>
          <p:cNvPr id="3" name="文本框 2"/>
          <p:cNvSpPr txBox="1"/>
          <p:nvPr/>
        </p:nvSpPr>
        <p:spPr>
          <a:xfrm>
            <a:off x="533400" y="125730"/>
            <a:ext cx="8016240" cy="132332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ltLang="zh-CN" sz="2400" b="1"/>
              <a:t>3. What might </a:t>
            </a:r>
            <a:r>
              <a:rPr lang="en-US" altLang="zh-CN" sz="2400" b="1">
                <a:solidFill>
                  <a:srgbClr val="FF0000"/>
                </a:solidFill>
              </a:rPr>
              <a:t>Reeve's doctors </a:t>
            </a:r>
            <a:r>
              <a:rPr lang="en-US" altLang="zh-CN" sz="2400" b="1"/>
              <a:t>have said to Reeve directly after the accident and when he managed to return to his film career?</a:t>
            </a:r>
          </a:p>
        </p:txBody>
      </p:sp>
      <p:sp>
        <p:nvSpPr>
          <p:cNvPr id="4" name="文本框 3"/>
          <p:cNvSpPr txBox="1"/>
          <p:nvPr/>
        </p:nvSpPr>
        <p:spPr>
          <a:xfrm>
            <a:off x="137160" y="1604010"/>
            <a:ext cx="8915400" cy="2113217"/>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000" b="1">
                <a:solidFill>
                  <a:srgbClr val="FF0000"/>
                </a:solidFill>
              </a:rPr>
              <a:t>Possible Answers:</a:t>
            </a:r>
            <a:endParaRPr lang="en-US" altLang="zh-CN" sz="2000" b="1"/>
          </a:p>
          <a:p>
            <a:endParaRPr lang="en-US" altLang="zh-CN" b="1"/>
          </a:p>
          <a:p>
            <a:r>
              <a:rPr lang="en-US" altLang="zh-CN" sz="2000" b="1" u="sng"/>
              <a:t>Directly after the accident:</a:t>
            </a:r>
            <a:r>
              <a:rPr lang="en-US" altLang="zh-CN" sz="2000" b="1"/>
              <a:t> </a:t>
            </a:r>
            <a:r>
              <a:rPr lang="en-US" altLang="zh-CN" sz="2000" b="1">
                <a:solidFill>
                  <a:srgbClr val="0070C0"/>
                </a:solidFill>
              </a:rPr>
              <a:t>It's absolutely miracle that you could survive such a disaster. I absolutely believe in miracles, and believe that they are all around us, every day. Just rest and take good care of yourself!</a:t>
            </a:r>
          </a:p>
        </p:txBody>
      </p:sp>
      <p:sp>
        <p:nvSpPr>
          <p:cNvPr id="5" name="文本框 4"/>
          <p:cNvSpPr txBox="1"/>
          <p:nvPr/>
        </p:nvSpPr>
        <p:spPr>
          <a:xfrm>
            <a:off x="2301240" y="3402330"/>
            <a:ext cx="6659880" cy="1422350"/>
          </a:xfrm>
          <a:prstGeom prst="flowChartAlternateProcess">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2000" b="1" u="sng"/>
              <a:t>When he managed to return to his film career: </a:t>
            </a:r>
            <a:r>
              <a:rPr lang="en-US" altLang="zh-CN" sz="2000" b="1">
                <a:solidFill>
                  <a:srgbClr val="0070C0"/>
                </a:solidFill>
              </a:rPr>
              <a:t> I can't believe this day finally comes! Still, you need to take good care of yourself and always put your health first.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29555" y="-47838"/>
            <a:ext cx="1858355" cy="933276"/>
          </a:xfrm>
          <a:prstGeom prst="rect">
            <a:avLst/>
          </a:prstGeom>
        </p:spPr>
      </p:pic>
      <p:sp>
        <p:nvSpPr>
          <p:cNvPr id="3" name="标题 1"/>
          <p:cNvSpPr txBox="1"/>
          <p:nvPr/>
        </p:nvSpPr>
        <p:spPr bwMode="auto">
          <a:xfrm>
            <a:off x="-145872" y="136814"/>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3</a:t>
            </a:r>
            <a:endParaRPr lang="zh-CN" altLang="en-US" sz="2700" dirty="0">
              <a:solidFill>
                <a:schemeClr val="bg1"/>
              </a:solidFill>
              <a:effectLst>
                <a:glow rad="139700">
                  <a:schemeClr val="accent4">
                    <a:satMod val="175000"/>
                    <a:alpha val="40000"/>
                  </a:schemeClr>
                </a:glow>
              </a:effectLst>
            </a:endParaRPr>
          </a:p>
        </p:txBody>
      </p:sp>
      <p:sp>
        <p:nvSpPr>
          <p:cNvPr id="5" name="内容占位符 4"/>
          <p:cNvSpPr>
            <a:spLocks noGrp="1"/>
          </p:cNvSpPr>
          <p:nvPr>
            <p:ph idx="1"/>
          </p:nvPr>
        </p:nvSpPr>
        <p:spPr>
          <a:xfrm>
            <a:off x="1359401" y="418800"/>
            <a:ext cx="7589520" cy="1334945"/>
          </a:xfrm>
          <a:solidFill>
            <a:srgbClr val="FFFFCC">
              <a:alpha val="69020"/>
            </a:srgbClr>
          </a:solidFill>
          <a:ln>
            <a:solidFill>
              <a:srgbClr val="000000">
                <a:alpha val="0"/>
              </a:srgbClr>
            </a:solidFill>
          </a:ln>
          <a:effectLst>
            <a:outerShdw blurRad="63500" sx="102000" sy="102000" algn="ctr" rotWithShape="0">
              <a:prstClr val="black">
                <a:alpha val="40000"/>
              </a:prstClr>
            </a:outerShdw>
            <a:softEdge rad="31750"/>
          </a:effectLst>
        </p:spPr>
        <p:txBody>
          <a:bodyPr>
            <a:normAutofit/>
          </a:bodyPr>
          <a:lstStyle/>
          <a:p>
            <a:pPr marL="0" indent="0">
              <a:lnSpc>
                <a:spcPct val="125000"/>
              </a:lnSpc>
              <a:spcAft>
                <a:spcPts val="0"/>
              </a:spcAft>
              <a:buNone/>
            </a:pPr>
            <a:r>
              <a:rPr lang="en-US" altLang="zh-CN" sz="2800" b="1" spc="0" dirty="0" smtClean="0">
                <a:solidFill>
                  <a:srgbClr val="000000"/>
                </a:solidFill>
                <a:latin typeface="Arial Narrow" panose="020B0606020202030204" pitchFamily="34" charset="0"/>
                <a:ea typeface="+mj-ea"/>
                <a:cs typeface="+mj-cs"/>
                <a:sym typeface="Calibri" panose="020F0502020204030204"/>
              </a:rPr>
              <a:t>“Christopher Reeve will always be remembered as a superhero--in more ways than one.”</a:t>
            </a:r>
            <a:endParaRPr lang="en-US" altLang="zh-CN" sz="2800" b="1" i="1" spc="0" dirty="0" smtClean="0">
              <a:solidFill>
                <a:srgbClr val="000000"/>
              </a:solidFill>
              <a:latin typeface="Arial Narrow" panose="020B0606020202030204" pitchFamily="34" charset="0"/>
              <a:ea typeface="+mj-ea"/>
              <a:cs typeface="+mj-cs"/>
              <a:sym typeface="Calibri" panose="020F0502020204030204"/>
            </a:endParaRPr>
          </a:p>
        </p:txBody>
      </p:sp>
      <p:sp>
        <p:nvSpPr>
          <p:cNvPr id="8" name="TextBox 7"/>
          <p:cNvSpPr txBox="1"/>
          <p:nvPr/>
        </p:nvSpPr>
        <p:spPr>
          <a:xfrm>
            <a:off x="579120" y="2481580"/>
            <a:ext cx="8482330" cy="1198880"/>
          </a:xfrm>
          <a:prstGeom prst="rect">
            <a:avLst/>
          </a:prstGeom>
          <a:noFill/>
        </p:spPr>
        <p:txBody>
          <a:bodyPr wrap="square" rtlCol="0">
            <a:spAutoFit/>
          </a:bodyPr>
          <a:lstStyle/>
          <a:p>
            <a:r>
              <a:rPr lang="en-US" altLang="zh-CN" sz="2400" b="1" kern="1200" noProof="1" smtClean="0">
                <a:solidFill>
                  <a:srgbClr val="002060"/>
                </a:solidFill>
                <a:latin typeface="Times New Roman" panose="02020503050405090304" pitchFamily="18" charset="0"/>
                <a:cs typeface="Times New Roman" panose="02020503050405090304" pitchFamily="18" charset="0"/>
                <a:sym typeface="+mn-ea"/>
              </a:rPr>
              <a:t>Can you find any examples to </a:t>
            </a:r>
            <a:r>
              <a:rPr lang="en-US" altLang="zh-CN" sz="2400" b="1" kern="1200" noProof="1" smtClean="0">
                <a:solidFill>
                  <a:srgbClr val="FF0000"/>
                </a:solidFill>
                <a:latin typeface="Times New Roman" panose="02020503050405090304" pitchFamily="18" charset="0"/>
                <a:cs typeface="Times New Roman" panose="02020503050405090304" pitchFamily="18" charset="0"/>
                <a:sym typeface="+mn-ea"/>
              </a:rPr>
              <a:t>prove</a:t>
            </a:r>
            <a:r>
              <a:rPr lang="en-US" altLang="zh-CN" sz="2400" b="1" kern="1200" noProof="1" smtClean="0">
                <a:solidFill>
                  <a:srgbClr val="002060"/>
                </a:solidFill>
                <a:latin typeface="Times New Roman" panose="02020503050405090304" pitchFamily="18" charset="0"/>
                <a:cs typeface="Times New Roman" panose="02020503050405090304" pitchFamily="18" charset="0"/>
                <a:sym typeface="+mn-ea"/>
              </a:rPr>
              <a:t> this sentence?</a:t>
            </a:r>
          </a:p>
          <a:p>
            <a:r>
              <a:rPr lang="en-US" altLang="zh-CN" sz="2400" b="1" kern="1200" noProof="1" smtClean="0">
                <a:solidFill>
                  <a:srgbClr val="002060"/>
                </a:solidFill>
                <a:latin typeface="Times New Roman" panose="02020503050405090304" pitchFamily="18" charset="0"/>
                <a:cs typeface="Times New Roman" panose="02020503050405090304" pitchFamily="18" charset="0"/>
                <a:sym typeface="+mn-ea"/>
              </a:rPr>
              <a:t>Can you add more words to describe Reeve's admirable qualities?</a:t>
            </a:r>
            <a:endParaRPr lang="zh-CN" altLang="en-US" sz="2400" b="1" kern="1200" noProof="1">
              <a:solidFill>
                <a:srgbClr val="002060"/>
              </a:solidFill>
              <a:latin typeface="Times New Roman" panose="02020503050405090304" pitchFamily="18" charset="0"/>
              <a:cs typeface="Times New Roman" panose="0202050305040509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0" y="-51765"/>
            <a:ext cx="2048855" cy="1028946"/>
          </a:xfrm>
          <a:prstGeom prst="rect">
            <a:avLst/>
          </a:prstGeom>
        </p:spPr>
      </p:pic>
      <p:sp>
        <p:nvSpPr>
          <p:cNvPr id="3" name="标题 1"/>
          <p:cNvSpPr txBox="1"/>
          <p:nvPr/>
        </p:nvSpPr>
        <p:spPr bwMode="auto">
          <a:xfrm>
            <a:off x="-29555" y="136814"/>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3</a:t>
            </a:r>
            <a:endParaRPr lang="zh-CN" altLang="en-US" sz="2700" dirty="0">
              <a:solidFill>
                <a:schemeClr val="bg1"/>
              </a:solidFill>
              <a:effectLst>
                <a:glow rad="139700">
                  <a:schemeClr val="accent4">
                    <a:satMod val="175000"/>
                    <a:alpha val="40000"/>
                  </a:schemeClr>
                </a:glow>
              </a:effectLst>
            </a:endParaRPr>
          </a:p>
        </p:txBody>
      </p:sp>
      <p:pic>
        <p:nvPicPr>
          <p:cNvPr id="4" name="图片 3"/>
          <p:cNvPicPr>
            <a:picLocks noChangeAspect="1"/>
          </p:cNvPicPr>
          <p:nvPr/>
        </p:nvPicPr>
        <p:blipFill>
          <a:blip r:embed="rId3"/>
          <a:stretch>
            <a:fillRect/>
          </a:stretch>
        </p:blipFill>
        <p:spPr>
          <a:xfrm>
            <a:off x="91440" y="1282065"/>
            <a:ext cx="2921635" cy="3719195"/>
          </a:xfrm>
          <a:prstGeom prst="rect">
            <a:avLst/>
          </a:prstGeom>
        </p:spPr>
      </p:pic>
      <p:sp>
        <p:nvSpPr>
          <p:cNvPr id="5" name="右箭头 4"/>
          <p:cNvSpPr/>
          <p:nvPr/>
        </p:nvSpPr>
        <p:spPr>
          <a:xfrm rot="19260000">
            <a:off x="2968625" y="1777365"/>
            <a:ext cx="1021080" cy="42989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文本框 5"/>
          <p:cNvSpPr txBox="1"/>
          <p:nvPr/>
        </p:nvSpPr>
        <p:spPr>
          <a:xfrm>
            <a:off x="4011295" y="1282065"/>
            <a:ext cx="2179320" cy="714962"/>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CN" b="1"/>
              <a:t>positive attitude in helping others</a:t>
            </a:r>
          </a:p>
        </p:txBody>
      </p:sp>
      <p:sp>
        <p:nvSpPr>
          <p:cNvPr id="7" name="右箭头 6"/>
          <p:cNvSpPr/>
          <p:nvPr/>
        </p:nvSpPr>
        <p:spPr>
          <a:xfrm rot="2160000">
            <a:off x="3040380" y="3338195"/>
            <a:ext cx="933450" cy="396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001135" y="3574415"/>
            <a:ext cx="2087880" cy="645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ltLang="zh-CN" b="1"/>
              <a:t>postive attitude towards life</a:t>
            </a:r>
          </a:p>
        </p:txBody>
      </p:sp>
      <p:sp>
        <p:nvSpPr>
          <p:cNvPr id="9" name="圆角矩形标注 8"/>
          <p:cNvSpPr/>
          <p:nvPr/>
        </p:nvSpPr>
        <p:spPr>
          <a:xfrm>
            <a:off x="2048510" y="137160"/>
            <a:ext cx="4438015" cy="937895"/>
          </a:xfrm>
          <a:prstGeom prst="wedgeRoundRectCallout">
            <a:avLst>
              <a:gd name="adj1" fmla="val -2237"/>
              <a:gd name="adj2" fmla="val 7227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 name="文本框 15"/>
          <p:cNvSpPr txBox="1"/>
          <p:nvPr/>
        </p:nvSpPr>
        <p:spPr>
          <a:xfrm>
            <a:off x="2139950" y="153035"/>
            <a:ext cx="4511040" cy="922020"/>
          </a:xfrm>
          <a:prstGeom prst="rect">
            <a:avLst/>
          </a:prstGeom>
          <a:noFill/>
        </p:spPr>
        <p:txBody>
          <a:bodyPr wrap="square" rtlCol="0">
            <a:spAutoFit/>
          </a:bodyPr>
          <a:lstStyle/>
          <a:p>
            <a:r>
              <a:rPr lang="en-US" altLang="zh-CN"/>
              <a:t>visited sick children in hospitals and worked with organisations such as Save the Children, speaking out about health...</a:t>
            </a:r>
          </a:p>
        </p:txBody>
      </p:sp>
      <p:sp>
        <p:nvSpPr>
          <p:cNvPr id="17" name="圆角矩形标注 16"/>
          <p:cNvSpPr/>
          <p:nvPr/>
        </p:nvSpPr>
        <p:spPr>
          <a:xfrm>
            <a:off x="3549650" y="2629535"/>
            <a:ext cx="3733800" cy="792480"/>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8" name="文本框 17"/>
          <p:cNvSpPr txBox="1"/>
          <p:nvPr/>
        </p:nvSpPr>
        <p:spPr>
          <a:xfrm>
            <a:off x="3625850" y="2703195"/>
            <a:ext cx="3582035" cy="645160"/>
          </a:xfrm>
          <a:prstGeom prst="rect">
            <a:avLst/>
          </a:prstGeom>
          <a:noFill/>
        </p:spPr>
        <p:txBody>
          <a:bodyPr wrap="square" rtlCol="0">
            <a:spAutoFit/>
          </a:bodyPr>
          <a:lstStyle/>
          <a:p>
            <a:r>
              <a:rPr lang="en-US" altLang="zh-CN"/>
              <a:t>focused his attention on his goal of one day walking again</a:t>
            </a:r>
          </a:p>
        </p:txBody>
      </p:sp>
      <p:sp>
        <p:nvSpPr>
          <p:cNvPr id="19" name="圆角矩形标注 18"/>
          <p:cNvSpPr/>
          <p:nvPr/>
        </p:nvSpPr>
        <p:spPr>
          <a:xfrm>
            <a:off x="6346190" y="3594735"/>
            <a:ext cx="2856230" cy="1179195"/>
          </a:xfrm>
          <a:prstGeom prst="wedgeRoundRectCallout">
            <a:avLst>
              <a:gd name="adj1" fmla="val -55516"/>
              <a:gd name="adj2" fmla="val -2016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文本框 19"/>
          <p:cNvSpPr txBox="1"/>
          <p:nvPr/>
        </p:nvSpPr>
        <p:spPr>
          <a:xfrm>
            <a:off x="6346190" y="3594735"/>
            <a:ext cx="2514600" cy="1198880"/>
          </a:xfrm>
          <a:prstGeom prst="rect">
            <a:avLst/>
          </a:prstGeom>
          <a:noFill/>
        </p:spPr>
        <p:txBody>
          <a:bodyPr wrap="square" rtlCol="0">
            <a:spAutoFit/>
          </a:bodyPr>
          <a:lstStyle/>
          <a:p>
            <a:r>
              <a:rPr lang="en-US" altLang="zh-CN"/>
              <a:t>undertook an intense exercise programme and made remarkable progress</a:t>
            </a:r>
          </a:p>
        </p:txBody>
      </p:sp>
      <p:sp>
        <p:nvSpPr>
          <p:cNvPr id="21" name="圆角矩形标注 20"/>
          <p:cNvSpPr/>
          <p:nvPr/>
        </p:nvSpPr>
        <p:spPr>
          <a:xfrm>
            <a:off x="3244850" y="4443095"/>
            <a:ext cx="3100705" cy="557530"/>
          </a:xfrm>
          <a:prstGeom prst="wedgeRoundRectCallout">
            <a:avLst>
              <a:gd name="adj1" fmla="val -8624"/>
              <a:gd name="adj2" fmla="val -92672"/>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2" name="文本框 21"/>
          <p:cNvSpPr txBox="1"/>
          <p:nvPr/>
        </p:nvSpPr>
        <p:spPr>
          <a:xfrm>
            <a:off x="3244850" y="4443095"/>
            <a:ext cx="3108325" cy="645160"/>
          </a:xfrm>
          <a:prstGeom prst="rect">
            <a:avLst/>
          </a:prstGeom>
          <a:noFill/>
        </p:spPr>
        <p:txBody>
          <a:bodyPr wrap="square" rtlCol="0">
            <a:spAutoFit/>
          </a:bodyPr>
          <a:lstStyle/>
          <a:p>
            <a:r>
              <a:rPr lang="en-US" altLang="zh-CN"/>
              <a:t>managed to return to his film career and charity work</a:t>
            </a:r>
          </a:p>
        </p:txBody>
      </p:sp>
      <p:sp>
        <p:nvSpPr>
          <p:cNvPr id="23" name="圆角矩形标注 22"/>
          <p:cNvSpPr/>
          <p:nvPr/>
        </p:nvSpPr>
        <p:spPr>
          <a:xfrm>
            <a:off x="6568440" y="304165"/>
            <a:ext cx="2574925" cy="978535"/>
          </a:xfrm>
          <a:prstGeom prst="wedgeRoundRectCallout">
            <a:avLst>
              <a:gd name="adj1" fmla="val -59889"/>
              <a:gd name="adj2" fmla="val 4759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4" name="文本框 23"/>
          <p:cNvSpPr txBox="1"/>
          <p:nvPr/>
        </p:nvSpPr>
        <p:spPr>
          <a:xfrm>
            <a:off x="6568440" y="360045"/>
            <a:ext cx="2715260" cy="922020"/>
          </a:xfrm>
          <a:prstGeom prst="rect">
            <a:avLst/>
          </a:prstGeom>
          <a:noFill/>
        </p:spPr>
        <p:txBody>
          <a:bodyPr wrap="square" rtlCol="0">
            <a:spAutoFit/>
          </a:bodyPr>
          <a:lstStyle/>
          <a:p>
            <a:r>
              <a:rPr lang="en-US" altLang="zh-CN"/>
              <a:t>became an advocate for people with back injuries and disabilities</a:t>
            </a:r>
          </a:p>
        </p:txBody>
      </p:sp>
      <p:sp>
        <p:nvSpPr>
          <p:cNvPr id="25" name="圆角矩形标注 24"/>
          <p:cNvSpPr/>
          <p:nvPr/>
        </p:nvSpPr>
        <p:spPr>
          <a:xfrm>
            <a:off x="6387465" y="1593215"/>
            <a:ext cx="2727960" cy="887095"/>
          </a:xfrm>
          <a:prstGeom prst="wedgeRoundRectCallout">
            <a:avLst>
              <a:gd name="adj1" fmla="val -59380"/>
              <a:gd name="adj2" fmla="val 589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6" name="文本框 25"/>
          <p:cNvSpPr txBox="1"/>
          <p:nvPr/>
        </p:nvSpPr>
        <p:spPr>
          <a:xfrm>
            <a:off x="6486525" y="1593215"/>
            <a:ext cx="2453640" cy="922020"/>
          </a:xfrm>
          <a:prstGeom prst="rect">
            <a:avLst/>
          </a:prstGeom>
          <a:noFill/>
        </p:spPr>
        <p:txBody>
          <a:bodyPr wrap="square" rtlCol="0">
            <a:spAutoFit/>
          </a:bodyPr>
          <a:lstStyle/>
          <a:p>
            <a:r>
              <a:rPr lang="en-US" altLang="zh-CN"/>
              <a:t>raised millions of dollars in support of medical research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amond(in)">
                                      <p:cBhvr>
                                        <p:cTn id="25" dur="2000"/>
                                        <p:tgtEl>
                                          <p:spTgt spid="24"/>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amond(in)">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heckerboard(across)">
                                      <p:cBhvr>
                                        <p:cTn id="41" dur="500"/>
                                        <p:tgtEl>
                                          <p:spTgt spid="7"/>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heckerboard(across)">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2000"/>
                                        <p:tgtEl>
                                          <p:spTgt spid="1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linds(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81000" y="1217755"/>
            <a:ext cx="8669919" cy="1037766"/>
          </a:xfrm>
        </p:spPr>
        <p:txBody>
          <a:bodyPr>
            <a:noAutofit/>
          </a:bodyPr>
          <a:lstStyle/>
          <a:p>
            <a:pPr marL="0" indent="0">
              <a:lnSpc>
                <a:spcPct val="150000"/>
              </a:lnSpc>
              <a:buNone/>
            </a:pPr>
            <a:r>
              <a:rPr lang="en-US" altLang="zh-CN" sz="2000" b="1" dirty="0" smtClean="0"/>
              <a:t>What inspiration do you get from Christopher Reeve?</a:t>
            </a:r>
          </a:p>
        </p:txBody>
      </p:sp>
      <p:pic>
        <p:nvPicPr>
          <p:cNvPr id="8" name="图片 7"/>
          <p:cNvPicPr>
            <a:picLocks noChangeAspect="1"/>
          </p:cNvPicPr>
          <p:nvPr/>
        </p:nvPicPr>
        <p:blipFill rotWithShape="1">
          <a:blip r:embed="rId4" cstate="email"/>
          <a:srcRect/>
          <a:stretch>
            <a:fillRect/>
          </a:stretch>
        </p:blipFill>
        <p:spPr>
          <a:xfrm>
            <a:off x="0" y="-51765"/>
            <a:ext cx="2048855" cy="1028946"/>
          </a:xfrm>
          <a:prstGeom prst="rect">
            <a:avLst/>
          </a:prstGeom>
        </p:spPr>
      </p:pic>
      <p:sp>
        <p:nvSpPr>
          <p:cNvPr id="9" name="标题 1"/>
          <p:cNvSpPr txBox="1"/>
          <p:nvPr/>
        </p:nvSpPr>
        <p:spPr bwMode="auto">
          <a:xfrm>
            <a:off x="-29555" y="136814"/>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4</a:t>
            </a:r>
            <a:endParaRPr lang="zh-CN" altLang="en-US" sz="2700" dirty="0">
              <a:solidFill>
                <a:schemeClr val="bg1"/>
              </a:solidFill>
              <a:effectLst>
                <a:glow rad="139700">
                  <a:schemeClr val="accent4">
                    <a:satMod val="175000"/>
                    <a:alpha val="40000"/>
                  </a:schemeClr>
                </a:glow>
              </a:effectLst>
            </a:endParaRPr>
          </a:p>
        </p:txBody>
      </p:sp>
      <p:sp>
        <p:nvSpPr>
          <p:cNvPr id="10" name="TextBox 9"/>
          <p:cNvSpPr txBox="1"/>
          <p:nvPr/>
        </p:nvSpPr>
        <p:spPr>
          <a:xfrm>
            <a:off x="1861297" y="252117"/>
            <a:ext cx="6223524" cy="829945"/>
          </a:xfrm>
          <a:prstGeom prst="rect">
            <a:avLst/>
          </a:prstGeom>
          <a:noFill/>
        </p:spPr>
        <p:txBody>
          <a:bodyPr wrap="square" rtlCol="0">
            <a:spAutoFit/>
          </a:bodyPr>
          <a:lstStyle/>
          <a:p>
            <a:r>
              <a:rPr lang="en-US" altLang="zh-CN" sz="2400" b="1" kern="1200" noProof="1" smtClean="0">
                <a:solidFill>
                  <a:srgbClr val="002060"/>
                </a:solidFill>
                <a:latin typeface="Times New Roman" panose="02020503050405090304" pitchFamily="18" charset="0"/>
                <a:cs typeface="Times New Roman" panose="02020503050405090304" pitchFamily="18" charset="0"/>
                <a:sym typeface="+mn-ea"/>
              </a:rPr>
              <a:t>Watch a video and think about the following question.</a:t>
            </a:r>
            <a:endParaRPr lang="zh-CN" altLang="en-US" sz="2400" b="1" kern="1200" noProof="1">
              <a:solidFill>
                <a:srgbClr val="002060"/>
              </a:solidFill>
              <a:latin typeface="Times New Roman" panose="02020503050405090304" pitchFamily="18" charset="0"/>
              <a:cs typeface="Times New Roman" panose="02020503050405090304" pitchFamily="18" charset="0"/>
              <a:sym typeface="+mn-ea"/>
            </a:endParaRPr>
          </a:p>
        </p:txBody>
      </p:sp>
      <p:pic>
        <p:nvPicPr>
          <p:cNvPr id="2" name="图片 1">
            <a:hlinkClick r:id="rId5" action="ppaction://hlinkfile"/>
          </p:cNvPr>
          <p:cNvPicPr>
            <a:picLocks noChangeAspect="1"/>
          </p:cNvPicPr>
          <p:nvPr/>
        </p:nvPicPr>
        <p:blipFill>
          <a:blip r:embed="rId6"/>
          <a:stretch>
            <a:fillRect/>
          </a:stretch>
        </p:blipFill>
        <p:spPr>
          <a:xfrm>
            <a:off x="2404110" y="1669415"/>
            <a:ext cx="3848100" cy="3419475"/>
          </a:xfrm>
          <a:prstGeom prst="rect">
            <a:avLst/>
          </a:prstGeom>
        </p:spPr>
      </p:pic>
      <p:pic>
        <p:nvPicPr>
          <p:cNvPr id="4" name="(2)">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3365"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1">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4340" y="1112302"/>
            <a:ext cx="7658100" cy="3322955"/>
          </a:xfrm>
          <a:prstGeom prst="rect">
            <a:avLst/>
          </a:prstGeom>
        </p:spPr>
        <p:txBody>
          <a:bodyPr wrap="square">
            <a:spAutoFit/>
          </a:bodyPr>
          <a:lstStyle/>
          <a:p>
            <a:pPr marL="342900" indent="-342900">
              <a:lnSpc>
                <a:spcPct val="125000"/>
              </a:lnSpc>
              <a:buFont typeface="Arial" panose="020B0604020202090204" pitchFamily="34" charset="0"/>
              <a:buChar char="•"/>
            </a:pPr>
            <a:r>
              <a:rPr lang="en-US" altLang="zh-CN" sz="2400" b="1" dirty="0" smtClean="0">
                <a:solidFill>
                  <a:srgbClr val="FF0000"/>
                </a:solidFill>
                <a:latin typeface="Arial Narrow" panose="020B0606020202030204" pitchFamily="34" charset="0"/>
              </a:rPr>
              <a:t>Possible Answers:</a:t>
            </a:r>
          </a:p>
          <a:p>
            <a:pPr>
              <a:lnSpc>
                <a:spcPct val="125000"/>
              </a:lnSpc>
              <a:buFont typeface="Arial" panose="020B0604020202090204" pitchFamily="34" charset="0"/>
            </a:pPr>
            <a:endParaRPr lang="en-US" altLang="zh-CN" sz="2400" b="1" dirty="0" smtClean="0">
              <a:solidFill>
                <a:srgbClr val="0000CC"/>
              </a:solidFill>
              <a:latin typeface="Arial Narrow" panose="020B0606020202030204" pitchFamily="34" charset="0"/>
            </a:endParaRPr>
          </a:p>
          <a:p>
            <a:pPr marL="342900" indent="-342900">
              <a:lnSpc>
                <a:spcPct val="125000"/>
              </a:lnSpc>
              <a:buFont typeface="Arial" panose="020B0604020202090204" pitchFamily="34" charset="0"/>
              <a:buChar char="•"/>
            </a:pPr>
            <a:r>
              <a:rPr lang="en-US" altLang="zh-CN" sz="2400" b="1" dirty="0" smtClean="0">
                <a:solidFill>
                  <a:srgbClr val="0000CC"/>
                </a:solidFill>
                <a:latin typeface="Arial Narrow" panose="020B0606020202030204" pitchFamily="34" charset="0"/>
              </a:rPr>
              <a:t>Never give up no matter how bad the condition is.</a:t>
            </a:r>
          </a:p>
          <a:p>
            <a:pPr marL="342900" indent="-342900">
              <a:lnSpc>
                <a:spcPct val="125000"/>
              </a:lnSpc>
              <a:buFont typeface="Arial" panose="020B0604020202090204" pitchFamily="34" charset="0"/>
              <a:buChar char="•"/>
            </a:pPr>
            <a:r>
              <a:rPr lang="en-US" altLang="zh-CN" sz="2400" b="1" dirty="0">
                <a:solidFill>
                  <a:srgbClr val="660066"/>
                </a:solidFill>
                <a:latin typeface="Arial Narrow" panose="020B0606020202030204" pitchFamily="34" charset="0"/>
              </a:rPr>
              <a:t>Have a sense of obligation, including the obligation to family, the obligation to society, etc.</a:t>
            </a:r>
          </a:p>
          <a:p>
            <a:pPr marL="342900" indent="-342900">
              <a:lnSpc>
                <a:spcPct val="125000"/>
              </a:lnSpc>
              <a:buFont typeface="Arial" panose="020B0604020202090204" pitchFamily="34" charset="0"/>
              <a:buChar char="•"/>
            </a:pPr>
            <a:r>
              <a:rPr lang="en-US" altLang="zh-CN" sz="2400" b="1" dirty="0">
                <a:solidFill>
                  <a:schemeClr val="accent3"/>
                </a:solidFill>
                <a:latin typeface="Arial Narrow" panose="020B0606020202030204" pitchFamily="34" charset="0"/>
              </a:rPr>
              <a:t>You don't need to be a superman to help others. Everybody can help others with the kindness inside you.</a:t>
            </a:r>
          </a:p>
        </p:txBody>
      </p:sp>
      <p:sp>
        <p:nvSpPr>
          <p:cNvPr id="3" name="内容占位符 4"/>
          <p:cNvSpPr>
            <a:spLocks noGrp="1"/>
          </p:cNvSpPr>
          <p:nvPr/>
        </p:nvSpPr>
        <p:spPr>
          <a:xfrm>
            <a:off x="434340" y="74755"/>
            <a:ext cx="8669919" cy="1037766"/>
          </a:xfrm>
          <a:prstGeom prst="rect">
            <a:avLst/>
          </a:prstGeom>
        </p:spPr>
        <p:txBody>
          <a:bodyPr vert="horz" wrap="square" lIns="90170" tIns="46990" rIns="90170" bIns="4699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2000" b="1" dirty="0" smtClean="0"/>
              <a:t>What inspiration do you get from Christopher Reeve?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email"/>
          <a:srcRect/>
          <a:stretch>
            <a:fillRect/>
          </a:stretch>
        </p:blipFill>
        <p:spPr>
          <a:xfrm>
            <a:off x="1" y="-1"/>
            <a:ext cx="1945780" cy="977181"/>
          </a:xfrm>
          <a:prstGeom prst="rect">
            <a:avLst/>
          </a:prstGeom>
        </p:spPr>
      </p:pic>
      <p:sp>
        <p:nvSpPr>
          <p:cNvPr id="5" name="标题 1"/>
          <p:cNvSpPr txBox="1"/>
          <p:nvPr/>
        </p:nvSpPr>
        <p:spPr bwMode="auto">
          <a:xfrm>
            <a:off x="-105755" y="136814"/>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5</a:t>
            </a:r>
            <a:endParaRPr lang="zh-CN" altLang="en-US" sz="2700" dirty="0">
              <a:solidFill>
                <a:schemeClr val="bg1"/>
              </a:solidFill>
              <a:effectLst>
                <a:glow rad="139700">
                  <a:schemeClr val="accent4">
                    <a:satMod val="175000"/>
                    <a:alpha val="40000"/>
                  </a:schemeClr>
                </a:glow>
              </a:effectLst>
            </a:endParaRPr>
          </a:p>
        </p:txBody>
      </p:sp>
      <p:sp>
        <p:nvSpPr>
          <p:cNvPr id="6" name="内容占位符 4"/>
          <p:cNvSpPr>
            <a:spLocks noGrp="1"/>
          </p:cNvSpPr>
          <p:nvPr>
            <p:ph idx="1"/>
          </p:nvPr>
        </p:nvSpPr>
        <p:spPr>
          <a:xfrm>
            <a:off x="1645921" y="90748"/>
            <a:ext cx="7162799" cy="1090468"/>
          </a:xfrm>
        </p:spPr>
        <p:txBody>
          <a:bodyPr>
            <a:noAutofit/>
          </a:bodyPr>
          <a:lstStyle/>
          <a:p>
            <a:pPr marL="0" indent="0">
              <a:lnSpc>
                <a:spcPct val="100000"/>
              </a:lnSpc>
              <a:spcAft>
                <a:spcPts val="0"/>
              </a:spcAft>
              <a:buNone/>
            </a:pPr>
            <a:r>
              <a:rPr lang="en-US" altLang="zh-CN" sz="2400" b="1" spc="0" dirty="0">
                <a:solidFill>
                  <a:srgbClr val="002060"/>
                </a:solidFill>
                <a:latin typeface="Times New Roman" panose="02020503050405090304" pitchFamily="18" charset="0"/>
                <a:cs typeface="Times New Roman" panose="02020503050405090304" pitchFamily="18" charset="0"/>
              </a:rPr>
              <a:t>Use what you have learnt to introduce a superhero in real life that you admire. Then give a presentation in front of class within 3 min.</a:t>
            </a:r>
          </a:p>
        </p:txBody>
      </p:sp>
      <p:sp>
        <p:nvSpPr>
          <p:cNvPr id="7" name="TextBox 6"/>
          <p:cNvSpPr txBox="1"/>
          <p:nvPr/>
        </p:nvSpPr>
        <p:spPr>
          <a:xfrm>
            <a:off x="327660" y="1250315"/>
            <a:ext cx="8610600" cy="1635849"/>
          </a:xfrm>
          <a:prstGeom prst="flowChartAlternateProcess">
            <a:avLst/>
          </a:prstGeom>
          <a:effectLst>
            <a:outerShdw blurRad="50800" dist="38100" algn="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b="1" dirty="0" smtClean="0"/>
              <a:t>Tips: </a:t>
            </a:r>
          </a:p>
          <a:p>
            <a:r>
              <a:rPr lang="en-US" altLang="zh-CN" b="1" dirty="0" smtClean="0"/>
              <a:t>1. </a:t>
            </a:r>
            <a:r>
              <a:rPr lang="en-US" altLang="zh-CN" b="1" dirty="0" smtClean="0">
                <a:solidFill>
                  <a:srgbClr val="FF0000"/>
                </a:solidFill>
              </a:rPr>
              <a:t>Search online</a:t>
            </a:r>
            <a:r>
              <a:rPr lang="en-US" altLang="zh-CN" b="1" dirty="0" smtClean="0"/>
              <a:t> for more information about a superhero in real life that you admire.</a:t>
            </a:r>
          </a:p>
          <a:p>
            <a:r>
              <a:rPr lang="en-US" altLang="zh-CN" b="1" dirty="0" smtClean="0"/>
              <a:t> 2. </a:t>
            </a:r>
            <a:r>
              <a:rPr lang="en-US" altLang="zh-CN" b="1" dirty="0" smtClean="0">
                <a:solidFill>
                  <a:srgbClr val="FF0000"/>
                </a:solidFill>
              </a:rPr>
              <a:t>Take notes </a:t>
            </a:r>
            <a:r>
              <a:rPr lang="en-US" altLang="zh-CN" b="1" dirty="0" smtClean="0"/>
              <a:t>about the following expressions about describing admirable qualities from text. Try to use some in your own presentation if necessary.</a:t>
            </a:r>
          </a:p>
        </p:txBody>
      </p:sp>
      <p:sp>
        <p:nvSpPr>
          <p:cNvPr id="9" name="内容占位符 4"/>
          <p:cNvSpPr txBox="1"/>
          <p:nvPr/>
        </p:nvSpPr>
        <p:spPr>
          <a:xfrm>
            <a:off x="327660" y="2886075"/>
            <a:ext cx="4123055" cy="2477135"/>
          </a:xfrm>
          <a:prstGeom prst="rect">
            <a:avLst/>
          </a:prstGeom>
        </p:spPr>
        <p:txBody>
          <a:bodyPr vert="horz" wrap="square" lIns="90170" tIns="46990" rIns="90170" bIns="4699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a:lnSpc>
                <a:spcPct val="100000"/>
              </a:lnSpc>
              <a:spcAft>
                <a:spcPts val="0"/>
              </a:spcAft>
            </a:pPr>
            <a:r>
              <a:rPr lang="en-US" sz="2400" spc="0" dirty="0" smtClean="0">
                <a:solidFill>
                  <a:srgbClr val="002060"/>
                </a:solidFill>
                <a:latin typeface="Times New Roman" panose="02020503050405090304" pitchFamily="18" charset="0"/>
                <a:cs typeface="Times New Roman" panose="02020503050405090304" pitchFamily="18" charset="0"/>
              </a:rPr>
              <a:t>raise awareness for...</a:t>
            </a:r>
          </a:p>
          <a:p>
            <a:pPr>
              <a:lnSpc>
                <a:spcPct val="100000"/>
              </a:lnSpc>
              <a:spcAft>
                <a:spcPts val="0"/>
              </a:spcAft>
            </a:pPr>
            <a:r>
              <a:rPr lang="en-US" sz="2400" spc="0" dirty="0" smtClean="0">
                <a:solidFill>
                  <a:srgbClr val="002060"/>
                </a:solidFill>
                <a:latin typeface="Times New Roman" panose="02020503050405090304" pitchFamily="18" charset="0"/>
                <a:cs typeface="Times New Roman" panose="02020503050405090304" pitchFamily="18" charset="0"/>
              </a:rPr>
              <a:t>undertake an intense exercise programme</a:t>
            </a:r>
          </a:p>
          <a:p>
            <a:pPr>
              <a:lnSpc>
                <a:spcPct val="100000"/>
              </a:lnSpc>
              <a:spcAft>
                <a:spcPts val="0"/>
              </a:spcAft>
            </a:pPr>
            <a:r>
              <a:rPr lang="en-US" sz="2400" spc="0" dirty="0" smtClean="0">
                <a:solidFill>
                  <a:srgbClr val="002060"/>
                </a:solidFill>
                <a:latin typeface="Times New Roman" panose="02020503050405090304" pitchFamily="18" charset="0"/>
                <a:cs typeface="Times New Roman" panose="02020503050405090304" pitchFamily="18" charset="0"/>
              </a:rPr>
              <a:t>work with organisations</a:t>
            </a:r>
          </a:p>
          <a:p>
            <a:pPr>
              <a:lnSpc>
                <a:spcPct val="100000"/>
              </a:lnSpc>
              <a:spcAft>
                <a:spcPts val="0"/>
              </a:spcAft>
            </a:pPr>
            <a:r>
              <a:rPr lang="en-US" sz="2400" spc="0" dirty="0" smtClean="0">
                <a:solidFill>
                  <a:srgbClr val="002060"/>
                </a:solidFill>
                <a:latin typeface="Times New Roman" panose="02020503050405090304" pitchFamily="18" charset="0"/>
                <a:cs typeface="Times New Roman" panose="02020503050405090304" pitchFamily="18" charset="0"/>
              </a:rPr>
              <a:t>engage in...</a:t>
            </a:r>
          </a:p>
          <a:p>
            <a:pPr>
              <a:lnSpc>
                <a:spcPct val="100000"/>
              </a:lnSpc>
              <a:spcAft>
                <a:spcPts val="0"/>
              </a:spcAft>
            </a:pPr>
            <a:endParaRPr lang="en-US" sz="2400" spc="0" dirty="0" smtClean="0">
              <a:solidFill>
                <a:srgbClr val="002060"/>
              </a:solidFill>
              <a:latin typeface="Times New Roman" panose="02020503050405090304" pitchFamily="18" charset="0"/>
              <a:cs typeface="Times New Roman" panose="02020503050405090304" pitchFamily="18" charset="0"/>
            </a:endParaRPr>
          </a:p>
        </p:txBody>
      </p:sp>
      <p:sp>
        <p:nvSpPr>
          <p:cNvPr id="2" name="文本框 1"/>
          <p:cNvSpPr txBox="1"/>
          <p:nvPr/>
        </p:nvSpPr>
        <p:spPr>
          <a:xfrm>
            <a:off x="4671060" y="2886075"/>
            <a:ext cx="4267200" cy="1938020"/>
          </a:xfrm>
          <a:prstGeom prst="rect">
            <a:avLst/>
          </a:prstGeom>
          <a:noFill/>
        </p:spPr>
        <p:txBody>
          <a:bodyPr wrap="square" rtlCol="0">
            <a:spAutoFit/>
          </a:bodyPr>
          <a:lstStyle/>
          <a:p>
            <a:pPr marL="285750" indent="-285750">
              <a:buFont typeface="Arial" panose="020B0604020202090204" pitchFamily="34" charset="0"/>
              <a:buChar char="•"/>
            </a:pPr>
            <a:r>
              <a:rPr lang="en-US" altLang="zh-CN" sz="2400">
                <a:solidFill>
                  <a:srgbClr val="002060"/>
                </a:solidFill>
                <a:latin typeface="Times New Roman" panose="02020503050405090304" pitchFamily="18" charset="0"/>
                <a:cs typeface="Times New Roman" panose="02020503050405090304" pitchFamily="18" charset="0"/>
              </a:rPr>
              <a:t>gain a reputation</a:t>
            </a:r>
          </a:p>
          <a:p>
            <a:pPr marL="285750" indent="-285750">
              <a:buFont typeface="Arial" panose="020B0604020202090204" pitchFamily="34" charset="0"/>
              <a:buChar char="•"/>
            </a:pPr>
            <a:r>
              <a:rPr lang="en-US" altLang="zh-CN" sz="2400">
                <a:solidFill>
                  <a:srgbClr val="002060"/>
                </a:solidFill>
                <a:latin typeface="Times New Roman" panose="02020503050405090304" pitchFamily="18" charset="0"/>
                <a:cs typeface="Times New Roman" panose="02020503050405090304" pitchFamily="18" charset="0"/>
              </a:rPr>
              <a:t>become an advocate for</a:t>
            </a:r>
          </a:p>
          <a:p>
            <a:pPr marL="285750" indent="-285750">
              <a:buFont typeface="Arial" panose="020B0604020202090204" pitchFamily="34" charset="0"/>
              <a:buChar char="•"/>
            </a:pPr>
            <a:r>
              <a:rPr lang="en-US" altLang="zh-CN" sz="2400">
                <a:solidFill>
                  <a:srgbClr val="002060"/>
                </a:solidFill>
                <a:latin typeface="Times New Roman" panose="02020503050405090304" pitchFamily="18" charset="0"/>
                <a:cs typeface="Times New Roman" panose="02020503050405090304" pitchFamily="18" charset="0"/>
              </a:rPr>
              <a:t>raising millions of dollars in support of</a:t>
            </a:r>
          </a:p>
          <a:p>
            <a:pPr marL="285750" indent="-285750">
              <a:buFont typeface="Arial" panose="020B0604020202090204" pitchFamily="34" charset="0"/>
              <a:buChar char="•"/>
            </a:pPr>
            <a:r>
              <a:rPr lang="en-US" sz="2400" dirty="0" smtClean="0">
                <a:solidFill>
                  <a:srgbClr val="002060"/>
                </a:solidFill>
                <a:latin typeface="Times New Roman" panose="02020503050405090304" pitchFamily="18" charset="0"/>
                <a:cs typeface="Times New Roman" panose="02020503050405090304" pitchFamily="18" charset="0"/>
                <a:sym typeface="+mn-ea"/>
              </a:rPr>
              <a:t>make remarkable progress</a:t>
            </a:r>
            <a:endParaRPr lang="en-US" altLang="zh-CN" sz="2400" spc="0" dirty="0" smtClean="0">
              <a:solidFill>
                <a:srgbClr val="002060"/>
              </a:solidFill>
              <a:latin typeface="Times New Roman" panose="02020503050405090304" pitchFamily="18" charset="0"/>
              <a:cs typeface="Times New Roman" panose="0202050305040509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p:txBody>
          <a:bodyPr/>
          <a:lstStyle/>
          <a:p>
            <a:pPr marL="0" indent="0">
              <a:buNone/>
            </a:pPr>
            <a:r>
              <a:rPr lang="zh-CN" altLang="en-US" dirty="0" smtClean="0"/>
              <a:t>视频来源：</a:t>
            </a:r>
            <a:endParaRPr lang="en-US" altLang="zh-CN" dirty="0" smtClean="0"/>
          </a:p>
          <a:p>
            <a:pPr marL="0" indent="0">
              <a:buNone/>
            </a:pPr>
            <a:r>
              <a:rPr lang="en-US" altLang="zh-CN" dirty="0" smtClean="0"/>
              <a:t>https://www.bilibili.com/video/av40500265?from=search&amp;seid=6603532712233090218</a:t>
            </a:r>
          </a:p>
          <a:p>
            <a:pPr marL="0" indent="0">
              <a:buNone/>
            </a:pPr>
            <a:r>
              <a:rPr lang="zh-CN" altLang="en-US" dirty="0" smtClean="0"/>
              <a:t>无法下载，仅供大家参考！</a:t>
            </a:r>
            <a:endParaRPr lang="en-US" altLang="zh-CN"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639" y="370795"/>
            <a:ext cx="1620957" cy="523220"/>
          </a:xfrm>
          <a:prstGeom prst="rect">
            <a:avLst/>
          </a:prstGeom>
          <a:solidFill>
            <a:srgbClr val="000099"/>
          </a:solidFill>
          <a:effectLst>
            <a:glow rad="63500">
              <a:schemeClr val="accent2">
                <a:satMod val="175000"/>
                <a:alpha val="40000"/>
              </a:schemeClr>
            </a:glow>
            <a:softEdge rad="31750"/>
          </a:effectLst>
        </p:spPr>
        <p:style>
          <a:lnRef idx="1">
            <a:schemeClr val="accent1"/>
          </a:lnRef>
          <a:fillRef idx="3">
            <a:schemeClr val="accent1"/>
          </a:fillRef>
          <a:effectRef idx="2">
            <a:schemeClr val="accent1"/>
          </a:effectRef>
          <a:fontRef idx="minor">
            <a:schemeClr val="lt1"/>
          </a:fontRef>
        </p:style>
        <p:txBody>
          <a:bodyPr wrap="none" rtlCol="0">
            <a:spAutoFit/>
          </a:bodyPr>
          <a:lstStyle/>
          <a:p>
            <a:r>
              <a:rPr lang="zh-CN" altLang="en-US" sz="2800" b="1" dirty="0"/>
              <a:t>教学目标</a:t>
            </a:r>
          </a:p>
        </p:txBody>
      </p:sp>
      <p:sp>
        <p:nvSpPr>
          <p:cNvPr id="3" name="TextBox 2"/>
          <p:cNvSpPr txBox="1"/>
          <p:nvPr/>
        </p:nvSpPr>
        <p:spPr>
          <a:xfrm>
            <a:off x="411480" y="1178560"/>
            <a:ext cx="8089265" cy="3230245"/>
          </a:xfrm>
          <a:prstGeom prst="rect">
            <a:avLst/>
          </a:prstGeom>
          <a:noFill/>
        </p:spPr>
        <p:txBody>
          <a:bodyPr wrap="square" rtlCol="0">
            <a:spAutoFit/>
          </a:bodyPr>
          <a:lstStyle/>
          <a:p>
            <a:pPr marL="457200" indent="-457200" algn="l">
              <a:lnSpc>
                <a:spcPct val="150000"/>
              </a:lnSpc>
              <a:buAutoNum type="arabicPeriod"/>
            </a:pPr>
            <a:r>
              <a:rPr lang="zh-CN" altLang="en-US" sz="2400" b="1" dirty="0" smtClean="0"/>
              <a:t>巩固克里斯托弗·里夫遇险前后的</a:t>
            </a:r>
            <a:r>
              <a:rPr lang="zh-CN" altLang="en-US" sz="2400" b="1" dirty="0"/>
              <a:t>基本</a:t>
            </a:r>
            <a:r>
              <a:rPr lang="zh-CN" altLang="en-US" sz="2400" b="1" dirty="0" smtClean="0"/>
              <a:t>信息，积累相关语块表达；</a:t>
            </a:r>
            <a:endParaRPr lang="en-US" altLang="zh-CN" sz="2400" b="1" dirty="0" smtClean="0"/>
          </a:p>
          <a:p>
            <a:pPr marL="457200" indent="-457200" algn="l">
              <a:lnSpc>
                <a:spcPct val="150000"/>
              </a:lnSpc>
              <a:buAutoNum type="arabicPeriod"/>
            </a:pPr>
            <a:r>
              <a:rPr lang="zh-CN" altLang="en-US" sz="2400" b="1" dirty="0" smtClean="0"/>
              <a:t>学会使用同理心分析人物情感；</a:t>
            </a:r>
            <a:endParaRPr lang="en-US" altLang="zh-CN" sz="2400" b="1" dirty="0" smtClean="0"/>
          </a:p>
          <a:p>
            <a:pPr marL="457200" indent="-457200" algn="l">
              <a:lnSpc>
                <a:spcPct val="150000"/>
              </a:lnSpc>
              <a:buAutoNum type="arabicPeriod"/>
            </a:pPr>
            <a:r>
              <a:rPr lang="zh-CN" altLang="en-US" sz="2400" b="1" dirty="0" smtClean="0"/>
              <a:t>基于文本资料和视频，</a:t>
            </a:r>
            <a:r>
              <a:rPr lang="zh-CN" altLang="en-US" sz="2400" b="1" dirty="0"/>
              <a:t>感受</a:t>
            </a:r>
            <a:r>
              <a:rPr lang="zh-CN" altLang="en-US" sz="2400" b="1" dirty="0" smtClean="0"/>
              <a:t>人类对高尚品质的崇拜之情。</a:t>
            </a:r>
            <a:endParaRPr lang="en-US" altLang="zh-CN" sz="2400" b="1" dirty="0" smtClean="0"/>
          </a:p>
          <a:p>
            <a:endParaRPr lang="en-US" altLang="zh-CN" sz="2400"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639" y="416515"/>
            <a:ext cx="1620957" cy="523220"/>
          </a:xfrm>
          <a:prstGeom prst="rect">
            <a:avLst/>
          </a:prstGeom>
          <a:solidFill>
            <a:srgbClr val="000099"/>
          </a:solidFill>
          <a:effectLst>
            <a:glow rad="63500">
              <a:schemeClr val="accent2">
                <a:satMod val="175000"/>
                <a:alpha val="40000"/>
              </a:schemeClr>
            </a:glow>
            <a:softEdge rad="31750"/>
          </a:effectLst>
        </p:spPr>
        <p:style>
          <a:lnRef idx="1">
            <a:schemeClr val="accent1"/>
          </a:lnRef>
          <a:fillRef idx="3">
            <a:schemeClr val="accent1"/>
          </a:fillRef>
          <a:effectRef idx="2">
            <a:schemeClr val="accent1"/>
          </a:effectRef>
          <a:fontRef idx="minor">
            <a:schemeClr val="lt1"/>
          </a:fontRef>
        </p:style>
        <p:txBody>
          <a:bodyPr wrap="none" rtlCol="0">
            <a:spAutoFit/>
          </a:bodyPr>
          <a:lstStyle/>
          <a:p>
            <a:r>
              <a:rPr lang="zh-CN" altLang="en-US" sz="2800" b="1" dirty="0" smtClean="0"/>
              <a:t>学法指导</a:t>
            </a:r>
            <a:endParaRPr lang="zh-CN" altLang="en-US" sz="2800" b="1" dirty="0"/>
          </a:p>
        </p:txBody>
      </p:sp>
      <p:sp>
        <p:nvSpPr>
          <p:cNvPr id="3" name="TextBox 2"/>
          <p:cNvSpPr txBox="1"/>
          <p:nvPr/>
        </p:nvSpPr>
        <p:spPr>
          <a:xfrm>
            <a:off x="76201" y="1255024"/>
            <a:ext cx="8961120" cy="3415030"/>
          </a:xfrm>
          <a:prstGeom prst="rect">
            <a:avLst/>
          </a:prstGeom>
          <a:noFill/>
        </p:spPr>
        <p:txBody>
          <a:bodyPr wrap="square" rtlCol="0">
            <a:spAutoFit/>
          </a:bodyPr>
          <a:lstStyle/>
          <a:p>
            <a:pPr marL="457200" indent="-457200">
              <a:lnSpc>
                <a:spcPct val="150000"/>
              </a:lnSpc>
              <a:buAutoNum type="arabicPeriod"/>
            </a:pPr>
            <a:r>
              <a:rPr lang="zh-CN" altLang="en-US" sz="2400" b="1" dirty="0" smtClean="0"/>
              <a:t>通过文本语境学习词汇，及时积累话题词汇，并会使用同义词和反义词来表达意义</a:t>
            </a:r>
            <a:r>
              <a:rPr lang="en-US" altLang="zh-CN" sz="2400" b="1" dirty="0" smtClean="0"/>
              <a:t>.</a:t>
            </a:r>
            <a:endParaRPr lang="zh-CN" altLang="en-US" sz="2400" b="1" dirty="0" smtClean="0"/>
          </a:p>
          <a:p>
            <a:pPr marL="457200" indent="-457200">
              <a:lnSpc>
                <a:spcPct val="150000"/>
              </a:lnSpc>
              <a:buAutoNum type="arabicPeriod"/>
            </a:pPr>
            <a:r>
              <a:rPr lang="zh-CN" altLang="en-US" sz="2400" b="1" dirty="0" smtClean="0"/>
              <a:t>结合上下文，运用自身知识储备和逻辑推理，学会用同理心理解作者表达的情感意义。</a:t>
            </a:r>
            <a:endParaRPr lang="en-US" altLang="zh-CN" sz="2400" b="1" dirty="0" smtClean="0"/>
          </a:p>
          <a:p>
            <a:pPr marL="457200" indent="-457200">
              <a:lnSpc>
                <a:spcPct val="150000"/>
              </a:lnSpc>
              <a:buAutoNum type="arabicPeriod"/>
            </a:pPr>
            <a:r>
              <a:rPr lang="zh-CN" altLang="en-US" sz="2400" b="1" dirty="0" smtClean="0"/>
              <a:t>利用网络搜集的照片、视频、文章等资料，更深入了解相关话题</a:t>
            </a:r>
            <a:r>
              <a:rPr lang="zh-CN" altLang="en-US" sz="2400" b="1" dirty="0"/>
              <a:t>，有助于</a:t>
            </a:r>
            <a:r>
              <a:rPr lang="zh-CN" altLang="en-US" sz="2400" b="1" dirty="0" smtClean="0"/>
              <a:t>理解人</a:t>
            </a:r>
            <a:r>
              <a:rPr lang="zh-CN" altLang="en-US" sz="2400" b="1" dirty="0"/>
              <a:t>与社会的主题意义</a:t>
            </a:r>
            <a:r>
              <a:rPr lang="zh-CN" altLang="en-US" sz="2400" b="1" dirty="0" smtClean="0"/>
              <a:t>。</a:t>
            </a:r>
            <a:endParaRPr lang="en-US" altLang="zh-CN" sz="2400"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9500" y="-80645"/>
            <a:ext cx="7433945" cy="829945"/>
          </a:xfrm>
          <a:prstGeom prst="rect">
            <a:avLst/>
          </a:prstGeom>
          <a:noFill/>
        </p:spPr>
        <p:txBody>
          <a:bodyPr wrap="square" rtlCol="0">
            <a:spAutoFit/>
          </a:bodyPr>
          <a:lstStyle/>
          <a:p>
            <a:pPr algn="ctr">
              <a:lnSpc>
                <a:spcPct val="150000"/>
              </a:lnSpc>
            </a:pPr>
            <a:r>
              <a:rPr lang="en-US" altLang="zh-CN" sz="3200" b="1" dirty="0">
                <a:solidFill>
                  <a:srgbClr val="000099"/>
                </a:solidFill>
              </a:rPr>
              <a:t>The Superhero Behind Superman</a:t>
            </a:r>
          </a:p>
        </p:txBody>
      </p:sp>
      <p:pic>
        <p:nvPicPr>
          <p:cNvPr id="2" name="图片 1" descr="th"/>
          <p:cNvPicPr>
            <a:picLocks noChangeAspect="1"/>
          </p:cNvPicPr>
          <p:nvPr/>
        </p:nvPicPr>
        <p:blipFill>
          <a:blip r:embed="rId2"/>
          <a:stretch>
            <a:fillRect/>
          </a:stretch>
        </p:blipFill>
        <p:spPr>
          <a:xfrm>
            <a:off x="434340" y="778510"/>
            <a:ext cx="2875280" cy="3992880"/>
          </a:xfrm>
          <a:prstGeom prst="rect">
            <a:avLst/>
          </a:prstGeom>
        </p:spPr>
      </p:pic>
      <p:pic>
        <p:nvPicPr>
          <p:cNvPr id="3" name="图片 2" descr="cr after"/>
          <p:cNvPicPr>
            <a:picLocks noChangeAspect="1"/>
          </p:cNvPicPr>
          <p:nvPr/>
        </p:nvPicPr>
        <p:blipFill>
          <a:blip r:embed="rId3"/>
          <a:stretch>
            <a:fillRect/>
          </a:stretch>
        </p:blipFill>
        <p:spPr>
          <a:xfrm>
            <a:off x="6325235" y="749300"/>
            <a:ext cx="2586990" cy="4022090"/>
          </a:xfrm>
          <a:prstGeom prst="rect">
            <a:avLst/>
          </a:prstGeom>
        </p:spPr>
      </p:pic>
      <p:sp>
        <p:nvSpPr>
          <p:cNvPr id="4" name="圆角矩形标注 3"/>
          <p:cNvSpPr/>
          <p:nvPr/>
        </p:nvSpPr>
        <p:spPr>
          <a:xfrm>
            <a:off x="3611880" y="1273810"/>
            <a:ext cx="2411095" cy="1137285"/>
          </a:xfrm>
          <a:prstGeom prst="wedgeRoundRectCallout">
            <a:avLst>
              <a:gd name="adj1" fmla="val -58653"/>
              <a:gd name="adj2" fmla="val 20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文本框 5"/>
          <p:cNvSpPr txBox="1"/>
          <p:nvPr/>
        </p:nvSpPr>
        <p:spPr>
          <a:xfrm>
            <a:off x="3790315" y="1304290"/>
            <a:ext cx="2011680" cy="1106805"/>
          </a:xfrm>
          <a:prstGeom prst="rect">
            <a:avLst/>
          </a:prstGeom>
          <a:noFill/>
        </p:spPr>
        <p:txBody>
          <a:bodyPr wrap="square" rtlCol="0">
            <a:spAutoFit/>
          </a:bodyPr>
          <a:lstStyle/>
          <a:p>
            <a:r>
              <a:rPr lang="en-US" altLang="zh-CN" sz="2200" b="1">
                <a:solidFill>
                  <a:schemeClr val="bg1"/>
                </a:solidFill>
              </a:rPr>
              <a:t>superhero in </a:t>
            </a:r>
            <a:r>
              <a:rPr lang="en-US" altLang="zh-CN" sz="2200" b="1" i="1">
                <a:solidFill>
                  <a:schemeClr val="bg1"/>
                </a:solidFill>
              </a:rPr>
              <a:t>Superman </a:t>
            </a:r>
            <a:r>
              <a:rPr lang="en-US" altLang="zh-CN" sz="2200" b="1">
                <a:solidFill>
                  <a:schemeClr val="bg1"/>
                </a:solidFill>
              </a:rPr>
              <a:t>films</a:t>
            </a:r>
          </a:p>
        </p:txBody>
      </p:sp>
      <p:sp>
        <p:nvSpPr>
          <p:cNvPr id="8" name="圆角矩形标注 7"/>
          <p:cNvSpPr/>
          <p:nvPr/>
        </p:nvSpPr>
        <p:spPr>
          <a:xfrm>
            <a:off x="3667125" y="3224530"/>
            <a:ext cx="2301240" cy="1082040"/>
          </a:xfrm>
          <a:prstGeom prst="wedgeRoundRectCallout">
            <a:avLst>
              <a:gd name="adj1" fmla="val 57312"/>
              <a:gd name="adj2" fmla="val 334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 name="文本框 9"/>
          <p:cNvSpPr txBox="1"/>
          <p:nvPr/>
        </p:nvSpPr>
        <p:spPr>
          <a:xfrm>
            <a:off x="3872230" y="3350260"/>
            <a:ext cx="1889760" cy="829945"/>
          </a:xfrm>
          <a:prstGeom prst="rect">
            <a:avLst/>
          </a:prstGeom>
          <a:noFill/>
        </p:spPr>
        <p:txBody>
          <a:bodyPr wrap="square" rtlCol="0">
            <a:spAutoFit/>
          </a:bodyPr>
          <a:lstStyle/>
          <a:p>
            <a:r>
              <a:rPr lang="en-US" altLang="zh-CN" sz="2400" b="1">
                <a:solidFill>
                  <a:schemeClr val="bg1"/>
                </a:solidFill>
              </a:rPr>
              <a:t>superhero in real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2000"/>
                                        <p:tgtEl>
                                          <p:spTgt spid="1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cstate="email"/>
          <a:srcRect/>
          <a:stretch>
            <a:fillRect/>
          </a:stretch>
        </p:blipFill>
        <p:spPr>
          <a:xfrm>
            <a:off x="-88176" y="91440"/>
            <a:ext cx="1798319" cy="892015"/>
          </a:xfrm>
          <a:prstGeom prst="rect">
            <a:avLst/>
          </a:prstGeom>
        </p:spPr>
      </p:pic>
      <p:sp>
        <p:nvSpPr>
          <p:cNvPr id="17" name="标题 1"/>
          <p:cNvSpPr txBox="1"/>
          <p:nvPr/>
        </p:nvSpPr>
        <p:spPr bwMode="auto">
          <a:xfrm>
            <a:off x="-176352" y="164944"/>
            <a:ext cx="1974672" cy="570453"/>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400" dirty="0" smtClean="0">
                <a:solidFill>
                  <a:schemeClr val="bg1"/>
                </a:solidFill>
                <a:effectLst>
                  <a:glow rad="139700">
                    <a:schemeClr val="accent4">
                      <a:satMod val="175000"/>
                      <a:alpha val="40000"/>
                    </a:schemeClr>
                  </a:glow>
                </a:effectLst>
              </a:rPr>
              <a:t>Task 1 </a:t>
            </a:r>
            <a:endParaRPr lang="zh-CN" altLang="en-US" sz="2400" dirty="0">
              <a:solidFill>
                <a:schemeClr val="bg1"/>
              </a:solidFill>
              <a:effectLst>
                <a:glow rad="139700">
                  <a:schemeClr val="accent4">
                    <a:satMod val="175000"/>
                    <a:alpha val="40000"/>
                  </a:schemeClr>
                </a:glow>
              </a:effectLst>
            </a:endParaRPr>
          </a:p>
        </p:txBody>
      </p:sp>
      <p:sp>
        <p:nvSpPr>
          <p:cNvPr id="18" name="标题 1"/>
          <p:cNvSpPr txBox="1">
            <a:spLocks noChangeArrowheads="1"/>
          </p:cNvSpPr>
          <p:nvPr/>
        </p:nvSpPr>
        <p:spPr bwMode="auto">
          <a:xfrm>
            <a:off x="1292954" y="-34053"/>
            <a:ext cx="7802880"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0099"/>
                </a:solidFill>
                <a:latin typeface="Times New Roman" panose="02020503050405090304" pitchFamily="18" charset="0"/>
                <a:cs typeface="Times New Roman" panose="02020503050405090304" pitchFamily="18" charset="0"/>
              </a:rPr>
              <a:t>Complete the summary with the information from the text.</a:t>
            </a:r>
            <a:endParaRPr lang="zh-CN" altLang="en-US" sz="2400" b="1" dirty="0">
              <a:solidFill>
                <a:srgbClr val="000099"/>
              </a:solidFill>
              <a:latin typeface="Times New Roman" panose="02020503050405090304" pitchFamily="18" charset="0"/>
              <a:cs typeface="Times New Roman" panose="02020503050405090304" pitchFamily="18" charset="0"/>
            </a:endParaRPr>
          </a:p>
        </p:txBody>
      </p:sp>
      <p:sp>
        <p:nvSpPr>
          <p:cNvPr id="100" name="文本框 99"/>
          <p:cNvSpPr txBox="1"/>
          <p:nvPr/>
        </p:nvSpPr>
        <p:spPr>
          <a:xfrm>
            <a:off x="127000" y="735330"/>
            <a:ext cx="8968740" cy="4523105"/>
          </a:xfrm>
          <a:prstGeom prst="rect">
            <a:avLst/>
          </a:prstGeom>
          <a:noFill/>
          <a:ln w="9525">
            <a:noFill/>
          </a:ln>
        </p:spPr>
        <p:txBody>
          <a:bodyPr wrap="square">
            <a:spAutoFit/>
          </a:bodyPr>
          <a:lstStyle/>
          <a:p>
            <a:pPr marL="0" indent="266700" algn="l"/>
            <a:r>
              <a:rPr lang="en-US" altLang="zh-CN" b="0">
                <a:latin typeface="+mn-lt"/>
                <a:cs typeface="+mn-lt"/>
              </a:rPr>
              <a:t>Christopher Reeve was born on 25 September, 1952 in New York — the son of a teacher and novelist. He found his 1___________ in acting at the age of eight. Reeve 2__________ four Superman films from 1978 to 1987 and he soon gained a reputation 3_________</a:t>
            </a:r>
            <a:r>
              <a:rPr lang="en-US" altLang="zh-CN" b="0" u="sng">
                <a:latin typeface="+mn-lt"/>
                <a:cs typeface="+mn-lt"/>
              </a:rPr>
              <a:t>                       </a:t>
            </a:r>
            <a:r>
              <a:rPr lang="en-US" altLang="zh-CN" b="0">
                <a:latin typeface="+mn-lt"/>
                <a:cs typeface="+mn-lt"/>
              </a:rPr>
              <a:t>___ good cause. He visited sick children in hospitals and worked with organizations to help those most 4____________. Unfortunately, in 1995 disaster 5___________ Reeve. His neck was broken in a horseback riding. He got severe injury, which made him have no movement and feeling in his body at all. His doctor didn’t believe that he 6____________. Reeve fell into a depression. With the support his family and friends, he eventually regained his will to live. In the years that followed, he 7____</a:t>
            </a:r>
            <a:r>
              <a:rPr lang="en-US" altLang="zh-CN" b="0" u="sng">
                <a:latin typeface="+mn-lt"/>
                <a:cs typeface="+mn-lt"/>
              </a:rPr>
              <a:t>        </a:t>
            </a:r>
            <a:r>
              <a:rPr lang="en-US" altLang="zh-CN" b="0">
                <a:latin typeface="+mn-lt"/>
                <a:cs typeface="+mn-lt"/>
              </a:rPr>
              <a:t>___</a:t>
            </a:r>
            <a:r>
              <a:rPr lang="en-US" altLang="zh-CN" b="0" u="sng">
                <a:latin typeface="+mn-lt"/>
                <a:cs typeface="+mn-lt"/>
              </a:rPr>
              <a:t>            </a:t>
            </a:r>
            <a:r>
              <a:rPr lang="en-US" altLang="zh-CN" b="0">
                <a:latin typeface="+mn-lt"/>
                <a:cs typeface="+mn-lt"/>
              </a:rPr>
              <a:t>______ his goal of one day walking again. Reeve undertook an intense exercise programme to help him achieve his goal. He 8____________ the muscle-rebuilding exercise and made remarkable progress. He even managed to direct, produce and star in films. He also wrote a biography and returned to his charity work. His positive attitude 9___________ many people who were stuck in illness. Sadly, on 10 October, 2004, Christopher Reeve passed away. He will always 10_____</a:t>
            </a:r>
            <a:r>
              <a:rPr lang="en-US" altLang="zh-CN" b="0" u="sng">
                <a:latin typeface="+mn-lt"/>
                <a:cs typeface="+mn-lt"/>
              </a:rPr>
              <a:t>       </a:t>
            </a:r>
            <a:r>
              <a:rPr lang="en-US" altLang="zh-CN" b="0">
                <a:latin typeface="+mn-lt"/>
                <a:cs typeface="+mn-lt"/>
              </a:rPr>
              <a:t>_______ a superhero—in more ways than one.</a:t>
            </a:r>
          </a:p>
        </p:txBody>
      </p:sp>
      <p:sp>
        <p:nvSpPr>
          <p:cNvPr id="3" name="文本框 2"/>
          <p:cNvSpPr txBox="1"/>
          <p:nvPr/>
        </p:nvSpPr>
        <p:spPr>
          <a:xfrm>
            <a:off x="4023360" y="983615"/>
            <a:ext cx="1097280" cy="368300"/>
          </a:xfrm>
          <a:prstGeom prst="rect">
            <a:avLst/>
          </a:prstGeom>
          <a:noFill/>
        </p:spPr>
        <p:txBody>
          <a:bodyPr wrap="square" rtlCol="0">
            <a:spAutoFit/>
          </a:bodyPr>
          <a:lstStyle/>
          <a:p>
            <a:r>
              <a:rPr lang="en-US" altLang="zh-CN">
                <a:solidFill>
                  <a:srgbClr val="FF0000"/>
                </a:solidFill>
              </a:rPr>
              <a:t>passion</a:t>
            </a:r>
          </a:p>
        </p:txBody>
      </p:sp>
      <p:sp>
        <p:nvSpPr>
          <p:cNvPr id="5" name="文本框 4"/>
          <p:cNvSpPr txBox="1"/>
          <p:nvPr/>
        </p:nvSpPr>
        <p:spPr>
          <a:xfrm>
            <a:off x="471170" y="1214755"/>
            <a:ext cx="1327150" cy="368300"/>
          </a:xfrm>
          <a:prstGeom prst="rect">
            <a:avLst/>
          </a:prstGeom>
          <a:noFill/>
        </p:spPr>
        <p:txBody>
          <a:bodyPr wrap="square" rtlCol="0">
            <a:spAutoFit/>
          </a:bodyPr>
          <a:lstStyle/>
          <a:p>
            <a:r>
              <a:rPr lang="zh-CN" altLang="en-US">
                <a:solidFill>
                  <a:srgbClr val="FF0000"/>
                </a:solidFill>
              </a:rPr>
              <a:t>starred in</a:t>
            </a:r>
            <a:r>
              <a:rPr lang="zh-CN" altLang="en-US"/>
              <a:t> </a:t>
            </a:r>
          </a:p>
        </p:txBody>
      </p:sp>
      <p:sp>
        <p:nvSpPr>
          <p:cNvPr id="6" name="文本框 5"/>
          <p:cNvSpPr txBox="1"/>
          <p:nvPr/>
        </p:nvSpPr>
        <p:spPr>
          <a:xfrm>
            <a:off x="471170" y="1583055"/>
            <a:ext cx="3093085" cy="368300"/>
          </a:xfrm>
          <a:prstGeom prst="rect">
            <a:avLst/>
          </a:prstGeom>
          <a:noFill/>
        </p:spPr>
        <p:txBody>
          <a:bodyPr wrap="square" rtlCol="0">
            <a:spAutoFit/>
          </a:bodyPr>
          <a:lstStyle/>
          <a:p>
            <a:r>
              <a:rPr lang="zh-CN" altLang="en-US">
                <a:solidFill>
                  <a:srgbClr val="FF0000"/>
                </a:solidFill>
              </a:rPr>
              <a:t>for raising awareness for</a:t>
            </a:r>
          </a:p>
        </p:txBody>
      </p:sp>
      <p:sp>
        <p:nvSpPr>
          <p:cNvPr id="19" name="文本框 18"/>
          <p:cNvSpPr txBox="1"/>
          <p:nvPr/>
        </p:nvSpPr>
        <p:spPr>
          <a:xfrm>
            <a:off x="5120640" y="1826895"/>
            <a:ext cx="1234440" cy="368300"/>
          </a:xfrm>
          <a:prstGeom prst="rect">
            <a:avLst/>
          </a:prstGeom>
          <a:noFill/>
        </p:spPr>
        <p:txBody>
          <a:bodyPr wrap="square" rtlCol="0">
            <a:spAutoFit/>
          </a:bodyPr>
          <a:lstStyle/>
          <a:p>
            <a:r>
              <a:rPr lang="zh-CN" altLang="en-US">
                <a:solidFill>
                  <a:srgbClr val="FF0000"/>
                </a:solidFill>
              </a:rPr>
              <a:t>in need</a:t>
            </a:r>
          </a:p>
        </p:txBody>
      </p:sp>
      <p:sp>
        <p:nvSpPr>
          <p:cNvPr id="20" name="文本框 19"/>
          <p:cNvSpPr txBox="1"/>
          <p:nvPr/>
        </p:nvSpPr>
        <p:spPr>
          <a:xfrm>
            <a:off x="1461135" y="2085975"/>
            <a:ext cx="1112520" cy="368300"/>
          </a:xfrm>
          <a:prstGeom prst="rect">
            <a:avLst/>
          </a:prstGeom>
          <a:noFill/>
        </p:spPr>
        <p:txBody>
          <a:bodyPr wrap="square" rtlCol="0">
            <a:spAutoFit/>
          </a:bodyPr>
          <a:lstStyle/>
          <a:p>
            <a:r>
              <a:rPr lang="zh-CN" altLang="en-US">
                <a:solidFill>
                  <a:srgbClr val="FF0000"/>
                </a:solidFill>
              </a:rPr>
              <a:t>struck</a:t>
            </a:r>
          </a:p>
        </p:txBody>
      </p:sp>
      <p:sp>
        <p:nvSpPr>
          <p:cNvPr id="21" name="文本框 20"/>
          <p:cNvSpPr txBox="1"/>
          <p:nvPr/>
        </p:nvSpPr>
        <p:spPr>
          <a:xfrm>
            <a:off x="3320415" y="2680335"/>
            <a:ext cx="1691005" cy="368300"/>
          </a:xfrm>
          <a:prstGeom prst="rect">
            <a:avLst/>
          </a:prstGeom>
          <a:noFill/>
        </p:spPr>
        <p:txBody>
          <a:bodyPr wrap="square" rtlCol="0">
            <a:spAutoFit/>
          </a:bodyPr>
          <a:lstStyle/>
          <a:p>
            <a:r>
              <a:rPr lang="zh-CN" altLang="en-US">
                <a:solidFill>
                  <a:srgbClr val="FF0000"/>
                </a:solidFill>
              </a:rPr>
              <a:t>would survive</a:t>
            </a:r>
          </a:p>
        </p:txBody>
      </p:sp>
      <p:sp>
        <p:nvSpPr>
          <p:cNvPr id="22" name="文本框 21"/>
          <p:cNvSpPr txBox="1"/>
          <p:nvPr/>
        </p:nvSpPr>
        <p:spPr>
          <a:xfrm>
            <a:off x="1710055" y="3170555"/>
            <a:ext cx="2621280" cy="368300"/>
          </a:xfrm>
          <a:prstGeom prst="rect">
            <a:avLst/>
          </a:prstGeom>
          <a:noFill/>
        </p:spPr>
        <p:txBody>
          <a:bodyPr wrap="square" rtlCol="0">
            <a:spAutoFit/>
          </a:bodyPr>
          <a:lstStyle/>
          <a:p>
            <a:r>
              <a:rPr lang="zh-CN" altLang="en-US">
                <a:solidFill>
                  <a:srgbClr val="FF0000"/>
                </a:solidFill>
              </a:rPr>
              <a:t>focused his attention on</a:t>
            </a:r>
          </a:p>
        </p:txBody>
      </p:sp>
      <p:sp>
        <p:nvSpPr>
          <p:cNvPr id="23" name="文本框 22"/>
          <p:cNvSpPr txBox="1"/>
          <p:nvPr/>
        </p:nvSpPr>
        <p:spPr>
          <a:xfrm>
            <a:off x="424815" y="3762375"/>
            <a:ext cx="1645920" cy="368300"/>
          </a:xfrm>
          <a:prstGeom prst="rect">
            <a:avLst/>
          </a:prstGeom>
          <a:noFill/>
        </p:spPr>
        <p:txBody>
          <a:bodyPr wrap="square" rtlCol="0">
            <a:spAutoFit/>
          </a:bodyPr>
          <a:lstStyle/>
          <a:p>
            <a:r>
              <a:rPr lang="zh-CN" altLang="en-US">
                <a:solidFill>
                  <a:srgbClr val="FF0000"/>
                </a:solidFill>
              </a:rPr>
              <a:t>engaged in </a:t>
            </a:r>
          </a:p>
        </p:txBody>
      </p:sp>
      <p:sp>
        <p:nvSpPr>
          <p:cNvPr id="24" name="文本框 23"/>
          <p:cNvSpPr txBox="1"/>
          <p:nvPr/>
        </p:nvSpPr>
        <p:spPr>
          <a:xfrm>
            <a:off x="5484495" y="4280535"/>
            <a:ext cx="1447165" cy="368300"/>
          </a:xfrm>
          <a:prstGeom prst="rect">
            <a:avLst/>
          </a:prstGeom>
          <a:noFill/>
        </p:spPr>
        <p:txBody>
          <a:bodyPr wrap="square" rtlCol="0">
            <a:spAutoFit/>
          </a:bodyPr>
          <a:lstStyle/>
          <a:p>
            <a:r>
              <a:rPr lang="zh-CN" altLang="en-US">
                <a:solidFill>
                  <a:srgbClr val="FF0000"/>
                </a:solidFill>
              </a:rPr>
              <a:t>inspired</a:t>
            </a:r>
          </a:p>
        </p:txBody>
      </p:sp>
      <p:sp>
        <p:nvSpPr>
          <p:cNvPr id="25" name="文本框 24"/>
          <p:cNvSpPr txBox="1"/>
          <p:nvPr/>
        </p:nvSpPr>
        <p:spPr>
          <a:xfrm>
            <a:off x="1938655" y="4890135"/>
            <a:ext cx="2164080" cy="368300"/>
          </a:xfrm>
          <a:prstGeom prst="rect">
            <a:avLst/>
          </a:prstGeom>
          <a:noFill/>
        </p:spPr>
        <p:txBody>
          <a:bodyPr wrap="square" rtlCol="0">
            <a:spAutoFit/>
          </a:bodyPr>
          <a:lstStyle/>
          <a:p>
            <a:r>
              <a:rPr lang="zh-CN" altLang="en-US">
                <a:solidFill>
                  <a:srgbClr val="FF0000"/>
                </a:solidFill>
              </a:rPr>
              <a:t>be remembered 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heckerboard(across)">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linds(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20" grpId="0"/>
      <p:bldP spid="21" grpId="0"/>
      <p:bldP spid="22" grpId="0"/>
      <p:bldP spid="23" grpId="0"/>
      <p:bldP spid="24" grpId="0"/>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55916" y="-182921"/>
            <a:ext cx="5833110" cy="737235"/>
          </a:xfrm>
          <a:prstGeom prst="rect">
            <a:avLst/>
          </a:prstGeom>
          <a:noFill/>
        </p:spPr>
        <p:txBody>
          <a:bodyPr wrap="square" rtlCol="0">
            <a:spAutoFit/>
          </a:bodyPr>
          <a:lstStyle/>
          <a:p>
            <a:pPr algn="ctr">
              <a:lnSpc>
                <a:spcPct val="150000"/>
              </a:lnSpc>
            </a:pPr>
            <a:r>
              <a:rPr lang="en-US" altLang="zh-CN" sz="2800" b="1" dirty="0">
                <a:solidFill>
                  <a:srgbClr val="000099"/>
                </a:solidFill>
              </a:rPr>
              <a:t>The Superhero Behind Superman</a:t>
            </a:r>
          </a:p>
        </p:txBody>
      </p:sp>
      <p:cxnSp>
        <p:nvCxnSpPr>
          <p:cNvPr id="2" name="直接箭头连接符 1"/>
          <p:cNvCxnSpPr/>
          <p:nvPr/>
        </p:nvCxnSpPr>
        <p:spPr>
          <a:xfrm>
            <a:off x="3291840" y="462915"/>
            <a:ext cx="670560" cy="347980"/>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3" name="直接箭头连接符 2"/>
          <p:cNvCxnSpPr/>
          <p:nvPr/>
        </p:nvCxnSpPr>
        <p:spPr>
          <a:xfrm flipH="1">
            <a:off x="5257800" y="514985"/>
            <a:ext cx="701040" cy="341630"/>
          </a:xfrm>
          <a:prstGeom prst="straightConnector1">
            <a:avLst/>
          </a:prstGeom>
          <a:ln w="28575" cmpd="dbl">
            <a:solidFill>
              <a:schemeClr val="accent1">
                <a:shade val="50000"/>
              </a:schemeClr>
            </a:solidFill>
            <a:prstDash val="sysDash"/>
            <a:tailEnd type="arrow" w="med" len="med"/>
          </a:ln>
        </p:spPr>
        <p:style>
          <a:lnRef idx="3">
            <a:schemeClr val="dk1"/>
          </a:lnRef>
          <a:fillRef idx="0">
            <a:schemeClr val="dk1"/>
          </a:fillRef>
          <a:effectRef idx="2">
            <a:schemeClr val="dk1"/>
          </a:effectRef>
          <a:fontRef idx="minor">
            <a:schemeClr val="tx1"/>
          </a:fontRef>
        </p:style>
      </p:cxnSp>
      <p:sp>
        <p:nvSpPr>
          <p:cNvPr id="13" name="文本框 12"/>
          <p:cNvSpPr txBox="1"/>
          <p:nvPr/>
        </p:nvSpPr>
        <p:spPr>
          <a:xfrm>
            <a:off x="70485" y="856615"/>
            <a:ext cx="9050655" cy="510223"/>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CN" sz="2400" b="1"/>
              <a:t>para 1: providing a striking contrast to Reeve's life change</a:t>
            </a:r>
          </a:p>
        </p:txBody>
      </p:sp>
      <p:cxnSp>
        <p:nvCxnSpPr>
          <p:cNvPr id="14" name="直接箭头连接符 13"/>
          <p:cNvCxnSpPr>
            <a:stCxn id="13" idx="2"/>
          </p:cNvCxnSpPr>
          <p:nvPr/>
        </p:nvCxnSpPr>
        <p:spPr>
          <a:xfrm>
            <a:off x="4596130" y="1367155"/>
            <a:ext cx="14605" cy="617220"/>
          </a:xfrm>
          <a:prstGeom prst="straightConnector1">
            <a:avLst/>
          </a:prstGeom>
          <a:ln w="28575" cmpd="sng">
            <a:solidFill>
              <a:schemeClr val="accent1">
                <a:shade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8750" y="1984375"/>
            <a:ext cx="6781800" cy="5101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ltLang="zh-CN" sz="2400" b="1"/>
              <a:t>para 2-3: wildy successful Hollywood career</a:t>
            </a:r>
          </a:p>
        </p:txBody>
      </p:sp>
      <p:cxnSp>
        <p:nvCxnSpPr>
          <p:cNvPr id="16" name="直接箭头连接符 15"/>
          <p:cNvCxnSpPr/>
          <p:nvPr/>
        </p:nvCxnSpPr>
        <p:spPr>
          <a:xfrm>
            <a:off x="4595495" y="2494280"/>
            <a:ext cx="0" cy="579120"/>
          </a:xfrm>
          <a:prstGeom prst="straightConnector1">
            <a:avLst/>
          </a:prstGeom>
          <a:ln w="28575" cmpd="sng">
            <a:solidFill>
              <a:srgbClr val="C0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6355" y="3073400"/>
            <a:ext cx="9050655" cy="1328590"/>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400" b="1"/>
              <a:t>para 4-5: description of his severe injury, hopeless situation, how he came out of the “nightmare” and what he did after that (superhero in real life)</a:t>
            </a:r>
            <a:endParaRPr lang="zh-CN" altLang="en-US" sz="2400" b="1"/>
          </a:p>
        </p:txBody>
      </p:sp>
      <p:cxnSp>
        <p:nvCxnSpPr>
          <p:cNvPr id="18" name="直接箭头连接符 17"/>
          <p:cNvCxnSpPr>
            <a:stCxn id="17" idx="2"/>
          </p:cNvCxnSpPr>
          <p:nvPr/>
        </p:nvCxnSpPr>
        <p:spPr>
          <a:xfrm flipH="1">
            <a:off x="4556760" y="4401820"/>
            <a:ext cx="15240" cy="280035"/>
          </a:xfrm>
          <a:prstGeom prst="straightConnector1">
            <a:avLst/>
          </a:prstGeom>
          <a:ln w="28575" cmpd="dbl">
            <a:solidFill>
              <a:schemeClr val="accent1">
                <a:shade val="50000"/>
              </a:schemeClr>
            </a:solidFill>
            <a:prstDash val="lgDashDot"/>
            <a:tailEnd type="arrow" w="med" len="med"/>
          </a:ln>
        </p:spPr>
        <p:style>
          <a:lnRef idx="3">
            <a:schemeClr val="accent4"/>
          </a:lnRef>
          <a:fillRef idx="0">
            <a:schemeClr val="accent4"/>
          </a:fillRef>
          <a:effectRef idx="2">
            <a:schemeClr val="accent4"/>
          </a:effectRef>
          <a:fontRef idx="minor">
            <a:schemeClr val="tx1"/>
          </a:fontRef>
        </p:style>
      </p:cxnSp>
      <p:sp>
        <p:nvSpPr>
          <p:cNvPr id="19" name="文本框 18"/>
          <p:cNvSpPr txBox="1"/>
          <p:nvPr/>
        </p:nvSpPr>
        <p:spPr>
          <a:xfrm>
            <a:off x="1475740" y="4681855"/>
            <a:ext cx="6176645" cy="441924"/>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zh-CN" sz="2000" b="1"/>
              <a:t>para 6: his death and people's evaluation of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heckerboard(across)">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1" y="-40796"/>
            <a:ext cx="1974671" cy="991691"/>
          </a:xfrm>
          <a:prstGeom prst="rect">
            <a:avLst/>
          </a:prstGeom>
        </p:spPr>
      </p:pic>
      <p:sp>
        <p:nvSpPr>
          <p:cNvPr id="3" name="标题 1"/>
          <p:cNvSpPr txBox="1"/>
          <p:nvPr/>
        </p:nvSpPr>
        <p:spPr bwMode="auto">
          <a:xfrm>
            <a:off x="-33453" y="75055"/>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2 </a:t>
            </a:r>
            <a:endParaRPr lang="zh-CN" altLang="en-US" sz="2700" dirty="0">
              <a:solidFill>
                <a:schemeClr val="bg1"/>
              </a:solidFill>
              <a:effectLst>
                <a:glow rad="139700">
                  <a:schemeClr val="accent4">
                    <a:satMod val="175000"/>
                    <a:alpha val="40000"/>
                  </a:schemeClr>
                </a:glow>
              </a:effectLst>
            </a:endParaRPr>
          </a:p>
        </p:txBody>
      </p:sp>
      <p:sp>
        <p:nvSpPr>
          <p:cNvPr id="8" name="标题 1"/>
          <p:cNvSpPr txBox="1">
            <a:spLocks noChangeArrowheads="1"/>
          </p:cNvSpPr>
          <p:nvPr/>
        </p:nvSpPr>
        <p:spPr bwMode="auto">
          <a:xfrm>
            <a:off x="1642660" y="57217"/>
            <a:ext cx="7387040"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2060"/>
                </a:solidFill>
                <a:latin typeface="Times New Roman" panose="02020503050405090304" pitchFamily="18" charset="0"/>
                <a:cs typeface="Times New Roman" panose="02020503050405090304" pitchFamily="18" charset="0"/>
              </a:rPr>
              <a:t>Imagine yourself in the following situations. Answer the questions.</a:t>
            </a:r>
          </a:p>
        </p:txBody>
      </p:sp>
      <p:sp>
        <p:nvSpPr>
          <p:cNvPr id="10" name="矩形 9"/>
          <p:cNvSpPr/>
          <p:nvPr/>
        </p:nvSpPr>
        <p:spPr>
          <a:xfrm>
            <a:off x="-33020" y="1478915"/>
            <a:ext cx="9169400" cy="341503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effectLst>
            <a:softEdge rad="31750"/>
          </a:effectLst>
        </p:spPr>
        <p:txBody>
          <a:bodyPr wrap="square">
            <a:spAutoFit/>
          </a:bodyPr>
          <a:lstStyle/>
          <a:p>
            <a:r>
              <a:rPr lang="en-US" altLang="zh-CN" sz="2400" b="1" dirty="0">
                <a:latin typeface="Arial Narrow" panose="020B0606020202030204" pitchFamily="34" charset="0"/>
              </a:rPr>
              <a:t>Build Up Your </a:t>
            </a:r>
            <a:r>
              <a:rPr lang="en-US" altLang="zh-CN" sz="2400" b="1" dirty="0">
                <a:solidFill>
                  <a:srgbClr val="FF0000"/>
                </a:solidFill>
                <a:latin typeface="Arial Narrow" panose="020B0606020202030204" pitchFamily="34" charset="0"/>
              </a:rPr>
              <a:t>Empathy</a:t>
            </a:r>
            <a:r>
              <a:rPr lang="en-US" altLang="zh-CN" sz="2400" b="1" dirty="0">
                <a:latin typeface="Arial Narrow" panose="020B0606020202030204" pitchFamily="34" charset="0"/>
              </a:rPr>
              <a:t> with the Characters</a:t>
            </a:r>
          </a:p>
          <a:p>
            <a:endParaRPr lang="en-US" altLang="zh-CN" sz="2400" b="1" dirty="0" smtClean="0">
              <a:latin typeface="Arial Narrow" panose="020B0606020202030204" pitchFamily="34" charset="0"/>
            </a:endParaRPr>
          </a:p>
          <a:p>
            <a:pPr marL="342900" indent="-342900">
              <a:buFont typeface="Arial" panose="020B0604020202090204" pitchFamily="34" charset="0"/>
              <a:buChar char="•"/>
            </a:pPr>
            <a:r>
              <a:rPr lang="en-US" altLang="zh-CN" sz="2400" b="1" dirty="0" smtClean="0">
                <a:latin typeface="Arial Narrow" panose="020B0606020202030204" pitchFamily="34" charset="0"/>
              </a:rPr>
              <a:t>Empathy means you try to </a:t>
            </a:r>
            <a:r>
              <a:rPr lang="en-US" altLang="zh-CN" sz="2400" b="1" dirty="0" smtClean="0">
                <a:solidFill>
                  <a:srgbClr val="FF0000"/>
                </a:solidFill>
                <a:latin typeface="Arial Narrow" panose="020B0606020202030204" pitchFamily="34" charset="0"/>
              </a:rPr>
              <a:t>put yourself in others' shoes and be aware of and sensitive to their feelings</a:t>
            </a:r>
            <a:r>
              <a:rPr lang="en-US" altLang="zh-CN" sz="2400" b="1" dirty="0" smtClean="0">
                <a:latin typeface="Arial Narrow" panose="020B0606020202030204" pitchFamily="34" charset="0"/>
              </a:rPr>
              <a:t>. You try to </a:t>
            </a:r>
            <a:r>
              <a:rPr lang="en-US" altLang="zh-CN" sz="2400" b="1" dirty="0" smtClean="0">
                <a:solidFill>
                  <a:srgbClr val="FF0000"/>
                </a:solidFill>
                <a:latin typeface="Arial Narrow" panose="020B0606020202030204" pitchFamily="34" charset="0"/>
              </a:rPr>
              <a:t>gain a deeper understanding of their perspective</a:t>
            </a:r>
            <a:r>
              <a:rPr lang="en-US" altLang="zh-CN" sz="2400" b="1" dirty="0" smtClean="0">
                <a:latin typeface="Arial Narrow" panose="020B0606020202030204" pitchFamily="34" charset="0"/>
              </a:rPr>
              <a:t>.</a:t>
            </a:r>
          </a:p>
          <a:p>
            <a:pPr marL="342900" indent="-342900">
              <a:buFont typeface="Arial" panose="020B0604020202090204" pitchFamily="34" charset="0"/>
              <a:buChar char="•"/>
            </a:pPr>
            <a:r>
              <a:rPr lang="en-US" altLang="zh-CN" sz="2400" b="1" dirty="0" smtClean="0">
                <a:latin typeface="Arial Narrow" panose="020B0606020202030204" pitchFamily="34" charset="0"/>
              </a:rPr>
              <a:t>It's important to understand the </a:t>
            </a:r>
            <a:r>
              <a:rPr lang="en-US" altLang="zh-CN" sz="2400" b="1" dirty="0" smtClean="0">
                <a:solidFill>
                  <a:srgbClr val="FF0000"/>
                </a:solidFill>
                <a:latin typeface="Arial Narrow" panose="020B0606020202030204" pitchFamily="34" charset="0"/>
              </a:rPr>
              <a:t>emotions</a:t>
            </a:r>
            <a:r>
              <a:rPr lang="en-US" altLang="zh-CN" sz="2400" b="1" dirty="0" smtClean="0">
                <a:latin typeface="Arial Narrow" panose="020B0606020202030204" pitchFamily="34" charset="0"/>
              </a:rPr>
              <a:t>, </a:t>
            </a:r>
            <a:r>
              <a:rPr lang="en-US" altLang="zh-CN" sz="2400" b="1" dirty="0" smtClean="0">
                <a:solidFill>
                  <a:srgbClr val="FF0000"/>
                </a:solidFill>
                <a:latin typeface="Arial Narrow" panose="020B0606020202030204" pitchFamily="34" charset="0"/>
              </a:rPr>
              <a:t>behaviours</a:t>
            </a:r>
            <a:r>
              <a:rPr lang="en-US" altLang="zh-CN" sz="2400" b="1" dirty="0" smtClean="0">
                <a:latin typeface="Arial Narrow" panose="020B0606020202030204" pitchFamily="34" charset="0"/>
              </a:rPr>
              <a:t> and </a:t>
            </a:r>
            <a:r>
              <a:rPr lang="en-US" altLang="zh-CN" sz="2400" b="1" dirty="0" smtClean="0">
                <a:solidFill>
                  <a:srgbClr val="FF0000"/>
                </a:solidFill>
                <a:latin typeface="Arial Narrow" panose="020B0606020202030204" pitchFamily="34" charset="0"/>
              </a:rPr>
              <a:t>intentions </a:t>
            </a:r>
            <a:r>
              <a:rPr lang="en-US" altLang="zh-CN" sz="2400" b="1" dirty="0" smtClean="0">
                <a:latin typeface="Arial Narrow" panose="020B0606020202030204" pitchFamily="34" charset="0"/>
              </a:rPr>
              <a:t>of characters in a story.</a:t>
            </a:r>
          </a:p>
          <a:p>
            <a:pPr marL="342900" indent="-342900">
              <a:buFont typeface="Arial" panose="020B0604020202090204" pitchFamily="34" charset="0"/>
              <a:buChar char="•"/>
            </a:pPr>
            <a:r>
              <a:rPr lang="en-US" altLang="zh-CN" sz="2400" b="1" dirty="0" smtClean="0">
                <a:latin typeface="Arial Narrow" panose="020B0606020202030204" pitchFamily="34" charset="0"/>
              </a:rPr>
              <a:t>You can use your </a:t>
            </a:r>
            <a:r>
              <a:rPr lang="en-US" altLang="zh-CN" sz="2400" b="1" dirty="0" smtClean="0">
                <a:solidFill>
                  <a:srgbClr val="FF0000"/>
                </a:solidFill>
                <a:latin typeface="Arial Narrow" panose="020B0606020202030204" pitchFamily="34" charset="0"/>
              </a:rPr>
              <a:t>imagination </a:t>
            </a:r>
            <a:r>
              <a:rPr lang="en-US" altLang="zh-CN" sz="2400" b="1" dirty="0" smtClean="0">
                <a:latin typeface="Arial Narrow" panose="020B0606020202030204" pitchFamily="34" charset="0"/>
              </a:rPr>
              <a:t>to think about how it might feel and use that understanding to empathise with them.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ana Reeve"/>
          <p:cNvPicPr>
            <a:picLocks noChangeAspect="1"/>
          </p:cNvPicPr>
          <p:nvPr/>
        </p:nvPicPr>
        <p:blipFill>
          <a:blip r:embed="rId2"/>
          <a:stretch>
            <a:fillRect/>
          </a:stretch>
        </p:blipFill>
        <p:spPr>
          <a:xfrm>
            <a:off x="86360" y="2800350"/>
            <a:ext cx="1677670" cy="2194560"/>
          </a:xfrm>
          <a:prstGeom prst="rect">
            <a:avLst/>
          </a:prstGeom>
        </p:spPr>
      </p:pic>
      <p:sp>
        <p:nvSpPr>
          <p:cNvPr id="3" name="文本框 2"/>
          <p:cNvSpPr txBox="1"/>
          <p:nvPr/>
        </p:nvSpPr>
        <p:spPr>
          <a:xfrm>
            <a:off x="335280" y="262890"/>
            <a:ext cx="8412480" cy="1328588"/>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2400" b="1"/>
              <a:t>1. What emotional changes did </a:t>
            </a:r>
            <a:r>
              <a:rPr lang="en-US" altLang="zh-CN" sz="2400" b="1">
                <a:solidFill>
                  <a:srgbClr val="FF0000"/>
                </a:solidFill>
              </a:rPr>
              <a:t>Reeve's wife</a:t>
            </a:r>
            <a:r>
              <a:rPr lang="en-US" altLang="zh-CN" sz="2400" b="1"/>
              <a:t>, </a:t>
            </a:r>
            <a:r>
              <a:rPr lang="en-US" altLang="zh-CN" sz="2400" b="1">
                <a:solidFill>
                  <a:srgbClr val="FF0000"/>
                </a:solidFill>
              </a:rPr>
              <a:t>family</a:t>
            </a:r>
            <a:r>
              <a:rPr lang="en-US" altLang="zh-CN" sz="2400" b="1"/>
              <a:t> and </a:t>
            </a:r>
            <a:r>
              <a:rPr lang="en-US" altLang="zh-CN" sz="2400" b="1">
                <a:solidFill>
                  <a:srgbClr val="FF0000"/>
                </a:solidFill>
              </a:rPr>
              <a:t>friends</a:t>
            </a:r>
            <a:r>
              <a:rPr lang="en-US" altLang="zh-CN" sz="2400" b="1"/>
              <a:t> possibly go through after the accident? What might they have said to Reeve?</a:t>
            </a:r>
          </a:p>
        </p:txBody>
      </p:sp>
      <p:sp>
        <p:nvSpPr>
          <p:cNvPr id="4" name="文本框 3"/>
          <p:cNvSpPr txBox="1"/>
          <p:nvPr/>
        </p:nvSpPr>
        <p:spPr>
          <a:xfrm>
            <a:off x="1889760" y="1591310"/>
            <a:ext cx="7193280" cy="3575625"/>
          </a:xfrm>
          <a:prstGeom prst="flowChartAlternateProcess">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000" b="1">
                <a:solidFill>
                  <a:srgbClr val="FF0000"/>
                </a:solidFill>
              </a:rPr>
              <a:t>Possible Answers:</a:t>
            </a:r>
          </a:p>
          <a:p>
            <a:endParaRPr lang="en-US" altLang="zh-CN" sz="2000"/>
          </a:p>
          <a:p>
            <a:pPr marL="285750" indent="-285750">
              <a:buFont typeface="Arial" panose="020B0604020202090204" pitchFamily="34" charset="0"/>
              <a:buChar char="•"/>
            </a:pPr>
            <a:r>
              <a:rPr lang="en-US" altLang="zh-CN" b="1">
                <a:solidFill>
                  <a:srgbClr val="0070C0"/>
                </a:solidFill>
              </a:rPr>
              <a:t>They were shocked and overwhelmed with grief at first. When they found Reeve wanted to end his life, they were so worried that they thought they must do something to cheer him up. When Reeve came out of the “nightmare”, they felt relieved and proud of what he did.</a:t>
            </a:r>
          </a:p>
          <a:p>
            <a:pPr marL="285750" indent="-285750">
              <a:buFont typeface="Arial" panose="020B0604020202090204" pitchFamily="34" charset="0"/>
              <a:buChar char="•"/>
            </a:pPr>
            <a:r>
              <a:rPr lang="en-US" altLang="zh-CN" b="1">
                <a:solidFill>
                  <a:srgbClr val="0070C0"/>
                </a:solidFill>
              </a:rPr>
              <a:t>“This is the low point. There's nowhere to go but up, and that's exactly where you're headed. We'll always be there for you! We're always proud of you! Cheer up and be yourself!”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eeve injury"/>
          <p:cNvPicPr>
            <a:picLocks noChangeAspect="1"/>
          </p:cNvPicPr>
          <p:nvPr/>
        </p:nvPicPr>
        <p:blipFill>
          <a:blip r:embed="rId2"/>
          <a:stretch>
            <a:fillRect/>
          </a:stretch>
        </p:blipFill>
        <p:spPr>
          <a:xfrm>
            <a:off x="111125" y="2752725"/>
            <a:ext cx="2794635" cy="2197735"/>
          </a:xfrm>
          <a:prstGeom prst="rect">
            <a:avLst/>
          </a:prstGeom>
        </p:spPr>
      </p:pic>
      <p:sp>
        <p:nvSpPr>
          <p:cNvPr id="3" name="文本框 2"/>
          <p:cNvSpPr txBox="1"/>
          <p:nvPr/>
        </p:nvSpPr>
        <p:spPr>
          <a:xfrm>
            <a:off x="396240" y="217170"/>
            <a:ext cx="8595360" cy="1328074"/>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CN" sz="2400" b="1"/>
              <a:t>2. After Reeve became an </a:t>
            </a:r>
            <a:r>
              <a:rPr lang="en-US" altLang="zh-CN" sz="2400" b="1">
                <a:solidFill>
                  <a:schemeClr val="tx1"/>
                </a:solidFill>
              </a:rPr>
              <a:t>advocate for people with back injuries and disabilities,</a:t>
            </a:r>
            <a:r>
              <a:rPr lang="en-US" altLang="zh-CN" sz="2400" b="1"/>
              <a:t> what might he possibly have said to his audience?</a:t>
            </a:r>
          </a:p>
        </p:txBody>
      </p:sp>
      <p:sp>
        <p:nvSpPr>
          <p:cNvPr id="4" name="文本框 3"/>
          <p:cNvSpPr txBox="1"/>
          <p:nvPr/>
        </p:nvSpPr>
        <p:spPr>
          <a:xfrm>
            <a:off x="2905760" y="1544955"/>
            <a:ext cx="6186805" cy="3512171"/>
          </a:xfrm>
          <a:prstGeom prst="flowChartAlternateProcess">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000" b="1">
                <a:solidFill>
                  <a:srgbClr val="C00000"/>
                </a:solidFill>
              </a:rPr>
              <a:t>Possible Answers:</a:t>
            </a:r>
          </a:p>
          <a:p>
            <a:endParaRPr lang="en-US" altLang="zh-CN" sz="2000" b="1">
              <a:solidFill>
                <a:srgbClr val="C00000"/>
              </a:solidFill>
            </a:endParaRPr>
          </a:p>
          <a:p>
            <a:r>
              <a:rPr lang="en-US" altLang="zh-CN" sz="2000" b="1">
                <a:solidFill>
                  <a:srgbClr val="0070C0"/>
                </a:solidFill>
              </a:rPr>
              <a:t>There will be many choices before you, some of which you’ll welcome and celebrate, and then there will be some over which you will anguish. Some choices will choose you. How you face these choices, these turns in the road, with what kind of attitude, more than the choices themselves, is what will define the context of your life.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1245</Words>
  <Application>Microsoft Office PowerPoint</Application>
  <PresentationFormat>全屏显示(16:9)</PresentationFormat>
  <Paragraphs>95</Paragraphs>
  <Slides>17</Slides>
  <Notes>1</Notes>
  <HiddenSlides>0</HiddenSlides>
  <MMClips>1</MMClips>
  <ScaleCrop>false</ScaleCrop>
  <HeadingPairs>
    <vt:vector size="4" baseType="variant">
      <vt:variant>
        <vt:lpstr>主题</vt:lpstr>
      </vt:variant>
      <vt:variant>
        <vt:i4>1</vt:i4>
      </vt:variant>
      <vt:variant>
        <vt:lpstr>幻灯片标题</vt:lpstr>
      </vt:variant>
      <vt:variant>
        <vt:i4>17</vt:i4>
      </vt:variant>
    </vt:vector>
  </HeadingPairs>
  <TitlesOfParts>
    <vt:vector size="18" baseType="lpstr">
      <vt:lpstr>1_Office 主题​​</vt:lpstr>
      <vt:lpstr>The superhero behind Superman（2）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acq</cp:lastModifiedBy>
  <cp:revision>160</cp:revision>
  <dcterms:created xsi:type="dcterms:W3CDTF">2020-03-20T08:11:10Z</dcterms:created>
  <dcterms:modified xsi:type="dcterms:W3CDTF">2020-03-31T12:56:21Z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2052-2.0.1.3256</vt:lpwstr>
  </property>
</Properties>
</file>