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390" r:id="rId5"/>
    <p:sldId id="393" r:id="rId6"/>
    <p:sldId id="396" r:id="rId7"/>
    <p:sldId id="397" r:id="rId8"/>
    <p:sldId id="398" r:id="rId9"/>
    <p:sldId id="400" r:id="rId10"/>
    <p:sldId id="402" r:id="rId11"/>
    <p:sldId id="403" r:id="rId12"/>
    <p:sldId id="405" r:id="rId13"/>
    <p:sldId id="406" r:id="rId14"/>
    <p:sldId id="408" r:id="rId15"/>
    <p:sldId id="409" r:id="rId16"/>
    <p:sldId id="412" r:id="rId17"/>
    <p:sldId id="413" r:id="rId18"/>
    <p:sldId id="414" r:id="rId19"/>
    <p:sldId id="419" r:id="rId20"/>
    <p:sldId id="415" r:id="rId21"/>
    <p:sldId id="416" r:id="rId22"/>
    <p:sldId id="423" r:id="rId23"/>
    <p:sldId id="272" r:id="rId2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FB1"/>
    <a:srgbClr val="4123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>
        <p:guide orient="horz" pos="1620"/>
        <p:guide pos="28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2.xml"/><Relationship Id="rId2" Type="http://schemas.openxmlformats.org/officeDocument/2006/relationships/image" Target="../media/image11.emf"/><Relationship Id="rId1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3.xml"/><Relationship Id="rId1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4.xml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5.xml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6.xml"/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7.xml"/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8.xml"/><Relationship Id="rId2" Type="http://schemas.openxmlformats.org/officeDocument/2006/relationships/image" Target="../media/image29.png"/><Relationship Id="rId1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9.xml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0.xml"/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1.xml"/><Relationship Id="rId2" Type="http://schemas.openxmlformats.org/officeDocument/2006/relationships/image" Target="../media/image36.png"/><Relationship Id="rId1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73.xml"/><Relationship Id="rId2" Type="http://schemas.openxmlformats.org/officeDocument/2006/relationships/image" Target="../media/image37.jpeg"/><Relationship Id="rId1" Type="http://schemas.openxmlformats.org/officeDocument/2006/relationships/tags" Target="../tags/tag1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6.xml"/><Relationship Id="rId2" Type="http://schemas.openxmlformats.org/officeDocument/2006/relationships/image" Target="../media/image9.jpeg"/><Relationship Id="rId1" Type="http://schemas.openxmlformats.org/officeDocument/2006/relationships/tags" Target="../tags/tag15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7.xml"/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9.xml"/><Relationship Id="rId1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665228" y="2057134"/>
            <a:ext cx="6996223" cy="1267859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</a:rPr>
              <a:t>复数全章复习</a:t>
            </a:r>
            <a:endParaRPr lang="zh-CN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人大附中朝阳学校  王绍锋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zh-CN" altLang="en-US"/>
              <a:t>教学建议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87755" y="664210"/>
            <a:ext cx="4716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问题</a:t>
            </a:r>
            <a:r>
              <a:rPr lang="en-US" altLang="zh-CN"/>
              <a:t>3</a:t>
            </a:r>
            <a:r>
              <a:rPr lang="en-US" altLang="zh-CN"/>
              <a:t>.</a:t>
            </a:r>
            <a:r>
              <a:rPr lang="zh-CN" altLang="en-US"/>
              <a:t>学习复数后你总结了哪些常见的结论？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" y="1196975"/>
            <a:ext cx="9130030" cy="28600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zh-CN" altLang="en-US"/>
              <a:t>教学建议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87755" y="664210"/>
            <a:ext cx="4716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问题</a:t>
            </a:r>
            <a:r>
              <a:rPr lang="en-US" altLang="zh-CN"/>
              <a:t>3</a:t>
            </a:r>
            <a:r>
              <a:rPr lang="en-US" altLang="zh-CN"/>
              <a:t>.</a:t>
            </a:r>
            <a:r>
              <a:rPr lang="zh-CN" altLang="en-US"/>
              <a:t>学习复数后你总结了哪些常见的结论？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" y="1416050"/>
            <a:ext cx="7787640" cy="16275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75" y="3043555"/>
            <a:ext cx="2908300" cy="17252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zh-CN" altLang="en-US"/>
              <a:t>教学建议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87755" y="664210"/>
            <a:ext cx="4716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问题</a:t>
            </a:r>
            <a:r>
              <a:rPr lang="en-US" altLang="zh-CN"/>
              <a:t>3</a:t>
            </a:r>
            <a:r>
              <a:rPr lang="en-US" altLang="zh-CN"/>
              <a:t>.</a:t>
            </a:r>
            <a:r>
              <a:rPr lang="zh-CN" altLang="en-US"/>
              <a:t>学习复数后你总结了哪些常见的结论？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" y="1429385"/>
            <a:ext cx="8574405" cy="17919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18497"/>
            <a:ext cx="8139178" cy="331514"/>
          </a:xfrm>
        </p:spPr>
        <p:txBody>
          <a:bodyPr>
            <a:normAutofit fontScale="90000"/>
          </a:bodyPr>
          <a:p>
            <a:pPr algn="ctr"/>
            <a:r>
              <a:rPr lang="zh-CN" altLang="en-US"/>
              <a:t>教学建议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" y="916940"/>
            <a:ext cx="8441055" cy="8820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85" y="1875155"/>
            <a:ext cx="8592185" cy="19443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512445"/>
            <a:ext cx="10142855" cy="105981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2412" y="318497"/>
            <a:ext cx="8139178" cy="331514"/>
          </a:xfrm>
        </p:spPr>
        <p:txBody>
          <a:bodyPr>
            <a:normAutofit fontScale="90000"/>
          </a:bodyPr>
          <a:p>
            <a:pPr algn="ctr"/>
            <a:r>
              <a:rPr lang="zh-CN" altLang="en-US"/>
              <a:t>教学建议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" y="1447800"/>
            <a:ext cx="7567930" cy="3159760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5723890" y="1797685"/>
            <a:ext cx="2475865" cy="886460"/>
          </a:xfrm>
          <a:prstGeom prst="wedgeRoundRectCallout">
            <a:avLst>
              <a:gd name="adj1" fmla="val -25536"/>
              <a:gd name="adj2" fmla="val -734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sz="2800">
                <a:solidFill>
                  <a:srgbClr val="FF0000"/>
                </a:solidFill>
              </a:rPr>
              <a:t>基本概念</a:t>
            </a:r>
            <a:endParaRPr lang="zh-CN" altLang="zh-CN" sz="2800">
              <a:solidFill>
                <a:srgbClr val="FF0000"/>
              </a:solidFill>
            </a:endParaRPr>
          </a:p>
          <a:p>
            <a:pPr algn="ctr"/>
            <a:r>
              <a:rPr lang="zh-CN" altLang="zh-CN" sz="2800">
                <a:solidFill>
                  <a:srgbClr val="FF0000"/>
                </a:solidFill>
              </a:rPr>
              <a:t>四则运算</a:t>
            </a:r>
            <a:endParaRPr lang="zh-CN" altLang="zh-CN" sz="28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18497"/>
            <a:ext cx="8139178" cy="331514"/>
          </a:xfrm>
        </p:spPr>
        <p:txBody>
          <a:bodyPr>
            <a:normAutofit fontScale="90000"/>
          </a:bodyPr>
          <a:p>
            <a:pPr algn="ctr"/>
            <a:r>
              <a:rPr lang="zh-CN" altLang="en-US"/>
              <a:t>教学建议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8490" y="701040"/>
            <a:ext cx="9813925" cy="1025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3016885"/>
            <a:ext cx="8441055" cy="882015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6035040" y="3305810"/>
            <a:ext cx="2475865" cy="886460"/>
          </a:xfrm>
          <a:prstGeom prst="wedgeRoundRectCallout">
            <a:avLst>
              <a:gd name="adj1" fmla="val -25536"/>
              <a:gd name="adj2" fmla="val -734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sz="2800">
                <a:solidFill>
                  <a:srgbClr val="FF0000"/>
                </a:solidFill>
              </a:rPr>
              <a:t>常用结论</a:t>
            </a:r>
            <a:endParaRPr lang="zh-CN" altLang="zh-CN" sz="2800">
              <a:solidFill>
                <a:srgbClr val="FF0000"/>
              </a:solidFill>
            </a:endParaRPr>
          </a:p>
          <a:p>
            <a:pPr algn="ctr"/>
            <a:r>
              <a:rPr lang="zh-CN" altLang="zh-CN" sz="2800">
                <a:solidFill>
                  <a:srgbClr val="FF0000"/>
                </a:solidFill>
              </a:rPr>
              <a:t>带来简便</a:t>
            </a:r>
            <a:endParaRPr lang="zh-CN" altLang="zh-CN" sz="280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6565"/>
            <a:ext cx="9900285" cy="11156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18497"/>
            <a:ext cx="8139178" cy="331514"/>
          </a:xfrm>
        </p:spPr>
        <p:txBody>
          <a:bodyPr>
            <a:normAutofit fontScale="90000"/>
          </a:bodyPr>
          <a:p>
            <a:pPr algn="ctr"/>
            <a:r>
              <a:rPr lang="zh-CN" altLang="en-US"/>
              <a:t>教学建议</a:t>
            </a:r>
            <a:endParaRPr lang="zh-CN" altLang="en-US"/>
          </a:p>
        </p:txBody>
      </p:sp>
      <p:pic>
        <p:nvPicPr>
          <p:cNvPr id="2" name="内容占位符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3675" y="757555"/>
            <a:ext cx="9428480" cy="6591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680845"/>
            <a:ext cx="8480425" cy="26562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5" y="2080260"/>
            <a:ext cx="4796790" cy="13423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9240" y="650240"/>
            <a:ext cx="7741285" cy="4108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650" y="1897380"/>
            <a:ext cx="4800600" cy="134874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02412" y="318497"/>
            <a:ext cx="8139178" cy="331514"/>
          </a:xfrm>
        </p:spPr>
        <p:txBody>
          <a:bodyPr>
            <a:normAutofit fontScale="90000"/>
          </a:bodyPr>
          <a:p>
            <a:pPr algn="ctr"/>
            <a:r>
              <a:rPr lang="zh-CN" altLang="en-US"/>
              <a:t>教学建议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18497"/>
            <a:ext cx="8139178" cy="331514"/>
          </a:xfrm>
        </p:spPr>
        <p:txBody>
          <a:bodyPr>
            <a:normAutofit fontScale="90000"/>
          </a:bodyPr>
          <a:p>
            <a:pPr algn="ctr"/>
            <a:r>
              <a:rPr lang="zh-CN" altLang="en-US"/>
              <a:t>教学建议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680" y="753110"/>
            <a:ext cx="8836025" cy="923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85" y="1977390"/>
            <a:ext cx="8444230" cy="17646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18497"/>
            <a:ext cx="8139178" cy="331514"/>
          </a:xfrm>
        </p:spPr>
        <p:txBody>
          <a:bodyPr>
            <a:normAutofit fontScale="90000"/>
          </a:bodyPr>
          <a:p>
            <a:pPr algn="ctr"/>
            <a:r>
              <a:rPr lang="zh-CN" altLang="en-US"/>
              <a:t>教学建议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" y="903605"/>
            <a:ext cx="8574405" cy="8959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25" y="2037715"/>
            <a:ext cx="8465185" cy="26517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985" y="2123440"/>
            <a:ext cx="2665730" cy="19202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zh-CN" altLang="en-US"/>
              <a:t>课标要求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</a:rPr>
              <a:t>      </a:t>
            </a:r>
            <a:r>
              <a:rPr altLang="zh-CN" sz="2800">
                <a:latin typeface="华文中宋" panose="02010600040101010101" charset="-122"/>
                <a:ea typeface="华文中宋" panose="02010600040101010101" charset="-122"/>
              </a:rPr>
              <a:t>主题三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sz="2800">
                <a:latin typeface="华文中宋" panose="02010600040101010101" charset="-122"/>
                <a:ea typeface="华文中宋" panose="02010600040101010101" charset="-122"/>
              </a:rPr>
              <a:t>几何与代数</a:t>
            </a:r>
            <a:endParaRPr lang="en-US" altLang="zh-CN" sz="2800">
              <a:latin typeface="华文中宋" panose="02010600040101010101" charset="-122"/>
              <a:ea typeface="华文中宋" panose="02010600040101010101" charset="-122"/>
            </a:endParaRPr>
          </a:p>
          <a:p>
            <a:pPr marL="0" indent="0"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     复数是一类重要的运算对象，有广泛的应用。通过方程求解，理解引入复数的必要性，了解数系的扩充，掌握复数的表示、运算及其几何意义。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 marL="0" indent="0"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     内容包括：复数的概念、复数的运算、*复数的三角表示。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18497"/>
            <a:ext cx="8139178" cy="331514"/>
          </a:xfrm>
        </p:spPr>
        <p:txBody>
          <a:bodyPr>
            <a:normAutofit fontScale="90000"/>
          </a:bodyPr>
          <a:p>
            <a:pPr algn="ctr"/>
            <a:r>
              <a:rPr lang="zh-CN" altLang="en-US"/>
              <a:t>教学建议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805" y="767715"/>
            <a:ext cx="9758045" cy="15519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045" y="2218055"/>
            <a:ext cx="5200650" cy="29254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zh-CN" altLang="en-US"/>
              <a:t>教材分析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714375"/>
            <a:ext cx="8139430" cy="190754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两大主线：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indent="0"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复数代数形式（ 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a+bi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(a,b</a:t>
            </a:r>
            <a:r>
              <a:rPr lang="en-US" altLang="zh-CN" sz="2800">
                <a:latin typeface="微软雅黑" panose="020B0503020204020204" charset="-122"/>
                <a:cs typeface="华文中宋" panose="02010600040101010101" charset="-122"/>
              </a:rPr>
              <a:t>∈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R</a:t>
            </a:r>
            <a:r>
              <a:rPr lang="en-US" altLang="zh-CN" sz="2800">
                <a:latin typeface="微软雅黑" panose="020B0503020204020204" charset="-122"/>
                <a:cs typeface="华文中宋" panose="02010600040101010101" charset="-122"/>
              </a:rPr>
              <a:t>)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来描述复数的概念.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indent="0"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复数几何形式（复平面上的点或向量）来描述复数.</a:t>
            </a:r>
            <a:endParaRPr lang="en-US" altLang="zh-CN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t>教学建议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714375"/>
            <a:ext cx="8139430" cy="1826260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复数文化</a:t>
            </a:r>
            <a:endParaRPr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indent="0">
              <a:buNone/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1.1 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古代中国、希腊和印度对一元三次方程都有研究；</a:t>
            </a:r>
            <a:endParaRPr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indent="0">
              <a:buNone/>
            </a:pPr>
            <a:endParaRPr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2285" y="3435985"/>
            <a:ext cx="81394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1.3  1797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年丹麦数学家韦塞尔复数的几何表示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endParaRPr lang="zh-CN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9580" y="2675255"/>
            <a:ext cx="8133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>
              <a:buNone/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1.2 1545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意大利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数学家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卡尔丹《重要的艺术》；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132965" y="4102735"/>
            <a:ext cx="3904615" cy="914400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曲折的过程</a:t>
            </a:r>
            <a:endParaRPr lang="zh-CN" altLang="en-US"/>
          </a:p>
          <a:p>
            <a:pPr algn="ctr"/>
            <a:r>
              <a:rPr lang="zh-CN" altLang="en-US"/>
              <a:t>充满智慧的想象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4" grpId="0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77c6a7efce1b9d168214a363f0deb48f8d5464e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4800" y="778510"/>
            <a:ext cx="8839200" cy="41160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218802"/>
            <a:ext cx="8139178" cy="331514"/>
          </a:xfrm>
        </p:spPr>
        <p:txBody>
          <a:bodyPr>
            <a:normAutofit fontScale="90000"/>
          </a:bodyPr>
          <a:p>
            <a:pPr algn="ctr"/>
            <a:r>
              <a:rPr lang="zh-CN" altLang="en-US"/>
              <a:t>教学建议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550639"/>
            <a:ext cx="8139178" cy="4042179"/>
          </a:xfrm>
        </p:spPr>
        <p:txBody>
          <a:bodyPr/>
          <a:p>
            <a:pPr marL="0" indent="0">
              <a:buNone/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1.4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盛金公式</a:t>
            </a:r>
            <a:endParaRPr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indent="0">
              <a:buNone/>
            </a:pP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355" y="1163320"/>
            <a:ext cx="8451850" cy="1927225"/>
          </a:xfrm>
        </p:spPr>
        <p:txBody>
          <a:bodyPr/>
          <a:p>
            <a:pPr marL="0" indent="0">
              <a:buNone/>
            </a:pPr>
            <a:endParaRPr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indent="0">
              <a:buNone/>
            </a:pPr>
            <a:endParaRPr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zh-CN" altLang="en-US"/>
              <a:t>教学建议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5950" y="1927860"/>
            <a:ext cx="1287145" cy="91440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数系扩充引入复数</a:t>
            </a:r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1903095" y="2317115"/>
            <a:ext cx="614045" cy="12890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17140" y="1927860"/>
            <a:ext cx="891540" cy="91440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复数的概念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08680" y="2369820"/>
            <a:ext cx="466725" cy="7620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875405" y="1927225"/>
            <a:ext cx="76200" cy="91503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3889375" y="1899285"/>
            <a:ext cx="614045" cy="12128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3875405" y="2748280"/>
            <a:ext cx="614045" cy="12890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489450" y="1651635"/>
            <a:ext cx="1887855" cy="61023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复数的代数形式</a:t>
            </a: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489450" y="2507615"/>
            <a:ext cx="1887855" cy="61023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复数的三角形式</a:t>
            </a:r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6377305" y="1927860"/>
            <a:ext cx="614045" cy="12128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991350" y="1651635"/>
            <a:ext cx="1887855" cy="61023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复数代数形式的四则运算</a:t>
            </a:r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6377305" y="2755900"/>
            <a:ext cx="614045" cy="12128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991350" y="2507615"/>
            <a:ext cx="1887855" cy="61023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复数乘法、除法的三角表示</a:t>
            </a:r>
            <a:endParaRPr lang="zh-CN" altLang="en-US"/>
          </a:p>
        </p:txBody>
      </p:sp>
      <p:pic>
        <p:nvPicPr>
          <p:cNvPr id="39" name="图片 39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" y="3205480"/>
            <a:ext cx="3055620" cy="11163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8820" y="776605"/>
            <a:ext cx="4488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问题</a:t>
            </a:r>
            <a:r>
              <a:rPr lang="en-US" altLang="zh-CN"/>
              <a:t>1.</a:t>
            </a:r>
            <a:r>
              <a:rPr lang="zh-CN" altLang="en-US"/>
              <a:t>学习了哪些知识？有什么样的感悟？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305" y="-73660"/>
            <a:ext cx="1935480" cy="1725295"/>
          </a:xfrm>
          <a:prstGeom prst="rect">
            <a:avLst/>
          </a:prstGeom>
        </p:spPr>
      </p:pic>
      <p:pic>
        <p:nvPicPr>
          <p:cNvPr id="41" name="图片 4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05" y="3205480"/>
            <a:ext cx="1656715" cy="15976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zh-CN" altLang="en-US"/>
              <a:t>教学建议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1284605"/>
            <a:ext cx="8139430" cy="3472180"/>
          </a:xfrm>
        </p:spPr>
        <p:txBody>
          <a:bodyPr/>
          <a:p>
            <a:pPr marL="0" indent="0">
              <a:buNone/>
            </a:pPr>
            <a:endParaRPr sz="2800">
              <a:latin typeface="华文中宋" panose="02010600040101010101" charset="-122"/>
              <a:ea typeface="华文中宋" panose="02010600040101010101" charset="-122"/>
            </a:endParaRPr>
          </a:p>
          <a:p>
            <a:pPr marL="0" indent="0">
              <a:buNone/>
            </a:pPr>
            <a:endParaRPr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82060" y="1558925"/>
            <a:ext cx="1652905" cy="45847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复数及其运算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19835" y="1558925"/>
            <a:ext cx="1652905" cy="45847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多项式及运算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43650" y="1558925"/>
            <a:ext cx="1842770" cy="45847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平面向量及运算</a:t>
            </a:r>
            <a:endParaRPr lang="zh-CN" altLang="en-US"/>
          </a:p>
        </p:txBody>
      </p:sp>
      <p:sp>
        <p:nvSpPr>
          <p:cNvPr id="6" name="左右箭头 5"/>
          <p:cNvSpPr/>
          <p:nvPr/>
        </p:nvSpPr>
        <p:spPr>
          <a:xfrm>
            <a:off x="2872740" y="1720850"/>
            <a:ext cx="908685" cy="128270"/>
          </a:xfrm>
          <a:prstGeom prst="left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左右箭头 6"/>
          <p:cNvSpPr/>
          <p:nvPr/>
        </p:nvSpPr>
        <p:spPr>
          <a:xfrm>
            <a:off x="5434965" y="1724025"/>
            <a:ext cx="908685" cy="128270"/>
          </a:xfrm>
          <a:prstGeom prst="left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037205" y="141541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类比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569585" y="135572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类比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782060" y="2598420"/>
            <a:ext cx="1652905" cy="45847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实数及其运算</a:t>
            </a:r>
            <a:endParaRPr lang="zh-CN" altLang="en-US"/>
          </a:p>
        </p:txBody>
      </p:sp>
      <p:sp>
        <p:nvSpPr>
          <p:cNvPr id="12" name="上下箭头 11"/>
          <p:cNvSpPr/>
          <p:nvPr/>
        </p:nvSpPr>
        <p:spPr>
          <a:xfrm>
            <a:off x="4540885" y="2017395"/>
            <a:ext cx="134620" cy="581025"/>
          </a:xfrm>
          <a:prstGeom prst="upDown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左右箭头 12"/>
          <p:cNvSpPr/>
          <p:nvPr/>
        </p:nvSpPr>
        <p:spPr>
          <a:xfrm>
            <a:off x="5435600" y="2763520"/>
            <a:ext cx="908685" cy="128270"/>
          </a:xfrm>
          <a:prstGeom prst="left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343650" y="2535555"/>
            <a:ext cx="1842770" cy="56515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数轴上的向量及其运算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675505" y="212407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特殊化</a:t>
            </a:r>
            <a:endParaRPr lang="zh-CN" altLang="en-US"/>
          </a:p>
        </p:txBody>
      </p:sp>
      <p:sp>
        <p:nvSpPr>
          <p:cNvPr id="17" name="上下箭头 16"/>
          <p:cNvSpPr/>
          <p:nvPr/>
        </p:nvSpPr>
        <p:spPr>
          <a:xfrm>
            <a:off x="4541520" y="3056890"/>
            <a:ext cx="134620" cy="581025"/>
          </a:xfrm>
          <a:prstGeom prst="upDown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677920" y="3637915"/>
            <a:ext cx="1866900" cy="45847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有理数及其运算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700905" y="316293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特殊化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570220" y="239522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类比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071880" y="768985"/>
            <a:ext cx="4716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问题</a:t>
            </a:r>
            <a:r>
              <a:rPr lang="en-US" altLang="zh-CN"/>
              <a:t>2.</a:t>
            </a:r>
            <a:r>
              <a:rPr lang="zh-CN" altLang="en-US"/>
              <a:t>学习复数概念和运算时用什么样方法？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220470" y="2688590"/>
            <a:ext cx="1652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体会一致性</a:t>
            </a:r>
            <a:endParaRPr lang="zh-CN" altLang="en-US" sz="2000" b="1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68095" y="4184015"/>
            <a:ext cx="1281430" cy="5207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平面向量</a:t>
            </a:r>
            <a:endParaRPr lang="zh-CN" altLang="en-US"/>
          </a:p>
        </p:txBody>
      </p:sp>
      <p:sp>
        <p:nvSpPr>
          <p:cNvPr id="23" name="左右箭头 22"/>
          <p:cNvSpPr/>
          <p:nvPr/>
        </p:nvSpPr>
        <p:spPr>
          <a:xfrm>
            <a:off x="2549525" y="4399280"/>
            <a:ext cx="908685" cy="128270"/>
          </a:xfrm>
          <a:prstGeom prst="left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666365" y="400748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联系</a:t>
            </a: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458210" y="4196080"/>
            <a:ext cx="2253615" cy="5207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复数的三角形式以及复数的乘、除运算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846445" y="410400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联系</a:t>
            </a:r>
            <a:endParaRPr lang="zh-CN" altLang="en-US"/>
          </a:p>
        </p:txBody>
      </p:sp>
      <p:sp>
        <p:nvSpPr>
          <p:cNvPr id="27" name="左右箭头 26"/>
          <p:cNvSpPr/>
          <p:nvPr/>
        </p:nvSpPr>
        <p:spPr>
          <a:xfrm>
            <a:off x="5711825" y="4417060"/>
            <a:ext cx="908685" cy="128270"/>
          </a:xfrm>
          <a:prstGeom prst="left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611620" y="4213225"/>
            <a:ext cx="1575435" cy="5207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三角函数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zh-CN" altLang="en-US"/>
              <a:t>教学建议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46200" y="817245"/>
            <a:ext cx="4716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问题</a:t>
            </a:r>
            <a:r>
              <a:rPr lang="en-US" altLang="zh-CN"/>
              <a:t>3</a:t>
            </a:r>
            <a:r>
              <a:rPr lang="en-US" altLang="zh-CN"/>
              <a:t>.</a:t>
            </a:r>
            <a:r>
              <a:rPr lang="zh-CN" altLang="en-US"/>
              <a:t>学习复数后你总结了哪些常见的结论？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" y="1527810"/>
            <a:ext cx="10489565" cy="18256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>
            <a:normAutofit fontScale="90000"/>
          </a:bodyPr>
          <a:p>
            <a:pPr algn="ctr"/>
            <a:r>
              <a:rPr lang="zh-CN" altLang="en-US"/>
              <a:t>教学建议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87755" y="664210"/>
            <a:ext cx="4716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问题</a:t>
            </a:r>
            <a:r>
              <a:rPr lang="en-US" altLang="zh-CN"/>
              <a:t>3</a:t>
            </a:r>
            <a:r>
              <a:rPr lang="en-US" altLang="zh-CN"/>
              <a:t>.</a:t>
            </a:r>
            <a:r>
              <a:rPr lang="zh-CN" altLang="en-US"/>
              <a:t>学习复数后你总结了哪些常见的结论？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" y="1368425"/>
            <a:ext cx="8398510" cy="23374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REFSHAPE" val="306739196"/>
  <p:tag name="KSO_WM_UNIT_PLACING_PICTURE_USER_VIEWPORT" val="{&quot;height&quot;:7260,&quot;width&quot;:13920}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WPS 演示</Application>
  <PresentationFormat>全屏显示(16:9)</PresentationFormat>
  <Paragraphs>142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华文中宋</vt:lpstr>
      <vt:lpstr>Arial Unicode MS</vt:lpstr>
      <vt:lpstr>Calibri Light</vt:lpstr>
      <vt:lpstr>1_Office 主题​​</vt:lpstr>
      <vt:lpstr>复数全章复习</vt:lpstr>
      <vt:lpstr>课标要求</vt:lpstr>
      <vt:lpstr>教材分析</vt:lpstr>
      <vt:lpstr>教学建议</vt:lpstr>
      <vt:lpstr>教学建议</vt:lpstr>
      <vt:lpstr>教学建议</vt:lpstr>
      <vt:lpstr>教学建议</vt:lpstr>
      <vt:lpstr>教学建议</vt:lpstr>
      <vt:lpstr>教学建议</vt:lpstr>
      <vt:lpstr>教学建议</vt:lpstr>
      <vt:lpstr>教学建议</vt:lpstr>
      <vt:lpstr>教学建议</vt:lpstr>
      <vt:lpstr>教学建议</vt:lpstr>
      <vt:lpstr>教学建议</vt:lpstr>
      <vt:lpstr>教学建议</vt:lpstr>
      <vt:lpstr>教学建议</vt:lpstr>
      <vt:lpstr>教学建议</vt:lpstr>
      <vt:lpstr>教学建议</vt:lpstr>
      <vt:lpstr>教学建议</vt:lpstr>
      <vt:lpstr>教学建议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223</cp:revision>
  <dcterms:created xsi:type="dcterms:W3CDTF">2020-02-01T11:21:00Z</dcterms:created>
  <dcterms:modified xsi:type="dcterms:W3CDTF">2020-04-04T04:17:46Z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