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89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90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0647" autoAdjust="0"/>
  </p:normalViewPr>
  <p:slideViewPr>
    <p:cSldViewPr snapToGrid="0">
      <p:cViewPr varScale="1">
        <p:scale>
          <a:sx n="61" d="100"/>
          <a:sy n="61" d="100"/>
        </p:scale>
        <p:origin x="8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Relationship Id="rId9" Type="http://schemas.openxmlformats.org/officeDocument/2006/relationships/image" Target="../media/image4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5FAC0-4E78-4B4A-9ADA-EE7413CBA2A2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8E8FE-40DA-41DC-AE77-8790382988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4943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A302A-66E2-45C0-9113-4E5747328F9F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40E3B-F9C0-48B6-A129-4D327DD306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8972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7382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9582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7629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0636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787727" y="2280725"/>
            <a:ext cx="9144000" cy="1126124"/>
          </a:xfrm>
        </p:spPr>
        <p:txBody>
          <a:bodyPr anchor="b"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3787727" y="3619499"/>
            <a:ext cx="7273974" cy="1056835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主讲人：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39866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文本框 7"/>
          <p:cNvSpPr txBox="1"/>
          <p:nvPr userDrawn="1"/>
        </p:nvSpPr>
        <p:spPr>
          <a:xfrm>
            <a:off x="673100" y="-5486"/>
            <a:ext cx="2298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高中数学</a:t>
            </a:r>
            <a:endParaRPr lang="zh-CN" altLang="en-US" sz="4000" b="1" dirty="0">
              <a:solidFill>
                <a:schemeClr val="bg1">
                  <a:lumMod val="9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68444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6432557" y="4663914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6432557" y="5138953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6432556" y="3188625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6432558" y="2013096"/>
            <a:ext cx="4825365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8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2994620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  <a:lvl2pPr>
              <a:defRPr>
                <a:latin typeface="华文楷体" panose="02010600040101010101" pitchFamily="2" charset="-122"/>
                <a:ea typeface="华文楷体" panose="02010600040101010101" pitchFamily="2" charset="-122"/>
              </a:defRPr>
            </a:lvl2pPr>
            <a:lvl3pPr>
              <a:defRPr>
                <a:latin typeface="华文楷体" panose="02010600040101010101" pitchFamily="2" charset="-122"/>
                <a:ea typeface="华文楷体" panose="02010600040101010101" pitchFamily="2" charset="-122"/>
              </a:defRPr>
            </a:lvl3pPr>
            <a:lvl4pPr>
              <a:defRPr>
                <a:latin typeface="华文楷体" panose="02010600040101010101" pitchFamily="2" charset="-122"/>
                <a:ea typeface="华文楷体" panose="02010600040101010101" pitchFamily="2" charset="-122"/>
              </a:defRPr>
            </a:lvl4pPr>
            <a:lvl5pPr>
              <a:defRPr>
                <a:latin typeface="华文楷体" panose="02010600040101010101" pitchFamily="2" charset="-122"/>
                <a:ea typeface="华文楷体" panose="02010600040101010101" pitchFamily="2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" y="365125"/>
            <a:ext cx="2133600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0" name="文本框 9"/>
          <p:cNvSpPr txBox="1"/>
          <p:nvPr userDrawn="1"/>
        </p:nvSpPr>
        <p:spPr>
          <a:xfrm>
            <a:off x="673100" y="-5486"/>
            <a:ext cx="2298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高中数学</a:t>
            </a:r>
            <a:endParaRPr lang="zh-CN" altLang="en-US" sz="4000" b="1" dirty="0">
              <a:solidFill>
                <a:schemeClr val="bg1">
                  <a:lumMod val="9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54006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文本框 8"/>
          <p:cNvSpPr txBox="1"/>
          <p:nvPr userDrawn="1"/>
        </p:nvSpPr>
        <p:spPr>
          <a:xfrm>
            <a:off x="673100" y="-5486"/>
            <a:ext cx="2298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高中数学</a:t>
            </a:r>
            <a:endParaRPr lang="zh-CN" altLang="en-US" sz="4000" b="1" dirty="0">
              <a:solidFill>
                <a:schemeClr val="bg1">
                  <a:lumMod val="9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81339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文本框 13"/>
          <p:cNvSpPr txBox="1"/>
          <p:nvPr userDrawn="1"/>
        </p:nvSpPr>
        <p:spPr>
          <a:xfrm>
            <a:off x="673100" y="-5486"/>
            <a:ext cx="2298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高中数学</a:t>
            </a:r>
            <a:endParaRPr lang="zh-CN" altLang="en-US" sz="4000" b="1" dirty="0">
              <a:solidFill>
                <a:schemeClr val="bg1">
                  <a:lumMod val="9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34441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673100" y="-5486"/>
            <a:ext cx="2298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高中数学</a:t>
            </a:r>
            <a:endParaRPr lang="zh-CN" altLang="en-US" sz="4000" b="1" dirty="0">
              <a:solidFill>
                <a:schemeClr val="bg1">
                  <a:lumMod val="9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21211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673100" y="-5486"/>
            <a:ext cx="2298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高中数学</a:t>
            </a:r>
            <a:endParaRPr lang="zh-CN" altLang="en-US" sz="4000" b="1" dirty="0">
              <a:solidFill>
                <a:schemeClr val="bg1">
                  <a:lumMod val="9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1557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文本框 8"/>
          <p:cNvSpPr txBox="1"/>
          <p:nvPr userDrawn="1"/>
        </p:nvSpPr>
        <p:spPr>
          <a:xfrm>
            <a:off x="673100" y="-5486"/>
            <a:ext cx="2298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高中数学</a:t>
            </a:r>
            <a:endParaRPr lang="zh-CN" altLang="en-US" sz="4000" b="1" dirty="0">
              <a:solidFill>
                <a:schemeClr val="bg1">
                  <a:lumMod val="9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75634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文本框 7"/>
          <p:cNvSpPr txBox="1"/>
          <p:nvPr userDrawn="1"/>
        </p:nvSpPr>
        <p:spPr>
          <a:xfrm>
            <a:off x="673100" y="-5486"/>
            <a:ext cx="2298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高中数学</a:t>
            </a:r>
            <a:endParaRPr lang="zh-CN" altLang="en-US" sz="4000" b="1" dirty="0">
              <a:solidFill>
                <a:schemeClr val="bg1">
                  <a:lumMod val="9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9382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文本框 7"/>
          <p:cNvSpPr txBox="1"/>
          <p:nvPr userDrawn="1"/>
        </p:nvSpPr>
        <p:spPr>
          <a:xfrm>
            <a:off x="673100" y="-5486"/>
            <a:ext cx="2298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高中数学</a:t>
            </a:r>
            <a:endParaRPr lang="zh-CN" altLang="en-US" sz="4000" b="1" dirty="0">
              <a:solidFill>
                <a:schemeClr val="bg1">
                  <a:lumMod val="9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44983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4381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5A6CA-0CF8-4C0F-A4EF-5C6C0D45FAAD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8A902-E013-4FF5-9CBD-78113C7840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3920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8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4.emf"/><Relationship Id="rId4" Type="http://schemas.openxmlformats.org/officeDocument/2006/relationships/image" Target="../media/image22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image" Target="../media/image30.e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5" Type="http://schemas.openxmlformats.org/officeDocument/2006/relationships/hyperlink" Target="&#30456;&#31561;&#21521;&#37327;.ggb" TargetMode="External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31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23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36.wmf"/><Relationship Id="rId17" Type="http://schemas.openxmlformats.org/officeDocument/2006/relationships/hyperlink" Target="&#20849;&#32447;&#21521;&#37327;.ggb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8.e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5" Type="http://schemas.openxmlformats.org/officeDocument/2006/relationships/image" Target="../media/image37.wmf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21.bin"/><Relationship Id="rId14" Type="http://schemas.openxmlformats.org/officeDocument/2006/relationships/oleObject" Target="../embeddings/oleObject24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oleObject" Target="../embeddings/oleObject30.bin"/><Relationship Id="rId18" Type="http://schemas.openxmlformats.org/officeDocument/2006/relationships/image" Target="../media/image46.wmf"/><Relationship Id="rId3" Type="http://schemas.openxmlformats.org/officeDocument/2006/relationships/oleObject" Target="../embeddings/oleObject25.bin"/><Relationship Id="rId21" Type="http://schemas.openxmlformats.org/officeDocument/2006/relationships/image" Target="../media/image48.emf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43.wmf"/><Relationship Id="rId1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5.wmf"/><Relationship Id="rId20" Type="http://schemas.openxmlformats.org/officeDocument/2006/relationships/image" Target="../media/image47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5" Type="http://schemas.openxmlformats.org/officeDocument/2006/relationships/oleObject" Target="../embeddings/oleObject31.bin"/><Relationship Id="rId10" Type="http://schemas.openxmlformats.org/officeDocument/2006/relationships/image" Target="../media/image42.wmf"/><Relationship Id="rId19" Type="http://schemas.openxmlformats.org/officeDocument/2006/relationships/oleObject" Target="../embeddings/oleObject33.bin"/><Relationship Id="rId4" Type="http://schemas.openxmlformats.org/officeDocument/2006/relationships/image" Target="../media/image39.wmf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4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49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image" Target="../media/image18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11" Type="http://schemas.openxmlformats.org/officeDocument/2006/relationships/image" Target="../media/image21.emf"/><Relationship Id="rId5" Type="http://schemas.openxmlformats.org/officeDocument/2006/relationships/oleObject" Target="../embeddings/oleObject5.bin"/><Relationship Id="rId15" Type="http://schemas.openxmlformats.org/officeDocument/2006/relationships/image" Target="../media/image19.wmf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7.bin"/><Relationship Id="rId1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4291952" y="2713462"/>
            <a:ext cx="7469123" cy="1345540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spc="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第六章平面向量及其应用</a:t>
            </a:r>
            <a:r>
              <a:rPr lang="en-US" altLang="zh-CN" b="1" spc="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/>
            </a:r>
            <a:br>
              <a:rPr lang="en-US" altLang="zh-CN" b="1" spc="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en-US" altLang="zh-CN" sz="3600" b="1" spc="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6.1</a:t>
            </a:r>
            <a:r>
              <a:rPr lang="zh-CN" altLang="en-US" sz="3600" b="1" spc="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平面向量的概念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94780" y="4847167"/>
            <a:ext cx="4802293" cy="70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b="1" spc="30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667" spc="30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422160" y="1592165"/>
            <a:ext cx="5692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67" b="1" spc="30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667" b="1" spc="30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667" b="1" spc="30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高一年级数学</a:t>
            </a:r>
            <a:r>
              <a:rPr lang="zh-CN" altLang="en-US" sz="3200" b="1" spc="30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endParaRPr lang="zh-CN" altLang="en-US" sz="3200" b="1" spc="30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32299" y="4932753"/>
            <a:ext cx="6448320" cy="70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667" spc="30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北京市第八十中学   王贵军</a:t>
            </a:r>
            <a:endParaRPr lang="zh-CN" altLang="en-US" sz="2667" spc="30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953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6.1.2  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向量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的几何表示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63973" y="1823368"/>
            <a:ext cx="82633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例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1  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在图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6.1-4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中，分别用向量表示</a:t>
            </a:r>
            <a:r>
              <a:rPr lang="en-US" altLang="zh-CN" sz="2800" i="1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地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至</a:t>
            </a:r>
            <a:r>
              <a:rPr lang="en-US" altLang="zh-CN" sz="2800" i="1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sz="2800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两地的位移，并根据图中的比例尺，求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出</a:t>
            </a:r>
            <a:r>
              <a:rPr lang="en-US" altLang="zh-CN" sz="2800" i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A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地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至</a:t>
            </a:r>
            <a:r>
              <a:rPr lang="en-US" altLang="zh-CN" sz="2800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B,C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两地的实际距离（精确到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1 km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.</a:t>
            </a:r>
            <a:endParaRPr lang="zh-CN" altLang="en-US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2696272"/>
              </p:ext>
            </p:extLst>
          </p:nvPr>
        </p:nvGraphicFramePr>
        <p:xfrm>
          <a:off x="762000" y="3802063"/>
          <a:ext cx="599757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2" name="Equation" r:id="rId3" imgW="2705040" imgH="241200" progId="Equation.DSMT4">
                  <p:embed/>
                </p:oleObj>
              </mc:Choice>
              <mc:Fallback>
                <p:oleObj name="Equation" r:id="rId3" imgW="2705040" imgH="241200" progId="Equation.DSMT4">
                  <p:embed/>
                  <p:pic>
                    <p:nvPicPr>
                      <p:cNvPr id="8" name="对象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0" y="3802063"/>
                        <a:ext cx="5997575" cy="53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图片 3"/>
          <p:cNvPicPr preferRelativeResize="0"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5896" y="2296857"/>
            <a:ext cx="2168445" cy="2412000"/>
          </a:xfrm>
          <a:prstGeom prst="rect">
            <a:avLst/>
          </a:prstGeom>
        </p:spPr>
      </p:pic>
      <p:cxnSp>
        <p:nvCxnSpPr>
          <p:cNvPr id="10" name="直接箭头连接符 9"/>
          <p:cNvCxnSpPr/>
          <p:nvPr/>
        </p:nvCxnSpPr>
        <p:spPr>
          <a:xfrm>
            <a:off x="10015651" y="2630056"/>
            <a:ext cx="728026" cy="4680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7711166" y="4688382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10002651" y="2643058"/>
            <a:ext cx="159480" cy="12735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0645799"/>
              </p:ext>
            </p:extLst>
          </p:nvPr>
        </p:nvGraphicFramePr>
        <p:xfrm>
          <a:off x="1211263" y="4483100"/>
          <a:ext cx="5603875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3" name="Equation" r:id="rId6" imgW="2527200" imgH="241200" progId="Equation.DSMT4">
                  <p:embed/>
                </p:oleObj>
              </mc:Choice>
              <mc:Fallback>
                <p:oleObj name="Equation" r:id="rId6" imgW="2527200" imgH="241200" progId="Equation.DSMT4">
                  <p:embed/>
                  <p:pic>
                    <p:nvPicPr>
                      <p:cNvPr id="16" name="对象 1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11263" y="4483100"/>
                        <a:ext cx="5603875" cy="534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1245214" y="5429250"/>
            <a:ext cx="6900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向量与向量之间有这样的关系呢？</a:t>
            </a:r>
            <a:endParaRPr lang="zh-CN" altLang="en-US" sz="2400" dirty="0">
              <a:solidFill>
                <a:srgbClr val="0070C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372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6.1.3  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相等向量与共线向量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600" dirty="0" smtClean="0"/>
              <a:t>相等向量：长度相等方向相同的向量叫做相等向量（无论起点在哪）。任意两个相等的非零向量，都可以用同一个有向线段表示。</a:t>
            </a:r>
            <a:endParaRPr lang="en-US" altLang="zh-CN" sz="2600" dirty="0" smtClean="0"/>
          </a:p>
          <a:p>
            <a:pPr marL="0" indent="0">
              <a:buNone/>
            </a:pPr>
            <a:r>
              <a:rPr lang="zh-CN" altLang="en-US" sz="2600" dirty="0" smtClean="0"/>
              <a:t>  向量     与     相等   记为</a:t>
            </a:r>
            <a:endParaRPr lang="en-US" altLang="zh-CN" sz="2600" dirty="0" smtClean="0"/>
          </a:p>
          <a:p>
            <a:pPr marL="0" indent="0">
              <a:buNone/>
            </a:pPr>
            <a:endParaRPr lang="en-US" altLang="zh-CN" sz="2600" dirty="0" smtClean="0"/>
          </a:p>
          <a:p>
            <a:r>
              <a:rPr lang="zh-CN" altLang="en-US" sz="2600" dirty="0" smtClean="0"/>
              <a:t>平行向量：方向相同或相反的非零向量叫做平行向量</a:t>
            </a:r>
            <a:endParaRPr lang="en-US" altLang="zh-CN" sz="2600" dirty="0" smtClean="0"/>
          </a:p>
          <a:p>
            <a:pPr marL="0" indent="0">
              <a:buNone/>
            </a:pPr>
            <a:r>
              <a:rPr lang="zh-CN" altLang="en-US" sz="2600" dirty="0" smtClean="0"/>
              <a:t>   </a:t>
            </a:r>
            <a:endParaRPr lang="en-US" altLang="zh-CN" sz="2600" dirty="0" smtClean="0"/>
          </a:p>
          <a:p>
            <a:endParaRPr lang="en-US" altLang="zh-CN" sz="2600" dirty="0" smtClean="0"/>
          </a:p>
          <a:p>
            <a:pPr marL="0" indent="0">
              <a:buNone/>
            </a:pPr>
            <a:endParaRPr lang="en-US" altLang="zh-CN" dirty="0" smtClean="0"/>
          </a:p>
          <a:p>
            <a:endParaRPr lang="zh-CN" altLang="en-US" dirty="0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3362158"/>
              </p:ext>
            </p:extLst>
          </p:nvPr>
        </p:nvGraphicFramePr>
        <p:xfrm>
          <a:off x="1872427" y="2693133"/>
          <a:ext cx="326653" cy="359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4" name="Equation" r:id="rId3" imgW="126720" imgH="139680" progId="Equation.DSMT4">
                  <p:embed/>
                </p:oleObj>
              </mc:Choice>
              <mc:Fallback>
                <p:oleObj name="Equation" r:id="rId3" imgW="126720" imgH="139680" progId="Equation.DSMT4">
                  <p:embed/>
                  <p:pic>
                    <p:nvPicPr>
                      <p:cNvPr id="7" name="对象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72427" y="2693133"/>
                        <a:ext cx="326653" cy="3593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9479842"/>
              </p:ext>
            </p:extLst>
          </p:nvPr>
        </p:nvGraphicFramePr>
        <p:xfrm>
          <a:off x="2602302" y="2652189"/>
          <a:ext cx="296427" cy="417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5" name="Equation" r:id="rId5" imgW="126720" imgH="177480" progId="Equation.DSMT4">
                  <p:embed/>
                </p:oleObj>
              </mc:Choice>
              <mc:Fallback>
                <p:oleObj name="Equation" r:id="rId5" imgW="126720" imgH="177480" progId="Equation.DSMT4">
                  <p:embed/>
                  <p:pic>
                    <p:nvPicPr>
                      <p:cNvPr id="8" name="对象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02302" y="2652189"/>
                        <a:ext cx="296427" cy="4174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2951956"/>
              </p:ext>
            </p:extLst>
          </p:nvPr>
        </p:nvGraphicFramePr>
        <p:xfrm>
          <a:off x="4536010" y="2661440"/>
          <a:ext cx="762131" cy="383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6" name="Equation" r:id="rId7" imgW="355320" imgH="177480" progId="Equation.DSMT4">
                  <p:embed/>
                </p:oleObj>
              </mc:Choice>
              <mc:Fallback>
                <p:oleObj name="Equation" r:id="rId7" imgW="355320" imgH="177480" progId="Equation.DSMT4">
                  <p:embed/>
                  <p:pic>
                    <p:nvPicPr>
                      <p:cNvPr id="9" name="对象 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36010" y="2661440"/>
                        <a:ext cx="762131" cy="3834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6197159"/>
              </p:ext>
            </p:extLst>
          </p:nvPr>
        </p:nvGraphicFramePr>
        <p:xfrm>
          <a:off x="1179283" y="4275559"/>
          <a:ext cx="38544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7" name="Equation" r:id="rId9" imgW="1777680" imgH="203040" progId="Equation.DSMT4">
                  <p:embed/>
                </p:oleObj>
              </mc:Choice>
              <mc:Fallback>
                <p:oleObj name="Equation" r:id="rId9" imgW="1777680" imgH="203040" progId="Equation.DSMT4">
                  <p:embed/>
                  <p:pic>
                    <p:nvPicPr>
                      <p:cNvPr id="12" name="对象 1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79283" y="4275559"/>
                        <a:ext cx="385445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7714119"/>
              </p:ext>
            </p:extLst>
          </p:nvPr>
        </p:nvGraphicFramePr>
        <p:xfrm>
          <a:off x="1148794" y="5180175"/>
          <a:ext cx="4903788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8" name="Equation" r:id="rId11" imgW="2298600" imgH="203040" progId="Equation.DSMT4">
                  <p:embed/>
                </p:oleObj>
              </mc:Choice>
              <mc:Fallback>
                <p:oleObj name="Equation" r:id="rId11" imgW="2298600" imgH="203040" progId="Equation.DSMT4">
                  <p:embed/>
                  <p:pic>
                    <p:nvPicPr>
                      <p:cNvPr id="14" name="对象 13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48794" y="5180175"/>
                        <a:ext cx="4903788" cy="436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图片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42686" y="2298495"/>
            <a:ext cx="2012725" cy="245838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71430" y="4185352"/>
            <a:ext cx="2171271" cy="2458328"/>
          </a:xfrm>
          <a:prstGeom prst="rect">
            <a:avLst/>
          </a:prstGeom>
        </p:spPr>
      </p:pic>
      <p:sp>
        <p:nvSpPr>
          <p:cNvPr id="4" name="椭圆 3">
            <a:hlinkClick r:id="rId15" action="ppaction://hlinkfile"/>
          </p:cNvPr>
          <p:cNvSpPr/>
          <p:nvPr/>
        </p:nvSpPr>
        <p:spPr>
          <a:xfrm>
            <a:off x="1179283" y="3174417"/>
            <a:ext cx="434081" cy="196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239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6.1.3  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相等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向量与共线向量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600" dirty="0" smtClean="0"/>
              <a:t>如图，                 是一组平行向量，任意作一条与</a:t>
            </a:r>
            <a:r>
              <a:rPr lang="en-US" altLang="zh-CN" sz="2600" dirty="0"/>
              <a:t> </a:t>
            </a:r>
            <a:r>
              <a:rPr lang="en-US" altLang="zh-CN" sz="2600" dirty="0" smtClean="0"/>
              <a:t>    </a:t>
            </a:r>
            <a:r>
              <a:rPr lang="zh-CN" altLang="en-US" sz="2600" dirty="0" smtClean="0"/>
              <a:t>平行的直线</a:t>
            </a:r>
            <a:endParaRPr lang="en-US" altLang="zh-CN" sz="2600" dirty="0" smtClean="0"/>
          </a:p>
          <a:p>
            <a:pPr marL="0" indent="0">
              <a:buNone/>
            </a:pPr>
            <a:r>
              <a:rPr lang="zh-CN" altLang="en-US" sz="2600" dirty="0" smtClean="0"/>
              <a:t>在    上取一点     ，则可在    上分别作出</a:t>
            </a:r>
            <a:endParaRPr lang="en-US" altLang="zh-CN" sz="2600" dirty="0" smtClean="0"/>
          </a:p>
          <a:p>
            <a:pPr marL="0" indent="0">
              <a:buNone/>
            </a:pPr>
            <a:r>
              <a:rPr lang="zh-CN" altLang="en-US" sz="2600" dirty="0" smtClean="0"/>
              <a:t>这就是说，任意一组平行向量，都可以平移到同一直线上，因此，</a:t>
            </a:r>
            <a:endParaRPr lang="en-US" altLang="zh-CN" sz="2600" dirty="0" smtClean="0"/>
          </a:p>
          <a:p>
            <a:pPr marL="0" indent="0">
              <a:buNone/>
            </a:pPr>
            <a:r>
              <a:rPr lang="zh-CN" altLang="en-US" sz="2600" dirty="0" smtClean="0"/>
              <a:t>平行向量也叫共线向量。</a:t>
            </a:r>
            <a:endParaRPr lang="en-US" altLang="zh-CN" sz="2600" dirty="0" smtClean="0"/>
          </a:p>
          <a:p>
            <a:r>
              <a:rPr lang="zh-CN" altLang="en-US" sz="2600" b="1" dirty="0">
                <a:solidFill>
                  <a:srgbClr val="0000FF"/>
                </a:solidFill>
              </a:rPr>
              <a:t>共线向量</a:t>
            </a:r>
            <a:r>
              <a:rPr lang="zh-CN" altLang="en-US" sz="2600" b="1" dirty="0" smtClean="0">
                <a:solidFill>
                  <a:srgbClr val="0000FF"/>
                </a:solidFill>
              </a:rPr>
              <a:t>：平行</a:t>
            </a:r>
            <a:r>
              <a:rPr lang="zh-CN" altLang="en-US" sz="2600" b="1" dirty="0">
                <a:solidFill>
                  <a:srgbClr val="0000FF"/>
                </a:solidFill>
              </a:rPr>
              <a:t>向量也叫共线向量。</a:t>
            </a:r>
            <a:endParaRPr lang="en-US" altLang="zh-CN" sz="26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altLang="zh-CN" dirty="0" smtClean="0"/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0030735"/>
              </p:ext>
            </p:extLst>
          </p:nvPr>
        </p:nvGraphicFramePr>
        <p:xfrm>
          <a:off x="2200253" y="1812927"/>
          <a:ext cx="1214731" cy="509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5" name="Equation" r:id="rId3" imgW="482400" imgH="203040" progId="Equation.DSMT4">
                  <p:embed/>
                </p:oleObj>
              </mc:Choice>
              <mc:Fallback>
                <p:oleObj name="Equation" r:id="rId3" imgW="482400" imgH="203040" progId="Equation.DSMT4">
                  <p:embed/>
                  <p:pic>
                    <p:nvPicPr>
                      <p:cNvPr id="10" name="对象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00253" y="1812927"/>
                        <a:ext cx="1214731" cy="5098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5585113"/>
              </p:ext>
            </p:extLst>
          </p:nvPr>
        </p:nvGraphicFramePr>
        <p:xfrm>
          <a:off x="8205592" y="1886138"/>
          <a:ext cx="346063" cy="380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6" name="Equation" r:id="rId5" imgW="126720" imgH="139680" progId="Equation.DSMT4">
                  <p:embed/>
                </p:oleObj>
              </mc:Choice>
              <mc:Fallback>
                <p:oleObj name="Equation" r:id="rId5" imgW="126720" imgH="139680" progId="Equation.DSMT4">
                  <p:embed/>
                  <p:pic>
                    <p:nvPicPr>
                      <p:cNvPr id="11" name="对象 1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05592" y="1886138"/>
                        <a:ext cx="346063" cy="3806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3644096"/>
              </p:ext>
            </p:extLst>
          </p:nvPr>
        </p:nvGraphicFramePr>
        <p:xfrm>
          <a:off x="1364926" y="2266807"/>
          <a:ext cx="243759" cy="483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7" name="Equation" r:id="rId7" imgW="88560" imgH="177480" progId="Equation.DSMT4">
                  <p:embed/>
                </p:oleObj>
              </mc:Choice>
              <mc:Fallback>
                <p:oleObj name="Equation" r:id="rId7" imgW="88560" imgH="177480" progId="Equation.DSMT4">
                  <p:embed/>
                  <p:pic>
                    <p:nvPicPr>
                      <p:cNvPr id="12" name="对象 1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64926" y="2266807"/>
                        <a:ext cx="243759" cy="483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5356195"/>
              </p:ext>
            </p:extLst>
          </p:nvPr>
        </p:nvGraphicFramePr>
        <p:xfrm>
          <a:off x="10291213" y="1834744"/>
          <a:ext cx="243759" cy="483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8" name="Equation" r:id="rId9" imgW="88560" imgH="177480" progId="Equation.DSMT4">
                  <p:embed/>
                </p:oleObj>
              </mc:Choice>
              <mc:Fallback>
                <p:oleObj name="Equation" r:id="rId9" imgW="88560" imgH="177480" progId="Equation.DSMT4">
                  <p:embed/>
                  <p:pic>
                    <p:nvPicPr>
                      <p:cNvPr id="13" name="对象 1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291213" y="1834744"/>
                        <a:ext cx="243759" cy="483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5477913"/>
              </p:ext>
            </p:extLst>
          </p:nvPr>
        </p:nvGraphicFramePr>
        <p:xfrm>
          <a:off x="2909068" y="2271815"/>
          <a:ext cx="389773" cy="452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9" name="Equation" r:id="rId11" imgW="152280" imgH="177480" progId="Equation.DSMT4">
                  <p:embed/>
                </p:oleObj>
              </mc:Choice>
              <mc:Fallback>
                <p:oleObj name="Equation" r:id="rId11" imgW="152280" imgH="177480" progId="Equation.DSMT4">
                  <p:embed/>
                  <p:pic>
                    <p:nvPicPr>
                      <p:cNvPr id="14" name="对象 13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909068" y="2271815"/>
                        <a:ext cx="389773" cy="4525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1224818"/>
              </p:ext>
            </p:extLst>
          </p:nvPr>
        </p:nvGraphicFramePr>
        <p:xfrm>
          <a:off x="4730742" y="2240877"/>
          <a:ext cx="243759" cy="483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0" name="Equation" r:id="rId13" imgW="88560" imgH="177480" progId="Equation.DSMT4">
                  <p:embed/>
                </p:oleObj>
              </mc:Choice>
              <mc:Fallback>
                <p:oleObj name="Equation" r:id="rId13" imgW="88560" imgH="177480" progId="Equation.DSMT4">
                  <p:embed/>
                  <p:pic>
                    <p:nvPicPr>
                      <p:cNvPr id="15" name="对象 1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730742" y="2240877"/>
                        <a:ext cx="243759" cy="483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7626133"/>
              </p:ext>
            </p:extLst>
          </p:nvPr>
        </p:nvGraphicFramePr>
        <p:xfrm>
          <a:off x="6769770" y="2173037"/>
          <a:ext cx="3795156" cy="57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1" name="Equation" r:id="rId14" imgW="1587240" imgH="241200" progId="Equation.DSMT4">
                  <p:embed/>
                </p:oleObj>
              </mc:Choice>
              <mc:Fallback>
                <p:oleObj name="Equation" r:id="rId14" imgW="1587240" imgH="241200" progId="Equation.DSMT4">
                  <p:embed/>
                  <p:pic>
                    <p:nvPicPr>
                      <p:cNvPr id="16" name="对象 15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769770" y="2173037"/>
                        <a:ext cx="3795156" cy="577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447302" y="4282468"/>
            <a:ext cx="7220046" cy="2335677"/>
          </a:xfrm>
          <a:prstGeom prst="rect">
            <a:avLst/>
          </a:prstGeom>
        </p:spPr>
      </p:pic>
      <p:sp>
        <p:nvSpPr>
          <p:cNvPr id="4" name="椭圆 3">
            <a:hlinkClick r:id="rId17" action="ppaction://hlinkfile"/>
          </p:cNvPr>
          <p:cNvSpPr/>
          <p:nvPr/>
        </p:nvSpPr>
        <p:spPr>
          <a:xfrm>
            <a:off x="11353800" y="6400800"/>
            <a:ext cx="447675" cy="2173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742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6.1.3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相等向量与共线向量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600" b="1" dirty="0" smtClean="0"/>
              <a:t>例</a:t>
            </a:r>
            <a:r>
              <a:rPr lang="en-US" altLang="zh-CN" sz="2600" b="1" dirty="0" smtClean="0"/>
              <a:t>2  </a:t>
            </a:r>
            <a:r>
              <a:rPr lang="zh-CN" altLang="en-US" sz="2600" dirty="0" smtClean="0"/>
              <a:t>如图</a:t>
            </a:r>
            <a:r>
              <a:rPr lang="en-US" altLang="zh-CN" sz="2600" dirty="0" smtClean="0"/>
              <a:t>6.1-8</a:t>
            </a:r>
            <a:r>
              <a:rPr lang="zh-CN" altLang="en-US" sz="2600" dirty="0" smtClean="0"/>
              <a:t>，设      是正六边形                的中心。</a:t>
            </a:r>
            <a:endParaRPr lang="en-US" altLang="zh-CN" sz="2600" dirty="0" smtClean="0"/>
          </a:p>
          <a:p>
            <a:pPr marL="0" indent="0">
              <a:buNone/>
            </a:pPr>
            <a:r>
              <a:rPr lang="zh-CN" altLang="en-US" sz="2600" dirty="0" smtClean="0"/>
              <a:t>（</a:t>
            </a:r>
            <a:r>
              <a:rPr lang="en-US" altLang="zh-CN" sz="2600" dirty="0" smtClean="0"/>
              <a:t>1</a:t>
            </a:r>
            <a:r>
              <a:rPr lang="zh-CN" altLang="en-US" sz="2600" dirty="0" smtClean="0"/>
              <a:t>）写出图中的共线向量；</a:t>
            </a:r>
            <a:endParaRPr lang="en-US" altLang="zh-CN" sz="2600" dirty="0" smtClean="0"/>
          </a:p>
          <a:p>
            <a:pPr marL="0" indent="0">
              <a:buNone/>
            </a:pPr>
            <a:r>
              <a:rPr lang="zh-CN" altLang="en-US" sz="2600" dirty="0" smtClean="0"/>
              <a:t>（</a:t>
            </a:r>
            <a:r>
              <a:rPr lang="en-US" altLang="zh-CN" sz="2600" dirty="0" smtClean="0"/>
              <a:t>2</a:t>
            </a:r>
            <a:r>
              <a:rPr lang="zh-CN" altLang="en-US" sz="2600" dirty="0" smtClean="0"/>
              <a:t>）分别写出图中与                      相等的向量。</a:t>
            </a:r>
            <a:endParaRPr lang="en-US" altLang="zh-CN" sz="2600" dirty="0" smtClean="0"/>
          </a:p>
          <a:p>
            <a:pPr marL="0" indent="0">
              <a:buNone/>
            </a:pPr>
            <a:r>
              <a:rPr lang="zh-CN" altLang="en-US" dirty="0" smtClean="0"/>
              <a:t>解（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                                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                                             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                                              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     </a:t>
            </a:r>
            <a:r>
              <a:rPr lang="zh-CN" altLang="en-US" dirty="0" smtClean="0"/>
              <a:t>（</a:t>
            </a:r>
            <a:r>
              <a:rPr lang="en-US" altLang="zh-CN" dirty="0" smtClean="0"/>
              <a:t>2</a:t>
            </a:r>
            <a:r>
              <a:rPr lang="zh-CN" altLang="en-US" dirty="0" smtClean="0"/>
              <a:t>）</a:t>
            </a:r>
            <a:endParaRPr lang="en-US" altLang="zh-CN" dirty="0" smtClean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4454737"/>
              </p:ext>
            </p:extLst>
          </p:nvPr>
        </p:nvGraphicFramePr>
        <p:xfrm>
          <a:off x="3831773" y="1864634"/>
          <a:ext cx="324399" cy="378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3" name="Equation" r:id="rId3" imgW="152280" imgH="177480" progId="Equation.DSMT4">
                  <p:embed/>
                </p:oleObj>
              </mc:Choice>
              <mc:Fallback>
                <p:oleObj name="Equation" r:id="rId3" imgW="152280" imgH="177480" progId="Equation.DSMT4">
                  <p:embed/>
                  <p:pic>
                    <p:nvPicPr>
                      <p:cNvPr id="4" name="对象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1773" y="1864634"/>
                        <a:ext cx="324399" cy="3784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5089443"/>
              </p:ext>
            </p:extLst>
          </p:nvPr>
        </p:nvGraphicFramePr>
        <p:xfrm>
          <a:off x="5922074" y="1854202"/>
          <a:ext cx="1364551" cy="367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4" name="Equation" r:id="rId5" imgW="660240" imgH="177480" progId="Equation.DSMT4">
                  <p:embed/>
                </p:oleObj>
              </mc:Choice>
              <mc:Fallback>
                <p:oleObj name="Equation" r:id="rId5" imgW="660240" imgH="177480" progId="Equation.DSMT4">
                  <p:embed/>
                  <p:pic>
                    <p:nvPicPr>
                      <p:cNvPr id="5" name="对象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22074" y="1854202"/>
                        <a:ext cx="1364551" cy="3673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5563005"/>
              </p:ext>
            </p:extLst>
          </p:nvPr>
        </p:nvGraphicFramePr>
        <p:xfrm>
          <a:off x="4108766" y="2790440"/>
          <a:ext cx="1706248" cy="46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5" name="Equation" r:id="rId7" imgW="888840" imgH="241200" progId="Equation.DSMT4">
                  <p:embed/>
                </p:oleObj>
              </mc:Choice>
              <mc:Fallback>
                <p:oleObj name="Equation" r:id="rId7" imgW="888840" imgH="241200" progId="Equation.DSMT4">
                  <p:embed/>
                  <p:pic>
                    <p:nvPicPr>
                      <p:cNvPr id="6" name="对象 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08766" y="2790440"/>
                        <a:ext cx="1706248" cy="463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527212"/>
              </p:ext>
            </p:extLst>
          </p:nvPr>
        </p:nvGraphicFramePr>
        <p:xfrm>
          <a:off x="2132339" y="3330100"/>
          <a:ext cx="3682675" cy="489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6" name="Equation" r:id="rId9" imgW="1815840" imgH="241200" progId="Equation.DSMT4">
                  <p:embed/>
                </p:oleObj>
              </mc:Choice>
              <mc:Fallback>
                <p:oleObj name="Equation" r:id="rId9" imgW="1815840" imgH="241200" progId="Equation.DSMT4">
                  <p:embed/>
                  <p:pic>
                    <p:nvPicPr>
                      <p:cNvPr id="7" name="对象 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32339" y="3330100"/>
                        <a:ext cx="3682675" cy="4899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9155505"/>
              </p:ext>
            </p:extLst>
          </p:nvPr>
        </p:nvGraphicFramePr>
        <p:xfrm>
          <a:off x="2072159" y="3834576"/>
          <a:ext cx="3742855" cy="475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7" name="Equation" r:id="rId11" imgW="1892160" imgH="241200" progId="Equation.DSMT4">
                  <p:embed/>
                </p:oleObj>
              </mc:Choice>
              <mc:Fallback>
                <p:oleObj name="Equation" r:id="rId11" imgW="1892160" imgH="241200" progId="Equation.DSMT4">
                  <p:embed/>
                  <p:pic>
                    <p:nvPicPr>
                      <p:cNvPr id="10" name="对象 9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072159" y="3834576"/>
                        <a:ext cx="3742855" cy="4756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2205900"/>
              </p:ext>
            </p:extLst>
          </p:nvPr>
        </p:nvGraphicFramePr>
        <p:xfrm>
          <a:off x="2098358" y="4271099"/>
          <a:ext cx="3787744" cy="486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8" name="Equation" r:id="rId13" imgW="1879560" imgH="241200" progId="Equation.DSMT4">
                  <p:embed/>
                </p:oleObj>
              </mc:Choice>
              <mc:Fallback>
                <p:oleObj name="Equation" r:id="rId13" imgW="1879560" imgH="241200" progId="Equation.DSMT4">
                  <p:embed/>
                  <p:pic>
                    <p:nvPicPr>
                      <p:cNvPr id="11" name="对象 10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098358" y="4271099"/>
                        <a:ext cx="3787744" cy="4869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0220344"/>
              </p:ext>
            </p:extLst>
          </p:nvPr>
        </p:nvGraphicFramePr>
        <p:xfrm>
          <a:off x="2202633" y="5767773"/>
          <a:ext cx="2469380" cy="451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9" name="Equation" r:id="rId15" imgW="1180800" imgH="215640" progId="Equation.DSMT4">
                  <p:embed/>
                </p:oleObj>
              </mc:Choice>
              <mc:Fallback>
                <p:oleObj name="Equation" r:id="rId15" imgW="1180800" imgH="215640" progId="Equation.DSMT4">
                  <p:embed/>
                  <p:pic>
                    <p:nvPicPr>
                      <p:cNvPr id="12" name="对象 1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202633" y="5767773"/>
                        <a:ext cx="2469380" cy="4519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3832564"/>
              </p:ext>
            </p:extLst>
          </p:nvPr>
        </p:nvGraphicFramePr>
        <p:xfrm>
          <a:off x="2183063" y="4841171"/>
          <a:ext cx="1817438" cy="460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0" name="Equation" r:id="rId17" imgW="850680" imgH="215640" progId="Equation.DSMT4">
                  <p:embed/>
                </p:oleObj>
              </mc:Choice>
              <mc:Fallback>
                <p:oleObj name="Equation" r:id="rId17" imgW="850680" imgH="215640" progId="Equation.DSMT4">
                  <p:embed/>
                  <p:pic>
                    <p:nvPicPr>
                      <p:cNvPr id="13" name="对象 12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183063" y="4841171"/>
                        <a:ext cx="1817438" cy="4607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4696719"/>
              </p:ext>
            </p:extLst>
          </p:nvPr>
        </p:nvGraphicFramePr>
        <p:xfrm>
          <a:off x="2231210" y="5302252"/>
          <a:ext cx="1794683" cy="442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1" name="Equation" r:id="rId19" imgW="876240" imgH="215640" progId="Equation.DSMT4">
                  <p:embed/>
                </p:oleObj>
              </mc:Choice>
              <mc:Fallback>
                <p:oleObj name="Equation" r:id="rId19" imgW="876240" imgH="215640" progId="Equation.DSMT4">
                  <p:embed/>
                  <p:pic>
                    <p:nvPicPr>
                      <p:cNvPr id="14" name="对象 13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231210" y="5302252"/>
                        <a:ext cx="1794683" cy="4428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图片 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462205" y="3550877"/>
            <a:ext cx="2958262" cy="350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11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小结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97173" y="2093203"/>
            <a:ext cx="1503054" cy="4467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303" dirty="0"/>
              <a:t>具体实例</a:t>
            </a:r>
          </a:p>
        </p:txBody>
      </p:sp>
      <p:grpSp>
        <p:nvGrpSpPr>
          <p:cNvPr id="100" name="组合 99"/>
          <p:cNvGrpSpPr/>
          <p:nvPr/>
        </p:nvGrpSpPr>
        <p:grpSpPr>
          <a:xfrm>
            <a:off x="5548693" y="2565792"/>
            <a:ext cx="511689" cy="646331"/>
            <a:chOff x="4336366" y="2005092"/>
            <a:chExt cx="399891" cy="505114"/>
          </a:xfrm>
        </p:grpSpPr>
        <p:cxnSp>
          <p:nvCxnSpPr>
            <p:cNvPr id="8" name="直接箭头连接符 7"/>
            <p:cNvCxnSpPr>
              <a:stCxn id="5" idx="2"/>
            </p:cNvCxnSpPr>
            <p:nvPr/>
          </p:nvCxnSpPr>
          <p:spPr>
            <a:xfrm>
              <a:off x="4336366" y="2005092"/>
              <a:ext cx="0" cy="4637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/>
          </p:nvSpPr>
          <p:spPr>
            <a:xfrm>
              <a:off x="4411541" y="2005092"/>
              <a:ext cx="324716" cy="5051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/>
                <a:t>抽</a:t>
              </a:r>
              <a:endParaRPr lang="en-US" altLang="zh-CN" dirty="0"/>
            </a:p>
            <a:p>
              <a:r>
                <a:rPr lang="zh-CN" altLang="en-US" dirty="0"/>
                <a:t>象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4667168" y="3185055"/>
            <a:ext cx="1781064" cy="4467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303" dirty="0"/>
              <a:t>向量的概念</a:t>
            </a:r>
          </a:p>
        </p:txBody>
      </p:sp>
      <p:cxnSp>
        <p:nvCxnSpPr>
          <p:cNvPr id="14" name="直接箭头连接符 13"/>
          <p:cNvCxnSpPr>
            <a:stCxn id="12" idx="2"/>
          </p:cNvCxnSpPr>
          <p:nvPr/>
        </p:nvCxnSpPr>
        <p:spPr>
          <a:xfrm>
            <a:off x="5557700" y="3657642"/>
            <a:ext cx="0" cy="567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6955250" y="3175932"/>
            <a:ext cx="2284082" cy="4467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303" dirty="0"/>
              <a:t>向量的几何表示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797173" y="4225279"/>
            <a:ext cx="1503054" cy="4467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303" dirty="0"/>
              <a:t>特殊向量</a:t>
            </a:r>
          </a:p>
        </p:txBody>
      </p:sp>
      <p:cxnSp>
        <p:nvCxnSpPr>
          <p:cNvPr id="23" name="直接箭头连接符 22"/>
          <p:cNvCxnSpPr/>
          <p:nvPr/>
        </p:nvCxnSpPr>
        <p:spPr>
          <a:xfrm>
            <a:off x="6448232" y="3421348"/>
            <a:ext cx="5070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3915641" y="5038263"/>
            <a:ext cx="1503054" cy="4467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303" dirty="0"/>
              <a:t>零向量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5790645" y="5038263"/>
            <a:ext cx="1503054" cy="4467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303" dirty="0"/>
              <a:t>单位向量</a:t>
            </a:r>
          </a:p>
        </p:txBody>
      </p:sp>
      <p:cxnSp>
        <p:nvCxnSpPr>
          <p:cNvPr id="29" name="肘形连接符 28"/>
          <p:cNvCxnSpPr/>
          <p:nvPr/>
        </p:nvCxnSpPr>
        <p:spPr>
          <a:xfrm flipV="1">
            <a:off x="9214229" y="3271323"/>
            <a:ext cx="525349" cy="15338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肘形连接符 35"/>
          <p:cNvCxnSpPr/>
          <p:nvPr/>
        </p:nvCxnSpPr>
        <p:spPr>
          <a:xfrm>
            <a:off x="9198387" y="3415481"/>
            <a:ext cx="551350" cy="51426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文本框 48"/>
          <p:cNvSpPr txBox="1"/>
          <p:nvPr/>
        </p:nvSpPr>
        <p:spPr>
          <a:xfrm>
            <a:off x="2846342" y="3199234"/>
            <a:ext cx="1527443" cy="4467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303" dirty="0"/>
              <a:t>向量关系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968321" y="4482522"/>
            <a:ext cx="1527443" cy="4467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303" dirty="0"/>
              <a:t>共线向量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1011620" y="2962940"/>
            <a:ext cx="1527443" cy="4467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303" dirty="0"/>
              <a:t>相等向量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968321" y="3700302"/>
            <a:ext cx="1527443" cy="4467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303" dirty="0"/>
              <a:t>平行向量</a:t>
            </a:r>
          </a:p>
        </p:txBody>
      </p:sp>
      <p:cxnSp>
        <p:nvCxnSpPr>
          <p:cNvPr id="54" name="直接箭头连接符 53"/>
          <p:cNvCxnSpPr>
            <a:stCxn id="12" idx="1"/>
          </p:cNvCxnSpPr>
          <p:nvPr/>
        </p:nvCxnSpPr>
        <p:spPr>
          <a:xfrm flipH="1" flipV="1">
            <a:off x="4373785" y="3412225"/>
            <a:ext cx="293383" cy="9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肘形连接符 55"/>
          <p:cNvCxnSpPr>
            <a:endCxn id="51" idx="3"/>
          </p:cNvCxnSpPr>
          <p:nvPr/>
        </p:nvCxnSpPr>
        <p:spPr>
          <a:xfrm rot="10800000">
            <a:off x="2539062" y="3199233"/>
            <a:ext cx="307279" cy="23629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肘形连接符 57"/>
          <p:cNvCxnSpPr>
            <a:stCxn id="49" idx="1"/>
            <a:endCxn id="52" idx="3"/>
          </p:cNvCxnSpPr>
          <p:nvPr/>
        </p:nvCxnSpPr>
        <p:spPr>
          <a:xfrm rot="10800000" flipV="1">
            <a:off x="2495764" y="3435527"/>
            <a:ext cx="350578" cy="501068"/>
          </a:xfrm>
          <a:prstGeom prst="bentConnector3">
            <a:avLst>
              <a:gd name="adj1" fmla="val 46164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肘形连接符 67"/>
          <p:cNvCxnSpPr/>
          <p:nvPr/>
        </p:nvCxnSpPr>
        <p:spPr>
          <a:xfrm rot="5400000">
            <a:off x="2157026" y="4264171"/>
            <a:ext cx="872485" cy="19501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文本框 81"/>
          <p:cNvSpPr txBox="1"/>
          <p:nvPr/>
        </p:nvSpPr>
        <p:spPr>
          <a:xfrm>
            <a:off x="9739578" y="3714971"/>
            <a:ext cx="1503054" cy="4467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zh-CN" altLang="en-US" sz="2303" dirty="0"/>
          </a:p>
        </p:txBody>
      </p:sp>
      <p:sp>
        <p:nvSpPr>
          <p:cNvPr id="84" name="文本框 83"/>
          <p:cNvSpPr txBox="1"/>
          <p:nvPr/>
        </p:nvSpPr>
        <p:spPr>
          <a:xfrm>
            <a:off x="9763186" y="2981682"/>
            <a:ext cx="1503054" cy="4467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303" dirty="0"/>
              <a:t>有向线段</a:t>
            </a:r>
          </a:p>
        </p:txBody>
      </p:sp>
      <p:sp>
        <p:nvSpPr>
          <p:cNvPr id="86" name="文本框 85"/>
          <p:cNvSpPr txBox="1"/>
          <p:nvPr/>
        </p:nvSpPr>
        <p:spPr>
          <a:xfrm>
            <a:off x="9763186" y="4461573"/>
            <a:ext cx="1503054" cy="4467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zh-CN" altLang="en-US" sz="2303" dirty="0"/>
          </a:p>
        </p:txBody>
      </p:sp>
      <p:cxnSp>
        <p:nvCxnSpPr>
          <p:cNvPr id="88" name="肘形连接符 87"/>
          <p:cNvCxnSpPr/>
          <p:nvPr/>
        </p:nvCxnSpPr>
        <p:spPr>
          <a:xfrm rot="5400000">
            <a:off x="4937737" y="4427300"/>
            <a:ext cx="340396" cy="88153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肘形连接符 88"/>
          <p:cNvCxnSpPr/>
          <p:nvPr/>
        </p:nvCxnSpPr>
        <p:spPr>
          <a:xfrm rot="16200000" flipH="1">
            <a:off x="5825313" y="4426618"/>
            <a:ext cx="340396" cy="88153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90" name="内容占位符 8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2127511"/>
              </p:ext>
            </p:extLst>
          </p:nvPr>
        </p:nvGraphicFramePr>
        <p:xfrm>
          <a:off x="10159457" y="3744529"/>
          <a:ext cx="484168" cy="387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6" name="Equation" r:id="rId3" imgW="253800" imgH="203040" progId="Equation.DSMT4">
                  <p:embed/>
                </p:oleObj>
              </mc:Choice>
              <mc:Fallback>
                <p:oleObj name="Equation" r:id="rId3" imgW="253800" imgH="203040" progId="Equation.DSMT4">
                  <p:embed/>
                  <p:pic>
                    <p:nvPicPr>
                      <p:cNvPr id="90" name="内容占位符 8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159457" y="3744529"/>
                        <a:ext cx="484168" cy="3872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" name="对象 9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9584337"/>
              </p:ext>
            </p:extLst>
          </p:nvPr>
        </p:nvGraphicFramePr>
        <p:xfrm>
          <a:off x="10313606" y="4535130"/>
          <a:ext cx="352723" cy="303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7" name="Equation" r:id="rId5" imgW="126720" imgH="139680" progId="Equation.DSMT4">
                  <p:embed/>
                </p:oleObj>
              </mc:Choice>
              <mc:Fallback>
                <p:oleObj name="Equation" r:id="rId5" imgW="126720" imgH="139680" progId="Equation.DSMT4">
                  <p:embed/>
                  <p:pic>
                    <p:nvPicPr>
                      <p:cNvPr id="91" name="对象 9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313606" y="4535130"/>
                        <a:ext cx="352723" cy="3037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3" name="肘形连接符 92"/>
          <p:cNvCxnSpPr/>
          <p:nvPr/>
        </p:nvCxnSpPr>
        <p:spPr>
          <a:xfrm>
            <a:off x="9212436" y="3428140"/>
            <a:ext cx="523854" cy="128564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8" name="组合 107"/>
          <p:cNvGrpSpPr/>
          <p:nvPr/>
        </p:nvGrpSpPr>
        <p:grpSpPr>
          <a:xfrm>
            <a:off x="10316466" y="2101570"/>
            <a:ext cx="935483" cy="910946"/>
            <a:chOff x="8122428" y="1598323"/>
            <a:chExt cx="731090" cy="711914"/>
          </a:xfrm>
        </p:grpSpPr>
        <p:cxnSp>
          <p:nvCxnSpPr>
            <p:cNvPr id="103" name="直接箭头连接符 102"/>
            <p:cNvCxnSpPr/>
            <p:nvPr/>
          </p:nvCxnSpPr>
          <p:spPr>
            <a:xfrm flipV="1">
              <a:off x="8331667" y="1732408"/>
              <a:ext cx="286161" cy="3678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07" name="组合 106"/>
            <p:cNvGrpSpPr/>
            <p:nvPr/>
          </p:nvGrpSpPr>
          <p:grpSpPr>
            <a:xfrm>
              <a:off x="8122428" y="1598323"/>
              <a:ext cx="731090" cy="711914"/>
              <a:chOff x="8102772" y="1581538"/>
              <a:chExt cx="731090" cy="711914"/>
            </a:xfrm>
          </p:grpSpPr>
          <p:sp>
            <p:nvSpPr>
              <p:cNvPr id="104" name="文本框 103"/>
              <p:cNvSpPr txBox="1"/>
              <p:nvPr/>
            </p:nvSpPr>
            <p:spPr>
              <a:xfrm>
                <a:off x="8547701" y="1581538"/>
                <a:ext cx="286161" cy="349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303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zh-CN" altLang="en-US" sz="2303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6" name="文本框 105"/>
              <p:cNvSpPr txBox="1"/>
              <p:nvPr/>
            </p:nvSpPr>
            <p:spPr>
              <a:xfrm>
                <a:off x="8102772" y="1944332"/>
                <a:ext cx="286161" cy="349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303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zh-CN" altLang="en-US" sz="2303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2436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6" grpId="0" animBg="1"/>
      <p:bldP spid="21" grpId="0" animBg="1"/>
      <p:bldP spid="25" grpId="0" animBg="1"/>
      <p:bldP spid="27" grpId="0" animBg="1"/>
      <p:bldP spid="49" grpId="0" animBg="1"/>
      <p:bldP spid="50" grpId="0" animBg="1"/>
      <p:bldP spid="51" grpId="0" animBg="1"/>
      <p:bldP spid="52" grpId="0" animBg="1"/>
      <p:bldP spid="82" grpId="0" animBg="1"/>
      <p:bldP spid="84" grpId="0" animBg="1"/>
      <p:bldP spid="8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作业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600" dirty="0"/>
              <a:t>人教</a:t>
            </a:r>
            <a:r>
              <a:rPr lang="en-US" altLang="zh-CN" sz="2600" dirty="0"/>
              <a:t>A</a:t>
            </a:r>
            <a:r>
              <a:rPr lang="zh-CN" altLang="en-US" sz="2600" dirty="0" smtClean="0"/>
              <a:t>版必修第二</a:t>
            </a:r>
            <a:r>
              <a:rPr lang="zh-CN" altLang="en-US" sz="2600" dirty="0"/>
              <a:t>册</a:t>
            </a:r>
            <a:endParaRPr lang="en-US" altLang="zh-CN" sz="2600" dirty="0"/>
          </a:p>
          <a:p>
            <a:r>
              <a:rPr lang="en-US" altLang="zh-CN" sz="2600" dirty="0" smtClean="0"/>
              <a:t>5</a:t>
            </a:r>
            <a:r>
              <a:rPr lang="zh-CN" altLang="en-US" sz="2600" dirty="0"/>
              <a:t>页习题</a:t>
            </a:r>
            <a:r>
              <a:rPr lang="en-US" altLang="zh-CN" sz="2600" dirty="0"/>
              <a:t>6.1</a:t>
            </a:r>
            <a:r>
              <a:rPr lang="zh-CN" altLang="en-US" sz="2600" dirty="0"/>
              <a:t>    </a:t>
            </a:r>
            <a:r>
              <a:rPr lang="en-US" altLang="zh-CN" sz="2600" dirty="0"/>
              <a:t>1, 2, 3, 4</a:t>
            </a:r>
          </a:p>
        </p:txBody>
      </p:sp>
    </p:spTree>
    <p:extLst>
      <p:ext uri="{BB962C8B-B14F-4D97-AF65-F5344CB8AC3E}">
        <p14:creationId xmlns:p14="http://schemas.microsoft.com/office/powerpoint/2010/main" val="349401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3040" y="1058444"/>
            <a:ext cx="1645920" cy="163068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169074" y="3147060"/>
            <a:ext cx="62119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7200" b="1" spc="4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3510280" y="4676987"/>
            <a:ext cx="5607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spc="30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372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第六章 平面向量及其应用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23833" y="1825625"/>
            <a:ext cx="9389660" cy="4351338"/>
          </a:xfrm>
        </p:spPr>
        <p:txBody>
          <a:bodyPr>
            <a:normAutofit/>
          </a:bodyPr>
          <a:lstStyle/>
          <a:p>
            <a:r>
              <a:rPr lang="zh-CN" altLang="en-US" sz="2600" dirty="0"/>
              <a:t>向量是近代数学中重要和基本概念之一，向量理论具有丰富的物理背景、深刻的数学内涵。向量既是代数研究对象，也是几何研究对象，是沟通几何与代数的桥梁，是进一步学习和研究其他数学领域问题的基础，在解决实际问题中发挥着重要作用。</a:t>
            </a:r>
            <a:endParaRPr lang="en-US" altLang="zh-CN" sz="2600" dirty="0"/>
          </a:p>
          <a:p>
            <a:r>
              <a:rPr lang="zh-CN" altLang="en-US" sz="2600" dirty="0"/>
              <a:t>本章我们将通过实际背景引入向量的概念，类比数的运算，学习向量的运算及性质，建立向量的运算体系。在此基础上，用向量的语言、方法表述和解决现实生活、数学和物理中的一些问题。</a:t>
            </a:r>
            <a:endParaRPr lang="en-US" altLang="zh-CN" sz="2600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8825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1612351" y="838699"/>
            <a:ext cx="8592731" cy="5620503"/>
            <a:chOff x="1290548" y="421673"/>
            <a:chExt cx="6715309" cy="4392481"/>
          </a:xfrm>
        </p:grpSpPr>
        <p:cxnSp>
          <p:nvCxnSpPr>
            <p:cNvPr id="28" name="肘形连接符 27"/>
            <p:cNvCxnSpPr/>
            <p:nvPr/>
          </p:nvCxnSpPr>
          <p:spPr>
            <a:xfrm rot="16200000" flipH="1">
              <a:off x="3234670" y="1992384"/>
              <a:ext cx="385879" cy="2441187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39" name="组合 38"/>
            <p:cNvGrpSpPr/>
            <p:nvPr/>
          </p:nvGrpSpPr>
          <p:grpSpPr>
            <a:xfrm>
              <a:off x="1290548" y="421673"/>
              <a:ext cx="6715309" cy="4392481"/>
              <a:chOff x="1290548" y="452153"/>
              <a:chExt cx="6715309" cy="4392481"/>
            </a:xfrm>
          </p:grpSpPr>
          <p:cxnSp>
            <p:nvCxnSpPr>
              <p:cNvPr id="22" name="肘形连接符 21"/>
              <p:cNvCxnSpPr/>
              <p:nvPr/>
            </p:nvCxnSpPr>
            <p:spPr>
              <a:xfrm rot="5400000">
                <a:off x="3235425" y="984575"/>
                <a:ext cx="384371" cy="2441187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8" name="组合 37"/>
              <p:cNvGrpSpPr/>
              <p:nvPr/>
            </p:nvGrpSpPr>
            <p:grpSpPr>
              <a:xfrm>
                <a:off x="1290548" y="452153"/>
                <a:ext cx="6715309" cy="4392481"/>
                <a:chOff x="1292616" y="452153"/>
                <a:chExt cx="6715309" cy="4392481"/>
              </a:xfrm>
            </p:grpSpPr>
            <p:sp>
              <p:nvSpPr>
                <p:cNvPr id="6" name="文本框 5"/>
                <p:cNvSpPr txBox="1"/>
                <p:nvPr/>
              </p:nvSpPr>
              <p:spPr>
                <a:xfrm>
                  <a:off x="4017818" y="452153"/>
                  <a:ext cx="1246910" cy="34912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zh-CN" altLang="en-US" sz="2303" dirty="0"/>
                    <a:t>实际背景</a:t>
                  </a:r>
                </a:p>
              </p:txBody>
            </p:sp>
            <p:cxnSp>
              <p:nvCxnSpPr>
                <p:cNvPr id="8" name="直接箭头连接符 7"/>
                <p:cNvCxnSpPr/>
                <p:nvPr/>
              </p:nvCxnSpPr>
              <p:spPr>
                <a:xfrm>
                  <a:off x="4648197" y="1431089"/>
                  <a:ext cx="0" cy="217606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9" name="文本框 8"/>
                <p:cNvSpPr txBox="1"/>
                <p:nvPr/>
              </p:nvSpPr>
              <p:spPr>
                <a:xfrm>
                  <a:off x="3934688" y="1039091"/>
                  <a:ext cx="1427018" cy="34912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zh-CN" altLang="en-US" sz="2303" dirty="0"/>
                    <a:t>向量的概念</a:t>
                  </a:r>
                </a:p>
              </p:txBody>
            </p:sp>
            <p:cxnSp>
              <p:nvCxnSpPr>
                <p:cNvPr id="10" name="直接箭头连接符 9"/>
                <p:cNvCxnSpPr/>
                <p:nvPr/>
              </p:nvCxnSpPr>
              <p:spPr>
                <a:xfrm>
                  <a:off x="4641273" y="819448"/>
                  <a:ext cx="0" cy="217606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1" name="文本框 10"/>
                <p:cNvSpPr txBox="1"/>
                <p:nvPr/>
              </p:nvSpPr>
              <p:spPr>
                <a:xfrm>
                  <a:off x="3241966" y="1643651"/>
                  <a:ext cx="2812473" cy="34912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zh-CN" altLang="en-US" sz="2303" dirty="0"/>
                    <a:t>向量的运算及其几何意义</a:t>
                  </a:r>
                </a:p>
              </p:txBody>
            </p:sp>
            <p:sp>
              <p:nvSpPr>
                <p:cNvPr id="12" name="文本框 11"/>
                <p:cNvSpPr txBox="1"/>
                <p:nvPr/>
              </p:nvSpPr>
              <p:spPr>
                <a:xfrm>
                  <a:off x="1292616" y="2397354"/>
                  <a:ext cx="1828800" cy="626081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zh-CN" altLang="en-US" sz="2303" dirty="0"/>
                    <a:t>向量的加、减运算及其几何意义</a:t>
                  </a:r>
                </a:p>
              </p:txBody>
            </p:sp>
            <p:sp>
              <p:nvSpPr>
                <p:cNvPr id="13" name="文本框 12"/>
                <p:cNvSpPr txBox="1"/>
                <p:nvPr/>
              </p:nvSpPr>
              <p:spPr>
                <a:xfrm>
                  <a:off x="3741033" y="2363614"/>
                  <a:ext cx="1800480" cy="626081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zh-CN" altLang="en-US" sz="2303" dirty="0"/>
                    <a:t>向量的数乘运算及其几何意义</a:t>
                  </a:r>
                </a:p>
              </p:txBody>
            </p:sp>
            <p:sp>
              <p:nvSpPr>
                <p:cNvPr id="14" name="文本框 13"/>
                <p:cNvSpPr txBox="1"/>
                <p:nvPr/>
              </p:nvSpPr>
              <p:spPr>
                <a:xfrm>
                  <a:off x="6345382" y="2363613"/>
                  <a:ext cx="1662543" cy="626081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zh-CN" altLang="en-US" sz="2303" dirty="0"/>
                    <a:t>向量的数量积及其几何意义</a:t>
                  </a:r>
                </a:p>
              </p:txBody>
            </p:sp>
            <p:sp>
              <p:nvSpPr>
                <p:cNvPr id="15" name="文本框 14"/>
                <p:cNvSpPr txBox="1"/>
                <p:nvPr/>
              </p:nvSpPr>
              <p:spPr>
                <a:xfrm>
                  <a:off x="3241966" y="3429564"/>
                  <a:ext cx="2812473" cy="626081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zh-CN" altLang="en-US" sz="2303" dirty="0"/>
                    <a:t>平面向量的基本定理及坐标表示</a:t>
                  </a:r>
                </a:p>
              </p:txBody>
            </p:sp>
            <p:sp>
              <p:nvSpPr>
                <p:cNvPr id="16" name="文本框 15"/>
                <p:cNvSpPr txBox="1"/>
                <p:nvPr/>
              </p:nvSpPr>
              <p:spPr>
                <a:xfrm>
                  <a:off x="3741033" y="4495514"/>
                  <a:ext cx="1800174" cy="34912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zh-CN" altLang="en-US" sz="2303" dirty="0"/>
                    <a:t>平面向量的应用</a:t>
                  </a:r>
                </a:p>
              </p:txBody>
            </p:sp>
            <p:cxnSp>
              <p:nvCxnSpPr>
                <p:cNvPr id="18" name="直接箭头连接符 17"/>
                <p:cNvCxnSpPr>
                  <a:stCxn id="11" idx="2"/>
                  <a:endCxn id="13" idx="0"/>
                </p:cNvCxnSpPr>
                <p:nvPr/>
              </p:nvCxnSpPr>
              <p:spPr>
                <a:xfrm flipH="1">
                  <a:off x="4641273" y="2012983"/>
                  <a:ext cx="6930" cy="35063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肘形连接符 22"/>
                <p:cNvCxnSpPr/>
                <p:nvPr/>
              </p:nvCxnSpPr>
              <p:spPr>
                <a:xfrm rot="16200000" flipH="1">
                  <a:off x="5673439" y="979250"/>
                  <a:ext cx="384371" cy="2441187"/>
                </a:xfrm>
                <a:prstGeom prst="bentConnector3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肘形连接符 28"/>
                <p:cNvCxnSpPr/>
                <p:nvPr/>
              </p:nvCxnSpPr>
              <p:spPr>
                <a:xfrm rot="5400000">
                  <a:off x="5671385" y="2016031"/>
                  <a:ext cx="385879" cy="2441187"/>
                </a:xfrm>
                <a:prstGeom prst="bentConnector3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接连接符 30"/>
                <p:cNvCxnSpPr>
                  <a:stCxn id="13" idx="2"/>
                  <a:endCxn id="13" idx="2"/>
                </p:cNvCxnSpPr>
                <p:nvPr/>
              </p:nvCxnSpPr>
              <p:spPr>
                <a:xfrm>
                  <a:off x="4641273" y="3009945"/>
                  <a:ext cx="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箭头连接符 33"/>
                <p:cNvCxnSpPr>
                  <a:endCxn id="16" idx="0"/>
                </p:cNvCxnSpPr>
                <p:nvPr/>
              </p:nvCxnSpPr>
              <p:spPr>
                <a:xfrm flipH="1">
                  <a:off x="4641120" y="4075895"/>
                  <a:ext cx="12154" cy="419619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连接符 36"/>
                <p:cNvCxnSpPr>
                  <a:stCxn id="13" idx="2"/>
                </p:cNvCxnSpPr>
                <p:nvPr/>
              </p:nvCxnSpPr>
              <p:spPr>
                <a:xfrm flipH="1">
                  <a:off x="4641120" y="3009945"/>
                  <a:ext cx="153" cy="233512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1" name="文本框 40"/>
          <p:cNvSpPr txBox="1"/>
          <p:nvPr/>
        </p:nvSpPr>
        <p:spPr>
          <a:xfrm>
            <a:off x="575936" y="838700"/>
            <a:ext cx="3220201" cy="64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583" b="1" dirty="0">
                <a:solidFill>
                  <a:srgbClr val="0000FF"/>
                </a:solidFill>
              </a:rPr>
              <a:t>本章知识结构</a:t>
            </a:r>
          </a:p>
        </p:txBody>
      </p:sp>
    </p:spTree>
    <p:extLst>
      <p:ext uri="{BB962C8B-B14F-4D97-AF65-F5344CB8AC3E}">
        <p14:creationId xmlns:p14="http://schemas.microsoft.com/office/powerpoint/2010/main" val="105464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25478" y="6442321"/>
            <a:ext cx="12217479" cy="1392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Triangle 201"/>
          <p:cNvSpPr/>
          <p:nvPr/>
        </p:nvSpPr>
        <p:spPr>
          <a:xfrm rot="10800000">
            <a:off x="5690199" y="-7998"/>
            <a:ext cx="873488" cy="290953"/>
          </a:xfrm>
          <a:prstGeom prst="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72">
              <a:solidFill>
                <a:schemeClr val="tx1"/>
              </a:solidFill>
            </a:endParaRPr>
          </a:p>
        </p:txBody>
      </p:sp>
      <p:sp>
        <p:nvSpPr>
          <p:cNvPr id="65" name="右箭头 64"/>
          <p:cNvSpPr/>
          <p:nvPr/>
        </p:nvSpPr>
        <p:spPr>
          <a:xfrm>
            <a:off x="353676" y="3873949"/>
            <a:ext cx="1913682" cy="993609"/>
          </a:xfrm>
          <a:prstGeom prst="rightArrow">
            <a:avLst>
              <a:gd name="adj1" fmla="val 66953"/>
              <a:gd name="adj2" fmla="val 50000"/>
            </a:avLst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59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6" name="右箭头 65"/>
          <p:cNvSpPr/>
          <p:nvPr/>
        </p:nvSpPr>
        <p:spPr>
          <a:xfrm>
            <a:off x="386391" y="1745482"/>
            <a:ext cx="1880967" cy="993609"/>
          </a:xfrm>
          <a:prstGeom prst="rightArrow">
            <a:avLst>
              <a:gd name="adj1" fmla="val 66953"/>
              <a:gd name="adj2" fmla="val 50000"/>
            </a:avLst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59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7" name="右箭头 66"/>
          <p:cNvSpPr/>
          <p:nvPr/>
        </p:nvSpPr>
        <p:spPr>
          <a:xfrm>
            <a:off x="353677" y="5114875"/>
            <a:ext cx="1913681" cy="993609"/>
          </a:xfrm>
          <a:prstGeom prst="rightArrow">
            <a:avLst>
              <a:gd name="adj1" fmla="val 66953"/>
              <a:gd name="adj2" fmla="val 50000"/>
            </a:avLst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59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9" name="TextBox 9"/>
          <p:cNvSpPr txBox="1"/>
          <p:nvPr/>
        </p:nvSpPr>
        <p:spPr>
          <a:xfrm>
            <a:off x="321745" y="1912825"/>
            <a:ext cx="1654056" cy="5907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>
              <a:lnSpc>
                <a:spcPct val="150000"/>
              </a:lnSpc>
              <a:defRPr/>
            </a:pPr>
            <a:r>
              <a:rPr lang="zh-CN" altLang="en-US" sz="2559" kern="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黑体" pitchFamily="2" charset="-122"/>
              </a:rPr>
              <a:t>目标任务</a:t>
            </a:r>
          </a:p>
        </p:txBody>
      </p:sp>
      <p:sp>
        <p:nvSpPr>
          <p:cNvPr id="70" name="TextBox 11"/>
          <p:cNvSpPr txBox="1"/>
          <p:nvPr/>
        </p:nvSpPr>
        <p:spPr>
          <a:xfrm>
            <a:off x="5140601" y="3130809"/>
            <a:ext cx="1654056" cy="5907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>
              <a:lnSpc>
                <a:spcPct val="150000"/>
              </a:lnSpc>
              <a:defRPr/>
            </a:pPr>
            <a:r>
              <a:rPr lang="zh-CN" altLang="en-US" sz="2559" kern="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黑体" pitchFamily="2" charset="-122"/>
              </a:rPr>
              <a:t>教学目标</a:t>
            </a:r>
          </a:p>
        </p:txBody>
      </p:sp>
      <p:sp>
        <p:nvSpPr>
          <p:cNvPr id="71" name="TextBox 12"/>
          <p:cNvSpPr txBox="1"/>
          <p:nvPr/>
        </p:nvSpPr>
        <p:spPr>
          <a:xfrm>
            <a:off x="5140601" y="3907372"/>
            <a:ext cx="1654056" cy="5907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>
              <a:lnSpc>
                <a:spcPct val="150000"/>
              </a:lnSpc>
              <a:defRPr/>
            </a:pPr>
            <a:r>
              <a:rPr lang="zh-CN" altLang="en-US" sz="2559" kern="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黑体" pitchFamily="2" charset="-122"/>
              </a:rPr>
              <a:t>教学准备</a:t>
            </a:r>
          </a:p>
        </p:txBody>
      </p:sp>
      <p:sp>
        <p:nvSpPr>
          <p:cNvPr id="72" name="TextBox 13"/>
          <p:cNvSpPr txBox="1"/>
          <p:nvPr/>
        </p:nvSpPr>
        <p:spPr>
          <a:xfrm>
            <a:off x="321745" y="4061848"/>
            <a:ext cx="1654056" cy="4984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>
              <a:lnSpc>
                <a:spcPct val="150000"/>
              </a:lnSpc>
              <a:defRPr/>
            </a:pPr>
            <a:r>
              <a:rPr lang="zh-CN" altLang="en-US" sz="2559" kern="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黑体" pitchFamily="2" charset="-122"/>
              </a:rPr>
              <a:t>学习</a:t>
            </a:r>
            <a:r>
              <a:rPr lang="zh-CN" altLang="en-US" sz="2559" kern="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黑体" pitchFamily="2" charset="-122"/>
              </a:rPr>
              <a:t>重点</a:t>
            </a:r>
            <a:endParaRPr lang="zh-CN" altLang="en-US" sz="2559" kern="0" dirty="0">
              <a:solidFill>
                <a:schemeClr val="bg2">
                  <a:lumMod val="1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华文黑体" pitchFamily="2" charset="-122"/>
            </a:endParaRPr>
          </a:p>
        </p:txBody>
      </p:sp>
      <p:sp>
        <p:nvSpPr>
          <p:cNvPr id="73" name="TextBox 15"/>
          <p:cNvSpPr txBox="1"/>
          <p:nvPr/>
        </p:nvSpPr>
        <p:spPr>
          <a:xfrm>
            <a:off x="2359881" y="1577096"/>
            <a:ext cx="9423232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365646" indent="-365646">
              <a:buFont typeface="Wingdings" panose="05000000000000000000" pitchFamily="2" charset="2"/>
              <a:buChar char="l"/>
            </a:pP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水平一：通过本节的学习，知道</a:t>
            </a:r>
            <a:r>
              <a:rPr lang="zh-CN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平面向量的实际背景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365646" indent="-365646">
              <a:buFont typeface="Wingdings" panose="05000000000000000000" pitchFamily="2" charset="2"/>
              <a:buChar char="l"/>
            </a:pP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水平二：会</a:t>
            </a:r>
            <a:r>
              <a:rPr lang="zh-CN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通过</a:t>
            </a:r>
            <a:r>
              <a:rPr lang="zh-CN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对位移、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速度、</a:t>
            </a:r>
            <a:r>
              <a:rPr lang="zh-CN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力、等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量</a:t>
            </a:r>
            <a:r>
              <a:rPr lang="zh-CN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的分析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，抽象出平面向量概念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365646" indent="-365646">
              <a:buFont typeface="Wingdings" panose="05000000000000000000" pitchFamily="2" charset="2"/>
              <a:buChar char="l"/>
            </a:pP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水平三：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能理解零向量和单位向量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含义，会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用几何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方法和代数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方法表示</a:t>
            </a:r>
            <a:r>
              <a:rPr lang="zh-CN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平面向量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365646" indent="-365646">
              <a:buFont typeface="Wingdings" panose="05000000000000000000" pitchFamily="2" charset="2"/>
              <a:buChar char="l"/>
            </a:pP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水平四：能深入</a:t>
            </a:r>
            <a:r>
              <a:rPr lang="zh-CN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理解</a:t>
            </a:r>
            <a:r>
              <a:rPr lang="zh-CN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平面向量和两个相等向量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与共线向量本质特征</a:t>
            </a:r>
            <a:endParaRPr lang="zh-CN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4" name="TextBox 15"/>
          <p:cNvSpPr txBox="1"/>
          <p:nvPr/>
        </p:nvSpPr>
        <p:spPr>
          <a:xfrm>
            <a:off x="2397170" y="4035207"/>
            <a:ext cx="5962894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365646" indent="-365646" algn="just">
              <a:buFont typeface="Wingdings" panose="05000000000000000000" pitchFamily="2" charset="2"/>
              <a:buChar char="l"/>
              <a:defRPr sz="2303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平面</a:t>
            </a:r>
            <a:r>
              <a:rPr lang="zh-CN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向量的概念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平面</a:t>
            </a:r>
            <a:r>
              <a:rPr lang="zh-CN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向量的几何表示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相等向量与共线向量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2" name="TextBox 9"/>
          <p:cNvSpPr txBox="1"/>
          <p:nvPr/>
        </p:nvSpPr>
        <p:spPr>
          <a:xfrm>
            <a:off x="334201" y="5270428"/>
            <a:ext cx="1654056" cy="4984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>
              <a:lnSpc>
                <a:spcPct val="150000"/>
              </a:lnSpc>
              <a:defRPr/>
            </a:pPr>
            <a:r>
              <a:rPr lang="zh-CN" altLang="en-US" sz="2559" kern="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黑体" pitchFamily="2" charset="-122"/>
              </a:rPr>
              <a:t>学习</a:t>
            </a:r>
            <a:r>
              <a:rPr lang="zh-CN" altLang="en-US" sz="2559" kern="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黑体" pitchFamily="2" charset="-122"/>
              </a:rPr>
              <a:t>难点</a:t>
            </a:r>
            <a:endParaRPr lang="zh-CN" altLang="en-US" sz="2559" kern="0" dirty="0">
              <a:solidFill>
                <a:schemeClr val="bg2">
                  <a:lumMod val="1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华文黑体" pitchFamily="2" charset="-122"/>
            </a:endParaRPr>
          </a:p>
        </p:txBody>
      </p:sp>
      <p:sp>
        <p:nvSpPr>
          <p:cNvPr id="24" name="TextBox 15"/>
          <p:cNvSpPr txBox="1"/>
          <p:nvPr/>
        </p:nvSpPr>
        <p:spPr>
          <a:xfrm>
            <a:off x="2397170" y="5393984"/>
            <a:ext cx="7812211" cy="5012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建立</a:t>
            </a:r>
            <a:r>
              <a:rPr lang="zh-CN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向量的概念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，深刻</a:t>
            </a:r>
            <a:r>
              <a:rPr lang="zh-CN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理解平面向量的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概念</a:t>
            </a:r>
            <a:r>
              <a:rPr lang="zh-CN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和基本要素</a:t>
            </a:r>
            <a:endParaRPr lang="en-US" altLang="zh-CN" sz="24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9" name="标题 1"/>
          <p:cNvSpPr>
            <a:spLocks noGrp="1"/>
          </p:cNvSpPr>
          <p:nvPr>
            <p:ph type="title"/>
          </p:nvPr>
        </p:nvSpPr>
        <p:spPr>
          <a:xfrm>
            <a:off x="838201" y="365240"/>
            <a:ext cx="10515600" cy="1325514"/>
          </a:xfrm>
        </p:spPr>
        <p:txBody>
          <a:bodyPr>
            <a:normAutofit/>
          </a:bodyPr>
          <a:lstStyle/>
          <a:p>
            <a:r>
              <a:rPr lang="en-US" altLang="zh-CN" sz="3600" b="1" spc="384" dirty="0"/>
              <a:t>6.1</a:t>
            </a:r>
            <a:r>
              <a:rPr lang="zh-CN" altLang="en-US" sz="3600" b="1" spc="384" dirty="0"/>
              <a:t>平面向量的概念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914950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5" grpId="0" animBg="1"/>
      <p:bldP spid="66" grpId="0" animBg="1"/>
      <p:bldP spid="67" grpId="0" animBg="1"/>
      <p:bldP spid="69" grpId="0"/>
      <p:bldP spid="70" grpId="0"/>
      <p:bldP spid="71" grpId="0"/>
      <p:bldP spid="72" grpId="0"/>
      <p:bldP spid="73" grpId="0"/>
      <p:bldP spid="74" grpId="0"/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6.1.1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向量的实际背景与概念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1" y="1468910"/>
            <a:ext cx="10515600" cy="48334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zh-CN" altLang="en-US" sz="3583" b="1" dirty="0">
                <a:solidFill>
                  <a:schemeClr val="accent5"/>
                </a:solidFill>
              </a:rPr>
              <a:t>观察下列各“量”的共同特点</a:t>
            </a:r>
            <a:endParaRPr lang="en-US" altLang="zh-CN" sz="3583" b="1" dirty="0">
              <a:solidFill>
                <a:schemeClr val="accent5"/>
              </a:solidFill>
            </a:endParaRPr>
          </a:p>
          <a:p>
            <a:r>
              <a:rPr lang="zh-CN" altLang="en-US" dirty="0" smtClean="0"/>
              <a:t>位移：小船由</a:t>
            </a:r>
            <a:r>
              <a:rPr lang="en-US" altLang="zh-CN" i="1" dirty="0" smtClean="0"/>
              <a:t>A</a:t>
            </a:r>
            <a:r>
              <a:rPr lang="zh-CN" altLang="en-US" dirty="0" smtClean="0"/>
              <a:t>地向东南方向航行</a:t>
            </a:r>
            <a:r>
              <a:rPr lang="en-US" altLang="zh-CN" dirty="0" smtClean="0"/>
              <a:t>15 n mile</a:t>
            </a:r>
            <a:r>
              <a:rPr lang="zh-CN" altLang="en-US" dirty="0" smtClean="0"/>
              <a:t>到达</a:t>
            </a:r>
            <a:r>
              <a:rPr lang="en-US" altLang="zh-CN" i="1" dirty="0" smtClean="0"/>
              <a:t>B</a:t>
            </a:r>
            <a:r>
              <a:rPr lang="zh-CN" altLang="en-US" dirty="0" smtClean="0"/>
              <a:t>地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                  </a:t>
            </a:r>
            <a:r>
              <a:rPr lang="zh-CN" altLang="en-US" dirty="0" smtClean="0">
                <a:solidFill>
                  <a:srgbClr val="FF0000"/>
                </a:solidFill>
              </a:rPr>
              <a:t>大小：</a:t>
            </a:r>
            <a:r>
              <a:rPr lang="en-US" altLang="zh-CN" dirty="0" smtClean="0">
                <a:solidFill>
                  <a:srgbClr val="FF0000"/>
                </a:solidFill>
              </a:rPr>
              <a:t>15 n mile   </a:t>
            </a:r>
            <a:r>
              <a:rPr lang="zh-CN" altLang="en-US" dirty="0" smtClean="0">
                <a:solidFill>
                  <a:srgbClr val="FF0000"/>
                </a:solidFill>
              </a:rPr>
              <a:t>方向：东南方向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zh-CN" altLang="en-US" dirty="0" smtClean="0"/>
              <a:t>速度：小船航行的速度是</a:t>
            </a:r>
            <a:r>
              <a:rPr lang="en-US" altLang="zh-CN" dirty="0" smtClean="0"/>
              <a:t>10 n mile/h,</a:t>
            </a:r>
            <a:r>
              <a:rPr lang="zh-CN" altLang="en-US" dirty="0" smtClean="0"/>
              <a:t>速度方向是东南方向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                  </a:t>
            </a:r>
            <a:r>
              <a:rPr lang="zh-CN" altLang="en-US" dirty="0" smtClean="0">
                <a:solidFill>
                  <a:srgbClr val="FF0000"/>
                </a:solidFill>
              </a:rPr>
              <a:t>大小：</a:t>
            </a:r>
            <a:r>
              <a:rPr lang="en-US" altLang="zh-CN" dirty="0" smtClean="0">
                <a:solidFill>
                  <a:srgbClr val="FF0000"/>
                </a:solidFill>
              </a:rPr>
              <a:t>10 n mile/h   </a:t>
            </a:r>
            <a:r>
              <a:rPr lang="zh-CN" altLang="en-US" dirty="0" smtClean="0">
                <a:solidFill>
                  <a:srgbClr val="FF0000"/>
                </a:solidFill>
              </a:rPr>
              <a:t>方向：东南方向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zh-CN" altLang="en-US" dirty="0" smtClean="0"/>
              <a:t>重力：物体受到的重力是竖直向下的（图</a:t>
            </a:r>
            <a:r>
              <a:rPr lang="en-US" altLang="zh-CN" dirty="0" smtClean="0"/>
              <a:t>6.1-1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          </a:t>
            </a:r>
            <a:r>
              <a:rPr lang="zh-CN" altLang="en-US" dirty="0" smtClean="0"/>
              <a:t>物体质量越大，它受到的重力也越大。                                 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                 </a:t>
            </a:r>
            <a:r>
              <a:rPr lang="zh-CN" altLang="en-US" dirty="0" smtClean="0">
                <a:solidFill>
                  <a:srgbClr val="FF0000"/>
                </a:solidFill>
              </a:rPr>
              <a:t>大小：</a:t>
            </a:r>
            <a:r>
              <a:rPr lang="en-US" altLang="zh-CN" dirty="0" smtClean="0">
                <a:solidFill>
                  <a:srgbClr val="FF0000"/>
                </a:solidFill>
              </a:rPr>
              <a:t>G=mg  </a:t>
            </a:r>
            <a:r>
              <a:rPr lang="zh-CN" altLang="en-US" dirty="0" smtClean="0">
                <a:solidFill>
                  <a:srgbClr val="FF0000"/>
                </a:solidFill>
              </a:rPr>
              <a:t>方向：竖直向下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zh-CN" altLang="en-US" dirty="0" smtClean="0"/>
              <a:t>浮力：物体在液体中受到的浮力是竖直向上的（图</a:t>
            </a:r>
            <a:r>
              <a:rPr lang="en-US" altLang="zh-CN" dirty="0" smtClean="0"/>
              <a:t>6.1-2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          </a:t>
            </a:r>
            <a:r>
              <a:rPr lang="zh-CN" altLang="en-US" dirty="0" smtClean="0"/>
              <a:t>物体寖在液体的体积越大，它受到的浮力也越大。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          </a:t>
            </a:r>
            <a:r>
              <a:rPr lang="zh-CN" altLang="en-US" dirty="0" smtClean="0">
                <a:solidFill>
                  <a:srgbClr val="FF0000"/>
                </a:solidFill>
              </a:rPr>
              <a:t>大小：</a:t>
            </a:r>
            <a:r>
              <a:rPr lang="en-US" altLang="zh-CN" i="1" dirty="0" smtClean="0">
                <a:solidFill>
                  <a:srgbClr val="FF0000"/>
                </a:solidFill>
              </a:rPr>
              <a:t>F</a:t>
            </a:r>
            <a:r>
              <a:rPr lang="en-US" altLang="zh-CN" dirty="0" smtClean="0">
                <a:solidFill>
                  <a:srgbClr val="FF0000"/>
                </a:solidFill>
              </a:rPr>
              <a:t>=k</a:t>
            </a:r>
            <a:r>
              <a:rPr lang="en-US" altLang="zh-CN" i="1" dirty="0" smtClean="0">
                <a:solidFill>
                  <a:srgbClr val="FF0000"/>
                </a:solidFill>
              </a:rPr>
              <a:t>V</a:t>
            </a:r>
            <a:r>
              <a:rPr lang="en-US" altLang="zh-CN" dirty="0" smtClean="0">
                <a:solidFill>
                  <a:srgbClr val="FF0000"/>
                </a:solidFill>
              </a:rPr>
              <a:t>   </a:t>
            </a:r>
            <a:r>
              <a:rPr lang="zh-CN" altLang="en-US" dirty="0" smtClean="0">
                <a:solidFill>
                  <a:srgbClr val="FF0000"/>
                </a:solidFill>
              </a:rPr>
              <a:t>方向：竖直向上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zh-CN" altLang="en-US" b="1" dirty="0" smtClean="0">
                <a:solidFill>
                  <a:srgbClr val="0000FF"/>
                </a:solidFill>
              </a:rPr>
              <a:t>共同特点：“</a:t>
            </a:r>
            <a:r>
              <a:rPr lang="zh-CN" altLang="en-US" b="1" dirty="0">
                <a:solidFill>
                  <a:srgbClr val="0000FF"/>
                </a:solidFill>
              </a:rPr>
              <a:t>既有大小 </a:t>
            </a:r>
            <a:r>
              <a:rPr lang="zh-CN" altLang="en-US" b="1" dirty="0" smtClean="0">
                <a:solidFill>
                  <a:srgbClr val="0000FF"/>
                </a:solidFill>
              </a:rPr>
              <a:t>” ，“</a:t>
            </a:r>
            <a:r>
              <a:rPr lang="zh-CN" altLang="en-US" b="1" dirty="0">
                <a:solidFill>
                  <a:srgbClr val="0000FF"/>
                </a:solidFill>
              </a:rPr>
              <a:t>又有方向</a:t>
            </a:r>
            <a:r>
              <a:rPr lang="zh-CN" altLang="en-US" b="1" dirty="0" smtClean="0">
                <a:solidFill>
                  <a:srgbClr val="0000FF"/>
                </a:solidFill>
              </a:rPr>
              <a:t>” 的量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9627510" y="850372"/>
            <a:ext cx="1831417" cy="1357735"/>
            <a:chOff x="7184503" y="213842"/>
            <a:chExt cx="1632657" cy="1299614"/>
          </a:xfrm>
        </p:grpSpPr>
        <p:cxnSp>
          <p:nvCxnSpPr>
            <p:cNvPr id="5" name="直接箭头连接符 4"/>
            <p:cNvCxnSpPr/>
            <p:nvPr/>
          </p:nvCxnSpPr>
          <p:spPr>
            <a:xfrm>
              <a:off x="7498080" y="542266"/>
              <a:ext cx="894080" cy="74168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/>
          </p:nvSpPr>
          <p:spPr>
            <a:xfrm>
              <a:off x="7184503" y="213842"/>
              <a:ext cx="523240" cy="441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8293920" y="1071554"/>
              <a:ext cx="523240" cy="441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7361" y="2354494"/>
            <a:ext cx="2571716" cy="19418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2383" y="4366917"/>
            <a:ext cx="1831417" cy="240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47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6.1.1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向量的实际背景与概念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600" dirty="0" smtClean="0"/>
              <a:t>我们知道，从一支笔、一棵树、一本书、一个苹果</a:t>
            </a:r>
            <a:r>
              <a:rPr lang="en-US" altLang="zh-CN" sz="2600" dirty="0" smtClean="0"/>
              <a:t>……</a:t>
            </a:r>
            <a:r>
              <a:rPr lang="zh-CN" altLang="en-US" sz="2600" dirty="0" smtClean="0"/>
              <a:t>中，可以抽象出只有大小的数量“</a:t>
            </a:r>
            <a:r>
              <a:rPr lang="en-US" altLang="zh-CN" sz="2600" dirty="0" smtClean="0"/>
              <a:t>1</a:t>
            </a:r>
            <a:r>
              <a:rPr lang="zh-CN" altLang="en-US" sz="2600" dirty="0" smtClean="0"/>
              <a:t>”。</a:t>
            </a:r>
            <a:endParaRPr lang="en-US" altLang="zh-CN" sz="2600" dirty="0" smtClean="0"/>
          </a:p>
          <a:p>
            <a:r>
              <a:rPr lang="zh-CN" altLang="en-US" sz="2600" dirty="0" smtClean="0"/>
              <a:t>类似地我们可以对位移、速度、重力、浮力</a:t>
            </a:r>
            <a:r>
              <a:rPr lang="en-US" altLang="zh-CN" sz="2600" dirty="0" smtClean="0"/>
              <a:t>……</a:t>
            </a:r>
            <a:r>
              <a:rPr lang="zh-CN" altLang="en-US" sz="2600" dirty="0" smtClean="0"/>
              <a:t>这些量进行抽象，形成一种新的“量”</a:t>
            </a:r>
            <a:r>
              <a:rPr lang="en-US" altLang="zh-CN" sz="2600" dirty="0" smtClean="0"/>
              <a:t>——</a:t>
            </a:r>
            <a:r>
              <a:rPr lang="zh-CN" altLang="en-US" sz="2600" dirty="0" smtClean="0"/>
              <a:t>向量</a:t>
            </a:r>
            <a:endParaRPr lang="en-US" altLang="zh-CN" sz="2600" dirty="0" smtClean="0"/>
          </a:p>
          <a:p>
            <a:r>
              <a:rPr lang="zh-CN" altLang="en-US" sz="2600" dirty="0" smtClean="0">
                <a:solidFill>
                  <a:srgbClr val="FF0000"/>
                </a:solidFill>
              </a:rPr>
              <a:t>向量的定义：在数学中，我们把既有大小又有方向的量叫做向量</a:t>
            </a:r>
            <a:endParaRPr lang="en-US" altLang="zh-CN" sz="2600" dirty="0" smtClean="0">
              <a:solidFill>
                <a:srgbClr val="FF0000"/>
              </a:solidFill>
            </a:endParaRPr>
          </a:p>
          <a:p>
            <a:r>
              <a:rPr lang="zh-CN" altLang="en-US" sz="2600" dirty="0" smtClean="0"/>
              <a:t>把只有大小没有方向的量称为数量。例如，年龄、身高、长度、面积、体积、质量等都是数量。</a:t>
            </a:r>
            <a:endParaRPr lang="en-US" altLang="zh-CN" sz="2600" dirty="0" smtClean="0"/>
          </a:p>
          <a:p>
            <a:r>
              <a:rPr lang="zh-CN" altLang="en-US" sz="2600" dirty="0" smtClean="0"/>
              <a:t>物理学中常称向量为</a:t>
            </a:r>
            <a:r>
              <a:rPr lang="zh-CN" altLang="en-US" sz="2600" b="1" dirty="0" smtClean="0">
                <a:solidFill>
                  <a:srgbClr val="0070C0"/>
                </a:solidFill>
              </a:rPr>
              <a:t>矢量</a:t>
            </a:r>
            <a:r>
              <a:rPr lang="zh-CN" altLang="en-US" sz="2600" dirty="0" smtClean="0"/>
              <a:t>。数量是标量</a:t>
            </a:r>
            <a:endParaRPr lang="en-US" altLang="zh-CN" sz="2600" dirty="0" smtClean="0"/>
          </a:p>
          <a:p>
            <a:pPr marL="0" indent="0">
              <a:buNone/>
            </a:pPr>
            <a:r>
              <a:rPr lang="zh-CN" altLang="en-US" sz="2600" dirty="0" smtClean="0"/>
              <a:t>        如何表示一个向量呢？</a:t>
            </a:r>
            <a:endParaRPr lang="en-US" altLang="zh-CN" sz="2600" dirty="0" smtClean="0"/>
          </a:p>
        </p:txBody>
      </p:sp>
    </p:spTree>
    <p:extLst>
      <p:ext uri="{BB962C8B-B14F-4D97-AF65-F5344CB8AC3E}">
        <p14:creationId xmlns:p14="http://schemas.microsoft.com/office/powerpoint/2010/main" val="288817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6.1.2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向量的几何表示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1" y="1825684"/>
            <a:ext cx="10515600" cy="4687676"/>
          </a:xfrm>
        </p:spPr>
        <p:txBody>
          <a:bodyPr>
            <a:normAutofit fontScale="85000" lnSpcReduction="10000"/>
          </a:bodyPr>
          <a:lstStyle/>
          <a:p>
            <a:r>
              <a:rPr lang="zh-CN" altLang="en-US" dirty="0" smtClean="0"/>
              <a:t>数量：可以用实数表示，例如，</a:t>
            </a:r>
            <a:r>
              <a:rPr lang="en-US" altLang="zh-CN" dirty="0" smtClean="0"/>
              <a:t>1,  2</a:t>
            </a:r>
            <a:r>
              <a:rPr lang="zh-CN" altLang="en-US" dirty="0" smtClean="0"/>
              <a:t>， </a:t>
            </a:r>
            <a:r>
              <a:rPr lang="en-US" altLang="zh-CN" dirty="0" smtClean="0"/>
              <a:t>-3.2</a:t>
            </a:r>
            <a:r>
              <a:rPr lang="zh-CN" altLang="en-US" dirty="0" smtClean="0"/>
              <a:t>，      </a:t>
            </a:r>
            <a:r>
              <a:rPr lang="en-US" altLang="zh-CN" dirty="0" smtClean="0"/>
              <a:t>……</a:t>
            </a:r>
          </a:p>
          <a:p>
            <a:pPr marL="0" indent="0">
              <a:buNone/>
            </a:pPr>
            <a:r>
              <a:rPr lang="zh-CN" altLang="en-US" dirty="0" smtClean="0"/>
              <a:t>  几何表示：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r>
              <a:rPr lang="zh-CN" altLang="en-US" dirty="0"/>
              <a:t>向量：也可以用几何表示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 smtClean="0"/>
              <a:t>   例如，小船的位移   起点</a:t>
            </a:r>
            <a:r>
              <a:rPr lang="en-US" altLang="zh-CN" i="1" dirty="0" smtClean="0"/>
              <a:t>A </a:t>
            </a:r>
            <a:r>
              <a:rPr lang="en-US" altLang="zh-CN" dirty="0" smtClean="0"/>
              <a:t> </a:t>
            </a:r>
            <a:r>
              <a:rPr lang="zh-CN" altLang="en-US" dirty="0" smtClean="0"/>
              <a:t>终点</a:t>
            </a:r>
            <a:r>
              <a:rPr lang="en-US" altLang="zh-CN" i="1" dirty="0" smtClean="0"/>
              <a:t>B</a:t>
            </a:r>
            <a:r>
              <a:rPr lang="en-US" altLang="zh-CN" dirty="0" smtClean="0"/>
              <a:t> </a:t>
            </a:r>
            <a:r>
              <a:rPr lang="zh-CN" altLang="en-US" dirty="0" smtClean="0"/>
              <a:t>，用连接</a:t>
            </a:r>
            <a:r>
              <a:rPr lang="en-US" altLang="zh-CN" dirty="0" smtClean="0"/>
              <a:t>A,B</a:t>
            </a:r>
            <a:r>
              <a:rPr lang="zh-CN" altLang="en-US" dirty="0" smtClean="0"/>
              <a:t>两点的线段长度表示位移的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大小，在终点</a:t>
            </a:r>
            <a:r>
              <a:rPr lang="en-US" altLang="zh-CN" dirty="0" smtClean="0"/>
              <a:t>B</a:t>
            </a:r>
            <a:r>
              <a:rPr lang="zh-CN" altLang="en-US" dirty="0" smtClean="0"/>
              <a:t>处加上箭头表示位移的方向。</a:t>
            </a:r>
            <a:endParaRPr lang="en-US" altLang="zh-CN" dirty="0" smtClean="0"/>
          </a:p>
          <a:p>
            <a:r>
              <a:rPr lang="zh-CN" altLang="en-US" dirty="0" smtClean="0">
                <a:solidFill>
                  <a:srgbClr val="FF0000"/>
                </a:solidFill>
              </a:rPr>
              <a:t>可以用带有箭头的线段来表示向量。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dirty="0" smtClean="0">
                <a:solidFill>
                  <a:srgbClr val="FF0000"/>
                </a:solidFill>
              </a:rPr>
              <a:t>线段按一定比例（标度）画出，它的长短表示向量的大小。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dirty="0" smtClean="0">
                <a:solidFill>
                  <a:srgbClr val="FF0000"/>
                </a:solidFill>
              </a:rPr>
              <a:t>箭头的指向表示向量的方向。这个线段</a:t>
            </a:r>
            <a:r>
              <a:rPr lang="zh-CN" altLang="en-US" b="1" dirty="0" smtClean="0">
                <a:solidFill>
                  <a:srgbClr val="0070C0"/>
                </a:solidFill>
              </a:rPr>
              <a:t>叫有向线段</a:t>
            </a:r>
            <a:endParaRPr lang="en-US" altLang="zh-CN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0583478"/>
              </p:ext>
            </p:extLst>
          </p:nvPr>
        </p:nvGraphicFramePr>
        <p:xfrm>
          <a:off x="6935586" y="1747564"/>
          <a:ext cx="538061" cy="481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Equation" r:id="rId3" imgW="241200" imgH="215640" progId="Equation.DSMT4">
                  <p:embed/>
                </p:oleObj>
              </mc:Choice>
              <mc:Fallback>
                <p:oleObj name="Equation" r:id="rId3" imgW="241200" imgH="215640" progId="Equation.DSMT4">
                  <p:embed/>
                  <p:pic>
                    <p:nvPicPr>
                      <p:cNvPr id="4" name="对象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35586" y="1747564"/>
                        <a:ext cx="538061" cy="4814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224" y="1763713"/>
            <a:ext cx="4753546" cy="1893929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1300282" y="2792606"/>
            <a:ext cx="5635304" cy="702761"/>
            <a:chOff x="895739" y="2331327"/>
            <a:chExt cx="4404049" cy="549215"/>
          </a:xfrm>
        </p:grpSpPr>
        <p:sp>
          <p:nvSpPr>
            <p:cNvPr id="6" name="文本框 5"/>
            <p:cNvSpPr txBox="1"/>
            <p:nvPr/>
          </p:nvSpPr>
          <p:spPr>
            <a:xfrm>
              <a:off x="895739" y="2500604"/>
              <a:ext cx="1492898" cy="37993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zh-CN" altLang="en-US" sz="2559" dirty="0"/>
                <a:t>实数</a:t>
              </a:r>
              <a:r>
                <a:rPr lang="en-US" altLang="zh-CN" sz="2559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zh-CN" altLang="en-US" sz="2559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806890" y="2500604"/>
              <a:ext cx="1492898" cy="37993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zh-CN" altLang="en-US" sz="2559" dirty="0"/>
                <a:t>数轴上点</a:t>
              </a:r>
              <a:r>
                <a:rPr lang="en-US" altLang="zh-CN" sz="2559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zh-CN" altLang="en-US" sz="2559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559580" y="2331327"/>
              <a:ext cx="1045029" cy="349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303" dirty="0"/>
                <a:t>1-1</a:t>
              </a:r>
              <a:r>
                <a:rPr lang="zh-CN" altLang="en-US" sz="2303" dirty="0"/>
                <a:t>对应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9425776" y="4942470"/>
            <a:ext cx="1695994" cy="1305871"/>
            <a:chOff x="7251597" y="245934"/>
            <a:chExt cx="1565563" cy="1190328"/>
          </a:xfrm>
        </p:grpSpPr>
        <p:cxnSp>
          <p:nvCxnSpPr>
            <p:cNvPr id="12" name="直接箭头连接符 11"/>
            <p:cNvCxnSpPr/>
            <p:nvPr/>
          </p:nvCxnSpPr>
          <p:spPr>
            <a:xfrm>
              <a:off x="7498080" y="542266"/>
              <a:ext cx="894080" cy="74168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文本框 12"/>
            <p:cNvSpPr txBox="1"/>
            <p:nvPr/>
          </p:nvSpPr>
          <p:spPr>
            <a:xfrm>
              <a:off x="7251597" y="245934"/>
              <a:ext cx="523240" cy="420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8293920" y="1071554"/>
              <a:ext cx="523240" cy="364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i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B</a:t>
              </a:r>
              <a:endParaRPr lang="zh-CN" altLang="en-US" sz="2000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9" name="直接箭头连接符 18"/>
          <p:cNvCxnSpPr>
            <a:stCxn id="6" idx="3"/>
          </p:cNvCxnSpPr>
          <p:nvPr/>
        </p:nvCxnSpPr>
        <p:spPr>
          <a:xfrm>
            <a:off x="3210555" y="3265194"/>
            <a:ext cx="181475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83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6.1.2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向量的几何表示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03898"/>
            <a:ext cx="10515600" cy="4351338"/>
          </a:xfrm>
        </p:spPr>
        <p:txBody>
          <a:bodyPr>
            <a:normAutofit/>
          </a:bodyPr>
          <a:lstStyle/>
          <a:p>
            <a:r>
              <a:rPr lang="zh-CN" altLang="en-US" sz="2600" dirty="0" smtClean="0"/>
              <a:t>有向线段：在线段</a:t>
            </a:r>
            <a:r>
              <a:rPr lang="en-US" altLang="zh-CN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zh-CN" altLang="en-US" sz="2600" dirty="0" smtClean="0"/>
              <a:t>的两个端点中，规定一个顺序，假设</a:t>
            </a:r>
            <a:r>
              <a:rPr lang="en-US" altLang="zh-CN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600" dirty="0" smtClean="0"/>
              <a:t>为起点，</a:t>
            </a:r>
            <a:r>
              <a:rPr lang="en-US" altLang="zh-CN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600" dirty="0" smtClean="0"/>
              <a:t>为终点，我们就说线段</a:t>
            </a:r>
            <a:r>
              <a:rPr lang="en-US" altLang="zh-CN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zh-CN" altLang="en-US" sz="2600" dirty="0" smtClean="0"/>
              <a:t>具有方向，</a:t>
            </a:r>
            <a:r>
              <a:rPr lang="zh-CN" altLang="en-US" sz="2600" b="1" dirty="0" smtClean="0">
                <a:solidFill>
                  <a:srgbClr val="0000FF"/>
                </a:solidFill>
              </a:rPr>
              <a:t>具有方向的线段叫有向线段。</a:t>
            </a:r>
            <a:r>
              <a:rPr lang="zh-CN" altLang="en-US" sz="2600" dirty="0" smtClean="0"/>
              <a:t>在有向线段终点画一个箭头（代表方向），以</a:t>
            </a:r>
            <a:r>
              <a:rPr lang="en-US" altLang="zh-CN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600" dirty="0" smtClean="0"/>
              <a:t>为起点，</a:t>
            </a:r>
            <a:r>
              <a:rPr lang="en-US" altLang="zh-CN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600" dirty="0" smtClean="0"/>
              <a:t>为终点的有向线段记为        </a:t>
            </a:r>
            <a:endParaRPr lang="en-US" altLang="zh-CN" sz="2600" dirty="0" smtClean="0"/>
          </a:p>
          <a:p>
            <a:endParaRPr lang="en-US" altLang="zh-CN" sz="2600" dirty="0" smtClean="0"/>
          </a:p>
          <a:p>
            <a:endParaRPr lang="en-US" altLang="zh-CN" sz="2600" dirty="0" smtClean="0"/>
          </a:p>
          <a:p>
            <a:endParaRPr lang="en-US" altLang="zh-CN" sz="2600" dirty="0"/>
          </a:p>
          <a:p>
            <a:r>
              <a:rPr lang="zh-CN" altLang="en-US" sz="2600" dirty="0" smtClean="0"/>
              <a:t>有向线段的三要素：起点，方向，长度。</a:t>
            </a:r>
            <a:endParaRPr lang="zh-CN" altLang="en-US" sz="2600" dirty="0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7938076"/>
              </p:ext>
            </p:extLst>
          </p:nvPr>
        </p:nvGraphicFramePr>
        <p:xfrm>
          <a:off x="2471888" y="2863081"/>
          <a:ext cx="556582" cy="445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4" name="Equation" r:id="rId3" imgW="253800" imgH="203040" progId="Equation.DSMT4">
                  <p:embed/>
                </p:oleObj>
              </mc:Choice>
              <mc:Fallback>
                <p:oleObj name="Equation" r:id="rId3" imgW="253800" imgH="203040" progId="Equation.DSMT4">
                  <p:embed/>
                  <p:pic>
                    <p:nvPicPr>
                      <p:cNvPr id="7" name="对象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71888" y="2863081"/>
                        <a:ext cx="556582" cy="4452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组合 7"/>
          <p:cNvGrpSpPr/>
          <p:nvPr/>
        </p:nvGrpSpPr>
        <p:grpSpPr>
          <a:xfrm>
            <a:off x="9211625" y="3419250"/>
            <a:ext cx="2135069" cy="1553659"/>
            <a:chOff x="7266423" y="274376"/>
            <a:chExt cx="1601937" cy="1148557"/>
          </a:xfrm>
        </p:grpSpPr>
        <p:cxnSp>
          <p:nvCxnSpPr>
            <p:cNvPr id="9" name="直接箭头连接符 8"/>
            <p:cNvCxnSpPr/>
            <p:nvPr/>
          </p:nvCxnSpPr>
          <p:spPr>
            <a:xfrm>
              <a:off x="7498080" y="542266"/>
              <a:ext cx="894080" cy="74168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/>
          </p:nvSpPr>
          <p:spPr>
            <a:xfrm>
              <a:off x="7266423" y="274376"/>
              <a:ext cx="523240" cy="341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8345120" y="1081643"/>
              <a:ext cx="523240" cy="341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7188692"/>
              </p:ext>
            </p:extLst>
          </p:nvPr>
        </p:nvGraphicFramePr>
        <p:xfrm>
          <a:off x="823913" y="3979863"/>
          <a:ext cx="759460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5" name="Equation" r:id="rId5" imgW="3466800" imgH="241200" progId="Equation.DSMT4">
                  <p:embed/>
                </p:oleObj>
              </mc:Choice>
              <mc:Fallback>
                <p:oleObj name="Equation" r:id="rId5" imgW="3466800" imgH="241200" progId="Equation.DSMT4">
                  <p:embed/>
                  <p:pic>
                    <p:nvPicPr>
                      <p:cNvPr id="12" name="对象 1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3913" y="3979863"/>
                        <a:ext cx="7594600" cy="528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823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6.1.2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向量的几何表示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0619" y="1581674"/>
            <a:ext cx="10515600" cy="5276326"/>
          </a:xfrm>
          <a:ln>
            <a:noFill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CN" altLang="en-US" sz="2600" b="1" dirty="0" smtClean="0">
                <a:solidFill>
                  <a:srgbClr val="0070C0"/>
                </a:solidFill>
              </a:rPr>
              <a:t>向量的几何表示</a:t>
            </a:r>
            <a:endParaRPr lang="en-US" altLang="zh-CN" sz="26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zh-CN" altLang="en-US" sz="2600" dirty="0" smtClean="0"/>
              <a:t>向量可以用有向线段        来表示，我们把这个向量</a:t>
            </a:r>
            <a:r>
              <a:rPr lang="zh-CN" altLang="en-US" sz="2600" dirty="0" smtClean="0">
                <a:solidFill>
                  <a:srgbClr val="FF0000"/>
                </a:solidFill>
              </a:rPr>
              <a:t>记为向量       </a:t>
            </a:r>
            <a:endParaRPr lang="en-US" altLang="zh-CN" sz="2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sz="2600" dirty="0" smtClean="0"/>
              <a:t>有向线段的长度            表示向量的大小</a:t>
            </a:r>
            <a:endParaRPr lang="en-US" altLang="zh-CN" sz="2600" dirty="0" smtClean="0"/>
          </a:p>
          <a:p>
            <a:pPr marL="0" indent="0">
              <a:buNone/>
            </a:pPr>
            <a:r>
              <a:rPr lang="zh-CN" altLang="en-US" sz="2600" dirty="0" smtClean="0"/>
              <a:t>有向线段的方向表示向量的方向</a:t>
            </a:r>
            <a:endParaRPr lang="en-US" altLang="zh-CN" sz="2600" dirty="0" smtClean="0"/>
          </a:p>
          <a:p>
            <a:pPr marL="0" indent="0">
              <a:buNone/>
            </a:pPr>
            <a:r>
              <a:rPr lang="zh-CN" altLang="en-US" sz="2600" dirty="0" smtClean="0"/>
              <a:t>向量        的大小称为向量          的长度（或称</a:t>
            </a:r>
            <a:r>
              <a:rPr lang="zh-CN" altLang="en-US" sz="2600" b="1" dirty="0" smtClean="0">
                <a:solidFill>
                  <a:srgbClr val="0070C0"/>
                </a:solidFill>
              </a:rPr>
              <a:t>模</a:t>
            </a:r>
            <a:r>
              <a:rPr lang="zh-CN" altLang="en-US" sz="2600" dirty="0" smtClean="0"/>
              <a:t>）记为</a:t>
            </a:r>
            <a:endParaRPr lang="en-US" altLang="zh-CN" sz="2600" dirty="0" smtClean="0"/>
          </a:p>
          <a:p>
            <a:r>
              <a:rPr lang="zh-CN" altLang="en-US" sz="2600" b="1" dirty="0" smtClean="0">
                <a:solidFill>
                  <a:srgbClr val="0070C0"/>
                </a:solidFill>
              </a:rPr>
              <a:t>特殊向量</a:t>
            </a:r>
            <a:endParaRPr lang="en-US" altLang="zh-CN" sz="26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altLang="zh-CN" sz="2600" dirty="0" smtClean="0"/>
          </a:p>
          <a:p>
            <a:pPr marL="0" indent="0">
              <a:buNone/>
            </a:pPr>
            <a:r>
              <a:rPr lang="zh-CN" altLang="en-US" sz="2600" dirty="0" smtClean="0"/>
              <a:t>  单位向量：长度为</a:t>
            </a:r>
            <a:r>
              <a:rPr lang="en-US" altLang="zh-CN" sz="2600" dirty="0" smtClean="0"/>
              <a:t>1 </a:t>
            </a:r>
            <a:r>
              <a:rPr lang="zh-CN" altLang="en-US" sz="2600" dirty="0" smtClean="0"/>
              <a:t>的向量叫单位向量。</a:t>
            </a:r>
            <a:endParaRPr lang="en-US" altLang="zh-CN" sz="2600" dirty="0"/>
          </a:p>
          <a:p>
            <a:r>
              <a:rPr lang="zh-CN" altLang="en-US" sz="2600" b="1" dirty="0" smtClean="0">
                <a:solidFill>
                  <a:srgbClr val="0070C0"/>
                </a:solidFill>
              </a:rPr>
              <a:t>向量的字母表示</a:t>
            </a:r>
            <a:endParaRPr lang="en-US" altLang="zh-CN" sz="26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3051041"/>
              </p:ext>
            </p:extLst>
          </p:nvPr>
        </p:nvGraphicFramePr>
        <p:xfrm>
          <a:off x="3842983" y="2058634"/>
          <a:ext cx="461686" cy="369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6" name="Equation" r:id="rId3" imgW="253800" imgH="203040" progId="Equation.DSMT4">
                  <p:embed/>
                </p:oleObj>
              </mc:Choice>
              <mc:Fallback>
                <p:oleObj name="Equation" r:id="rId3" imgW="253800" imgH="203040" progId="Equation.DSMT4">
                  <p:embed/>
                  <p:pic>
                    <p:nvPicPr>
                      <p:cNvPr id="4" name="对象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42983" y="2058634"/>
                        <a:ext cx="461686" cy="3693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3302879"/>
              </p:ext>
            </p:extLst>
          </p:nvPr>
        </p:nvGraphicFramePr>
        <p:xfrm>
          <a:off x="9408663" y="2017004"/>
          <a:ext cx="478003" cy="382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7" name="Equation" r:id="rId5" imgW="253800" imgH="203040" progId="Equation.DSMT4">
                  <p:embed/>
                </p:oleObj>
              </mc:Choice>
              <mc:Fallback>
                <p:oleObj name="Equation" r:id="rId5" imgW="253800" imgH="203040" progId="Equation.DSMT4">
                  <p:embed/>
                  <p:pic>
                    <p:nvPicPr>
                      <p:cNvPr id="5" name="对象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408663" y="2017004"/>
                        <a:ext cx="478003" cy="3824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584681"/>
              </p:ext>
            </p:extLst>
          </p:nvPr>
        </p:nvGraphicFramePr>
        <p:xfrm>
          <a:off x="3196044" y="2503900"/>
          <a:ext cx="646939" cy="441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8" name="Equation" r:id="rId7" imgW="355320" imgH="241200" progId="Equation.DSMT4">
                  <p:embed/>
                </p:oleObj>
              </mc:Choice>
              <mc:Fallback>
                <p:oleObj name="Equation" r:id="rId7" imgW="355320" imgH="241200" progId="Equation.DSMT4">
                  <p:embed/>
                  <p:pic>
                    <p:nvPicPr>
                      <p:cNvPr id="6" name="对象 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96044" y="2503900"/>
                        <a:ext cx="646939" cy="4414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6817786"/>
              </p:ext>
            </p:extLst>
          </p:nvPr>
        </p:nvGraphicFramePr>
        <p:xfrm>
          <a:off x="8611333" y="3481366"/>
          <a:ext cx="622826" cy="424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9" name="Equation" r:id="rId9" imgW="355320" imgH="241200" progId="Equation.DSMT4">
                  <p:embed/>
                </p:oleObj>
              </mc:Choice>
              <mc:Fallback>
                <p:oleObj name="Equation" r:id="rId9" imgW="355320" imgH="241200" progId="Equation.DSMT4">
                  <p:embed/>
                  <p:pic>
                    <p:nvPicPr>
                      <p:cNvPr id="9" name="对象 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611333" y="3481366"/>
                        <a:ext cx="622826" cy="4249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图片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73232" y="2571262"/>
            <a:ext cx="2430226" cy="2013448"/>
          </a:xfrm>
          <a:prstGeom prst="rect">
            <a:avLst/>
          </a:prstGeom>
        </p:spPr>
      </p:pic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412386"/>
              </p:ext>
            </p:extLst>
          </p:nvPr>
        </p:nvGraphicFramePr>
        <p:xfrm>
          <a:off x="917575" y="5819775"/>
          <a:ext cx="859790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0" name="Equation" r:id="rId12" imgW="3911400" imgH="241200" progId="Equation.DSMT4">
                  <p:embed/>
                </p:oleObj>
              </mc:Choice>
              <mc:Fallback>
                <p:oleObj name="Equation" r:id="rId12" imgW="3911400" imgH="241200" progId="Equation.DSMT4">
                  <p:embed/>
                  <p:pic>
                    <p:nvPicPr>
                      <p:cNvPr id="11" name="对象 10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17575" y="5819775"/>
                        <a:ext cx="8597900" cy="527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430064"/>
              </p:ext>
            </p:extLst>
          </p:nvPr>
        </p:nvGraphicFramePr>
        <p:xfrm>
          <a:off x="911225" y="4575175"/>
          <a:ext cx="5817121" cy="418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1" name="Equation" r:id="rId14" imgW="2641320" imgH="190440" progId="Equation.DSMT4">
                  <p:embed/>
                </p:oleObj>
              </mc:Choice>
              <mc:Fallback>
                <p:oleObj name="Equation" r:id="rId14" imgW="2641320" imgH="190440" progId="Equation.DSMT4">
                  <p:embed/>
                  <p:pic>
                    <p:nvPicPr>
                      <p:cNvPr id="13" name="对象 12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11225" y="4575175"/>
                        <a:ext cx="5817121" cy="418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5228227"/>
              </p:ext>
            </p:extLst>
          </p:nvPr>
        </p:nvGraphicFramePr>
        <p:xfrm>
          <a:off x="3362602" y="5448421"/>
          <a:ext cx="480381" cy="384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" name="Equation" r:id="rId16" imgW="253800" imgH="203040" progId="Equation.DSMT4">
                  <p:embed/>
                </p:oleObj>
              </mc:Choice>
              <mc:Fallback>
                <p:oleObj name="Equation" r:id="rId16" imgW="253800" imgH="203040" progId="Equation.DSMT4">
                  <p:embed/>
                  <p:pic>
                    <p:nvPicPr>
                      <p:cNvPr id="14" name="对象 13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362602" y="5448421"/>
                        <a:ext cx="480381" cy="3843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0421037"/>
              </p:ext>
            </p:extLst>
          </p:nvPr>
        </p:nvGraphicFramePr>
        <p:xfrm>
          <a:off x="1501883" y="3527138"/>
          <a:ext cx="461686" cy="369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3" name="Equation" r:id="rId3" imgW="253800" imgH="203040" progId="Equation.DSMT4">
                  <p:embed/>
                </p:oleObj>
              </mc:Choice>
              <mc:Fallback>
                <p:oleObj name="Equation" r:id="rId3" imgW="253800" imgH="203040" progId="Equation.DSMT4">
                  <p:embed/>
                  <p:pic>
                    <p:nvPicPr>
                      <p:cNvPr id="4" name="对象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01883" y="3527138"/>
                        <a:ext cx="461686" cy="3693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8112116"/>
              </p:ext>
            </p:extLst>
          </p:nvPr>
        </p:nvGraphicFramePr>
        <p:xfrm>
          <a:off x="4580633" y="3508390"/>
          <a:ext cx="461686" cy="369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4" name="Equation" r:id="rId3" imgW="253800" imgH="203040" progId="Equation.DSMT4">
                  <p:embed/>
                </p:oleObj>
              </mc:Choice>
              <mc:Fallback>
                <p:oleObj name="Equation" r:id="rId3" imgW="253800" imgH="203040" progId="Equation.DSMT4">
                  <p:embed/>
                  <p:pic>
                    <p:nvPicPr>
                      <p:cNvPr id="15" name="对象 1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80633" y="3508390"/>
                        <a:ext cx="461686" cy="3693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769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</TotalTime>
  <Words>1165</Words>
  <Application>Microsoft Office PowerPoint</Application>
  <PresentationFormat>宽屏</PresentationFormat>
  <Paragraphs>136</Paragraphs>
  <Slides>16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9" baseType="lpstr">
      <vt:lpstr>汉仪旗黑-85S</vt:lpstr>
      <vt:lpstr>黑体</vt:lpstr>
      <vt:lpstr>华文黑体</vt:lpstr>
      <vt:lpstr>华文楷体</vt:lpstr>
      <vt:lpstr>楷体</vt:lpstr>
      <vt:lpstr>宋体</vt:lpstr>
      <vt:lpstr>微软雅黑</vt:lpstr>
      <vt:lpstr>Arial</vt:lpstr>
      <vt:lpstr>Calibri</vt:lpstr>
      <vt:lpstr>Times New Roman</vt:lpstr>
      <vt:lpstr>Wingdings</vt:lpstr>
      <vt:lpstr>Office 主题</vt:lpstr>
      <vt:lpstr>Equation</vt:lpstr>
      <vt:lpstr>第六章平面向量及其应用 6.1平面向量的概念</vt:lpstr>
      <vt:lpstr>第六章 平面向量及其应用</vt:lpstr>
      <vt:lpstr>PowerPoint 演示文稿</vt:lpstr>
      <vt:lpstr>6.1平面向量的概念</vt:lpstr>
      <vt:lpstr>6.1.1向量的实际背景与概念</vt:lpstr>
      <vt:lpstr>6.1.1向量的实际背景与概念</vt:lpstr>
      <vt:lpstr>6.1.2向量的几何表示</vt:lpstr>
      <vt:lpstr>6.1.2向量的几何表示</vt:lpstr>
      <vt:lpstr>6.1.2向量的几何表示</vt:lpstr>
      <vt:lpstr>6.1.2  向量的几何表示</vt:lpstr>
      <vt:lpstr>6.1.3  相等向量与共线向量</vt:lpstr>
      <vt:lpstr>6.1.3  相等向量与共线向量</vt:lpstr>
      <vt:lpstr>6.1.3相等向量与共线向量</vt:lpstr>
      <vt:lpstr>小结</vt:lpstr>
      <vt:lpstr>作业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陈伟玲</dc:creator>
  <cp:lastModifiedBy>王贵军</cp:lastModifiedBy>
  <cp:revision>89</cp:revision>
  <dcterms:created xsi:type="dcterms:W3CDTF">2020-02-05T11:17:56Z</dcterms:created>
  <dcterms:modified xsi:type="dcterms:W3CDTF">2020-03-30T09:29:56Z</dcterms:modified>
</cp:coreProperties>
</file>