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notesMasterIdLst>
    <p:notesMasterId r:id="rId30"/>
  </p:notesMasterIdLst>
  <p:handoutMasterIdLst>
    <p:handoutMasterId r:id="rId31"/>
  </p:handoutMasterIdLst>
  <p:sldIdLst>
    <p:sldId id="306" r:id="rId2"/>
    <p:sldId id="300" r:id="rId3"/>
    <p:sldId id="301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92" r:id="rId15"/>
    <p:sldId id="293" r:id="rId16"/>
    <p:sldId id="294" r:id="rId17"/>
    <p:sldId id="295" r:id="rId18"/>
    <p:sldId id="270" r:id="rId19"/>
    <p:sldId id="278" r:id="rId20"/>
    <p:sldId id="279" r:id="rId21"/>
    <p:sldId id="296" r:id="rId22"/>
    <p:sldId id="283" r:id="rId23"/>
    <p:sldId id="304" r:id="rId24"/>
    <p:sldId id="303" r:id="rId25"/>
    <p:sldId id="274" r:id="rId26"/>
    <p:sldId id="305" r:id="rId27"/>
    <p:sldId id="308" r:id="rId28"/>
    <p:sldId id="309" r:id="rId29"/>
  </p:sldIdLst>
  <p:sldSz cx="1188085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7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7F5"/>
    <a:srgbClr val="FF0066"/>
    <a:srgbClr val="E154A8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37" autoAdjust="0"/>
    <p:restoredTop sz="94732" autoAdjust="0"/>
  </p:normalViewPr>
  <p:slideViewPr>
    <p:cSldViewPr>
      <p:cViewPr varScale="1">
        <p:scale>
          <a:sx n="68" d="100"/>
          <a:sy n="68" d="100"/>
        </p:scale>
        <p:origin x="1122" y="102"/>
      </p:cViewPr>
      <p:guideLst>
        <p:guide orient="horz" pos="2160"/>
        <p:guide pos="2880"/>
        <p:guide pos="37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image" Target="../media/image45.emf"/><Relationship Id="rId4" Type="http://schemas.openxmlformats.org/officeDocument/2006/relationships/image" Target="../media/image4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image" Target="../media/image50.emf"/><Relationship Id="rId4" Type="http://schemas.openxmlformats.org/officeDocument/2006/relationships/image" Target="../media/image53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image" Target="../media/image56.emf"/><Relationship Id="rId4" Type="http://schemas.openxmlformats.org/officeDocument/2006/relationships/image" Target="../media/image5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C8DA1-B13C-4866-899E-D10A6000C914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FB5A5B-1F2C-430B-9A32-D852ABC9780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1165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30549-7397-4037-82C5-1E7761AB458F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685800"/>
            <a:ext cx="59404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A9E0A-EB5E-439E-BF45-8C507C97B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5526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3315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请注意：正式授课内容建议正文标题为黑体</a:t>
            </a:r>
            <a:r>
              <a:rPr lang="en-US" altLang="zh-CN" dirty="0"/>
              <a:t>30</a:t>
            </a:r>
            <a:r>
              <a:rPr lang="zh-CN" altLang="en-US" dirty="0"/>
              <a:t>号字；正文推荐华文楷体，尽量不小于</a:t>
            </a:r>
            <a:r>
              <a:rPr lang="en-US" altLang="zh-CN" dirty="0"/>
              <a:t>20</a:t>
            </a:r>
            <a:r>
              <a:rPr lang="zh-CN" altLang="en-US" dirty="0"/>
              <a:t>号，根据文字量可适当调整。英文</a:t>
            </a:r>
            <a:r>
              <a:rPr lang="en-US" altLang="zh-CN" dirty="0"/>
              <a:t>1.</a:t>
            </a:r>
            <a:r>
              <a:rPr lang="zh-CN" altLang="en-US" dirty="0"/>
              <a:t>字体以</a:t>
            </a:r>
            <a:r>
              <a:rPr lang="en-US" altLang="zh-CN" dirty="0"/>
              <a:t>Times New Roman</a:t>
            </a:r>
            <a:r>
              <a:rPr lang="zh-CN" altLang="en-US" dirty="0"/>
              <a:t>为主</a:t>
            </a:r>
            <a:r>
              <a:rPr lang="en-US" altLang="zh-CN" dirty="0"/>
              <a:t>,</a:t>
            </a:r>
            <a:r>
              <a:rPr lang="zh-CN" altLang="en-US" dirty="0"/>
              <a:t>可搭配使用</a:t>
            </a:r>
            <a:r>
              <a:rPr lang="en-US" altLang="zh-CN" dirty="0"/>
              <a:t>Arial</a:t>
            </a:r>
            <a:r>
              <a:rPr lang="zh-CN" altLang="en-US" dirty="0"/>
              <a:t>。</a:t>
            </a:r>
            <a:r>
              <a:rPr lang="en-US" altLang="zh-CN" dirty="0"/>
              <a:t>2.</a:t>
            </a:r>
            <a:r>
              <a:rPr lang="zh-CN" altLang="en-US" dirty="0"/>
              <a:t>字号：标题一般使用</a:t>
            </a:r>
            <a:r>
              <a:rPr lang="en-US" altLang="zh-CN" dirty="0"/>
              <a:t>32—36</a:t>
            </a:r>
            <a:r>
              <a:rPr lang="zh-CN" altLang="en-US" dirty="0"/>
              <a:t>号，特别强调可以用</a:t>
            </a:r>
            <a:r>
              <a:rPr lang="en-US" altLang="zh-CN" dirty="0"/>
              <a:t>40</a:t>
            </a:r>
            <a:r>
              <a:rPr lang="zh-CN" altLang="en-US" dirty="0"/>
              <a:t>号；正文一般用</a:t>
            </a:r>
            <a:r>
              <a:rPr lang="en-US" altLang="zh-CN" dirty="0"/>
              <a:t>24—28</a:t>
            </a:r>
            <a:r>
              <a:rPr lang="zh-CN" altLang="en-US" dirty="0"/>
              <a:t>号，特别强调可用</a:t>
            </a:r>
            <a:r>
              <a:rPr lang="en-US" altLang="zh-CN" dirty="0"/>
              <a:t>32</a:t>
            </a:r>
            <a:r>
              <a:rPr lang="zh-CN" altLang="en-US"/>
              <a:t>号。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7788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A9E0A-EB5E-439E-BF45-8C507C97B314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4035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691060" y="2280725"/>
            <a:ext cx="8910638" cy="1126124"/>
          </a:xfrm>
        </p:spPr>
        <p:txBody>
          <a:bodyPr anchor="b"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3691061" y="3619501"/>
            <a:ext cx="7088337" cy="1056835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主讲人：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4584-C494-4A34-BFC7-55E1D6E5DF02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B58A-CAAC-413C-9916-995D149749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9866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502234" y="365125"/>
            <a:ext cx="2561808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6809" y="365125"/>
            <a:ext cx="7536914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4584-C494-4A34-BFC7-55E1D6E5DF02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B58A-CAAC-413C-9916-995D1497495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55923" y="-5486"/>
            <a:ext cx="2240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高中数学</a:t>
            </a:r>
          </a:p>
        </p:txBody>
      </p:sp>
    </p:spTree>
    <p:extLst>
      <p:ext uri="{BB962C8B-B14F-4D97-AF65-F5344CB8AC3E}">
        <p14:creationId xmlns:p14="http://schemas.microsoft.com/office/powerpoint/2010/main" val="4068444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57291" y="6350618"/>
            <a:ext cx="2631094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010956" y="6350618"/>
            <a:ext cx="3858938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390850" y="6350618"/>
            <a:ext cx="2631094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6268393" y="4663914"/>
            <a:ext cx="1861952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34147" marR="0" indent="-334147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299"/>
              </a:spcAft>
              <a:buClrTx/>
              <a:buSzPts val="1600"/>
              <a:buFont typeface="Arial" panose="020B0604020202020204" pitchFamily="34" charset="0"/>
              <a:buNone/>
              <a:defRPr sz="1559" b="0" spc="19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18808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299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6268393" y="5138953"/>
            <a:ext cx="1861952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34147" marR="0" indent="-334147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299"/>
              </a:spcAft>
              <a:buClrTx/>
              <a:buSzPts val="1600"/>
              <a:buFont typeface="Arial" panose="020B0604020202020204" pitchFamily="34" charset="0"/>
              <a:buNone/>
              <a:defRPr sz="1559" b="0" spc="19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18808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299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6268392" y="3188625"/>
            <a:ext cx="4702836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118808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754" b="0" spc="26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45530" indent="0" algn="ctr">
              <a:buNone/>
            </a:lvl2pPr>
            <a:lvl3pPr marL="891060" indent="0" algn="ctr">
              <a:buNone/>
            </a:lvl3pPr>
            <a:lvl4pPr marL="1336590" indent="0" algn="ctr">
              <a:buNone/>
            </a:lvl4pPr>
            <a:lvl5pPr marL="1782120" indent="0" algn="ctr">
              <a:buNone/>
            </a:lvl5pPr>
            <a:lvl6pPr marL="2227650" indent="0" algn="ctr">
              <a:buNone/>
            </a:lvl6pPr>
            <a:lvl7pPr marL="2673180" indent="0" algn="ctr">
              <a:buNone/>
            </a:lvl7pPr>
            <a:lvl8pPr marL="3118710" indent="0" algn="ctr">
              <a:buNone/>
            </a:lvl8pPr>
            <a:lvl9pPr marL="356424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6268393" y="2013096"/>
            <a:ext cx="4702218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1880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262" b="0" spc="78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464893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  <a:lvl2pPr>
              <a:defRPr>
                <a:latin typeface="华文楷体" panose="02010600040101010101" pitchFamily="2" charset="-122"/>
                <a:ea typeface="华文楷体" panose="02010600040101010101" pitchFamily="2" charset="-122"/>
              </a:defRPr>
            </a:lvl2pPr>
            <a:lvl3pPr>
              <a:defRPr>
                <a:latin typeface="华文楷体" panose="02010600040101010101" pitchFamily="2" charset="-122"/>
                <a:ea typeface="华文楷体" panose="02010600040101010101" pitchFamily="2" charset="-122"/>
              </a:defRPr>
            </a:lvl3pPr>
            <a:lvl4pPr>
              <a:defRPr>
                <a:latin typeface="华文楷体" panose="02010600040101010101" pitchFamily="2" charset="-122"/>
                <a:ea typeface="华文楷体" panose="02010600040101010101" pitchFamily="2" charset="-122"/>
              </a:defRPr>
            </a:lvl4pPr>
            <a:lvl5pPr>
              <a:defRPr>
                <a:latin typeface="华文楷体" panose="02010600040101010101" pitchFamily="2" charset="-122"/>
                <a:ea typeface="华文楷体" panose="02010600040101010101" pitchFamily="2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4584-C494-4A34-BFC7-55E1D6E5DF02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B58A-CAAC-413C-9916-995D149749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4006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4584-C494-4A34-BFC7-55E1D6E5DF02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B58A-CAAC-413C-9916-995D149749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339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8356" y="365127"/>
            <a:ext cx="10247233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18357" y="1681163"/>
            <a:ext cx="502615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18357" y="2505075"/>
            <a:ext cx="5026156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014681" y="1681163"/>
            <a:ext cx="505090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014681" y="2505075"/>
            <a:ext cx="5050909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4584-C494-4A34-BFC7-55E1D6E5DF02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B58A-CAAC-413C-9916-995D1497495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655923" y="-5486"/>
            <a:ext cx="2240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高中数学</a:t>
            </a:r>
          </a:p>
        </p:txBody>
      </p:sp>
    </p:spTree>
    <p:extLst>
      <p:ext uri="{BB962C8B-B14F-4D97-AF65-F5344CB8AC3E}">
        <p14:creationId xmlns:p14="http://schemas.microsoft.com/office/powerpoint/2010/main" val="834441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4584-C494-4A34-BFC7-55E1D6E5DF02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B58A-CAAC-413C-9916-995D1497495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55923" y="-5486"/>
            <a:ext cx="2240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高中数学</a:t>
            </a:r>
          </a:p>
        </p:txBody>
      </p:sp>
    </p:spTree>
    <p:extLst>
      <p:ext uri="{BB962C8B-B14F-4D97-AF65-F5344CB8AC3E}">
        <p14:creationId xmlns:p14="http://schemas.microsoft.com/office/powerpoint/2010/main" val="3421211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4584-C494-4A34-BFC7-55E1D6E5DF02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B58A-CAAC-413C-9916-995D1497495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55923" y="-5486"/>
            <a:ext cx="2240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高中数学</a:t>
            </a:r>
          </a:p>
        </p:txBody>
      </p:sp>
    </p:spTree>
    <p:extLst>
      <p:ext uri="{BB962C8B-B14F-4D97-AF65-F5344CB8AC3E}">
        <p14:creationId xmlns:p14="http://schemas.microsoft.com/office/powerpoint/2010/main" val="1031557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8356" y="457200"/>
            <a:ext cx="383188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50909" y="987427"/>
            <a:ext cx="601468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18356" y="2057400"/>
            <a:ext cx="383188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4584-C494-4A34-BFC7-55E1D6E5DF02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B58A-CAAC-413C-9916-995D1497495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55923" y="-5486"/>
            <a:ext cx="2240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高中数学</a:t>
            </a:r>
          </a:p>
        </p:txBody>
      </p:sp>
    </p:spTree>
    <p:extLst>
      <p:ext uri="{BB962C8B-B14F-4D97-AF65-F5344CB8AC3E}">
        <p14:creationId xmlns:p14="http://schemas.microsoft.com/office/powerpoint/2010/main" val="4175634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8356" y="457200"/>
            <a:ext cx="383188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50909" y="987427"/>
            <a:ext cx="601468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18356" y="2057400"/>
            <a:ext cx="383188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4584-C494-4A34-BFC7-55E1D6E5DF02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B58A-CAAC-413C-9916-995D1497495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55923" y="-5486"/>
            <a:ext cx="2240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高中数学</a:t>
            </a:r>
          </a:p>
        </p:txBody>
      </p:sp>
    </p:spTree>
    <p:extLst>
      <p:ext uri="{BB962C8B-B14F-4D97-AF65-F5344CB8AC3E}">
        <p14:creationId xmlns:p14="http://schemas.microsoft.com/office/powerpoint/2010/main" val="119382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4584-C494-4A34-BFC7-55E1D6E5DF02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0B58A-CAAC-413C-9916-995D1497495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55923" y="-5486"/>
            <a:ext cx="2240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高中数学</a:t>
            </a:r>
          </a:p>
        </p:txBody>
      </p:sp>
    </p:spTree>
    <p:extLst>
      <p:ext uri="{BB962C8B-B14F-4D97-AF65-F5344CB8AC3E}">
        <p14:creationId xmlns:p14="http://schemas.microsoft.com/office/powerpoint/2010/main" val="2644983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16809" y="438152"/>
            <a:ext cx="102472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16809" y="1825625"/>
            <a:ext cx="1024723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16809" y="6356352"/>
            <a:ext cx="26731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84584-C494-4A34-BFC7-55E1D6E5DF02}" type="datetimeFigureOut">
              <a:rPr lang="zh-CN" altLang="en-US" smtClean="0"/>
              <a:pPr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935532" y="6356352"/>
            <a:ext cx="4009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390850" y="6356352"/>
            <a:ext cx="26731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0B58A-CAAC-413C-9916-995D149749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3920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8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6.png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2.docx"/><Relationship Id="rId13" Type="http://schemas.openxmlformats.org/officeDocument/2006/relationships/image" Target="../media/image4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6.emf"/><Relationship Id="rId12" Type="http://schemas.openxmlformats.org/officeDocument/2006/relationships/image" Target="../media/image5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Word___1.docx"/><Relationship Id="rId11" Type="http://schemas.openxmlformats.org/officeDocument/2006/relationships/image" Target="../media/image48.emf"/><Relationship Id="rId5" Type="http://schemas.openxmlformats.org/officeDocument/2006/relationships/image" Target="../media/image45.emf"/><Relationship Id="rId10" Type="http://schemas.openxmlformats.org/officeDocument/2006/relationships/oleObject" Target="../embeddings/oleObject3.bin"/><Relationship Id="rId4" Type="http://schemas.openxmlformats.org/officeDocument/2006/relationships/package" Target="../embeddings/Microsoft_Word___.docx"/><Relationship Id="rId9" Type="http://schemas.openxmlformats.org/officeDocument/2006/relationships/image" Target="../media/image47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5.docx"/><Relationship Id="rId3" Type="http://schemas.openxmlformats.org/officeDocument/2006/relationships/package" Target="../embeddings/Microsoft_Word___3.docx"/><Relationship Id="rId7" Type="http://schemas.openxmlformats.org/officeDocument/2006/relationships/image" Target="../media/image51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Word___4.docx"/><Relationship Id="rId11" Type="http://schemas.openxmlformats.org/officeDocument/2006/relationships/image" Target="../media/image53.emf"/><Relationship Id="rId5" Type="http://schemas.openxmlformats.org/officeDocument/2006/relationships/image" Target="../media/image55.png"/><Relationship Id="rId10" Type="http://schemas.openxmlformats.org/officeDocument/2006/relationships/package" Target="../embeddings/Microsoft_Word___6.docx"/><Relationship Id="rId4" Type="http://schemas.openxmlformats.org/officeDocument/2006/relationships/image" Target="../media/image50.emf"/><Relationship Id="rId9" Type="http://schemas.openxmlformats.org/officeDocument/2006/relationships/image" Target="../media/image52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9.docx"/><Relationship Id="rId3" Type="http://schemas.openxmlformats.org/officeDocument/2006/relationships/package" Target="../embeddings/Microsoft_Word___7.docx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7.emf"/><Relationship Id="rId11" Type="http://schemas.openxmlformats.org/officeDocument/2006/relationships/image" Target="../media/image59.emf"/><Relationship Id="rId5" Type="http://schemas.openxmlformats.org/officeDocument/2006/relationships/package" Target="../embeddings/Microsoft_Word___8.docx"/><Relationship Id="rId10" Type="http://schemas.openxmlformats.org/officeDocument/2006/relationships/package" Target="../embeddings/Microsoft_Word___10.docx"/><Relationship Id="rId4" Type="http://schemas.openxmlformats.org/officeDocument/2006/relationships/image" Target="../media/image56.emf"/><Relationship Id="rId9" Type="http://schemas.openxmlformats.org/officeDocument/2006/relationships/image" Target="../media/image58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image" Target="../media/image6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-26194" y="-22840"/>
            <a:ext cx="11897245" cy="688084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4543596" y="2580853"/>
            <a:ext cx="7031978" cy="94634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6.2.1</a:t>
            </a:r>
            <a:r>
              <a:rPr lang="zh-CN" altLang="en-US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向量</a:t>
            </a:r>
            <a:r>
              <a:rPr lang="zh-CN" altLang="en-US" b="1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的加法</a:t>
            </a:r>
            <a:r>
              <a:rPr lang="zh-CN" altLang="en-US" b="1" dirty="0" smtClean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运算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329028" y="4810974"/>
            <a:ext cx="4679735" cy="692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339" b="1" spc="294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599" spc="294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283781" y="1639041"/>
            <a:ext cx="5547134" cy="572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599" b="1" spc="294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599" b="1" spc="294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599" b="1" spc="294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高一年级数学</a:t>
            </a:r>
            <a:r>
              <a:rPr lang="zh-CN" altLang="en-US" sz="3118" b="1" spc="294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319182" y="4894377"/>
            <a:ext cx="6283754" cy="692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599" spc="294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北京市第八十中学   </a:t>
            </a:r>
            <a:r>
              <a:rPr lang="zh-CN" altLang="en-US" sz="2599" spc="294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刘仙舟</a:t>
            </a:r>
            <a:endParaRPr lang="zh-CN" altLang="en-US" sz="2599" spc="294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771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6823" y="1000108"/>
            <a:ext cx="6218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我们再来看看力的合成问题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48874059-F25B-D542-84C4-CC94B527743D}"/>
                  </a:ext>
                </a:extLst>
              </p:cNvPr>
              <p:cNvSpPr txBox="1"/>
              <p:nvPr/>
            </p:nvSpPr>
            <p:spPr>
              <a:xfrm>
                <a:off x="322872" y="1412776"/>
                <a:ext cx="10684162" cy="1667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kumimoji="1" lang="zh-CN" altLang="en-US" sz="2400" b="1" dirty="0">
                    <a:solidFill>
                      <a:srgbClr val="0017F5"/>
                    </a:solidFill>
                    <a:latin typeface="STKaiti" panose="02010600040101010101" pitchFamily="2" charset="-122"/>
                    <a:ea typeface="STKaiti" panose="02010600040101010101" pitchFamily="2" charset="-122"/>
                  </a:rPr>
                  <a:t>思考</a:t>
                </a:r>
                <a:endParaRPr kumimoji="1" lang="en-US" altLang="zh-CN" sz="2400" b="1" dirty="0">
                  <a:solidFill>
                    <a:srgbClr val="0017F5"/>
                  </a:solidFill>
                  <a:latin typeface="STKaiti" panose="02010600040101010101" pitchFamily="2" charset="-122"/>
                  <a:ea typeface="STKaiti" panose="0201060004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zh-CN" altLang="en-US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        如图</a:t>
                </a:r>
                <a:r>
                  <a:rPr kumimoji="1" lang="en-US" altLang="zh-CN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6.2-3</a:t>
                </a:r>
                <a:r>
                  <a:rPr kumimoji="1" lang="zh-CN" altLang="en-US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，在光滑的平面上，一个物体同时受到两个外力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1" i="1" smtClean="0">
                            <a:latin typeface="Cambria Math" panose="02040503050406030204" pitchFamily="18" charset="0"/>
                            <a:ea typeface="STKaiti" panose="02010600040101010101" pitchFamily="2" charset="-122"/>
                          </a:rPr>
                        </m:ctrlPr>
                      </m:sSubPr>
                      <m:e>
                        <m:r>
                          <a:rPr kumimoji="1" lang="en-US" altLang="zh-CN" sz="2400" b="1" i="1" smtClean="0">
                            <a:latin typeface="Cambria Math" panose="02040503050406030204" pitchFamily="18" charset="0"/>
                            <a:ea typeface="STKaiti" panose="02010600040101010101" pitchFamily="2" charset="-122"/>
                          </a:rPr>
                          <m:t>𝑭</m:t>
                        </m:r>
                      </m:e>
                      <m:sub>
                        <m:r>
                          <a:rPr kumimoji="1" lang="en-US" altLang="zh-CN" sz="2400" b="1" i="1" smtClean="0">
                            <a:latin typeface="Cambria Math" panose="02040503050406030204" pitchFamily="18" charset="0"/>
                            <a:ea typeface="STKaiti" panose="02010600040101010101" pitchFamily="2" charset="-122"/>
                          </a:rPr>
                          <m:t>𝟏</m:t>
                        </m:r>
                      </m:sub>
                    </m:sSub>
                  </m:oMath>
                </a14:m>
                <a:r>
                  <a:rPr kumimoji="1" lang="zh-CN" altLang="en-US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1" i="1">
                            <a:latin typeface="Cambria Math" panose="02040503050406030204" pitchFamily="18" charset="0"/>
                            <a:ea typeface="STKaiti" panose="02010600040101010101" pitchFamily="2" charset="-122"/>
                          </a:rPr>
                        </m:ctrlPr>
                      </m:sSubPr>
                      <m:e>
                        <m:r>
                          <a:rPr kumimoji="1" lang="en-US" altLang="zh-CN" sz="2400" b="1" i="1" smtClean="0">
                            <a:latin typeface="Cambria Math" panose="02040503050406030204" pitchFamily="18" charset="0"/>
                            <a:ea typeface="STKaiti" panose="02010600040101010101" pitchFamily="2" charset="-122"/>
                          </a:rPr>
                          <m:t>𝑭</m:t>
                        </m:r>
                      </m:e>
                      <m:sub>
                        <m:r>
                          <a:rPr kumimoji="1" lang="en-US" altLang="zh-CN" sz="2400" b="1" i="1" smtClean="0">
                            <a:latin typeface="Cambria Math" panose="02040503050406030204" pitchFamily="18" charset="0"/>
                            <a:ea typeface="STKaiti" panose="02010600040101010101" pitchFamily="2" charset="-122"/>
                          </a:rPr>
                          <m:t>𝟐</m:t>
                        </m:r>
                      </m:sub>
                    </m:sSub>
                  </m:oMath>
                </a14:m>
                <a:r>
                  <a:rPr kumimoji="1" lang="zh-CN" altLang="en-US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的作用，你能作出这个物体所受的合力</a:t>
                </a:r>
                <a14:m>
                  <m:oMath xmlns:m="http://schemas.openxmlformats.org/officeDocument/2006/math">
                    <m:r>
                      <a:rPr kumimoji="1" lang="en-US" altLang="zh-CN" sz="2400" b="1" i="1" smtClean="0">
                        <a:latin typeface="Cambria Math" panose="02040503050406030204" pitchFamily="18" charset="0"/>
                        <a:ea typeface="STKaiti" panose="02010600040101010101" pitchFamily="2" charset="-122"/>
                      </a:rPr>
                      <m:t>𝑭</m:t>
                    </m:r>
                  </m:oMath>
                </a14:m>
                <a:r>
                  <a:rPr kumimoji="1" lang="zh-CN" altLang="en-US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吗？</a:t>
                </a:r>
                <a:endParaRPr kumimoji="1" lang="en-US" altLang="zh-CN" sz="2400" b="1" dirty="0">
                  <a:latin typeface="STKaiti" panose="02010600040101010101" pitchFamily="2" charset="-122"/>
                  <a:ea typeface="STKaiti" panose="02010600040101010101" pitchFamily="2" charset="-122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48874059-F25B-D542-84C4-CC94B52774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872" y="1412776"/>
                <a:ext cx="10684162" cy="1667508"/>
              </a:xfrm>
              <a:prstGeom prst="rect">
                <a:avLst/>
              </a:prstGeom>
              <a:blipFill>
                <a:blip r:embed="rId2"/>
                <a:stretch>
                  <a:fillRect l="-830" b="-67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099BC60D-A34E-5B4E-80F4-CB462BB59ADB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0" t="30835" r="29027" b="55585"/>
          <a:stretch/>
        </p:blipFill>
        <p:spPr bwMode="auto">
          <a:xfrm>
            <a:off x="4140225" y="3576808"/>
            <a:ext cx="2885703" cy="22404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7921BD54-3A2D-1D46-A72A-29CC3B1EF20F}"/>
              </a:ext>
            </a:extLst>
          </p:cNvPr>
          <p:cNvSpPr/>
          <p:nvPr/>
        </p:nvSpPr>
        <p:spPr>
          <a:xfrm>
            <a:off x="5058893" y="6113196"/>
            <a:ext cx="865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dirty="0">
                <a:latin typeface="STKaiti" panose="02010600040101010101" pitchFamily="2" charset="-122"/>
                <a:ea typeface="STKaiti" panose="02010600040101010101" pitchFamily="2" charset="-122"/>
              </a:rPr>
              <a:t>图</a:t>
            </a:r>
            <a:r>
              <a:rPr kumimoji="1" lang="en-US" altLang="zh-CN" dirty="0">
                <a:latin typeface="STKaiti" panose="02010600040101010101" pitchFamily="2" charset="-122"/>
                <a:ea typeface="STKaiti" panose="02010600040101010101" pitchFamily="2" charset="-122"/>
              </a:rPr>
              <a:t>6.2-3</a:t>
            </a:r>
            <a:endParaRPr lang="zh-CN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8BC687E0-918A-1549-AD56-6722ABB3BCF4}"/>
                  </a:ext>
                </a:extLst>
              </p:cNvPr>
              <p:cNvSpPr txBox="1"/>
              <p:nvPr/>
            </p:nvSpPr>
            <p:spPr>
              <a:xfrm>
                <a:off x="755849" y="908720"/>
                <a:ext cx="9573552" cy="1667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zh-CN" altLang="en-US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我们知道，合力</a:t>
                </a:r>
                <a14:m>
                  <m:oMath xmlns:m="http://schemas.openxmlformats.org/officeDocument/2006/math">
                    <m:r>
                      <a:rPr kumimoji="1" lang="en-US" altLang="zh-CN" sz="2400" b="1" i="1">
                        <a:latin typeface="Cambria Math" panose="02040503050406030204" pitchFamily="18" charset="0"/>
                        <a:ea typeface="STKaiti" panose="02010600040101010101" pitchFamily="2" charset="-122"/>
                      </a:rPr>
                      <m:t>𝑭</m:t>
                    </m:r>
                  </m:oMath>
                </a14:m>
                <a:r>
                  <a:rPr kumimoji="1" lang="zh-CN" altLang="en-US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在以</a:t>
                </a:r>
                <a14:m>
                  <m:oMath xmlns:m="http://schemas.openxmlformats.org/officeDocument/2006/math">
                    <m:r>
                      <a:rPr kumimoji="1" lang="en-US" altLang="zh-CN" sz="2400" b="1" i="1" smtClean="0">
                        <a:latin typeface="Cambria Math" panose="02040503050406030204" pitchFamily="18" charset="0"/>
                        <a:ea typeface="STKaiti" panose="02010600040101010101" pitchFamily="2" charset="-122"/>
                      </a:rPr>
                      <m:t>𝑶𝑨</m:t>
                    </m:r>
                    <m:r>
                      <a:rPr kumimoji="1" lang="en-US" altLang="zh-CN" sz="2400" b="1" i="1" smtClean="0">
                        <a:latin typeface="Cambria Math" panose="02040503050406030204" pitchFamily="18" charset="0"/>
                        <a:ea typeface="STKaiti" panose="02010600040101010101" pitchFamily="2" charset="-122"/>
                      </a:rPr>
                      <m:t>,</m:t>
                    </m:r>
                    <m:r>
                      <a:rPr kumimoji="1" lang="en-US" altLang="zh-CN" sz="2400" b="1" i="1" smtClean="0">
                        <a:latin typeface="Cambria Math" panose="02040503050406030204" pitchFamily="18" charset="0"/>
                        <a:ea typeface="STKaiti" panose="02010600040101010101" pitchFamily="2" charset="-122"/>
                      </a:rPr>
                      <m:t>𝑶𝑩</m:t>
                    </m:r>
                  </m:oMath>
                </a14:m>
                <a:r>
                  <a:rPr kumimoji="1" lang="zh-CN" altLang="en-US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为邻边的平行四边形的对角线上。并且大小等于这条对角线的长，从运算的角度看，</a:t>
                </a:r>
                <a14:m>
                  <m:oMath xmlns:m="http://schemas.openxmlformats.org/officeDocument/2006/math">
                    <m:r>
                      <a:rPr kumimoji="1" lang="en-US" altLang="zh-CN" sz="2400" b="1" i="1">
                        <a:latin typeface="Cambria Math" panose="02040503050406030204" pitchFamily="18" charset="0"/>
                        <a:ea typeface="STKaiti" panose="02010600040101010101" pitchFamily="2" charset="-122"/>
                      </a:rPr>
                      <m:t>𝑭</m:t>
                    </m:r>
                  </m:oMath>
                </a14:m>
                <a:r>
                  <a:rPr kumimoji="1" lang="zh-CN" altLang="en-US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可以看作是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1" i="1">
                            <a:latin typeface="Cambria Math" panose="02040503050406030204" pitchFamily="18" charset="0"/>
                            <a:ea typeface="STKaiti" panose="02010600040101010101" pitchFamily="2" charset="-122"/>
                          </a:rPr>
                        </m:ctrlPr>
                      </m:sSubPr>
                      <m:e>
                        <m:r>
                          <a:rPr kumimoji="1" lang="en-US" altLang="zh-CN" sz="2400" b="1" i="1">
                            <a:latin typeface="Cambria Math" panose="02040503050406030204" pitchFamily="18" charset="0"/>
                            <a:ea typeface="STKaiti" panose="02010600040101010101" pitchFamily="2" charset="-122"/>
                          </a:rPr>
                          <m:t>𝑭</m:t>
                        </m:r>
                      </m:e>
                      <m:sub>
                        <m:r>
                          <a:rPr kumimoji="1" lang="en-US" altLang="zh-CN" sz="2400" b="1" i="1">
                            <a:latin typeface="Cambria Math" panose="02040503050406030204" pitchFamily="18" charset="0"/>
                            <a:ea typeface="STKaiti" panose="02010600040101010101" pitchFamily="2" charset="-122"/>
                          </a:rPr>
                          <m:t>𝟏</m:t>
                        </m:r>
                      </m:sub>
                    </m:sSub>
                  </m:oMath>
                </a14:m>
                <a:r>
                  <a:rPr kumimoji="1" lang="zh-CN" altLang="en-US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1" i="1">
                            <a:latin typeface="Cambria Math" panose="02040503050406030204" pitchFamily="18" charset="0"/>
                            <a:ea typeface="STKaiti" panose="02010600040101010101" pitchFamily="2" charset="-122"/>
                          </a:rPr>
                        </m:ctrlPr>
                      </m:sSubPr>
                      <m:e>
                        <m:r>
                          <a:rPr kumimoji="1" lang="en-US" altLang="zh-CN" sz="2400" b="1" i="1">
                            <a:latin typeface="Cambria Math" panose="02040503050406030204" pitchFamily="18" charset="0"/>
                            <a:ea typeface="STKaiti" panose="02010600040101010101" pitchFamily="2" charset="-122"/>
                          </a:rPr>
                          <m:t>𝑭</m:t>
                        </m:r>
                      </m:e>
                      <m:sub>
                        <m:r>
                          <a:rPr kumimoji="1" lang="en-US" altLang="zh-CN" sz="2400" b="1" i="1">
                            <a:latin typeface="Cambria Math" panose="02040503050406030204" pitchFamily="18" charset="0"/>
                            <a:ea typeface="STKaiti" panose="02010600040101010101" pitchFamily="2" charset="-122"/>
                          </a:rPr>
                          <m:t>𝟐</m:t>
                        </m:r>
                      </m:sub>
                    </m:sSub>
                  </m:oMath>
                </a14:m>
                <a:r>
                  <a:rPr kumimoji="1" lang="zh-CN" altLang="en-US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的和，即力的合成可以看作向量的加法。</a:t>
                </a:r>
                <a:endParaRPr kumimoji="1" lang="en-US" altLang="zh-CN" sz="2400" b="1" dirty="0">
                  <a:latin typeface="STKaiti" panose="02010600040101010101" pitchFamily="2" charset="-122"/>
                  <a:ea typeface="STKaiti" panose="02010600040101010101" pitchFamily="2" charset="-122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8BC687E0-918A-1549-AD56-6722ABB3BC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849" y="908720"/>
                <a:ext cx="9573552" cy="1667508"/>
              </a:xfrm>
              <a:prstGeom prst="rect">
                <a:avLst/>
              </a:prstGeom>
              <a:blipFill>
                <a:blip r:embed="rId2"/>
                <a:stretch>
                  <a:fillRect l="-1195" b="-76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C47FBEDD-F789-E747-8961-455F76E84309}"/>
                  </a:ext>
                </a:extLst>
              </p:cNvPr>
              <p:cNvSpPr/>
              <p:nvPr/>
            </p:nvSpPr>
            <p:spPr>
              <a:xfrm>
                <a:off x="766788" y="2636912"/>
                <a:ext cx="6408712" cy="34002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zh-CN" altLang="en-US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如图</a:t>
                </a:r>
                <a:r>
                  <a:rPr kumimoji="1" lang="en-US" altLang="zh-CN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6.2-4</a:t>
                </a:r>
                <a:r>
                  <a:rPr kumimoji="1" lang="zh-CN" altLang="en-US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，以同一点</a:t>
                </a:r>
                <a14:m>
                  <m:oMath xmlns:m="http://schemas.openxmlformats.org/officeDocument/2006/math">
                    <m:r>
                      <a:rPr kumimoji="1" lang="en-US" altLang="zh-CN" sz="2400" b="1" i="1" smtClean="0">
                        <a:latin typeface="Cambria Math" panose="02040503050406030204" pitchFamily="18" charset="0"/>
                        <a:ea typeface="STKaiti" panose="02010600040101010101" pitchFamily="2" charset="-122"/>
                      </a:rPr>
                      <m:t>𝑶</m:t>
                    </m:r>
                  </m:oMath>
                </a14:m>
                <a:r>
                  <a:rPr kumimoji="1" lang="zh-CN" altLang="en-US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为起点的两个已知向量</a:t>
                </a:r>
                <a14:m>
                  <m:oMath xmlns:m="http://schemas.openxmlformats.org/officeDocument/2006/math">
                    <m:r>
                      <a:rPr kumimoji="1" lang="en-US" altLang="zh-CN" sz="2400" b="1" i="1" smtClean="0">
                        <a:latin typeface="Cambria Math" panose="02040503050406030204" pitchFamily="18" charset="0"/>
                        <a:ea typeface="STKaiti" panose="02010600040101010101" pitchFamily="2" charset="-122"/>
                      </a:rPr>
                      <m:t>𝒂</m:t>
                    </m:r>
                    <m:r>
                      <a:rPr kumimoji="1" lang="en-US" altLang="zh-CN" sz="2400" b="1" i="1" smtClean="0">
                        <a:latin typeface="Cambria Math" panose="02040503050406030204" pitchFamily="18" charset="0"/>
                        <a:ea typeface="STKaiti" panose="02010600040101010101" pitchFamily="2" charset="-122"/>
                      </a:rPr>
                      <m:t>,</m:t>
                    </m:r>
                    <m:r>
                      <a:rPr kumimoji="1" lang="en-US" altLang="zh-CN" sz="2400" b="1" i="1" smtClean="0">
                        <a:latin typeface="Cambria Math" panose="02040503050406030204" pitchFamily="18" charset="0"/>
                        <a:ea typeface="STKaiti" panose="02010600040101010101" pitchFamily="2" charset="-122"/>
                      </a:rPr>
                      <m:t>𝒃</m:t>
                    </m:r>
                  </m:oMath>
                </a14:m>
                <a:r>
                  <a:rPr kumimoji="1" lang="zh-CN" altLang="en-US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。以</a:t>
                </a:r>
                <a14:m>
                  <m:oMath xmlns:m="http://schemas.openxmlformats.org/officeDocument/2006/math">
                    <m:r>
                      <a:rPr kumimoji="1" lang="en-US" altLang="zh-CN" sz="2400" b="1" i="1">
                        <a:latin typeface="Cambria Math" panose="02040503050406030204" pitchFamily="18" charset="0"/>
                        <a:ea typeface="STKaiti" panose="02010600040101010101" pitchFamily="2" charset="-122"/>
                      </a:rPr>
                      <m:t>𝑶𝑨</m:t>
                    </m:r>
                    <m:r>
                      <a:rPr kumimoji="1" lang="en-US" altLang="zh-CN" sz="2400" b="1" i="1">
                        <a:latin typeface="Cambria Math" panose="02040503050406030204" pitchFamily="18" charset="0"/>
                        <a:ea typeface="STKaiti" panose="02010600040101010101" pitchFamily="2" charset="-122"/>
                      </a:rPr>
                      <m:t>,</m:t>
                    </m:r>
                    <m:r>
                      <a:rPr kumimoji="1" lang="en-US" altLang="zh-CN" sz="2400" b="1" i="1">
                        <a:latin typeface="Cambria Math" panose="02040503050406030204" pitchFamily="18" charset="0"/>
                        <a:ea typeface="STKaiti" panose="02010600040101010101" pitchFamily="2" charset="-122"/>
                      </a:rPr>
                      <m:t>𝑶𝑩</m:t>
                    </m:r>
                  </m:oMath>
                </a14:m>
                <a:r>
                  <a:rPr kumimoji="1" lang="zh-CN" altLang="en-US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为邻边作</a:t>
                </a:r>
                <a14:m>
                  <m:oMath xmlns:m="http://schemas.openxmlformats.org/officeDocument/2006/math">
                    <m:r>
                      <a:rPr kumimoji="1" lang="zh-CN" altLang="en-US" sz="2400" b="1" i="0" smtClean="0">
                        <a:latin typeface="Cambria Math" panose="02040503050406030204" pitchFamily="18" charset="0"/>
                        <a:ea typeface="STKaiti" panose="02010600040101010101" pitchFamily="2" charset="-122"/>
                      </a:rPr>
                      <m:t>⏥</m:t>
                    </m:r>
                    <m:r>
                      <a:rPr kumimoji="1" lang="en-US" altLang="zh-CN" sz="2400" b="1" i="1">
                        <a:latin typeface="Cambria Math" panose="02040503050406030204" pitchFamily="18" charset="0"/>
                        <a:ea typeface="STKaiti" panose="02010600040101010101" pitchFamily="2" charset="-122"/>
                      </a:rPr>
                      <m:t>𝑶𝑨</m:t>
                    </m:r>
                    <m:r>
                      <a:rPr kumimoji="1" lang="en-US" altLang="zh-CN" sz="2400" b="1" i="1" smtClean="0">
                        <a:latin typeface="Cambria Math" panose="02040503050406030204" pitchFamily="18" charset="0"/>
                        <a:ea typeface="STKaiti" panose="02010600040101010101" pitchFamily="2" charset="-122"/>
                      </a:rPr>
                      <m:t>𝑪𝑩</m:t>
                    </m:r>
                    <m:r>
                      <a:rPr kumimoji="1" lang="en-US" altLang="zh-CN" sz="2400" b="1" i="1">
                        <a:latin typeface="Cambria Math" panose="02040503050406030204" pitchFamily="18" charset="0"/>
                        <a:ea typeface="STKaiti" panose="02010600040101010101" pitchFamily="2" charset="-122"/>
                      </a:rPr>
                      <m:t> </m:t>
                    </m:r>
                  </m:oMath>
                </a14:m>
                <a:r>
                  <a:rPr kumimoji="1" lang="zh-CN" altLang="en-US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，则以</a:t>
                </a:r>
                <a14:m>
                  <m:oMath xmlns:m="http://schemas.openxmlformats.org/officeDocument/2006/math">
                    <m:r>
                      <a:rPr kumimoji="1" lang="en-US" altLang="zh-CN" sz="2400" b="1" i="1">
                        <a:latin typeface="Cambria Math" panose="02040503050406030204" pitchFamily="18" charset="0"/>
                        <a:ea typeface="STKaiti" panose="02010600040101010101" pitchFamily="2" charset="-122"/>
                      </a:rPr>
                      <m:t>𝑶</m:t>
                    </m:r>
                  </m:oMath>
                </a14:m>
                <a:r>
                  <a:rPr kumimoji="1" lang="zh-CN" altLang="en-US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为起点的向量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1" lang="en-US" altLang="zh-CN" sz="2400" b="1" i="1" smtClean="0">
                            <a:latin typeface="Cambria Math" panose="02040503050406030204" pitchFamily="18" charset="0"/>
                            <a:ea typeface="STKaiti" panose="02010600040101010101" pitchFamily="2" charset="-122"/>
                          </a:rPr>
                        </m:ctrlPr>
                      </m:accPr>
                      <m:e>
                        <m:r>
                          <a:rPr kumimoji="1" lang="en-US" altLang="zh-CN" sz="2400" b="1" i="1">
                            <a:latin typeface="Cambria Math" panose="02040503050406030204" pitchFamily="18" charset="0"/>
                            <a:ea typeface="STKaiti" panose="02010600040101010101" pitchFamily="2" charset="-122"/>
                          </a:rPr>
                          <m:t>𝑶𝑪</m:t>
                        </m:r>
                      </m:e>
                    </m:acc>
                  </m:oMath>
                </a14:m>
                <a:r>
                  <a:rPr kumimoji="1" lang="zh-CN" altLang="en-US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（</a:t>
                </a:r>
                <a14:m>
                  <m:oMath xmlns:m="http://schemas.openxmlformats.org/officeDocument/2006/math">
                    <m:r>
                      <a:rPr kumimoji="1" lang="en-US" altLang="zh-CN" sz="2400" b="1" i="1">
                        <a:latin typeface="Cambria Math" panose="02040503050406030204" pitchFamily="18" charset="0"/>
                        <a:ea typeface="STKaiti" panose="02010600040101010101" pitchFamily="2" charset="-122"/>
                      </a:rPr>
                      <m:t>𝑶</m:t>
                    </m:r>
                    <m:r>
                      <a:rPr kumimoji="1" lang="en-US" altLang="zh-CN" sz="2400" b="1" i="1" smtClean="0">
                        <a:latin typeface="Cambria Math" panose="02040503050406030204" pitchFamily="18" charset="0"/>
                        <a:ea typeface="STKaiti" panose="02010600040101010101" pitchFamily="2" charset="-122"/>
                      </a:rPr>
                      <m:t>𝑪</m:t>
                    </m:r>
                  </m:oMath>
                </a14:m>
                <a:r>
                  <a:rPr kumimoji="1" lang="zh-CN" altLang="en-US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是</a:t>
                </a:r>
                <a14:m>
                  <m:oMath xmlns:m="http://schemas.openxmlformats.org/officeDocument/2006/math">
                    <m:r>
                      <a:rPr kumimoji="1" lang="zh-CN" altLang="en-US" sz="2400" b="1">
                        <a:latin typeface="Cambria Math" panose="02040503050406030204" pitchFamily="18" charset="0"/>
                        <a:ea typeface="STKaiti" panose="02010600040101010101" pitchFamily="2" charset="-122"/>
                      </a:rPr>
                      <m:t>⏥</m:t>
                    </m:r>
                    <m:r>
                      <a:rPr kumimoji="1" lang="en-US" altLang="zh-CN" sz="2400" b="1" i="1">
                        <a:latin typeface="Cambria Math" panose="02040503050406030204" pitchFamily="18" charset="0"/>
                        <a:ea typeface="STKaiti" panose="02010600040101010101" pitchFamily="2" charset="-122"/>
                      </a:rPr>
                      <m:t>𝑶𝑨𝑪𝑩</m:t>
                    </m:r>
                  </m:oMath>
                </a14:m>
                <a:r>
                  <a:rPr kumimoji="1" lang="zh-CN" altLang="en-US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的对角线）就是向量</a:t>
                </a:r>
                <a14:m>
                  <m:oMath xmlns:m="http://schemas.openxmlformats.org/officeDocument/2006/math">
                    <m:r>
                      <a:rPr kumimoji="1" lang="en-US" altLang="zh-CN" sz="2400" b="1" i="1">
                        <a:latin typeface="Cambria Math" panose="02040503050406030204" pitchFamily="18" charset="0"/>
                        <a:ea typeface="STKaiti" panose="02010600040101010101" pitchFamily="2" charset="-122"/>
                      </a:rPr>
                      <m:t>𝒂</m:t>
                    </m:r>
                    <m:r>
                      <a:rPr kumimoji="1" lang="zh-CN" altLang="en-US" sz="2400" b="1" i="1" smtClean="0">
                        <a:latin typeface="Cambria Math" panose="02040503050406030204" pitchFamily="18" charset="0"/>
                        <a:ea typeface="STKaiti" panose="02010600040101010101" pitchFamily="2" charset="-122"/>
                      </a:rPr>
                      <m:t>与</m:t>
                    </m:r>
                    <m:r>
                      <a:rPr kumimoji="1" lang="en-US" altLang="zh-CN" sz="2400" b="1" i="1">
                        <a:latin typeface="Cambria Math" panose="02040503050406030204" pitchFamily="18" charset="0"/>
                        <a:ea typeface="STKaiti" panose="02010600040101010101" pitchFamily="2" charset="-122"/>
                      </a:rPr>
                      <m:t>𝒃</m:t>
                    </m:r>
                  </m:oMath>
                </a14:m>
                <a:r>
                  <a:rPr kumimoji="1" lang="zh-CN" altLang="en-US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的和。我们把这种作两个向量和的方法叫做向量加法的</a:t>
                </a:r>
                <a:r>
                  <a:rPr kumimoji="1" lang="zh-CN" altLang="en-US" sz="2400" b="1" dirty="0">
                    <a:solidFill>
                      <a:srgbClr val="FF0000"/>
                    </a:solidFill>
                    <a:latin typeface="STKaiti" panose="02010600040101010101" pitchFamily="2" charset="-122"/>
                    <a:ea typeface="STKaiti" panose="02010600040101010101" pitchFamily="2" charset="-122"/>
                  </a:rPr>
                  <a:t>平行四边形法则</a:t>
                </a:r>
                <a:r>
                  <a:rPr kumimoji="1" lang="zh-CN" altLang="en-US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。力的合成可以看作</a:t>
                </a:r>
                <a:r>
                  <a:rPr kumimoji="1" lang="zh-CN" altLang="en-US" sz="2400" b="1" dirty="0">
                    <a:solidFill>
                      <a:srgbClr val="FF0000"/>
                    </a:solidFill>
                    <a:latin typeface="STKaiti" panose="02010600040101010101" pitchFamily="2" charset="-122"/>
                    <a:ea typeface="STKaiti" panose="02010600040101010101" pitchFamily="2" charset="-122"/>
                  </a:rPr>
                  <a:t>向量加法平行四边形</a:t>
                </a:r>
                <a:r>
                  <a:rPr kumimoji="1" lang="zh-CN" altLang="en-US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的物理模型。</a:t>
                </a:r>
                <a:endParaRPr kumimoji="1" lang="en-US" altLang="zh-CN" sz="2400" b="1" dirty="0">
                  <a:latin typeface="STKaiti" panose="02010600040101010101" pitchFamily="2" charset="-122"/>
                  <a:ea typeface="STKaiti" panose="02010600040101010101" pitchFamily="2" charset="-122"/>
                </a:endParaRPr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C47FBEDD-F789-E747-8961-455F76E843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788" y="2636912"/>
                <a:ext cx="6408712" cy="3400290"/>
              </a:xfrm>
              <a:prstGeom prst="rect">
                <a:avLst/>
              </a:prstGeom>
              <a:blipFill>
                <a:blip r:embed="rId3"/>
                <a:stretch>
                  <a:fillRect l="-1584" r="-396" b="-29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01537720-CCA6-0249-9A03-F03AD61DAE77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32" t="57528" r="27894" b="27281"/>
          <a:stretch/>
        </p:blipFill>
        <p:spPr bwMode="auto">
          <a:xfrm>
            <a:off x="7524601" y="3201653"/>
            <a:ext cx="3527776" cy="21602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96823" y="1071546"/>
            <a:ext cx="10761115" cy="598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600" b="1" kern="100" dirty="0">
                <a:solidFill>
                  <a:schemeClr val="accent6">
                    <a:lumMod val="75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  <a:cs typeface="Times New Roman"/>
              </a:rPr>
              <a:t>探究点二　向量加法的平行四边形法则</a:t>
            </a:r>
            <a:endParaRPr lang="zh-CN" altLang="zh-CN" sz="2600" b="1" kern="100" dirty="0">
              <a:solidFill>
                <a:schemeClr val="accent6">
                  <a:lumMod val="75000"/>
                </a:schemeClr>
              </a:solidFill>
              <a:effectLst/>
              <a:latin typeface="STKaiti" panose="02010600040101010101" pitchFamily="2" charset="-122"/>
              <a:ea typeface="STKaiti" panose="02010600040101010101" pitchFamily="2" charset="-122"/>
              <a:cs typeface="Courier New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83841" y="2420888"/>
            <a:ext cx="10155128" cy="1909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solidFill>
                  <a:srgbClr val="0000FF"/>
                </a:solidFill>
                <a:latin typeface="STKaiti" panose="02010600040101010101" pitchFamily="2" charset="-122"/>
                <a:ea typeface="STKaiti" panose="02010600040101010101" pitchFamily="2" charset="-122"/>
                <a:cs typeface="Times New Roman"/>
              </a:rPr>
              <a:t>思考</a:t>
            </a:r>
            <a:r>
              <a:rPr lang="en-US" altLang="zh-CN" sz="2400" b="1" kern="100" dirty="0">
                <a:solidFill>
                  <a:srgbClr val="0000FF"/>
                </a:solidFill>
                <a:latin typeface="STKaiti" panose="02010600040101010101" pitchFamily="2" charset="-122"/>
                <a:ea typeface="STKaiti" panose="02010600040101010101" pitchFamily="2" charset="-122"/>
                <a:cs typeface="Courier New"/>
              </a:rPr>
              <a:t>1</a:t>
            </a:r>
            <a:r>
              <a:rPr lang="zh-CN" altLang="zh-CN" sz="2400" b="1" kern="100" dirty="0">
                <a:solidFill>
                  <a:srgbClr val="0000FF"/>
                </a:solidFill>
                <a:latin typeface="STKaiti" panose="02010600040101010101" pitchFamily="2" charset="-122"/>
                <a:ea typeface="STKaiti" panose="02010600040101010101" pitchFamily="2" charset="-122"/>
                <a:cs typeface="Times New Roman"/>
              </a:rPr>
              <a:t>　</a:t>
            </a:r>
            <a:r>
              <a:rPr lang="zh-CN" altLang="zh-CN" sz="2400" b="1" kern="100" dirty="0">
                <a:latin typeface="STKaiti" panose="02010600040101010101" pitchFamily="2" charset="-122"/>
                <a:ea typeface="STKaiti" panose="02010600040101010101" pitchFamily="2" charset="-122"/>
                <a:cs typeface="Times New Roman"/>
              </a:rPr>
              <a:t>向量加法还可以用平行四边形法则，其具体做法是什么？</a:t>
            </a:r>
            <a:endParaRPr lang="en-US" altLang="zh-CN" sz="2400" b="1" kern="100" dirty="0">
              <a:latin typeface="STKaiti" panose="02010600040101010101" pitchFamily="2" charset="-122"/>
              <a:ea typeface="STKaiti" panose="02010600040101010101" pitchFamily="2" charset="-122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zh-CN" altLang="zh-CN" sz="1050" b="1" kern="100" dirty="0">
              <a:latin typeface="STKaiti" panose="02010600040101010101" pitchFamily="2" charset="-122"/>
              <a:ea typeface="STKaiti" panose="02010600040101010101" pitchFamily="2" charset="-122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solidFill>
                  <a:srgbClr val="0000FF"/>
                </a:solidFill>
                <a:latin typeface="STKaiti" panose="02010600040101010101" pitchFamily="2" charset="-122"/>
                <a:ea typeface="STKaiti" panose="02010600040101010101" pitchFamily="2" charset="-122"/>
                <a:cs typeface="Times New Roman"/>
              </a:rPr>
              <a:t>答　</a:t>
            </a:r>
            <a:r>
              <a:rPr lang="zh-CN" altLang="zh-CN" sz="2400" b="1" kern="100" dirty="0">
                <a:latin typeface="STKaiti" panose="02010600040101010101" pitchFamily="2" charset="-122"/>
                <a:ea typeface="STKaiti" panose="02010600040101010101" pitchFamily="2" charset="-122"/>
                <a:cs typeface="Times New Roman"/>
              </a:rPr>
              <a:t>先把两个已知向量的起点平移到同一点，再以这两个已知向量为邻边作平行四边形，则这两邻边所夹的对角线就是这两个已知向量的和</a:t>
            </a:r>
            <a:r>
              <a:rPr lang="en-US" altLang="zh-CN" sz="2400" b="1" kern="100" dirty="0">
                <a:latin typeface="STKaiti" panose="02010600040101010101" pitchFamily="2" charset="-122"/>
                <a:ea typeface="STKaiti" panose="02010600040101010101" pitchFamily="2" charset="-122"/>
                <a:cs typeface="Courier New"/>
              </a:rPr>
              <a:t>.</a:t>
            </a:r>
            <a:endParaRPr lang="zh-CN" altLang="zh-CN" sz="1050" b="1" kern="100" dirty="0">
              <a:latin typeface="STKaiti" panose="02010600040101010101" pitchFamily="2" charset="-122"/>
              <a:ea typeface="STKaiti" panose="02010600040101010101" pitchFamily="2" charset="-122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625680" y="5058520"/>
                <a:ext cx="9124000" cy="6747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zh-CN" sz="2800" b="1" kern="100" dirty="0">
                    <a:latin typeface="STKaiti" panose="02010600040101010101" pitchFamily="2" charset="-122"/>
                    <a:ea typeface="STKaiti" panose="02010600040101010101" pitchFamily="2" charset="-122"/>
                    <a:cs typeface="Times New Roman"/>
                  </a:rPr>
                  <a:t>对于零向量与任一向量</a:t>
                </a:r>
                <a14:m>
                  <m:oMath xmlns:m="http://schemas.openxmlformats.org/officeDocument/2006/math">
                    <m:r>
                      <a:rPr lang="en-US" altLang="zh-CN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zh-CN" altLang="zh-CN" sz="2800" b="1" kern="100" dirty="0">
                    <a:latin typeface="STKaiti" panose="02010600040101010101" pitchFamily="2" charset="-122"/>
                    <a:ea typeface="STKaiti" panose="02010600040101010101" pitchFamily="2" charset="-122"/>
                    <a:cs typeface="Times New Roman"/>
                  </a:rPr>
                  <a:t>，我们规定：</a:t>
                </a:r>
                <a14:m>
                  <m:oMath xmlns:m="http://schemas.openxmlformats.org/officeDocument/2006/math">
                    <m:r>
                      <a:rPr lang="en-US" altLang="zh-CN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altLang="zh-CN" sz="2800" b="1" i="1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TKaiti" panose="02010600040101010101" pitchFamily="2" charset="-122"/>
                        <a:cs typeface="Times New Roman"/>
                      </a:rPr>
                      <m:t>+</m:t>
                    </m:r>
                    <m:r>
                      <a:rPr lang="en-US" altLang="zh-CN" sz="2800" b="1" i="1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TKaiti" panose="02010600040101010101" pitchFamily="2" charset="-122"/>
                        <a:cs typeface="Times New Roman"/>
                      </a:rPr>
                      <m:t>𝟎</m:t>
                    </m:r>
                    <m:r>
                      <a:rPr lang="en-US" altLang="zh-CN" sz="2800" b="1" i="1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TKaiti" panose="02010600040101010101" pitchFamily="2" charset="-122"/>
                        <a:cs typeface="Times New Roman"/>
                      </a:rPr>
                      <m:t>=</m:t>
                    </m:r>
                    <m:r>
                      <a:rPr lang="en-US" altLang="zh-CN" sz="2800" b="1" i="1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TKaiti" panose="02010600040101010101" pitchFamily="2" charset="-122"/>
                        <a:cs typeface="Times New Roman"/>
                      </a:rPr>
                      <m:t>𝟎</m:t>
                    </m:r>
                    <m:r>
                      <a:rPr lang="en-US" altLang="zh-CN" sz="2800" b="1" i="1" kern="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TKaiti" panose="02010600040101010101" pitchFamily="2" charset="-122"/>
                        <a:cs typeface="Times New Roman"/>
                      </a:rPr>
                      <m:t>+</m:t>
                    </m:r>
                    <m:r>
                      <a:rPr lang="en-US" altLang="zh-CN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altLang="zh-CN" sz="2800" b="1" kern="100" dirty="0">
                    <a:latin typeface="STKaiti" panose="02010600040101010101" pitchFamily="2" charset="-122"/>
                    <a:ea typeface="STKaiti" panose="02010600040101010101" pitchFamily="2" charset="-122"/>
                    <a:cs typeface="Times New Roman"/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zh-CN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endParaRPr lang="zh-CN" altLang="zh-CN" sz="2800" b="1" kern="100" dirty="0">
                  <a:effectLst/>
                  <a:latin typeface="STKaiti" panose="02010600040101010101" pitchFamily="2" charset="-122"/>
                  <a:ea typeface="STKaiti" panose="02010600040101010101" pitchFamily="2" charset="-122"/>
                  <a:cs typeface="Courier New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80" y="5058520"/>
                <a:ext cx="9124000" cy="674736"/>
              </a:xfrm>
              <a:prstGeom prst="rect">
                <a:avLst/>
              </a:prstGeom>
              <a:blipFill>
                <a:blip r:embed="rId2"/>
                <a:stretch>
                  <a:fillRect l="-1250" b="-203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742517" y="714356"/>
            <a:ext cx="9096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6556677" y="3571876"/>
            <a:ext cx="4892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STKaiti" panose="02010600040101010101" pitchFamily="2" charset="-122"/>
                <a:ea typeface="STKaiti" panose="02010600040101010101" pitchFamily="2" charset="-122"/>
              </a:rPr>
              <a:t>A·</a:t>
            </a:r>
            <a:endParaRPr lang="zh-CN" altLang="en-US" sz="24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>
            <a:off x="6927956" y="3786190"/>
            <a:ext cx="2320495" cy="158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rot="16200000" flipH="1">
            <a:off x="9166074" y="3868567"/>
            <a:ext cx="1000132" cy="83537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6927956" y="3786190"/>
            <a:ext cx="3155873" cy="1000132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155631" y="3429000"/>
            <a:ext cx="835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STKaiti" panose="02010600040101010101" pitchFamily="2" charset="-122"/>
                <a:ea typeface="STKaiti" panose="02010600040101010101" pitchFamily="2" charset="-122"/>
              </a:rPr>
              <a:t>B</a:t>
            </a:r>
            <a:endParaRPr lang="zh-CN" altLang="en-US" sz="24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92055" y="4714884"/>
            <a:ext cx="835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STKaiti" panose="02010600040101010101" pitchFamily="2" charset="-122"/>
                <a:ea typeface="STKaiti" panose="02010600040101010101" pitchFamily="2" charset="-122"/>
              </a:rPr>
              <a:t>D</a:t>
            </a:r>
            <a:endParaRPr lang="zh-CN" altLang="en-US" sz="24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 rot="16200000" flipH="1">
            <a:off x="6845579" y="3868567"/>
            <a:ext cx="1000132" cy="83537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7763334" y="4786322"/>
            <a:ext cx="2320495" cy="158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083829" y="4643446"/>
            <a:ext cx="835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STKaiti" panose="02010600040101010101" pitchFamily="2" charset="-122"/>
                <a:ea typeface="STKaiti" panose="02010600040101010101" pitchFamily="2" charset="-122"/>
              </a:rPr>
              <a:t>C</a:t>
            </a:r>
            <a:endParaRPr lang="zh-CN" altLang="en-US" sz="24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FB319163-ACED-4047-9BE3-D97A0F09A4B3}"/>
                  </a:ext>
                </a:extLst>
              </p:cNvPr>
              <p:cNvSpPr txBox="1"/>
              <p:nvPr/>
            </p:nvSpPr>
            <p:spPr>
              <a:xfrm>
                <a:off x="611833" y="1052736"/>
                <a:ext cx="9937104" cy="2276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zh-CN" sz="28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以点</a:t>
                </a:r>
                <a:r>
                  <a:rPr lang="en-US" altLang="zh-CN" sz="2800" b="1" i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A</a:t>
                </a:r>
                <a:r>
                  <a:rPr lang="zh-CN" altLang="zh-CN" sz="28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为起点作向量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2800" b="1" i="1" kern="100">
                            <a:latin typeface="Cambria Math" panose="02040503050406030204" pitchFamily="18" charset="0"/>
                            <a:ea typeface="STKaiti" panose="02010600040101010101" pitchFamily="2" charset="-122"/>
                            <a:cs typeface="Times New Roman"/>
                          </a:rPr>
                        </m:ctrlPr>
                      </m:accPr>
                      <m:e>
                        <m:r>
                          <a:rPr lang="en-US" altLang="zh-CN" sz="2800" b="1" i="1" kern="100">
                            <a:latin typeface="Cambria Math" panose="02040503050406030204" pitchFamily="18" charset="0"/>
                            <a:ea typeface="STKaiti" panose="02010600040101010101" pitchFamily="2" charset="-122"/>
                            <a:cs typeface="Times New Roman"/>
                          </a:rPr>
                          <m:t>𝑨𝑩</m:t>
                        </m:r>
                      </m:e>
                    </m:acc>
                    <m:r>
                      <a:rPr lang="en-US" altLang="zh-CN" sz="2800" b="1" i="1" kern="100">
                        <a:latin typeface="Cambria Math" panose="02040503050406030204" pitchFamily="18" charset="0"/>
                        <a:ea typeface="STKaiti" panose="02010600040101010101" pitchFamily="2" charset="-122"/>
                        <a:cs typeface="Times New Roman"/>
                      </a:rPr>
                      <m:t>=</m:t>
                    </m:r>
                    <m:r>
                      <a:rPr lang="en-US" altLang="zh-CN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zh-CN" altLang="zh-CN" sz="28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，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2800" b="1" i="1" kern="100">
                            <a:latin typeface="Cambria Math" panose="02040503050406030204" pitchFamily="18" charset="0"/>
                            <a:ea typeface="STKaiti" panose="02010600040101010101" pitchFamily="2" charset="-122"/>
                            <a:cs typeface="Times New Roman"/>
                          </a:rPr>
                        </m:ctrlPr>
                      </m:accPr>
                      <m:e>
                        <m:r>
                          <a:rPr lang="en-US" altLang="zh-CN" sz="2800" b="1" i="1" kern="100">
                            <a:latin typeface="Cambria Math" panose="02040503050406030204" pitchFamily="18" charset="0"/>
                            <a:ea typeface="STKaiti" panose="02010600040101010101" pitchFamily="2" charset="-122"/>
                            <a:cs typeface="Times New Roman"/>
                          </a:rPr>
                          <m:t>𝑨𝑫</m:t>
                        </m:r>
                      </m:e>
                    </m:acc>
                    <m:r>
                      <a:rPr lang="en-US" altLang="zh-CN" sz="2800" b="1" i="1" kern="100">
                        <a:latin typeface="Cambria Math" panose="02040503050406030204" pitchFamily="18" charset="0"/>
                        <a:ea typeface="STKaiti" panose="02010600040101010101" pitchFamily="2" charset="-122"/>
                        <a:cs typeface="Times New Roman"/>
                      </a:rPr>
                      <m:t>=</m:t>
                    </m:r>
                    <m:r>
                      <a:rPr lang="en-US" altLang="zh-CN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zh-CN" altLang="zh-CN" sz="28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，以</a:t>
                </a:r>
                <a:r>
                  <a:rPr lang="en-US" altLang="zh-CN" sz="2800" b="1" i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AB</a:t>
                </a:r>
                <a:r>
                  <a:rPr lang="zh-CN" altLang="zh-CN" sz="28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、</a:t>
                </a:r>
                <a:r>
                  <a:rPr lang="en-US" altLang="zh-CN" sz="2800" b="1" i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AD</a:t>
                </a:r>
                <a:r>
                  <a:rPr lang="zh-CN" altLang="zh-CN" sz="28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为邻边作▱</a:t>
                </a:r>
                <a:r>
                  <a:rPr lang="en-US" altLang="zh-CN" sz="2800" b="1" i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ABCD</a:t>
                </a:r>
                <a:r>
                  <a:rPr lang="zh-CN" altLang="zh-CN" sz="28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，则以</a:t>
                </a:r>
                <a:r>
                  <a:rPr lang="en-US" altLang="zh-CN" sz="2800" b="1" i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A</a:t>
                </a:r>
                <a:r>
                  <a:rPr lang="zh-CN" altLang="zh-CN" sz="28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为起点的对角线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2800" b="1" i="1" kern="100">
                            <a:latin typeface="Cambria Math" panose="02040503050406030204" pitchFamily="18" charset="0"/>
                            <a:ea typeface="STKaiti" panose="02010600040101010101" pitchFamily="2" charset="-122"/>
                            <a:cs typeface="Times New Roman"/>
                          </a:rPr>
                        </m:ctrlPr>
                      </m:accPr>
                      <m:e>
                        <m:r>
                          <a:rPr lang="en-US" altLang="zh-CN" sz="2800" b="1" i="1" kern="100">
                            <a:latin typeface="Cambria Math" panose="02040503050406030204" pitchFamily="18" charset="0"/>
                            <a:ea typeface="STKaiti" panose="02010600040101010101" pitchFamily="2" charset="-122"/>
                            <a:cs typeface="Times New Roman"/>
                          </a:rPr>
                          <m:t>𝑨</m:t>
                        </m:r>
                        <m:r>
                          <a:rPr lang="en-US" altLang="zh-CN" sz="2800" b="1" i="1" kern="100" smtClean="0">
                            <a:latin typeface="Cambria Math" panose="02040503050406030204" pitchFamily="18" charset="0"/>
                            <a:ea typeface="STKaiti" panose="02010600040101010101" pitchFamily="2" charset="-122"/>
                            <a:cs typeface="Times New Roman"/>
                          </a:rPr>
                          <m:t>𝑪</m:t>
                        </m:r>
                      </m:e>
                    </m:acc>
                  </m:oMath>
                </a14:m>
                <a:r>
                  <a:rPr lang="zh-CN" altLang="zh-CN" sz="28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就是</a:t>
                </a:r>
                <a14:m>
                  <m:oMath xmlns:m="http://schemas.openxmlformats.org/officeDocument/2006/math">
                    <m:r>
                      <a:rPr lang="en-US" altLang="zh-CN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zh-CN" altLang="zh-CN" sz="28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与</a:t>
                </a:r>
                <a14:m>
                  <m:oMath xmlns:m="http://schemas.openxmlformats.org/officeDocument/2006/math">
                    <m:r>
                      <a:rPr lang="en-US" altLang="zh-CN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zh-CN" altLang="zh-CN" sz="28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的和，</a:t>
                </a:r>
                <a:endParaRPr lang="en-US" altLang="zh-CN" sz="2800" b="1" dirty="0">
                  <a:latin typeface="STKaiti" panose="02010600040101010101" pitchFamily="2" charset="-122"/>
                  <a:ea typeface="STKaiti" panose="0201060004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zh-CN" sz="28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记作</a:t>
                </a:r>
                <a14:m>
                  <m:oMath xmlns:m="http://schemas.openxmlformats.org/officeDocument/2006/math">
                    <m:r>
                      <a:rPr lang="en-US" altLang="zh-CN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altLang="zh-CN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altLang="zh-CN" sz="2800" b="1" i="1" kern="100" smtClean="0">
                        <a:latin typeface="Cambria Math" panose="02040503050406030204" pitchFamily="18" charset="0"/>
                        <a:ea typeface="STKaiti" panose="02010600040101010101" pitchFamily="2" charset="-122"/>
                        <a:cs typeface="Times New Roman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altLang="zh-CN" sz="2800" b="1" i="1" kern="100">
                            <a:latin typeface="Cambria Math" panose="02040503050406030204" pitchFamily="18" charset="0"/>
                            <a:ea typeface="STKaiti" panose="02010600040101010101" pitchFamily="2" charset="-122"/>
                            <a:cs typeface="Times New Roman"/>
                          </a:rPr>
                        </m:ctrlPr>
                      </m:accPr>
                      <m:e>
                        <m:r>
                          <a:rPr lang="en-US" altLang="zh-CN" sz="2800" b="1" i="1" kern="100">
                            <a:latin typeface="Cambria Math" panose="02040503050406030204" pitchFamily="18" charset="0"/>
                            <a:ea typeface="STKaiti" panose="02010600040101010101" pitchFamily="2" charset="-122"/>
                            <a:cs typeface="Times New Roman"/>
                          </a:rPr>
                          <m:t>𝑨</m:t>
                        </m:r>
                        <m:r>
                          <a:rPr lang="en-US" altLang="zh-CN" sz="2800" b="1" i="1" kern="100" smtClean="0">
                            <a:latin typeface="Cambria Math" panose="02040503050406030204" pitchFamily="18" charset="0"/>
                            <a:ea typeface="STKaiti" panose="02010600040101010101" pitchFamily="2" charset="-122"/>
                            <a:cs typeface="Times New Roman"/>
                          </a:rPr>
                          <m:t>𝑪</m:t>
                        </m:r>
                      </m:e>
                    </m:acc>
                  </m:oMath>
                </a14:m>
                <a:r>
                  <a:rPr lang="zh-CN" altLang="zh-CN" sz="28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，如图</a:t>
                </a:r>
                <a:r>
                  <a:rPr lang="en-US" altLang="zh-CN" sz="28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.</a:t>
                </a:r>
                <a:endParaRPr lang="zh-CN" altLang="zh-CN" sz="2800" b="1" dirty="0">
                  <a:latin typeface="STKaiti" panose="02010600040101010101" pitchFamily="2" charset="-122"/>
                  <a:ea typeface="STKaiti" panose="02010600040101010101" pitchFamily="2" charset="-122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FB319163-ACED-4047-9BE3-D97A0F09A4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833" y="1052736"/>
                <a:ext cx="9937104" cy="2276970"/>
              </a:xfrm>
              <a:prstGeom prst="rect">
                <a:avLst/>
              </a:prstGeom>
              <a:blipFill>
                <a:blip r:embed="rId3"/>
                <a:stretch>
                  <a:fillRect l="-1227" b="-29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7843585" y="3251394"/>
                <a:ext cx="48923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m:t>𝒂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3585" y="3251394"/>
                <a:ext cx="48923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6417059" y="4134567"/>
                <a:ext cx="117597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m:t>𝒃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7059" y="4134567"/>
                <a:ext cx="117597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7167398" y="4155380"/>
                <a:ext cx="286262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m:t>𝒃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7398" y="4155380"/>
                <a:ext cx="2862623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  <p:bldP spid="11" grpId="0"/>
      <p:bldP spid="20" grpId="0"/>
      <p:bldP spid="18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157" y="1714488"/>
            <a:ext cx="9560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800" dirty="0"/>
          </a:p>
        </p:txBody>
      </p:sp>
      <p:sp>
        <p:nvSpPr>
          <p:cNvPr id="5" name="矩形 4"/>
          <p:cNvSpPr/>
          <p:nvPr/>
        </p:nvSpPr>
        <p:spPr>
          <a:xfrm>
            <a:off x="497298" y="2060848"/>
            <a:ext cx="1052937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STKaiti" panose="02010600040101010101" pitchFamily="2" charset="-122"/>
                <a:ea typeface="STKaiti" panose="02010600040101010101" pitchFamily="2" charset="-122"/>
                <a:cs typeface="Times New Roman"/>
              </a:rPr>
              <a:t>向量加法的平行四边形法则和三角形法则</a:t>
            </a:r>
            <a:endParaRPr lang="en-US" altLang="zh-CN" sz="2800" b="1" kern="100" dirty="0">
              <a:latin typeface="STKaiti" panose="02010600040101010101" pitchFamily="2" charset="-122"/>
              <a:ea typeface="STKaiti" panose="02010600040101010101" pitchFamily="2" charset="-122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  <a:cs typeface="Times New Roman"/>
              </a:rPr>
              <a:t>区别</a:t>
            </a:r>
            <a:r>
              <a:rPr lang="zh-CN" altLang="zh-CN" sz="2400" b="1" kern="100" dirty="0">
                <a:latin typeface="STKaiti" panose="02010600040101010101" pitchFamily="2" charset="-122"/>
                <a:ea typeface="STKaiti" panose="02010600040101010101" pitchFamily="2" charset="-122"/>
                <a:cs typeface="Times New Roman"/>
              </a:rPr>
              <a:t>：</a:t>
            </a:r>
            <a:endParaRPr lang="en-US" altLang="zh-CN" sz="2400" b="1" kern="100" dirty="0">
              <a:latin typeface="STKaiti" panose="02010600040101010101" pitchFamily="2" charset="-122"/>
              <a:ea typeface="STKaiti" panose="02010600040101010101" pitchFamily="2" charset="-122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b="1" kern="100" dirty="0">
                <a:latin typeface="STKaiti" panose="02010600040101010101" pitchFamily="2" charset="-122"/>
                <a:ea typeface="STKaiti" panose="02010600040101010101" pitchFamily="2" charset="-122"/>
                <a:cs typeface="Times New Roman"/>
              </a:rPr>
              <a:t>①</a:t>
            </a:r>
            <a:r>
              <a:rPr lang="zh-CN" altLang="zh-CN" sz="2400" b="1" kern="100" dirty="0">
                <a:latin typeface="STKaiti" panose="02010600040101010101" pitchFamily="2" charset="-122"/>
                <a:ea typeface="STKaiti" panose="02010600040101010101" pitchFamily="2" charset="-122"/>
                <a:cs typeface="Times New Roman"/>
              </a:rPr>
              <a:t>三角形法则中强调</a:t>
            </a:r>
            <a:r>
              <a:rPr lang="en-US" altLang="zh-CN" sz="2400" b="1" kern="100" dirty="0">
                <a:latin typeface="STKaiti" panose="02010600040101010101" pitchFamily="2" charset="-122"/>
                <a:ea typeface="STKaiti" panose="02010600040101010101" pitchFamily="2" charset="-122"/>
                <a:cs typeface="Times New Roman"/>
              </a:rPr>
              <a:t>“</a:t>
            </a:r>
            <a:r>
              <a:rPr lang="zh-CN" altLang="zh-CN" sz="2400" b="1" kern="100" dirty="0">
                <a:latin typeface="STKaiti" panose="02010600040101010101" pitchFamily="2" charset="-122"/>
                <a:ea typeface="STKaiti" panose="02010600040101010101" pitchFamily="2" charset="-122"/>
                <a:cs typeface="Times New Roman"/>
              </a:rPr>
              <a:t>首尾相</a:t>
            </a:r>
            <a:r>
              <a:rPr lang="zh-CN" altLang="en-US" sz="2400" b="1" kern="100" dirty="0">
                <a:latin typeface="STKaiti" panose="02010600040101010101" pitchFamily="2" charset="-122"/>
                <a:ea typeface="STKaiti" panose="02010600040101010101" pitchFamily="2" charset="-122"/>
                <a:cs typeface="Times New Roman"/>
              </a:rPr>
              <a:t>接</a:t>
            </a:r>
            <a:r>
              <a:rPr lang="en-US" altLang="zh-CN" sz="2400" b="1" kern="100" dirty="0">
                <a:latin typeface="STKaiti" panose="02010600040101010101" pitchFamily="2" charset="-122"/>
                <a:ea typeface="STKaiti" panose="02010600040101010101" pitchFamily="2" charset="-122"/>
                <a:cs typeface="Times New Roman"/>
              </a:rPr>
              <a:t>”</a:t>
            </a:r>
            <a:r>
              <a:rPr lang="zh-CN" altLang="zh-CN" sz="2400" b="1" kern="100" dirty="0">
                <a:latin typeface="STKaiti" panose="02010600040101010101" pitchFamily="2" charset="-122"/>
                <a:ea typeface="STKaiti" panose="02010600040101010101" pitchFamily="2" charset="-122"/>
                <a:cs typeface="Times New Roman"/>
              </a:rPr>
              <a:t>，平行四边形法则中强调的是</a:t>
            </a:r>
            <a:r>
              <a:rPr lang="en-US" altLang="zh-CN" sz="2400" b="1" kern="100" dirty="0">
                <a:latin typeface="STKaiti" panose="02010600040101010101" pitchFamily="2" charset="-122"/>
                <a:ea typeface="STKaiti" panose="02010600040101010101" pitchFamily="2" charset="-122"/>
                <a:cs typeface="Times New Roman"/>
              </a:rPr>
              <a:t>“</a:t>
            </a:r>
            <a:r>
              <a:rPr lang="zh-CN" altLang="zh-CN" sz="2400" b="1" kern="100" dirty="0">
                <a:latin typeface="STKaiti" panose="02010600040101010101" pitchFamily="2" charset="-122"/>
                <a:ea typeface="STKaiti" panose="02010600040101010101" pitchFamily="2" charset="-122"/>
                <a:cs typeface="Times New Roman"/>
              </a:rPr>
              <a:t>共起点</a:t>
            </a:r>
            <a:r>
              <a:rPr lang="en-US" altLang="zh-CN" sz="2400" b="1" kern="100" dirty="0">
                <a:latin typeface="STKaiti" panose="02010600040101010101" pitchFamily="2" charset="-122"/>
                <a:ea typeface="STKaiti" panose="02010600040101010101" pitchFamily="2" charset="-122"/>
                <a:cs typeface="Times New Roman"/>
              </a:rPr>
              <a:t>”</a:t>
            </a:r>
            <a:r>
              <a:rPr lang="zh-CN" altLang="zh-CN" sz="2400" b="1" kern="100" dirty="0">
                <a:latin typeface="STKaiti" panose="02010600040101010101" pitchFamily="2" charset="-122"/>
                <a:ea typeface="STKaiti" panose="02010600040101010101" pitchFamily="2" charset="-122"/>
                <a:cs typeface="Times New Roman"/>
              </a:rPr>
              <a:t>；</a:t>
            </a:r>
            <a:endParaRPr lang="en-US" altLang="zh-CN" sz="2400" b="1" kern="100" dirty="0">
              <a:latin typeface="STKaiti" panose="02010600040101010101" pitchFamily="2" charset="-122"/>
              <a:ea typeface="STKaiti" panose="02010600040101010101" pitchFamily="2" charset="-122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b="1" kern="100" dirty="0">
                <a:latin typeface="STKaiti" panose="02010600040101010101" pitchFamily="2" charset="-122"/>
                <a:ea typeface="STKaiti" panose="02010600040101010101" pitchFamily="2" charset="-122"/>
                <a:cs typeface="Times New Roman"/>
              </a:rPr>
              <a:t>②</a:t>
            </a:r>
            <a:r>
              <a:rPr lang="zh-CN" altLang="zh-CN" sz="2400" b="1" kern="100" dirty="0">
                <a:latin typeface="STKaiti" panose="02010600040101010101" pitchFamily="2" charset="-122"/>
                <a:ea typeface="STKaiti" panose="02010600040101010101" pitchFamily="2" charset="-122"/>
                <a:cs typeface="Times New Roman"/>
              </a:rPr>
              <a:t>三角形法则适用于所有的两个非零向量求和，而平行四边形</a:t>
            </a:r>
            <a:r>
              <a:rPr lang="zh-CN" altLang="en-US" sz="2400" b="1" kern="100" dirty="0">
                <a:latin typeface="STKaiti" panose="02010600040101010101" pitchFamily="2" charset="-122"/>
                <a:ea typeface="STKaiti" panose="02010600040101010101" pitchFamily="2" charset="-122"/>
                <a:cs typeface="Times New Roman"/>
              </a:rPr>
              <a:t>法则</a:t>
            </a:r>
            <a:r>
              <a:rPr lang="zh-CN" altLang="zh-CN" sz="2400" b="1" kern="100" dirty="0">
                <a:latin typeface="STKaiti" panose="02010600040101010101" pitchFamily="2" charset="-122"/>
                <a:ea typeface="STKaiti" panose="02010600040101010101" pitchFamily="2" charset="-122"/>
                <a:cs typeface="Times New Roman"/>
              </a:rPr>
              <a:t>仅适用于不共线的两个向量求和</a:t>
            </a:r>
            <a:r>
              <a:rPr lang="en-US" altLang="zh-CN" sz="2400" b="1" kern="100" dirty="0">
                <a:latin typeface="STKaiti" panose="02010600040101010101" pitchFamily="2" charset="-122"/>
                <a:ea typeface="STKaiti" panose="02010600040101010101" pitchFamily="2" charset="-122"/>
                <a:cs typeface="Courier New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  <a:cs typeface="Times New Roman"/>
              </a:rPr>
              <a:t>联系</a:t>
            </a:r>
            <a:r>
              <a:rPr lang="zh-CN" altLang="zh-CN" sz="2400" b="1" kern="100" dirty="0">
                <a:latin typeface="STKaiti" panose="02010600040101010101" pitchFamily="2" charset="-122"/>
                <a:ea typeface="STKaiti" panose="02010600040101010101" pitchFamily="2" charset="-122"/>
                <a:cs typeface="Times New Roman"/>
              </a:rPr>
              <a:t>：当两个向量不共线时，向量加法的三角形法则和平行四边形法则是统一的</a:t>
            </a:r>
            <a:r>
              <a:rPr lang="en-US" altLang="zh-CN" sz="2400" b="1" kern="100" dirty="0">
                <a:latin typeface="STKaiti" panose="02010600040101010101" pitchFamily="2" charset="-122"/>
                <a:ea typeface="STKaiti" panose="02010600040101010101" pitchFamily="2" charset="-122"/>
                <a:cs typeface="Courier New"/>
              </a:rPr>
              <a:t>.</a:t>
            </a:r>
            <a:endParaRPr lang="zh-CN" altLang="zh-CN" sz="1050" b="1" kern="100" dirty="0">
              <a:latin typeface="STKaiti" panose="02010600040101010101" pitchFamily="2" charset="-122"/>
              <a:ea typeface="STKaiti" panose="02010600040101010101" pitchFamily="2" charset="-122"/>
              <a:cs typeface="Courier New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B90A5BB-C723-A347-A488-5C32B2F643C5}"/>
              </a:ext>
            </a:extLst>
          </p:cNvPr>
          <p:cNvSpPr txBox="1"/>
          <p:nvPr/>
        </p:nvSpPr>
        <p:spPr>
          <a:xfrm>
            <a:off x="462001" y="665780"/>
            <a:ext cx="10374968" cy="193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b="1" dirty="0">
                <a:solidFill>
                  <a:srgbClr val="0017F5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思考</a:t>
            </a:r>
            <a:endParaRPr kumimoji="1" lang="en-US" altLang="zh-CN" sz="2800" b="1" dirty="0">
              <a:solidFill>
                <a:srgbClr val="0017F5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	</a:t>
            </a:r>
            <a:r>
              <a:rPr kumimoji="1"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向量加法的平行四边形法则与三角形法则一致吗？为什么？</a:t>
            </a:r>
            <a:endParaRPr kumimoji="1" lang="en-US" altLang="zh-CN" sz="28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algn="l">
              <a:lnSpc>
                <a:spcPct val="150000"/>
              </a:lnSpc>
            </a:pPr>
            <a:endParaRPr kumimoji="1" lang="zh-CN" altLang="en-US" sz="28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990449" y="4143380"/>
            <a:ext cx="6289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STKaiti" panose="02010600040101010101" pitchFamily="2" charset="-122"/>
                <a:ea typeface="STKaiti" panose="02010600040101010101" pitchFamily="2" charset="-122"/>
              </a:rPr>
              <a:t>O</a:t>
            </a:r>
            <a:endParaRPr lang="zh-CN" altLang="en-US" sz="24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>
            <a:off x="2361728" y="4357694"/>
            <a:ext cx="2320495" cy="1588"/>
          </a:xfrm>
          <a:prstGeom prst="straightConnector1">
            <a:avLst/>
          </a:prstGeom>
          <a:ln w="508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rot="16200000" flipH="1">
            <a:off x="4599846" y="4440071"/>
            <a:ext cx="1000132" cy="835378"/>
          </a:xfrm>
          <a:prstGeom prst="straightConnector1">
            <a:avLst/>
          </a:prstGeom>
          <a:ln w="508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>
            <a:off x="2361728" y="4357694"/>
            <a:ext cx="3155873" cy="100013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620272" y="3960944"/>
            <a:ext cx="835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STKaiti" panose="02010600040101010101" pitchFamily="2" charset="-122"/>
                <a:ea typeface="STKaiti" panose="02010600040101010101" pitchFamily="2" charset="-122"/>
              </a:rPr>
              <a:t>A</a:t>
            </a:r>
            <a:endParaRPr lang="zh-CN" altLang="en-US" sz="24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24781" y="5214950"/>
            <a:ext cx="835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STKaiti" panose="02010600040101010101" pitchFamily="2" charset="-122"/>
                <a:ea typeface="STKaiti" panose="02010600040101010101" pitchFamily="2" charset="-122"/>
              </a:rPr>
              <a:t>B</a:t>
            </a:r>
            <a:endParaRPr lang="zh-CN" altLang="en-US" sz="24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11467" y="5857892"/>
            <a:ext cx="1473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图</a:t>
            </a:r>
            <a:r>
              <a:rPr lang="en-US" altLang="zh-CN" dirty="0"/>
              <a:t>6.2-6</a:t>
            </a: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280B72A7-36BE-334C-914C-2674B5AF9E81}"/>
                  </a:ext>
                </a:extLst>
              </p:cNvPr>
              <p:cNvSpPr txBox="1"/>
              <p:nvPr/>
            </p:nvSpPr>
            <p:spPr>
              <a:xfrm>
                <a:off x="243966" y="1056139"/>
                <a:ext cx="11197008" cy="573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zh-CN" altLang="en-US" sz="2400" b="1" dirty="0">
                    <a:solidFill>
                      <a:srgbClr val="0017F5"/>
                    </a:solidFill>
                    <a:latin typeface="STKaiti" panose="02010600040101010101" pitchFamily="2" charset="-122"/>
                    <a:ea typeface="STKaiti" panose="02010600040101010101" pitchFamily="2" charset="-122"/>
                  </a:rPr>
                  <a:t>例</a:t>
                </a:r>
                <a:r>
                  <a:rPr kumimoji="1" lang="en-US" altLang="zh-CN" sz="2400" b="1" dirty="0">
                    <a:solidFill>
                      <a:srgbClr val="0017F5"/>
                    </a:solidFill>
                    <a:latin typeface="STKaiti" panose="02010600040101010101" pitchFamily="2" charset="-122"/>
                    <a:ea typeface="STKaiti" panose="02010600040101010101" pitchFamily="2" charset="-122"/>
                  </a:rPr>
                  <a:t>1</a:t>
                </a:r>
                <a:r>
                  <a:rPr kumimoji="1" lang="zh-CN" altLang="en-US" sz="2400" b="1" dirty="0">
                    <a:solidFill>
                      <a:srgbClr val="0017F5"/>
                    </a:solidFill>
                    <a:latin typeface="STKaiti" panose="02010600040101010101" pitchFamily="2" charset="-122"/>
                    <a:ea typeface="STKaiti" panose="02010600040101010101" pitchFamily="2" charset="-122"/>
                  </a:rPr>
                  <a:t>   </a:t>
                </a:r>
                <a:r>
                  <a:rPr kumimoji="1" lang="zh-CN" altLang="en-US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如图</a:t>
                </a:r>
                <a:r>
                  <a:rPr kumimoji="1" lang="en-US" altLang="zh-CN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6.2-5</a:t>
                </a:r>
                <a:r>
                  <a:rPr kumimoji="1" lang="zh-CN" altLang="en-US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，已知向量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altLang="zh-CN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𝒃</m:t>
                    </m:r>
                    <m:r>
                      <a:rPr lang="zh-CN" altLang="en-US" sz="2400" b="1" i="0" kern="100" smtClean="0">
                        <a:latin typeface="Cambria Math" panose="02040503050406030204" pitchFamily="18" charset="0"/>
                        <a:ea typeface="STKaiti" panose="02010600040101010101" pitchFamily="2" charset="-122"/>
                        <a:cs typeface="Times New Roman"/>
                      </a:rPr>
                      <m:t>，</m:t>
                    </m:r>
                  </m:oMath>
                </a14:m>
                <a:r>
                  <a:rPr kumimoji="1" lang="zh-CN" altLang="en-US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求作向量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altLang="zh-CN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kumimoji="1" lang="en-US" altLang="zh-CN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.</a:t>
                </a: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280B72A7-36BE-334C-914C-2674B5AF9E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966" y="1056139"/>
                <a:ext cx="11197008" cy="573234"/>
              </a:xfrm>
              <a:prstGeom prst="rect">
                <a:avLst/>
              </a:prstGeom>
              <a:blipFill>
                <a:blip r:embed="rId2"/>
                <a:stretch>
                  <a:fillRect l="-793" b="-195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9CB9CBC5-1FE3-324B-B597-1B6BF528518D}"/>
                  </a:ext>
                </a:extLst>
              </p:cNvPr>
              <p:cNvSpPr txBox="1"/>
              <p:nvPr/>
            </p:nvSpPr>
            <p:spPr>
              <a:xfrm>
                <a:off x="395921" y="2033304"/>
                <a:ext cx="6704571" cy="1183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zh-CN" altLang="en-US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作法</a:t>
                </a:r>
                <a:r>
                  <a:rPr kumimoji="1" lang="en-US" altLang="zh-CN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1</a:t>
                </a:r>
                <a:r>
                  <a:rPr kumimoji="1" lang="zh-CN" altLang="en-US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：在平面内任取一点</a:t>
                </a:r>
                <a14:m>
                  <m:oMath xmlns:m="http://schemas.openxmlformats.org/officeDocument/2006/math">
                    <m:r>
                      <a:rPr lang="en-US" altLang="zh-CN" sz="2400" b="1" i="1" kern="100">
                        <a:latin typeface="Cambria Math" panose="02040503050406030204" pitchFamily="18" charset="0"/>
                        <a:ea typeface="STKaiti" panose="02010600040101010101" pitchFamily="2" charset="-122"/>
                        <a:cs typeface="Times New Roman"/>
                      </a:rPr>
                      <m:t>𝑶</m:t>
                    </m:r>
                  </m:oMath>
                </a14:m>
                <a:r>
                  <a:rPr kumimoji="1" lang="zh-CN" altLang="en-US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（图</a:t>
                </a:r>
                <a:r>
                  <a:rPr kumimoji="1" lang="en-US" altLang="zh-CN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6.2-6</a:t>
                </a:r>
                <a:r>
                  <a:rPr kumimoji="1" lang="zh-CN" altLang="en-US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（</a:t>
                </a:r>
                <a:r>
                  <a:rPr kumimoji="1" lang="en-US" altLang="zh-CN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1</a:t>
                </a:r>
                <a:r>
                  <a:rPr kumimoji="1" lang="zh-CN" altLang="en-US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））</a:t>
                </a:r>
                <a:r>
                  <a:rPr kumimoji="1" lang="en-US" altLang="zh-CN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kumimoji="1" lang="zh-CN" altLang="en-US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作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2400" b="1" i="1" kern="100">
                            <a:latin typeface="Cambria Math" panose="02040503050406030204" pitchFamily="18" charset="0"/>
                            <a:ea typeface="STKaiti" panose="02010600040101010101" pitchFamily="2" charset="-122"/>
                            <a:cs typeface="Times New Roman"/>
                          </a:rPr>
                        </m:ctrlPr>
                      </m:accPr>
                      <m:e>
                        <m:r>
                          <a:rPr lang="en-US" altLang="zh-CN" sz="2400" b="1" i="1" kern="100">
                            <a:latin typeface="Cambria Math" panose="02040503050406030204" pitchFamily="18" charset="0"/>
                            <a:ea typeface="STKaiti" panose="02010600040101010101" pitchFamily="2" charset="-122"/>
                            <a:cs typeface="Times New Roman"/>
                          </a:rPr>
                          <m:t>𝑶𝑨</m:t>
                        </m:r>
                      </m:e>
                    </m:acc>
                    <m:r>
                      <a:rPr lang="en-US" altLang="zh-CN" sz="2400" b="1" i="1" kern="100">
                        <a:latin typeface="Cambria Math" panose="02040503050406030204" pitchFamily="18" charset="0"/>
                        <a:ea typeface="STKaiti" panose="02010600040101010101" pitchFamily="2" charset="-122"/>
                        <a:cs typeface="Times New Roman"/>
                      </a:rPr>
                      <m:t>=</m:t>
                    </m:r>
                    <m:r>
                      <a:rPr lang="en-US" altLang="zh-CN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𝒂</m:t>
                    </m:r>
                    <m:r>
                      <a:rPr lang="zh-CN" altLang="en-US" sz="2400" b="1" i="1" kern="100">
                        <a:latin typeface="Cambria Math" panose="02040503050406030204" pitchFamily="18" charset="0"/>
                        <a:ea typeface="STKaiti" panose="02010600040101010101" pitchFamily="2" charset="-122"/>
                        <a:cs typeface="Times New Roman"/>
                      </a:rPr>
                      <m:t>，</m:t>
                    </m:r>
                    <m:acc>
                      <m:accPr>
                        <m:chr m:val="⃗"/>
                        <m:ctrlPr>
                          <a:rPr lang="en-US" altLang="zh-CN" sz="2400" b="1" i="1" kern="100">
                            <a:latin typeface="Cambria Math" panose="02040503050406030204" pitchFamily="18" charset="0"/>
                            <a:ea typeface="STKaiti" panose="02010600040101010101" pitchFamily="2" charset="-122"/>
                            <a:cs typeface="Times New Roman"/>
                          </a:rPr>
                        </m:ctrlPr>
                      </m:accPr>
                      <m:e>
                        <m:r>
                          <a:rPr lang="en-US" altLang="zh-CN" sz="2400" b="1" i="1" kern="100">
                            <a:latin typeface="Cambria Math" panose="02040503050406030204" pitchFamily="18" charset="0"/>
                            <a:ea typeface="STKaiti" panose="02010600040101010101" pitchFamily="2" charset="-122"/>
                            <a:cs typeface="Times New Roman"/>
                          </a:rPr>
                          <m:t>𝑨𝑩</m:t>
                        </m:r>
                      </m:e>
                    </m:acc>
                    <m:r>
                      <a:rPr lang="en-US" altLang="zh-CN" sz="2400" b="1" i="1" kern="100">
                        <a:latin typeface="Cambria Math" panose="02040503050406030204" pitchFamily="18" charset="0"/>
                        <a:ea typeface="STKaiti" panose="02010600040101010101" pitchFamily="2" charset="-122"/>
                        <a:cs typeface="Times New Roman"/>
                      </a:rPr>
                      <m:t>=</m:t>
                    </m:r>
                    <m:r>
                      <a:rPr lang="en-US" altLang="zh-CN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altLang="zh-CN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1" lang="en-US" altLang="zh-CN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. </a:t>
                </a:r>
                <a:r>
                  <a:rPr kumimoji="1" lang="zh-CN" altLang="en-US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则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2400" b="1" i="1" kern="100">
                            <a:latin typeface="Cambria Math" panose="02040503050406030204" pitchFamily="18" charset="0"/>
                            <a:ea typeface="STKaiti" panose="02010600040101010101" pitchFamily="2" charset="-122"/>
                            <a:cs typeface="Times New Roman"/>
                          </a:rPr>
                        </m:ctrlPr>
                      </m:accPr>
                      <m:e>
                        <m:r>
                          <a:rPr lang="en-US" altLang="zh-CN" sz="2400" b="1" i="1" kern="100">
                            <a:latin typeface="Cambria Math" panose="02040503050406030204" pitchFamily="18" charset="0"/>
                            <a:ea typeface="STKaiti" panose="02010600040101010101" pitchFamily="2" charset="-122"/>
                            <a:cs typeface="Times New Roman"/>
                          </a:rPr>
                          <m:t>𝑶𝑩</m:t>
                        </m:r>
                      </m:e>
                    </m:acc>
                    <m:r>
                      <a:rPr lang="en-US" altLang="zh-CN" sz="2400" b="1" i="1" kern="100">
                        <a:latin typeface="Cambria Math" panose="02040503050406030204" pitchFamily="18" charset="0"/>
                        <a:ea typeface="STKaiti" panose="02010600040101010101" pitchFamily="2" charset="-122"/>
                        <a:cs typeface="Times New Roman"/>
                      </a:rPr>
                      <m:t>=</m:t>
                    </m:r>
                    <m:r>
                      <a:rPr lang="en-US" altLang="zh-CN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altLang="zh-CN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kumimoji="1" lang="en-US" altLang="zh-CN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.</a:t>
                </a: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9CB9CBC5-1FE3-324B-B597-1B6BF52851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21" y="2033304"/>
                <a:ext cx="6704571" cy="1183273"/>
              </a:xfrm>
              <a:prstGeom prst="rect">
                <a:avLst/>
              </a:prstGeom>
              <a:blipFill>
                <a:blip r:embed="rId3"/>
                <a:stretch>
                  <a:fillRect l="-1323" b="-95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线箭头连接符 4">
            <a:extLst>
              <a:ext uri="{FF2B5EF4-FFF2-40B4-BE49-F238E27FC236}">
                <a16:creationId xmlns:a16="http://schemas.microsoft.com/office/drawing/2014/main" id="{C4F47F44-4B40-614D-A4D5-179AFFC82F5C}"/>
              </a:ext>
            </a:extLst>
          </p:cNvPr>
          <p:cNvCxnSpPr>
            <a:cxnSpLocks/>
          </p:cNvCxnSpPr>
          <p:nvPr/>
        </p:nvCxnSpPr>
        <p:spPr>
          <a:xfrm>
            <a:off x="7915635" y="2712589"/>
            <a:ext cx="2376264" cy="0"/>
          </a:xfrm>
          <a:prstGeom prst="straightConnector1">
            <a:avLst/>
          </a:prstGeom>
          <a:ln w="508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线箭头连接符 6">
            <a:extLst>
              <a:ext uri="{FF2B5EF4-FFF2-40B4-BE49-F238E27FC236}">
                <a16:creationId xmlns:a16="http://schemas.microsoft.com/office/drawing/2014/main" id="{6227CAC1-01B1-A54E-9BF2-BB35AB2011B3}"/>
              </a:ext>
            </a:extLst>
          </p:cNvPr>
          <p:cNvCxnSpPr>
            <a:cxnSpLocks/>
          </p:cNvCxnSpPr>
          <p:nvPr/>
        </p:nvCxnSpPr>
        <p:spPr>
          <a:xfrm>
            <a:off x="8995755" y="2123975"/>
            <a:ext cx="936104" cy="1219576"/>
          </a:xfrm>
          <a:prstGeom prst="straightConnector1">
            <a:avLst/>
          </a:prstGeom>
          <a:ln w="508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>
            <a:extLst>
              <a:ext uri="{FF2B5EF4-FFF2-40B4-BE49-F238E27FC236}">
                <a16:creationId xmlns:a16="http://schemas.microsoft.com/office/drawing/2014/main" id="{3DD65024-B98E-7E46-801F-82A5CC878E6C}"/>
              </a:ext>
            </a:extLst>
          </p:cNvPr>
          <p:cNvSpPr/>
          <p:nvPr/>
        </p:nvSpPr>
        <p:spPr>
          <a:xfrm>
            <a:off x="8925336" y="4007111"/>
            <a:ext cx="865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b="1" dirty="0">
                <a:latin typeface="STKaiti" panose="02010600040101010101" pitchFamily="2" charset="-122"/>
                <a:ea typeface="STKaiti" panose="02010600040101010101" pitchFamily="2" charset="-122"/>
              </a:rPr>
              <a:t>图</a:t>
            </a:r>
            <a:r>
              <a:rPr kumimoji="1" lang="en-US" altLang="zh-CN" b="1" dirty="0">
                <a:latin typeface="STKaiti" panose="02010600040101010101" pitchFamily="2" charset="-122"/>
                <a:ea typeface="STKaiti" panose="02010600040101010101" pitchFamily="2" charset="-122"/>
              </a:rPr>
              <a:t>6.2-5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3406211" y="3887857"/>
                <a:ext cx="48923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m:t>𝒂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6211" y="3887857"/>
                <a:ext cx="48923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8820745" y="2110476"/>
                <a:ext cx="117597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m:t>𝒃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0745" y="2110476"/>
                <a:ext cx="117597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8211077" y="2253717"/>
                <a:ext cx="48923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m:t>𝒂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1077" y="2253717"/>
                <a:ext cx="48923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4761629" y="4411077"/>
                <a:ext cx="117597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m:t>𝒃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1629" y="4411077"/>
                <a:ext cx="117597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/>
              <p:cNvSpPr/>
              <p:nvPr/>
            </p:nvSpPr>
            <p:spPr>
              <a:xfrm>
                <a:off x="1970136" y="4819082"/>
                <a:ext cx="286262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m:t>𝒃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30" name="矩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136" y="4819082"/>
                <a:ext cx="2862623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>
            <a:extLst>
              <a:ext uri="{FF2B5EF4-FFF2-40B4-BE49-F238E27FC236}">
                <a16:creationId xmlns:a16="http://schemas.microsoft.com/office/drawing/2014/main" id="{C7EE27F7-4437-724A-8B12-0AD8E8BE55BA}"/>
              </a:ext>
            </a:extLst>
          </p:cNvPr>
          <p:cNvSpPr/>
          <p:nvPr/>
        </p:nvSpPr>
        <p:spPr>
          <a:xfrm>
            <a:off x="2237361" y="3927372"/>
            <a:ext cx="2856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3600" b="1" dirty="0">
                <a:latin typeface="STKaiti" panose="02010600040101010101" pitchFamily="2" charset="-122"/>
                <a:ea typeface="STKaiti" panose="02010600040101010101" pitchFamily="2" charset="-122"/>
              </a:rPr>
              <a:t>.</a:t>
            </a:r>
            <a:endParaRPr lang="zh-CN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4" grpId="0"/>
      <p:bldP spid="25" grpId="0"/>
      <p:bldP spid="31" grpId="0"/>
      <p:bldP spid="3" grpId="0" animBg="1"/>
      <p:bldP spid="19" grpId="0"/>
      <p:bldP spid="29" grpId="0"/>
      <p:bldP spid="30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341471" y="4003924"/>
            <a:ext cx="423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STKaiti" panose="02010600040101010101" pitchFamily="2" charset="-122"/>
                <a:ea typeface="STKaiti" panose="02010600040101010101" pitchFamily="2" charset="-122"/>
              </a:rPr>
              <a:t>O</a:t>
            </a:r>
            <a:endParaRPr lang="zh-CN" altLang="en-US" sz="24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>
            <a:off x="3712750" y="4218238"/>
            <a:ext cx="2320495" cy="1588"/>
          </a:xfrm>
          <a:prstGeom prst="straightConnector1">
            <a:avLst/>
          </a:prstGeom>
          <a:ln w="508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rot="16200000" flipH="1">
            <a:off x="5950868" y="4300615"/>
            <a:ext cx="1000132" cy="835378"/>
          </a:xfrm>
          <a:prstGeom prst="straightConnector1">
            <a:avLst/>
          </a:prstGeom>
          <a:ln w="508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3712750" y="4218238"/>
            <a:ext cx="3155873" cy="100013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40425" y="3861048"/>
            <a:ext cx="835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STKaiti" panose="02010600040101010101" pitchFamily="2" charset="-122"/>
                <a:ea typeface="STKaiti" panose="02010600040101010101" pitchFamily="2" charset="-122"/>
              </a:rPr>
              <a:t>A</a:t>
            </a:r>
            <a:endParaRPr lang="zh-CN" altLang="en-US" sz="24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76849" y="5146932"/>
            <a:ext cx="835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STKaiti" panose="02010600040101010101" pitchFamily="2" charset="-122"/>
                <a:ea typeface="STKaiti" panose="02010600040101010101" pitchFamily="2" charset="-122"/>
              </a:rPr>
              <a:t>B</a:t>
            </a:r>
            <a:endParaRPr lang="zh-CN" altLang="en-US" sz="24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62489" y="5718436"/>
            <a:ext cx="1473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图</a:t>
            </a:r>
            <a:r>
              <a:rPr lang="en-US" altLang="zh-CN" dirty="0"/>
              <a:t>6.2-6</a:t>
            </a: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</a:p>
        </p:txBody>
      </p:sp>
      <p:cxnSp>
        <p:nvCxnSpPr>
          <p:cNvPr id="16" name="直接箭头连接符 15"/>
          <p:cNvCxnSpPr/>
          <p:nvPr/>
        </p:nvCxnSpPr>
        <p:spPr>
          <a:xfrm rot="16200000" flipH="1">
            <a:off x="3630373" y="4300615"/>
            <a:ext cx="1000132" cy="835378"/>
          </a:xfrm>
          <a:prstGeom prst="straightConnector1">
            <a:avLst/>
          </a:prstGeom>
          <a:ln w="508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4548128" y="5218370"/>
            <a:ext cx="2320495" cy="158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868623" y="5075494"/>
            <a:ext cx="835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STKaiti" panose="02010600040101010101" pitchFamily="2" charset="-122"/>
                <a:ea typeface="STKaiti" panose="02010600040101010101" pitchFamily="2" charset="-122"/>
              </a:rPr>
              <a:t>C</a:t>
            </a:r>
            <a:endParaRPr lang="zh-CN" altLang="en-US" sz="24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C79ACFA6-90B0-4A40-8963-B6B9DF45EFAF}"/>
                  </a:ext>
                </a:extLst>
              </p:cNvPr>
              <p:cNvSpPr txBox="1"/>
              <p:nvPr/>
            </p:nvSpPr>
            <p:spPr>
              <a:xfrm>
                <a:off x="467817" y="1150094"/>
                <a:ext cx="10446282" cy="1687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zh-CN" altLang="en-US" sz="2400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作法</a:t>
                </a:r>
                <a:r>
                  <a:rPr kumimoji="1" lang="en-US" altLang="zh-CN" sz="2400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2</a:t>
                </a:r>
                <a:r>
                  <a:rPr kumimoji="1" lang="zh-CN" altLang="en-US" sz="2400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：在平面内任取一点</a:t>
                </a:r>
                <a14:m>
                  <m:oMath xmlns:m="http://schemas.openxmlformats.org/officeDocument/2006/math">
                    <m:r>
                      <a:rPr lang="en-US" altLang="zh-CN" sz="2400" i="1" kern="100">
                        <a:latin typeface="Cambria Math" panose="02040503050406030204" pitchFamily="18" charset="0"/>
                        <a:ea typeface="STKaiti" panose="02010600040101010101" pitchFamily="2" charset="-122"/>
                        <a:cs typeface="Times New Roman"/>
                      </a:rPr>
                      <m:t>𝑂</m:t>
                    </m:r>
                  </m:oMath>
                </a14:m>
                <a:r>
                  <a:rPr kumimoji="1" lang="zh-CN" altLang="en-US" sz="2400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（图</a:t>
                </a:r>
                <a:r>
                  <a:rPr kumimoji="1" lang="en-US" altLang="zh-CN" sz="2400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6.2-6</a:t>
                </a:r>
                <a:r>
                  <a:rPr kumimoji="1" lang="zh-CN" altLang="en-US" sz="2400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（</a:t>
                </a:r>
                <a:r>
                  <a:rPr kumimoji="1" lang="en-US" altLang="zh-CN" sz="2400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2</a:t>
                </a:r>
                <a:r>
                  <a:rPr kumimoji="1" lang="zh-CN" altLang="en-US" sz="2400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））</a:t>
                </a:r>
                <a:r>
                  <a:rPr kumimoji="1" lang="en-US" altLang="zh-CN" sz="2400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.</a:t>
                </a:r>
                <a:endParaRPr kumimoji="1" lang="zh-CN" altLang="en-US" sz="2400" dirty="0">
                  <a:latin typeface="STKaiti" panose="02010600040101010101" pitchFamily="2" charset="-122"/>
                  <a:ea typeface="STKaiti" panose="0201060004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zh-CN" altLang="en-US" sz="2400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作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2400" i="1" kern="100">
                            <a:latin typeface="Cambria Math" panose="02040503050406030204" pitchFamily="18" charset="0"/>
                            <a:ea typeface="STKaiti" panose="02010600040101010101" pitchFamily="2" charset="-122"/>
                            <a:cs typeface="Times New Roman"/>
                          </a:rPr>
                        </m:ctrlPr>
                      </m:accPr>
                      <m:e>
                        <m:r>
                          <a:rPr lang="en-US" altLang="zh-CN" sz="2400" i="1" kern="100">
                            <a:latin typeface="Cambria Math" panose="02040503050406030204" pitchFamily="18" charset="0"/>
                            <a:ea typeface="STKaiti" panose="02010600040101010101" pitchFamily="2" charset="-122"/>
                            <a:cs typeface="Times New Roman"/>
                          </a:rPr>
                          <m:t>𝑂𝐴</m:t>
                        </m:r>
                      </m:e>
                    </m:acc>
                    <m:r>
                      <a:rPr lang="en-US" altLang="zh-CN" sz="2400" i="1" kern="100">
                        <a:latin typeface="Cambria Math" panose="02040503050406030204" pitchFamily="18" charset="0"/>
                        <a:ea typeface="STKaiti" panose="02010600040101010101" pitchFamily="2" charset="-122"/>
                        <a:cs typeface="Times New Roman"/>
                      </a:rPr>
                      <m:t>=</m:t>
                    </m:r>
                    <m:r>
                      <a:rPr lang="en-US" altLang="zh-CN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𝒂</m:t>
                    </m:r>
                    <m:r>
                      <a:rPr lang="zh-CN" altLang="en-US" sz="2400" i="1" kern="100">
                        <a:latin typeface="Cambria Math" panose="02040503050406030204" pitchFamily="18" charset="0"/>
                        <a:ea typeface="STKaiti" panose="02010600040101010101" pitchFamily="2" charset="-122"/>
                        <a:cs typeface="Times New Roman"/>
                      </a:rPr>
                      <m:t>，</m:t>
                    </m:r>
                    <m:acc>
                      <m:accPr>
                        <m:chr m:val="⃗"/>
                        <m:ctrlPr>
                          <a:rPr lang="en-US" altLang="zh-CN" sz="2400" i="1" kern="100">
                            <a:latin typeface="Cambria Math" panose="02040503050406030204" pitchFamily="18" charset="0"/>
                            <a:ea typeface="STKaiti" panose="02010600040101010101" pitchFamily="2" charset="-122"/>
                            <a:cs typeface="Times New Roman"/>
                          </a:rPr>
                        </m:ctrlPr>
                      </m:accPr>
                      <m:e>
                        <m:r>
                          <a:rPr lang="en-US" altLang="zh-CN" sz="2400" b="0" i="1" kern="100" smtClean="0">
                            <a:latin typeface="Cambria Math" panose="02040503050406030204" pitchFamily="18" charset="0"/>
                            <a:ea typeface="STKaiti" panose="02010600040101010101" pitchFamily="2" charset="-122"/>
                            <a:cs typeface="Times New Roman"/>
                          </a:rPr>
                          <m:t>𝑂</m:t>
                        </m:r>
                        <m:r>
                          <a:rPr lang="en-US" altLang="zh-CN" sz="2400" i="1" kern="100">
                            <a:latin typeface="Cambria Math" panose="02040503050406030204" pitchFamily="18" charset="0"/>
                            <a:ea typeface="STKaiti" panose="02010600040101010101" pitchFamily="2" charset="-122"/>
                            <a:cs typeface="Times New Roman"/>
                          </a:rPr>
                          <m:t>𝐵</m:t>
                        </m:r>
                      </m:e>
                    </m:acc>
                    <m:r>
                      <a:rPr lang="en-US" altLang="zh-CN" sz="2400" i="1" kern="100">
                        <a:latin typeface="Cambria Math" panose="02040503050406030204" pitchFamily="18" charset="0"/>
                        <a:ea typeface="STKaiti" panose="02010600040101010101" pitchFamily="2" charset="-122"/>
                        <a:cs typeface="Times New Roman"/>
                      </a:rPr>
                      <m:t>=</m:t>
                    </m:r>
                    <m:r>
                      <a:rPr lang="en-US" altLang="zh-CN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kumimoji="1" lang="en-US" altLang="zh-CN" sz="2400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.</a:t>
                </a:r>
                <a:r>
                  <a:rPr kumimoji="1" lang="zh-CN" altLang="en-US" sz="2400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以</a:t>
                </a:r>
                <a14:m>
                  <m:oMath xmlns:m="http://schemas.openxmlformats.org/officeDocument/2006/math">
                    <m:r>
                      <a:rPr kumimoji="1" lang="en-US" altLang="zh-CN" sz="2400" i="1">
                        <a:latin typeface="Cambria Math" panose="02040503050406030204" pitchFamily="18" charset="0"/>
                        <a:ea typeface="STKaiti" panose="02010600040101010101" pitchFamily="2" charset="-122"/>
                      </a:rPr>
                      <m:t>𝑂𝐴</m:t>
                    </m:r>
                    <m:r>
                      <a:rPr kumimoji="1" lang="en-US" altLang="zh-CN" sz="2400" i="1">
                        <a:latin typeface="Cambria Math" panose="02040503050406030204" pitchFamily="18" charset="0"/>
                        <a:ea typeface="STKaiti" panose="02010600040101010101" pitchFamily="2" charset="-122"/>
                      </a:rPr>
                      <m:t>,</m:t>
                    </m:r>
                    <m:r>
                      <a:rPr kumimoji="1" lang="en-US" altLang="zh-CN" sz="2400" i="1">
                        <a:latin typeface="Cambria Math" panose="02040503050406030204" pitchFamily="18" charset="0"/>
                        <a:ea typeface="STKaiti" panose="02010600040101010101" pitchFamily="2" charset="-122"/>
                      </a:rPr>
                      <m:t>𝑂𝐵</m:t>
                    </m:r>
                  </m:oMath>
                </a14:m>
                <a:r>
                  <a:rPr kumimoji="1" lang="zh-CN" altLang="en-US" sz="2400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为邻边作</a:t>
                </a:r>
                <a14:m>
                  <m:oMath xmlns:m="http://schemas.openxmlformats.org/officeDocument/2006/math">
                    <m:r>
                      <a:rPr kumimoji="1" lang="zh-CN" altLang="en-US" sz="2400">
                        <a:latin typeface="Cambria Math" panose="02040503050406030204" pitchFamily="18" charset="0"/>
                        <a:ea typeface="STKaiti" panose="02010600040101010101" pitchFamily="2" charset="-122"/>
                      </a:rPr>
                      <m:t>⏥</m:t>
                    </m:r>
                    <m:r>
                      <a:rPr kumimoji="1" lang="en-US" altLang="zh-CN" sz="2400" i="1">
                        <a:latin typeface="Cambria Math" panose="02040503050406030204" pitchFamily="18" charset="0"/>
                        <a:ea typeface="STKaiti" panose="02010600040101010101" pitchFamily="2" charset="-122"/>
                      </a:rPr>
                      <m:t>𝑂𝐴𝐶𝐵</m:t>
                    </m:r>
                  </m:oMath>
                </a14:m>
                <a:r>
                  <a:rPr kumimoji="1" lang="zh-CN" altLang="en-US" sz="2400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，连接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ea typeface="STKaiti" panose="02010600040101010101" pitchFamily="2" charset="-122"/>
                      </a:rPr>
                      <m:t>𝑂𝐶</m:t>
                    </m:r>
                    <m:r>
                      <a:rPr kumimoji="1" lang="zh-CN" altLang="en-US" sz="2400" b="0" i="0" smtClean="0">
                        <a:latin typeface="Cambria Math" panose="02040503050406030204" pitchFamily="18" charset="0"/>
                        <a:ea typeface="STKaiti" panose="02010600040101010101" pitchFamily="2" charset="-122"/>
                      </a:rPr>
                      <m:t>，</m:t>
                    </m:r>
                  </m:oMath>
                </a14:m>
                <a:endParaRPr kumimoji="1" lang="en-US" altLang="zh-CN" sz="2400" dirty="0">
                  <a:latin typeface="STKaiti" panose="02010600040101010101" pitchFamily="2" charset="-122"/>
                  <a:ea typeface="STKaiti" panose="02010600040101010101" pitchFamily="2" charset="-122"/>
                </a:endParaRPr>
              </a:p>
              <a:p>
                <a:r>
                  <a:rPr kumimoji="1" lang="zh-CN" altLang="en-US" sz="2400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则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2400" i="1" kern="100">
                            <a:latin typeface="Cambria Math" panose="02040503050406030204" pitchFamily="18" charset="0"/>
                            <a:ea typeface="STKaiti" panose="02010600040101010101" pitchFamily="2" charset="-122"/>
                            <a:cs typeface="Times New Roman"/>
                          </a:rPr>
                        </m:ctrlPr>
                      </m:accPr>
                      <m:e>
                        <m:r>
                          <a:rPr lang="en-US" altLang="zh-CN" sz="2400" i="1" kern="100">
                            <a:latin typeface="Cambria Math" panose="02040503050406030204" pitchFamily="18" charset="0"/>
                            <a:ea typeface="STKaiti" panose="02010600040101010101" pitchFamily="2" charset="-122"/>
                            <a:cs typeface="Times New Roman"/>
                          </a:rPr>
                          <m:t>𝑂</m:t>
                        </m:r>
                        <m:r>
                          <a:rPr lang="en-US" altLang="zh-CN" sz="2400" b="0" i="1" kern="100" smtClean="0">
                            <a:latin typeface="Cambria Math" panose="02040503050406030204" pitchFamily="18" charset="0"/>
                            <a:ea typeface="STKaiti" panose="02010600040101010101" pitchFamily="2" charset="-122"/>
                            <a:cs typeface="Times New Roman"/>
                          </a:rPr>
                          <m:t>𝐶</m:t>
                        </m:r>
                      </m:e>
                    </m:acc>
                    <m:r>
                      <a:rPr lang="en-US" altLang="zh-CN" sz="2400" i="1" kern="100">
                        <a:latin typeface="Cambria Math" panose="02040503050406030204" pitchFamily="18" charset="0"/>
                        <a:ea typeface="STKaiti" panose="02010600040101010101" pitchFamily="2" charset="-122"/>
                        <a:cs typeface="Times New Roman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altLang="zh-CN" sz="2400" i="1" kern="100">
                            <a:latin typeface="Cambria Math" panose="02040503050406030204" pitchFamily="18" charset="0"/>
                            <a:ea typeface="STKaiti" panose="02010600040101010101" pitchFamily="2" charset="-122"/>
                            <a:cs typeface="Times New Roman"/>
                          </a:rPr>
                        </m:ctrlPr>
                      </m:accPr>
                      <m:e>
                        <m:r>
                          <a:rPr lang="en-US" altLang="zh-CN" sz="2400" b="0" i="1" kern="100" smtClean="0">
                            <a:latin typeface="Cambria Math" panose="02040503050406030204" pitchFamily="18" charset="0"/>
                            <a:ea typeface="STKaiti" panose="02010600040101010101" pitchFamily="2" charset="-122"/>
                            <a:cs typeface="Times New Roman"/>
                          </a:rPr>
                          <m:t>𝑂𝐴</m:t>
                        </m:r>
                      </m:e>
                    </m:acc>
                    <m:r>
                      <a:rPr lang="en-US" altLang="zh-CN" sz="2400" i="1" kern="100">
                        <a:latin typeface="Cambria Math" panose="02040503050406030204" pitchFamily="18" charset="0"/>
                        <a:ea typeface="STKaiti" panose="02010600040101010101" pitchFamily="2" charset="-122"/>
                        <a:cs typeface="Times New Roman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altLang="zh-CN" sz="2400" i="1" kern="100">
                            <a:latin typeface="Cambria Math" panose="02040503050406030204" pitchFamily="18" charset="0"/>
                            <a:ea typeface="STKaiti" panose="02010600040101010101" pitchFamily="2" charset="-122"/>
                            <a:cs typeface="Times New Roman"/>
                          </a:rPr>
                        </m:ctrlPr>
                      </m:accPr>
                      <m:e>
                        <m:r>
                          <a:rPr lang="en-US" altLang="zh-CN" sz="2400" b="0" i="1" kern="100" smtClean="0">
                            <a:latin typeface="Cambria Math" panose="02040503050406030204" pitchFamily="18" charset="0"/>
                            <a:ea typeface="STKaiti" panose="02010600040101010101" pitchFamily="2" charset="-122"/>
                            <a:cs typeface="Times New Roman"/>
                          </a:rPr>
                          <m:t>𝑂𝐵</m:t>
                        </m:r>
                      </m:e>
                    </m:acc>
                    <m:r>
                      <a:rPr lang="en-US" altLang="zh-CN" sz="2400" b="0" i="1" kern="100" smtClean="0">
                        <a:latin typeface="Cambria Math" panose="02040503050406030204" pitchFamily="18" charset="0"/>
                        <a:ea typeface="STKaiti" panose="02010600040101010101" pitchFamily="2" charset="-122"/>
                        <a:cs typeface="Times New Roman"/>
                      </a:rPr>
                      <m:t>=</m:t>
                    </m:r>
                    <m:r>
                      <a:rPr lang="en-US" altLang="zh-CN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altLang="zh-CN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altLang="zh-CN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C79ACFA6-90B0-4A40-8963-B6B9DF45EF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17" y="1150094"/>
                <a:ext cx="10446282" cy="1687641"/>
              </a:xfrm>
              <a:prstGeom prst="rect">
                <a:avLst/>
              </a:prstGeom>
              <a:blipFill>
                <a:blip r:embed="rId2"/>
                <a:stretch>
                  <a:fillRect l="-934" b="-7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线箭头连接符 19">
            <a:extLst>
              <a:ext uri="{FF2B5EF4-FFF2-40B4-BE49-F238E27FC236}">
                <a16:creationId xmlns:a16="http://schemas.microsoft.com/office/drawing/2014/main" id="{3625E34C-508E-BF4D-872B-D20B2BE22FAE}"/>
              </a:ext>
            </a:extLst>
          </p:cNvPr>
          <p:cNvCxnSpPr>
            <a:cxnSpLocks/>
          </p:cNvCxnSpPr>
          <p:nvPr/>
        </p:nvCxnSpPr>
        <p:spPr>
          <a:xfrm>
            <a:off x="8398303" y="3289923"/>
            <a:ext cx="2376264" cy="0"/>
          </a:xfrm>
          <a:prstGeom prst="straightConnector1">
            <a:avLst/>
          </a:prstGeom>
          <a:ln w="508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线箭头连接符 20">
            <a:extLst>
              <a:ext uri="{FF2B5EF4-FFF2-40B4-BE49-F238E27FC236}">
                <a16:creationId xmlns:a16="http://schemas.microsoft.com/office/drawing/2014/main" id="{848D8A58-E32F-B646-B52F-DA47289DDCF2}"/>
              </a:ext>
            </a:extLst>
          </p:cNvPr>
          <p:cNvCxnSpPr>
            <a:cxnSpLocks/>
          </p:cNvCxnSpPr>
          <p:nvPr/>
        </p:nvCxnSpPr>
        <p:spPr>
          <a:xfrm>
            <a:off x="9478423" y="2701309"/>
            <a:ext cx="936104" cy="1219576"/>
          </a:xfrm>
          <a:prstGeom prst="straightConnector1">
            <a:avLst/>
          </a:prstGeom>
          <a:ln w="508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>
            <a:extLst>
              <a:ext uri="{FF2B5EF4-FFF2-40B4-BE49-F238E27FC236}">
                <a16:creationId xmlns:a16="http://schemas.microsoft.com/office/drawing/2014/main" id="{18B31B0C-3A56-354B-929A-24EE6F674983}"/>
              </a:ext>
            </a:extLst>
          </p:cNvPr>
          <p:cNvSpPr/>
          <p:nvPr/>
        </p:nvSpPr>
        <p:spPr>
          <a:xfrm>
            <a:off x="9324801" y="4569016"/>
            <a:ext cx="865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b="1" dirty="0">
                <a:latin typeface="STKaiti" panose="02010600040101010101" pitchFamily="2" charset="-122"/>
                <a:ea typeface="STKaiti" panose="02010600040101010101" pitchFamily="2" charset="-122"/>
              </a:rPr>
              <a:t>图</a:t>
            </a:r>
            <a:r>
              <a:rPr kumimoji="1" lang="en-US" altLang="zh-CN" b="1" dirty="0">
                <a:latin typeface="STKaiti" panose="02010600040101010101" pitchFamily="2" charset="-122"/>
                <a:ea typeface="STKaiti" panose="02010600040101010101" pitchFamily="2" charset="-122"/>
              </a:rPr>
              <a:t>6.2-5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8859234" y="2817553"/>
                <a:ext cx="48923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m:t>𝒂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9234" y="2817553"/>
                <a:ext cx="48923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9358487" y="2658962"/>
                <a:ext cx="117597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m:t>𝒃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8487" y="2658962"/>
                <a:ext cx="117597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/>
              <p:cNvSpPr/>
              <p:nvPr/>
            </p:nvSpPr>
            <p:spPr>
              <a:xfrm>
                <a:off x="3594580" y="4547512"/>
                <a:ext cx="286262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m:t>𝒃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4580" y="4547512"/>
                <a:ext cx="286262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4583002" y="3714944"/>
                <a:ext cx="48923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m:t>𝒂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3002" y="3714944"/>
                <a:ext cx="48923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3215499" y="4566157"/>
                <a:ext cx="117597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m:t>𝒃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5499" y="4566157"/>
                <a:ext cx="117597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矩形 1">
            <a:extLst>
              <a:ext uri="{FF2B5EF4-FFF2-40B4-BE49-F238E27FC236}">
                <a16:creationId xmlns:a16="http://schemas.microsoft.com/office/drawing/2014/main" id="{03A9AD57-1C90-2D48-81BD-8887AE35C1D9}"/>
              </a:ext>
            </a:extLst>
          </p:cNvPr>
          <p:cNvSpPr/>
          <p:nvPr/>
        </p:nvSpPr>
        <p:spPr>
          <a:xfrm>
            <a:off x="3577067" y="3785315"/>
            <a:ext cx="2856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3600" b="1" dirty="0">
                <a:latin typeface="STKaiti" panose="02010600040101010101" pitchFamily="2" charset="-122"/>
                <a:ea typeface="STKaiti" panose="02010600040101010101" pitchFamily="2" charset="-122"/>
              </a:rPr>
              <a:t>.</a:t>
            </a:r>
            <a:endParaRPr lang="zh-CN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5" grpId="0"/>
      <p:bldP spid="18" grpId="0"/>
      <p:bldP spid="19" grpId="0" animBg="1"/>
      <p:bldP spid="27" grpId="0"/>
      <p:bldP spid="28" grpId="0"/>
      <p:bldP spid="29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F0816A0B-CED4-AF42-9EA5-E7D9A29BB3A5}"/>
                  </a:ext>
                </a:extLst>
              </p:cNvPr>
              <p:cNvSpPr txBox="1"/>
              <p:nvPr/>
            </p:nvSpPr>
            <p:spPr>
              <a:xfrm>
                <a:off x="251793" y="764431"/>
                <a:ext cx="10374968" cy="16812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zh-CN" altLang="en-US" sz="2400" b="1" dirty="0">
                    <a:solidFill>
                      <a:srgbClr val="0017F5"/>
                    </a:solidFill>
                    <a:latin typeface="STKaiti" panose="02010600040101010101" pitchFamily="2" charset="-122"/>
                    <a:ea typeface="STKaiti" panose="02010600040101010101" pitchFamily="2" charset="-122"/>
                  </a:rPr>
                  <a:t>探究</a:t>
                </a:r>
                <a:r>
                  <a:rPr kumimoji="1" lang="zh-CN" altLang="en-US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（</a:t>
                </a:r>
                <a:r>
                  <a:rPr kumimoji="1" lang="en-US" altLang="zh-CN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1</a:t>
                </a:r>
                <a:r>
                  <a:rPr kumimoji="1" lang="zh-CN" altLang="en-US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）如果向量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altLang="zh-CN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kumimoji="1" lang="zh-CN" altLang="en-US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共线，它们的加法与数的加法有什么关系？</a:t>
                </a:r>
                <a:endParaRPr kumimoji="1" lang="en-US" altLang="zh-CN" sz="2400" b="1" dirty="0">
                  <a:latin typeface="STKaiti" panose="02010600040101010101" pitchFamily="2" charset="-122"/>
                  <a:ea typeface="STKaiti" panose="0201060004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zh-CN" altLang="en-US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                  你能作出向量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altLang="zh-CN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kumimoji="1" lang="zh-CN" altLang="en-US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吗？</a:t>
                </a:r>
                <a:endParaRPr kumimoji="1" lang="en-US" altLang="zh-CN" sz="2400" b="1" dirty="0">
                  <a:latin typeface="STKaiti" panose="02010600040101010101" pitchFamily="2" charset="-122"/>
                  <a:ea typeface="STKaiti" panose="0201060004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zh-CN" altLang="en-US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        （</a:t>
                </a:r>
                <a:r>
                  <a:rPr kumimoji="1" lang="en-US" altLang="zh-CN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2</a:t>
                </a:r>
                <a:r>
                  <a:rPr kumimoji="1" lang="zh-CN" altLang="en-US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）结合例</a:t>
                </a:r>
                <a:r>
                  <a:rPr kumimoji="1" lang="en-US" altLang="zh-CN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1</a:t>
                </a:r>
                <a:r>
                  <a:rPr kumimoji="1" lang="zh-CN" altLang="en-US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，探索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zh-CN" sz="2400" b="1" i="1" smtClean="0">
                            <a:latin typeface="Cambria Math" panose="02040503050406030204" pitchFamily="18" charset="0"/>
                            <a:ea typeface="STKaiti" panose="02010600040101010101" pitchFamily="2" charset="-122"/>
                          </a:rPr>
                        </m:ctrlPr>
                      </m:dPr>
                      <m:e>
                        <m:r>
                          <a:rPr lang="en-US" altLang="zh-CN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altLang="zh-CN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m:rPr>
                            <m:nor/>
                          </m:rPr>
                          <a:rPr lang="zh-CN" altLang="en-US" sz="2400" dirty="0"/>
                          <m:t> </m:t>
                        </m:r>
                      </m:e>
                    </m:d>
                  </m:oMath>
                </a14:m>
                <a:r>
                  <a:rPr kumimoji="1" lang="zh-CN" altLang="en-US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，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zh-CN" sz="2400" b="1" i="1">
                            <a:latin typeface="Cambria Math" panose="02040503050406030204" pitchFamily="18" charset="0"/>
                            <a:ea typeface="STKaiti" panose="02010600040101010101" pitchFamily="2" charset="-122"/>
                          </a:rPr>
                        </m:ctrlPr>
                      </m:dPr>
                      <m:e>
                        <m:r>
                          <a:rPr lang="en-US" altLang="zh-CN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m:rPr>
                            <m:nor/>
                          </m:rPr>
                          <a:rPr lang="zh-CN" altLang="en-US" sz="2400" dirty="0"/>
                          <m:t> </m:t>
                        </m:r>
                      </m:e>
                    </m:d>
                    <m:r>
                      <a:rPr lang="en-US" altLang="zh-CN" sz="2400" b="1" i="1" dirty="0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|"/>
                        <m:ctrlPr>
                          <a:rPr kumimoji="1" lang="en-US" altLang="zh-CN" sz="2400" b="1" i="1">
                            <a:latin typeface="Cambria Math" panose="02040503050406030204" pitchFamily="18" charset="0"/>
                            <a:ea typeface="STKaiti" panose="02010600040101010101" pitchFamily="2" charset="-122"/>
                          </a:rPr>
                        </m:ctrlPr>
                      </m:dPr>
                      <m:e>
                        <m:r>
                          <a:rPr lang="en-US" altLang="zh-CN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m:rPr>
                            <m:nor/>
                          </m:rPr>
                          <a:rPr lang="zh-CN" altLang="en-US" sz="2400" dirty="0"/>
                          <m:t> </m:t>
                        </m:r>
                      </m:e>
                    </m:d>
                  </m:oMath>
                </a14:m>
                <a:r>
                  <a:rPr kumimoji="1" lang="zh-CN" altLang="en-US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之间的关系</a:t>
                </a:r>
                <a:r>
                  <a:rPr kumimoji="1" lang="en-US" altLang="zh-CN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.</a:t>
                </a: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F0816A0B-CED4-AF42-9EA5-E7D9A29BB3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793" y="764431"/>
                <a:ext cx="10374968" cy="1681229"/>
              </a:xfrm>
              <a:prstGeom prst="rect">
                <a:avLst/>
              </a:prstGeom>
              <a:blipFill>
                <a:blip r:embed="rId2"/>
                <a:stretch>
                  <a:fillRect l="-856" b="-60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C3C94AE3-E8A4-E241-B8E9-D434D0602196}"/>
                  </a:ext>
                </a:extLst>
              </p:cNvPr>
              <p:cNvSpPr txBox="1"/>
              <p:nvPr/>
            </p:nvSpPr>
            <p:spPr>
              <a:xfrm>
                <a:off x="1475929" y="2814074"/>
                <a:ext cx="6665486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altLang="zh-CN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kumimoji="1" lang="zh-CN" altLang="en-US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不共线时，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zh-CN" sz="2400" b="1" i="1">
                            <a:latin typeface="Cambria Math" panose="02040503050406030204" pitchFamily="18" charset="0"/>
                            <a:ea typeface="STKaiti" panose="02010600040101010101" pitchFamily="2" charset="-122"/>
                          </a:rPr>
                        </m:ctrlPr>
                      </m:dPr>
                      <m:e>
                        <m:r>
                          <a:rPr lang="en-US" altLang="zh-CN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altLang="zh-CN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m:rPr>
                            <m:nor/>
                          </m:rPr>
                          <a:rPr lang="zh-CN" altLang="en-US" sz="2400" dirty="0"/>
                          <m:t> </m:t>
                        </m:r>
                      </m:e>
                    </m:d>
                    <m:r>
                      <a:rPr kumimoji="1" lang="en-US" altLang="zh-CN" sz="2400" b="1" i="1" dirty="0" smtClean="0">
                        <a:latin typeface="Cambria Math" panose="02040503050406030204" pitchFamily="18" charset="0"/>
                        <a:ea typeface="STKaiti" panose="02010600040101010101" pitchFamily="2" charset="-122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kumimoji="1" lang="en-US" altLang="zh-CN" sz="2400" b="1" i="1">
                            <a:latin typeface="Cambria Math" panose="02040503050406030204" pitchFamily="18" charset="0"/>
                            <a:ea typeface="STKaiti" panose="02010600040101010101" pitchFamily="2" charset="-122"/>
                          </a:rPr>
                        </m:ctrlPr>
                      </m:dPr>
                      <m:e>
                        <m:r>
                          <a:rPr lang="en-US" altLang="zh-CN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m:rPr>
                            <m:nor/>
                          </m:rPr>
                          <a:rPr lang="zh-CN" altLang="en-US" sz="2400" dirty="0"/>
                          <m:t> </m:t>
                        </m:r>
                      </m:e>
                    </m:d>
                    <m:r>
                      <a:rPr lang="en-US" altLang="zh-CN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kumimoji="1" lang="en-US" altLang="zh-CN" sz="2400" b="1" i="1">
                            <a:latin typeface="Cambria Math" panose="02040503050406030204" pitchFamily="18" charset="0"/>
                            <a:ea typeface="STKaiti" panose="02010600040101010101" pitchFamily="2" charset="-122"/>
                          </a:rPr>
                        </m:ctrlPr>
                      </m:dPr>
                      <m:e>
                        <m:r>
                          <a:rPr lang="en-US" altLang="zh-CN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m:rPr>
                            <m:nor/>
                          </m:rPr>
                          <a:rPr lang="zh-CN" altLang="en-US" sz="2400" dirty="0"/>
                          <m:t> </m:t>
                        </m:r>
                      </m:e>
                    </m:d>
                  </m:oMath>
                </a14:m>
                <a:endParaRPr kumimoji="1" lang="en-US" altLang="zh-CN" sz="2400" b="1" dirty="0">
                  <a:latin typeface="STKaiti" panose="02010600040101010101" pitchFamily="2" charset="-122"/>
                  <a:ea typeface="STKaiti" panose="0201060004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altLang="zh-CN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𝒃</m:t>
                    </m:r>
                    <m:r>
                      <a:rPr kumimoji="1" lang="zh-CN" altLang="en-US" sz="2400" b="1" i="1" dirty="0">
                        <a:latin typeface="Cambria Math" panose="02040503050406030204" pitchFamily="18" charset="0"/>
                        <a:ea typeface="STKaiti" panose="02010600040101010101" pitchFamily="2" charset="-122"/>
                      </a:rPr>
                      <m:t>同向</m:t>
                    </m:r>
                  </m:oMath>
                </a14:m>
                <a:r>
                  <a:rPr kumimoji="1" lang="zh-CN" altLang="en-US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时，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zh-CN" sz="2400" b="1" i="1">
                            <a:latin typeface="Cambria Math" panose="02040503050406030204" pitchFamily="18" charset="0"/>
                            <a:ea typeface="STKaiti" panose="02010600040101010101" pitchFamily="2" charset="-122"/>
                          </a:rPr>
                        </m:ctrlPr>
                      </m:dPr>
                      <m:e>
                        <m:r>
                          <a:rPr lang="en-US" altLang="zh-CN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altLang="zh-CN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m:rPr>
                            <m:nor/>
                          </m:rPr>
                          <a:rPr lang="zh-CN" altLang="en-US" sz="2400" dirty="0"/>
                          <m:t> </m:t>
                        </m:r>
                      </m:e>
                    </m:d>
                    <m:r>
                      <a:rPr kumimoji="1" lang="en-US" altLang="zh-CN" sz="2400" b="1" i="1" dirty="0">
                        <a:latin typeface="Cambria Math" panose="02040503050406030204" pitchFamily="18" charset="0"/>
                        <a:ea typeface="STKaiti" panose="02010600040101010101" pitchFamily="2" charset="-122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kumimoji="1" lang="en-US" altLang="zh-CN" sz="2400" b="1" i="1">
                            <a:latin typeface="Cambria Math" panose="02040503050406030204" pitchFamily="18" charset="0"/>
                            <a:ea typeface="STKaiti" panose="02010600040101010101" pitchFamily="2" charset="-122"/>
                          </a:rPr>
                        </m:ctrlPr>
                      </m:dPr>
                      <m:e>
                        <m:r>
                          <a:rPr lang="en-US" altLang="zh-CN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m:rPr>
                            <m:nor/>
                          </m:rPr>
                          <a:rPr lang="zh-CN" altLang="en-US" sz="2400" dirty="0"/>
                          <m:t> </m:t>
                        </m:r>
                      </m:e>
                    </m:d>
                    <m:r>
                      <a:rPr lang="en-US" altLang="zh-CN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kumimoji="1" lang="en-US" altLang="zh-CN" sz="2400" b="1" i="1">
                            <a:latin typeface="Cambria Math" panose="02040503050406030204" pitchFamily="18" charset="0"/>
                            <a:ea typeface="STKaiti" panose="02010600040101010101" pitchFamily="2" charset="-122"/>
                          </a:rPr>
                        </m:ctrlPr>
                      </m:dPr>
                      <m:e>
                        <m:r>
                          <a:rPr lang="en-US" altLang="zh-CN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m:rPr>
                            <m:nor/>
                          </m:rPr>
                          <a:rPr lang="zh-CN" altLang="en-US" sz="2400" dirty="0"/>
                          <m:t> </m:t>
                        </m:r>
                      </m:e>
                    </m:d>
                  </m:oMath>
                </a14:m>
                <a:endParaRPr kumimoji="1" lang="en-US" altLang="zh-CN" sz="2400" b="1" dirty="0">
                  <a:latin typeface="STKaiti" panose="02010600040101010101" pitchFamily="2" charset="-122"/>
                  <a:ea typeface="STKaiti" panose="0201060004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altLang="zh-CN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𝒃</m:t>
                    </m:r>
                    <m:r>
                      <a:rPr kumimoji="1" lang="zh-CN" altLang="en-US" sz="2400" b="1" i="1" dirty="0">
                        <a:latin typeface="Cambria Math" panose="02040503050406030204" pitchFamily="18" charset="0"/>
                        <a:ea typeface="STKaiti" panose="02010600040101010101" pitchFamily="2" charset="-122"/>
                      </a:rPr>
                      <m:t>反向</m:t>
                    </m:r>
                  </m:oMath>
                </a14:m>
                <a:r>
                  <a:rPr kumimoji="1" lang="zh-CN" altLang="en-US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时，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zh-CN" sz="2400" b="1" i="1">
                            <a:latin typeface="Cambria Math" panose="02040503050406030204" pitchFamily="18" charset="0"/>
                            <a:ea typeface="STKaiti" panose="02010600040101010101" pitchFamily="2" charset="-122"/>
                          </a:rPr>
                        </m:ctrlPr>
                      </m:dPr>
                      <m:e>
                        <m:r>
                          <a:rPr lang="en-US" altLang="zh-CN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altLang="zh-CN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m:rPr>
                            <m:nor/>
                          </m:rPr>
                          <a:rPr lang="zh-CN" altLang="en-US" sz="2400" dirty="0"/>
                          <m:t> </m:t>
                        </m:r>
                      </m:e>
                    </m:d>
                    <m:r>
                      <a:rPr kumimoji="1" lang="en-US" altLang="zh-CN" sz="2400" b="1" i="1" dirty="0">
                        <a:latin typeface="Cambria Math" panose="02040503050406030204" pitchFamily="18" charset="0"/>
                        <a:ea typeface="STKaiti" panose="02010600040101010101" pitchFamily="2" charset="-122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kumimoji="1" lang="en-US" altLang="zh-CN" sz="2400" b="1" i="1">
                            <a:latin typeface="Cambria Math" panose="02040503050406030204" pitchFamily="18" charset="0"/>
                            <a:ea typeface="STKaiti" panose="02010600040101010101" pitchFamily="2" charset="-122"/>
                          </a:rPr>
                        </m:ctrlPr>
                      </m:dPr>
                      <m:e>
                        <m:r>
                          <a:rPr lang="en-US" altLang="zh-CN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m:rPr>
                            <m:nor/>
                          </m:rPr>
                          <a:rPr lang="zh-CN" altLang="en-US" sz="2400" dirty="0"/>
                          <m:t> </m:t>
                        </m:r>
                      </m:e>
                    </m:d>
                    <m:r>
                      <a:rPr lang="en-US" altLang="zh-CN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kumimoji="1" lang="en-US" altLang="zh-CN" sz="2400" b="1" i="1">
                            <a:latin typeface="Cambria Math" panose="02040503050406030204" pitchFamily="18" charset="0"/>
                            <a:ea typeface="STKaiti" panose="02010600040101010101" pitchFamily="2" charset="-122"/>
                          </a:rPr>
                        </m:ctrlPr>
                      </m:dPr>
                      <m:e>
                        <m:r>
                          <a:rPr lang="en-US" altLang="zh-CN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m:rPr>
                            <m:nor/>
                          </m:rPr>
                          <a:rPr lang="zh-CN" altLang="en-US" sz="2400" dirty="0"/>
                          <m:t> </m:t>
                        </m:r>
                      </m:e>
                    </m:d>
                  </m:oMath>
                </a14:m>
                <a:r>
                  <a:rPr kumimoji="1" lang="zh-CN" altLang="en-US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（或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zh-CN" sz="2400" b="1" i="1">
                            <a:latin typeface="Cambria Math" panose="02040503050406030204" pitchFamily="18" charset="0"/>
                            <a:ea typeface="STKaiti" panose="02010600040101010101" pitchFamily="2" charset="-122"/>
                          </a:rPr>
                        </m:ctrlPr>
                      </m:dPr>
                      <m:e>
                        <m:r>
                          <a:rPr lang="en-US" altLang="zh-CN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m:rPr>
                            <m:nor/>
                          </m:rPr>
                          <a:rPr lang="zh-CN" altLang="en-US" sz="2400" dirty="0"/>
                          <m:t> </m:t>
                        </m:r>
                      </m:e>
                    </m:d>
                    <m:r>
                      <a:rPr kumimoji="1" lang="en-US" altLang="zh-CN" sz="2400" b="1" i="1" dirty="0">
                        <a:latin typeface="Cambria Math" panose="02040503050406030204" pitchFamily="18" charset="0"/>
                        <a:ea typeface="STKaiti" panose="02010600040101010101" pitchFamily="2" charset="-122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kumimoji="1" lang="en-US" altLang="zh-CN" sz="2400" b="1" i="1">
                            <a:latin typeface="Cambria Math" panose="02040503050406030204" pitchFamily="18" charset="0"/>
                            <a:ea typeface="STKaiti" panose="02010600040101010101" pitchFamily="2" charset="-122"/>
                          </a:rPr>
                        </m:ctrlPr>
                      </m:dPr>
                      <m:e>
                        <m:r>
                          <a:rPr lang="en-US" altLang="zh-CN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m:rPr>
                            <m:nor/>
                          </m:rPr>
                          <a:rPr lang="zh-CN" altLang="en-US" sz="2400" dirty="0"/>
                          <m:t> </m:t>
                        </m:r>
                      </m:e>
                    </m:d>
                  </m:oMath>
                </a14:m>
                <a:r>
                  <a:rPr kumimoji="1" lang="zh-CN" altLang="en-US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）</a:t>
                </a: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C3C94AE3-E8A4-E241-B8E9-D434D0602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929" y="2814074"/>
                <a:ext cx="6665486" cy="1754326"/>
              </a:xfrm>
              <a:prstGeom prst="rect">
                <a:avLst/>
              </a:prstGeom>
              <a:blipFill>
                <a:blip r:embed="rId3"/>
                <a:stretch>
                  <a:fillRect r="-5941" b="-45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4620CB8-EEBE-114A-8646-B9DBB7B3FFF7}"/>
                  </a:ext>
                </a:extLst>
              </p:cNvPr>
              <p:cNvSpPr txBox="1"/>
              <p:nvPr/>
            </p:nvSpPr>
            <p:spPr>
              <a:xfrm>
                <a:off x="1259905" y="5004034"/>
                <a:ext cx="604867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zh-CN" altLang="en-US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一般地，我们有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zh-CN" sz="2400" b="1" i="1">
                            <a:latin typeface="Cambria Math" panose="02040503050406030204" pitchFamily="18" charset="0"/>
                            <a:ea typeface="STKaiti" panose="02010600040101010101" pitchFamily="2" charset="-122"/>
                          </a:rPr>
                        </m:ctrlPr>
                      </m:dPr>
                      <m:e>
                        <m:r>
                          <a:rPr lang="en-US" altLang="zh-CN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altLang="zh-CN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m:rPr>
                            <m:nor/>
                          </m:rPr>
                          <a:rPr lang="zh-CN" altLang="en-US" sz="2400" dirty="0"/>
                          <m:t> </m:t>
                        </m:r>
                      </m:e>
                    </m:d>
                    <m:r>
                      <a:rPr kumimoji="1" lang="en-US" altLang="zh-CN" sz="2400" b="1" i="1" dirty="0" smtClean="0">
                        <a:latin typeface="Cambria Math" panose="02040503050406030204" pitchFamily="18" charset="0"/>
                        <a:ea typeface="STKaiti" panose="02010600040101010101" pitchFamily="2" charset="-122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kumimoji="1" lang="en-US" altLang="zh-CN" sz="2400" b="1" i="1">
                            <a:latin typeface="Cambria Math" panose="02040503050406030204" pitchFamily="18" charset="0"/>
                            <a:ea typeface="STKaiti" panose="02010600040101010101" pitchFamily="2" charset="-122"/>
                          </a:rPr>
                        </m:ctrlPr>
                      </m:dPr>
                      <m:e>
                        <m:r>
                          <a:rPr lang="en-US" altLang="zh-CN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m:rPr>
                            <m:nor/>
                          </m:rPr>
                          <a:rPr lang="zh-CN" altLang="en-US" sz="2400" dirty="0"/>
                          <m:t> </m:t>
                        </m:r>
                      </m:e>
                    </m:d>
                    <m:r>
                      <a:rPr lang="en-US" altLang="zh-CN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kumimoji="1" lang="en-US" altLang="zh-CN" sz="2400" b="1" i="1">
                            <a:latin typeface="Cambria Math" panose="02040503050406030204" pitchFamily="18" charset="0"/>
                            <a:ea typeface="STKaiti" panose="02010600040101010101" pitchFamily="2" charset="-122"/>
                          </a:rPr>
                        </m:ctrlPr>
                      </m:dPr>
                      <m:e>
                        <m:r>
                          <a:rPr lang="en-US" altLang="zh-CN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m:rPr>
                            <m:nor/>
                          </m:rPr>
                          <a:rPr lang="zh-CN" altLang="en-US" sz="2400" dirty="0"/>
                          <m:t> </m:t>
                        </m:r>
                      </m:e>
                    </m:d>
                  </m:oMath>
                </a14:m>
                <a:endParaRPr kumimoji="1" lang="en-US" altLang="zh-CN" sz="2400" b="1" dirty="0">
                  <a:latin typeface="STKaiti" panose="02010600040101010101" pitchFamily="2" charset="-122"/>
                  <a:ea typeface="STKaiti" panose="0201060004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zh-CN" altLang="en-US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当且仅当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altLang="zh-CN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kumimoji="1" lang="zh-CN" altLang="en-US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方向相同时等号成立</a:t>
                </a:r>
                <a:r>
                  <a:rPr kumimoji="1" lang="en-US" altLang="zh-CN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.</a:t>
                </a:r>
                <a:endParaRPr kumimoji="1" lang="zh-CN" altLang="en-US" sz="2400" b="1" dirty="0">
                  <a:latin typeface="STKaiti" panose="02010600040101010101" pitchFamily="2" charset="-122"/>
                  <a:ea typeface="STKaiti" panose="02010600040101010101" pitchFamily="2" charset="-122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4620CB8-EEBE-114A-8646-B9DBB7B3FF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905" y="5004034"/>
                <a:ext cx="6048672" cy="1200329"/>
              </a:xfrm>
              <a:prstGeom prst="rect">
                <a:avLst/>
              </a:prstGeom>
              <a:blipFill>
                <a:blip r:embed="rId4"/>
                <a:stretch>
                  <a:fillRect l="-1613" b="-65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582575" y="2071678"/>
                <a:ext cx="10619968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400" b="1" kern="100" dirty="0">
                    <a:solidFill>
                      <a:srgbClr val="0000FF"/>
                    </a:solidFill>
                    <a:latin typeface="STKaiti" panose="02010600040101010101" pitchFamily="2" charset="-122"/>
                    <a:ea typeface="STKaiti" panose="02010600040101010101" pitchFamily="2" charset="-122"/>
                    <a:cs typeface="Times New Roman"/>
                  </a:rPr>
                  <a:t>　</a:t>
                </a:r>
                <a:r>
                  <a:rPr lang="zh-CN" altLang="zh-CN" sz="2400" b="1" kern="100" dirty="0">
                    <a:latin typeface="STKaiti" panose="02010600040101010101" pitchFamily="2" charset="-122"/>
                    <a:ea typeface="STKaiti" panose="02010600040101010101" pitchFamily="2" charset="-122"/>
                    <a:cs typeface="Times New Roman"/>
                  </a:rPr>
                  <a:t>实数的加法运算满足交换律、结合律，即对任意</a:t>
                </a:r>
                <a:r>
                  <a:rPr lang="en-US" altLang="zh-CN" sz="2400" i="1" kern="100" dirty="0">
                    <a:latin typeface="Times New Roman" panose="02020603050405020304" pitchFamily="18" charset="0"/>
                    <a:ea typeface="STKaiti" panose="02010600040101010101" pitchFamily="2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400" kern="100" dirty="0">
                    <a:latin typeface="Times New Roman" panose="02020603050405020304" pitchFamily="18" charset="0"/>
                    <a:ea typeface="STKaiti" panose="02010600040101010101" pitchFamily="2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400" i="1" kern="100" dirty="0" err="1">
                    <a:latin typeface="Times New Roman" panose="02020603050405020304" pitchFamily="18" charset="0"/>
                    <a:ea typeface="STKaiti" panose="02010600040101010101" pitchFamily="2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400" b="1" kern="100" dirty="0" err="1">
                    <a:latin typeface="STKaiti" panose="02010600040101010101" pitchFamily="2" charset="-122"/>
                    <a:ea typeface="STKaiti" panose="02010600040101010101" pitchFamily="2" charset="-122"/>
                    <a:cs typeface="Times New Roman"/>
                  </a:rPr>
                  <a:t>∈</a:t>
                </a:r>
                <a:r>
                  <a:rPr lang="en-US" altLang="zh-CN" sz="2400" b="1" kern="100" dirty="0" err="1">
                    <a:latin typeface="STKaiti" panose="02010600040101010101" pitchFamily="2" charset="-122"/>
                    <a:ea typeface="STKaiti" panose="02010600040101010101" pitchFamily="2" charset="-122"/>
                    <a:cs typeface="Courier New"/>
                  </a:rPr>
                  <a:t>R</a:t>
                </a:r>
                <a:r>
                  <a:rPr lang="zh-CN" altLang="zh-CN" sz="2400" b="1" kern="100" dirty="0">
                    <a:latin typeface="STKaiti" panose="02010600040101010101" pitchFamily="2" charset="-122"/>
                    <a:ea typeface="STKaiti" panose="02010600040101010101" pitchFamily="2" charset="-122"/>
                    <a:cs typeface="Times New Roman"/>
                  </a:rPr>
                  <a:t>，都有</a:t>
                </a:r>
                <a:r>
                  <a:rPr lang="en-US" altLang="zh-CN" sz="2400" i="1" kern="100" dirty="0">
                    <a:latin typeface="Times New Roman" panose="02020603050405020304" pitchFamily="18" charset="0"/>
                    <a:ea typeface="STKaiti" panose="02010600040101010101" pitchFamily="2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400" kern="100" dirty="0">
                    <a:latin typeface="Times New Roman" panose="02020603050405020304" pitchFamily="18" charset="0"/>
                    <a:ea typeface="STKaiti" panose="02010600040101010101" pitchFamily="2" charset="-122"/>
                    <a:cs typeface="Times New Roman" panose="02020603050405020304" pitchFamily="18" charset="0"/>
                  </a:rPr>
                  <a:t>＋</a:t>
                </a:r>
                <a:r>
                  <a:rPr lang="en-US" altLang="zh-CN" sz="2400" i="1" kern="100" dirty="0">
                    <a:latin typeface="Times New Roman" panose="02020603050405020304" pitchFamily="18" charset="0"/>
                    <a:ea typeface="STKaiti" panose="02010600040101010101" pitchFamily="2" charset="-122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400" kern="100" dirty="0">
                    <a:latin typeface="Times New Roman" panose="02020603050405020304" pitchFamily="18" charset="0"/>
                    <a:ea typeface="STKaiti" panose="02010600040101010101" pitchFamily="2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2400" i="1" kern="100" dirty="0">
                    <a:latin typeface="Times New Roman" panose="02020603050405020304" pitchFamily="18" charset="0"/>
                    <a:ea typeface="STKaiti" panose="02010600040101010101" pitchFamily="2" charset="-122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400" kern="100" dirty="0">
                    <a:latin typeface="Times New Roman" panose="02020603050405020304" pitchFamily="18" charset="0"/>
                    <a:ea typeface="STKaiti" panose="02010600040101010101" pitchFamily="2" charset="-122"/>
                    <a:cs typeface="Times New Roman" panose="02020603050405020304" pitchFamily="18" charset="0"/>
                  </a:rPr>
                  <a:t>＋</a:t>
                </a:r>
                <a:r>
                  <a:rPr lang="en-US" altLang="zh-CN" sz="2400" i="1" kern="100" dirty="0">
                    <a:latin typeface="Times New Roman" panose="02020603050405020304" pitchFamily="18" charset="0"/>
                    <a:ea typeface="STKaiti" panose="02010600040101010101" pitchFamily="2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400" kern="100" dirty="0">
                    <a:latin typeface="Times New Roman" panose="02020603050405020304" pitchFamily="18" charset="0"/>
                    <a:ea typeface="STKaiti" panose="02010600040101010101" pitchFamily="2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400" kern="100" dirty="0">
                    <a:latin typeface="Times New Roman" panose="02020603050405020304" pitchFamily="18" charset="0"/>
                    <a:ea typeface="STKaiti" panose="02010600040101010101" pitchFamily="2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400" i="1" kern="100" dirty="0">
                    <a:latin typeface="Times New Roman" panose="02020603050405020304" pitchFamily="18" charset="0"/>
                    <a:ea typeface="STKaiti" panose="02010600040101010101" pitchFamily="2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400" kern="100" dirty="0">
                    <a:latin typeface="Times New Roman" panose="02020603050405020304" pitchFamily="18" charset="0"/>
                    <a:ea typeface="STKaiti" panose="02010600040101010101" pitchFamily="2" charset="-122"/>
                    <a:cs typeface="Times New Roman" panose="02020603050405020304" pitchFamily="18" charset="0"/>
                  </a:rPr>
                  <a:t>＋</a:t>
                </a:r>
                <a:r>
                  <a:rPr lang="en-US" altLang="zh-CN" sz="2400" i="1" kern="100" dirty="0">
                    <a:latin typeface="Times New Roman" panose="02020603050405020304" pitchFamily="18" charset="0"/>
                    <a:ea typeface="STKaiti" panose="02010600040101010101" pitchFamily="2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400" kern="100" dirty="0">
                    <a:latin typeface="Times New Roman" panose="02020603050405020304" pitchFamily="18" charset="0"/>
                    <a:ea typeface="STKaiti" panose="02010600040101010101" pitchFamily="2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400" kern="100" dirty="0">
                    <a:latin typeface="Times New Roman" panose="02020603050405020304" pitchFamily="18" charset="0"/>
                    <a:ea typeface="STKaiti" panose="02010600040101010101" pitchFamily="2" charset="-122"/>
                    <a:cs typeface="Times New Roman" panose="02020603050405020304" pitchFamily="18" charset="0"/>
                  </a:rPr>
                  <a:t>＋</a:t>
                </a:r>
                <a:r>
                  <a:rPr lang="en-US" altLang="zh-CN" sz="2400" i="1" kern="100" dirty="0">
                    <a:latin typeface="Times New Roman" panose="02020603050405020304" pitchFamily="18" charset="0"/>
                    <a:ea typeface="STKaiti" panose="02010600040101010101" pitchFamily="2" charset="-122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400" kern="100" dirty="0">
                    <a:latin typeface="Times New Roman" panose="02020603050405020304" pitchFamily="18" charset="0"/>
                    <a:ea typeface="STKaiti" panose="02010600040101010101" pitchFamily="2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2400" i="1" kern="100" dirty="0">
                    <a:latin typeface="Times New Roman" panose="02020603050405020304" pitchFamily="18" charset="0"/>
                    <a:ea typeface="STKaiti" panose="02010600040101010101" pitchFamily="2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400" kern="100" dirty="0">
                    <a:latin typeface="Times New Roman" panose="02020603050405020304" pitchFamily="18" charset="0"/>
                    <a:ea typeface="STKaiti" panose="02010600040101010101" pitchFamily="2" charset="-122"/>
                    <a:cs typeface="Times New Roman" panose="02020603050405020304" pitchFamily="18" charset="0"/>
                  </a:rPr>
                  <a:t>＋</a:t>
                </a:r>
                <a:r>
                  <a:rPr lang="en-US" altLang="zh-CN" sz="2400" kern="100" dirty="0">
                    <a:latin typeface="Times New Roman" panose="02020603050405020304" pitchFamily="18" charset="0"/>
                    <a:ea typeface="STKaiti" panose="02010600040101010101" pitchFamily="2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400" i="1" kern="100" dirty="0">
                    <a:latin typeface="Times New Roman" panose="02020603050405020304" pitchFamily="18" charset="0"/>
                    <a:ea typeface="STKaiti" panose="02010600040101010101" pitchFamily="2" charset="-122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400" kern="100" dirty="0">
                    <a:latin typeface="Times New Roman" panose="02020603050405020304" pitchFamily="18" charset="0"/>
                    <a:ea typeface="STKaiti" panose="02010600040101010101" pitchFamily="2" charset="-122"/>
                    <a:cs typeface="Times New Roman" panose="02020603050405020304" pitchFamily="18" charset="0"/>
                  </a:rPr>
                  <a:t>＋</a:t>
                </a:r>
                <a:r>
                  <a:rPr lang="en-US" altLang="zh-CN" sz="2400" i="1" kern="100" dirty="0">
                    <a:latin typeface="Times New Roman" panose="02020603050405020304" pitchFamily="18" charset="0"/>
                    <a:ea typeface="STKaiti" panose="02010600040101010101" pitchFamily="2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400" kern="100" dirty="0">
                    <a:latin typeface="Times New Roman" panose="02020603050405020304" pitchFamily="18" charset="0"/>
                    <a:ea typeface="STKaiti" panose="02010600040101010101" pitchFamily="2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400" b="1" kern="100" dirty="0">
                    <a:latin typeface="STKaiti" panose="02010600040101010101" pitchFamily="2" charset="-122"/>
                    <a:ea typeface="STKaiti" panose="02010600040101010101" pitchFamily="2" charset="-122"/>
                    <a:cs typeface="Courier New"/>
                  </a:rPr>
                  <a:t>.</a:t>
                </a:r>
                <a:r>
                  <a:rPr lang="zh-CN" altLang="zh-CN" sz="2400" b="1" kern="100" dirty="0">
                    <a:latin typeface="STKaiti" panose="02010600040101010101" pitchFamily="2" charset="-122"/>
                    <a:ea typeface="STKaiti" panose="02010600040101010101" pitchFamily="2" charset="-122"/>
                    <a:cs typeface="Times New Roman"/>
                  </a:rPr>
                  <a:t>那么向量的加法也满足交换律、结合律吗？如何检验？</a:t>
                </a:r>
                <a:endParaRPr lang="zh-CN" altLang="zh-CN" sz="1050" b="1" kern="100" dirty="0">
                  <a:latin typeface="STKaiti" panose="02010600040101010101" pitchFamily="2" charset="-122"/>
                  <a:ea typeface="STKaiti" panose="02010600040101010101" pitchFamily="2" charset="-122"/>
                  <a:cs typeface="Courier New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zh-CN" altLang="zh-CN" sz="2400" b="1" kern="100" dirty="0">
                    <a:solidFill>
                      <a:srgbClr val="0000FF"/>
                    </a:solidFill>
                    <a:latin typeface="STKaiti" panose="02010600040101010101" pitchFamily="2" charset="-122"/>
                    <a:ea typeface="STKaiti" panose="02010600040101010101" pitchFamily="2" charset="-122"/>
                    <a:cs typeface="Times New Roman"/>
                  </a:rPr>
                  <a:t>答　</a:t>
                </a:r>
                <a:r>
                  <a:rPr lang="zh-CN" altLang="zh-CN" sz="2400" b="1" kern="100" dirty="0">
                    <a:latin typeface="STKaiti" panose="02010600040101010101" pitchFamily="2" charset="-122"/>
                    <a:ea typeface="STKaiti" panose="02010600040101010101" pitchFamily="2" charset="-122"/>
                    <a:cs typeface="Times New Roman"/>
                  </a:rPr>
                  <a:t>向量的加法满足交换律，根据下图中的平行四边形</a:t>
                </a:r>
                <a:r>
                  <a:rPr lang="en-US" altLang="zh-CN" sz="2400" b="1" i="1" kern="100" dirty="0">
                    <a:latin typeface="STKaiti" panose="02010600040101010101" pitchFamily="2" charset="-122"/>
                    <a:ea typeface="STKaiti" panose="02010600040101010101" pitchFamily="2" charset="-122"/>
                    <a:cs typeface="Courier New"/>
                  </a:rPr>
                  <a:t>ABCD</a:t>
                </a:r>
                <a:r>
                  <a:rPr lang="zh-CN" altLang="zh-CN" sz="2400" b="1" kern="100" dirty="0">
                    <a:latin typeface="STKaiti" panose="02010600040101010101" pitchFamily="2" charset="-122"/>
                    <a:ea typeface="STKaiti" panose="02010600040101010101" pitchFamily="2" charset="-122"/>
                    <a:cs typeface="Times New Roman"/>
                  </a:rPr>
                  <a:t>验证向量加法的交换律：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altLang="zh-CN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en-US" altLang="zh-CN" sz="2400" b="1" kern="100" dirty="0">
                    <a:latin typeface="STKaiti" panose="02010600040101010101" pitchFamily="2" charset="-122"/>
                    <a:ea typeface="STKaiti" panose="02010600040101010101" pitchFamily="2" charset="-122"/>
                    <a:cs typeface="Courier New"/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altLang="zh-CN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575" y="2071678"/>
                <a:ext cx="10619968" cy="2308324"/>
              </a:xfrm>
              <a:prstGeom prst="rect">
                <a:avLst/>
              </a:prstGeom>
              <a:blipFill>
                <a:blip r:embed="rId2"/>
                <a:stretch>
                  <a:fillRect l="-836" r="-3704" b="-10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>
            <a:extLst>
              <a:ext uri="{FF2B5EF4-FFF2-40B4-BE49-F238E27FC236}">
                <a16:creationId xmlns:a16="http://schemas.microsoft.com/office/drawing/2014/main" id="{C5D6F81C-2EFE-AF4C-BF62-A38489842DF8}"/>
              </a:ext>
            </a:extLst>
          </p:cNvPr>
          <p:cNvSpPr/>
          <p:nvPr/>
        </p:nvSpPr>
        <p:spPr>
          <a:xfrm>
            <a:off x="592787" y="126876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800" b="1" dirty="0">
                <a:solidFill>
                  <a:srgbClr val="0017F5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探究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720080" y="3000372"/>
                <a:ext cx="6156449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altLang="zh-CN" sz="2800" kern="100" dirty="0">
                    <a:latin typeface="STKaiti" panose="02010600040101010101" pitchFamily="2" charset="-122"/>
                    <a:ea typeface="STKaiti" panose="02010600040101010101" pitchFamily="2" charset="-122"/>
                    <a:cs typeface="Times New Roman"/>
                  </a:rPr>
                  <a:t> ∴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rgbClr val="0017F5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altLang="zh-CN" sz="2800" b="1" i="1" smtClean="0">
                        <a:solidFill>
                          <a:srgbClr val="0017F5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2800" b="1" i="1" smtClean="0">
                        <a:solidFill>
                          <a:srgbClr val="0017F5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altLang="zh-CN" sz="2800" b="1" i="1" kern="100" smtClean="0">
                        <a:solidFill>
                          <a:srgbClr val="0017F5"/>
                        </a:solidFill>
                        <a:latin typeface="Cambria Math" panose="02040503050406030204" pitchFamily="18" charset="0"/>
                        <a:ea typeface="微软雅黑"/>
                        <a:cs typeface="Times New Roman"/>
                      </a:rPr>
                      <m:t>=</m:t>
                    </m:r>
                    <m:r>
                      <a:rPr lang="en-US" altLang="zh-CN" sz="2800" b="1" i="1">
                        <a:solidFill>
                          <a:srgbClr val="0017F5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altLang="zh-CN" sz="2400" b="1" i="1">
                        <a:solidFill>
                          <a:srgbClr val="0017F5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2400" b="1" i="1">
                        <a:solidFill>
                          <a:srgbClr val="0017F5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altLang="zh-CN" sz="2400" b="1" kern="100" dirty="0">
                    <a:solidFill>
                      <a:srgbClr val="0017F5"/>
                    </a:solidFill>
                    <a:latin typeface="STKaiti" panose="02010600040101010101" pitchFamily="2" charset="-122"/>
                    <a:ea typeface="STKaiti" panose="02010600040101010101" pitchFamily="2" charset="-122"/>
                    <a:cs typeface="Times New Roman"/>
                  </a:rPr>
                  <a:t>.   </a:t>
                </a:r>
                <a:endParaRPr lang="en-US" altLang="zh-CN" sz="2400" b="1" kern="100" dirty="0">
                  <a:latin typeface="STKaiti" panose="02010600040101010101" pitchFamily="2" charset="-122"/>
                  <a:ea typeface="STKaiti" panose="02010600040101010101" pitchFamily="2" charset="-122"/>
                  <a:cs typeface="Times New Roman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zh-CN" altLang="zh-CN" sz="2400" kern="100" dirty="0">
                    <a:latin typeface="STKaiti" panose="02010600040101010101" pitchFamily="2" charset="-122"/>
                    <a:ea typeface="STKaiti" panose="02010600040101010101" pitchFamily="2" charset="-122"/>
                    <a:cs typeface="Times New Roman"/>
                  </a:rPr>
                  <a:t>向量的加法也满足结合律，</a:t>
                </a:r>
                <a:endParaRPr lang="en-US" altLang="zh-CN" sz="2400" kern="100" dirty="0">
                  <a:latin typeface="STKaiti" panose="02010600040101010101" pitchFamily="2" charset="-122"/>
                  <a:ea typeface="STKaiti" panose="02010600040101010101" pitchFamily="2" charset="-122"/>
                  <a:cs typeface="Times New Roman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400" kern="100" dirty="0">
                    <a:latin typeface="STKaiti" panose="02010600040101010101" pitchFamily="2" charset="-122"/>
                    <a:ea typeface="STKaiti" panose="02010600040101010101" pitchFamily="2" charset="-122"/>
                    <a:cs typeface="Times New Roman"/>
                  </a:rPr>
                  <a:t>根据下图中的四边形，</a:t>
                </a:r>
                <a:endParaRPr lang="en-US" altLang="zh-CN" sz="2400" kern="100" dirty="0">
                  <a:latin typeface="STKaiti" panose="02010600040101010101" pitchFamily="2" charset="-122"/>
                  <a:ea typeface="STKaiti" panose="02010600040101010101" pitchFamily="2" charset="-122"/>
                  <a:cs typeface="Times New Roman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400" kern="100" dirty="0">
                    <a:latin typeface="STKaiti" panose="02010600040101010101" pitchFamily="2" charset="-122"/>
                    <a:ea typeface="STKaiti" panose="02010600040101010101" pitchFamily="2" charset="-122"/>
                    <a:cs typeface="Times New Roman"/>
                  </a:rPr>
                  <a:t>验证向量加法的结合律：</a:t>
                </a:r>
                <a:endParaRPr lang="en-US" altLang="zh-CN" sz="2400" kern="100" dirty="0">
                  <a:latin typeface="STKaiti" panose="02010600040101010101" pitchFamily="2" charset="-122"/>
                  <a:ea typeface="STKaiti" panose="02010600040101010101" pitchFamily="2" charset="-122"/>
                  <a:cs typeface="Times New Roman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zh-CN" altLang="en-US" sz="2800" b="1" i="0" kern="100" smtClean="0">
                        <a:solidFill>
                          <a:srgbClr val="0017F5"/>
                        </a:solidFill>
                        <a:latin typeface="Cambria Math" panose="02040503050406030204" pitchFamily="18" charset="0"/>
                        <a:ea typeface="微软雅黑"/>
                        <a:cs typeface="Times New Roman"/>
                      </a:rPr>
                      <m:t>（</m:t>
                    </m:r>
                    <m:r>
                      <a:rPr lang="en-US" altLang="zh-CN" sz="2800" b="1" i="1">
                        <a:solidFill>
                          <a:srgbClr val="0017F5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altLang="zh-CN" sz="2800" b="1" i="1">
                        <a:solidFill>
                          <a:srgbClr val="0017F5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2800" b="1" i="1">
                        <a:solidFill>
                          <a:srgbClr val="0017F5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altLang="zh-CN" sz="2800" b="1" i="1" kern="100" smtClean="0">
                        <a:solidFill>
                          <a:srgbClr val="0017F5"/>
                        </a:solidFill>
                        <a:latin typeface="Cambria Math" panose="02040503050406030204" pitchFamily="18" charset="0"/>
                        <a:ea typeface="微软雅黑"/>
                        <a:cs typeface="Times New Roman"/>
                      </a:rPr>
                      <m:t>)+</m:t>
                    </m:r>
                    <m:r>
                      <a:rPr lang="en-US" altLang="zh-CN" sz="2800" b="1" i="1" kern="100" smtClean="0">
                        <a:solidFill>
                          <a:srgbClr val="0017F5"/>
                        </a:solidFill>
                        <a:latin typeface="Cambria Math" panose="02040503050406030204" pitchFamily="18" charset="0"/>
                        <a:ea typeface="微软雅黑"/>
                        <a:cs typeface="Times New Roman"/>
                      </a:rPr>
                      <m:t>𝒄</m:t>
                    </m:r>
                    <m:r>
                      <a:rPr lang="en-US" altLang="zh-CN" sz="2800" b="1" i="1" kern="100">
                        <a:solidFill>
                          <a:srgbClr val="0017F5"/>
                        </a:solidFill>
                        <a:latin typeface="Cambria Math" panose="02040503050406030204" pitchFamily="18" charset="0"/>
                        <a:ea typeface="微软雅黑"/>
                        <a:cs typeface="Times New Roman"/>
                      </a:rPr>
                      <m:t>=</m:t>
                    </m:r>
                    <m:r>
                      <a:rPr lang="en-US" altLang="zh-CN" sz="2800" b="1" i="1">
                        <a:solidFill>
                          <a:srgbClr val="0017F5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altLang="zh-CN" sz="2800" b="1" i="1">
                        <a:solidFill>
                          <a:srgbClr val="0017F5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+(</m:t>
                    </m:r>
                    <m:r>
                      <a:rPr lang="en-US" altLang="zh-CN" sz="2800" b="1" i="1">
                        <a:solidFill>
                          <a:srgbClr val="0017F5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altLang="zh-CN" sz="2800" b="1" i="1" kern="100">
                        <a:solidFill>
                          <a:srgbClr val="0017F5"/>
                        </a:solidFill>
                        <a:latin typeface="Cambria Math" panose="02040503050406030204" pitchFamily="18" charset="0"/>
                        <a:ea typeface="微软雅黑"/>
                        <a:cs typeface="Times New Roman"/>
                      </a:rPr>
                      <m:t>+</m:t>
                    </m:r>
                    <m:r>
                      <a:rPr lang="en-US" altLang="zh-CN" sz="2800" b="1" i="1" kern="100" smtClean="0">
                        <a:solidFill>
                          <a:srgbClr val="0017F5"/>
                        </a:solidFill>
                        <a:latin typeface="Cambria Math" panose="02040503050406030204" pitchFamily="18" charset="0"/>
                        <a:ea typeface="微软雅黑"/>
                        <a:cs typeface="Times New Roman"/>
                      </a:rPr>
                      <m:t>𝒄</m:t>
                    </m:r>
                    <m:r>
                      <a:rPr lang="en-US" altLang="zh-CN" sz="2800" b="1" i="1" kern="100" smtClean="0">
                        <a:solidFill>
                          <a:srgbClr val="0017F5"/>
                        </a:solidFill>
                        <a:latin typeface="Cambria Math" panose="02040503050406030204" pitchFamily="18" charset="0"/>
                        <a:ea typeface="微软雅黑"/>
                        <a:cs typeface="Times New Roman"/>
                      </a:rPr>
                      <m:t>)</m:t>
                    </m:r>
                  </m:oMath>
                </a14:m>
                <a:r>
                  <a:rPr lang="en-US" altLang="zh-CN" sz="2800" b="1" kern="100" dirty="0">
                    <a:solidFill>
                      <a:srgbClr val="0017F5"/>
                    </a:solidFill>
                    <a:latin typeface="STKaiti" panose="02010600040101010101" pitchFamily="2" charset="-122"/>
                    <a:ea typeface="STKaiti" panose="02010600040101010101" pitchFamily="2" charset="-122"/>
                    <a:cs typeface="Courier New"/>
                  </a:rPr>
                  <a:t>.</a:t>
                </a:r>
                <a:endParaRPr lang="zh-CN" altLang="zh-CN" sz="2800" b="1" kern="100" dirty="0">
                  <a:solidFill>
                    <a:srgbClr val="0017F5"/>
                  </a:solidFill>
                  <a:effectLst/>
                  <a:latin typeface="STKaiti" panose="02010600040101010101" pitchFamily="2" charset="-122"/>
                  <a:ea typeface="STKaiti" panose="02010600040101010101" pitchFamily="2" charset="-122"/>
                  <a:cs typeface="Courier New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80" y="3000372"/>
                <a:ext cx="6156449" cy="3046988"/>
              </a:xfrm>
              <a:prstGeom prst="rect">
                <a:avLst/>
              </a:prstGeom>
              <a:blipFill>
                <a:blip r:embed="rId3"/>
                <a:stretch>
                  <a:fillRect l="-1649" b="-1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2707037"/>
              </p:ext>
            </p:extLst>
          </p:nvPr>
        </p:nvGraphicFramePr>
        <p:xfrm>
          <a:off x="735955" y="1017588"/>
          <a:ext cx="5924550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5" name="文档" r:id="rId4" imgW="4573781" imgH="911913" progId="Word.Document.12">
                  <p:embed/>
                </p:oleObj>
              </mc:Choice>
              <mc:Fallback>
                <p:oleObj name="文档" r:id="rId4" imgW="4573781" imgH="911913" progId="Word.Document.12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955" y="1017588"/>
                        <a:ext cx="5924550" cy="1171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7818258"/>
              </p:ext>
            </p:extLst>
          </p:nvPr>
        </p:nvGraphicFramePr>
        <p:xfrm>
          <a:off x="663947" y="2009775"/>
          <a:ext cx="5924550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6" name="文档" r:id="rId6" imgW="4573781" imgH="911913" progId="Word.Document.12">
                  <p:embed/>
                </p:oleObj>
              </mc:Choice>
              <mc:Fallback>
                <p:oleObj name="文档" r:id="rId6" imgW="4573781" imgH="911913" progId="Word.Document.12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947" y="2009775"/>
                        <a:ext cx="5924550" cy="1171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 descr="\\张红\f\2015幻灯片原文件\同步\高一上\步步高\（数学）人A必修4\149.T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243" y="1643050"/>
            <a:ext cx="3049488" cy="128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直线箭头连接符 7">
            <a:extLst>
              <a:ext uri="{FF2B5EF4-FFF2-40B4-BE49-F238E27FC236}">
                <a16:creationId xmlns:a16="http://schemas.microsoft.com/office/drawing/2014/main" id="{DD66C3C4-44F8-7746-B06F-21FFFDAFF678}"/>
              </a:ext>
            </a:extLst>
          </p:cNvPr>
          <p:cNvCxnSpPr>
            <a:cxnSpLocks/>
          </p:cNvCxnSpPr>
          <p:nvPr/>
        </p:nvCxnSpPr>
        <p:spPr>
          <a:xfrm flipV="1">
            <a:off x="7020545" y="1916832"/>
            <a:ext cx="2592288" cy="72008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81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2"/>
          <p:cNvGrpSpPr/>
          <p:nvPr/>
        </p:nvGrpSpPr>
        <p:grpSpPr>
          <a:xfrm>
            <a:off x="860638" y="1374091"/>
            <a:ext cx="3203888" cy="540000"/>
            <a:chOff x="1635964" y="1686127"/>
            <a:chExt cx="3662867" cy="601602"/>
          </a:xfrm>
        </p:grpSpPr>
        <p:sp>
          <p:nvSpPr>
            <p:cNvPr id="14" name="圆角矩形 13"/>
            <p:cNvSpPr/>
            <p:nvPr/>
          </p:nvSpPr>
          <p:spPr>
            <a:xfrm>
              <a:off x="1852333" y="1729911"/>
              <a:ext cx="3446498" cy="528105"/>
            </a:xfrm>
            <a:prstGeom prst="roundRect">
              <a:avLst/>
            </a:prstGeom>
            <a:solidFill>
              <a:srgbClr val="7FCDF9"/>
            </a:solidFill>
            <a:ln w="38100">
              <a:solidFill>
                <a:srgbClr val="3FAD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 rot="18614181">
              <a:off x="1635965" y="1686126"/>
              <a:ext cx="601602" cy="601603"/>
            </a:xfrm>
            <a:prstGeom prst="rect">
              <a:avLst/>
            </a:prstGeom>
            <a:solidFill>
              <a:srgbClr val="3FADEC"/>
            </a:solidFill>
            <a:ln w="38100">
              <a:solidFill>
                <a:srgbClr val="7FCD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957228" y="1424257"/>
            <a:ext cx="4594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    </a:t>
            </a:r>
            <a:r>
              <a:rPr lang="zh-CN" altLang="en-US" sz="2400" b="1" dirty="0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学习目标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105811" y="1910314"/>
            <a:ext cx="95752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400" b="1" kern="100" dirty="0">
                <a:latin typeface="华文楷体" pitchFamily="2" charset="-122"/>
                <a:ea typeface="华文楷体" pitchFamily="2" charset="-122"/>
                <a:cs typeface="Courier New"/>
              </a:rPr>
              <a:t>（</a:t>
            </a:r>
            <a:r>
              <a:rPr lang="en-US" altLang="zh-CN" sz="2400" b="1" kern="100" dirty="0">
                <a:latin typeface="华文楷体" pitchFamily="2" charset="-122"/>
                <a:ea typeface="华文楷体" pitchFamily="2" charset="-122"/>
                <a:cs typeface="Courier New"/>
              </a:rPr>
              <a:t>1</a:t>
            </a:r>
            <a:r>
              <a:rPr lang="zh-CN" altLang="en-US" sz="2400" b="1" kern="100" dirty="0">
                <a:latin typeface="华文楷体" pitchFamily="2" charset="-122"/>
                <a:ea typeface="华文楷体" pitchFamily="2" charset="-122"/>
                <a:cs typeface="Courier New"/>
              </a:rPr>
              <a:t>）通过实例</a:t>
            </a:r>
            <a:r>
              <a:rPr lang="zh-CN" altLang="zh-CN" sz="2400" b="1" kern="100" dirty="0">
                <a:latin typeface="华文楷体" pitchFamily="2" charset="-122"/>
                <a:ea typeface="华文楷体" pitchFamily="2" charset="-122"/>
                <a:cs typeface="Times New Roman"/>
              </a:rPr>
              <a:t>理解并掌握向量加法的概念，了解向量加法的物理意义及其几何意义</a:t>
            </a:r>
            <a:r>
              <a:rPr lang="en-US" altLang="zh-CN" sz="2400" b="1" kern="100" dirty="0">
                <a:latin typeface="华文楷体" pitchFamily="2" charset="-122"/>
                <a:ea typeface="华文楷体" pitchFamily="2" charset="-122"/>
                <a:cs typeface="Courier New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400" b="1" kern="100" dirty="0">
                <a:latin typeface="华文楷体" pitchFamily="2" charset="-122"/>
                <a:ea typeface="华文楷体" pitchFamily="2" charset="-122"/>
                <a:cs typeface="Courier New"/>
              </a:rPr>
              <a:t>（</a:t>
            </a:r>
            <a:r>
              <a:rPr lang="en-US" altLang="zh-CN" sz="2400" b="1" kern="100" dirty="0">
                <a:latin typeface="华文楷体" pitchFamily="2" charset="-122"/>
                <a:ea typeface="华文楷体" pitchFamily="2" charset="-122"/>
                <a:cs typeface="Courier New"/>
              </a:rPr>
              <a:t>2</a:t>
            </a:r>
            <a:r>
              <a:rPr lang="zh-CN" altLang="en-US" sz="2400" b="1" kern="100" dirty="0">
                <a:latin typeface="华文楷体" pitchFamily="2" charset="-122"/>
                <a:ea typeface="华文楷体" pitchFamily="2" charset="-122"/>
                <a:cs typeface="Courier New"/>
              </a:rPr>
              <a:t>）</a:t>
            </a:r>
            <a:r>
              <a:rPr lang="zh-CN" altLang="zh-CN" sz="2400" b="1" kern="100" dirty="0">
                <a:latin typeface="华文楷体" pitchFamily="2" charset="-122"/>
                <a:ea typeface="华文楷体" pitchFamily="2" charset="-122"/>
                <a:cs typeface="Times New Roman"/>
              </a:rPr>
              <a:t>掌握向量加法的三角形法则和平行四边形法则，并能熟练地运用这两个法则作两个向量的加法运算</a:t>
            </a:r>
            <a:r>
              <a:rPr lang="en-US" altLang="zh-CN" sz="2400" b="1" kern="100" dirty="0">
                <a:latin typeface="华文楷体" pitchFamily="2" charset="-122"/>
                <a:ea typeface="华文楷体" pitchFamily="2" charset="-122"/>
                <a:cs typeface="Courier New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400" b="1" kern="100" dirty="0">
                <a:latin typeface="华文楷体" pitchFamily="2" charset="-122"/>
                <a:ea typeface="华文楷体" pitchFamily="2" charset="-122"/>
                <a:cs typeface="Courier New"/>
              </a:rPr>
              <a:t>（</a:t>
            </a:r>
            <a:r>
              <a:rPr lang="en-US" altLang="zh-CN" sz="2400" b="1" kern="100" dirty="0">
                <a:latin typeface="华文楷体" pitchFamily="2" charset="-122"/>
                <a:ea typeface="华文楷体" pitchFamily="2" charset="-122"/>
                <a:cs typeface="Courier New"/>
              </a:rPr>
              <a:t>3</a:t>
            </a:r>
            <a:r>
              <a:rPr lang="zh-CN" altLang="en-US" sz="2400" b="1" kern="100" dirty="0">
                <a:latin typeface="华文楷体" pitchFamily="2" charset="-122"/>
                <a:ea typeface="华文楷体" pitchFamily="2" charset="-122"/>
                <a:cs typeface="Courier New"/>
              </a:rPr>
              <a:t>）</a:t>
            </a:r>
            <a:r>
              <a:rPr lang="zh-CN" altLang="zh-CN" sz="2400" b="1" kern="100" dirty="0">
                <a:latin typeface="华文楷体" pitchFamily="2" charset="-122"/>
                <a:ea typeface="华文楷体" pitchFamily="2" charset="-122"/>
                <a:cs typeface="Times New Roman"/>
              </a:rPr>
              <a:t>了解向量加法的交换律和结合律，并能依据几何意义作图解释向量加法运算律的合理性</a:t>
            </a:r>
            <a:r>
              <a:rPr lang="en-US" altLang="zh-CN" sz="2400" b="1" kern="100" dirty="0">
                <a:latin typeface="华文楷体" pitchFamily="2" charset="-122"/>
                <a:ea typeface="华文楷体" pitchFamily="2" charset="-122"/>
                <a:cs typeface="Courier New"/>
              </a:rPr>
              <a:t>.</a:t>
            </a:r>
            <a:endParaRPr lang="zh-CN" altLang="zh-CN" sz="2400" b="1" kern="100" dirty="0">
              <a:latin typeface="华文楷体" pitchFamily="2" charset="-122"/>
              <a:ea typeface="华文楷体" pitchFamily="2" charset="-122"/>
              <a:cs typeface="Courier New"/>
            </a:endParaRPr>
          </a:p>
        </p:txBody>
      </p:sp>
      <p:grpSp>
        <p:nvGrpSpPr>
          <p:cNvPr id="3" name="组合 17"/>
          <p:cNvGrpSpPr/>
          <p:nvPr/>
        </p:nvGrpSpPr>
        <p:grpSpPr>
          <a:xfrm>
            <a:off x="796889" y="5214950"/>
            <a:ext cx="3507228" cy="540000"/>
            <a:chOff x="1635964" y="1686127"/>
            <a:chExt cx="4009663" cy="601602"/>
          </a:xfrm>
        </p:grpSpPr>
        <p:sp>
          <p:nvSpPr>
            <p:cNvPr id="19" name="圆角矩形 18"/>
            <p:cNvSpPr/>
            <p:nvPr/>
          </p:nvSpPr>
          <p:spPr>
            <a:xfrm>
              <a:off x="2199129" y="1729911"/>
              <a:ext cx="3446498" cy="528105"/>
            </a:xfrm>
            <a:prstGeom prst="roundRect">
              <a:avLst/>
            </a:prstGeom>
            <a:solidFill>
              <a:srgbClr val="FFA689"/>
            </a:solidFill>
            <a:ln w="38100">
              <a:solidFill>
                <a:srgbClr val="FD95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 rot="18614181">
              <a:off x="1635965" y="1686126"/>
              <a:ext cx="601602" cy="601603"/>
            </a:xfrm>
            <a:prstGeom prst="rect">
              <a:avLst/>
            </a:prstGeom>
            <a:solidFill>
              <a:srgbClr val="FD9560"/>
            </a:solidFill>
            <a:ln w="38100">
              <a:solidFill>
                <a:srgbClr val="FFA6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654013" y="5286388"/>
            <a:ext cx="4594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2    </a:t>
            </a:r>
            <a:r>
              <a:rPr lang="zh-CN" altLang="en-US" sz="2400" b="1" dirty="0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重点难点</a:t>
            </a:r>
          </a:p>
        </p:txBody>
      </p:sp>
      <p:sp>
        <p:nvSpPr>
          <p:cNvPr id="28" name="标题 27"/>
          <p:cNvSpPr>
            <a:spLocks noGrp="1"/>
          </p:cNvSpPr>
          <p:nvPr>
            <p:ph type="title"/>
          </p:nvPr>
        </p:nvSpPr>
        <p:spPr>
          <a:xfrm>
            <a:off x="3082905" y="500042"/>
            <a:ext cx="4500593" cy="642942"/>
          </a:xfrm>
        </p:spPr>
        <p:txBody>
          <a:bodyPr>
            <a:normAutofit/>
          </a:bodyPr>
          <a:lstStyle/>
          <a:p>
            <a:r>
              <a:rPr lang="en-US" altLang="zh-CN" sz="3200" b="1" dirty="0">
                <a:cs typeface="Times New Roman" panose="02020603050405020304" pitchFamily="18" charset="0"/>
              </a:rPr>
              <a:t>6.2.1</a:t>
            </a:r>
            <a:r>
              <a:rPr lang="zh-CN" altLang="en-US" sz="3200" b="1" dirty="0">
                <a:cs typeface="Times New Roman" panose="02020603050405020304" pitchFamily="18" charset="0"/>
              </a:rPr>
              <a:t>向量的加法运算</a:t>
            </a:r>
            <a:endParaRPr lang="zh-CN" altLang="en-US" sz="3200" dirty="0"/>
          </a:p>
        </p:txBody>
      </p:sp>
      <p:sp>
        <p:nvSpPr>
          <p:cNvPr id="29" name="TextBox 28"/>
          <p:cNvSpPr txBox="1"/>
          <p:nvPr/>
        </p:nvSpPr>
        <p:spPr>
          <a:xfrm>
            <a:off x="1383994" y="5778230"/>
            <a:ext cx="8834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kern="100" dirty="0">
                <a:latin typeface="华文楷体" pitchFamily="2" charset="-122"/>
                <a:ea typeface="华文楷体" pitchFamily="2" charset="-122"/>
                <a:cs typeface="Times New Roman"/>
              </a:rPr>
              <a:t>向量的加法运算及运算律</a:t>
            </a:r>
            <a:endParaRPr lang="zh-CN" altLang="en-US" sz="2400" b="1" dirty="0">
              <a:latin typeface="华文楷体" pitchFamily="2" charset="-122"/>
              <a:ea typeface="华文楷体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001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9382322"/>
              </p:ext>
            </p:extLst>
          </p:nvPr>
        </p:nvGraphicFramePr>
        <p:xfrm>
          <a:off x="1106503" y="1312206"/>
          <a:ext cx="6938746" cy="1312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07" name="文档" r:id="rId4" imgW="5341429" imgH="984367" progId="Word.Document.12">
                  <p:embed/>
                </p:oleObj>
              </mc:Choice>
              <mc:Fallback>
                <p:oleObj name="文档" r:id="rId4" imgW="5341429" imgH="984367" progId="Word.Document.12">
                  <p:embed/>
                  <p:pic>
                    <p:nvPicPr>
                      <p:cNvPr id="0" name="Picture 1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6503" y="1312206"/>
                        <a:ext cx="6938746" cy="13123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3914647"/>
              </p:ext>
            </p:extLst>
          </p:nvPr>
        </p:nvGraphicFramePr>
        <p:xfrm>
          <a:off x="1106488" y="2162175"/>
          <a:ext cx="6932612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08" name="文档" r:id="rId6" imgW="5346700" imgH="914400" progId="Word.Document.12">
                  <p:embed/>
                </p:oleObj>
              </mc:Choice>
              <mc:Fallback>
                <p:oleObj name="文档" r:id="rId6" imgW="5346700" imgH="914400" progId="Word.Document.12">
                  <p:embed/>
                  <p:pic>
                    <p:nvPicPr>
                      <p:cNvPr id="0" name="Picture 1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6488" y="2162175"/>
                        <a:ext cx="6932612" cy="1174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4542041"/>
              </p:ext>
            </p:extLst>
          </p:nvPr>
        </p:nvGraphicFramePr>
        <p:xfrm>
          <a:off x="1104764" y="2976203"/>
          <a:ext cx="6938746" cy="1312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09" name="文档" r:id="rId8" imgW="5341429" imgH="987252" progId="Word.Document.12">
                  <p:embed/>
                </p:oleObj>
              </mc:Choice>
              <mc:Fallback>
                <p:oleObj name="文档" r:id="rId8" imgW="5341429" imgH="987252" progId="Word.Document.12">
                  <p:embed/>
                  <p:pic>
                    <p:nvPicPr>
                      <p:cNvPr id="0" name="Picture 1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764" y="2976203"/>
                        <a:ext cx="6938746" cy="13123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2000030"/>
              </p:ext>
            </p:extLst>
          </p:nvPr>
        </p:nvGraphicFramePr>
        <p:xfrm>
          <a:off x="1004888" y="4043363"/>
          <a:ext cx="6927850" cy="117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10" name="文档" r:id="rId10" imgW="5343159" imgH="911913" progId="Word.Document.12">
                  <p:embed/>
                </p:oleObj>
              </mc:Choice>
              <mc:Fallback>
                <p:oleObj name="文档" r:id="rId10" imgW="5343159" imgH="911913" progId="Word.Document.12">
                  <p:embed/>
                  <p:pic>
                    <p:nvPicPr>
                      <p:cNvPr id="0" name="Picture 1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4888" y="4043363"/>
                        <a:ext cx="6927850" cy="1173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539716" y="4961636"/>
                <a:ext cx="4808624" cy="6568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altLang="zh-CN" sz="2400" kern="100" dirty="0">
                    <a:latin typeface="宋体"/>
                    <a:ea typeface="微软雅黑"/>
                    <a:cs typeface="Times New Roman"/>
                  </a:rPr>
                  <a:t>∴</a:t>
                </a:r>
                <a14:m>
                  <m:oMath xmlns:m="http://schemas.openxmlformats.org/officeDocument/2006/math">
                    <m:r>
                      <a:rPr lang="zh-CN" altLang="en-US" sz="2800" b="1" kern="100" smtClean="0">
                        <a:solidFill>
                          <a:srgbClr val="0017F5"/>
                        </a:solidFill>
                        <a:latin typeface="Cambria Math" panose="02040503050406030204" pitchFamily="18" charset="0"/>
                        <a:ea typeface="微软雅黑"/>
                        <a:cs typeface="Times New Roman"/>
                      </a:rPr>
                      <m:t>（</m:t>
                    </m:r>
                    <m:r>
                      <a:rPr lang="en-US" altLang="zh-CN" sz="2800" b="1" i="1">
                        <a:solidFill>
                          <a:srgbClr val="0017F5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altLang="zh-CN" sz="2800" b="1" i="1">
                        <a:solidFill>
                          <a:srgbClr val="0017F5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2800" b="1" i="1">
                        <a:solidFill>
                          <a:srgbClr val="0017F5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altLang="zh-CN" sz="2800" b="1" i="1" kern="100">
                        <a:solidFill>
                          <a:srgbClr val="0017F5"/>
                        </a:solidFill>
                        <a:latin typeface="Cambria Math" panose="02040503050406030204" pitchFamily="18" charset="0"/>
                        <a:ea typeface="微软雅黑"/>
                        <a:cs typeface="Times New Roman"/>
                      </a:rPr>
                      <m:t>)+</m:t>
                    </m:r>
                    <m:r>
                      <a:rPr lang="en-US" altLang="zh-CN" sz="2800" b="1" i="1" kern="100">
                        <a:solidFill>
                          <a:srgbClr val="0017F5"/>
                        </a:solidFill>
                        <a:latin typeface="Cambria Math" panose="02040503050406030204" pitchFamily="18" charset="0"/>
                        <a:ea typeface="微软雅黑"/>
                        <a:cs typeface="Times New Roman"/>
                      </a:rPr>
                      <m:t>𝒄</m:t>
                    </m:r>
                    <m:r>
                      <a:rPr lang="en-US" altLang="zh-CN" sz="2800" b="1" i="1" kern="100">
                        <a:solidFill>
                          <a:srgbClr val="0017F5"/>
                        </a:solidFill>
                        <a:latin typeface="Cambria Math" panose="02040503050406030204" pitchFamily="18" charset="0"/>
                        <a:ea typeface="微软雅黑"/>
                        <a:cs typeface="Times New Roman"/>
                      </a:rPr>
                      <m:t>=</m:t>
                    </m:r>
                    <m:r>
                      <a:rPr lang="en-US" altLang="zh-CN" sz="2800" b="1" i="1">
                        <a:solidFill>
                          <a:srgbClr val="0017F5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altLang="zh-CN" sz="2800" b="1" i="1">
                        <a:solidFill>
                          <a:srgbClr val="0017F5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+(</m:t>
                    </m:r>
                    <m:r>
                      <a:rPr lang="en-US" altLang="zh-CN" sz="2800" b="1" i="1">
                        <a:solidFill>
                          <a:srgbClr val="0017F5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altLang="zh-CN" sz="2800" b="1" i="1" kern="100">
                        <a:solidFill>
                          <a:srgbClr val="0017F5"/>
                        </a:solidFill>
                        <a:latin typeface="Cambria Math" panose="02040503050406030204" pitchFamily="18" charset="0"/>
                        <a:ea typeface="微软雅黑"/>
                        <a:cs typeface="Times New Roman"/>
                      </a:rPr>
                      <m:t>+</m:t>
                    </m:r>
                    <m:r>
                      <a:rPr lang="en-US" altLang="zh-CN" sz="2800" b="1" i="1" kern="100">
                        <a:solidFill>
                          <a:srgbClr val="0017F5"/>
                        </a:solidFill>
                        <a:latin typeface="Cambria Math" panose="02040503050406030204" pitchFamily="18" charset="0"/>
                        <a:ea typeface="微软雅黑"/>
                        <a:cs typeface="Times New Roman"/>
                      </a:rPr>
                      <m:t>𝒄</m:t>
                    </m:r>
                    <m:r>
                      <a:rPr lang="en-US" altLang="zh-CN" sz="2800" b="1" i="1" kern="100">
                        <a:solidFill>
                          <a:srgbClr val="0017F5"/>
                        </a:solidFill>
                        <a:latin typeface="Cambria Math" panose="02040503050406030204" pitchFamily="18" charset="0"/>
                        <a:ea typeface="微软雅黑"/>
                        <a:cs typeface="Times New Roman"/>
                      </a:rPr>
                      <m:t>)</m:t>
                    </m:r>
                  </m:oMath>
                </a14:m>
                <a:r>
                  <a:rPr lang="en-US" altLang="zh-CN" sz="2800" b="1" kern="100" dirty="0">
                    <a:solidFill>
                      <a:srgbClr val="0017F5"/>
                    </a:solidFill>
                    <a:latin typeface="Times New Roman"/>
                    <a:ea typeface="微软雅黑"/>
                    <a:cs typeface="Courier New"/>
                  </a:rPr>
                  <a:t>.</a:t>
                </a:r>
                <a:endParaRPr lang="zh-CN" altLang="zh-CN" sz="2800" b="1" kern="100" dirty="0">
                  <a:effectLst/>
                  <a:latin typeface="宋体"/>
                  <a:cs typeface="Courier New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16" y="4961636"/>
                <a:ext cx="4808624" cy="656846"/>
              </a:xfrm>
              <a:prstGeom prst="rect">
                <a:avLst/>
              </a:prstGeom>
              <a:blipFill>
                <a:blip r:embed="rId12"/>
                <a:stretch>
                  <a:fillRect l="-1579" r="-1579" b="-269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869251" y="2214554"/>
            <a:ext cx="3248678" cy="2545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8DFBB205-D8FB-734C-9D0A-2DFA0DEF3940}"/>
              </a:ext>
            </a:extLst>
          </p:cNvPr>
          <p:cNvCxnSpPr/>
          <p:nvPr/>
        </p:nvCxnSpPr>
        <p:spPr>
          <a:xfrm flipV="1">
            <a:off x="8532713" y="2420888"/>
            <a:ext cx="1440160" cy="144016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线箭头连接符 10">
            <a:extLst>
              <a:ext uri="{FF2B5EF4-FFF2-40B4-BE49-F238E27FC236}">
                <a16:creationId xmlns:a16="http://schemas.microsoft.com/office/drawing/2014/main" id="{206BC11F-CDD6-6940-B348-2BBABB43B85B}"/>
              </a:ext>
            </a:extLst>
          </p:cNvPr>
          <p:cNvCxnSpPr>
            <a:cxnSpLocks/>
          </p:cNvCxnSpPr>
          <p:nvPr/>
        </p:nvCxnSpPr>
        <p:spPr>
          <a:xfrm>
            <a:off x="8532713" y="3861048"/>
            <a:ext cx="201622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线箭头连接符 13">
            <a:extLst>
              <a:ext uri="{FF2B5EF4-FFF2-40B4-BE49-F238E27FC236}">
                <a16:creationId xmlns:a16="http://schemas.microsoft.com/office/drawing/2014/main" id="{8DCF06B2-5E36-9144-8EC2-33A0EE269824}"/>
              </a:ext>
            </a:extLst>
          </p:cNvPr>
          <p:cNvCxnSpPr/>
          <p:nvPr/>
        </p:nvCxnSpPr>
        <p:spPr>
          <a:xfrm flipV="1">
            <a:off x="9396809" y="2420888"/>
            <a:ext cx="576064" cy="2016224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51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395809" y="2375582"/>
                <a:ext cx="10198083" cy="17004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zh-CN" altLang="zh-CN" sz="2800" b="1" kern="100" dirty="0">
                    <a:latin typeface="STKaiti" panose="02010600040101010101" pitchFamily="2" charset="-122"/>
                    <a:ea typeface="STKaiti" panose="02010600040101010101" pitchFamily="2" charset="-122"/>
                    <a:cs typeface="Times New Roman"/>
                  </a:rPr>
                  <a:t>已知向量</a:t>
                </a:r>
                <a14:m>
                  <m:oMath xmlns:m="http://schemas.openxmlformats.org/officeDocument/2006/math">
                    <m:r>
                      <a:rPr lang="en-US" altLang="zh-CN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zh-CN" altLang="zh-CN" sz="2800" b="1" kern="100" dirty="0">
                    <a:latin typeface="STKaiti" panose="02010600040101010101" pitchFamily="2" charset="-122"/>
                    <a:ea typeface="STKaiti" panose="02010600040101010101" pitchFamily="2" charset="-122"/>
                    <a:cs typeface="Times New Roman"/>
                  </a:rPr>
                  <a:t>与向量</a:t>
                </a:r>
                <a14:m>
                  <m:oMath xmlns:m="http://schemas.openxmlformats.org/officeDocument/2006/math">
                    <m:r>
                      <a:rPr lang="en-US" altLang="zh-CN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zh-CN" altLang="zh-CN" sz="2800" b="1" kern="100" dirty="0">
                    <a:latin typeface="STKaiti" panose="02010600040101010101" pitchFamily="2" charset="-122"/>
                    <a:ea typeface="STKaiti" panose="02010600040101010101" pitchFamily="2" charset="-122"/>
                    <a:cs typeface="Times New Roman"/>
                  </a:rPr>
                  <a:t>，要作出和向量</a:t>
                </a:r>
                <a14:m>
                  <m:oMath xmlns:m="http://schemas.openxmlformats.org/officeDocument/2006/math">
                    <m:r>
                      <a:rPr lang="en-US" altLang="zh-CN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altLang="zh-CN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zh-CN" altLang="zh-CN" sz="2800" b="1" kern="100" dirty="0">
                    <a:latin typeface="STKaiti" panose="02010600040101010101" pitchFamily="2" charset="-122"/>
                    <a:ea typeface="STKaiti" panose="02010600040101010101" pitchFamily="2" charset="-122"/>
                    <a:cs typeface="Times New Roman"/>
                  </a:rPr>
                  <a:t>，关键是准确规范地依据</a:t>
                </a:r>
                <a:r>
                  <a:rPr lang="zh-CN" altLang="en-US" sz="2800" b="1" kern="100" dirty="0">
                    <a:latin typeface="STKaiti" panose="02010600040101010101" pitchFamily="2" charset="-122"/>
                    <a:ea typeface="STKaiti" panose="02010600040101010101" pitchFamily="2" charset="-122"/>
                    <a:cs typeface="Times New Roman"/>
                  </a:rPr>
                  <a:t>三角形法则和</a:t>
                </a:r>
                <a:r>
                  <a:rPr lang="zh-CN" altLang="zh-CN" sz="2800" b="1" kern="100" dirty="0">
                    <a:latin typeface="STKaiti" panose="02010600040101010101" pitchFamily="2" charset="-122"/>
                    <a:ea typeface="STKaiti" panose="02010600040101010101" pitchFamily="2" charset="-122"/>
                    <a:cs typeface="Times New Roman"/>
                  </a:rPr>
                  <a:t>平行四边形法则作图</a:t>
                </a:r>
                <a:r>
                  <a:rPr lang="en-US" altLang="zh-CN" sz="2800" b="1" kern="100" dirty="0">
                    <a:latin typeface="STKaiti" panose="02010600040101010101" pitchFamily="2" charset="-122"/>
                    <a:ea typeface="STKaiti" panose="02010600040101010101" pitchFamily="2" charset="-122"/>
                    <a:cs typeface="Courier New"/>
                  </a:rPr>
                  <a:t>.</a:t>
                </a:r>
                <a:endParaRPr lang="zh-CN" altLang="zh-CN" sz="2800" b="1" kern="100" dirty="0">
                  <a:effectLst/>
                  <a:latin typeface="STKaiti" panose="02010600040101010101" pitchFamily="2" charset="-122"/>
                  <a:ea typeface="STKaiti" panose="02010600040101010101" pitchFamily="2" charset="-122"/>
                  <a:cs typeface="Courier New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809" y="2375582"/>
                <a:ext cx="10198083" cy="1700466"/>
              </a:xfrm>
              <a:prstGeom prst="rect">
                <a:avLst/>
              </a:prstGeom>
              <a:blipFill>
                <a:blip r:embed="rId2"/>
                <a:stretch>
                  <a:fillRect l="-1255" r="-1195" b="-89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725451" y="1500174"/>
            <a:ext cx="23346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3200" b="1" kern="100" dirty="0">
                <a:solidFill>
                  <a:srgbClr val="E36C0A"/>
                </a:solidFill>
                <a:latin typeface="STKaiti" panose="02010600040101010101" pitchFamily="2" charset="-122"/>
                <a:ea typeface="STKaiti" panose="02010600040101010101" pitchFamily="2" charset="-122"/>
                <a:cs typeface="Times New Roman"/>
              </a:rPr>
              <a:t>反思与感悟</a:t>
            </a:r>
            <a:endParaRPr lang="zh-CN" altLang="en-US" sz="32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825" y="4653136"/>
            <a:ext cx="5643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向量的加法满足交换律与结合律</a:t>
            </a:r>
          </a:p>
        </p:txBody>
      </p:sp>
    </p:spTree>
    <p:extLst>
      <p:ext uri="{BB962C8B-B14F-4D97-AF65-F5344CB8AC3E}">
        <p14:creationId xmlns:p14="http://schemas.microsoft.com/office/powerpoint/2010/main" val="348496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07777" y="846314"/>
            <a:ext cx="11423141" cy="715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3200" b="1" kern="100" dirty="0">
                <a:solidFill>
                  <a:srgbClr val="0000FF"/>
                </a:solidFill>
                <a:latin typeface="STKaiti" panose="02010600040101010101" pitchFamily="2" charset="-122"/>
                <a:ea typeface="STKaiti" panose="02010600040101010101" pitchFamily="2" charset="-122"/>
                <a:cs typeface="Times New Roman"/>
              </a:rPr>
              <a:t>练</a:t>
            </a:r>
            <a:r>
              <a:rPr lang="zh-CN" altLang="en-US" sz="3200" b="1" kern="100" dirty="0">
                <a:solidFill>
                  <a:srgbClr val="0000FF"/>
                </a:solidFill>
                <a:latin typeface="STKaiti" panose="02010600040101010101" pitchFamily="2" charset="-122"/>
                <a:ea typeface="STKaiti" panose="02010600040101010101" pitchFamily="2" charset="-122"/>
                <a:cs typeface="Courier New"/>
              </a:rPr>
              <a:t>习：</a:t>
            </a:r>
            <a:r>
              <a:rPr lang="zh-CN" altLang="zh-CN" sz="2800" b="1" kern="100" dirty="0">
                <a:solidFill>
                  <a:srgbClr val="0000FF"/>
                </a:solidFill>
                <a:latin typeface="STKaiti" panose="02010600040101010101" pitchFamily="2" charset="-122"/>
                <a:ea typeface="STKaiti" panose="02010600040101010101" pitchFamily="2" charset="-122"/>
                <a:cs typeface="Times New Roman"/>
              </a:rPr>
              <a:t>　</a:t>
            </a:r>
            <a:r>
              <a:rPr lang="zh-CN" altLang="zh-CN" sz="2800" b="1" kern="100" dirty="0">
                <a:latin typeface="STKaiti" panose="02010600040101010101" pitchFamily="2" charset="-122"/>
                <a:ea typeface="STKaiti" panose="02010600040101010101" pitchFamily="2" charset="-122"/>
                <a:cs typeface="Times New Roman"/>
              </a:rPr>
              <a:t>如图，在平行四边形</a:t>
            </a:r>
            <a:r>
              <a:rPr lang="en-US" altLang="zh-CN" sz="2800" b="1" i="1" kern="100" dirty="0">
                <a:latin typeface="STKaiti" panose="02010600040101010101" pitchFamily="2" charset="-122"/>
                <a:ea typeface="STKaiti" panose="02010600040101010101" pitchFamily="2" charset="-122"/>
                <a:cs typeface="Courier New"/>
              </a:rPr>
              <a:t>ABCD</a:t>
            </a:r>
            <a:r>
              <a:rPr lang="zh-CN" altLang="zh-CN" sz="2800" b="1" kern="100" dirty="0">
                <a:latin typeface="STKaiti" panose="02010600040101010101" pitchFamily="2" charset="-122"/>
                <a:ea typeface="STKaiti" panose="02010600040101010101" pitchFamily="2" charset="-122"/>
                <a:cs typeface="Times New Roman"/>
              </a:rPr>
              <a:t>中，</a:t>
            </a:r>
            <a:r>
              <a:rPr lang="en-US" altLang="zh-CN" sz="2800" b="1" i="1" kern="100" dirty="0">
                <a:latin typeface="STKaiti" panose="02010600040101010101" pitchFamily="2" charset="-122"/>
                <a:ea typeface="STKaiti" panose="02010600040101010101" pitchFamily="2" charset="-122"/>
                <a:cs typeface="Courier New"/>
              </a:rPr>
              <a:t>O</a:t>
            </a:r>
            <a:r>
              <a:rPr lang="zh-CN" altLang="zh-CN" sz="2800" b="1" kern="100" dirty="0">
                <a:latin typeface="STKaiti" panose="02010600040101010101" pitchFamily="2" charset="-122"/>
                <a:ea typeface="STKaiti" panose="02010600040101010101" pitchFamily="2" charset="-122"/>
                <a:cs typeface="Times New Roman"/>
              </a:rPr>
              <a:t>是</a:t>
            </a:r>
            <a:r>
              <a:rPr lang="en-US" altLang="zh-CN" sz="2800" b="1" i="1" kern="100" dirty="0">
                <a:latin typeface="STKaiti" panose="02010600040101010101" pitchFamily="2" charset="-122"/>
                <a:ea typeface="STKaiti" panose="02010600040101010101" pitchFamily="2" charset="-122"/>
                <a:cs typeface="Courier New"/>
              </a:rPr>
              <a:t>AC</a:t>
            </a:r>
            <a:r>
              <a:rPr lang="zh-CN" altLang="zh-CN" sz="2800" b="1" kern="100" dirty="0">
                <a:latin typeface="STKaiti" panose="02010600040101010101" pitchFamily="2" charset="-122"/>
                <a:ea typeface="STKaiti" panose="02010600040101010101" pitchFamily="2" charset="-122"/>
                <a:cs typeface="Times New Roman"/>
              </a:rPr>
              <a:t>和</a:t>
            </a:r>
            <a:r>
              <a:rPr lang="en-US" altLang="zh-CN" sz="2800" b="1" i="1" kern="100" dirty="0">
                <a:latin typeface="STKaiti" panose="02010600040101010101" pitchFamily="2" charset="-122"/>
                <a:ea typeface="STKaiti" panose="02010600040101010101" pitchFamily="2" charset="-122"/>
                <a:cs typeface="Courier New"/>
              </a:rPr>
              <a:t>BD</a:t>
            </a:r>
            <a:r>
              <a:rPr lang="zh-CN" altLang="zh-CN" sz="2800" b="1" kern="100" dirty="0">
                <a:latin typeface="STKaiti" panose="02010600040101010101" pitchFamily="2" charset="-122"/>
                <a:ea typeface="STKaiti" panose="02010600040101010101" pitchFamily="2" charset="-122"/>
                <a:cs typeface="Times New Roman"/>
              </a:rPr>
              <a:t>的交点</a:t>
            </a:r>
            <a:r>
              <a:rPr lang="en-US" altLang="zh-CN" sz="2800" b="1" kern="100" dirty="0">
                <a:latin typeface="STKaiti" panose="02010600040101010101" pitchFamily="2" charset="-122"/>
                <a:ea typeface="STKaiti" panose="02010600040101010101" pitchFamily="2" charset="-122"/>
                <a:cs typeface="Courier New"/>
              </a:rPr>
              <a:t>.</a:t>
            </a:r>
            <a:endParaRPr lang="zh-CN" altLang="zh-CN" sz="2800" b="1" kern="100" dirty="0">
              <a:latin typeface="STKaiti" panose="02010600040101010101" pitchFamily="2" charset="-122"/>
              <a:ea typeface="STKaiti" panose="02010600040101010101" pitchFamily="2" charset="-122"/>
              <a:cs typeface="Courier New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712038"/>
              </p:ext>
            </p:extLst>
          </p:nvPr>
        </p:nvGraphicFramePr>
        <p:xfrm>
          <a:off x="233051" y="1700808"/>
          <a:ext cx="11167174" cy="4857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66" name="文档" r:id="rId3" imgW="8600364" imgH="3642863" progId="Word.Document.12">
                  <p:embed/>
                </p:oleObj>
              </mc:Choice>
              <mc:Fallback>
                <p:oleObj name="文档" r:id="rId3" imgW="8600364" imgH="3642863" progId="Word.Document.12">
                  <p:embed/>
                  <p:pic>
                    <p:nvPicPr>
                      <p:cNvPr id="0" name="Picture 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051" y="1700808"/>
                        <a:ext cx="11167174" cy="48577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843" name="Picture 3" descr="\\张红\f\2015幻灯片原文件\同步\高一上\步步高\（数学）人A必修4\SX53A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185" y="2428868"/>
            <a:ext cx="3081588" cy="2239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3564385"/>
              </p:ext>
            </p:extLst>
          </p:nvPr>
        </p:nvGraphicFramePr>
        <p:xfrm>
          <a:off x="2947695" y="1557932"/>
          <a:ext cx="882813" cy="853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67" name="文档" r:id="rId6" imgW="679151" imgH="641101" progId="Word.Document.12">
                  <p:embed/>
                </p:oleObj>
              </mc:Choice>
              <mc:Fallback>
                <p:oleObj name="文档" r:id="rId6" imgW="679151" imgH="641101" progId="Word.Document.12">
                  <p:embed/>
                  <p:pic>
                    <p:nvPicPr>
                      <p:cNvPr id="0" name="Picture 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695" y="1557932"/>
                        <a:ext cx="882813" cy="8530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2131851"/>
              </p:ext>
            </p:extLst>
          </p:nvPr>
        </p:nvGraphicFramePr>
        <p:xfrm>
          <a:off x="3947827" y="2772378"/>
          <a:ext cx="882813" cy="853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68" name="文档" r:id="rId8" imgW="679151" imgH="642543" progId="Word.Document.12">
                  <p:embed/>
                </p:oleObj>
              </mc:Choice>
              <mc:Fallback>
                <p:oleObj name="文档" r:id="rId8" imgW="679151" imgH="642543" progId="Word.Document.12">
                  <p:embed/>
                  <p:pic>
                    <p:nvPicPr>
                      <p:cNvPr id="0" name="Picture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7827" y="2772378"/>
                        <a:ext cx="882813" cy="8530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6972882"/>
              </p:ext>
            </p:extLst>
          </p:nvPr>
        </p:nvGraphicFramePr>
        <p:xfrm>
          <a:off x="4019265" y="3986824"/>
          <a:ext cx="882813" cy="853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69" name="文档" r:id="rId10" imgW="679151" imgH="643985" progId="Word.Document.12">
                  <p:embed/>
                </p:oleObj>
              </mc:Choice>
              <mc:Fallback>
                <p:oleObj name="文档" r:id="rId10" imgW="679151" imgH="643985" progId="Word.Document.12">
                  <p:embed/>
                  <p:pic>
                    <p:nvPicPr>
                      <p:cNvPr id="0" name="Picture 1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9265" y="3986824"/>
                        <a:ext cx="882813" cy="8530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3947827" y="5402420"/>
            <a:ext cx="864096" cy="59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en-US" altLang="zh-CN" sz="2400" b="1" dirty="0">
                <a:latin typeface="Times New Roman" panose="02020603050405020304" pitchFamily="18" charset="0"/>
                <a:ea typeface="STKaiti" panose="02010600040101010101" pitchFamily="2" charset="-122"/>
                <a:cs typeface="Times New Roman" panose="02020603050405020304" pitchFamily="18" charset="0"/>
              </a:rPr>
              <a:t>0</a:t>
            </a:r>
            <a:endParaRPr kumimoji="1" lang="zh-CN" altLang="en-US" sz="2400" b="1" dirty="0">
              <a:latin typeface="Times New Roman" panose="02020603050405020304" pitchFamily="18" charset="0"/>
              <a:ea typeface="STKaiti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9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8"/>
          <p:cNvSpPr txBox="1"/>
          <p:nvPr/>
        </p:nvSpPr>
        <p:spPr>
          <a:xfrm>
            <a:off x="296823" y="1357298"/>
            <a:ext cx="10072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 dirty="0">
              <a:latin typeface="华文楷体" pitchFamily="2" charset="-122"/>
              <a:ea typeface="华文楷体" pitchFamily="2" charset="-122"/>
            </a:endParaRPr>
          </a:p>
        </p:txBody>
      </p:sp>
      <p:graphicFrame>
        <p:nvGraphicFramePr>
          <p:cNvPr id="696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6320323"/>
              </p:ext>
            </p:extLst>
          </p:nvPr>
        </p:nvGraphicFramePr>
        <p:xfrm>
          <a:off x="204854" y="548680"/>
          <a:ext cx="8212155" cy="325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42" name="文档" r:id="rId3" imgW="3874249" imgH="1981151" progId="Word.Document.12">
                  <p:embed/>
                </p:oleObj>
              </mc:Choice>
              <mc:Fallback>
                <p:oleObj name="文档" r:id="rId3" imgW="3874249" imgH="1981151" progId="Word.Document.12">
                  <p:embed/>
                  <p:pic>
                    <p:nvPicPr>
                      <p:cNvPr id="0" name="Picture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854" y="548680"/>
                        <a:ext cx="8212155" cy="325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883055"/>
              </p:ext>
            </p:extLst>
          </p:nvPr>
        </p:nvGraphicFramePr>
        <p:xfrm>
          <a:off x="284163" y="4862513"/>
          <a:ext cx="9210675" cy="151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43" name="文档" r:id="rId5" imgW="4851400" imgH="787400" progId="Word.Document.12">
                  <p:embed/>
                </p:oleObj>
              </mc:Choice>
              <mc:Fallback>
                <p:oleObj name="文档" r:id="rId5" imgW="4851400" imgH="787400" progId="Word.Document.12">
                  <p:embed/>
                  <p:pic>
                    <p:nvPicPr>
                      <p:cNvPr id="0" name="Picture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63" y="4862513"/>
                        <a:ext cx="9210675" cy="151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图片 19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5" t="68114" r="25678" b="11635"/>
          <a:stretch/>
        </p:blipFill>
        <p:spPr bwMode="auto">
          <a:xfrm>
            <a:off x="7735487" y="1501541"/>
            <a:ext cx="3737375" cy="1990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6963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0587548"/>
              </p:ext>
            </p:extLst>
          </p:nvPr>
        </p:nvGraphicFramePr>
        <p:xfrm>
          <a:off x="287338" y="4095750"/>
          <a:ext cx="10655300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44" name="文档" r:id="rId8" imgW="5270500" imgH="393700" progId="Word.Document.12">
                  <p:embed/>
                </p:oleObj>
              </mc:Choice>
              <mc:Fallback>
                <p:oleObj name="文档" r:id="rId8" imgW="5270500" imgH="393700" progId="Word.Document.12">
                  <p:embed/>
                  <p:pic>
                    <p:nvPicPr>
                      <p:cNvPr id="0" name="Picture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38" y="4095750"/>
                        <a:ext cx="10655300" cy="80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3382856"/>
              </p:ext>
            </p:extLst>
          </p:nvPr>
        </p:nvGraphicFramePr>
        <p:xfrm>
          <a:off x="398463" y="877888"/>
          <a:ext cx="7826375" cy="315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45" name="文档" r:id="rId10" imgW="3987800" imgH="1587500" progId="Word.Document.12">
                  <p:embed/>
                </p:oleObj>
              </mc:Choice>
              <mc:Fallback>
                <p:oleObj name="文档" r:id="rId10" imgW="3987800" imgH="1587500" progId="Word.Document.12">
                  <p:embed/>
                  <p:pic>
                    <p:nvPicPr>
                      <p:cNvPr id="0" name="Picture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463" y="877888"/>
                        <a:ext cx="7826375" cy="315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90169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817" y="1196752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分析：</a:t>
            </a:r>
            <a:endParaRPr lang="en-US" altLang="zh-CN" sz="3200" b="1" dirty="0">
              <a:solidFill>
                <a:schemeClr val="accent2"/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问题（</a:t>
            </a:r>
            <a:r>
              <a:rPr lang="en-US" altLang="zh-CN" sz="2800" b="1" dirty="0">
                <a:latin typeface="华文楷体" pitchFamily="2" charset="-122"/>
                <a:ea typeface="华文楷体" pitchFamily="2" charset="-122"/>
              </a:rPr>
              <a:t>1</a:t>
            </a: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）</a:t>
            </a:r>
            <a:endParaRPr lang="en-US" altLang="zh-CN" sz="2800" b="1" dirty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是表示两个速度的合速度的问题，</a:t>
            </a:r>
            <a:endParaRPr lang="en-US" altLang="zh-CN" sz="2800" b="1" dirty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由于从同一点出发，我们可以用向量求和的</a:t>
            </a:r>
            <a:endParaRPr lang="en-US" altLang="zh-CN" sz="2800" b="1" dirty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平行四边形法则来表示。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3600" y="4293096"/>
            <a:ext cx="98584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问题（</a:t>
            </a:r>
            <a:r>
              <a:rPr lang="en-US" altLang="zh-CN" sz="2800" b="1" dirty="0">
                <a:latin typeface="华文楷体" pitchFamily="2" charset="-122"/>
                <a:ea typeface="华文楷体" pitchFamily="2" charset="-122"/>
              </a:rPr>
              <a:t>2</a:t>
            </a: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）</a:t>
            </a:r>
            <a:endParaRPr lang="en-US" altLang="zh-CN" sz="2800" b="1" dirty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求合速度的大小与方向，我们通过解直角三角形即可</a:t>
            </a:r>
          </a:p>
        </p:txBody>
      </p:sp>
      <p:cxnSp>
        <p:nvCxnSpPr>
          <p:cNvPr id="6" name="直线箭头连接符 5">
            <a:extLst>
              <a:ext uri="{FF2B5EF4-FFF2-40B4-BE49-F238E27FC236}">
                <a16:creationId xmlns:a16="http://schemas.microsoft.com/office/drawing/2014/main" id="{B06EE621-D137-374E-A38D-1E3290DA6E31}"/>
              </a:ext>
            </a:extLst>
          </p:cNvPr>
          <p:cNvCxnSpPr/>
          <p:nvPr/>
        </p:nvCxnSpPr>
        <p:spPr>
          <a:xfrm>
            <a:off x="9251924" y="3645024"/>
            <a:ext cx="1080120" cy="0"/>
          </a:xfrm>
          <a:prstGeom prst="straightConnector1">
            <a:avLst/>
          </a:prstGeom>
          <a:ln w="50800">
            <a:solidFill>
              <a:srgbClr val="E154A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线箭头连接符 7">
            <a:extLst>
              <a:ext uri="{FF2B5EF4-FFF2-40B4-BE49-F238E27FC236}">
                <a16:creationId xmlns:a16="http://schemas.microsoft.com/office/drawing/2014/main" id="{3374FA4A-0350-BA45-B6A2-A60D22CCE8A9}"/>
              </a:ext>
            </a:extLst>
          </p:cNvPr>
          <p:cNvCxnSpPr/>
          <p:nvPr/>
        </p:nvCxnSpPr>
        <p:spPr>
          <a:xfrm flipV="1">
            <a:off x="9251924" y="1844824"/>
            <a:ext cx="0" cy="1800200"/>
          </a:xfrm>
          <a:prstGeom prst="straightConnector1">
            <a:avLst/>
          </a:prstGeom>
          <a:ln w="508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线箭头连接符 9">
            <a:extLst>
              <a:ext uri="{FF2B5EF4-FFF2-40B4-BE49-F238E27FC236}">
                <a16:creationId xmlns:a16="http://schemas.microsoft.com/office/drawing/2014/main" id="{010B329E-158F-814A-8C42-BA0C4D213334}"/>
              </a:ext>
            </a:extLst>
          </p:cNvPr>
          <p:cNvCxnSpPr>
            <a:cxnSpLocks/>
          </p:cNvCxnSpPr>
          <p:nvPr/>
        </p:nvCxnSpPr>
        <p:spPr>
          <a:xfrm flipV="1">
            <a:off x="9251924" y="1844824"/>
            <a:ext cx="1080120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线箭头连接符 11">
            <a:extLst>
              <a:ext uri="{FF2B5EF4-FFF2-40B4-BE49-F238E27FC236}">
                <a16:creationId xmlns:a16="http://schemas.microsoft.com/office/drawing/2014/main" id="{BF2DC16C-780B-2A41-A52C-2F2E268F976D}"/>
              </a:ext>
            </a:extLst>
          </p:cNvPr>
          <p:cNvCxnSpPr/>
          <p:nvPr/>
        </p:nvCxnSpPr>
        <p:spPr>
          <a:xfrm>
            <a:off x="9251924" y="1916832"/>
            <a:ext cx="1080120" cy="0"/>
          </a:xfrm>
          <a:prstGeom prst="straightConnector1">
            <a:avLst/>
          </a:prstGeom>
          <a:ln w="508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线箭头连接符 13">
            <a:extLst>
              <a:ext uri="{FF2B5EF4-FFF2-40B4-BE49-F238E27FC236}">
                <a16:creationId xmlns:a16="http://schemas.microsoft.com/office/drawing/2014/main" id="{BAB37B2D-B55D-FD41-9060-5924174B6B5B}"/>
              </a:ext>
            </a:extLst>
          </p:cNvPr>
          <p:cNvCxnSpPr/>
          <p:nvPr/>
        </p:nvCxnSpPr>
        <p:spPr>
          <a:xfrm flipV="1">
            <a:off x="10332044" y="1844824"/>
            <a:ext cx="0" cy="1800200"/>
          </a:xfrm>
          <a:prstGeom prst="straightConnector1">
            <a:avLst/>
          </a:prstGeom>
          <a:ln w="508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F7980E2E-8AAF-2B4E-ABA8-36C4761732F7}"/>
              </a:ext>
            </a:extLst>
          </p:cNvPr>
          <p:cNvSpPr txBox="1"/>
          <p:nvPr/>
        </p:nvSpPr>
        <p:spPr>
          <a:xfrm>
            <a:off x="8869275" y="3339574"/>
            <a:ext cx="432048" cy="559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en-US" altLang="zh-CN" sz="2400" b="1" dirty="0">
                <a:latin typeface="STKaiti" panose="02010600040101010101" pitchFamily="2" charset="-122"/>
                <a:ea typeface="STKaiti" panose="02010600040101010101" pitchFamily="2" charset="-122"/>
              </a:rPr>
              <a:t>A</a:t>
            </a:r>
            <a:endParaRPr kumimoji="1" lang="zh-CN" altLang="en-US" sz="24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2DB71FB-3D3E-FA46-994F-2C356EF7DA41}"/>
              </a:ext>
            </a:extLst>
          </p:cNvPr>
          <p:cNvSpPr txBox="1"/>
          <p:nvPr/>
        </p:nvSpPr>
        <p:spPr>
          <a:xfrm>
            <a:off x="8836644" y="1505054"/>
            <a:ext cx="432048" cy="559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en-US" altLang="zh-CN" sz="2400" b="1" dirty="0">
                <a:latin typeface="STKaiti" panose="02010600040101010101" pitchFamily="2" charset="-122"/>
                <a:ea typeface="STKaiti" panose="02010600040101010101" pitchFamily="2" charset="-122"/>
              </a:rPr>
              <a:t>D</a:t>
            </a:r>
            <a:endParaRPr kumimoji="1" lang="zh-CN" altLang="en-US" sz="24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291EF2DD-51B2-CC41-8ACD-DC307D231189}"/>
              </a:ext>
            </a:extLst>
          </p:cNvPr>
          <p:cNvSpPr txBox="1"/>
          <p:nvPr/>
        </p:nvSpPr>
        <p:spPr>
          <a:xfrm>
            <a:off x="10296717" y="1530521"/>
            <a:ext cx="432048" cy="559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en-US" altLang="zh-CN" sz="2400" b="1" dirty="0">
                <a:latin typeface="STKaiti" panose="02010600040101010101" pitchFamily="2" charset="-122"/>
                <a:ea typeface="STKaiti" panose="02010600040101010101" pitchFamily="2" charset="-122"/>
              </a:rPr>
              <a:t>C</a:t>
            </a:r>
            <a:endParaRPr kumimoji="1" lang="zh-CN" altLang="en-US" sz="24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BFAFBEF-49EF-3C4B-978C-BF83EE98486C}"/>
              </a:ext>
            </a:extLst>
          </p:cNvPr>
          <p:cNvSpPr txBox="1"/>
          <p:nvPr/>
        </p:nvSpPr>
        <p:spPr>
          <a:xfrm>
            <a:off x="10272186" y="3390204"/>
            <a:ext cx="432048" cy="559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en-US" altLang="zh-CN" sz="2400" b="1" dirty="0">
                <a:latin typeface="STKaiti" panose="02010600040101010101" pitchFamily="2" charset="-122"/>
                <a:ea typeface="STKaiti" panose="02010600040101010101" pitchFamily="2" charset="-122"/>
              </a:rPr>
              <a:t>B</a:t>
            </a:r>
            <a:endParaRPr kumimoji="1" lang="zh-CN" altLang="en-US" sz="24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7475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8" grpId="0"/>
      <p:bldP spid="20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1CD925D8-3003-5C43-8132-C4C63D14F169}"/>
                  </a:ext>
                </a:extLst>
              </p:cNvPr>
              <p:cNvSpPr txBox="1"/>
              <p:nvPr/>
            </p:nvSpPr>
            <p:spPr>
              <a:xfrm>
                <a:off x="395809" y="841618"/>
                <a:ext cx="10225136" cy="1250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zh-CN" altLang="en-US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解：（</a:t>
                </a:r>
                <a:r>
                  <a:rPr kumimoji="1" lang="en-US" altLang="zh-CN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1</a:t>
                </a:r>
                <a:r>
                  <a:rPr kumimoji="1" lang="zh-CN" altLang="en-US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）如图</a:t>
                </a:r>
                <a:r>
                  <a:rPr kumimoji="1" lang="en-US" altLang="zh-CN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6.2-9</a:t>
                </a:r>
                <a:r>
                  <a:rPr kumimoji="1" lang="zh-CN" altLang="en-US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，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1" lang="en-US" altLang="zh-CN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𝑨𝑫</m:t>
                        </m:r>
                      </m:e>
                    </m:acc>
                  </m:oMath>
                </a14:m>
                <a:r>
                  <a:rPr kumimoji="1" lang="zh-CN" altLang="en-US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表示船速，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1" lang="en-US" altLang="zh-CN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  <m:r>
                          <a:rPr kumimoji="1" lang="en-US" altLang="zh-CN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acc>
                  </m:oMath>
                </a14:m>
                <a:r>
                  <a:rPr kumimoji="1" lang="zh-CN" altLang="en-US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表示江水速度。以</a:t>
                </a:r>
                <a14:m>
                  <m:oMath xmlns:m="http://schemas.openxmlformats.org/officeDocument/2006/math">
                    <m:r>
                      <a:rPr kumimoji="1" lang="en-US" altLang="zh-CN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kumimoji="1" lang="en-US" altLang="zh-CN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𝑫</m:t>
                    </m:r>
                    <m:r>
                      <a:rPr kumimoji="1" lang="zh-CN" altLang="en-US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，</m:t>
                    </m:r>
                    <m:r>
                      <a:rPr kumimoji="1" lang="en-US" altLang="zh-CN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kumimoji="1" lang="zh-CN" altLang="en-US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为邻边作</a:t>
                </a:r>
                <a14:m>
                  <m:oMath xmlns:m="http://schemas.openxmlformats.org/officeDocument/2006/math">
                    <m:r>
                      <a:rPr kumimoji="1" lang="zh-CN" altLang="en-US" sz="2400" b="1">
                        <a:latin typeface="Cambria Math" panose="02040503050406030204" pitchFamily="18" charset="0"/>
                        <a:ea typeface="STKaiti" panose="02010600040101010101" pitchFamily="2" charset="-122"/>
                      </a:rPr>
                      <m:t>⏥</m:t>
                    </m:r>
                    <m:r>
                      <a:rPr kumimoji="1" lang="en-US" altLang="zh-CN" sz="2400" b="1" i="1">
                        <a:latin typeface="Cambria Math" panose="02040503050406030204" pitchFamily="18" charset="0"/>
                        <a:ea typeface="STKaiti" panose="02010600040101010101" pitchFamily="2" charset="-122"/>
                      </a:rPr>
                      <m:t>𝑨𝑩</m:t>
                    </m:r>
                    <m:r>
                      <a:rPr kumimoji="1" lang="en-US" altLang="zh-CN" sz="2400" b="1" i="1" smtClean="0">
                        <a:latin typeface="Cambria Math" panose="02040503050406030204" pitchFamily="18" charset="0"/>
                        <a:ea typeface="STKaiti" panose="02010600040101010101" pitchFamily="2" charset="-122"/>
                      </a:rPr>
                      <m:t>𝑪𝑫</m:t>
                    </m:r>
                    <m:r>
                      <a:rPr kumimoji="1" lang="en-US" altLang="zh-CN" sz="2400" b="1" i="1">
                        <a:latin typeface="Cambria Math" panose="02040503050406030204" pitchFamily="18" charset="0"/>
                        <a:ea typeface="STKaiti" panose="02010600040101010101" pitchFamily="2" charset="-122"/>
                      </a:rPr>
                      <m:t> </m:t>
                    </m:r>
                  </m:oMath>
                </a14:m>
                <a:r>
                  <a:rPr kumimoji="1" lang="zh-CN" altLang="en-US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，则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1" lang="en-US" altLang="zh-CN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  <m:r>
                          <a:rPr kumimoji="1" lang="en-US" altLang="zh-CN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e>
                    </m:acc>
                  </m:oMath>
                </a14:m>
                <a:r>
                  <a:rPr kumimoji="1" lang="zh-CN" altLang="en-US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表示船实际航行的速度。</a:t>
                </a: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="" xmlns:a16="http://schemas.microsoft.com/office/drawing/2014/main" id="{1CD925D8-3003-5C43-8132-C4C63D14F1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809" y="841618"/>
                <a:ext cx="10225136" cy="1250599"/>
              </a:xfrm>
              <a:prstGeom prst="rect">
                <a:avLst/>
              </a:prstGeom>
              <a:blipFill>
                <a:blip r:embed="rId2"/>
                <a:stretch>
                  <a:fillRect l="-868" b="-8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CE1B436-79FD-824A-8987-6C9775BECB96}"/>
                  </a:ext>
                </a:extLst>
              </p:cNvPr>
              <p:cNvSpPr txBox="1"/>
              <p:nvPr/>
            </p:nvSpPr>
            <p:spPr>
              <a:xfrm>
                <a:off x="283779" y="1970279"/>
                <a:ext cx="10225136" cy="28193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zh-CN" altLang="en-US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（</a:t>
                </a:r>
                <a:r>
                  <a:rPr kumimoji="1" lang="en-US" altLang="zh-CN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2</a:t>
                </a:r>
                <a:r>
                  <a:rPr kumimoji="1" lang="zh-CN" altLang="en-US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）在</a:t>
                </a:r>
                <a14:m>
                  <m:oMath xmlns:m="http://schemas.openxmlformats.org/officeDocument/2006/math">
                    <m:r>
                      <a:rPr kumimoji="1" lang="en-US" altLang="zh-CN" sz="2400" b="1" i="1" smtClean="0">
                        <a:latin typeface="Cambria Math" panose="02040503050406030204" pitchFamily="18" charset="0"/>
                        <a:ea typeface="STKaiti" panose="02010600040101010101" pitchFamily="2" charset="-122"/>
                      </a:rPr>
                      <m:t>𝑹𝒕</m:t>
                    </m:r>
                    <m:r>
                      <a:rPr kumimoji="1" lang="en-US" altLang="zh-CN" sz="2400" b="1" i="1" smtClean="0">
                        <a:latin typeface="Cambria Math" panose="02040503050406030204" pitchFamily="18" charset="0"/>
                        <a:ea typeface="STKaiti" panose="02010600040101010101" pitchFamily="2" charset="-122"/>
                      </a:rPr>
                      <m:t>△</m:t>
                    </m:r>
                    <m:r>
                      <a:rPr kumimoji="1" lang="en-US" altLang="zh-CN" sz="2400" b="1" i="1" smtClean="0">
                        <a:latin typeface="Cambria Math" panose="02040503050406030204" pitchFamily="18" charset="0"/>
                        <a:ea typeface="STKaiti" panose="02010600040101010101" pitchFamily="2" charset="-122"/>
                      </a:rPr>
                      <m:t>𝑨𝑩𝑪</m:t>
                    </m:r>
                  </m:oMath>
                </a14:m>
                <a:r>
                  <a:rPr kumimoji="1" lang="zh-CN" altLang="en-US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中，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zh-CN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kumimoji="1" lang="en-US" altLang="zh-CN" sz="2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CN" sz="2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</m:e>
                    </m:d>
                    <m:r>
                      <a:rPr kumimoji="1" lang="en-US" altLang="zh-CN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1" lang="en-US" altLang="zh-CN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kumimoji="1" lang="zh-CN" altLang="en-US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，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zh-CN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kumimoji="1" lang="en-US" altLang="zh-CN" sz="2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CN" sz="2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𝑩𝑪</m:t>
                            </m:r>
                          </m:e>
                        </m:acc>
                      </m:e>
                    </m:d>
                    <m:r>
                      <a:rPr kumimoji="1" lang="en-US" altLang="zh-CN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1" lang="en-US" altLang="zh-CN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𝟏𝟓</m:t>
                    </m:r>
                    <m:r>
                      <a:rPr kumimoji="1" lang="zh-CN" altLang="en-US" sz="2400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kumimoji="1" lang="zh-CN" altLang="en-US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于是</a:t>
                </a:r>
                <a:endParaRPr kumimoji="1" lang="en-US" altLang="zh-CN" sz="2400" b="1" dirty="0">
                  <a:latin typeface="STKaiti" panose="02010600040101010101" pitchFamily="2" charset="-122"/>
                  <a:ea typeface="STKaiti" panose="0201060004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kumimoji="1" lang="en-US" altLang="zh-CN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kumimoji="1" lang="en-US" altLang="zh-CN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CN" sz="2400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kumimoji="1" lang="en-US" altLang="zh-CN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𝑪</m:t>
                              </m:r>
                            </m:e>
                          </m:acc>
                        </m:e>
                      </m:d>
                      <m:r>
                        <a:rPr kumimoji="1" lang="en-US" altLang="zh-CN" sz="2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1" lang="en-US" altLang="zh-CN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kumimoji="1" lang="en-US" altLang="zh-CN" sz="2400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kumimoji="1" lang="en-US" altLang="zh-CN" sz="24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kumimoji="1" lang="en-US" altLang="zh-CN" sz="2400" b="1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1" lang="en-US" altLang="zh-CN" sz="2400" b="1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𝑨𝑩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kumimoji="1" lang="en-US" altLang="zh-CN" sz="2400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kumimoji="1" lang="en-US" altLang="zh-CN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kumimoji="1" lang="en-US" altLang="zh-CN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kumimoji="1" lang="en-US" altLang="zh-CN" sz="24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kumimoji="1" lang="en-US" altLang="zh-CN" sz="2400" b="1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1" lang="en-US" altLang="zh-CN" sz="2400" b="1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𝑩𝑪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kumimoji="1" lang="en-US" altLang="zh-CN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kumimoji="1" lang="en-US" altLang="zh-CN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1" lang="en-US" altLang="zh-CN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kumimoji="1" lang="en-US" altLang="zh-CN" sz="2400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2400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𝟔</m:t>
                              </m:r>
                            </m:e>
                            <m:sup>
                              <m:r>
                                <a:rPr kumimoji="1" lang="en-US" altLang="zh-CN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kumimoji="1" lang="en-US" altLang="zh-CN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kumimoji="1" lang="en-US" altLang="zh-CN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2400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𝟏𝟓</m:t>
                              </m:r>
                            </m:e>
                            <m:sup>
                              <m:r>
                                <a:rPr kumimoji="1" lang="en-US" altLang="zh-CN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kumimoji="1" lang="en-US" altLang="zh-CN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1" lang="en-US" altLang="zh-CN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kumimoji="1" lang="en-US" altLang="zh-CN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𝟐𝟔𝟏</m:t>
                          </m:r>
                        </m:e>
                      </m:rad>
                      <m:r>
                        <a:rPr kumimoji="1" lang="en-US" altLang="zh-CN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kumimoji="1" lang="en-US" altLang="zh-CN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𝟏𝟔</m:t>
                      </m:r>
                      <m:r>
                        <a:rPr kumimoji="1" lang="en-US" altLang="zh-CN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kumimoji="1" lang="en-US" altLang="zh-CN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kumimoji="1" lang="en-US" altLang="zh-CN" sz="2400" b="1" dirty="0">
                  <a:latin typeface="STKaiti" panose="02010600040101010101" pitchFamily="2" charset="-122"/>
                  <a:ea typeface="STKaiti" panose="0201060004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zh-CN" altLang="en-US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因为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1" lang="en" altLang="zh-CN" sz="2400" b="1" i="1" smtClean="0">
                            <a:latin typeface="Cambria Math" panose="02040503050406030204" pitchFamily="18" charset="0"/>
                            <a:ea typeface="STKaiti" panose="02010600040101010101" pitchFamily="2" charset="-122"/>
                          </a:rPr>
                        </m:ctrlPr>
                      </m:funcPr>
                      <m:fName>
                        <m:r>
                          <a:rPr kumimoji="1" lang="en" altLang="zh-CN" sz="2400" b="1" i="0" smtClean="0">
                            <a:latin typeface="Cambria Math" panose="02040503050406030204" pitchFamily="18" charset="0"/>
                            <a:ea typeface="STKaiti" panose="02010600040101010101" pitchFamily="2" charset="-122"/>
                          </a:rPr>
                          <m:t>𝐭𝐚𝐧</m:t>
                        </m:r>
                      </m:fName>
                      <m:e>
                        <m:r>
                          <a:rPr kumimoji="1" lang="en" altLang="zh-CN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∠</m:t>
                        </m:r>
                        <m:r>
                          <a:rPr kumimoji="1" lang="en-US" altLang="zh-CN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𝑪𝑨𝑩</m:t>
                        </m:r>
                      </m:e>
                    </m:func>
                    <m:r>
                      <a:rPr kumimoji="1" lang="en-US" altLang="zh-CN" sz="2400" b="1" i="1" smtClean="0">
                        <a:latin typeface="Cambria Math" panose="02040503050406030204" pitchFamily="18" charset="0"/>
                        <a:ea typeface="STKaiti" panose="02010600040101010101" pitchFamily="2" charset="-122"/>
                      </a:rPr>
                      <m:t>=</m:t>
                    </m:r>
                    <m:f>
                      <m:fPr>
                        <m:ctrlPr>
                          <a:rPr kumimoji="1" lang="en-US" altLang="zh-CN" sz="2400" b="1" i="1" smtClean="0">
                            <a:latin typeface="Cambria Math" panose="02040503050406030204" pitchFamily="18" charset="0"/>
                            <a:ea typeface="STKaiti" panose="02010600040101010101" pitchFamily="2" charset="-122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kumimoji="1" lang="en-US" altLang="zh-CN" sz="2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kumimoji="1" lang="en-US" altLang="zh-CN" sz="24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zh-CN" sz="24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𝑩𝑪</m:t>
                                </m:r>
                              </m:e>
                            </m:acc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kumimoji="1" lang="en-US" altLang="zh-CN" sz="24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kumimoji="1" lang="en-US" altLang="zh-CN" sz="24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zh-CN" sz="24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𝑨𝑩</m:t>
                                </m:r>
                              </m:e>
                            </m:acc>
                          </m:e>
                        </m:d>
                      </m:den>
                    </m:f>
                    <m:r>
                      <a:rPr kumimoji="1" lang="en-US" altLang="zh-CN" sz="2400" b="1" i="1" smtClean="0">
                        <a:latin typeface="Cambria Math" panose="02040503050406030204" pitchFamily="18" charset="0"/>
                        <a:ea typeface="STKaiti" panose="02010600040101010101" pitchFamily="2" charset="-122"/>
                      </a:rPr>
                      <m:t>=</m:t>
                    </m:r>
                    <m:f>
                      <m:fPr>
                        <m:ctrlPr>
                          <a:rPr kumimoji="1" lang="en-US" altLang="zh-CN" sz="2400" b="1" i="1" smtClean="0">
                            <a:latin typeface="Cambria Math" panose="02040503050406030204" pitchFamily="18" charset="0"/>
                            <a:ea typeface="STKaiti" panose="02010600040101010101" pitchFamily="2" charset="-122"/>
                          </a:rPr>
                        </m:ctrlPr>
                      </m:fPr>
                      <m:num>
                        <m:r>
                          <a:rPr kumimoji="1" lang="en-US" altLang="zh-CN" sz="2400" b="1" i="1" smtClean="0">
                            <a:latin typeface="Cambria Math" panose="02040503050406030204" pitchFamily="18" charset="0"/>
                            <a:ea typeface="STKaiti" panose="02010600040101010101" pitchFamily="2" charset="-122"/>
                          </a:rPr>
                          <m:t>𝟓</m:t>
                        </m:r>
                      </m:num>
                      <m:den>
                        <m:r>
                          <a:rPr kumimoji="1" lang="en-US" altLang="zh-CN" sz="2400" b="1" i="1" smtClean="0">
                            <a:latin typeface="Cambria Math" panose="02040503050406030204" pitchFamily="18" charset="0"/>
                            <a:ea typeface="STKaiti" panose="02010600040101010101" pitchFamily="2" charset="-122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1" lang="zh-CN" altLang="en-US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。所以利用计算工具可得</a:t>
                </a:r>
                <a14:m>
                  <m:oMath xmlns:m="http://schemas.openxmlformats.org/officeDocument/2006/math">
                    <m:r>
                      <a:rPr kumimoji="1" lang="en" altLang="zh-CN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kumimoji="1" lang="en-US" altLang="zh-CN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𝑪𝑨𝑩</m:t>
                    </m:r>
                    <m:r>
                      <a:rPr kumimoji="1" lang="en-US" altLang="zh-CN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kumimoji="1" lang="en-US" altLang="zh-CN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𝟔𝟖</m:t>
                    </m:r>
                    <m:r>
                      <a:rPr kumimoji="1" lang="en-US" altLang="zh-CN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kumimoji="1" lang="zh-CN" altLang="en-US" sz="2400" b="1" dirty="0">
                  <a:latin typeface="STKaiti" panose="02010600040101010101" pitchFamily="2" charset="-122"/>
                  <a:ea typeface="STKaiti" panose="02010600040101010101" pitchFamily="2" charset="-122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="" xmlns:a16="http://schemas.microsoft.com/office/drawing/2014/main" id="{2CE1B436-79FD-824A-8987-6C9775BEC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779" y="1970279"/>
                <a:ext cx="10225136" cy="28193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039E5B68-EED9-3D4A-919E-D2255F238232}"/>
                  </a:ext>
                </a:extLst>
              </p:cNvPr>
              <p:cNvSpPr txBox="1"/>
              <p:nvPr/>
            </p:nvSpPr>
            <p:spPr>
              <a:xfrm>
                <a:off x="972028" y="4706765"/>
                <a:ext cx="7906641" cy="11272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zh-CN" altLang="en-US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因此，船实际航行速度的大小约为</a:t>
                </a:r>
                <a14:m>
                  <m:oMath xmlns:m="http://schemas.openxmlformats.org/officeDocument/2006/math">
                    <m:r>
                      <a:rPr kumimoji="1" lang="en-US" altLang="zh-CN" sz="2400" b="1" i="1" smtClean="0">
                        <a:latin typeface="Cambria Math" panose="02040503050406030204" pitchFamily="18" charset="0"/>
                        <a:ea typeface="STKaiti" panose="02010600040101010101" pitchFamily="2" charset="-122"/>
                      </a:rPr>
                      <m:t>𝟏𝟔</m:t>
                    </m:r>
                    <m:r>
                      <a:rPr kumimoji="1" lang="en-US" altLang="zh-CN" sz="2400" b="1" i="1" smtClean="0">
                        <a:latin typeface="Cambria Math" panose="02040503050406030204" pitchFamily="18" charset="0"/>
                        <a:ea typeface="STKaiti" panose="02010600040101010101" pitchFamily="2" charset="-122"/>
                      </a:rPr>
                      <m:t>.</m:t>
                    </m:r>
                    <m:r>
                      <a:rPr kumimoji="1" lang="en-US" altLang="zh-CN" sz="2400" b="1" i="1" smtClean="0">
                        <a:latin typeface="Cambria Math" panose="02040503050406030204" pitchFamily="18" charset="0"/>
                        <a:ea typeface="STKaiti" panose="02010600040101010101" pitchFamily="2" charset="-122"/>
                      </a:rPr>
                      <m:t>𝟐</m:t>
                    </m:r>
                    <m:r>
                      <a:rPr kumimoji="1" lang="en-US" altLang="zh-CN" sz="2400" b="1" i="1" smtClean="0">
                        <a:latin typeface="Cambria Math" panose="02040503050406030204" pitchFamily="18" charset="0"/>
                        <a:ea typeface="STKaiti" panose="02010600040101010101" pitchFamily="2" charset="-122"/>
                      </a:rPr>
                      <m:t> </m:t>
                    </m:r>
                    <m:r>
                      <a:rPr kumimoji="1" lang="en-US" altLang="zh-CN" sz="2400" b="1" i="1" smtClean="0">
                        <a:latin typeface="Cambria Math" panose="02040503050406030204" pitchFamily="18" charset="0"/>
                        <a:ea typeface="STKaiti" panose="02010600040101010101" pitchFamily="2" charset="-122"/>
                      </a:rPr>
                      <m:t>𝒌𝒎</m:t>
                    </m:r>
                    <m:r>
                      <a:rPr kumimoji="1" lang="en-US" altLang="zh-CN" sz="2400" b="1" i="1" smtClean="0">
                        <a:latin typeface="Cambria Math" panose="02040503050406030204" pitchFamily="18" charset="0"/>
                        <a:ea typeface="STKaiti" panose="02010600040101010101" pitchFamily="2" charset="-122"/>
                      </a:rPr>
                      <m:t>/</m:t>
                    </m:r>
                    <m:r>
                      <a:rPr kumimoji="1" lang="en-US" altLang="zh-CN" sz="2400" b="1" i="1" smtClean="0">
                        <a:latin typeface="Cambria Math" panose="02040503050406030204" pitchFamily="18" charset="0"/>
                        <a:ea typeface="STKaiti" panose="02010600040101010101" pitchFamily="2" charset="-122"/>
                      </a:rPr>
                      <m:t>𝒉</m:t>
                    </m:r>
                  </m:oMath>
                </a14:m>
                <a:r>
                  <a:rPr kumimoji="1" lang="zh-CN" altLang="en-US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。</a:t>
                </a:r>
                <a:endParaRPr kumimoji="1" lang="en-US" altLang="zh-CN" sz="2400" b="1" dirty="0">
                  <a:latin typeface="STKaiti" panose="02010600040101010101" pitchFamily="2" charset="-122"/>
                  <a:ea typeface="STKaiti" panose="0201060004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zh-CN" altLang="en-US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            方向与江水速度间的夹角约为</a:t>
                </a:r>
                <a14:m>
                  <m:oMath xmlns:m="http://schemas.openxmlformats.org/officeDocument/2006/math">
                    <m:r>
                      <a:rPr kumimoji="1" lang="en-US" altLang="zh-CN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𝟔𝟖</m:t>
                    </m:r>
                    <m:r>
                      <a:rPr kumimoji="1" lang="en-US" altLang="zh-CN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kumimoji="1" lang="zh-CN" altLang="en-US" sz="2400" b="1" dirty="0">
                  <a:latin typeface="STKaiti" panose="02010600040101010101" pitchFamily="2" charset="-122"/>
                  <a:ea typeface="STKaiti" panose="02010600040101010101" pitchFamily="2" charset="-122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="" xmlns:a16="http://schemas.microsoft.com/office/drawing/2014/main" id="{039E5B68-EED9-3D4A-919E-D2255F2382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028" y="4706765"/>
                <a:ext cx="7906641" cy="1127232"/>
              </a:xfrm>
              <a:prstGeom prst="rect">
                <a:avLst/>
              </a:prstGeom>
              <a:blipFill>
                <a:blip r:embed="rId4"/>
                <a:stretch>
                  <a:fillRect l="-1124" b="-101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41EA1AD3-A878-8145-8391-D58D307E2F04}"/>
              </a:ext>
            </a:extLst>
          </p:cNvPr>
          <p:cNvSpPr txBox="1"/>
          <p:nvPr/>
        </p:nvSpPr>
        <p:spPr>
          <a:xfrm>
            <a:off x="1259905" y="5813294"/>
            <a:ext cx="6912768" cy="559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zh-CN" altLang="en-US" sz="2400" b="1" dirty="0">
                <a:latin typeface="STKaiti" panose="02010600040101010101" pitchFamily="2" charset="-122"/>
                <a:ea typeface="STKaiti" panose="02010600040101010101" pitchFamily="2" charset="-122"/>
              </a:rPr>
              <a:t>本题就是利用向量的加法来解决的实际问题</a:t>
            </a:r>
          </a:p>
        </p:txBody>
      </p:sp>
      <p:cxnSp>
        <p:nvCxnSpPr>
          <p:cNvPr id="7" name="直线箭头连接符 6">
            <a:extLst>
              <a:ext uri="{FF2B5EF4-FFF2-40B4-BE49-F238E27FC236}">
                <a16:creationId xmlns:a16="http://schemas.microsoft.com/office/drawing/2014/main" id="{69D0924D-9E99-404D-876A-96B73535F87E}"/>
              </a:ext>
            </a:extLst>
          </p:cNvPr>
          <p:cNvCxnSpPr/>
          <p:nvPr/>
        </p:nvCxnSpPr>
        <p:spPr>
          <a:xfrm>
            <a:off x="9272629" y="3717032"/>
            <a:ext cx="1080120" cy="0"/>
          </a:xfrm>
          <a:prstGeom prst="straightConnector1">
            <a:avLst/>
          </a:prstGeom>
          <a:ln w="50800">
            <a:solidFill>
              <a:srgbClr val="E154A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线箭头连接符 7">
            <a:extLst>
              <a:ext uri="{FF2B5EF4-FFF2-40B4-BE49-F238E27FC236}">
                <a16:creationId xmlns:a16="http://schemas.microsoft.com/office/drawing/2014/main" id="{D847D92F-B576-964D-B116-FF0DE1F53B75}"/>
              </a:ext>
            </a:extLst>
          </p:cNvPr>
          <p:cNvCxnSpPr/>
          <p:nvPr/>
        </p:nvCxnSpPr>
        <p:spPr>
          <a:xfrm flipV="1">
            <a:off x="9272629" y="1916832"/>
            <a:ext cx="0" cy="1800200"/>
          </a:xfrm>
          <a:prstGeom prst="straightConnector1">
            <a:avLst/>
          </a:prstGeom>
          <a:ln w="508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3BAA1E1A-8C8F-C74E-AD91-8A346716C010}"/>
              </a:ext>
            </a:extLst>
          </p:cNvPr>
          <p:cNvCxnSpPr>
            <a:cxnSpLocks/>
          </p:cNvCxnSpPr>
          <p:nvPr/>
        </p:nvCxnSpPr>
        <p:spPr>
          <a:xfrm flipV="1">
            <a:off x="9272629" y="1916832"/>
            <a:ext cx="1080120" cy="180020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线箭头连接符 9">
            <a:extLst>
              <a:ext uri="{FF2B5EF4-FFF2-40B4-BE49-F238E27FC236}">
                <a16:creationId xmlns:a16="http://schemas.microsoft.com/office/drawing/2014/main" id="{A85E1514-6C6C-934C-8739-B580E9E51E65}"/>
              </a:ext>
            </a:extLst>
          </p:cNvPr>
          <p:cNvCxnSpPr/>
          <p:nvPr/>
        </p:nvCxnSpPr>
        <p:spPr>
          <a:xfrm>
            <a:off x="9272629" y="1988840"/>
            <a:ext cx="1080120" cy="0"/>
          </a:xfrm>
          <a:prstGeom prst="straightConnector1">
            <a:avLst/>
          </a:prstGeom>
          <a:ln w="508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线箭头连接符 10">
            <a:extLst>
              <a:ext uri="{FF2B5EF4-FFF2-40B4-BE49-F238E27FC236}">
                <a16:creationId xmlns:a16="http://schemas.microsoft.com/office/drawing/2014/main" id="{3910E58A-716C-2647-BD16-FCBB78D9E285}"/>
              </a:ext>
            </a:extLst>
          </p:cNvPr>
          <p:cNvCxnSpPr/>
          <p:nvPr/>
        </p:nvCxnSpPr>
        <p:spPr>
          <a:xfrm flipV="1">
            <a:off x="10352749" y="1916832"/>
            <a:ext cx="0" cy="1800200"/>
          </a:xfrm>
          <a:prstGeom prst="straightConnector1">
            <a:avLst/>
          </a:prstGeom>
          <a:ln w="508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7FBDFC54-C8F7-C047-A7AD-16F6509438C0}"/>
              </a:ext>
            </a:extLst>
          </p:cNvPr>
          <p:cNvSpPr txBox="1"/>
          <p:nvPr/>
        </p:nvSpPr>
        <p:spPr>
          <a:xfrm>
            <a:off x="8889980" y="3411582"/>
            <a:ext cx="432048" cy="559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en-US" altLang="zh-CN" sz="2400" b="1" dirty="0">
                <a:latin typeface="STKaiti" panose="02010600040101010101" pitchFamily="2" charset="-122"/>
                <a:ea typeface="STKaiti" panose="02010600040101010101" pitchFamily="2" charset="-122"/>
              </a:rPr>
              <a:t>A</a:t>
            </a:r>
            <a:endParaRPr kumimoji="1" lang="zh-CN" altLang="en-US" sz="24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36BFE14-C16B-DF4A-ABFB-D7373C8B0FE2}"/>
              </a:ext>
            </a:extLst>
          </p:cNvPr>
          <p:cNvSpPr txBox="1"/>
          <p:nvPr/>
        </p:nvSpPr>
        <p:spPr>
          <a:xfrm>
            <a:off x="8857349" y="1577062"/>
            <a:ext cx="432048" cy="559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en-US" altLang="zh-CN" sz="2400" b="1" dirty="0">
                <a:latin typeface="STKaiti" panose="02010600040101010101" pitchFamily="2" charset="-122"/>
                <a:ea typeface="STKaiti" panose="02010600040101010101" pitchFamily="2" charset="-122"/>
              </a:rPr>
              <a:t>D</a:t>
            </a:r>
            <a:endParaRPr kumimoji="1" lang="zh-CN" altLang="en-US" sz="24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0C34B05-F3FB-C646-846B-864901DAF629}"/>
              </a:ext>
            </a:extLst>
          </p:cNvPr>
          <p:cNvSpPr txBox="1"/>
          <p:nvPr/>
        </p:nvSpPr>
        <p:spPr>
          <a:xfrm>
            <a:off x="10317422" y="1602529"/>
            <a:ext cx="432048" cy="559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en-US" altLang="zh-CN" sz="2400" b="1" dirty="0">
                <a:latin typeface="STKaiti" panose="02010600040101010101" pitchFamily="2" charset="-122"/>
                <a:ea typeface="STKaiti" panose="02010600040101010101" pitchFamily="2" charset="-122"/>
              </a:rPr>
              <a:t>C</a:t>
            </a:r>
            <a:endParaRPr kumimoji="1" lang="zh-CN" altLang="en-US" sz="24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1D8A56E-D4A7-0042-B6CE-6AE387AAAC77}"/>
              </a:ext>
            </a:extLst>
          </p:cNvPr>
          <p:cNvSpPr txBox="1"/>
          <p:nvPr/>
        </p:nvSpPr>
        <p:spPr>
          <a:xfrm>
            <a:off x="10292891" y="3462212"/>
            <a:ext cx="432048" cy="559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en-US" altLang="zh-CN" sz="2400" b="1" dirty="0">
                <a:latin typeface="STKaiti" panose="02010600040101010101" pitchFamily="2" charset="-122"/>
                <a:ea typeface="STKaiti" panose="02010600040101010101" pitchFamily="2" charset="-122"/>
              </a:rPr>
              <a:t>B</a:t>
            </a:r>
            <a:endParaRPr kumimoji="1" lang="zh-CN" altLang="en-US" sz="24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13" grpId="0"/>
      <p:bldP spid="14" grpId="0"/>
      <p:bldP spid="15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 txBox="1">
            <a:spLocks/>
          </p:cNvSpPr>
          <p:nvPr/>
        </p:nvSpPr>
        <p:spPr>
          <a:xfrm>
            <a:off x="3082905" y="1071546"/>
            <a:ext cx="5072099" cy="84770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  <a:cs typeface="+mj-cs"/>
              </a:rPr>
              <a:t>课堂小结</a:t>
            </a:r>
          </a:p>
        </p:txBody>
      </p:sp>
      <p:sp>
        <p:nvSpPr>
          <p:cNvPr id="3" name="矩形 2"/>
          <p:cNvSpPr/>
          <p:nvPr/>
        </p:nvSpPr>
        <p:spPr>
          <a:xfrm>
            <a:off x="1011203" y="2071678"/>
            <a:ext cx="5837037" cy="521708"/>
          </a:xfrm>
          <a:prstGeom prst="rect">
            <a:avLst/>
          </a:prstGeom>
        </p:spPr>
        <p:txBody>
          <a:bodyPr wrap="none" lIns="89943" tIns="44971" rIns="89943" bIns="44971">
            <a:spAutoFit/>
          </a:bodyPr>
          <a:lstStyle/>
          <a:p>
            <a:r>
              <a:rPr lang="en-US" altLang="zh-CN" sz="2800" b="1" kern="100" dirty="0">
                <a:latin typeface="华文楷体" pitchFamily="2" charset="-122"/>
                <a:ea typeface="华文楷体" pitchFamily="2" charset="-122"/>
                <a:cs typeface="Times New Roman" panose="02020603050405020304" pitchFamily="18" charset="0"/>
              </a:rPr>
              <a:t>1.</a:t>
            </a:r>
            <a:r>
              <a:rPr lang="zh-CN" altLang="en-US" sz="2800" b="1" kern="100" dirty="0">
                <a:latin typeface="华文楷体" pitchFamily="2" charset="-122"/>
                <a:ea typeface="华文楷体" pitchFamily="2" charset="-122"/>
                <a:cs typeface="Times New Roman" panose="02020603050405020304" pitchFamily="18" charset="0"/>
              </a:rPr>
              <a:t>向量的加法：</a:t>
            </a:r>
            <a:r>
              <a:rPr lang="zh-CN" altLang="zh-CN" sz="2800" b="1" kern="100" dirty="0">
                <a:latin typeface="华文楷体" pitchFamily="2" charset="-122"/>
                <a:ea typeface="华文楷体" pitchFamily="2" charset="-122"/>
                <a:cs typeface="Times New Roman"/>
              </a:rPr>
              <a:t>求两个向量和的运算</a:t>
            </a:r>
            <a:endParaRPr lang="zh-CN" altLang="en-US" sz="28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68327" y="2786058"/>
            <a:ext cx="10081138" cy="737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43" tIns="44971" rIns="89943" bIns="44971" numCol="1" anchor="ctr" anchorCtr="0" compatLnSpc="1">
            <a:prstTxWarp prst="textNoShape">
              <a:avLst/>
            </a:prstTxWarp>
            <a:spAutoFit/>
          </a:bodyPr>
          <a:lstStyle>
            <a:lvl1pPr indent="266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196750">
              <a:lnSpc>
                <a:spcPct val="150000"/>
              </a:lnSpc>
            </a:pPr>
            <a:r>
              <a:rPr lang="en-US" altLang="zh-CN" sz="2800" b="1" dirty="0">
                <a:latin typeface="华文楷体" pitchFamily="2" charset="-122"/>
                <a:ea typeface="华文楷体" pitchFamily="2" charset="-122"/>
                <a:cs typeface="Times New Roman" panose="02020603050405020304" pitchFamily="18" charset="0"/>
              </a:rPr>
              <a:t>2.</a:t>
            </a:r>
            <a:r>
              <a:rPr lang="zh-CN" altLang="zh-CN" sz="2800" b="1" kern="100" dirty="0">
                <a:latin typeface="华文楷体" pitchFamily="2" charset="-122"/>
                <a:ea typeface="华文楷体" pitchFamily="2" charset="-122"/>
                <a:cs typeface="Times New Roman"/>
              </a:rPr>
              <a:t>向量</a:t>
            </a:r>
            <a:r>
              <a:rPr lang="zh-CN" altLang="en-US" sz="2800" b="1" kern="100" dirty="0">
                <a:latin typeface="华文楷体" pitchFamily="2" charset="-122"/>
                <a:ea typeface="华文楷体" pitchFamily="2" charset="-122"/>
                <a:cs typeface="Times New Roman"/>
              </a:rPr>
              <a:t>的</a:t>
            </a:r>
            <a:r>
              <a:rPr lang="zh-CN" altLang="zh-CN" sz="2800" b="1" kern="100" dirty="0">
                <a:latin typeface="华文楷体" pitchFamily="2" charset="-122"/>
                <a:ea typeface="华文楷体" pitchFamily="2" charset="-122"/>
                <a:cs typeface="Times New Roman"/>
              </a:rPr>
              <a:t>加法</a:t>
            </a:r>
            <a:r>
              <a:rPr lang="zh-CN" altLang="en-US" sz="2800" b="1" kern="100" dirty="0">
                <a:latin typeface="华文楷体" pitchFamily="2" charset="-122"/>
                <a:ea typeface="华文楷体" pitchFamily="2" charset="-122"/>
                <a:cs typeface="Times New Roman"/>
              </a:rPr>
              <a:t>的依据</a:t>
            </a:r>
            <a:r>
              <a:rPr lang="zh-CN" altLang="zh-CN" sz="2800" b="1" kern="100" dirty="0">
                <a:latin typeface="华文楷体" pitchFamily="2" charset="-122"/>
                <a:ea typeface="华文楷体" pitchFamily="2" charset="-122"/>
                <a:cs typeface="Times New Roman"/>
              </a:rPr>
              <a:t>三角形法则和平行四边形法则</a:t>
            </a:r>
            <a:endParaRPr lang="en-US" altLang="zh-CN" sz="2800" b="1" dirty="0">
              <a:latin typeface="华文楷体" pitchFamily="2" charset="-122"/>
              <a:ea typeface="华文楷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82641" y="3500438"/>
            <a:ext cx="102451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华文楷体" pitchFamily="2" charset="-122"/>
                <a:ea typeface="华文楷体" pitchFamily="2" charset="-122"/>
                <a:cs typeface="Times New Roman"/>
              </a:rPr>
              <a:t>3.</a:t>
            </a:r>
            <a:r>
              <a:rPr lang="zh-CN" altLang="zh-CN" sz="2800" b="1" kern="100" dirty="0">
                <a:latin typeface="华文楷体" pitchFamily="2" charset="-122"/>
                <a:ea typeface="华文楷体" pitchFamily="2" charset="-122"/>
                <a:cs typeface="Times New Roman"/>
              </a:rPr>
              <a:t>向量</a:t>
            </a:r>
            <a:r>
              <a:rPr lang="zh-CN" altLang="en-US" sz="2800" b="1" kern="100" dirty="0">
                <a:latin typeface="华文楷体" pitchFamily="2" charset="-122"/>
                <a:ea typeface="华文楷体" pitchFamily="2" charset="-122"/>
                <a:cs typeface="Times New Roman"/>
              </a:rPr>
              <a:t>的</a:t>
            </a:r>
            <a:r>
              <a:rPr lang="zh-CN" altLang="zh-CN" sz="2800" b="1" kern="100" dirty="0">
                <a:latin typeface="华文楷体" pitchFamily="2" charset="-122"/>
                <a:ea typeface="华文楷体" pitchFamily="2" charset="-122"/>
                <a:cs typeface="Times New Roman"/>
              </a:rPr>
              <a:t>加法</a:t>
            </a:r>
            <a:r>
              <a:rPr lang="zh-CN" altLang="en-US" sz="2800" b="1" kern="100" dirty="0">
                <a:latin typeface="华文楷体" pitchFamily="2" charset="-122"/>
                <a:ea typeface="华文楷体" pitchFamily="2" charset="-122"/>
                <a:cs typeface="Times New Roman"/>
              </a:rPr>
              <a:t>满足交换律、结合律</a:t>
            </a:r>
            <a:r>
              <a:rPr lang="en-US" altLang="zh-CN" sz="2800" b="1" kern="100" dirty="0">
                <a:latin typeface="华文楷体" pitchFamily="2" charset="-122"/>
                <a:ea typeface="华文楷体" pitchFamily="2" charset="-122"/>
                <a:cs typeface="Courier New"/>
              </a:rPr>
              <a:t>.</a:t>
            </a:r>
            <a:endParaRPr lang="zh-CN" altLang="zh-CN" sz="2800" b="1" kern="100" dirty="0">
              <a:effectLst/>
              <a:latin typeface="华文楷体" pitchFamily="2" charset="-122"/>
              <a:ea typeface="华文楷体" pitchFamily="2" charset="-122"/>
              <a:cs typeface="Courier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3712" y="4581128"/>
            <a:ext cx="6790929" cy="637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en-US" altLang="zh-CN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4.</a:t>
            </a:r>
            <a:r>
              <a:rPr kumimoji="1"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利用向量的加法解决实际问题</a:t>
            </a:r>
          </a:p>
        </p:txBody>
      </p:sp>
    </p:spTree>
    <p:extLst>
      <p:ext uri="{BB962C8B-B14F-4D97-AF65-F5344CB8AC3E}">
        <p14:creationId xmlns:p14="http://schemas.microsoft.com/office/powerpoint/2010/main" val="4449525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 txBox="1">
            <a:spLocks/>
          </p:cNvSpPr>
          <p:nvPr/>
        </p:nvSpPr>
        <p:spPr>
          <a:xfrm>
            <a:off x="611833" y="1340768"/>
            <a:ext cx="2448272" cy="84770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4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  <a:cs typeface="+mj-cs"/>
              </a:rPr>
              <a:t>课后作业：</a:t>
            </a:r>
            <a:endParaRPr kumimoji="0" lang="zh-CN" altLang="en-US" sz="3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华文楷体" pitchFamily="2" charset="-122"/>
              <a:ea typeface="华文楷体" pitchFamily="2" charset="-122"/>
              <a:cs typeface="+mj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700065" y="2188476"/>
            <a:ext cx="6696744" cy="637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zh-CN" altLang="en-US" sz="2800" dirty="0" smtClean="0">
                <a:latin typeface="STKaiti" panose="02010600040101010101" pitchFamily="2" charset="-122"/>
                <a:ea typeface="STKaiti" panose="02010600040101010101" pitchFamily="2" charset="-122"/>
              </a:rPr>
              <a:t>人教</a:t>
            </a:r>
            <a:r>
              <a:rPr kumimoji="1" lang="en-US" altLang="zh-CN" sz="2800" dirty="0" smtClean="0">
                <a:latin typeface="STKaiti" panose="02010600040101010101" pitchFamily="2" charset="-122"/>
                <a:ea typeface="STKaiti" panose="02010600040101010101" pitchFamily="2" charset="-122"/>
              </a:rPr>
              <a:t>A</a:t>
            </a:r>
            <a:r>
              <a:rPr kumimoji="1" lang="zh-CN" altLang="en-US" sz="2800" dirty="0" smtClean="0">
                <a:latin typeface="STKaiti" panose="02010600040101010101" pitchFamily="2" charset="-122"/>
                <a:ea typeface="STKaiti" panose="02010600040101010101" pitchFamily="2" charset="-122"/>
              </a:rPr>
              <a:t>版必修二</a:t>
            </a:r>
            <a:r>
              <a:rPr kumimoji="1" lang="en-US" altLang="zh-CN" sz="2800" dirty="0" smtClean="0">
                <a:latin typeface="STKaiti" panose="02010600040101010101" pitchFamily="2" charset="-122"/>
                <a:ea typeface="STKaiti" panose="02010600040101010101" pitchFamily="2" charset="-122"/>
              </a:rPr>
              <a:t>P10</a:t>
            </a:r>
            <a:r>
              <a:rPr kumimoji="1" lang="zh-CN" altLang="en-US" sz="2800" dirty="0" smtClean="0">
                <a:latin typeface="STKaiti" panose="02010600040101010101" pitchFamily="2" charset="-122"/>
                <a:ea typeface="STKaiti" panose="02010600040101010101" pitchFamily="2" charset="-122"/>
              </a:rPr>
              <a:t>练习</a:t>
            </a:r>
            <a:r>
              <a:rPr kumimoji="1" lang="en-US" altLang="zh-CN" sz="2800" dirty="0" smtClean="0">
                <a:latin typeface="STKaiti" panose="02010600040101010101" pitchFamily="2" charset="-122"/>
                <a:ea typeface="STKaiti" panose="02010600040101010101" pitchFamily="2" charset="-122"/>
              </a:rPr>
              <a:t>1-5.</a:t>
            </a:r>
            <a:endParaRPr kumimoji="1" lang="zh-CN" altLang="en-US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832065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38468" y="1118942"/>
            <a:ext cx="1603915" cy="1589064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088197" y="3154255"/>
            <a:ext cx="6053458" cy="1171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7016" b="1" spc="39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3420695" y="4645137"/>
            <a:ext cx="5464115" cy="632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339" spc="294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911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 flipV="1">
            <a:off x="3312924" y="1899138"/>
            <a:ext cx="5414925" cy="23447"/>
          </a:xfrm>
          <a:prstGeom prst="line">
            <a:avLst/>
          </a:prstGeom>
          <a:ln w="12700">
            <a:solidFill>
              <a:srgbClr val="46D1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5"/>
          <p:cNvGrpSpPr/>
          <p:nvPr/>
        </p:nvGrpSpPr>
        <p:grpSpPr>
          <a:xfrm>
            <a:off x="2764574" y="1640542"/>
            <a:ext cx="434112" cy="469613"/>
            <a:chOff x="2121873" y="1511588"/>
            <a:chExt cx="445481" cy="469613"/>
          </a:xfrm>
        </p:grpSpPr>
        <p:sp>
          <p:nvSpPr>
            <p:cNvPr id="7" name="矩形 6"/>
            <p:cNvSpPr/>
            <p:nvPr/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46D1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9BF1E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899865" y="2227387"/>
            <a:ext cx="103748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prstClr val="black"/>
                </a:solidFill>
                <a:latin typeface="华文楷体" pitchFamily="2" charset="-122"/>
                <a:ea typeface="华文楷体" pitchFamily="2" charset="-122"/>
              </a:rPr>
              <a:t>        </a:t>
            </a:r>
            <a:r>
              <a:rPr lang="zh-CN" altLang="en-US" sz="2400" b="1" kern="100" dirty="0">
                <a:latin typeface="华文楷体" pitchFamily="2" charset="-122"/>
                <a:ea typeface="华文楷体" pitchFamily="2" charset="-122"/>
                <a:cs typeface="Times New Roman"/>
              </a:rPr>
              <a:t> 我们知道，</a:t>
            </a:r>
            <a:r>
              <a:rPr lang="zh-CN" altLang="zh-CN" sz="2400" b="1" kern="100" dirty="0">
                <a:latin typeface="华文楷体" pitchFamily="2" charset="-122"/>
                <a:ea typeface="华文楷体" pitchFamily="2" charset="-122"/>
                <a:cs typeface="Times New Roman"/>
              </a:rPr>
              <a:t>两个实数可以</a:t>
            </a:r>
            <a:r>
              <a:rPr lang="zh-CN" altLang="en-US" sz="2400" b="1" kern="100" dirty="0">
                <a:latin typeface="华文楷体" pitchFamily="2" charset="-122"/>
                <a:ea typeface="华文楷体" pitchFamily="2" charset="-122"/>
                <a:cs typeface="Times New Roman"/>
              </a:rPr>
              <a:t>运算</a:t>
            </a:r>
            <a:r>
              <a:rPr lang="zh-CN" altLang="zh-CN" sz="2400" b="1" kern="100" dirty="0">
                <a:latin typeface="华文楷体" pitchFamily="2" charset="-122"/>
                <a:ea typeface="华文楷体" pitchFamily="2" charset="-122"/>
                <a:cs typeface="Times New Roman"/>
              </a:rPr>
              <a:t>，</a:t>
            </a:r>
            <a:r>
              <a:rPr lang="zh-CN" altLang="en-US" sz="2400" b="1" kern="100" dirty="0">
                <a:latin typeface="华文楷体" pitchFamily="2" charset="-122"/>
                <a:ea typeface="华文楷体" pitchFamily="2" charset="-122"/>
                <a:cs typeface="Times New Roman"/>
              </a:rPr>
              <a:t>运算使数的威力无穷，那么，向量是否也能像数一样进行运算呢？人们从向量的物理背景和数的运算中得到启发，引进了向量的运算，本节课我们就来研究平面向量的运算，探索其运算性质，体会向量运算的作用</a:t>
            </a:r>
            <a:endParaRPr lang="en-US" altLang="zh-CN" sz="2400" b="1" kern="100" dirty="0">
              <a:latin typeface="华文楷体" pitchFamily="2" charset="-122"/>
              <a:ea typeface="华文楷体" pitchFamily="2" charset="-122"/>
              <a:cs typeface="Times New Roman"/>
            </a:endParaRPr>
          </a:p>
          <a:p>
            <a:endParaRPr lang="en-US" altLang="zh-CN" sz="2400" b="1" kern="100" dirty="0">
              <a:solidFill>
                <a:prstClr val="black"/>
              </a:solidFill>
              <a:latin typeface="华文楷体" pitchFamily="2" charset="-122"/>
              <a:ea typeface="华文楷体" pitchFamily="2" charset="-122"/>
              <a:cs typeface="Times New Roman"/>
            </a:endParaRPr>
          </a:p>
          <a:p>
            <a:endParaRPr lang="zh-CN" altLang="en-US" sz="2400" b="1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558301" y="1225967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600" b="1" kern="100" dirty="0">
                <a:solidFill>
                  <a:srgbClr val="0033CC"/>
                </a:solidFill>
                <a:latin typeface="IPAPANNEW"/>
                <a:ea typeface="微软雅黑"/>
                <a:cs typeface="Times New Roman"/>
              </a:rPr>
              <a:t>情境导学</a:t>
            </a:r>
            <a:endParaRPr lang="zh-CN" altLang="en-US" sz="3600" b="1" dirty="0">
              <a:solidFill>
                <a:srgbClr val="0033CC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19616" y="4459137"/>
            <a:ext cx="3945311" cy="5595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400" b="1" kern="100" dirty="0">
                <a:latin typeface="华文楷体" pitchFamily="2" charset="-122"/>
                <a:ea typeface="华文楷体" pitchFamily="2" charset="-122"/>
                <a:cs typeface="Times New Roman"/>
              </a:rPr>
              <a:t>下面来学习向量的加法运算</a:t>
            </a:r>
            <a:r>
              <a:rPr lang="en-US" altLang="zh-CN" sz="2400" b="1" kern="100" dirty="0">
                <a:latin typeface="华文楷体" pitchFamily="2" charset="-122"/>
                <a:ea typeface="华文楷体" pitchFamily="2" charset="-122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201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06188" y="1000328"/>
            <a:ext cx="485261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00" b="1" kern="100" dirty="0">
                <a:solidFill>
                  <a:schemeClr val="accent6">
                    <a:lumMod val="75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  <a:cs typeface="Times New Roman"/>
              </a:rPr>
              <a:t>探究一　向量加法的三角形法则</a:t>
            </a:r>
            <a:endParaRPr lang="zh-CN" altLang="zh-CN" sz="2600" b="1" kern="100" dirty="0">
              <a:solidFill>
                <a:schemeClr val="accent6">
                  <a:lumMod val="75000"/>
                </a:schemeClr>
              </a:solidFill>
              <a:latin typeface="STKaiti" panose="02010600040101010101" pitchFamily="2" charset="-122"/>
              <a:ea typeface="STKaiti" panose="02010600040101010101" pitchFamily="2" charset="-122"/>
              <a:cs typeface="Times New Roman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86869" y="1622370"/>
            <a:ext cx="10478764" cy="1113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solidFill>
                  <a:srgbClr val="0000FF"/>
                </a:solidFill>
                <a:latin typeface="STKaiti" panose="02010600040101010101" pitchFamily="2" charset="-122"/>
                <a:ea typeface="STKaiti" panose="02010600040101010101" pitchFamily="2" charset="-122"/>
                <a:cs typeface="Times New Roman"/>
              </a:rPr>
              <a:t>导引</a:t>
            </a:r>
            <a:r>
              <a:rPr lang="zh-CN" altLang="zh-CN" sz="2400" b="1" kern="100" dirty="0">
                <a:latin typeface="STKaiti" panose="02010600040101010101" pitchFamily="2" charset="-122"/>
                <a:ea typeface="STKaiti" panose="02010600040101010101" pitchFamily="2" charset="-122"/>
                <a:cs typeface="Times New Roman"/>
              </a:rPr>
              <a:t>　</a:t>
            </a:r>
            <a:r>
              <a:rPr lang="zh-CN" altLang="en-US" sz="2400" b="1" kern="100" dirty="0">
                <a:latin typeface="STKaiti" panose="02010600040101010101" pitchFamily="2" charset="-122"/>
                <a:ea typeface="STKaiti" panose="02010600040101010101" pitchFamily="2" charset="-122"/>
                <a:cs typeface="Times New Roman"/>
              </a:rPr>
              <a:t>位移是向量，它们可以合成，我们能否从位移的合成中得到启发，引进向量的加法呢？</a:t>
            </a:r>
            <a:endParaRPr lang="zh-CN" altLang="zh-CN" sz="1050" b="1" kern="100" dirty="0">
              <a:latin typeface="STKaiti" panose="02010600040101010101" pitchFamily="2" charset="-122"/>
              <a:ea typeface="STKaiti" panose="02010600040101010101" pitchFamily="2" charset="-122"/>
              <a:cs typeface="Courier New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13796" y="3286124"/>
            <a:ext cx="5476326" cy="1284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  <a:cs typeface="Times New Roman" panose="02020603050405020304" pitchFamily="18" charset="0"/>
              </a:rPr>
              <a:t>如图</a:t>
            </a:r>
            <a:r>
              <a:rPr lang="en-US" altLang="zh-CN" sz="2800" b="1" dirty="0">
                <a:latin typeface="STKaiti" panose="02010600040101010101" pitchFamily="2" charset="-122"/>
                <a:ea typeface="STKaiti" panose="02010600040101010101" pitchFamily="2" charset="-122"/>
                <a:cs typeface="Times New Roman" panose="02020603050405020304" pitchFamily="18" charset="0"/>
              </a:rPr>
              <a:t>6.2-1</a:t>
            </a:r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  <a:cs typeface="Times New Roman" panose="02020603050405020304" pitchFamily="18" charset="0"/>
              </a:rPr>
              <a:t>，某质点从</a:t>
            </a:r>
            <a:r>
              <a:rPr lang="en-US" altLang="zh-CN" sz="2800" b="1" dirty="0">
                <a:latin typeface="STKaiti" panose="02010600040101010101" pitchFamily="2" charset="-122"/>
                <a:ea typeface="STKaiti" panose="0201060004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  <a:cs typeface="Times New Roman" panose="02020603050405020304" pitchFamily="18" charset="0"/>
              </a:rPr>
              <a:t>经点</a:t>
            </a:r>
            <a:r>
              <a:rPr lang="en-US" altLang="zh-CN" sz="2800" b="1" dirty="0">
                <a:latin typeface="STKaiti" panose="02010600040101010101" pitchFamily="2" charset="-122"/>
                <a:ea typeface="STKaiti" panose="0201060004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  <a:cs typeface="Times New Roman" panose="02020603050405020304" pitchFamily="18" charset="0"/>
              </a:rPr>
              <a:t>到点</a:t>
            </a:r>
            <a:r>
              <a:rPr lang="en-US" altLang="zh-CN" sz="2800" b="1" dirty="0">
                <a:latin typeface="STKaiti" panose="02010600040101010101" pitchFamily="2" charset="-122"/>
                <a:ea typeface="STKaiti" panose="0201060004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  <a:cs typeface="Times New Roman" panose="02020603050405020304" pitchFamily="18" charset="0"/>
              </a:rPr>
              <a:t>，这个质点的位移如何表示？</a:t>
            </a:r>
          </a:p>
        </p:txBody>
      </p:sp>
      <p:cxnSp>
        <p:nvCxnSpPr>
          <p:cNvPr id="7" name="直接箭头连接符 6"/>
          <p:cNvCxnSpPr/>
          <p:nvPr/>
        </p:nvCxnSpPr>
        <p:spPr>
          <a:xfrm>
            <a:off x="8241047" y="4008484"/>
            <a:ext cx="1577936" cy="114300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rot="5400000" flipH="1" flipV="1">
            <a:off x="9247231" y="3661560"/>
            <a:ext cx="2071702" cy="92819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V="1">
            <a:off x="8241047" y="3079790"/>
            <a:ext cx="2506134" cy="928694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776948" y="3937047"/>
            <a:ext cx="835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STKaiti" panose="02010600040101010101" pitchFamily="2" charset="-122"/>
                <a:ea typeface="STKaiti" panose="02010600040101010101" pitchFamily="2" charset="-122"/>
              </a:rPr>
              <a:t>A</a:t>
            </a:r>
            <a:endParaRPr lang="zh-CN" altLang="en-US" sz="24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55333" y="2643182"/>
            <a:ext cx="835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STKaiti" panose="02010600040101010101" pitchFamily="2" charset="-122"/>
                <a:ea typeface="STKaiti" panose="02010600040101010101" pitchFamily="2" charset="-122"/>
              </a:rPr>
              <a:t>C</a:t>
            </a:r>
            <a:endParaRPr lang="zh-CN" altLang="en-US" sz="24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818983" y="4865741"/>
            <a:ext cx="835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STKaiti" panose="02010600040101010101" pitchFamily="2" charset="-122"/>
                <a:ea typeface="STKaiti" panose="02010600040101010101" pitchFamily="2" charset="-122"/>
              </a:rPr>
              <a:t>B</a:t>
            </a:r>
            <a:endParaRPr lang="zh-CN" altLang="en-US" sz="24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12326" y="5580120"/>
            <a:ext cx="2134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STKaiti" panose="02010600040101010101" pitchFamily="2" charset="-122"/>
                <a:ea typeface="STKaiti" panose="02010600040101010101" pitchFamily="2" charset="-122"/>
                <a:cs typeface="Times New Roman" panose="02020603050405020304" pitchFamily="18" charset="0"/>
              </a:rPr>
              <a:t>如图</a:t>
            </a:r>
            <a:r>
              <a:rPr lang="en-US" altLang="zh-CN" b="1" dirty="0">
                <a:latin typeface="STKaiti" panose="02010600040101010101" pitchFamily="2" charset="-122"/>
                <a:ea typeface="STKaiti" panose="02010600040101010101" pitchFamily="2" charset="-122"/>
                <a:cs typeface="Times New Roman" panose="02020603050405020304" pitchFamily="18" charset="0"/>
              </a:rPr>
              <a:t>6.2-1</a:t>
            </a:r>
            <a:r>
              <a:rPr lang="zh-CN" altLang="en-US" b="1" dirty="0">
                <a:latin typeface="STKaiti" panose="02010600040101010101" pitchFamily="2" charset="-122"/>
                <a:ea typeface="STKaiti" panose="02010600040101010101" pitchFamily="2" charset="-122"/>
                <a:cs typeface="Times New Roman" panose="02020603050405020304" pitchFamily="18" charset="0"/>
              </a:rPr>
              <a:t>，</a:t>
            </a:r>
            <a:endParaRPr lang="zh-CN" altLang="en-US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1" grpId="0"/>
      <p:bldP spid="15" grpId="0"/>
      <p:bldP spid="16" grpId="0"/>
      <p:bldP spid="17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9F979946-F235-7640-8C6D-13095EFCF5FC}"/>
                  </a:ext>
                </a:extLst>
              </p:cNvPr>
              <p:cNvSpPr txBox="1"/>
              <p:nvPr/>
            </p:nvSpPr>
            <p:spPr>
              <a:xfrm>
                <a:off x="467817" y="836712"/>
                <a:ext cx="10690976" cy="3682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zh-CN" altLang="en-US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物理知识告诉我们，这个质点两次位移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1" lang="en-US" altLang="zh-CN" sz="2400" b="1" i="1" dirty="0" smtClean="0">
                            <a:latin typeface="Cambria Math" panose="02040503050406030204" pitchFamily="18" charset="0"/>
                            <a:ea typeface="KaiTi" panose="02010609060101010101" pitchFamily="49" charset="-122"/>
                          </a:rPr>
                        </m:ctrlPr>
                      </m:accPr>
                      <m:e>
                        <m:r>
                          <a:rPr kumimoji="1" lang="en-US" altLang="zh-CN" sz="2400" b="1" i="1" dirty="0">
                            <a:latin typeface="Cambria Math" panose="02040503050406030204" pitchFamily="18" charset="0"/>
                            <a:ea typeface="KaiTi" panose="02010609060101010101" pitchFamily="49" charset="-122"/>
                          </a:rPr>
                          <m:t>𝑨𝑩</m:t>
                        </m:r>
                      </m:e>
                    </m:acc>
                    <m:r>
                      <a:rPr kumimoji="1" lang="zh-CN" altLang="en-US" sz="2400" b="1" i="1" dirty="0" smtClean="0">
                        <a:latin typeface="Cambria Math" panose="02040503050406030204" pitchFamily="18" charset="0"/>
                        <a:ea typeface="KaiTi" panose="02010609060101010101" pitchFamily="49" charset="-122"/>
                      </a:rPr>
                      <m:t>，</m:t>
                    </m:r>
                    <m:acc>
                      <m:accPr>
                        <m:chr m:val="⃗"/>
                        <m:ctrlPr>
                          <a:rPr kumimoji="1" lang="en-US" altLang="zh-CN" sz="2400" b="1" i="1" dirty="0">
                            <a:latin typeface="Cambria Math" panose="02040503050406030204" pitchFamily="18" charset="0"/>
                            <a:ea typeface="KaiTi" panose="02010609060101010101" pitchFamily="49" charset="-122"/>
                          </a:rPr>
                        </m:ctrlPr>
                      </m:accPr>
                      <m:e>
                        <m:r>
                          <a:rPr kumimoji="1" lang="en-US" altLang="zh-CN" sz="2400" b="1" i="1" dirty="0" smtClean="0">
                            <a:latin typeface="Cambria Math" panose="02040503050406030204" pitchFamily="18" charset="0"/>
                            <a:ea typeface="KaiTi" panose="02010609060101010101" pitchFamily="49" charset="-122"/>
                          </a:rPr>
                          <m:t>𝑩𝑪</m:t>
                        </m:r>
                      </m:e>
                    </m:acc>
                  </m:oMath>
                </a14:m>
                <a:r>
                  <a:rPr kumimoji="1" lang="zh-CN" altLang="en-US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的结果，与从点</a:t>
                </a:r>
                <a14:m>
                  <m:oMath xmlns:m="http://schemas.openxmlformats.org/officeDocument/2006/math">
                    <m:r>
                      <a:rPr kumimoji="1" lang="en-US" altLang="zh-CN" sz="2400" b="1" i="1" dirty="0">
                        <a:latin typeface="Cambria Math" panose="02040503050406030204" pitchFamily="18" charset="0"/>
                        <a:ea typeface="KaiTi" panose="02010609060101010101" pitchFamily="49" charset="-122"/>
                      </a:rPr>
                      <m:t>𝑨</m:t>
                    </m:r>
                  </m:oMath>
                </a14:m>
                <a:r>
                  <a:rPr kumimoji="1" lang="zh-CN" altLang="en-US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直接到点</a:t>
                </a:r>
                <a14:m>
                  <m:oMath xmlns:m="http://schemas.openxmlformats.org/officeDocument/2006/math">
                    <m:r>
                      <a:rPr kumimoji="1" lang="en-US" altLang="zh-CN" sz="2400" b="1" i="1" dirty="0">
                        <a:latin typeface="Cambria Math" panose="02040503050406030204" pitchFamily="18" charset="0"/>
                        <a:ea typeface="KaiTi" panose="02010609060101010101" pitchFamily="49" charset="-122"/>
                      </a:rPr>
                      <m:t>𝑪</m:t>
                    </m:r>
                  </m:oMath>
                </a14:m>
                <a:r>
                  <a:rPr kumimoji="1" lang="zh-CN" altLang="en-US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的位移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1" lang="en-US" altLang="zh-CN" sz="2400" b="1" i="1" dirty="0">
                            <a:latin typeface="Cambria Math" panose="02040503050406030204" pitchFamily="18" charset="0"/>
                            <a:ea typeface="KaiTi" panose="02010609060101010101" pitchFamily="49" charset="-122"/>
                          </a:rPr>
                        </m:ctrlPr>
                      </m:accPr>
                      <m:e>
                        <m:r>
                          <a:rPr kumimoji="1" lang="en-US" altLang="zh-CN" sz="2400" b="1" i="1" dirty="0">
                            <a:latin typeface="Cambria Math" panose="02040503050406030204" pitchFamily="18" charset="0"/>
                            <a:ea typeface="KaiTi" panose="02010609060101010101" pitchFamily="49" charset="-122"/>
                          </a:rPr>
                          <m:t>𝑨𝑪</m:t>
                        </m:r>
                      </m:e>
                    </m:acc>
                  </m:oMath>
                </a14:m>
                <a:r>
                  <a:rPr kumimoji="1" lang="zh-CN" altLang="en-US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结果相同。因此，位移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1" lang="en-US" altLang="zh-CN" sz="2400" b="1" i="1" dirty="0">
                            <a:latin typeface="Cambria Math" panose="02040503050406030204" pitchFamily="18" charset="0"/>
                            <a:ea typeface="KaiTi" panose="02010609060101010101" pitchFamily="49" charset="-122"/>
                          </a:rPr>
                        </m:ctrlPr>
                      </m:accPr>
                      <m:e>
                        <m:r>
                          <a:rPr kumimoji="1" lang="en-US" altLang="zh-CN" sz="2400" b="1" i="1" dirty="0">
                            <a:latin typeface="Cambria Math" panose="02040503050406030204" pitchFamily="18" charset="0"/>
                            <a:ea typeface="KaiTi" panose="02010609060101010101" pitchFamily="49" charset="-122"/>
                          </a:rPr>
                          <m:t>𝑨𝑪</m:t>
                        </m:r>
                      </m:e>
                    </m:acc>
                  </m:oMath>
                </a14:m>
                <a:r>
                  <a:rPr kumimoji="1" lang="zh-CN" altLang="en-US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可以看成是位移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1" lang="en-US" altLang="zh-CN" sz="2400" b="1" i="1" dirty="0">
                            <a:latin typeface="Cambria Math" panose="02040503050406030204" pitchFamily="18" charset="0"/>
                            <a:ea typeface="KaiTi" panose="02010609060101010101" pitchFamily="49" charset="-122"/>
                          </a:rPr>
                        </m:ctrlPr>
                      </m:accPr>
                      <m:e>
                        <m:r>
                          <a:rPr kumimoji="1" lang="en-US" altLang="zh-CN" sz="2400" b="1" i="1" dirty="0">
                            <a:latin typeface="Cambria Math" panose="02040503050406030204" pitchFamily="18" charset="0"/>
                            <a:ea typeface="KaiTi" panose="02010609060101010101" pitchFamily="49" charset="-122"/>
                          </a:rPr>
                          <m:t>𝑨𝑩</m:t>
                        </m:r>
                      </m:e>
                    </m:acc>
                    <m:r>
                      <a:rPr kumimoji="1" lang="zh-CN" altLang="en-US" sz="2400" b="1" i="1" dirty="0">
                        <a:latin typeface="Cambria Math" panose="02040503050406030204" pitchFamily="18" charset="0"/>
                        <a:ea typeface="KaiTi" panose="02010609060101010101" pitchFamily="49" charset="-122"/>
                      </a:rPr>
                      <m:t>与</m:t>
                    </m:r>
                    <m:acc>
                      <m:accPr>
                        <m:chr m:val="⃗"/>
                        <m:ctrlPr>
                          <a:rPr kumimoji="1" lang="en-US" altLang="zh-CN" sz="2400" b="1" i="1" dirty="0" smtClean="0">
                            <a:latin typeface="Cambria Math" panose="02040503050406030204" pitchFamily="18" charset="0"/>
                            <a:ea typeface="KaiTi" panose="02010609060101010101" pitchFamily="49" charset="-122"/>
                          </a:rPr>
                        </m:ctrlPr>
                      </m:accPr>
                      <m:e>
                        <m:r>
                          <a:rPr kumimoji="1" lang="en-US" altLang="zh-CN" sz="2400" b="1" i="1" dirty="0">
                            <a:latin typeface="Cambria Math" panose="02040503050406030204" pitchFamily="18" charset="0"/>
                            <a:ea typeface="KaiTi" panose="02010609060101010101" pitchFamily="49" charset="-122"/>
                          </a:rPr>
                          <m:t>𝑩𝑪</m:t>
                        </m:r>
                      </m:e>
                    </m:acc>
                  </m:oMath>
                </a14:m>
                <a:r>
                  <a:rPr kumimoji="1" lang="zh-CN" altLang="en-US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合成的。数的加法启发我们，从运算的角度看，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1" lang="en-US" altLang="zh-CN" sz="2400" b="1" i="1" dirty="0">
                            <a:latin typeface="Cambria Math" panose="02040503050406030204" pitchFamily="18" charset="0"/>
                            <a:ea typeface="KaiTi" panose="02010609060101010101" pitchFamily="49" charset="-122"/>
                          </a:rPr>
                        </m:ctrlPr>
                      </m:accPr>
                      <m:e>
                        <m:r>
                          <a:rPr kumimoji="1" lang="en-US" altLang="zh-CN" sz="2400" b="1" i="1" dirty="0">
                            <a:latin typeface="Cambria Math" panose="02040503050406030204" pitchFamily="18" charset="0"/>
                            <a:ea typeface="KaiTi" panose="02010609060101010101" pitchFamily="49" charset="-122"/>
                          </a:rPr>
                          <m:t>𝑨𝑪</m:t>
                        </m:r>
                      </m:e>
                    </m:acc>
                  </m:oMath>
                </a14:m>
                <a:r>
                  <a:rPr kumimoji="1" lang="zh-CN" altLang="en-US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可以看作是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1" lang="en-US" altLang="zh-CN" sz="2400" b="1" i="1" dirty="0">
                            <a:latin typeface="Cambria Math" panose="02040503050406030204" pitchFamily="18" charset="0"/>
                            <a:ea typeface="KaiTi" panose="02010609060101010101" pitchFamily="49" charset="-122"/>
                          </a:rPr>
                        </m:ctrlPr>
                      </m:accPr>
                      <m:e>
                        <m:r>
                          <a:rPr kumimoji="1" lang="en-US" altLang="zh-CN" sz="2400" b="1" i="1" dirty="0">
                            <a:latin typeface="Cambria Math" panose="02040503050406030204" pitchFamily="18" charset="0"/>
                            <a:ea typeface="KaiTi" panose="02010609060101010101" pitchFamily="49" charset="-122"/>
                          </a:rPr>
                          <m:t>𝑨𝑩</m:t>
                        </m:r>
                      </m:e>
                    </m:acc>
                    <m:r>
                      <a:rPr kumimoji="1" lang="zh-CN" altLang="en-US" sz="2400" b="1" i="1" dirty="0">
                        <a:latin typeface="Cambria Math" panose="02040503050406030204" pitchFamily="18" charset="0"/>
                        <a:ea typeface="KaiTi" panose="02010609060101010101" pitchFamily="49" charset="-122"/>
                      </a:rPr>
                      <m:t>与</m:t>
                    </m:r>
                    <m:acc>
                      <m:accPr>
                        <m:chr m:val="⃗"/>
                        <m:ctrlPr>
                          <a:rPr kumimoji="1" lang="en-US" altLang="zh-CN" sz="2400" b="1" i="1" dirty="0">
                            <a:latin typeface="Cambria Math" panose="02040503050406030204" pitchFamily="18" charset="0"/>
                            <a:ea typeface="KaiTi" panose="02010609060101010101" pitchFamily="49" charset="-122"/>
                          </a:rPr>
                        </m:ctrlPr>
                      </m:accPr>
                      <m:e>
                        <m:r>
                          <a:rPr kumimoji="1" lang="en-US" altLang="zh-CN" sz="2400" b="1" i="1" dirty="0">
                            <a:latin typeface="Cambria Math" panose="02040503050406030204" pitchFamily="18" charset="0"/>
                            <a:ea typeface="KaiTi" panose="02010609060101010101" pitchFamily="49" charset="-122"/>
                          </a:rPr>
                          <m:t>𝑩𝑪</m:t>
                        </m:r>
                      </m:e>
                    </m:acc>
                  </m:oMath>
                </a14:m>
                <a:r>
                  <a:rPr kumimoji="1" lang="zh-CN" altLang="en-US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的和，即位移的合成可以看作向量的加法。</a:t>
                </a:r>
                <a:endParaRPr kumimoji="1" lang="en-US" altLang="zh-CN" sz="2400" b="1" dirty="0">
                  <a:latin typeface="STKaiti" panose="02010600040101010101" pitchFamily="2" charset="-122"/>
                  <a:ea typeface="STKaiti" panose="0201060004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zh-CN" altLang="en-US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如图</a:t>
                </a:r>
                <a:r>
                  <a:rPr kumimoji="1" lang="en-US" altLang="zh-CN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6.2-2</a:t>
                </a:r>
                <a:r>
                  <a:rPr kumimoji="1" lang="zh-CN" altLang="en-US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，已知非零向量</a:t>
                </a:r>
                <a14:m>
                  <m:oMath xmlns:m="http://schemas.openxmlformats.org/officeDocument/2006/math">
                    <m:r>
                      <a:rPr kumimoji="1" lang="en-US" altLang="zh-CN" sz="2400" b="1" i="1" smtClean="0">
                        <a:latin typeface="Cambria Math" panose="02040503050406030204" pitchFamily="18" charset="0"/>
                        <a:ea typeface="KaiTi" panose="02010609060101010101" pitchFamily="49" charset="-122"/>
                      </a:rPr>
                      <m:t>𝒂</m:t>
                    </m:r>
                    <m:r>
                      <a:rPr kumimoji="1" lang="en-US" altLang="zh-CN" sz="2400" b="1" i="1" smtClean="0">
                        <a:latin typeface="Cambria Math" panose="02040503050406030204" pitchFamily="18" charset="0"/>
                        <a:ea typeface="KaiTi" panose="02010609060101010101" pitchFamily="49" charset="-122"/>
                      </a:rPr>
                      <m:t>,</m:t>
                    </m:r>
                    <m:r>
                      <a:rPr kumimoji="1" lang="en-US" altLang="zh-CN" sz="2400" b="1" i="1" smtClean="0">
                        <a:latin typeface="Cambria Math" panose="02040503050406030204" pitchFamily="18" charset="0"/>
                        <a:ea typeface="KaiTi" panose="02010609060101010101" pitchFamily="49" charset="-122"/>
                      </a:rPr>
                      <m:t>𝒃</m:t>
                    </m:r>
                  </m:oMath>
                </a14:m>
                <a:r>
                  <a:rPr kumimoji="1" lang="zh-CN" altLang="en-US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，在平面内取任意一点</a:t>
                </a:r>
                <a14:m>
                  <m:oMath xmlns:m="http://schemas.openxmlformats.org/officeDocument/2006/math">
                    <m:r>
                      <a:rPr kumimoji="1" lang="en-US" altLang="zh-CN" sz="2400" b="1" i="1" dirty="0">
                        <a:latin typeface="Cambria Math" panose="02040503050406030204" pitchFamily="18" charset="0"/>
                        <a:ea typeface="KaiTi" panose="02010609060101010101" pitchFamily="49" charset="-122"/>
                      </a:rPr>
                      <m:t>𝑨</m:t>
                    </m:r>
                    <m:r>
                      <a:rPr kumimoji="1" lang="en-US" altLang="zh-CN" sz="2400" b="1" i="1" dirty="0">
                        <a:latin typeface="Cambria Math" panose="02040503050406030204" pitchFamily="18" charset="0"/>
                        <a:ea typeface="KaiTi" panose="02010609060101010101" pitchFamily="49" charset="-122"/>
                      </a:rPr>
                      <m:t> </m:t>
                    </m:r>
                  </m:oMath>
                </a14:m>
                <a:r>
                  <a:rPr kumimoji="1" lang="zh-CN" altLang="en-US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，作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1" lang="en-US" altLang="zh-CN" sz="2400" b="1" i="1" dirty="0">
                            <a:latin typeface="Cambria Math" panose="02040503050406030204" pitchFamily="18" charset="0"/>
                            <a:ea typeface="KaiTi" panose="02010609060101010101" pitchFamily="49" charset="-122"/>
                          </a:rPr>
                        </m:ctrlPr>
                      </m:accPr>
                      <m:e>
                        <m:r>
                          <a:rPr kumimoji="1" lang="en-US" altLang="zh-CN" sz="2400" b="1" i="1" dirty="0">
                            <a:latin typeface="Cambria Math" panose="02040503050406030204" pitchFamily="18" charset="0"/>
                            <a:ea typeface="KaiTi" panose="02010609060101010101" pitchFamily="49" charset="-122"/>
                          </a:rPr>
                          <m:t>𝑨𝑩</m:t>
                        </m:r>
                      </m:e>
                    </m:acc>
                    <m:r>
                      <a:rPr kumimoji="1" lang="en-US" altLang="zh-CN" sz="2400" b="1" i="1" dirty="0" smtClean="0">
                        <a:latin typeface="Cambria Math" panose="02040503050406030204" pitchFamily="18" charset="0"/>
                        <a:ea typeface="KaiTi" panose="02010609060101010101" pitchFamily="49" charset="-122"/>
                      </a:rPr>
                      <m:t>=</m:t>
                    </m:r>
                    <m:r>
                      <a:rPr kumimoji="1" lang="en-US" altLang="zh-CN" sz="2400" b="1" i="1" dirty="0" smtClean="0">
                        <a:latin typeface="Cambria Math" panose="02040503050406030204" pitchFamily="18" charset="0"/>
                        <a:ea typeface="KaiTi" panose="02010609060101010101" pitchFamily="49" charset="-122"/>
                      </a:rPr>
                      <m:t>𝒂</m:t>
                    </m:r>
                    <m:r>
                      <a:rPr kumimoji="1" lang="zh-CN" altLang="en-US" sz="2400" b="1" i="1" dirty="0">
                        <a:latin typeface="Cambria Math" panose="02040503050406030204" pitchFamily="18" charset="0"/>
                        <a:ea typeface="KaiTi" panose="02010609060101010101" pitchFamily="49" charset="-122"/>
                      </a:rPr>
                      <m:t>，</m:t>
                    </m:r>
                    <m:acc>
                      <m:accPr>
                        <m:chr m:val="⃗"/>
                        <m:ctrlPr>
                          <a:rPr kumimoji="1" lang="en-US" altLang="zh-CN" sz="2400" b="1" i="1" dirty="0">
                            <a:latin typeface="Cambria Math" panose="02040503050406030204" pitchFamily="18" charset="0"/>
                            <a:ea typeface="KaiTi" panose="02010609060101010101" pitchFamily="49" charset="-122"/>
                          </a:rPr>
                        </m:ctrlPr>
                      </m:accPr>
                      <m:e>
                        <m:r>
                          <a:rPr kumimoji="1" lang="en-US" altLang="zh-CN" sz="2400" b="1" i="1" dirty="0">
                            <a:latin typeface="Cambria Math" panose="02040503050406030204" pitchFamily="18" charset="0"/>
                            <a:ea typeface="KaiTi" panose="02010609060101010101" pitchFamily="49" charset="-122"/>
                          </a:rPr>
                          <m:t>𝑩𝑪</m:t>
                        </m:r>
                      </m:e>
                    </m:acc>
                    <m:r>
                      <a:rPr kumimoji="1" lang="en-US" altLang="zh-CN" sz="2400" b="1" i="1" dirty="0" smtClean="0">
                        <a:latin typeface="Cambria Math" panose="02040503050406030204" pitchFamily="18" charset="0"/>
                        <a:ea typeface="KaiTi" panose="02010609060101010101" pitchFamily="49" charset="-122"/>
                      </a:rPr>
                      <m:t>=</m:t>
                    </m:r>
                    <m:r>
                      <a:rPr kumimoji="1" lang="en-US" altLang="zh-CN" sz="2400" b="1" i="1" dirty="0" smtClean="0">
                        <a:latin typeface="Cambria Math" panose="02040503050406030204" pitchFamily="18" charset="0"/>
                        <a:ea typeface="KaiTi" panose="02010609060101010101" pitchFamily="49" charset="-122"/>
                      </a:rPr>
                      <m:t>𝒃</m:t>
                    </m:r>
                  </m:oMath>
                </a14:m>
                <a:r>
                  <a:rPr kumimoji="1" lang="zh-CN" altLang="en-US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，则向量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1" lang="en-US" altLang="zh-CN" sz="2400" b="1" i="1" dirty="0">
                            <a:latin typeface="Cambria Math" panose="02040503050406030204" pitchFamily="18" charset="0"/>
                            <a:ea typeface="KaiTi" panose="02010609060101010101" pitchFamily="49" charset="-122"/>
                          </a:rPr>
                        </m:ctrlPr>
                      </m:accPr>
                      <m:e>
                        <m:r>
                          <a:rPr kumimoji="1" lang="en-US" altLang="zh-CN" sz="2400" b="1" i="1" dirty="0">
                            <a:latin typeface="Cambria Math" panose="02040503050406030204" pitchFamily="18" charset="0"/>
                            <a:ea typeface="KaiTi" panose="02010609060101010101" pitchFamily="49" charset="-122"/>
                          </a:rPr>
                          <m:t>𝑨𝑪</m:t>
                        </m:r>
                      </m:e>
                    </m:acc>
                  </m:oMath>
                </a14:m>
                <a:r>
                  <a:rPr kumimoji="1" lang="zh-CN" altLang="en-US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叫做</a:t>
                </a:r>
                <a14:m>
                  <m:oMath xmlns:m="http://schemas.openxmlformats.org/officeDocument/2006/math">
                    <m:r>
                      <a:rPr kumimoji="1" lang="en-US" altLang="zh-CN" sz="2400" b="1" i="1">
                        <a:latin typeface="Cambria Math" panose="02040503050406030204" pitchFamily="18" charset="0"/>
                        <a:ea typeface="KaiTi" panose="02010609060101010101" pitchFamily="49" charset="-122"/>
                      </a:rPr>
                      <m:t>𝒂</m:t>
                    </m:r>
                  </m:oMath>
                </a14:m>
                <a:r>
                  <a:rPr kumimoji="1" lang="zh-CN" altLang="en-US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与</a:t>
                </a:r>
                <a14:m>
                  <m:oMath xmlns:m="http://schemas.openxmlformats.org/officeDocument/2006/math">
                    <m:r>
                      <a:rPr kumimoji="1" lang="en-US" altLang="zh-CN" sz="2400" b="1" i="1">
                        <a:latin typeface="Cambria Math" panose="02040503050406030204" pitchFamily="18" charset="0"/>
                        <a:ea typeface="KaiTi" panose="02010609060101010101" pitchFamily="49" charset="-122"/>
                      </a:rPr>
                      <m:t>𝒃</m:t>
                    </m:r>
                  </m:oMath>
                </a14:m>
                <a:r>
                  <a:rPr kumimoji="1" lang="zh-CN" altLang="en-US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的和，记作</a:t>
                </a:r>
                <a14:m>
                  <m:oMath xmlns:m="http://schemas.openxmlformats.org/officeDocument/2006/math">
                    <m:r>
                      <a:rPr kumimoji="1" lang="en-US" altLang="zh-CN" sz="2400" b="1" i="1" smtClean="0">
                        <a:latin typeface="Cambria Math" panose="02040503050406030204" pitchFamily="18" charset="0"/>
                        <a:ea typeface="KaiTi" panose="02010609060101010101" pitchFamily="49" charset="-122"/>
                      </a:rPr>
                      <m:t>𝒂</m:t>
                    </m:r>
                    <m:r>
                      <a:rPr kumimoji="1" lang="en-US" altLang="zh-CN" sz="2400" b="1" i="1" smtClean="0">
                        <a:latin typeface="Cambria Math" panose="02040503050406030204" pitchFamily="18" charset="0"/>
                        <a:ea typeface="KaiTi" panose="02010609060101010101" pitchFamily="49" charset="-122"/>
                      </a:rPr>
                      <m:t>+</m:t>
                    </m:r>
                    <m:r>
                      <a:rPr kumimoji="1" lang="en-US" altLang="zh-CN" sz="2400" b="1" i="1" smtClean="0">
                        <a:latin typeface="Cambria Math" panose="02040503050406030204" pitchFamily="18" charset="0"/>
                        <a:ea typeface="KaiTi" panose="02010609060101010101" pitchFamily="49" charset="-122"/>
                      </a:rPr>
                      <m:t>𝒃</m:t>
                    </m:r>
                  </m:oMath>
                </a14:m>
                <a:r>
                  <a:rPr kumimoji="1" lang="zh-CN" altLang="en-US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，即</a:t>
                </a:r>
                <a14:m>
                  <m:oMath xmlns:m="http://schemas.openxmlformats.org/officeDocument/2006/math">
                    <m:r>
                      <a:rPr kumimoji="1" lang="en-US" altLang="zh-CN" sz="2400" b="1" i="1">
                        <a:latin typeface="Cambria Math" panose="02040503050406030204" pitchFamily="18" charset="0"/>
                        <a:ea typeface="KaiTi" panose="02010609060101010101" pitchFamily="49" charset="-122"/>
                      </a:rPr>
                      <m:t>𝒂</m:t>
                    </m:r>
                    <m:r>
                      <a:rPr kumimoji="1" lang="en-US" altLang="zh-CN" sz="2400" b="1" i="1">
                        <a:latin typeface="Cambria Math" panose="02040503050406030204" pitchFamily="18" charset="0"/>
                        <a:ea typeface="KaiTi" panose="02010609060101010101" pitchFamily="49" charset="-122"/>
                      </a:rPr>
                      <m:t>+</m:t>
                    </m:r>
                    <m:r>
                      <a:rPr kumimoji="1" lang="en-US" altLang="zh-CN" sz="2400" b="1" i="1">
                        <a:latin typeface="Cambria Math" panose="02040503050406030204" pitchFamily="18" charset="0"/>
                        <a:ea typeface="KaiTi" panose="02010609060101010101" pitchFamily="49" charset="-122"/>
                      </a:rPr>
                      <m:t>𝒃</m:t>
                    </m:r>
                  </m:oMath>
                </a14:m>
                <a:r>
                  <a:rPr kumimoji="1" lang="en-US" altLang="zh-CN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1" lang="en-US" altLang="zh-CN" sz="2400" b="1" i="1" dirty="0">
                            <a:latin typeface="Cambria Math" panose="02040503050406030204" pitchFamily="18" charset="0"/>
                            <a:ea typeface="KaiTi" panose="02010609060101010101" pitchFamily="49" charset="-122"/>
                          </a:rPr>
                        </m:ctrlPr>
                      </m:accPr>
                      <m:e>
                        <m:r>
                          <a:rPr kumimoji="1" lang="en-US" altLang="zh-CN" sz="2400" b="1" i="1" dirty="0">
                            <a:latin typeface="Cambria Math" panose="02040503050406030204" pitchFamily="18" charset="0"/>
                            <a:ea typeface="KaiTi" panose="02010609060101010101" pitchFamily="49" charset="-122"/>
                          </a:rPr>
                          <m:t>𝑨𝑩</m:t>
                        </m:r>
                      </m:e>
                    </m:acc>
                    <m:r>
                      <a:rPr kumimoji="1" lang="en-US" altLang="zh-CN" sz="2400" b="1" i="1" dirty="0" smtClean="0">
                        <a:latin typeface="Cambria Math" panose="02040503050406030204" pitchFamily="18" charset="0"/>
                        <a:ea typeface="KaiTi" panose="02010609060101010101" pitchFamily="49" charset="-122"/>
                      </a:rPr>
                      <m:t>+</m:t>
                    </m:r>
                    <m:acc>
                      <m:accPr>
                        <m:chr m:val="⃗"/>
                        <m:ctrlPr>
                          <a:rPr kumimoji="1" lang="en-US" altLang="zh-CN" sz="2400" b="1" i="1" dirty="0">
                            <a:latin typeface="Cambria Math" panose="02040503050406030204" pitchFamily="18" charset="0"/>
                            <a:ea typeface="KaiTi" panose="02010609060101010101" pitchFamily="49" charset="-122"/>
                          </a:rPr>
                        </m:ctrlPr>
                      </m:accPr>
                      <m:e>
                        <m:r>
                          <a:rPr kumimoji="1" lang="en-US" altLang="zh-CN" sz="2400" b="1" i="1" dirty="0">
                            <a:latin typeface="Cambria Math" panose="02040503050406030204" pitchFamily="18" charset="0"/>
                            <a:ea typeface="KaiTi" panose="02010609060101010101" pitchFamily="49" charset="-122"/>
                          </a:rPr>
                          <m:t>𝑩𝑪</m:t>
                        </m:r>
                      </m:e>
                    </m:acc>
                    <m:r>
                      <a:rPr kumimoji="1" lang="en-US" altLang="zh-CN" sz="2400" b="1" i="1" dirty="0" smtClean="0">
                        <a:latin typeface="Cambria Math" panose="02040503050406030204" pitchFamily="18" charset="0"/>
                        <a:ea typeface="KaiTi" panose="02010609060101010101" pitchFamily="49" charset="-122"/>
                      </a:rPr>
                      <m:t>=</m:t>
                    </m:r>
                    <m:acc>
                      <m:accPr>
                        <m:chr m:val="⃗"/>
                        <m:ctrlPr>
                          <a:rPr kumimoji="1" lang="en-US" altLang="zh-CN" sz="2400" b="1" i="1" dirty="0">
                            <a:latin typeface="Cambria Math" panose="02040503050406030204" pitchFamily="18" charset="0"/>
                            <a:ea typeface="KaiTi" panose="02010609060101010101" pitchFamily="49" charset="-122"/>
                          </a:rPr>
                        </m:ctrlPr>
                      </m:accPr>
                      <m:e>
                        <m:r>
                          <a:rPr kumimoji="1" lang="en-US" altLang="zh-CN" sz="2400" b="1" i="1" dirty="0" smtClean="0">
                            <a:latin typeface="Cambria Math" panose="02040503050406030204" pitchFamily="18" charset="0"/>
                            <a:ea typeface="KaiTi" panose="02010609060101010101" pitchFamily="49" charset="-122"/>
                          </a:rPr>
                          <m:t>𝑨</m:t>
                        </m:r>
                        <m:r>
                          <a:rPr kumimoji="1" lang="en-US" altLang="zh-CN" sz="2400" b="1" i="1" dirty="0">
                            <a:latin typeface="Cambria Math" panose="02040503050406030204" pitchFamily="18" charset="0"/>
                            <a:ea typeface="KaiTi" panose="02010609060101010101" pitchFamily="49" charset="-122"/>
                          </a:rPr>
                          <m:t>𝑪</m:t>
                        </m:r>
                      </m:e>
                    </m:acc>
                  </m:oMath>
                </a14:m>
                <a:r>
                  <a:rPr kumimoji="1" lang="en-US" altLang="zh-CN" sz="2400" b="1" dirty="0">
                    <a:latin typeface="STKaiti" panose="02010600040101010101" pitchFamily="2" charset="-122"/>
                    <a:ea typeface="STKaiti" panose="02010600040101010101" pitchFamily="2" charset="-122"/>
                  </a:rPr>
                  <a:t>.</a:t>
                </a: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9F979946-F235-7640-8C6D-13095EFCF5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17" y="836712"/>
                <a:ext cx="10690976" cy="3682418"/>
              </a:xfrm>
              <a:prstGeom prst="rect">
                <a:avLst/>
              </a:prstGeom>
              <a:blipFill>
                <a:blip r:embed="rId2"/>
                <a:stretch>
                  <a:fillRect l="-830" r="-356" b="-24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87CEEB0C-9920-D54E-8E2A-F9B2B44D18BF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63" t="73636" r="38731" b="10714"/>
          <a:stretch/>
        </p:blipFill>
        <p:spPr bwMode="auto">
          <a:xfrm>
            <a:off x="2988097" y="4653136"/>
            <a:ext cx="4392488" cy="17112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F3A904D6-7C3C-6B4C-BB22-162031B43346}"/>
              </a:ext>
            </a:extLst>
          </p:cNvPr>
          <p:cNvSpPr/>
          <p:nvPr/>
        </p:nvSpPr>
        <p:spPr>
          <a:xfrm>
            <a:off x="7740625" y="5733256"/>
            <a:ext cx="865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dirty="0">
                <a:latin typeface="STKaiti" panose="02010600040101010101" pitchFamily="2" charset="-122"/>
                <a:ea typeface="STKaiti" panose="02010600040101010101" pitchFamily="2" charset="-122"/>
              </a:rPr>
              <a:t>图</a:t>
            </a:r>
            <a:r>
              <a:rPr kumimoji="1" lang="en-US" altLang="zh-CN" dirty="0">
                <a:latin typeface="STKaiti" panose="02010600040101010101" pitchFamily="2" charset="-122"/>
                <a:ea typeface="STKaiti" panose="02010600040101010101" pitchFamily="2" charset="-122"/>
              </a:rPr>
              <a:t>6.2-2</a:t>
            </a:r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56877" y="1500174"/>
            <a:ext cx="10767096" cy="1283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kern="100" dirty="0">
                <a:latin typeface="STKaiti" panose="02010600040101010101" pitchFamily="2" charset="-122"/>
                <a:ea typeface="STKaiti" panose="02010600040101010101" pitchFamily="2" charset="-122"/>
                <a:cs typeface="Times New Roman"/>
              </a:rPr>
              <a:t>        </a:t>
            </a:r>
            <a:r>
              <a:rPr lang="zh-CN" altLang="en-US" sz="2800" b="1" kern="100" dirty="0">
                <a:latin typeface="STKaiti" panose="02010600040101010101" pitchFamily="2" charset="-122"/>
                <a:ea typeface="STKaiti" panose="02010600040101010101" pitchFamily="2" charset="-122"/>
                <a:cs typeface="Times New Roman"/>
              </a:rPr>
              <a:t>所以</a:t>
            </a:r>
            <a:r>
              <a:rPr lang="zh-CN" altLang="zh-CN" sz="2800" b="1" kern="100" dirty="0">
                <a:latin typeface="STKaiti" panose="02010600040101010101" pitchFamily="2" charset="-122"/>
                <a:ea typeface="STKaiti" panose="02010600040101010101" pitchFamily="2" charset="-122"/>
                <a:cs typeface="Times New Roman"/>
              </a:rPr>
              <a:t>两个向量可以相加，并且两个向量的和还是一个向量</a:t>
            </a:r>
            <a:r>
              <a:rPr lang="en-US" altLang="zh-CN" sz="2800" b="1" kern="100" dirty="0">
                <a:latin typeface="STKaiti" panose="02010600040101010101" pitchFamily="2" charset="-122"/>
                <a:ea typeface="STKaiti" panose="02010600040101010101" pitchFamily="2" charset="-122"/>
                <a:cs typeface="Courier New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zh-CN" altLang="zh-CN" sz="2800" b="1" kern="100" dirty="0">
                <a:latin typeface="STKaiti" panose="02010600040101010101" pitchFamily="2" charset="-122"/>
                <a:ea typeface="STKaiti" panose="02010600040101010101" pitchFamily="2" charset="-122"/>
                <a:cs typeface="Times New Roman"/>
              </a:rPr>
              <a:t>一般地，求两个向量和的运算，叫做</a:t>
            </a:r>
            <a:r>
              <a:rPr lang="zh-CN" altLang="zh-CN" sz="2800" b="1" kern="1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  <a:cs typeface="Times New Roman"/>
              </a:rPr>
              <a:t>向量的加法</a:t>
            </a:r>
            <a:r>
              <a:rPr lang="en-US" altLang="zh-CN" sz="2800" b="1" kern="100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  <a:cs typeface="Courier New"/>
              </a:rPr>
              <a:t>.</a:t>
            </a:r>
            <a:endParaRPr lang="zh-CN" altLang="en-US" sz="2800" b="1" dirty="0">
              <a:solidFill>
                <a:srgbClr val="FF0000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818" y="4834606"/>
            <a:ext cx="10369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位移的合成可以看作向量加法</a:t>
            </a:r>
            <a:r>
              <a:rPr lang="zh-CN" altLang="en-US" sz="28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三角形法则</a:t>
            </a:r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的物理模型。</a:t>
            </a:r>
          </a:p>
        </p:txBody>
      </p:sp>
      <p:sp>
        <p:nvSpPr>
          <p:cNvPr id="4" name="矩形 3"/>
          <p:cNvSpPr/>
          <p:nvPr/>
        </p:nvSpPr>
        <p:spPr>
          <a:xfrm>
            <a:off x="649697" y="3812468"/>
            <a:ext cx="10581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这种求向量和的方法，称为向量加法的</a:t>
            </a:r>
            <a:r>
              <a:rPr lang="zh-CN" altLang="en-US" sz="28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三角形法则</a:t>
            </a:r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0361" y="1001110"/>
            <a:ext cx="11040127" cy="1759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STKaiti" panose="02010600040101010101" pitchFamily="2" charset="-122"/>
                <a:ea typeface="STKaiti" panose="02010600040101010101" pitchFamily="2" charset="-122"/>
                <a:cs typeface="Times New Roman"/>
              </a:rPr>
              <a:t>思考</a:t>
            </a:r>
            <a:r>
              <a:rPr lang="en-US" altLang="zh-CN" sz="2800" b="1" kern="100" dirty="0">
                <a:solidFill>
                  <a:srgbClr val="0000FF"/>
                </a:solidFill>
                <a:latin typeface="STKaiti" panose="02010600040101010101" pitchFamily="2" charset="-122"/>
                <a:ea typeface="STKaiti" panose="02010600040101010101" pitchFamily="2" charset="-122"/>
                <a:cs typeface="Courier New"/>
              </a:rPr>
              <a:t>1</a:t>
            </a:r>
            <a:r>
              <a:rPr lang="zh-CN" altLang="zh-CN" sz="2800" b="1" kern="100" dirty="0">
                <a:solidFill>
                  <a:srgbClr val="0000FF"/>
                </a:solidFill>
                <a:latin typeface="STKaiti" panose="02010600040101010101" pitchFamily="2" charset="-122"/>
                <a:ea typeface="STKaiti" panose="02010600040101010101" pitchFamily="2" charset="-122"/>
                <a:cs typeface="Times New Roman"/>
              </a:rPr>
              <a:t>　</a:t>
            </a:r>
            <a:r>
              <a:rPr lang="zh-CN" altLang="zh-CN" sz="2800" b="1" kern="100" dirty="0">
                <a:latin typeface="STKaiti" panose="02010600040101010101" pitchFamily="2" charset="-122"/>
                <a:ea typeface="STKaiti" panose="02010600040101010101" pitchFamily="2" charset="-122"/>
                <a:cs typeface="Times New Roman"/>
              </a:rPr>
              <a:t>使用向量加法的三角形法则具体做法是什么？</a:t>
            </a:r>
            <a:endParaRPr lang="zh-CN" altLang="zh-CN" sz="2800" b="1" kern="100" dirty="0">
              <a:latin typeface="STKaiti" panose="02010600040101010101" pitchFamily="2" charset="-122"/>
              <a:ea typeface="STKaiti" panose="02010600040101010101" pitchFamily="2" charset="-122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solidFill>
                  <a:srgbClr val="0000FF"/>
                </a:solidFill>
                <a:latin typeface="STKaiti" panose="02010600040101010101" pitchFamily="2" charset="-122"/>
                <a:ea typeface="STKaiti" panose="02010600040101010101" pitchFamily="2" charset="-122"/>
                <a:cs typeface="Times New Roman"/>
              </a:rPr>
              <a:t>答　</a:t>
            </a:r>
            <a:r>
              <a:rPr lang="zh-CN" altLang="zh-CN" sz="2400" b="1" kern="100" dirty="0">
                <a:latin typeface="STKaiti" panose="02010600040101010101" pitchFamily="2" charset="-122"/>
                <a:ea typeface="STKaiti" panose="02010600040101010101" pitchFamily="2" charset="-122"/>
                <a:cs typeface="Times New Roman"/>
              </a:rPr>
              <a:t>先把两个向量首尾顺次相接，然后连接第一个向量的始点和后一个向量的终点，并指向后一个向量的终点，就得到两个向量的和向量</a:t>
            </a:r>
            <a:r>
              <a:rPr lang="en-US" altLang="zh-CN" sz="2400" b="1" kern="100" dirty="0">
                <a:latin typeface="STKaiti" panose="02010600040101010101" pitchFamily="2" charset="-122"/>
                <a:ea typeface="STKaiti" panose="02010600040101010101" pitchFamily="2" charset="-122"/>
                <a:cs typeface="Courier New"/>
              </a:rPr>
              <a:t>.</a:t>
            </a:r>
            <a:endParaRPr lang="zh-CN" altLang="zh-CN" sz="1050" b="1" kern="100" dirty="0">
              <a:effectLst/>
              <a:latin typeface="STKaiti" panose="02010600040101010101" pitchFamily="2" charset="-122"/>
              <a:ea typeface="STKaiti" panose="02010600040101010101" pitchFamily="2" charset="-122"/>
              <a:cs typeface="Courier New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 flipV="1">
            <a:off x="2413273" y="5786454"/>
            <a:ext cx="6218926" cy="7143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rot="16200000" flipV="1">
            <a:off x="6985727" y="4139982"/>
            <a:ext cx="2643206" cy="649739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V="1">
            <a:off x="2413273" y="3143248"/>
            <a:ext cx="5569187" cy="2714644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949174" y="5786454"/>
            <a:ext cx="1113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STKaiti" panose="02010600040101010101" pitchFamily="2" charset="-122"/>
                <a:ea typeface="STKaiti" panose="02010600040101010101" pitchFamily="2" charset="-122"/>
              </a:rPr>
              <a:t>A</a:t>
            </a:r>
            <a:endParaRPr lang="zh-CN" altLang="en-US" sz="24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32199" y="5572140"/>
            <a:ext cx="1113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STKaiti" panose="02010600040101010101" pitchFamily="2" charset="-122"/>
                <a:ea typeface="STKaiti" panose="02010600040101010101" pitchFamily="2" charset="-122"/>
              </a:rPr>
              <a:t>B</a:t>
            </a:r>
            <a:endParaRPr lang="zh-CN" altLang="en-US" sz="24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82461" y="2928934"/>
            <a:ext cx="1113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STKaiti" panose="02010600040101010101" pitchFamily="2" charset="-122"/>
                <a:ea typeface="STKaiti" panose="02010600040101010101" pitchFamily="2" charset="-122"/>
              </a:rPr>
              <a:t>C</a:t>
            </a:r>
            <a:endParaRPr lang="zh-CN" altLang="en-US" sz="24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5436398" y="5744273"/>
                <a:ext cx="48923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m:t>𝒂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398" y="5744273"/>
                <a:ext cx="489236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8077288" y="4188137"/>
                <a:ext cx="117597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m:t>𝒃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88" y="4188137"/>
                <a:ext cx="117597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3641112" y="3873283"/>
                <a:ext cx="286262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m:t>𝒃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1112" y="3873283"/>
                <a:ext cx="286262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439699" y="928670"/>
                <a:ext cx="11138375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zh-CN" sz="2400" b="1" kern="100" dirty="0">
                    <a:solidFill>
                      <a:srgbClr val="0000FF"/>
                    </a:solidFill>
                    <a:latin typeface="STKaiti" panose="02010600040101010101" pitchFamily="2" charset="-122"/>
                    <a:ea typeface="STKaiti" panose="02010600040101010101" pitchFamily="2" charset="-122"/>
                    <a:cs typeface="Times New Roman"/>
                  </a:rPr>
                  <a:t>思考</a:t>
                </a:r>
                <a:r>
                  <a:rPr lang="en-US" altLang="zh-CN" sz="2400" b="1" kern="100" dirty="0">
                    <a:solidFill>
                      <a:srgbClr val="0000FF"/>
                    </a:solidFill>
                    <a:latin typeface="STKaiti" panose="02010600040101010101" pitchFamily="2" charset="-122"/>
                    <a:ea typeface="STKaiti" panose="02010600040101010101" pitchFamily="2" charset="-122"/>
                    <a:cs typeface="Courier New"/>
                  </a:rPr>
                  <a:t>2</a:t>
                </a:r>
                <a:r>
                  <a:rPr lang="zh-CN" altLang="zh-CN" sz="2400" b="1" kern="100" dirty="0">
                    <a:solidFill>
                      <a:srgbClr val="0000FF"/>
                    </a:solidFill>
                    <a:latin typeface="STKaiti" panose="02010600040101010101" pitchFamily="2" charset="-122"/>
                    <a:ea typeface="STKaiti" panose="02010600040101010101" pitchFamily="2" charset="-122"/>
                    <a:cs typeface="Times New Roman"/>
                  </a:rPr>
                  <a:t>　</a:t>
                </a:r>
                <a:r>
                  <a:rPr lang="zh-CN" altLang="zh-CN" sz="2400" b="1" kern="100" dirty="0">
                    <a:latin typeface="STKaiti" panose="02010600040101010101" pitchFamily="2" charset="-122"/>
                    <a:ea typeface="STKaiti" panose="02010600040101010101" pitchFamily="2" charset="-122"/>
                    <a:cs typeface="Times New Roman"/>
                  </a:rPr>
                  <a:t>当向量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𝒂</m:t>
                    </m:r>
                    <m:r>
                      <a:rPr lang="zh-CN" altLang="en-US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，</m:t>
                    </m:r>
                    <m:r>
                      <a:rPr lang="en-US" altLang="zh-CN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zh-CN" altLang="zh-CN" sz="2400" b="1" kern="100" dirty="0">
                    <a:latin typeface="STKaiti" panose="02010600040101010101" pitchFamily="2" charset="-122"/>
                    <a:ea typeface="STKaiti" panose="02010600040101010101" pitchFamily="2" charset="-122"/>
                    <a:cs typeface="Times New Roman"/>
                  </a:rPr>
                  <a:t>是共线向量时</a:t>
                </a:r>
                <a:r>
                  <a:rPr lang="en-US" altLang="zh-CN" sz="2400" b="1" kern="100" dirty="0">
                    <a:latin typeface="STKaiti" panose="02010600040101010101" pitchFamily="2" charset="-122"/>
                    <a:ea typeface="STKaiti" panose="02010600040101010101" pitchFamily="2" charset="-122"/>
                    <a:cs typeface="Times New Roman"/>
                  </a:rPr>
                  <a:t>,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altLang="zh-CN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zh-CN" altLang="zh-CN" sz="2400" b="1" kern="100" dirty="0">
                    <a:latin typeface="STKaiti" panose="02010600040101010101" pitchFamily="2" charset="-122"/>
                    <a:ea typeface="STKaiti" panose="02010600040101010101" pitchFamily="2" charset="-122"/>
                    <a:cs typeface="Times New Roman"/>
                  </a:rPr>
                  <a:t>又如何作出？</a:t>
                </a:r>
                <a:endParaRPr lang="zh-CN" altLang="zh-CN" sz="1050" b="1" kern="100" dirty="0">
                  <a:latin typeface="STKaiti" panose="02010600040101010101" pitchFamily="2" charset="-122"/>
                  <a:ea typeface="STKaiti" panose="02010600040101010101" pitchFamily="2" charset="-122"/>
                  <a:cs typeface="Courier New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400" b="1" kern="100" dirty="0">
                    <a:solidFill>
                      <a:srgbClr val="0000FF"/>
                    </a:solidFill>
                    <a:latin typeface="STKaiti" panose="02010600040101010101" pitchFamily="2" charset="-122"/>
                    <a:ea typeface="STKaiti" panose="02010600040101010101" pitchFamily="2" charset="-122"/>
                    <a:cs typeface="Times New Roman"/>
                  </a:rPr>
                  <a:t>答　</a:t>
                </a:r>
                <a:r>
                  <a:rPr lang="en-US" altLang="zh-CN" sz="2400" b="1" kern="100" dirty="0">
                    <a:latin typeface="STKaiti" panose="02010600040101010101" pitchFamily="2" charset="-122"/>
                    <a:ea typeface="STKaiti" panose="02010600040101010101" pitchFamily="2" charset="-122"/>
                    <a:cs typeface="Courier New"/>
                  </a:rPr>
                  <a:t>(1)</a:t>
                </a:r>
                <a:r>
                  <a:rPr lang="zh-CN" altLang="zh-CN" sz="2400" b="1" kern="100" dirty="0">
                    <a:latin typeface="STKaiti" panose="02010600040101010101" pitchFamily="2" charset="-122"/>
                    <a:ea typeface="STKaiti" panose="02010600040101010101" pitchFamily="2" charset="-122"/>
                    <a:cs typeface="Times New Roman"/>
                  </a:rPr>
                  <a:t>当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𝒂</m:t>
                    </m:r>
                    <m:r>
                      <a:rPr lang="zh-CN" altLang="en-US" sz="2400" b="1" i="1" kern="100" smtClean="0">
                        <a:latin typeface="Cambria Math" panose="02040503050406030204" pitchFamily="18" charset="0"/>
                        <a:ea typeface="STKaiti" panose="02010600040101010101" pitchFamily="2" charset="-122"/>
                        <a:cs typeface="Times New Roman"/>
                      </a:rPr>
                      <m:t>与</m:t>
                    </m:r>
                    <m:r>
                      <a:rPr lang="en-US" altLang="zh-CN" sz="2400" b="1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zh-CN" altLang="zh-CN" sz="2400" b="1" kern="100" dirty="0">
                    <a:latin typeface="STKaiti" panose="02010600040101010101" pitchFamily="2" charset="-122"/>
                    <a:ea typeface="STKaiti" panose="02010600040101010101" pitchFamily="2" charset="-122"/>
                    <a:cs typeface="Times New Roman"/>
                  </a:rPr>
                  <a:t>同向时：</a:t>
                </a:r>
                <a:endParaRPr lang="zh-CN" altLang="zh-CN" sz="1050" b="1" kern="100" dirty="0">
                  <a:effectLst/>
                  <a:latin typeface="STKaiti" panose="02010600040101010101" pitchFamily="2" charset="-122"/>
                  <a:ea typeface="STKaiti" panose="02010600040101010101" pitchFamily="2" charset="-122"/>
                  <a:cs typeface="Courier New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699" y="928670"/>
                <a:ext cx="11138375" cy="1200329"/>
              </a:xfrm>
              <a:prstGeom prst="rect">
                <a:avLst/>
              </a:prstGeom>
              <a:blipFill>
                <a:blip r:embed="rId2"/>
                <a:stretch>
                  <a:fillRect l="-821" b="-65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\\张红\f\2015幻灯片原文件\同步\高一上\步步高\（数学）人A必修4\A27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250" y="2186086"/>
            <a:ext cx="5523043" cy="1242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\\张红\f\2015幻灯片原文件\同步\高一上\步步高\（数学）人A必修4\A28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467" y="3929066"/>
            <a:ext cx="5507309" cy="57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直接箭头连接符 13"/>
          <p:cNvCxnSpPr/>
          <p:nvPr/>
        </p:nvCxnSpPr>
        <p:spPr>
          <a:xfrm>
            <a:off x="3725847" y="4214818"/>
            <a:ext cx="1143008" cy="1588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4797417" y="4214818"/>
            <a:ext cx="2071702" cy="1588"/>
          </a:xfrm>
          <a:prstGeom prst="straightConnector1">
            <a:avLst/>
          </a:prstGeom>
          <a:ln w="508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3725847" y="4213230"/>
            <a:ext cx="3143272" cy="1588"/>
          </a:xfrm>
          <a:prstGeom prst="straightConnector1">
            <a:avLst/>
          </a:prstGeom>
          <a:ln w="508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E43D9933-1813-DB47-BCB0-CFB8EA210B2F}"/>
                  </a:ext>
                </a:extLst>
              </p:cNvPr>
              <p:cNvSpPr/>
              <p:nvPr/>
            </p:nvSpPr>
            <p:spPr>
              <a:xfrm>
                <a:off x="899865" y="5085184"/>
                <a:ext cx="4378122" cy="6478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CN" sz="3200" i="1" kern="100" smtClean="0">
                              <a:latin typeface="Cambria Math" panose="02040503050406030204" pitchFamily="18" charset="0"/>
                              <a:ea typeface="STKaiti" panose="02010600040101010101" pitchFamily="2" charset="-122"/>
                              <a:cs typeface="Times New Roman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CN" sz="3200" i="1" kern="100" smtClean="0">
                              <a:latin typeface="Cambria Math" panose="02040503050406030204" pitchFamily="18" charset="0"/>
                              <a:ea typeface="STKaiti" panose="02010600040101010101" pitchFamily="2" charset="-122"/>
                              <a:cs typeface="Times New Roman"/>
                            </a:rPr>
                            <m:t>OB</m:t>
                          </m:r>
                        </m:e>
                      </m:acc>
                      <m:r>
                        <a:rPr lang="en-US" altLang="zh-CN" sz="3200" b="0" i="1" kern="100" smtClean="0">
                          <a:latin typeface="Cambria Math" panose="02040503050406030204" pitchFamily="18" charset="0"/>
                          <a:ea typeface="STKaiti" panose="02010600040101010101" pitchFamily="2" charset="-122"/>
                          <a:cs typeface="Times New Roman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zh-CN" sz="3200" i="1" kern="100">
                              <a:latin typeface="Cambria Math" panose="02040503050406030204" pitchFamily="18" charset="0"/>
                              <a:ea typeface="STKaiti" panose="02010600040101010101" pitchFamily="2" charset="-122"/>
                              <a:cs typeface="Times New Roman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CN" sz="3200" i="1" kern="100">
                              <a:latin typeface="Cambria Math" panose="02040503050406030204" pitchFamily="18" charset="0"/>
                              <a:ea typeface="STKaiti" panose="02010600040101010101" pitchFamily="2" charset="-122"/>
                              <a:cs typeface="Times New Roman"/>
                            </a:rPr>
                            <m:t>OA</m:t>
                          </m:r>
                        </m:e>
                      </m:acc>
                      <m:r>
                        <a:rPr lang="en-US" altLang="zh-CN" sz="3200" b="0" i="1" kern="100" smtClean="0">
                          <a:latin typeface="Cambria Math" panose="02040503050406030204" pitchFamily="18" charset="0"/>
                          <a:ea typeface="STKaiti" panose="02010600040101010101" pitchFamily="2" charset="-122"/>
                          <a:cs typeface="Times New Roman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altLang="zh-CN" sz="3200" i="1" kern="100">
                              <a:latin typeface="Cambria Math" panose="02040503050406030204" pitchFamily="18" charset="0"/>
                              <a:ea typeface="STKaiti" panose="02010600040101010101" pitchFamily="2" charset="-122"/>
                              <a:cs typeface="Times New Roman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CN" sz="3200" i="1" kern="100" smtClean="0">
                              <a:latin typeface="Cambria Math" panose="02040503050406030204" pitchFamily="18" charset="0"/>
                              <a:ea typeface="STKaiti" panose="02010600040101010101" pitchFamily="2" charset="-122"/>
                              <a:cs typeface="Times New Roman"/>
                            </a:rPr>
                            <m:t>AB</m:t>
                          </m:r>
                        </m:e>
                      </m:acc>
                      <m:r>
                        <a:rPr lang="en-US" altLang="zh-CN" sz="3200" b="0" i="1" kern="100" smtClean="0">
                          <a:latin typeface="Cambria Math" panose="02040503050406030204" pitchFamily="18" charset="0"/>
                          <a:ea typeface="STKaiti" panose="02010600040101010101" pitchFamily="2" charset="-122"/>
                          <a:cs typeface="Times New Roman"/>
                        </a:rPr>
                        <m:t>=</m:t>
                      </m:r>
                      <m:r>
                        <a:rPr lang="en-US" altLang="zh-CN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en-US" altLang="zh-CN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zh-CN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m:t>𝒃</m:t>
                      </m:r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E43D9933-1813-DB47-BCB0-CFB8EA210B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865" y="5085184"/>
                <a:ext cx="4378122" cy="6478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5437807" y="3572070"/>
                <a:ext cx="286262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m:t>𝒃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7807" y="3572070"/>
                <a:ext cx="2862623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185598" y="1071546"/>
                <a:ext cx="11695252" cy="5915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altLang="zh-CN" sz="2400" b="1" kern="100" dirty="0">
                    <a:latin typeface="STKaiti" panose="02010600040101010101" pitchFamily="2" charset="-122"/>
                    <a:ea typeface="STKaiti" panose="02010600040101010101" pitchFamily="2" charset="-122"/>
                    <a:cs typeface="Courier New"/>
                  </a:rPr>
                  <a:t>(2)</a:t>
                </a:r>
                <a:r>
                  <a:rPr lang="zh-CN" altLang="zh-CN" sz="2400" b="1" kern="100" dirty="0">
                    <a:latin typeface="STKaiti" panose="02010600040101010101" pitchFamily="2" charset="-122"/>
                    <a:ea typeface="STKaiti" panose="02010600040101010101" pitchFamily="2" charset="-122"/>
                    <a:cs typeface="Times New Roman"/>
                  </a:rPr>
                  <a:t>当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𝒂</m:t>
                    </m:r>
                    <m:r>
                      <a:rPr lang="zh-CN" altLang="en-US" sz="2400" b="1" i="1" kern="100" smtClean="0">
                        <a:latin typeface="Cambria Math" panose="02040503050406030204" pitchFamily="18" charset="0"/>
                        <a:ea typeface="STKaiti" panose="02010600040101010101" pitchFamily="2" charset="-122"/>
                        <a:cs typeface="Times New Roman"/>
                      </a:rPr>
                      <m:t>与</m:t>
                    </m:r>
                    <m:r>
                      <a:rPr lang="en-US" altLang="zh-CN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𝒃</m:t>
                    </m:r>
                    <m:r>
                      <a:rPr lang="zh-CN" altLang="en-US" sz="2400" b="1" i="1" kern="100" smtClean="0">
                        <a:latin typeface="Cambria Math" panose="02040503050406030204" pitchFamily="18" charset="0"/>
                        <a:ea typeface="STKaiti" panose="02010600040101010101" pitchFamily="2" charset="-122"/>
                        <a:cs typeface="Times New Roman"/>
                      </a:rPr>
                      <m:t>反</m:t>
                    </m:r>
                  </m:oMath>
                </a14:m>
                <a:r>
                  <a:rPr lang="zh-CN" altLang="zh-CN" sz="2400" b="1" kern="100" dirty="0">
                    <a:latin typeface="STKaiti" panose="02010600040101010101" pitchFamily="2" charset="-122"/>
                    <a:ea typeface="STKaiti" panose="02010600040101010101" pitchFamily="2" charset="-122"/>
                    <a:cs typeface="Times New Roman"/>
                  </a:rPr>
                  <a:t>向时：</a:t>
                </a:r>
                <a:endParaRPr lang="zh-CN" altLang="zh-CN" sz="2400" b="1" kern="100" dirty="0">
                  <a:effectLst/>
                  <a:latin typeface="STKaiti" panose="02010600040101010101" pitchFamily="2" charset="-122"/>
                  <a:ea typeface="STKaiti" panose="02010600040101010101" pitchFamily="2" charset="-122"/>
                  <a:cs typeface="Courier New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98" y="1071546"/>
                <a:ext cx="11695252" cy="591572"/>
              </a:xfrm>
              <a:prstGeom prst="rect">
                <a:avLst/>
              </a:prstGeom>
              <a:blipFill>
                <a:blip r:embed="rId2"/>
                <a:stretch>
                  <a:fillRect l="-782" b="-237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\\张红\f\2015幻灯片原文件\同步\高一上\步步高\（数学）人A必修4\A29A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095" y="1643050"/>
            <a:ext cx="5794605" cy="1643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直接连接符 10"/>
          <p:cNvCxnSpPr/>
          <p:nvPr/>
        </p:nvCxnSpPr>
        <p:spPr>
          <a:xfrm>
            <a:off x="3511533" y="4214818"/>
            <a:ext cx="642942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6297615" y="4214818"/>
            <a:ext cx="1143008" cy="1588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rot="10800000">
            <a:off x="5241920" y="4209027"/>
            <a:ext cx="2143140" cy="1588"/>
          </a:xfrm>
          <a:prstGeom prst="straightConnector1">
            <a:avLst/>
          </a:prstGeom>
          <a:ln w="508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011863" y="421481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O</a:t>
            </a:r>
            <a:endParaRPr lang="zh-CN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369185" y="4286256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</a:t>
            </a:r>
            <a:endParaRPr lang="zh-CN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011731" y="4286256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</a:t>
            </a:r>
            <a:endParaRPr lang="zh-CN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154739" y="3929066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.</a:t>
            </a:r>
            <a:endParaRPr lang="zh-CN" altLang="en-US" dirty="0"/>
          </a:p>
        </p:txBody>
      </p:sp>
      <p:cxnSp>
        <p:nvCxnSpPr>
          <p:cNvPr id="28" name="直接箭头连接符 27"/>
          <p:cNvCxnSpPr/>
          <p:nvPr/>
        </p:nvCxnSpPr>
        <p:spPr>
          <a:xfrm rot="10800000">
            <a:off x="5221287" y="4209027"/>
            <a:ext cx="1071570" cy="1588"/>
          </a:xfrm>
          <a:prstGeom prst="straightConnector1">
            <a:avLst/>
          </a:prstGeom>
          <a:ln w="508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5E7C0F41-D07C-F74C-9CBD-7F529A394873}"/>
                  </a:ext>
                </a:extLst>
              </p:cNvPr>
              <p:cNvSpPr/>
              <p:nvPr/>
            </p:nvSpPr>
            <p:spPr>
              <a:xfrm>
                <a:off x="395809" y="5373216"/>
                <a:ext cx="7892673" cy="6478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CN" sz="3200" i="1" kern="100" smtClean="0">
                              <a:latin typeface="Cambria Math" panose="02040503050406030204" pitchFamily="18" charset="0"/>
                              <a:ea typeface="STKaiti" panose="02010600040101010101" pitchFamily="2" charset="-122"/>
                              <a:cs typeface="Times New Roman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CN" sz="3200" i="1" kern="100">
                              <a:latin typeface="Cambria Math" panose="02040503050406030204" pitchFamily="18" charset="0"/>
                              <a:ea typeface="STKaiti" panose="02010600040101010101" pitchFamily="2" charset="-122"/>
                              <a:cs typeface="Times New Roman"/>
                            </a:rPr>
                            <m:t>OA</m:t>
                          </m:r>
                        </m:e>
                      </m:acc>
                      <m:r>
                        <a:rPr lang="en-US" altLang="zh-CN" sz="3200" b="0" i="1" kern="100" smtClean="0">
                          <a:latin typeface="Cambria Math" panose="02040503050406030204" pitchFamily="18" charset="0"/>
                          <a:ea typeface="STKaiti" panose="02010600040101010101" pitchFamily="2" charset="-122"/>
                          <a:cs typeface="Times New Roman"/>
                        </a:rPr>
                        <m:t>=</m:t>
                      </m:r>
                      <m:r>
                        <a:rPr lang="en-US" altLang="zh-CN" sz="3200" b="1" i="1" kern="100">
                          <a:latin typeface="Cambria Math" panose="02040503050406030204" pitchFamily="18" charset="0"/>
                          <a:ea typeface="STKaiti" panose="02010600040101010101" pitchFamily="2" charset="-122"/>
                          <a:cs typeface="Times New Roman"/>
                        </a:rPr>
                        <m:t>𝒂</m:t>
                      </m:r>
                      <m:r>
                        <a:rPr lang="zh-CN" altLang="en-US" sz="3200" i="1" kern="100" smtClean="0">
                          <a:latin typeface="Cambria Math" panose="02040503050406030204" pitchFamily="18" charset="0"/>
                          <a:ea typeface="STKaiti" panose="02010600040101010101" pitchFamily="2" charset="-122"/>
                          <a:cs typeface="Times New Roman"/>
                        </a:rPr>
                        <m:t>，</m:t>
                      </m:r>
                      <m:acc>
                        <m:accPr>
                          <m:chr m:val="⃗"/>
                          <m:ctrlPr>
                            <a:rPr lang="en-US" altLang="zh-CN" sz="3200" i="1" kern="100">
                              <a:latin typeface="Cambria Math" panose="02040503050406030204" pitchFamily="18" charset="0"/>
                              <a:ea typeface="STKaiti" panose="02010600040101010101" pitchFamily="2" charset="-122"/>
                              <a:cs typeface="Times New Roman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CN" sz="3200" i="1" kern="100">
                              <a:latin typeface="Cambria Math" panose="02040503050406030204" pitchFamily="18" charset="0"/>
                              <a:ea typeface="STKaiti" panose="02010600040101010101" pitchFamily="2" charset="-122"/>
                              <a:cs typeface="Times New Roman"/>
                            </a:rPr>
                            <m:t>AB</m:t>
                          </m:r>
                        </m:e>
                      </m:acc>
                      <m:r>
                        <a:rPr lang="en-US" altLang="zh-CN" sz="3200" i="1" kern="100">
                          <a:latin typeface="Cambria Math" panose="02040503050406030204" pitchFamily="18" charset="0"/>
                          <a:ea typeface="STKaiti" panose="02010600040101010101" pitchFamily="2" charset="-122"/>
                          <a:cs typeface="Times New Roman"/>
                        </a:rPr>
                        <m:t>=</m:t>
                      </m:r>
                      <m:r>
                        <a:rPr lang="en-US" altLang="zh-CN" sz="3200" b="1" i="1" kern="100" smtClean="0">
                          <a:latin typeface="Cambria Math" panose="02040503050406030204" pitchFamily="18" charset="0"/>
                          <a:ea typeface="STKaiti" panose="02010600040101010101" pitchFamily="2" charset="-122"/>
                          <a:cs typeface="Times New Roman"/>
                        </a:rPr>
                        <m:t>𝒃</m:t>
                      </m:r>
                      <m:r>
                        <a:rPr lang="en-US" altLang="zh-CN" sz="3200" i="1" kern="100">
                          <a:latin typeface="Cambria Math" panose="02040503050406030204" pitchFamily="18" charset="0"/>
                          <a:ea typeface="STKaiti" panose="02010600040101010101" pitchFamily="2" charset="-122"/>
                          <a:cs typeface="Times New Roman"/>
                        </a:rPr>
                        <m:t> </m:t>
                      </m:r>
                      <m:r>
                        <a:rPr lang="zh-CN" altLang="en-US" sz="3200" b="0" i="1" kern="100" smtClean="0">
                          <a:latin typeface="Cambria Math" panose="02040503050406030204" pitchFamily="18" charset="0"/>
                          <a:ea typeface="STKaiti" panose="02010600040101010101" pitchFamily="2" charset="-122"/>
                          <a:cs typeface="Times New Roman"/>
                        </a:rPr>
                        <m:t>，</m:t>
                      </m:r>
                      <m:acc>
                        <m:accPr>
                          <m:chr m:val="⃗"/>
                          <m:ctrlPr>
                            <a:rPr lang="en-US" altLang="zh-CN" sz="3200" i="1" kern="100" smtClean="0">
                              <a:latin typeface="Cambria Math" panose="02040503050406030204" pitchFamily="18" charset="0"/>
                              <a:ea typeface="STKaiti" panose="02010600040101010101" pitchFamily="2" charset="-122"/>
                              <a:cs typeface="Times New Roman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CN" sz="3200" i="1" kern="100" smtClean="0">
                              <a:latin typeface="Cambria Math" panose="02040503050406030204" pitchFamily="18" charset="0"/>
                              <a:ea typeface="STKaiti" panose="02010600040101010101" pitchFamily="2" charset="-122"/>
                              <a:cs typeface="Times New Roman"/>
                            </a:rPr>
                            <m:t>OB</m:t>
                          </m:r>
                        </m:e>
                      </m:acc>
                      <m:r>
                        <a:rPr lang="en-US" altLang="zh-CN" sz="3200" b="0" i="1" kern="100" smtClean="0">
                          <a:latin typeface="Cambria Math" panose="02040503050406030204" pitchFamily="18" charset="0"/>
                          <a:ea typeface="STKaiti" panose="02010600040101010101" pitchFamily="2" charset="-122"/>
                          <a:cs typeface="Times New Roman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zh-CN" sz="3200" i="1" kern="100">
                              <a:latin typeface="Cambria Math" panose="02040503050406030204" pitchFamily="18" charset="0"/>
                              <a:ea typeface="STKaiti" panose="02010600040101010101" pitchFamily="2" charset="-122"/>
                              <a:cs typeface="Times New Roman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CN" sz="3200" i="1" kern="100">
                              <a:latin typeface="Cambria Math" panose="02040503050406030204" pitchFamily="18" charset="0"/>
                              <a:ea typeface="STKaiti" panose="02010600040101010101" pitchFamily="2" charset="-122"/>
                              <a:cs typeface="Times New Roman"/>
                            </a:rPr>
                            <m:t>OA</m:t>
                          </m:r>
                        </m:e>
                      </m:acc>
                      <m:r>
                        <a:rPr lang="en-US" altLang="zh-CN" sz="3200" b="0" i="1" kern="100" smtClean="0">
                          <a:latin typeface="Cambria Math" panose="02040503050406030204" pitchFamily="18" charset="0"/>
                          <a:ea typeface="STKaiti" panose="02010600040101010101" pitchFamily="2" charset="-122"/>
                          <a:cs typeface="Times New Roman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altLang="zh-CN" sz="3200" i="1" kern="100">
                              <a:latin typeface="Cambria Math" panose="02040503050406030204" pitchFamily="18" charset="0"/>
                              <a:ea typeface="STKaiti" panose="02010600040101010101" pitchFamily="2" charset="-122"/>
                              <a:cs typeface="Times New Roman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CN" sz="3200" i="1" kern="100" smtClean="0">
                              <a:latin typeface="Cambria Math" panose="02040503050406030204" pitchFamily="18" charset="0"/>
                              <a:ea typeface="STKaiti" panose="02010600040101010101" pitchFamily="2" charset="-122"/>
                              <a:cs typeface="Times New Roman"/>
                            </a:rPr>
                            <m:t>AB</m:t>
                          </m:r>
                        </m:e>
                      </m:acc>
                      <m:r>
                        <a:rPr lang="en-US" altLang="zh-CN" sz="3200" b="0" i="1" kern="100" smtClean="0">
                          <a:latin typeface="Cambria Math" panose="02040503050406030204" pitchFamily="18" charset="0"/>
                          <a:ea typeface="STKaiti" panose="02010600040101010101" pitchFamily="2" charset="-122"/>
                          <a:cs typeface="Times New Roman"/>
                        </a:rPr>
                        <m:t>=</m:t>
                      </m:r>
                      <m:r>
                        <a:rPr lang="en-US" altLang="zh-CN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en-US" altLang="zh-CN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zh-CN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m:t>𝒃</m:t>
                      </m:r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5E7C0F41-D07C-F74C-9CBD-7F529A3948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809" y="5373216"/>
                <a:ext cx="7892673" cy="6478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6384345" y="3604100"/>
                <a:ext cx="86121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m:t>𝒂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345" y="3604100"/>
                <a:ext cx="86121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5811842" y="4301246"/>
                <a:ext cx="117597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m:t>𝒃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842" y="4301246"/>
                <a:ext cx="117597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3708177" y="3597384"/>
                <a:ext cx="286262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zh-CN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m:t>𝒃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8177" y="3597384"/>
                <a:ext cx="2862623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1" grpId="0"/>
      <p:bldP spid="20" grpId="0"/>
      <p:bldP spid="22" grpId="0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8|0.9|1|0.9"/>
</p:tagLst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lnSpc>
            <a:spcPct val="150000"/>
          </a:lnSpc>
          <a:defRPr kumimoji="1" sz="2400" dirty="0">
            <a:latin typeface="STKaiti" panose="02010600040101010101" pitchFamily="2" charset="-122"/>
            <a:ea typeface="STKaiti" panose="02010600040101010101" pitchFamily="2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2194</TotalTime>
  <Words>1956</Words>
  <Application>Microsoft Office PowerPoint</Application>
  <PresentationFormat>自定义</PresentationFormat>
  <Paragraphs>162</Paragraphs>
  <Slides>28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5" baseType="lpstr">
      <vt:lpstr>IPAPANNEW</vt:lpstr>
      <vt:lpstr>KaiTi</vt:lpstr>
      <vt:lpstr>汉仪旗黑-85S</vt:lpstr>
      <vt:lpstr>黑体</vt:lpstr>
      <vt:lpstr>华文楷体</vt:lpstr>
      <vt:lpstr>华文楷体</vt:lpstr>
      <vt:lpstr>楷体</vt:lpstr>
      <vt:lpstr>宋体</vt:lpstr>
      <vt:lpstr>微软雅黑</vt:lpstr>
      <vt:lpstr>微软雅黑</vt:lpstr>
      <vt:lpstr>Arial</vt:lpstr>
      <vt:lpstr>Calibri</vt:lpstr>
      <vt:lpstr>Cambria Math</vt:lpstr>
      <vt:lpstr>Courier New</vt:lpstr>
      <vt:lpstr>Times New Roman</vt:lpstr>
      <vt:lpstr>主题1</vt:lpstr>
      <vt:lpstr>文档</vt:lpstr>
      <vt:lpstr>6.2.1向量的加法运算</vt:lpstr>
      <vt:lpstr>6.2.1向量的加法运算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</dc:creator>
  <cp:lastModifiedBy>zhou kaiyan</cp:lastModifiedBy>
  <cp:revision>190</cp:revision>
  <dcterms:created xsi:type="dcterms:W3CDTF">2020-02-03T06:14:53Z</dcterms:created>
  <dcterms:modified xsi:type="dcterms:W3CDTF">2020-03-31T03:41:15Z</dcterms:modified>
</cp:coreProperties>
</file>