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74" r:id="rId4"/>
    <p:sldId id="258" r:id="rId5"/>
    <p:sldId id="281" r:id="rId6"/>
    <p:sldId id="264" r:id="rId7"/>
    <p:sldId id="266" r:id="rId8"/>
    <p:sldId id="289" r:id="rId9"/>
    <p:sldId id="283" r:id="rId10"/>
    <p:sldId id="282" r:id="rId11"/>
    <p:sldId id="279" r:id="rId12"/>
    <p:sldId id="280" r:id="rId13"/>
    <p:sldId id="290" r:id="rId14"/>
    <p:sldId id="285" r:id="rId15"/>
    <p:sldId id="286" r:id="rId16"/>
    <p:sldId id="287" r:id="rId17"/>
    <p:sldId id="288" r:id="rId18"/>
    <p:sldId id="268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9AF18-DEDA-4396-B83D-AE9BA2800B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EA679FA-4E78-465F-BD2A-CA6EFC5D924B}">
      <dgm:prSet custT="1"/>
      <dgm:spPr/>
      <dgm:t>
        <a:bodyPr/>
        <a:lstStyle/>
        <a:p>
          <a:pPr rtl="0"/>
          <a:r>
            <a:rPr lang="zh-CN" altLang="en-US" sz="2000" b="1" dirty="0" smtClean="0"/>
            <a:t>叙事情节晓经历</a:t>
          </a:r>
          <a:endParaRPr lang="zh-CN" altLang="en-US" sz="2000" b="1" dirty="0"/>
        </a:p>
      </dgm:t>
    </dgm:pt>
    <dgm:pt modelId="{5ABE5877-6C44-4B2C-87E9-5814B2B77644}" type="parTrans" cxnId="{14BBEF46-FBD0-41CF-8F21-76E696913196}">
      <dgm:prSet/>
      <dgm:spPr/>
      <dgm:t>
        <a:bodyPr/>
        <a:lstStyle/>
        <a:p>
          <a:endParaRPr lang="zh-CN" altLang="en-US"/>
        </a:p>
      </dgm:t>
    </dgm:pt>
    <dgm:pt modelId="{B791F8AC-39F9-4B0B-A6D2-24D0176D13D9}" type="sibTrans" cxnId="{14BBEF46-FBD0-41CF-8F21-76E696913196}">
      <dgm:prSet/>
      <dgm:spPr/>
      <dgm:t>
        <a:bodyPr/>
        <a:lstStyle/>
        <a:p>
          <a:endParaRPr lang="zh-CN" altLang="en-US"/>
        </a:p>
      </dgm:t>
    </dgm:pt>
    <dgm:pt modelId="{20ACEB0D-1CA0-47FA-B215-0424EE2E0F39}">
      <dgm:prSet custT="1"/>
      <dgm:spPr/>
      <dgm:t>
        <a:bodyPr/>
        <a:lstStyle/>
        <a:p>
          <a:pPr rtl="0"/>
          <a:r>
            <a:rPr lang="zh-CN" sz="2000" b="1" dirty="0" smtClean="0"/>
            <a:t>场景描写窥个性</a:t>
          </a:r>
          <a:endParaRPr lang="zh-CN" altLang="en-US" sz="2000" b="1" dirty="0"/>
        </a:p>
      </dgm:t>
    </dgm:pt>
    <dgm:pt modelId="{EF17C0A4-D4C2-4830-87C1-EE0EC3D0122B}" type="parTrans" cxnId="{E99197DB-2C13-489B-89F3-78D966891CC7}">
      <dgm:prSet/>
      <dgm:spPr/>
      <dgm:t>
        <a:bodyPr/>
        <a:lstStyle/>
        <a:p>
          <a:endParaRPr lang="zh-CN" altLang="en-US"/>
        </a:p>
      </dgm:t>
    </dgm:pt>
    <dgm:pt modelId="{9EC1031C-A59A-4C58-8B8F-40874A714C92}" type="sibTrans" cxnId="{E99197DB-2C13-489B-89F3-78D966891CC7}">
      <dgm:prSet/>
      <dgm:spPr/>
      <dgm:t>
        <a:bodyPr/>
        <a:lstStyle/>
        <a:p>
          <a:endParaRPr lang="zh-CN" altLang="en-US"/>
        </a:p>
      </dgm:t>
    </dgm:pt>
    <dgm:pt modelId="{1F2045A3-74E2-4A63-AFD4-22FDB35735C3}">
      <dgm:prSet custT="1"/>
      <dgm:spPr/>
      <dgm:t>
        <a:bodyPr/>
        <a:lstStyle/>
        <a:p>
          <a:pPr rtl="0"/>
          <a:r>
            <a:rPr lang="zh-CN" sz="2000" b="1" dirty="0" smtClean="0"/>
            <a:t>互见互证</a:t>
          </a:r>
          <a:r>
            <a:rPr lang="zh-CN" altLang="en-US" sz="2000" b="1" dirty="0" smtClean="0"/>
            <a:t>探</a:t>
          </a:r>
          <a:r>
            <a:rPr lang="zh-CN" sz="2000" b="1" dirty="0" smtClean="0"/>
            <a:t>全貌</a:t>
          </a:r>
          <a:endParaRPr lang="zh-CN" altLang="en-US" sz="2000" b="1" dirty="0"/>
        </a:p>
      </dgm:t>
    </dgm:pt>
    <dgm:pt modelId="{9F106589-6784-4AC4-911A-FF6DE8E1B675}" type="parTrans" cxnId="{AF04FBBA-B1B4-494F-B0F8-91422EC7CDFB}">
      <dgm:prSet/>
      <dgm:spPr/>
      <dgm:t>
        <a:bodyPr/>
        <a:lstStyle/>
        <a:p>
          <a:endParaRPr lang="zh-CN" altLang="en-US"/>
        </a:p>
      </dgm:t>
    </dgm:pt>
    <dgm:pt modelId="{08AAF00A-993B-4775-A8E6-6FB7754A7675}" type="sibTrans" cxnId="{AF04FBBA-B1B4-494F-B0F8-91422EC7CDFB}">
      <dgm:prSet/>
      <dgm:spPr/>
      <dgm:t>
        <a:bodyPr/>
        <a:lstStyle/>
        <a:p>
          <a:endParaRPr lang="zh-CN" altLang="en-US"/>
        </a:p>
      </dgm:t>
    </dgm:pt>
    <dgm:pt modelId="{7C0E7E16-89D3-429C-8147-3A4DD411A464}" type="pres">
      <dgm:prSet presAssocID="{A319AF18-DEDA-4396-B83D-AE9BA2800B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47D78A-CE39-409E-B52D-883A08B53B84}" type="pres">
      <dgm:prSet presAssocID="{A319AF18-DEDA-4396-B83D-AE9BA2800B14}" presName="arrow" presStyleLbl="bgShp" presStyleIdx="0" presStyleCnt="1" custLinFactNeighborX="-440"/>
      <dgm:spPr/>
    </dgm:pt>
    <dgm:pt modelId="{3618D784-CCD2-4598-96D6-5EF9A357D52A}" type="pres">
      <dgm:prSet presAssocID="{A319AF18-DEDA-4396-B83D-AE9BA2800B14}" presName="linearProcess" presStyleCnt="0"/>
      <dgm:spPr/>
    </dgm:pt>
    <dgm:pt modelId="{ECB10674-C8DC-41B9-9946-54A82B6C3402}" type="pres">
      <dgm:prSet presAssocID="{9EA679FA-4E78-465F-BD2A-CA6EFC5D924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9FE0F9-57C7-4F89-A88D-D54AE12C9F2F}" type="pres">
      <dgm:prSet presAssocID="{B791F8AC-39F9-4B0B-A6D2-24D0176D13D9}" presName="sibTrans" presStyleCnt="0"/>
      <dgm:spPr/>
    </dgm:pt>
    <dgm:pt modelId="{AD947156-D244-4AAB-B0E0-020784D18AD6}" type="pres">
      <dgm:prSet presAssocID="{20ACEB0D-1CA0-47FA-B215-0424EE2E0F3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F4A373-0ED9-4F11-A44C-48D730269443}" type="pres">
      <dgm:prSet presAssocID="{9EC1031C-A59A-4C58-8B8F-40874A714C92}" presName="sibTrans" presStyleCnt="0"/>
      <dgm:spPr/>
    </dgm:pt>
    <dgm:pt modelId="{C467F7FD-9BE1-4449-B474-8E022EDD36C7}" type="pres">
      <dgm:prSet presAssocID="{1F2045A3-74E2-4A63-AFD4-22FDB35735C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BBEF46-FBD0-41CF-8F21-76E696913196}" srcId="{A319AF18-DEDA-4396-B83D-AE9BA2800B14}" destId="{9EA679FA-4E78-465F-BD2A-CA6EFC5D924B}" srcOrd="0" destOrd="0" parTransId="{5ABE5877-6C44-4B2C-87E9-5814B2B77644}" sibTransId="{B791F8AC-39F9-4B0B-A6D2-24D0176D13D9}"/>
    <dgm:cxn modelId="{E99197DB-2C13-489B-89F3-78D966891CC7}" srcId="{A319AF18-DEDA-4396-B83D-AE9BA2800B14}" destId="{20ACEB0D-1CA0-47FA-B215-0424EE2E0F39}" srcOrd="1" destOrd="0" parTransId="{EF17C0A4-D4C2-4830-87C1-EE0EC3D0122B}" sibTransId="{9EC1031C-A59A-4C58-8B8F-40874A714C92}"/>
    <dgm:cxn modelId="{C55DFF5A-80A4-4537-A71D-72FFCD0786B9}" type="presOf" srcId="{A319AF18-DEDA-4396-B83D-AE9BA2800B14}" destId="{7C0E7E16-89D3-429C-8147-3A4DD411A464}" srcOrd="0" destOrd="0" presId="urn:microsoft.com/office/officeart/2005/8/layout/hProcess9"/>
    <dgm:cxn modelId="{AF89D788-F653-44EF-81D4-65E3A9952F82}" type="presOf" srcId="{1F2045A3-74E2-4A63-AFD4-22FDB35735C3}" destId="{C467F7FD-9BE1-4449-B474-8E022EDD36C7}" srcOrd="0" destOrd="0" presId="urn:microsoft.com/office/officeart/2005/8/layout/hProcess9"/>
    <dgm:cxn modelId="{AF04FBBA-B1B4-494F-B0F8-91422EC7CDFB}" srcId="{A319AF18-DEDA-4396-B83D-AE9BA2800B14}" destId="{1F2045A3-74E2-4A63-AFD4-22FDB35735C3}" srcOrd="2" destOrd="0" parTransId="{9F106589-6784-4AC4-911A-FF6DE8E1B675}" sibTransId="{08AAF00A-993B-4775-A8E6-6FB7754A7675}"/>
    <dgm:cxn modelId="{55765774-3ABE-4F11-BB37-8B24028B82A6}" type="presOf" srcId="{20ACEB0D-1CA0-47FA-B215-0424EE2E0F39}" destId="{AD947156-D244-4AAB-B0E0-020784D18AD6}" srcOrd="0" destOrd="0" presId="urn:microsoft.com/office/officeart/2005/8/layout/hProcess9"/>
    <dgm:cxn modelId="{65F99ED4-8DA0-447A-B460-07C6338104F5}" type="presOf" srcId="{9EA679FA-4E78-465F-BD2A-CA6EFC5D924B}" destId="{ECB10674-C8DC-41B9-9946-54A82B6C3402}" srcOrd="0" destOrd="0" presId="urn:microsoft.com/office/officeart/2005/8/layout/hProcess9"/>
    <dgm:cxn modelId="{6A3198B1-6828-4DE3-8E35-C11F4AC01DA3}" type="presParOf" srcId="{7C0E7E16-89D3-429C-8147-3A4DD411A464}" destId="{0C47D78A-CE39-409E-B52D-883A08B53B84}" srcOrd="0" destOrd="0" presId="urn:microsoft.com/office/officeart/2005/8/layout/hProcess9"/>
    <dgm:cxn modelId="{D95060B6-6ABB-4B16-AE19-1447D2F65DDB}" type="presParOf" srcId="{7C0E7E16-89D3-429C-8147-3A4DD411A464}" destId="{3618D784-CCD2-4598-96D6-5EF9A357D52A}" srcOrd="1" destOrd="0" presId="urn:microsoft.com/office/officeart/2005/8/layout/hProcess9"/>
    <dgm:cxn modelId="{81A5F9D5-790D-408C-BF92-650E5AD0FE8A}" type="presParOf" srcId="{3618D784-CCD2-4598-96D6-5EF9A357D52A}" destId="{ECB10674-C8DC-41B9-9946-54A82B6C3402}" srcOrd="0" destOrd="0" presId="urn:microsoft.com/office/officeart/2005/8/layout/hProcess9"/>
    <dgm:cxn modelId="{63CBADE3-61BD-4475-9A71-D33D85A99DAA}" type="presParOf" srcId="{3618D784-CCD2-4598-96D6-5EF9A357D52A}" destId="{229FE0F9-57C7-4F89-A88D-D54AE12C9F2F}" srcOrd="1" destOrd="0" presId="urn:microsoft.com/office/officeart/2005/8/layout/hProcess9"/>
    <dgm:cxn modelId="{D27ABDD0-10FC-4108-AD05-407EF33DF2D5}" type="presParOf" srcId="{3618D784-CCD2-4598-96D6-5EF9A357D52A}" destId="{AD947156-D244-4AAB-B0E0-020784D18AD6}" srcOrd="2" destOrd="0" presId="urn:microsoft.com/office/officeart/2005/8/layout/hProcess9"/>
    <dgm:cxn modelId="{55BC8C70-6985-4A9D-994A-CFD958D9DE02}" type="presParOf" srcId="{3618D784-CCD2-4598-96D6-5EF9A357D52A}" destId="{47F4A373-0ED9-4F11-A44C-48D730269443}" srcOrd="3" destOrd="0" presId="urn:microsoft.com/office/officeart/2005/8/layout/hProcess9"/>
    <dgm:cxn modelId="{605A83CB-50D9-4CA1-A3F1-F938A33604BB}" type="presParOf" srcId="{3618D784-CCD2-4598-96D6-5EF9A357D52A}" destId="{C467F7FD-9BE1-4449-B474-8E022EDD36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CCFFD-4BC6-4018-B97E-F83988D5E4B1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02EB1-6A86-49DC-97EE-FC3290E73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5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fld id="{9A0DB2DC-4C9A-4742-B13C-FB6460FD3503}" type="slidenum">
              <a:rPr lang="zh-CN" altLang="en-US" sz="1300" dirty="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rPr>
              <a:t>1</a:t>
            </a:fld>
            <a:endParaRPr lang="zh-CN" altLang="en-US" sz="1300" dirty="0">
              <a:solidFill>
                <a:schemeClr val="tx1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35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5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z="135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9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3" name="日期占位符 15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60401" y="4762500"/>
            <a:ext cx="2024063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fontAlgn="base"/>
            <a:fld id="{BB962C8B-B14F-4D97-AF65-F5344CB8AC3E}" type="datetime1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  <a:t>2020/4/6</a:t>
            </a:fld>
            <a:endParaRPr lang="zh-CN" altLang="en-US" strike="noStrike" noProof="1"/>
          </a:p>
        </p:txBody>
      </p:sp>
      <p:sp>
        <p:nvSpPr>
          <p:cNvPr id="2054" name="页脚占位符 16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689" y="4762500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fontAlgn="base"/>
            <a:endParaRPr lang="zh-CN" altLang="en-US" strike="noStrike" noProof="1"/>
          </a:p>
        </p:txBody>
      </p:sp>
      <p:sp>
        <p:nvSpPr>
          <p:cNvPr id="2055" name="灯片编号占位符 17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1" y="4762500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5795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9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86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84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04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1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4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0358-5011-4EDD-859D-3C2EBD2CD3A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75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88565" y="2491159"/>
            <a:ext cx="6823995" cy="728663"/>
          </a:xfrm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ct val="0"/>
              </a:spcAft>
            </a:pP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《</a:t>
            </a:r>
            <a:r>
              <a:rPr lang="zh-CN" altLang="en-US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鸿门宴</a:t>
            </a: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》</a:t>
            </a:r>
            <a:r>
              <a:rPr lang="zh-CN" altLang="en-US" sz="3200" b="1" spc="200" noProof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（二）</a:t>
            </a: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/>
            </a:r>
            <a:b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</a:br>
            <a:endParaRPr kumimoji="0" lang="zh-CN" altLang="en-US" sz="3200" b="0" i="0" u="none" strike="noStrike" kern="1200" cap="none" spc="200" normalizeH="0" baseline="0" noProof="1">
              <a:solidFill>
                <a:srgbClr val="FF0000"/>
              </a:solidFill>
              <a:uFillTx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楷体" pitchFamily="49" charset="-122"/>
                <a:sym typeface="Calibri" panose="020F0502020204030204"/>
              </a:rPr>
              <a:t>  </a:t>
            </a:r>
            <a:r>
              <a:rPr kumimoji="0" lang="en-US" altLang="zh-CN" sz="2665" b="0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21509" name="文本框 10"/>
          <p:cNvSpPr txBox="1"/>
          <p:nvPr/>
        </p:nvSpPr>
        <p:spPr>
          <a:xfrm>
            <a:off x="3779912" y="1193800"/>
            <a:ext cx="4969319" cy="502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hangingPunct="0"/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朝阳区线上课堂</a:t>
            </a:r>
            <a:r>
              <a:rPr lang="en-US" altLang="zh-CN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·</a:t>
            </a:r>
            <a:r>
              <a:rPr lang="zh-CN" altLang="en-US" sz="2665" b="1" dirty="0" smtClean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高一年级</a:t>
            </a:r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语文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楷体" pitchFamily="49" charset="-122"/>
              <a:sym typeface="+mn-ea"/>
            </a:endParaRPr>
          </a:p>
        </p:txBody>
      </p:sp>
      <p:sp>
        <p:nvSpPr>
          <p:cNvPr id="21510" name="文本框 8"/>
          <p:cNvSpPr txBox="1"/>
          <p:nvPr/>
        </p:nvSpPr>
        <p:spPr>
          <a:xfrm>
            <a:off x="2267744" y="3808465"/>
            <a:ext cx="6311107" cy="7075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665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中国人民大学附属中学朝阳学校    彭蕾   </a:t>
            </a:r>
            <a:endParaRPr lang="zh-CN" altLang="en-US" sz="2665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4546848" cy="63757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zh-CN" altLang="en-US" sz="2800" b="1" dirty="0" smtClean="0"/>
              <a:t>从人物表现（情节）中见性格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3568" y="1196949"/>
            <a:ext cx="2808312" cy="35350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b="1" dirty="0"/>
              <a:t>笼络人心入关</a:t>
            </a:r>
            <a:r>
              <a:rPr lang="zh-CN" altLang="en-US" sz="2200" b="1" dirty="0" smtClean="0"/>
              <a:t>克己</a:t>
            </a:r>
            <a:endParaRPr lang="en-US" altLang="zh-CN" sz="2200" b="1" dirty="0" smtClean="0"/>
          </a:p>
          <a:p>
            <a:pPr marL="0" indent="0">
              <a:buNone/>
            </a:pPr>
            <a:r>
              <a:rPr lang="zh-CN" altLang="en-US" sz="2200" b="1" dirty="0" smtClean="0"/>
              <a:t>胸怀</a:t>
            </a:r>
            <a:r>
              <a:rPr lang="zh-CN" altLang="en-US" sz="2200" b="1" dirty="0"/>
              <a:t>壮志</a:t>
            </a:r>
            <a:r>
              <a:rPr lang="zh-CN" altLang="en-US" sz="2200" b="1" dirty="0" smtClean="0"/>
              <a:t>以退为进</a:t>
            </a:r>
            <a:endParaRPr lang="en-US" altLang="zh-CN" sz="2200" b="1" dirty="0" smtClean="0"/>
          </a:p>
          <a:p>
            <a:pPr marL="0" indent="0">
              <a:buNone/>
            </a:pPr>
            <a:r>
              <a:rPr lang="zh-CN" altLang="en-US" sz="2200" b="1" dirty="0"/>
              <a:t>问计张良</a:t>
            </a:r>
            <a:r>
              <a:rPr lang="zh-CN" altLang="en-US" sz="2200" b="1" dirty="0" smtClean="0"/>
              <a:t>一线生机</a:t>
            </a:r>
            <a:endParaRPr lang="en-US" altLang="zh-CN" sz="2200" b="1" dirty="0" smtClean="0"/>
          </a:p>
          <a:p>
            <a:pPr marL="0" indent="0">
              <a:buNone/>
            </a:pPr>
            <a:r>
              <a:rPr lang="zh-CN" altLang="en-US" sz="2200" b="1" dirty="0" smtClean="0"/>
              <a:t>结交</a:t>
            </a:r>
            <a:r>
              <a:rPr lang="zh-CN" altLang="en-US" sz="2200" b="1" dirty="0"/>
              <a:t>项伯</a:t>
            </a:r>
            <a:r>
              <a:rPr lang="zh-CN" altLang="en-US" sz="2200" b="1" dirty="0" smtClean="0"/>
              <a:t>逢凶化吉</a:t>
            </a:r>
            <a:endParaRPr lang="en-US" altLang="zh-CN" sz="2200" b="1" dirty="0" smtClean="0"/>
          </a:p>
          <a:p>
            <a:pPr marL="0" indent="0">
              <a:buNone/>
            </a:pPr>
            <a:r>
              <a:rPr lang="zh-CN" altLang="en-US" sz="2200" b="1" dirty="0"/>
              <a:t>巧言逢迎卑辞谢</a:t>
            </a:r>
            <a:r>
              <a:rPr lang="zh-CN" altLang="en-US" sz="2200" b="1" dirty="0" smtClean="0"/>
              <a:t>罪</a:t>
            </a:r>
            <a:endParaRPr lang="en-US" altLang="zh-CN" sz="2200" b="1" dirty="0" smtClean="0"/>
          </a:p>
          <a:p>
            <a:pPr marL="0" indent="0">
              <a:buNone/>
            </a:pPr>
            <a:r>
              <a:rPr lang="zh-CN" altLang="en-US" sz="2200" b="1" dirty="0" smtClean="0"/>
              <a:t>忍</a:t>
            </a:r>
            <a:r>
              <a:rPr lang="zh-CN" altLang="en-US" sz="2200" b="1" dirty="0"/>
              <a:t>辱示弱甘居</a:t>
            </a:r>
            <a:r>
              <a:rPr lang="zh-CN" altLang="en-US" sz="2200" b="1" dirty="0" smtClean="0"/>
              <a:t>下位</a:t>
            </a:r>
            <a:endParaRPr lang="en-US" altLang="zh-CN" sz="2200" b="1" dirty="0" smtClean="0"/>
          </a:p>
          <a:p>
            <a:pPr marL="0" indent="0">
              <a:buNone/>
            </a:pPr>
            <a:r>
              <a:rPr lang="zh-CN" altLang="en-US" sz="2200" b="1" dirty="0"/>
              <a:t>见机行事</a:t>
            </a:r>
            <a:r>
              <a:rPr lang="zh-CN" altLang="en-US" sz="2200" b="1" dirty="0" smtClean="0"/>
              <a:t>不辞而别</a:t>
            </a:r>
            <a:endParaRPr lang="en-US" altLang="zh-CN" sz="2200" b="1" dirty="0" smtClean="0"/>
          </a:p>
          <a:p>
            <a:pPr marL="0" indent="0">
              <a:buNone/>
            </a:pPr>
            <a:r>
              <a:rPr lang="zh-CN" altLang="en-US" sz="2200" b="1" dirty="0" smtClean="0"/>
              <a:t>机敏</a:t>
            </a:r>
            <a:r>
              <a:rPr lang="zh-CN" altLang="en-US" sz="2200" b="1" dirty="0"/>
              <a:t>多谋留良献礼</a:t>
            </a:r>
            <a:endParaRPr lang="zh-CN" altLang="en-US" sz="2200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635896" y="1275606"/>
            <a:ext cx="1584176" cy="252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坚忍克己</a:t>
            </a:r>
            <a:endParaRPr lang="en-US" altLang="zh-CN" b="1" dirty="0" smtClean="0"/>
          </a:p>
        </p:txBody>
      </p:sp>
      <p:sp>
        <p:nvSpPr>
          <p:cNvPr id="7" name="圆角矩形 6"/>
          <p:cNvSpPr/>
          <p:nvPr/>
        </p:nvSpPr>
        <p:spPr>
          <a:xfrm>
            <a:off x="3635896" y="2067694"/>
            <a:ext cx="2376264" cy="252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礼贤下士，虚怀纳谏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635896" y="2463738"/>
            <a:ext cx="2664296" cy="252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机敏过人，相机而动</a:t>
            </a:r>
            <a:endParaRPr lang="zh-CN" altLang="en-US" b="1" dirty="0"/>
          </a:p>
        </p:txBody>
      </p:sp>
      <p:sp>
        <p:nvSpPr>
          <p:cNvPr id="9" name="圆角矩形 8"/>
          <p:cNvSpPr/>
          <p:nvPr/>
        </p:nvSpPr>
        <p:spPr>
          <a:xfrm>
            <a:off x="3635896" y="2931790"/>
            <a:ext cx="2088232" cy="216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能言善辩</a:t>
            </a:r>
            <a:endParaRPr lang="en-US" altLang="zh-CN" b="1" dirty="0" smtClean="0"/>
          </a:p>
        </p:txBody>
      </p:sp>
      <p:sp>
        <p:nvSpPr>
          <p:cNvPr id="10" name="圆角矩形 9"/>
          <p:cNvSpPr/>
          <p:nvPr/>
        </p:nvSpPr>
        <p:spPr>
          <a:xfrm>
            <a:off x="3714378" y="3651870"/>
            <a:ext cx="1865734" cy="306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多谋善断</a:t>
            </a:r>
            <a:endParaRPr lang="en-US" altLang="zh-CN" b="1" dirty="0"/>
          </a:p>
        </p:txBody>
      </p:sp>
      <p:sp>
        <p:nvSpPr>
          <p:cNvPr id="11" name="圆角矩形 10"/>
          <p:cNvSpPr/>
          <p:nvPr/>
        </p:nvSpPr>
        <p:spPr>
          <a:xfrm>
            <a:off x="3635896" y="3291830"/>
            <a:ext cx="194421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能屈能伸</a:t>
            </a:r>
            <a:endParaRPr lang="en-US" altLang="zh-CN" b="1" dirty="0"/>
          </a:p>
        </p:txBody>
      </p:sp>
      <p:sp>
        <p:nvSpPr>
          <p:cNvPr id="12" name="圆角矩形 11"/>
          <p:cNvSpPr/>
          <p:nvPr/>
        </p:nvSpPr>
        <p:spPr>
          <a:xfrm>
            <a:off x="3635896" y="1671650"/>
            <a:ext cx="1584176" cy="252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胸怀大志</a:t>
            </a:r>
            <a:endParaRPr lang="en-US" altLang="zh-CN" b="1" dirty="0"/>
          </a:p>
        </p:txBody>
      </p:sp>
      <p:sp>
        <p:nvSpPr>
          <p:cNvPr id="14" name="圆角矩形 13"/>
          <p:cNvSpPr/>
          <p:nvPr/>
        </p:nvSpPr>
        <p:spPr>
          <a:xfrm>
            <a:off x="3635896" y="4083918"/>
            <a:ext cx="2664296" cy="306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行事缜密，老练成熟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96442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106688" cy="4320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zh-CN" altLang="en-US" sz="2800" b="1" dirty="0" smtClean="0"/>
              <a:t>关注情节中的细节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4578682"/>
            <a:ext cx="2664296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b="1" dirty="0" smtClean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沛公</a:t>
            </a:r>
            <a:r>
              <a:rPr lang="zh-CN" altLang="en-US" sz="18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至军，立诛曹无伤</a:t>
            </a:r>
            <a:r>
              <a:rPr lang="zh-CN" altLang="en-US" sz="1800" b="1" dirty="0" smtClean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。</a:t>
            </a:r>
            <a:endParaRPr lang="en-US" altLang="zh-CN" sz="1800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684490" y="4587974"/>
            <a:ext cx="1983854" cy="306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杀伐果决</a:t>
            </a:r>
            <a:endParaRPr lang="en-US" altLang="zh-CN" b="1" dirty="0"/>
          </a:p>
        </p:txBody>
      </p:sp>
      <p:sp>
        <p:nvSpPr>
          <p:cNvPr id="5" name="圆角矩形 4"/>
          <p:cNvSpPr/>
          <p:nvPr/>
        </p:nvSpPr>
        <p:spPr>
          <a:xfrm>
            <a:off x="5796136" y="1419622"/>
            <a:ext cx="2808312" cy="441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“市井气”“江湖气”</a:t>
            </a:r>
            <a:endParaRPr lang="en-US" altLang="zh-CN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251520" y="2357467"/>
            <a:ext cx="583264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汉高祖是百姓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出身，是一个地地道道的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百姓。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                                                                 ——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胡适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刘邦能够打败项羽，是因为刘邦和贵族出身的项羽不同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比较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熟悉社会生活，了解人民心理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</a:p>
          <a:p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                                                                 ——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毛泽东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1347614"/>
            <a:ext cx="50760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沛公奉卮酒为寿，约为婚姻。</a:t>
            </a:r>
            <a:endParaRPr lang="en-US" altLang="zh-CN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君为我呼入，吾得兄事之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4083918"/>
            <a:ext cx="45704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沛公曰：“今者出，未辞也，为之奈何？”</a:t>
            </a:r>
            <a:endParaRPr lang="en-US" altLang="zh-CN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剪去对角的矩形 9"/>
          <p:cNvSpPr/>
          <p:nvPr/>
        </p:nvSpPr>
        <p:spPr>
          <a:xfrm>
            <a:off x="5796136" y="4119922"/>
            <a:ext cx="1440160" cy="25202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圆滑虚伪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3664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7240" y="205979"/>
            <a:ext cx="2818656" cy="493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zh-CN" altLang="en-US" sz="2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关注</a:t>
            </a:r>
            <a:r>
              <a:rPr lang="zh-CN" altLang="en-US" sz="2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描写中的细节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7240" y="1056135"/>
            <a:ext cx="4546848" cy="3634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8000" b="1" dirty="0" smtClean="0"/>
              <a:t>以语言描写为例</a:t>
            </a:r>
            <a:r>
              <a:rPr lang="en-US" altLang="zh-CN" sz="8000" b="1" dirty="0"/>
              <a:t>——</a:t>
            </a:r>
            <a:r>
              <a:rPr lang="zh-CN" altLang="en-US" sz="8000" b="1" dirty="0" smtClean="0"/>
              <a:t>“称呼” 见其人</a:t>
            </a:r>
            <a:endParaRPr lang="en-US" altLang="zh-CN" sz="8000" b="1" dirty="0" smtClean="0"/>
          </a:p>
          <a:p>
            <a:endParaRPr lang="en-US" altLang="zh-CN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7584" y="2499742"/>
            <a:ext cx="8064896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沛公曰：“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君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安与项伯有故？”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沛公曰：“孰与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君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少长？”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沛公曰：“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君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为我呼入，吾得兄事之。”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曰：“我持白璧一双，欲献项王；玉斗一双，欲与亚父。会其怒，不敢献。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为我献之。”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 沛公谓张良曰：“从此道至吾军，不过二十里耳。度我至军中，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乃入。”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1707654"/>
            <a:ext cx="741682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臣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与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将军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戮力而攻秦，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将军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战河北，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臣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战河南，然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不自意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能先入关破秦，得复见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将军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于此。今者有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小人之言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 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令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将军与臣有郤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dirty="0"/>
          </a:p>
        </p:txBody>
      </p:sp>
      <p:sp>
        <p:nvSpPr>
          <p:cNvPr id="8" name="剪去对角的矩形 7"/>
          <p:cNvSpPr/>
          <p:nvPr/>
        </p:nvSpPr>
        <p:spPr>
          <a:xfrm>
            <a:off x="5796136" y="2355726"/>
            <a:ext cx="2448272" cy="50405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能说会道、圆滑狡诈</a:t>
            </a:r>
            <a:endParaRPr lang="zh-CN" altLang="en-US" b="1" dirty="0"/>
          </a:p>
        </p:txBody>
      </p:sp>
      <p:sp>
        <p:nvSpPr>
          <p:cNvPr id="9" name="剪去对角的矩形 8"/>
          <p:cNvSpPr/>
          <p:nvPr/>
        </p:nvSpPr>
        <p:spPr>
          <a:xfrm>
            <a:off x="4139952" y="2571750"/>
            <a:ext cx="1152128" cy="25202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生性多疑</a:t>
            </a:r>
          </a:p>
        </p:txBody>
      </p:sp>
      <p:sp>
        <p:nvSpPr>
          <p:cNvPr id="11" name="矩形 10"/>
          <p:cNvSpPr/>
          <p:nvPr/>
        </p:nvSpPr>
        <p:spPr>
          <a:xfrm>
            <a:off x="827584" y="4371950"/>
            <a:ext cx="53285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鲰生</a:t>
            </a:r>
            <a:r>
              <a:rPr lang="en-US" altLang="zh-CN" b="1" dirty="0" err="1">
                <a:latin typeface="华文楷体" pitchFamily="2" charset="-122"/>
                <a:ea typeface="华文楷体" pitchFamily="2" charset="-122"/>
              </a:rPr>
              <a:t>说我曰“距关，毋内诸侯，秦地可尽王也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。”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剪去对角的矩形 11"/>
          <p:cNvSpPr/>
          <p:nvPr/>
        </p:nvSpPr>
        <p:spPr>
          <a:xfrm>
            <a:off x="6300192" y="4407954"/>
            <a:ext cx="1512168" cy="25202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善于伪装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826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7654"/>
            <a:ext cx="172819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圆角矩形 4"/>
          <p:cNvSpPr/>
          <p:nvPr/>
        </p:nvSpPr>
        <p:spPr>
          <a:xfrm>
            <a:off x="755576" y="1203598"/>
            <a:ext cx="1707396" cy="32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坚忍克己</a:t>
            </a:r>
            <a:endParaRPr lang="en-US" altLang="zh-CN" b="1" dirty="0" smtClean="0"/>
          </a:p>
        </p:txBody>
      </p:sp>
      <p:sp>
        <p:nvSpPr>
          <p:cNvPr id="6" name="圆角矩形 5"/>
          <p:cNvSpPr/>
          <p:nvPr/>
        </p:nvSpPr>
        <p:spPr>
          <a:xfrm>
            <a:off x="777980" y="2067694"/>
            <a:ext cx="2561093" cy="252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礼贤下士，虚怀纳谏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55576" y="2463738"/>
            <a:ext cx="2871529" cy="252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机敏过人，相机而动</a:t>
            </a:r>
            <a:endParaRPr lang="zh-CN" altLang="en-US" b="1" dirty="0"/>
          </a:p>
        </p:txBody>
      </p:sp>
      <p:sp>
        <p:nvSpPr>
          <p:cNvPr id="8" name="圆角矩形 7"/>
          <p:cNvSpPr/>
          <p:nvPr/>
        </p:nvSpPr>
        <p:spPr>
          <a:xfrm>
            <a:off x="777980" y="2859782"/>
            <a:ext cx="2273062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能言善辩</a:t>
            </a:r>
            <a:endParaRPr lang="en-US" altLang="zh-CN" b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755576" y="3651870"/>
            <a:ext cx="2151449" cy="306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多谋善断</a:t>
            </a:r>
            <a:endParaRPr lang="en-US" altLang="zh-CN" b="1" dirty="0"/>
          </a:p>
        </p:txBody>
      </p:sp>
      <p:sp>
        <p:nvSpPr>
          <p:cNvPr id="10" name="圆角矩形 9"/>
          <p:cNvSpPr/>
          <p:nvPr/>
        </p:nvSpPr>
        <p:spPr>
          <a:xfrm>
            <a:off x="811586" y="3291830"/>
            <a:ext cx="2095440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能屈能伸</a:t>
            </a:r>
            <a:endParaRPr lang="en-US" altLang="zh-CN" b="1" dirty="0"/>
          </a:p>
        </p:txBody>
      </p:sp>
      <p:sp>
        <p:nvSpPr>
          <p:cNvPr id="11" name="圆角矩形 10"/>
          <p:cNvSpPr/>
          <p:nvPr/>
        </p:nvSpPr>
        <p:spPr>
          <a:xfrm>
            <a:off x="755576" y="1671650"/>
            <a:ext cx="1707396" cy="252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胸怀大志</a:t>
            </a:r>
            <a:endParaRPr lang="en-US" altLang="zh-CN" b="1" dirty="0"/>
          </a:p>
        </p:txBody>
      </p:sp>
      <p:sp>
        <p:nvSpPr>
          <p:cNvPr id="12" name="圆角矩形 11"/>
          <p:cNvSpPr/>
          <p:nvPr/>
        </p:nvSpPr>
        <p:spPr>
          <a:xfrm>
            <a:off x="755576" y="4083918"/>
            <a:ext cx="2871529" cy="306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行事缜密，老练成熟</a:t>
            </a:r>
            <a:endParaRPr lang="en-US" altLang="zh-CN" b="1" dirty="0"/>
          </a:p>
        </p:txBody>
      </p:sp>
      <p:sp>
        <p:nvSpPr>
          <p:cNvPr id="13" name="圆角矩形 12"/>
          <p:cNvSpPr/>
          <p:nvPr/>
        </p:nvSpPr>
        <p:spPr>
          <a:xfrm>
            <a:off x="755576" y="4497964"/>
            <a:ext cx="1983854" cy="306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杀伐果决</a:t>
            </a:r>
            <a:endParaRPr lang="en-US" altLang="zh-CN" b="1" dirty="0"/>
          </a:p>
        </p:txBody>
      </p:sp>
      <p:sp>
        <p:nvSpPr>
          <p:cNvPr id="14" name="圆角矩形 13"/>
          <p:cNvSpPr/>
          <p:nvPr/>
        </p:nvSpPr>
        <p:spPr>
          <a:xfrm>
            <a:off x="5796136" y="1338613"/>
            <a:ext cx="2808312" cy="441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“市井气”“江湖气”</a:t>
            </a:r>
            <a:endParaRPr lang="en-US" altLang="zh-CN" b="1" dirty="0" smtClean="0"/>
          </a:p>
        </p:txBody>
      </p:sp>
      <p:sp>
        <p:nvSpPr>
          <p:cNvPr id="15" name="剪去对角的矩形 14"/>
          <p:cNvSpPr/>
          <p:nvPr/>
        </p:nvSpPr>
        <p:spPr>
          <a:xfrm>
            <a:off x="5868144" y="1959682"/>
            <a:ext cx="1440160" cy="25202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圆滑虚伪</a:t>
            </a:r>
            <a:endParaRPr lang="zh-CN" altLang="en-US" b="1" dirty="0"/>
          </a:p>
        </p:txBody>
      </p:sp>
      <p:sp>
        <p:nvSpPr>
          <p:cNvPr id="16" name="剪去对角的矩形 15"/>
          <p:cNvSpPr/>
          <p:nvPr/>
        </p:nvSpPr>
        <p:spPr>
          <a:xfrm>
            <a:off x="5868144" y="2463738"/>
            <a:ext cx="2448272" cy="396044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能说会道，圆滑狡诈</a:t>
            </a:r>
            <a:endParaRPr lang="zh-CN" altLang="en-US" b="1" dirty="0"/>
          </a:p>
        </p:txBody>
      </p:sp>
      <p:sp>
        <p:nvSpPr>
          <p:cNvPr id="17" name="剪去对角的矩形 16"/>
          <p:cNvSpPr/>
          <p:nvPr/>
        </p:nvSpPr>
        <p:spPr>
          <a:xfrm>
            <a:off x="5940152" y="3183818"/>
            <a:ext cx="1152128" cy="25202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生性多疑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5940152" y="3651870"/>
            <a:ext cx="1512168" cy="25202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善于伪装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3198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258816" cy="42155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高祖本纪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中的“鸿门宴”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9476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沛公左司马曹无伤闻项王怒，欲攻沛公，使人言项羽曰：“沛公欲王关中，令子婴为相，珍宝尽有之。”欲以求封。亚父劝项羽击沛公。方飨士，旦日合战。是时项羽兵四十万，号百万。沛公兵十万，号二十万，力不敌。会项伯欲活张良，夜往见良，因以文谕项羽，项羽乃止。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沛公从百馀骑，驱之鸿门，见谢项羽。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项羽曰：“此沛公左司马曹无伤言之。不然，籍何以生此！”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沛公以樊哙、张良故，得解归。归，立诛曹无伤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3507854"/>
            <a:ext cx="54938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为什么在本传中，对</a:t>
            </a:r>
            <a:r>
              <a:rPr lang="zh-CN" altLang="en-US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刘邦的描写，只有短短两句</a:t>
            </a:r>
            <a:r>
              <a:rPr lang="zh-CN" altLang="en-US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话？</a:t>
            </a:r>
            <a:endParaRPr lang="zh-CN" altLang="en-US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32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0" y="699542"/>
            <a:ext cx="5184576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2100" b="1" dirty="0" smtClean="0">
                <a:latin typeface="华文楷体" pitchFamily="2" charset="-122"/>
                <a:ea typeface="华文楷体" pitchFamily="2" charset="-122"/>
              </a:rPr>
              <a:t>知识小贴士</a:t>
            </a:r>
            <a:endParaRPr lang="en-US" altLang="zh-CN" sz="21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en-US" altLang="zh-CN" sz="2600" b="1" dirty="0" err="1" smtClean="0">
                <a:latin typeface="华文楷体" pitchFamily="2" charset="-122"/>
                <a:ea typeface="华文楷体" pitchFamily="2" charset="-122"/>
              </a:rPr>
              <a:t>互见法</a:t>
            </a: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《史记》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创造塑造人物形象的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方法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18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将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一个人物的事迹分散在不同的地方，而以其本传为主；或者将同一事件分散在不同的地方，而以一个地方的叙述为主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18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23528" y="699542"/>
            <a:ext cx="3204356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1800" b="1" dirty="0" err="1" smtClean="0">
                <a:latin typeface="华文楷体" pitchFamily="2" charset="-122"/>
                <a:ea typeface="华文楷体" pitchFamily="2" charset="-122"/>
              </a:rPr>
              <a:t>沛公方踞床，使两女子洗足。郦生不拜，长揖，曰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：“</a:t>
            </a:r>
            <a:r>
              <a:rPr lang="en-US" altLang="zh-CN" sz="1800" b="1" dirty="0" err="1" smtClean="0">
                <a:latin typeface="华文楷体" pitchFamily="2" charset="-122"/>
                <a:ea typeface="华文楷体" pitchFamily="2" charset="-122"/>
              </a:rPr>
              <a:t>足下必欲诛无道秦，不宜踞见长者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。”</a:t>
            </a:r>
            <a:r>
              <a:rPr lang="en-US" altLang="zh-CN" sz="1800" b="1" dirty="0" err="1" smtClean="0">
                <a:latin typeface="华文楷体" pitchFamily="2" charset="-122"/>
                <a:ea typeface="华文楷体" pitchFamily="2" charset="-122"/>
              </a:rPr>
              <a:t>于是沛公起，摄衣谢之，延上坐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 </a:t>
            </a:r>
            <a:endParaRPr lang="zh-CN" altLang="en-US" sz="1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2451541"/>
            <a:ext cx="64087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夫运筹策帷帐之中，决胜於千里之外，吾不如子房。镇国家，抚百姓，给馈饷，不绝粮道，吾不如萧何。连百万之军，战必胜，攻必取，吾不如韩信。此三者，皆人杰也，吾能用之，此吾所以取天下也。项羽有一范增而不能用，此其所以为我擒也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zh-CN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92280" y="2174542"/>
            <a:ext cx="1835847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/>
              <a:t> 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高祖本纪</a:t>
            </a:r>
            <a:r>
              <a:rPr lang="en-US" altLang="zh-CN" b="1" dirty="0" smtClean="0"/>
              <a:t>》   </a:t>
            </a:r>
            <a:r>
              <a:rPr lang="zh-CN" altLang="en-US" b="1" dirty="0" smtClean="0"/>
              <a:t>见刘邦：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从善如流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知人善任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深得民心</a:t>
            </a:r>
            <a:endParaRPr lang="en-US" altLang="zh-CN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287524" y="3795886"/>
            <a:ext cx="78848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秦人大喜，争持牛羊酒食献飨军士。沛公又让不受，曰：“仓粟多，非乏，不欲费人。”人又益喜，唯恐沛公不为秦王。</a:t>
            </a:r>
          </a:p>
        </p:txBody>
      </p:sp>
    </p:spTree>
    <p:extLst>
      <p:ext uri="{BB962C8B-B14F-4D97-AF65-F5344CB8AC3E}">
        <p14:creationId xmlns:p14="http://schemas.microsoft.com/office/powerpoint/2010/main" val="84778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79512" y="771550"/>
            <a:ext cx="5832648" cy="923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zh-CN" sz="18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汉王道逢得孝惠、鲁元，乃载行。楚骑追汉王，汉王急，</a:t>
            </a:r>
            <a:r>
              <a:rPr lang="zh-CN" altLang="zh-CN" sz="1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推堕孝惠、鲁元车下，</a:t>
            </a:r>
            <a:r>
              <a:rPr lang="zh-CN" altLang="zh-CN" sz="18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滕公常下收载之。如是者三。曰：“虽急不可以驱，柰何弃之？”于是遂得</a:t>
            </a:r>
            <a:r>
              <a:rPr lang="zh-CN" altLang="zh-CN" sz="1800" b="1" dirty="0" smtClean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脱</a:t>
            </a:r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zh-CN" sz="1800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3363838"/>
            <a:ext cx="6264696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b="1" dirty="0" smtClean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信</a:t>
            </a:r>
            <a:r>
              <a:rPr lang="zh-CN" altLang="en-US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方斩，曰：“吾悔不用蒯通之计，乃为儿女子所诈，岂非天哉！”遂夷信三族</a:t>
            </a:r>
            <a:r>
              <a:rPr lang="zh-CN" altLang="en-US" b="1" dirty="0" smtClean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高祖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已从豨军来，至，见信死，且喜且怜之，</a:t>
            </a:r>
            <a:r>
              <a:rPr lang="zh-CN" altLang="en-US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问：“信死亦何言？”吕后曰：“信言恨不用蒯通计。”高祖曰：“是齐辩士也。”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995686"/>
            <a:ext cx="61206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为高俎，置太公其上，告汉王曰：“今不急下，吾烹太公。”汉王曰：“吾与项羽俱北面受命怀王，曰‘约为兄弟’，吾翁即若翁，必欲烹而翁，则幸分我一桮羹。”项王怒，欲杀之。</a:t>
            </a:r>
          </a:p>
        </p:txBody>
      </p:sp>
      <p:sp>
        <p:nvSpPr>
          <p:cNvPr id="8" name="矩形 7"/>
          <p:cNvSpPr/>
          <p:nvPr/>
        </p:nvSpPr>
        <p:spPr>
          <a:xfrm>
            <a:off x="6444209" y="2080468"/>
            <a:ext cx="252028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dk1"/>
                </a:solidFill>
              </a:rPr>
              <a:t> 《</a:t>
            </a:r>
            <a:r>
              <a:rPr lang="zh-CN" altLang="en-US" b="1" dirty="0">
                <a:solidFill>
                  <a:schemeClr val="dk1"/>
                </a:solidFill>
              </a:rPr>
              <a:t>高祖本纪</a:t>
            </a:r>
            <a:r>
              <a:rPr lang="en-US" altLang="zh-CN" b="1" dirty="0" smtClean="0">
                <a:solidFill>
                  <a:schemeClr val="dk1"/>
                </a:solidFill>
              </a:rPr>
              <a:t>》</a:t>
            </a:r>
            <a:r>
              <a:rPr lang="zh-CN" altLang="en-US" b="1" dirty="0" smtClean="0">
                <a:solidFill>
                  <a:schemeClr val="dk1"/>
                </a:solidFill>
              </a:rPr>
              <a:t>以外</a:t>
            </a:r>
            <a:endParaRPr lang="en-US" altLang="zh-CN" b="1" dirty="0" smtClean="0">
              <a:solidFill>
                <a:schemeClr val="dk1"/>
              </a:solidFill>
            </a:endParaRP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</a:t>
            </a:r>
            <a:r>
              <a:rPr lang="zh-CN" altLang="en-US" b="1" dirty="0" smtClean="0">
                <a:solidFill>
                  <a:schemeClr val="dk1"/>
                </a:solidFill>
              </a:rPr>
              <a:t>见刘邦</a:t>
            </a:r>
            <a:r>
              <a:rPr lang="zh-CN" altLang="en-US" b="1" dirty="0">
                <a:solidFill>
                  <a:schemeClr val="dk1"/>
                </a:solidFill>
              </a:rPr>
              <a:t>：</a:t>
            </a:r>
            <a:endParaRPr lang="en-US" altLang="zh-CN" b="1" dirty="0">
              <a:solidFill>
                <a:schemeClr val="dk1"/>
              </a:solidFill>
            </a:endParaRPr>
          </a:p>
          <a:p>
            <a:r>
              <a:rPr lang="zh-CN" altLang="en-US" b="1" dirty="0">
                <a:solidFill>
                  <a:schemeClr val="dk1"/>
                </a:solidFill>
              </a:rPr>
              <a:t>多疑</a:t>
            </a:r>
            <a:r>
              <a:rPr lang="zh-CN" altLang="en-US" b="1" dirty="0" smtClean="0">
                <a:solidFill>
                  <a:schemeClr val="dk1"/>
                </a:solidFill>
              </a:rPr>
              <a:t>狡诈</a:t>
            </a:r>
            <a:r>
              <a:rPr lang="zh-CN" altLang="en-US" b="1" dirty="0" smtClean="0"/>
              <a:t>，</a:t>
            </a:r>
            <a:r>
              <a:rPr lang="zh-CN" altLang="en-US" b="1" dirty="0" smtClean="0">
                <a:solidFill>
                  <a:schemeClr val="dk1"/>
                </a:solidFill>
              </a:rPr>
              <a:t>冷酷</a:t>
            </a:r>
            <a:r>
              <a:rPr lang="zh-CN" altLang="en-US" b="1" dirty="0">
                <a:solidFill>
                  <a:schemeClr val="dk1"/>
                </a:solidFill>
              </a:rPr>
              <a:t>毒辣</a:t>
            </a:r>
            <a:endParaRPr lang="zh-CN" altLang="zh-CN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1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494011"/>
            <a:ext cx="4618856" cy="63757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zh-CN" altLang="en-US" sz="2400" b="1" dirty="0" smtClean="0"/>
              <a:t>阅读史传文学，认识历史人物</a:t>
            </a:r>
            <a:endParaRPr lang="zh-CN" altLang="en-US" sz="2400" b="1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895032"/>
              </p:ext>
            </p:extLst>
          </p:nvPr>
        </p:nvGraphicFramePr>
        <p:xfrm>
          <a:off x="971600" y="1419622"/>
          <a:ext cx="7715200" cy="274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28" y="195486"/>
            <a:ext cx="172819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8186"/>
            <a:ext cx="3173338" cy="17438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628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463" y="793750"/>
            <a:ext cx="1235075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376488" y="2360613"/>
            <a:ext cx="4659312" cy="899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r" hangingPunct="0"/>
            <a:r>
              <a:rPr lang="zh-CN" altLang="en-US" sz="5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075" y="3508375"/>
            <a:ext cx="4205288" cy="9233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741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3568" y="2859781"/>
            <a:ext cx="8003232" cy="432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刘邦在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鸿门宴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中是如何“养其全锋而待其弊”的？</a:t>
            </a:r>
          </a:p>
          <a:p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683568" y="1347614"/>
            <a:ext cx="777686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夫高祖之所以胜，而项籍之所以败者，在能忍与不能忍之间而已矣。项籍唯不能忍，是以百战百胜而轻用其锋；高祖忍之，养其全锋而待其弊，此子房教之也。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                                                                 ——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苏轼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留侯论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45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3394472"/>
          </a:xfrm>
        </p:spPr>
        <p:txBody>
          <a:bodyPr/>
          <a:lstStyle/>
          <a:p>
            <a:endParaRPr lang="en-US" altLang="zh-CN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2202418"/>
            <a:ext cx="32403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保全自己的力量等待对方疲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敝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1419622"/>
            <a:ext cx="326243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“养其全锋而待其弊”</a:t>
            </a:r>
            <a:endParaRPr lang="en-US" altLang="zh-CN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1864" y="2850490"/>
            <a:ext cx="63184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从</a:t>
            </a:r>
            <a:r>
              <a:rPr lang="en-US" altLang="zh-CN" b="1" dirty="0">
                <a:latin typeface="+mn-ea"/>
              </a:rPr>
              <a:t>《</a:t>
            </a:r>
            <a:r>
              <a:rPr lang="zh-CN" altLang="en-US" b="1" dirty="0">
                <a:latin typeface="+mn-ea"/>
              </a:rPr>
              <a:t>鸿门宴</a:t>
            </a:r>
            <a:r>
              <a:rPr lang="en-US" altLang="zh-CN" b="1" dirty="0">
                <a:latin typeface="+mn-ea"/>
              </a:rPr>
              <a:t>》</a:t>
            </a:r>
            <a:r>
              <a:rPr lang="zh-CN" altLang="en-US" b="1" dirty="0">
                <a:latin typeface="+mn-ea"/>
              </a:rPr>
              <a:t>中看，刘邦保全自己的实力有哪些表现？</a:t>
            </a:r>
          </a:p>
        </p:txBody>
      </p:sp>
    </p:spTree>
    <p:extLst>
      <p:ext uri="{BB962C8B-B14F-4D97-AF65-F5344CB8AC3E}">
        <p14:creationId xmlns:p14="http://schemas.microsoft.com/office/powerpoint/2010/main" val="25144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" y="494011"/>
            <a:ext cx="5338936" cy="5655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zh-CN" altLang="en-US" sz="2400" b="1" dirty="0" smtClean="0"/>
              <a:t>笼络人心</a:t>
            </a:r>
            <a:r>
              <a:rPr lang="zh-CN" altLang="en-US" sz="2400" b="1" dirty="0"/>
              <a:t>入关克己</a:t>
            </a:r>
            <a:r>
              <a:rPr lang="zh-CN" altLang="en-US" sz="2400" b="1" dirty="0" smtClean="0"/>
              <a:t>，胸怀壮志以退为进</a:t>
            </a:r>
            <a:endParaRPr lang="zh-CN" altLang="en-US" sz="2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2427734"/>
            <a:ext cx="8856984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en-US" sz="3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链接：</a:t>
            </a:r>
            <a:endParaRPr lang="en-US" altLang="zh-CN" sz="3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①及壮</a:t>
            </a:r>
            <a:r>
              <a:rPr lang="en-US" altLang="zh-CN" sz="34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廷中吏无所不狎侮，好酒及色。</a:t>
            </a:r>
          </a:p>
          <a:p>
            <a:pPr marL="0" indent="0">
              <a:buNone/>
            </a:pP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②</a:t>
            </a: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高祖</a:t>
            </a:r>
            <a:r>
              <a:rPr lang="en-US" altLang="zh-CN" sz="3400" b="1" dirty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观秦</a:t>
            </a: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皇帝，喟然太息曰：“嗟乎，大丈夫当如此也！”</a:t>
            </a:r>
            <a:endParaRPr lang="en-US" altLang="zh-CN" sz="34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zh-CN" altLang="en-US" sz="3400" b="1" dirty="0">
                <a:latin typeface="华文楷体" pitchFamily="2" charset="-122"/>
                <a:ea typeface="华文楷体" pitchFamily="2" charset="-122"/>
              </a:rPr>
              <a:t>③</a:t>
            </a: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欲</a:t>
            </a:r>
            <a:r>
              <a:rPr lang="zh-CN" altLang="en-US" sz="3400" b="1" dirty="0">
                <a:latin typeface="华文楷体" pitchFamily="2" charset="-122"/>
                <a:ea typeface="华文楷体" pitchFamily="2" charset="-122"/>
              </a:rPr>
              <a:t>止宫休舍，樊哙、张良谏，乃封秦重宝财物府库，还军霸上</a:t>
            </a: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34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en-US" altLang="zh-CN" sz="3400" b="1" dirty="0" smtClean="0">
                <a:latin typeface="华文楷体" pitchFamily="2" charset="-122"/>
                <a:ea typeface="华文楷体" pitchFamily="2" charset="-122"/>
              </a:rPr>
              <a:t>                                                                             ——《</a:t>
            </a: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史记</a:t>
            </a:r>
            <a:r>
              <a:rPr lang="en-US" altLang="zh-CN" sz="3400" b="1" dirty="0" smtClean="0">
                <a:latin typeface="华文楷体" pitchFamily="2" charset="-122"/>
                <a:ea typeface="华文楷体" pitchFamily="2" charset="-122"/>
              </a:rPr>
              <a:t>·</a:t>
            </a:r>
            <a:r>
              <a:rPr lang="zh-CN" altLang="en-US" sz="3400" b="1" dirty="0" smtClean="0">
                <a:latin typeface="华文楷体" pitchFamily="2" charset="-122"/>
                <a:ea typeface="华文楷体" pitchFamily="2" charset="-122"/>
              </a:rPr>
              <a:t>高祖本纪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1410911"/>
            <a:ext cx="691276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沛公居山东时，贪于财货，好美姬。今入关，财物无所取，妇女无所幸，此其志不在小。吾令人望其气，皆为龙虎，成五采，此天子气也。急击勿失！</a:t>
            </a:r>
            <a:endParaRPr lang="en-US" altLang="zh-CN" sz="1600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410944" cy="70958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2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问计张良一线生机，结交项伯逢凶化吉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980220"/>
            <a:ext cx="8229600" cy="11757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zh-CN" sz="1600" b="1" dirty="0" smtClean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沛</a:t>
            </a:r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公曰：</a:t>
            </a:r>
            <a:r>
              <a:rPr lang="zh-CN" altLang="zh-CN" sz="1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“君为我呼入，吾得兄事之。”</a:t>
            </a:r>
            <a:endParaRPr lang="en-US" altLang="zh-CN" sz="1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zh-CN" altLang="zh-CN" sz="1600" b="1" dirty="0" smtClean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项伯</a:t>
            </a:r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即入见沛公。</a:t>
            </a:r>
            <a:r>
              <a:rPr lang="zh-CN" altLang="zh-CN" sz="1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沛公奉卮酒为寿，约为婚姻</a:t>
            </a:r>
            <a:r>
              <a:rPr lang="zh-CN" altLang="en-US" sz="1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1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（沛公）</a:t>
            </a:r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曰：“吾入关，秋毫不敢有所近，籍吏民，封府库，而待将军。所以遣将守关者，备他盗之出入与非常也。日夜望将军至，岂敢反乎！</a:t>
            </a:r>
            <a:r>
              <a:rPr lang="zh-CN" altLang="zh-CN" sz="1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愿伯具言臣之不敢倍德也。</a:t>
            </a:r>
            <a:r>
              <a:rPr lang="zh-CN" altLang="zh-CN" sz="1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endParaRPr lang="en-US" altLang="zh-CN" sz="1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203598"/>
            <a:ext cx="784887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沛公大惊，曰：</a:t>
            </a:r>
            <a:r>
              <a:rPr lang="zh-CN" altLang="zh-CN" sz="1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“为之奈何？”</a:t>
            </a:r>
            <a:endParaRPr lang="en-US" altLang="zh-CN" sz="1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张良曰：“谁为大王为此计者？”</a:t>
            </a:r>
            <a:endParaRPr lang="en-US" altLang="zh-CN" sz="1600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（沛公）</a:t>
            </a:r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曰：</a:t>
            </a:r>
            <a:r>
              <a:rPr lang="zh-CN" altLang="zh-CN" sz="1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“鲰生说我曰：‘距关，毋内诸侯，秦地可尽王也。’故听之。”</a:t>
            </a:r>
            <a:endParaRPr lang="en-US" altLang="zh-CN" sz="1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良曰：“料大王士卒足以当项王乎？”</a:t>
            </a:r>
            <a:endParaRPr lang="en-US" altLang="zh-CN" sz="1600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沛公默然，曰：</a:t>
            </a:r>
            <a:r>
              <a:rPr lang="zh-CN" altLang="zh-CN" sz="1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“固不如也，且为之奈何？”</a:t>
            </a:r>
            <a:endParaRPr lang="en-US" altLang="zh-CN" sz="1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张良曰：“请往谓项伯，言沛公不敢背项王也。”</a:t>
            </a:r>
            <a:endParaRPr lang="en-US" altLang="zh-CN" sz="1600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4299942"/>
            <a:ext cx="856895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1600" b="1" dirty="0" smtClean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sz="1600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沛公不先破关中，公岂敢入乎？今人有大功而击之，不义也，不如因善遇之。”项王许诺。</a:t>
            </a:r>
            <a:endParaRPr lang="zh-CN" altLang="en-US" sz="1600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7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5842992" cy="63757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2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巧言逢迎卑辞谢罪，忍辱示弱甘居下位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11710"/>
            <a:ext cx="8229600" cy="2098328"/>
          </a:xfrm>
        </p:spPr>
        <p:txBody>
          <a:bodyPr>
            <a:normAutofit/>
          </a:bodyPr>
          <a:lstStyle/>
          <a:p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2355726"/>
            <a:ext cx="41764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项王、项伯东向坐；亚父南向坐</a:t>
            </a:r>
            <a:r>
              <a:rPr lang="en-US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—</a:t>
            </a:r>
            <a:r>
              <a:rPr lang="zh-CN" altLang="en-US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亚父者，范增也；沛公北向坐，张良西向侍。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67" y="1895078"/>
            <a:ext cx="2994521" cy="27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51519" y="3147814"/>
            <a:ext cx="5544617" cy="13542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文化</a:t>
            </a:r>
            <a:r>
              <a:rPr lang="zh-CN" altLang="en-US" b="1" dirty="0" smtClean="0"/>
              <a:t>常识小贴士：</a:t>
            </a:r>
            <a:endParaRPr lang="en-US" altLang="zh-CN" b="1" dirty="0" smtClean="0"/>
          </a:p>
          <a:p>
            <a:r>
              <a:rPr lang="zh-CN" altLang="zh-CN" sz="1600" b="1" dirty="0" smtClean="0"/>
              <a:t>秦汉</a:t>
            </a:r>
            <a:r>
              <a:rPr lang="zh-CN" altLang="zh-CN" sz="1600" b="1" dirty="0"/>
              <a:t>宴会</a:t>
            </a:r>
            <a:r>
              <a:rPr lang="en-US" altLang="zh-CN" sz="1600" b="1" dirty="0" err="1"/>
              <a:t>东西南北</a:t>
            </a:r>
            <a:r>
              <a:rPr lang="zh-CN" altLang="zh-CN" sz="1600" b="1" dirty="0"/>
              <a:t>四向皆涉及的场合中，东向最尊，南向次尊，西向为“等礼相亢”的朋友地位，北向为最卑的臣</a:t>
            </a:r>
            <a:r>
              <a:rPr lang="zh-CN" altLang="zh-CN" sz="1600" b="1" dirty="0" smtClean="0"/>
              <a:t>位</a:t>
            </a:r>
            <a:r>
              <a:rPr lang="zh-CN" altLang="en-US" sz="1600" b="1" dirty="0" smtClean="0"/>
              <a:t>。</a:t>
            </a:r>
            <a:endParaRPr lang="en-US" altLang="zh-CN" sz="1600" b="1" dirty="0" smtClean="0"/>
          </a:p>
          <a:p>
            <a:r>
              <a:rPr lang="zh-CN" altLang="zh-CN" sz="1600" b="1" dirty="0" smtClean="0"/>
              <a:t>所以</a:t>
            </a:r>
            <a:r>
              <a:rPr lang="zh-CN" altLang="zh-CN" sz="1600" b="1" dirty="0"/>
              <a:t>刘邦北向坐是表示臣服的意思，而项羽也正式接受了刘邦的臣服。</a:t>
            </a:r>
          </a:p>
        </p:txBody>
      </p:sp>
      <p:sp>
        <p:nvSpPr>
          <p:cNvPr id="5" name="矩形 4"/>
          <p:cNvSpPr/>
          <p:nvPr/>
        </p:nvSpPr>
        <p:spPr>
          <a:xfrm>
            <a:off x="269776" y="1131590"/>
            <a:ext cx="74705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沛公旦日从百余骑来见项王，至鸿门，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谢</a:t>
            </a:r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曰：</a:t>
            </a:r>
            <a:endParaRPr lang="en-US" altLang="zh-CN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“臣与将军戮力而攻秦，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将军战河北，臣战河南</a:t>
            </a:r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，然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不自意</a:t>
            </a:r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能先入关破秦，得复见将军于此。今者有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小人之言</a:t>
            </a:r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 </a:t>
            </a:r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令将军与臣有郤。”</a:t>
            </a:r>
            <a:endParaRPr lang="en-US" altLang="zh-CN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8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194920" cy="63757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zh-CN" altLang="en-US" sz="2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见机行事不辞而别  机敏多谋留良献礼</a:t>
            </a:r>
          </a:p>
        </p:txBody>
      </p:sp>
      <p:sp>
        <p:nvSpPr>
          <p:cNvPr id="4" name="矩形 3"/>
          <p:cNvSpPr/>
          <p:nvPr/>
        </p:nvSpPr>
        <p:spPr>
          <a:xfrm>
            <a:off x="251520" y="2643758"/>
            <a:ext cx="84249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于是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遂去。乃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令张良留谢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。良问曰：“大王来何操？”曰：“我持白璧一双，欲献项王；玉斗一双，欲与亚父。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会其怒，不敢献。公为我献之。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”张良曰：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“谨诺。” 沛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公谓张良曰：“从此道至吾军，不过二十里耳。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度我至军中，公乃入。”</a:t>
            </a:r>
            <a:endParaRPr lang="en-US" altLang="zh-CN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1347614"/>
            <a:ext cx="86409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坐须臾，沛公起如厕，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招樊哙出。</a:t>
            </a:r>
          </a:p>
          <a:p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沛公已出，项王使都尉陈平召沛公。沛公曰：</a:t>
            </a:r>
            <a:r>
              <a:rPr lang="zh-CN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“今者出，未辞也，为之奈何？”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樊哙曰：“大行不顾细谨，大礼不辞小让。如今人方为刀俎，我为鱼肉，何辞为！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”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89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35896" y="2283718"/>
            <a:ext cx="3322712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高祖忍之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养其全锋待其弊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83568" y="987574"/>
            <a:ext cx="2808312" cy="35350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2200" b="1" dirty="0" smtClean="0"/>
              <a:t>笼络人心入关克己</a:t>
            </a:r>
            <a:endParaRPr lang="en-US" altLang="zh-CN" sz="2200" b="1" dirty="0" smtClean="0"/>
          </a:p>
          <a:p>
            <a:pPr marL="0" indent="0">
              <a:buFont typeface="Arial" pitchFamily="34" charset="0"/>
              <a:buNone/>
            </a:pPr>
            <a:r>
              <a:rPr lang="zh-CN" altLang="en-US" sz="2200" b="1" dirty="0" smtClean="0"/>
              <a:t>胸怀壮志以退为进</a:t>
            </a:r>
            <a:endParaRPr lang="en-US" altLang="zh-CN" sz="2200" b="1" dirty="0" smtClean="0"/>
          </a:p>
          <a:p>
            <a:pPr marL="0" indent="0">
              <a:buFont typeface="Arial" pitchFamily="34" charset="0"/>
              <a:buNone/>
            </a:pPr>
            <a:r>
              <a:rPr lang="zh-CN" altLang="en-US" sz="2200" b="1" dirty="0" smtClean="0"/>
              <a:t>问计张良一线生机</a:t>
            </a:r>
            <a:endParaRPr lang="en-US" altLang="zh-CN" sz="2200" b="1" dirty="0" smtClean="0"/>
          </a:p>
          <a:p>
            <a:pPr marL="0" indent="0">
              <a:buFont typeface="Arial" pitchFamily="34" charset="0"/>
              <a:buNone/>
            </a:pPr>
            <a:r>
              <a:rPr lang="zh-CN" altLang="en-US" sz="2200" b="1" dirty="0" smtClean="0"/>
              <a:t>结交项伯逢凶化吉</a:t>
            </a:r>
            <a:endParaRPr lang="en-US" altLang="zh-CN" sz="2200" b="1" dirty="0" smtClean="0"/>
          </a:p>
          <a:p>
            <a:pPr marL="0" indent="0">
              <a:buFont typeface="Arial" pitchFamily="34" charset="0"/>
              <a:buNone/>
            </a:pPr>
            <a:r>
              <a:rPr lang="zh-CN" altLang="en-US" sz="2200" b="1" dirty="0" smtClean="0"/>
              <a:t>巧言逢迎卑辞谢罪</a:t>
            </a:r>
            <a:endParaRPr lang="en-US" altLang="zh-CN" sz="2200" b="1" dirty="0" smtClean="0"/>
          </a:p>
          <a:p>
            <a:pPr marL="0" indent="0">
              <a:buFont typeface="Arial" pitchFamily="34" charset="0"/>
              <a:buNone/>
            </a:pPr>
            <a:r>
              <a:rPr lang="zh-CN" altLang="en-US" sz="2200" b="1" dirty="0" smtClean="0"/>
              <a:t>忍辱示弱甘居下位</a:t>
            </a:r>
            <a:endParaRPr lang="en-US" altLang="zh-CN" sz="2200" b="1" dirty="0" smtClean="0"/>
          </a:p>
          <a:p>
            <a:pPr marL="0" indent="0">
              <a:buFont typeface="Arial" pitchFamily="34" charset="0"/>
              <a:buNone/>
            </a:pPr>
            <a:r>
              <a:rPr lang="zh-CN" altLang="en-US" sz="2200" b="1" dirty="0" smtClean="0"/>
              <a:t>见机行事不辞而别</a:t>
            </a:r>
            <a:endParaRPr lang="en-US" altLang="zh-CN" sz="2200" b="1" dirty="0" smtClean="0"/>
          </a:p>
          <a:p>
            <a:pPr marL="0" indent="0">
              <a:buFont typeface="Arial" pitchFamily="34" charset="0"/>
              <a:buNone/>
            </a:pPr>
            <a:r>
              <a:rPr lang="zh-CN" altLang="en-US" sz="2200" b="1" dirty="0" smtClean="0"/>
              <a:t>机敏多谋留良献礼</a:t>
            </a:r>
            <a:endParaRPr lang="zh-CN" altLang="en-US" sz="2200" dirty="0"/>
          </a:p>
        </p:txBody>
      </p:sp>
      <p:sp>
        <p:nvSpPr>
          <p:cNvPr id="5" name="右箭头 4"/>
          <p:cNvSpPr/>
          <p:nvPr/>
        </p:nvSpPr>
        <p:spPr>
          <a:xfrm>
            <a:off x="6516216" y="2643758"/>
            <a:ext cx="93610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668344" y="2427734"/>
            <a:ext cx="129614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全身而退化险为夷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2766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499742"/>
            <a:ext cx="7056784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zh-CN" sz="2000" b="1" dirty="0" smtClean="0">
                <a:latin typeface="+mn-ea"/>
              </a:rPr>
              <a:t>反复</a:t>
            </a:r>
            <a:r>
              <a:rPr lang="zh-CN" altLang="zh-CN" sz="2000" b="1" dirty="0">
                <a:latin typeface="+mn-ea"/>
              </a:rPr>
              <a:t>阅读《鸿门宴》，你看到了刘邦的哪些性格特征</a:t>
            </a:r>
            <a:r>
              <a:rPr lang="zh-CN" altLang="zh-CN" sz="2000" b="1" dirty="0" smtClean="0">
                <a:latin typeface="+mn-ea"/>
              </a:rPr>
              <a:t>？</a:t>
            </a:r>
            <a:endParaRPr lang="en-US" altLang="zh-CN" sz="2000" b="1" dirty="0" smtClean="0">
              <a:latin typeface="+mn-ea"/>
            </a:endParaRPr>
          </a:p>
          <a:p>
            <a:pPr marL="0" lvl="0" indent="0">
              <a:buNone/>
            </a:pPr>
            <a:r>
              <a:rPr lang="zh-CN" altLang="zh-CN" sz="2000" b="1" dirty="0" smtClean="0">
                <a:latin typeface="+mn-ea"/>
              </a:rPr>
              <a:t>请</a:t>
            </a:r>
            <a:r>
              <a:rPr lang="zh-CN" altLang="zh-CN" sz="2000" b="1" dirty="0">
                <a:latin typeface="+mn-ea"/>
              </a:rPr>
              <a:t>用四字词语概括，并结合文本中的情节和描写进行分析。</a:t>
            </a:r>
          </a:p>
          <a:p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323528" y="1421363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b="1" dirty="0">
                <a:solidFill>
                  <a:schemeClr val="dk1"/>
                </a:solidFill>
                <a:latin typeface="华文楷体" pitchFamily="2" charset="-122"/>
                <a:ea typeface="华文楷体" pitchFamily="2" charset="-122"/>
              </a:rPr>
              <a:t>性格决定命运，高祖能忍，保全实力，故而化险为夷。于是人们评价刘邦是能屈能伸的真男儿，但也有人说刘邦的狡诈奸猾让他最终脱险。</a:t>
            </a:r>
            <a:endParaRPr lang="zh-CN" altLang="en-US" b="1" dirty="0">
              <a:solidFill>
                <a:schemeClr val="dk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83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1934</Words>
  <Application>Microsoft Office PowerPoint</Application>
  <PresentationFormat>全屏显示(16:9)</PresentationFormat>
  <Paragraphs>139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《鸿门宴》（二） </vt:lpstr>
      <vt:lpstr>PowerPoint 演示文稿</vt:lpstr>
      <vt:lpstr>PowerPoint 演示文稿</vt:lpstr>
      <vt:lpstr>笼络人心入关克己，胸怀壮志以退为进</vt:lpstr>
      <vt:lpstr>问计张良一线生机，结交项伯逢凶化吉</vt:lpstr>
      <vt:lpstr>巧言逢迎卑辞谢罪，忍辱示弱甘居下位</vt:lpstr>
      <vt:lpstr>见机行事不辞而别  机敏多谋留良献礼</vt:lpstr>
      <vt:lpstr>高祖忍之 养其全锋待其弊</vt:lpstr>
      <vt:lpstr>PowerPoint 演示文稿</vt:lpstr>
      <vt:lpstr>从人物表现（情节）中见性格</vt:lpstr>
      <vt:lpstr>关注情节中的细节</vt:lpstr>
      <vt:lpstr>关注描写中的细节</vt:lpstr>
      <vt:lpstr>PowerPoint 演示文稿</vt:lpstr>
      <vt:lpstr>《高祖本纪》中的“鸿门宴”</vt:lpstr>
      <vt:lpstr>PowerPoint 演示文稿</vt:lpstr>
      <vt:lpstr>PowerPoint 演示文稿</vt:lpstr>
      <vt:lpstr>阅读史传文学，认识历史人物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USER-</dc:creator>
  <cp:lastModifiedBy>lenovo</cp:lastModifiedBy>
  <cp:revision>64</cp:revision>
  <dcterms:created xsi:type="dcterms:W3CDTF">2020-04-02T20:13:36Z</dcterms:created>
  <dcterms:modified xsi:type="dcterms:W3CDTF">2020-04-06T13:04:49Z</dcterms:modified>
</cp:coreProperties>
</file>