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heme/theme3.xml" ContentType="application/vnd.openxmlformats-officedocument.theme+xml"/>
  <Override PartName="/ppt/tags/tag159.xml" ContentType="application/vnd.openxmlformats-officedocument.presentationml.tags+xml"/>
  <Override PartName="/ppt/notesSlides/notesSlide1.xml" ContentType="application/vnd.openxmlformats-officedocument.presentationml.notesSlide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0"/>
  </p:notesMasterIdLst>
  <p:sldIdLst>
    <p:sldId id="306" r:id="rId3"/>
    <p:sldId id="341" r:id="rId4"/>
    <p:sldId id="358" r:id="rId5"/>
    <p:sldId id="357" r:id="rId6"/>
    <p:sldId id="359" r:id="rId7"/>
    <p:sldId id="360" r:id="rId8"/>
    <p:sldId id="332" r:id="rId9"/>
    <p:sldId id="356" r:id="rId10"/>
    <p:sldId id="346" r:id="rId11"/>
    <p:sldId id="351" r:id="rId12"/>
    <p:sldId id="352" r:id="rId13"/>
    <p:sldId id="353" r:id="rId14"/>
    <p:sldId id="354" r:id="rId15"/>
    <p:sldId id="355" r:id="rId16"/>
    <p:sldId id="348" r:id="rId17"/>
    <p:sldId id="349" r:id="rId18"/>
    <p:sldId id="309" r:id="rId19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5768"/>
  </p:normalViewPr>
  <p:slideViewPr>
    <p:cSldViewPr snapToGrid="0">
      <p:cViewPr varScale="1">
        <p:scale>
          <a:sx n="57" d="100"/>
          <a:sy n="57" d="100"/>
        </p:scale>
        <p:origin x="198" y="42"/>
      </p:cViewPr>
      <p:guideLst>
        <p:guide orient="horz" pos="2160"/>
        <p:guide pos="386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D62A4-5846-4D52-A45A-39AB28F8C750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62674-D844-473B-83D9-099A25E893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3152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7301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9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image" Target="../media/image6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26.xml"/><Relationship Id="rId10" Type="http://schemas.openxmlformats.org/officeDocument/2006/relationships/image" Target="../media/image5.png"/><Relationship Id="rId4" Type="http://schemas.openxmlformats.org/officeDocument/2006/relationships/tags" Target="../tags/tag25.xml"/><Relationship Id="rId9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32.xml"/><Relationship Id="rId7" Type="http://schemas.openxmlformats.org/officeDocument/2006/relationships/image" Target="../media/image7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4.xml"/><Relationship Id="rId4" Type="http://schemas.openxmlformats.org/officeDocument/2006/relationships/tags" Target="../tags/tag33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image" Target="../media/image6.png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image" Target="../media/image5.png"/><Relationship Id="rId5" Type="http://schemas.openxmlformats.org/officeDocument/2006/relationships/tags" Target="../tags/tag39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13" Type="http://schemas.openxmlformats.org/officeDocument/2006/relationships/image" Target="../media/image5.png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45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tags" Target="../tags/tag54.xml"/><Relationship Id="rId5" Type="http://schemas.openxmlformats.org/officeDocument/2006/relationships/tags" Target="../tags/tag48.xml"/><Relationship Id="rId15" Type="http://schemas.openxmlformats.org/officeDocument/2006/relationships/image" Target="../media/image6.png"/><Relationship Id="rId10" Type="http://schemas.openxmlformats.org/officeDocument/2006/relationships/tags" Target="../tags/tag53.xml"/><Relationship Id="rId4" Type="http://schemas.openxmlformats.org/officeDocument/2006/relationships/tags" Target="../tags/tag47.xml"/><Relationship Id="rId9" Type="http://schemas.openxmlformats.org/officeDocument/2006/relationships/tags" Target="../tags/tag52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57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9.xml"/><Relationship Id="rId10" Type="http://schemas.openxmlformats.org/officeDocument/2006/relationships/image" Target="../media/image6.png"/><Relationship Id="rId4" Type="http://schemas.openxmlformats.org/officeDocument/2006/relationships/tags" Target="../tags/tag58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image" Target="../media/image6.png"/><Relationship Id="rId3" Type="http://schemas.openxmlformats.org/officeDocument/2006/relationships/tags" Target="../tags/tag66.xml"/><Relationship Id="rId7" Type="http://schemas.openxmlformats.org/officeDocument/2006/relationships/tags" Target="../tags/tag70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image" Target="../media/image5.png"/><Relationship Id="rId5" Type="http://schemas.openxmlformats.org/officeDocument/2006/relationships/tags" Target="../tags/tag68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../media/image6.pn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77.xml"/><Relationship Id="rId10" Type="http://schemas.openxmlformats.org/officeDocument/2006/relationships/image" Target="../media/image5.png"/><Relationship Id="rId4" Type="http://schemas.openxmlformats.org/officeDocument/2006/relationships/tags" Target="../tags/tag76.xml"/><Relationship Id="rId9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6.png"/><Relationship Id="rId5" Type="http://schemas.openxmlformats.org/officeDocument/2006/relationships/tags" Target="../tags/tag85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4.xml"/><Relationship Id="rId9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9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image" Target="../media/image6.png"/><Relationship Id="rId5" Type="http://schemas.openxmlformats.org/officeDocument/2006/relationships/tags" Target="../tags/tag98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97.xml"/><Relationship Id="rId9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13" Type="http://schemas.openxmlformats.org/officeDocument/2006/relationships/image" Target="../media/image6.png"/><Relationship Id="rId3" Type="http://schemas.openxmlformats.org/officeDocument/2006/relationships/tags" Target="../tags/tag103.xml"/><Relationship Id="rId7" Type="http://schemas.openxmlformats.org/officeDocument/2006/relationships/tags" Target="../tags/tag107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image" Target="../media/image5.png"/><Relationship Id="rId5" Type="http://schemas.openxmlformats.org/officeDocument/2006/relationships/tags" Target="../tags/tag10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04.xml"/><Relationship Id="rId9" Type="http://schemas.openxmlformats.org/officeDocument/2006/relationships/tags" Target="../tags/tag109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14.xml"/><Relationship Id="rId10" Type="http://schemas.openxmlformats.org/officeDocument/2006/relationships/image" Target="../media/image5.png"/><Relationship Id="rId4" Type="http://schemas.openxmlformats.org/officeDocument/2006/relationships/tags" Target="../tags/tag113.xml"/><Relationship Id="rId9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125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0.xml"/><Relationship Id="rId7" Type="http://schemas.openxmlformats.org/officeDocument/2006/relationships/tags" Target="../tags/tag124.xml"/><Relationship Id="rId12" Type="http://schemas.openxmlformats.org/officeDocument/2006/relationships/image" Target="../media/image5.png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22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7.xml"/><Relationship Id="rId4" Type="http://schemas.openxmlformats.org/officeDocument/2006/relationships/tags" Target="../tags/tag121.xml"/><Relationship Id="rId9" Type="http://schemas.openxmlformats.org/officeDocument/2006/relationships/tags" Target="../tags/tag126.xml"/><Relationship Id="rId1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135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30.xml"/><Relationship Id="rId7" Type="http://schemas.openxmlformats.org/officeDocument/2006/relationships/tags" Target="../tags/tag134.xml"/><Relationship Id="rId12" Type="http://schemas.openxmlformats.org/officeDocument/2006/relationships/image" Target="../media/image5.png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32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37.xml"/><Relationship Id="rId4" Type="http://schemas.openxmlformats.org/officeDocument/2006/relationships/tags" Target="../tags/tag131.xml"/><Relationship Id="rId9" Type="http://schemas.openxmlformats.org/officeDocument/2006/relationships/tags" Target="../tags/tag136.xml"/><Relationship Id="rId1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145.xml"/><Relationship Id="rId13" Type="http://schemas.openxmlformats.org/officeDocument/2006/relationships/slideMaster" Target="../slideMasters/slideMaster2.xml"/><Relationship Id="rId3" Type="http://schemas.openxmlformats.org/officeDocument/2006/relationships/tags" Target="../tags/tag140.xml"/><Relationship Id="rId7" Type="http://schemas.openxmlformats.org/officeDocument/2006/relationships/tags" Target="../tags/tag144.xml"/><Relationship Id="rId12" Type="http://schemas.openxmlformats.org/officeDocument/2006/relationships/tags" Target="../tags/tag149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9.xml"/><Relationship Id="rId16" Type="http://schemas.openxmlformats.org/officeDocument/2006/relationships/image" Target="../media/image6.png"/><Relationship Id="rId1" Type="http://schemas.openxmlformats.org/officeDocument/2006/relationships/tags" Target="../tags/tag138.xml"/><Relationship Id="rId6" Type="http://schemas.openxmlformats.org/officeDocument/2006/relationships/tags" Target="../tags/tag143.xml"/><Relationship Id="rId11" Type="http://schemas.openxmlformats.org/officeDocument/2006/relationships/tags" Target="../tags/tag148.xml"/><Relationship Id="rId5" Type="http://schemas.openxmlformats.org/officeDocument/2006/relationships/tags" Target="../tags/tag142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47.xml"/><Relationship Id="rId4" Type="http://schemas.openxmlformats.org/officeDocument/2006/relationships/tags" Target="../tags/tag141.xml"/><Relationship Id="rId9" Type="http://schemas.openxmlformats.org/officeDocument/2006/relationships/tags" Target="../tags/tag146.xml"/><Relationship Id="rId1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157.xml"/><Relationship Id="rId13" Type="http://schemas.openxmlformats.org/officeDocument/2006/relationships/image" Target="../media/image10.png"/><Relationship Id="rId3" Type="http://schemas.openxmlformats.org/officeDocument/2006/relationships/tags" Target="../tags/tag152.xml"/><Relationship Id="rId7" Type="http://schemas.openxmlformats.org/officeDocument/2006/relationships/tags" Target="../tags/tag156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6" Type="http://schemas.openxmlformats.org/officeDocument/2006/relationships/tags" Target="../tags/tag155.xml"/><Relationship Id="rId11" Type="http://schemas.openxmlformats.org/officeDocument/2006/relationships/image" Target="../media/image5.png"/><Relationship Id="rId5" Type="http://schemas.openxmlformats.org/officeDocument/2006/relationships/tags" Target="../tags/tag154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53.xml"/><Relationship Id="rId9" Type="http://schemas.openxmlformats.org/officeDocument/2006/relationships/tags" Target="../tags/tag158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KSO_CT2"/>
          <p:cNvSpPr>
            <a:spLocks noGrp="1"/>
          </p:cNvSpPr>
          <p:nvPr>
            <p:ph type="subTitle" idx="1" hasCustomPrompt="1"/>
          </p:nvPr>
        </p:nvSpPr>
        <p:spPr>
          <a:xfrm>
            <a:off x="1753079" y="3425530"/>
            <a:ext cx="8627540" cy="467211"/>
          </a:xfrm>
          <a:noFill/>
        </p:spPr>
        <p:txBody>
          <a:bodyPr wrap="none">
            <a:normAutofit/>
          </a:bodyPr>
          <a:lstStyle>
            <a:lvl1pPr marL="0" indent="0" algn="ctr">
              <a:buNone/>
              <a:defRPr sz="2400" b="0">
                <a:solidFill>
                  <a:schemeClr val="accent1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1753079" y="2420986"/>
            <a:ext cx="862754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753079" y="3399397"/>
            <a:ext cx="862754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KSO_CT1"/>
          <p:cNvSpPr>
            <a:spLocks noGrp="1"/>
          </p:cNvSpPr>
          <p:nvPr>
            <p:ph type="ctrTitle" hasCustomPrompt="1"/>
          </p:nvPr>
        </p:nvSpPr>
        <p:spPr>
          <a:xfrm>
            <a:off x="1753079" y="2420986"/>
            <a:ext cx="8627540" cy="960992"/>
          </a:xfrm>
          <a:noFill/>
        </p:spPr>
        <p:txBody>
          <a:bodyPr wrap="none" lIns="0" tIns="0" rIns="0" bIns="0" anchor="ctr">
            <a:normAutofit/>
          </a:bodyPr>
          <a:lstStyle>
            <a:lvl1pPr algn="ctr">
              <a:defRPr sz="4400">
                <a:solidFill>
                  <a:schemeClr val="accent2">
                    <a:lumMod val="50000"/>
                  </a:schemeClr>
                </a:solidFill>
                <a:effectLst>
                  <a:outerShdw dist="38100" dir="5400000" algn="t" rotWithShape="0">
                    <a:srgbClr val="E8D188">
                      <a:alpha val="38000"/>
                    </a:srgbClr>
                  </a:outerShdw>
                </a:effectLst>
                <a:latin typeface="Elephant" panose="02020904090505020303" pitchFamily="18" charset="0"/>
              </a:defRPr>
            </a:lvl1pPr>
          </a:lstStyle>
          <a:p>
            <a:r>
              <a:rPr lang="zh-CN" altLang="en-US" dirty="0"/>
              <a:t>单击此处添加标题文字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10171290" y="365125"/>
            <a:ext cx="1182511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2113842" y="365125"/>
            <a:ext cx="7933269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1">
          <a:blip r:embed="rId9" cstate="print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23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23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23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6432557" y="4663919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 dirty="0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6432557" y="5138958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 dirty="0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6432556" y="3188625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1219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6432558" y="2013097"/>
            <a:ext cx="4825365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8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2020/4/6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6432557" y="4663914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6432557" y="5138953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6432556" y="3188625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1219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6432558" y="2013096"/>
            <a:ext cx="4825365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8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12192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3" y="952626"/>
            <a:ext cx="10852237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tabLst>
                <a:tab pos="2145665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2020/4/6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4064000" y="5716722"/>
            <a:ext cx="4064000" cy="114212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2020/4/6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4759960" y="2914057"/>
            <a:ext cx="4880611" cy="1081539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4800" b="0" spc="667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12192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626"/>
            <a:ext cx="5283243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tabLst>
                <a:tab pos="2145665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626"/>
            <a:ext cx="5283243" cy="5389572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2020/4/6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12192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625"/>
            <a:ext cx="5283243" cy="381051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67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700"/>
            <a:ext cx="5283200" cy="4935361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tabLst>
                <a:tab pos="2145665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1" y="952625"/>
            <a:ext cx="5283243" cy="381051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1" y="1406700"/>
            <a:ext cx="5283243" cy="4935361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tabLst>
                <a:tab pos="2145665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2020/4/6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7498080" y="2194832"/>
            <a:ext cx="4389120" cy="2469185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6270007"/>
            <a:ext cx="720091" cy="588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3" y="443285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12192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2020/4/6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2020/4/6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>
                  <a:lumMod val="75000"/>
                </a:schemeClr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buClr>
                <a:schemeClr val="accent1">
                  <a:lumMod val="60000"/>
                  <a:lumOff val="40000"/>
                </a:schemeClr>
              </a:buCl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1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12192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626"/>
            <a:ext cx="5283243" cy="5389572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tabLst>
                <a:tab pos="2145665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626"/>
            <a:ext cx="5283243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9EFD9D74-47D9-4702-A33C-335B63B48DBF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2020/4/6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FABC47A4-756D-490B-A52F-7D9E2C9FC05F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626"/>
            <a:ext cx="950984" cy="5389572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12192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6" y="952618"/>
            <a:ext cx="9828101" cy="5389572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2020/4/6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2020/4/6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1" y="952626"/>
            <a:ext cx="10852237" cy="5389572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1"/>
            <a:ext cx="12192000" cy="6858847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2020/4/6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6604000" y="3652019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1219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6604000" y="2095442"/>
            <a:ext cx="4825365" cy="135208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6600" b="0" spc="933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5"/>
            <a:ext cx="10852237" cy="4420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2020/4/6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92075" y="303848"/>
            <a:ext cx="11607851" cy="625115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356"/>
            <a:ext cx="9626400" cy="723689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868"/>
            <a:ext cx="9626600" cy="344562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2020/4/6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1"/>
            <a:ext cx="4824603" cy="6858847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11471911" y="0"/>
            <a:ext cx="720091" cy="588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95"/>
            <a:ext cx="3960000" cy="882109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2020/4/6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218"/>
            <a:ext cx="3956400" cy="409370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70034"/>
            <a:ext cx="6480000" cy="508856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266466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96"/>
            <a:ext cx="10976400" cy="626477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2020/4/6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806"/>
            <a:ext cx="10975975" cy="82810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347"/>
            <a:ext cx="10965600" cy="34312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5029593"/>
            <a:ext cx="12192000" cy="182925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800" y="669683"/>
            <a:ext cx="10976400" cy="565269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2020/4/6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04837" y="1681409"/>
            <a:ext cx="10990800" cy="32115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594000" y="5181040"/>
            <a:ext cx="11001600" cy="101172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1"/>
            <a:ext cx="12192000" cy="91451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6270007"/>
            <a:ext cx="12192000" cy="58884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29"/>
            <a:ext cx="11037600" cy="4420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2020/4/6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406"/>
            <a:ext cx="5342400" cy="289475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406"/>
            <a:ext cx="5367600" cy="289475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7395"/>
            <a:ext cx="5342400" cy="7812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795"/>
            <a:ext cx="5367600" cy="7812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48"/>
          <a:stretch>
            <a:fillRect/>
          </a:stretch>
        </p:blipFill>
        <p:spPr>
          <a:xfrm rot="5400000" flipV="1">
            <a:off x="2667001" y="-2667000"/>
            <a:ext cx="6858000" cy="12191999"/>
          </a:xfrm>
          <a:prstGeom prst="rect">
            <a:avLst/>
          </a:prstGeom>
        </p:spPr>
      </p:pic>
      <p:sp>
        <p:nvSpPr>
          <p:cNvPr id="2" name="KSO_ST1"/>
          <p:cNvSpPr>
            <a:spLocks noGrp="1"/>
          </p:cNvSpPr>
          <p:nvPr>
            <p:ph type="title" hasCustomPrompt="1"/>
          </p:nvPr>
        </p:nvSpPr>
        <p:spPr>
          <a:xfrm>
            <a:off x="2934792" y="2481945"/>
            <a:ext cx="6261461" cy="811257"/>
          </a:xfrm>
          <a:blipFill>
            <a:blip r:embed="rId3" cstate="print"/>
            <a:stretch>
              <a:fillRect/>
            </a:stretch>
          </a:blipFill>
        </p:spPr>
        <p:txBody>
          <a:bodyPr anchor="ctr">
            <a:normAutofit/>
          </a:bodyPr>
          <a:lstStyle>
            <a:lvl1pPr algn="ctr">
              <a:defRPr sz="4000"/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 hasCustomPrompt="1"/>
          </p:nvPr>
        </p:nvSpPr>
        <p:spPr>
          <a:xfrm>
            <a:off x="2934792" y="3320190"/>
            <a:ext cx="6261461" cy="450623"/>
          </a:xfrm>
        </p:spPr>
        <p:txBody>
          <a:bodyPr>
            <a:normAutofit/>
          </a:bodyPr>
          <a:lstStyle>
            <a:lvl1pPr marL="0" indent="0" algn="ctr">
              <a:buNone/>
              <a:defRPr sz="1600" spc="180" baseline="0">
                <a:solidFill>
                  <a:schemeClr val="accent1">
                    <a:lumMod val="75000"/>
                  </a:schemeClr>
                </a:solidFill>
                <a:latin typeface="Elephant" panose="020209040905050203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单击此处添加副标题</a:t>
            </a:r>
            <a:endParaRPr lang="en-US" altLang="zh-CN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5826000" y="4484123"/>
            <a:ext cx="540000" cy="540000"/>
            <a:chOff x="4347417" y="5016137"/>
            <a:chExt cx="487680" cy="487680"/>
          </a:xfrm>
        </p:grpSpPr>
        <p:sp>
          <p:nvSpPr>
            <p:cNvPr id="9" name="椭圆 8">
              <a:hlinkClick r:id="" action="ppaction://hlinkshowjump?jump=nextslide"/>
            </p:cNvPr>
            <p:cNvSpPr/>
            <p:nvPr userDrawn="1"/>
          </p:nvSpPr>
          <p:spPr>
            <a:xfrm>
              <a:off x="4347417" y="5016137"/>
              <a:ext cx="487680" cy="48768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  <a:effectLst>
              <a:outerShdw dist="25400" dir="5400000" algn="t" rotWithShape="0">
                <a:schemeClr val="bg1">
                  <a:alpha val="3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燕尾形 9">
              <a:hlinkClick r:id="" action="ppaction://hlinkshowjump?jump=nextslide"/>
            </p:cNvPr>
            <p:cNvSpPr/>
            <p:nvPr userDrawn="1"/>
          </p:nvSpPr>
          <p:spPr>
            <a:xfrm>
              <a:off x="4502830" y="5168537"/>
              <a:ext cx="176854" cy="204653"/>
            </a:xfrm>
            <a:prstGeom prst="chevron">
              <a:avLst>
                <a:gd name="adj" fmla="val 6175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953810"/>
            <a:ext cx="12192000" cy="49512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1" y="5533959"/>
            <a:ext cx="12191999" cy="1324888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366"/>
            <a:ext cx="9144000" cy="2387095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2020/4/6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3278"/>
            <a:ext cx="9144000" cy="1656204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2020/4/6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399823" y="1244601"/>
            <a:ext cx="5080000" cy="49323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6519333" y="1244601"/>
            <a:ext cx="5094116" cy="49323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2302932" y="118532"/>
            <a:ext cx="9312101" cy="71702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9435" y="1376362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1099435" y="2200274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1846" y="1376362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6431846" y="2200274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144590" y="53340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487989" y="1063629"/>
            <a:ext cx="6172200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1144590" y="21336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2461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5442833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12461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tags" Target="../tags/tag14.xml"/><Relationship Id="rId3" Type="http://schemas.openxmlformats.org/officeDocument/2006/relationships/slideLayout" Target="../slideLayouts/slideLayout15.xml"/><Relationship Id="rId21" Type="http://schemas.openxmlformats.org/officeDocument/2006/relationships/tags" Target="../tags/tag9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tags" Target="../tags/tag13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tags" Target="../tags/tag12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tags" Target="../tags/tag11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tags" Target="../tags/tag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638627" y="101595"/>
            <a:ext cx="10974823" cy="69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idx="1"/>
          </p:nvPr>
        </p:nvSpPr>
        <p:spPr>
          <a:xfrm>
            <a:off x="638627" y="1166950"/>
            <a:ext cx="10963532" cy="5279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0263D-2266-4A68-8BAA-E4DB42E0C137}" type="datetimeFigureOut">
              <a:rPr lang="zh-CN" altLang="en-US" smtClean="0"/>
              <a:t>2020/4/6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A757E-7276-40EC-92C7-A70F94DB6415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638627" y="818607"/>
            <a:ext cx="10974823" cy="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accent2">
              <a:lumMod val="50000"/>
            </a:schemeClr>
          </a:solidFill>
          <a:latin typeface="幼圆" panose="02010509060101010101" pitchFamily="49" charset="-122"/>
          <a:ea typeface="幼圆" panose="02010509060101010101" pitchFamily="49" charset="-122"/>
          <a:cs typeface="+mj-cs"/>
        </a:defRPr>
      </a:lvl1pPr>
    </p:titleStyle>
    <p:bodyStyle>
      <a:lvl1pPr marL="357505" indent="-357505" algn="just" defTabSz="914400" rtl="0" eaLnBrk="1" latinLnBrk="0" hangingPunct="1">
        <a:lnSpc>
          <a:spcPct val="110000"/>
        </a:lnSpc>
        <a:spcBef>
          <a:spcPts val="1400"/>
        </a:spcBef>
        <a:spcAft>
          <a:spcPts val="0"/>
        </a:spcAft>
        <a:buClr>
          <a:schemeClr val="accent1">
            <a:lumMod val="75000"/>
          </a:schemeClr>
        </a:buClr>
        <a:buSzPct val="50000"/>
        <a:buFont typeface="Wingdings" panose="05000000000000000000" pitchFamily="2" charset="2"/>
        <a:buChar char="u"/>
        <a:defRPr sz="2400" b="1" kern="1200" baseline="0">
          <a:solidFill>
            <a:schemeClr val="accent1">
              <a:lumMod val="50000"/>
            </a:schemeClr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1pPr>
      <a:lvl2pPr marL="357505" indent="-285750" algn="just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>
            <a:lumMod val="60000"/>
            <a:lumOff val="40000"/>
          </a:schemeClr>
        </a:buClr>
        <a:buFont typeface="华文新魏" panose="02010800040101010101" pitchFamily="2" charset="-122"/>
        <a:buChar char=" "/>
        <a:defRPr sz="2000" b="0" kern="1200" baseline="0">
          <a:solidFill>
            <a:schemeClr val="tx1"/>
          </a:solidFill>
          <a:latin typeface="华文新魏" panose="02010800040101010101" pitchFamily="2" charset="-122"/>
          <a:ea typeface="华文新魏" panose="02010800040101010101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669883" y="443285"/>
            <a:ext cx="10852237" cy="442019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669883" y="961518"/>
            <a:ext cx="10852237" cy="5389572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879743" y="6350618"/>
            <a:ext cx="270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hangingPunct="0"/>
            <a:fld id="{760FBDFE-C587-4B4C-A407-44438C67B59E}" type="datetimeFigureOut">
              <a:rPr lang="zh-CN" altLang="en-US" kern="0" smtClean="0">
                <a:solidFill>
                  <a:srgbClr val="000000">
                    <a:tint val="75000"/>
                  </a:srgbClr>
                </a:solidFill>
                <a:sym typeface="Calibri" panose="020F0502020204030204"/>
              </a:rPr>
              <a:t>2020/4/6</a:t>
            </a:fld>
            <a:endParaRPr lang="zh-CN" altLang="en-US" kern="0">
              <a:solidFill>
                <a:srgbClr val="000000">
                  <a:tint val="75000"/>
                </a:srgbClr>
              </a:solidFill>
              <a:sym typeface="Calibri" panose="020F0502020204030204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4116000" y="6350618"/>
            <a:ext cx="396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hangingPunct="0"/>
            <a:endParaRPr lang="zh-CN" altLang="en-US" kern="0" dirty="0">
              <a:solidFill>
                <a:srgbClr val="000000">
                  <a:tint val="75000"/>
                </a:srgbClr>
              </a:solidFill>
              <a:sym typeface="Calibri" panose="020F0502020204030204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8610600" y="6350618"/>
            <a:ext cx="270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hangingPunct="0"/>
            <a:fld id="{49AE70B2-8BF9-45C0-BB95-33D1B9D3A854}" type="slidenum">
              <a:rPr lang="zh-CN" altLang="en-US" kern="0" smtClean="0">
                <a:solidFill>
                  <a:srgbClr val="000000">
                    <a:tint val="75000"/>
                  </a:srgbClr>
                </a:solidFill>
                <a:sym typeface="Calibri" panose="020F0502020204030204"/>
              </a:rPr>
              <a:t>‹#›</a:t>
            </a:fld>
            <a:endParaRPr lang="zh-CN" altLang="en-US" kern="0" dirty="0">
              <a:solidFill>
                <a:srgbClr val="000000">
                  <a:tint val="75000"/>
                </a:srgbClr>
              </a:solidFill>
              <a:sym typeface="Calibri" panose="020F0502020204030204"/>
            </a:endParaRPr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67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335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335"/>
        </a:spcAft>
        <a:buFont typeface="Arial" panose="020B0604020202020204" pitchFamily="34" charset="0"/>
        <a:buChar char="•"/>
        <a:tabLst>
          <a:tab pos="1609090" algn="l"/>
        </a:tabLst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335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335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335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9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/>
          <a:srcRect r="53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761974" y="3182710"/>
            <a:ext cx="8490749" cy="971127"/>
          </a:xfrm>
        </p:spPr>
        <p:txBody>
          <a:bodyPr>
            <a:noAutofit/>
          </a:bodyPr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  <a:latin typeface="STHeiti Light" charset="-122"/>
                <a:ea typeface="STHeiti Light" charset="-122"/>
                <a:cs typeface="STHeiti Light" charset="-122"/>
              </a:rPr>
              <a:t>《</a:t>
            </a:r>
            <a:r>
              <a:rPr lang="zh-CN" altLang="en-US" b="1" dirty="0" smtClean="0">
                <a:solidFill>
                  <a:srgbClr val="FF0000"/>
                </a:solidFill>
                <a:latin typeface="STHeiti Light" charset="-122"/>
                <a:ea typeface="STHeiti Light" charset="-122"/>
                <a:cs typeface="STHeiti Light" charset="-122"/>
              </a:rPr>
              <a:t>鸿门宴</a:t>
            </a:r>
            <a:r>
              <a:rPr lang="en-US" altLang="zh-CN" b="1" dirty="0" smtClean="0">
                <a:solidFill>
                  <a:srgbClr val="FF0000"/>
                </a:solidFill>
                <a:latin typeface="STHeiti Light" charset="-122"/>
                <a:ea typeface="STHeiti Light" charset="-122"/>
                <a:cs typeface="STHeiti Light" charset="-122"/>
              </a:rPr>
              <a:t>》</a:t>
            </a:r>
            <a:r>
              <a:rPr lang="zh-CN" altLang="en-US" sz="4400" b="1" dirty="0">
                <a:solidFill>
                  <a:srgbClr val="FF0000"/>
                </a:solidFill>
                <a:latin typeface="STHeiti Light" charset="-122"/>
                <a:ea typeface="STHeiti Light" charset="-122"/>
                <a:cs typeface="STHeiti Light" charset="-122"/>
              </a:rPr>
              <a:t>（三）</a:t>
            </a:r>
            <a:r>
              <a:rPr lang="zh-CN" altLang="en-US" sz="4300" b="1" dirty="0" smtClean="0">
                <a:solidFill>
                  <a:srgbClr val="FF0000"/>
                </a:solidFill>
                <a:latin typeface="STHeiti Light" charset="-122"/>
                <a:ea typeface="STHeiti Light" charset="-122"/>
                <a:cs typeface="STHeiti Light" charset="-122"/>
              </a:rPr>
              <a:t/>
            </a:r>
            <a:br>
              <a:rPr lang="zh-CN" altLang="en-US" sz="4300" b="1" dirty="0" smtClean="0">
                <a:solidFill>
                  <a:srgbClr val="FF0000"/>
                </a:solidFill>
                <a:latin typeface="STHeiti Light" charset="-122"/>
                <a:ea typeface="STHeiti Light" charset="-122"/>
                <a:cs typeface="STHeiti Light" charset="-122"/>
              </a:rPr>
            </a:br>
            <a:endParaRPr lang="zh-CN" altLang="en-US" sz="4300" b="1" dirty="0">
              <a:solidFill>
                <a:srgbClr val="FF0000"/>
              </a:solidFill>
              <a:latin typeface="STHeiti Light" charset="-122"/>
              <a:ea typeface="STHeiti Light" charset="-122"/>
              <a:cs typeface="STHeiti Light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94780" y="4847167"/>
            <a:ext cx="4802293" cy="74635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30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700" spc="30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422169" y="1592170"/>
            <a:ext cx="5458460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zh-CN" altLang="en-US" sz="2700" b="1" spc="30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700" b="1" spc="30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700" b="1" spc="30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高一年级语文</a:t>
            </a:r>
            <a:r>
              <a:rPr lang="zh-CN" altLang="en-US" sz="3200" b="1" spc="30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endParaRPr lang="zh-CN" altLang="en-US" sz="3200" b="1" spc="30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41716" y="4847167"/>
            <a:ext cx="8490065" cy="6729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700" b="1" spc="30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</a:rPr>
              <a:t>中国人民大学附属中学朝阳学校   常苗林</a:t>
            </a:r>
            <a:endParaRPr lang="zh-CN" altLang="en-US" sz="2700" b="1" spc="30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17"/>
    </mc:Choice>
    <mc:Fallback xmlns="">
      <p:transition spd="slow" advTm="98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0"/>
            <a:ext cx="12406186" cy="8248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近古以来未尝有</a:t>
            </a:r>
            <a:r>
              <a:rPr lang="zh-CN" altLang="en-US" sz="60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也</a:t>
            </a:r>
            <a:endParaRPr lang="zh-CN" altLang="en-US" sz="4400" b="1" dirty="0" smtClean="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iTi" charset="0"/>
              <a:ea typeface="KaiTi" charset="0"/>
              <a:cs typeface="KaiTi" charset="0"/>
              <a:sym typeface="+mn-ea"/>
            </a:endParaRPr>
          </a:p>
          <a:p>
            <a:pPr>
              <a:lnSpc>
                <a:spcPct val="125000"/>
              </a:lnSpc>
            </a:pPr>
            <a:r>
              <a:rPr lang="en-US" altLang="zh-CN" sz="44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1</a:t>
            </a:r>
            <a:r>
              <a:rPr lang="en-US" altLang="zh-CN" sz="44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.</a:t>
            </a:r>
            <a:r>
              <a:rPr lang="zh-CN" altLang="en-US" sz="44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垓下重围中</a:t>
            </a:r>
            <a:r>
              <a:rPr lang="zh-CN" altLang="en-US" sz="44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，豪气</a:t>
            </a:r>
            <a:r>
              <a:rPr lang="zh-CN" altLang="en-US" sz="44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万丈，拔山盖世的英雄</a:t>
            </a:r>
            <a:r>
              <a:rPr lang="zh-CN" altLang="en-US" sz="44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气概</a:t>
            </a:r>
            <a:endParaRPr lang="zh-CN" altLang="en-US" sz="4400" b="1" dirty="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iTi" charset="0"/>
              <a:ea typeface="KaiTi" charset="0"/>
              <a:cs typeface="KaiTi" charset="0"/>
              <a:sym typeface="+mn-ea"/>
            </a:endParaRPr>
          </a:p>
          <a:p>
            <a:pPr marL="571500" indent="-571500">
              <a:lnSpc>
                <a:spcPct val="125000"/>
              </a:lnSpc>
              <a:buFont typeface="Arial" charset="0"/>
              <a:buChar char="•"/>
            </a:pPr>
            <a:endParaRPr lang="zh-CN" altLang="en-US" sz="3600" b="1" dirty="0" smtClean="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iTi" charset="0"/>
              <a:ea typeface="KaiTi" charset="0"/>
              <a:cs typeface="KaiTi" charset="0"/>
              <a:sym typeface="+mn-ea"/>
            </a:endParaRPr>
          </a:p>
          <a:p>
            <a:pPr marL="571500" indent="-571500">
              <a:lnSpc>
                <a:spcPct val="125000"/>
              </a:lnSpc>
              <a:buFont typeface="Arial" charset="0"/>
              <a:buChar char="•"/>
            </a:pPr>
            <a:r>
              <a:rPr lang="zh-CN" altLang="en-US" sz="40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吾</a:t>
            </a:r>
            <a:r>
              <a:rPr lang="zh-CN" altLang="en-US" sz="40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起兵至今八岁矣，身七十余战，所当者破，所击者服，未尝败北，遂霸有天下。</a:t>
            </a:r>
          </a:p>
          <a:p>
            <a:pPr marL="571500" indent="-571500">
              <a:lnSpc>
                <a:spcPct val="125000"/>
              </a:lnSpc>
              <a:buFont typeface="Arial" charset="0"/>
              <a:buChar char="•"/>
            </a:pPr>
            <a:r>
              <a:rPr lang="zh-CN" altLang="en-US" sz="40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汉王大呼驰下，汉军皆</a:t>
            </a:r>
            <a:r>
              <a:rPr lang="zh-CN" altLang="en-US" sz="40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披靡。</a:t>
            </a:r>
          </a:p>
          <a:p>
            <a:pPr algn="r">
              <a:lnSpc>
                <a:spcPct val="125000"/>
              </a:lnSpc>
            </a:pPr>
            <a:r>
              <a:rPr lang="en-US" altLang="zh-CN" sz="40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——</a:t>
            </a:r>
            <a:r>
              <a:rPr lang="en-US" altLang="zh-CN" sz="40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《</a:t>
            </a:r>
            <a:r>
              <a:rPr lang="zh-CN" altLang="en-US" sz="40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史记</a:t>
            </a:r>
            <a:r>
              <a:rPr lang="en-US" altLang="zh-CN" sz="40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·</a:t>
            </a:r>
            <a:r>
              <a:rPr lang="zh-CN" altLang="en-US" sz="40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项羽本纪</a:t>
            </a:r>
            <a:r>
              <a:rPr lang="en-US" altLang="zh-CN" sz="40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》 </a:t>
            </a:r>
            <a:endParaRPr lang="zh-CN" altLang="en-US" sz="40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iTi" charset="0"/>
              <a:ea typeface="KaiTi" charset="0"/>
              <a:cs typeface="KaiTi" charset="0"/>
              <a:sym typeface="+mn-ea"/>
            </a:endParaRPr>
          </a:p>
          <a:p>
            <a:pPr marL="571500" indent="-571500">
              <a:lnSpc>
                <a:spcPct val="125000"/>
              </a:lnSpc>
              <a:buFont typeface="Arial" charset="0"/>
              <a:buChar char="•"/>
            </a:pPr>
            <a:endParaRPr lang="zh-CN" altLang="en-US" sz="40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iTi" charset="0"/>
              <a:ea typeface="KaiTi" charset="0"/>
              <a:cs typeface="KaiTi" charset="0"/>
              <a:sym typeface="+mn-ea"/>
            </a:endParaRPr>
          </a:p>
          <a:p>
            <a:pPr marL="571500" indent="-571500">
              <a:lnSpc>
                <a:spcPct val="125000"/>
              </a:lnSpc>
              <a:buFont typeface="Arial" charset="0"/>
              <a:buChar char="•"/>
            </a:pPr>
            <a:endParaRPr lang="en-US" altLang="zh-CN" sz="3600" b="1" dirty="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iTi" charset="0"/>
              <a:ea typeface="KaiTi" charset="0"/>
              <a:cs typeface="KaiTi" charset="0"/>
              <a:sym typeface="+mn-ea"/>
            </a:endParaRPr>
          </a:p>
          <a:p>
            <a:pPr>
              <a:lnSpc>
                <a:spcPct val="125000"/>
              </a:lnSpc>
            </a:pPr>
            <a:r>
              <a:rPr lang="zh-CN" altLang="en-US" sz="36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 </a:t>
            </a:r>
            <a:endParaRPr lang="zh-CN" altLang="en-US" sz="4000" b="1" dirty="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iTi" charset="0"/>
              <a:ea typeface="KaiTi" charset="0"/>
              <a:cs typeface="KaiTi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6384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0"/>
            <a:ext cx="12406186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近古以来未尝有</a:t>
            </a:r>
            <a:r>
              <a:rPr lang="zh-CN" altLang="en-US" sz="60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也</a:t>
            </a:r>
            <a:endParaRPr lang="zh-CN" altLang="en-US" sz="4400" b="1" dirty="0" smtClean="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iTi" charset="0"/>
              <a:ea typeface="KaiTi" charset="0"/>
              <a:cs typeface="KaiTi" charset="0"/>
              <a:sym typeface="+mn-ea"/>
            </a:endParaRPr>
          </a:p>
          <a:p>
            <a:pPr>
              <a:lnSpc>
                <a:spcPct val="125000"/>
              </a:lnSpc>
            </a:pPr>
            <a:r>
              <a:rPr lang="en-US" altLang="zh-CN" sz="44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2.</a:t>
            </a:r>
            <a:r>
              <a:rPr lang="zh-CN" altLang="en-US" sz="44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临死前的从容英勇的自我</a:t>
            </a:r>
            <a:r>
              <a:rPr lang="zh-CN" altLang="en-US" sz="44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选择</a:t>
            </a:r>
          </a:p>
          <a:p>
            <a:pPr>
              <a:lnSpc>
                <a:spcPct val="125000"/>
              </a:lnSpc>
            </a:pPr>
            <a:r>
              <a:rPr lang="zh-CN" altLang="en-US" sz="44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   吾闻</a:t>
            </a:r>
            <a:r>
              <a:rPr lang="zh-CN" altLang="en-US" sz="4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汉购我头千金，邑万户，吾为</a:t>
            </a:r>
            <a:r>
              <a:rPr lang="zh-CN" altLang="en-US" sz="44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若德。”</a:t>
            </a:r>
            <a:r>
              <a:rPr lang="zh-CN" altLang="en-US" sz="4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乃自刎而死。 </a:t>
            </a:r>
            <a:r>
              <a:rPr lang="zh-CN" altLang="en-US" sz="44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            （</a:t>
            </a:r>
            <a:r>
              <a:rPr lang="en-US" altLang="zh-CN" sz="4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《</a:t>
            </a:r>
            <a:r>
              <a:rPr lang="zh-CN" altLang="en-US" sz="4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史记</a:t>
            </a:r>
            <a:r>
              <a:rPr lang="en-US" altLang="zh-CN" sz="4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•</a:t>
            </a:r>
            <a:r>
              <a:rPr lang="zh-CN" altLang="en-US" sz="4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项羽本纪</a:t>
            </a:r>
            <a:r>
              <a:rPr lang="en-US" altLang="zh-CN" sz="44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》</a:t>
            </a:r>
            <a:r>
              <a:rPr lang="zh-CN" altLang="en-US" sz="44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）</a:t>
            </a:r>
          </a:p>
          <a:p>
            <a:pPr>
              <a:lnSpc>
                <a:spcPct val="125000"/>
              </a:lnSpc>
            </a:pPr>
            <a:r>
              <a:rPr lang="en-US" altLang="zh-CN" sz="44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3.</a:t>
            </a:r>
            <a:r>
              <a:rPr lang="zh-CN" altLang="en-US" sz="44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呜咽</a:t>
            </a:r>
            <a:r>
              <a:rPr lang="zh-CN" altLang="en-US" sz="44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缠绵的侠骨柔情</a:t>
            </a:r>
          </a:p>
          <a:p>
            <a:pPr>
              <a:lnSpc>
                <a:spcPct val="125000"/>
              </a:lnSpc>
            </a:pPr>
            <a:r>
              <a:rPr lang="zh-CN" altLang="en-US" sz="44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   骓</a:t>
            </a:r>
            <a:r>
              <a:rPr lang="zh-CN" altLang="en-US" sz="4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不逝兮可奈何 </a:t>
            </a:r>
            <a:r>
              <a:rPr lang="en-US" altLang="zh-CN" sz="4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,</a:t>
            </a:r>
            <a:r>
              <a:rPr lang="zh-CN" altLang="en-US" sz="4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虞兮虞兮奈若何</a:t>
            </a:r>
            <a:r>
              <a:rPr lang="zh-CN" altLang="en-US" sz="44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。</a:t>
            </a:r>
          </a:p>
          <a:p>
            <a:pPr>
              <a:lnSpc>
                <a:spcPct val="125000"/>
              </a:lnSpc>
            </a:pPr>
            <a:r>
              <a:rPr lang="zh-CN" altLang="en-US" sz="4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 </a:t>
            </a:r>
            <a:r>
              <a:rPr lang="zh-CN" altLang="en-US" sz="44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                         （项羽</a:t>
            </a:r>
            <a:r>
              <a:rPr lang="en-US" altLang="zh-CN" sz="44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《</a:t>
            </a:r>
            <a:r>
              <a:rPr lang="zh-CN" altLang="en-US" sz="44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垓下歌</a:t>
            </a:r>
            <a:r>
              <a:rPr lang="en-US" altLang="zh-CN" sz="44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》</a:t>
            </a:r>
            <a:r>
              <a:rPr lang="zh-CN" altLang="en-US" sz="44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）</a:t>
            </a:r>
            <a:endParaRPr lang="zh-CN" altLang="en-US" sz="44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iTi" charset="0"/>
              <a:ea typeface="KaiTi" charset="0"/>
              <a:cs typeface="KaiTi" charset="0"/>
              <a:sym typeface="+mn-ea"/>
            </a:endParaRPr>
          </a:p>
          <a:p>
            <a:pPr>
              <a:lnSpc>
                <a:spcPct val="125000"/>
              </a:lnSpc>
            </a:pPr>
            <a:endParaRPr lang="zh-CN" altLang="en-US" sz="44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iTi" charset="0"/>
              <a:ea typeface="KaiTi" charset="0"/>
              <a:cs typeface="KaiTi" charset="0"/>
              <a:sym typeface="+mn-ea"/>
            </a:endParaRPr>
          </a:p>
          <a:p>
            <a:pPr marL="571500" indent="-571500">
              <a:lnSpc>
                <a:spcPct val="125000"/>
              </a:lnSpc>
              <a:buFont typeface="Arial" charset="0"/>
              <a:buChar char="•"/>
            </a:pPr>
            <a:endParaRPr lang="zh-CN" altLang="en-US" sz="3600" b="1" dirty="0" smtClean="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iTi" charset="0"/>
              <a:ea typeface="KaiTi" charset="0"/>
              <a:cs typeface="KaiTi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1260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0"/>
            <a:ext cx="12406186" cy="10533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自矜</a:t>
            </a:r>
            <a:r>
              <a:rPr lang="zh-CN" altLang="en-US" sz="54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功伐</a:t>
            </a:r>
          </a:p>
          <a:p>
            <a:pPr marL="571500" indent="-571500">
              <a:lnSpc>
                <a:spcPct val="125000"/>
              </a:lnSpc>
              <a:buFont typeface="Arial" charset="0"/>
              <a:buChar char="•"/>
            </a:pPr>
            <a:r>
              <a:rPr lang="zh-CN" altLang="en-US" sz="40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楚王恃</a:t>
            </a:r>
            <a:r>
              <a:rPr lang="zh-CN" altLang="en-US" sz="40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战胜自强（</a:t>
            </a:r>
            <a:r>
              <a:rPr lang="en-US" altLang="zh-CN" sz="40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《</a:t>
            </a:r>
            <a:r>
              <a:rPr lang="zh-CN" altLang="en-US" sz="40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史记</a:t>
            </a:r>
            <a:r>
              <a:rPr lang="en-US" altLang="zh-CN" sz="40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·</a:t>
            </a:r>
            <a:r>
              <a:rPr lang="zh-CN" altLang="en-US" sz="40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黥布列传</a:t>
            </a:r>
            <a:r>
              <a:rPr lang="en-US" altLang="zh-CN" sz="40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》</a:t>
            </a:r>
            <a:r>
              <a:rPr lang="zh-CN" altLang="en-US" sz="40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） </a:t>
            </a:r>
            <a:endParaRPr lang="zh-CN" altLang="en-US" sz="4000" b="1" dirty="0" smtClean="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iTi" charset="0"/>
              <a:ea typeface="KaiTi" charset="0"/>
              <a:cs typeface="KaiTi" charset="0"/>
              <a:sym typeface="+mn-ea"/>
            </a:endParaRPr>
          </a:p>
          <a:p>
            <a:pPr>
              <a:lnSpc>
                <a:spcPct val="125000"/>
              </a:lnSpc>
            </a:pP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 谬</a:t>
            </a:r>
          </a:p>
          <a:p>
            <a:pPr marL="571500" indent="-571500">
              <a:lnSpc>
                <a:spcPct val="125000"/>
              </a:lnSpc>
              <a:buFont typeface="Arial" charset="0"/>
              <a:buChar char="•"/>
            </a:pPr>
            <a:r>
              <a:rPr lang="zh-CN" altLang="en-US" sz="40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今卒</a:t>
            </a:r>
            <a:r>
              <a:rPr lang="zh-CN" altLang="en-US" sz="40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困于此，此天之亡我，非战之罪也</a:t>
            </a:r>
          </a:p>
          <a:p>
            <a:pPr marL="571500" indent="-571500">
              <a:lnSpc>
                <a:spcPct val="125000"/>
              </a:lnSpc>
              <a:buFont typeface="Arial" charset="0"/>
              <a:buChar char="•"/>
            </a:pPr>
            <a:r>
              <a:rPr lang="zh-CN" altLang="en-US" sz="40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今日</a:t>
            </a:r>
            <a:r>
              <a:rPr lang="zh-CN" altLang="en-US" sz="40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固决死，愿为诸君快战，必三</a:t>
            </a:r>
            <a:r>
              <a:rPr lang="zh-CN" altLang="en-US" sz="40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胜之</a:t>
            </a:r>
            <a:r>
              <a:rPr lang="zh-CN" altLang="en-US" sz="40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，为诸君溃围，斩将、刈旗，令诸君知天亡我</a:t>
            </a:r>
            <a:r>
              <a:rPr lang="zh-CN" altLang="en-US" sz="40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，非战</a:t>
            </a:r>
            <a:r>
              <a:rPr lang="zh-CN" altLang="en-US" sz="40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之罪也</a:t>
            </a:r>
          </a:p>
          <a:p>
            <a:pPr marL="571500" indent="-571500">
              <a:lnSpc>
                <a:spcPct val="125000"/>
              </a:lnSpc>
              <a:buFont typeface="Arial" charset="0"/>
              <a:buChar char="•"/>
            </a:pPr>
            <a:r>
              <a:rPr lang="zh-CN" altLang="en-US" sz="40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天之亡我，我何渡为</a:t>
            </a:r>
            <a:r>
              <a:rPr lang="en-US" altLang="zh-CN" sz="40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! </a:t>
            </a:r>
            <a:r>
              <a:rPr lang="zh-CN" altLang="en-US" sz="40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（</a:t>
            </a:r>
            <a:r>
              <a:rPr lang="en-US" altLang="zh-CN" sz="40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《</a:t>
            </a:r>
            <a:r>
              <a:rPr lang="zh-CN" altLang="en-US" sz="40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史记</a:t>
            </a:r>
            <a:r>
              <a:rPr lang="en-US" altLang="zh-CN" sz="40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·</a:t>
            </a:r>
            <a:r>
              <a:rPr lang="zh-CN" altLang="en-US" sz="40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项羽本纪</a:t>
            </a:r>
            <a:r>
              <a:rPr lang="en-US" altLang="zh-CN" sz="40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》 </a:t>
            </a:r>
            <a:r>
              <a:rPr lang="zh-CN" altLang="en-US" sz="40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）</a:t>
            </a:r>
          </a:p>
          <a:p>
            <a:pPr marL="571500" indent="-571500">
              <a:lnSpc>
                <a:spcPct val="125000"/>
              </a:lnSpc>
              <a:buFont typeface="Arial" charset="0"/>
              <a:buChar char="•"/>
            </a:pPr>
            <a:endParaRPr lang="en-US" altLang="zh-CN" sz="4000" b="1" dirty="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iTi" charset="0"/>
              <a:ea typeface="KaiTi" charset="0"/>
              <a:cs typeface="KaiTi" charset="0"/>
              <a:sym typeface="+mn-ea"/>
            </a:endParaRPr>
          </a:p>
          <a:p>
            <a:pPr>
              <a:lnSpc>
                <a:spcPct val="125000"/>
              </a:lnSpc>
            </a:pPr>
            <a:endParaRPr lang="zh-CN" altLang="en-US" sz="600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iTi" charset="0"/>
              <a:ea typeface="KaiTi" charset="0"/>
              <a:cs typeface="KaiTi" charset="0"/>
              <a:sym typeface="+mn-ea"/>
            </a:endParaRPr>
          </a:p>
          <a:p>
            <a:pPr>
              <a:lnSpc>
                <a:spcPct val="125000"/>
              </a:lnSpc>
            </a:pPr>
            <a:r>
              <a:rPr lang="zh-CN" altLang="en-US" sz="44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  </a:t>
            </a:r>
            <a:endParaRPr lang="zh-CN" altLang="en-US" sz="44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iTi" charset="0"/>
              <a:ea typeface="KaiTi" charset="0"/>
              <a:cs typeface="KaiTi" charset="0"/>
              <a:sym typeface="+mn-ea"/>
            </a:endParaRPr>
          </a:p>
          <a:p>
            <a:pPr>
              <a:lnSpc>
                <a:spcPct val="125000"/>
              </a:lnSpc>
            </a:pPr>
            <a:endParaRPr lang="zh-CN" altLang="en-US" sz="44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iTi" charset="0"/>
              <a:ea typeface="KaiTi" charset="0"/>
              <a:cs typeface="KaiTi" charset="0"/>
              <a:sym typeface="+mn-ea"/>
            </a:endParaRPr>
          </a:p>
          <a:p>
            <a:pPr marL="571500" indent="-571500">
              <a:lnSpc>
                <a:spcPct val="125000"/>
              </a:lnSpc>
              <a:buFont typeface="Arial" charset="0"/>
              <a:buChar char="•"/>
            </a:pPr>
            <a:endParaRPr lang="zh-CN" altLang="en-US" sz="3600" b="1" dirty="0" smtClean="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iTi" charset="0"/>
              <a:ea typeface="KaiTi" charset="0"/>
              <a:cs typeface="KaiTi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357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81914" y="0"/>
            <a:ext cx="1150414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小结：自矜功伐 末路英雄  </a:t>
            </a:r>
            <a:endParaRPr lang="zh-CN" altLang="en-US" sz="4400" b="1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iTi" charset="0"/>
              <a:ea typeface="KaiTi" charset="0"/>
              <a:cs typeface="KaiTi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   “</a:t>
            </a:r>
            <a:r>
              <a:rPr lang="zh-CN" altLang="en-US" sz="36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人无善志，虽勇必伤”，鸿门宴的优柔寡断，垓下之围的霸王别姬，不肯渡江宁愿自刎的描写，其真实可贵就在于展现项羽内心情理相搏、情重于理的一方，看起来与人物</a:t>
            </a:r>
            <a:r>
              <a:rPr lang="zh-CN" altLang="en-US" sz="36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残暴狠绝、</a:t>
            </a:r>
            <a:r>
              <a:rPr lang="zh-CN" altLang="en-US" sz="36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叱咤一生是矛盾的，其实这正是司马迁“不虚美、不隐恶”表现人物性格复杂性、多样性的笔力所在</a:t>
            </a:r>
            <a:r>
              <a:rPr lang="zh-CN" altLang="en-US" sz="36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。</a:t>
            </a:r>
            <a:endParaRPr lang="zh-CN" altLang="en-US" sz="3600" b="1" dirty="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iTi" charset="0"/>
              <a:ea typeface="KaiTi" charset="0"/>
              <a:cs typeface="KaiTi" charset="0"/>
              <a:sym typeface="+mn-ea"/>
            </a:endParaRPr>
          </a:p>
          <a:p>
            <a:pPr>
              <a:lnSpc>
                <a:spcPct val="125000"/>
              </a:lnSpc>
            </a:pPr>
            <a:endParaRPr lang="en-US" altLang="zh-CN" sz="3600" b="1" dirty="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iTi" charset="0"/>
              <a:ea typeface="KaiTi" charset="0"/>
              <a:cs typeface="KaiTi" charset="0"/>
              <a:sym typeface="+mn-ea"/>
            </a:endParaRPr>
          </a:p>
          <a:p>
            <a:pPr>
              <a:lnSpc>
                <a:spcPct val="125000"/>
              </a:lnSpc>
            </a:pPr>
            <a:r>
              <a:rPr lang="zh-CN" altLang="en-US" sz="36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 </a:t>
            </a:r>
            <a:endParaRPr lang="zh-CN" altLang="en-US" sz="4000" b="1" dirty="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iTi" charset="0"/>
              <a:ea typeface="KaiTi" charset="0"/>
              <a:cs typeface="KaiTi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8333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89685" y="914401"/>
            <a:ext cx="10429103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    项</a:t>
            </a:r>
            <a:r>
              <a:rPr lang="zh-CN" altLang="en-US" sz="40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羽掬后人的千古赞叹之泪，时常存在着“贬刘尊项”的倾向，可能正是这与政治图谋相去甚远的“妇人之仁”有关。英雄气质有了人性的内蕴，才使其从历史人物演化成司马迁笔下的文学形象</a:t>
            </a:r>
            <a:r>
              <a:rPr lang="zh-CN" altLang="en-US" sz="40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。</a:t>
            </a:r>
            <a:endParaRPr lang="en-US" altLang="zh-CN" sz="3600" b="1" dirty="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iTi" charset="0"/>
              <a:ea typeface="KaiTi" charset="0"/>
              <a:cs typeface="KaiTi" charset="0"/>
              <a:sym typeface="+mn-ea"/>
            </a:endParaRPr>
          </a:p>
          <a:p>
            <a:pPr>
              <a:lnSpc>
                <a:spcPct val="125000"/>
              </a:lnSpc>
            </a:pPr>
            <a:r>
              <a:rPr lang="zh-CN" altLang="en-US" sz="36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 </a:t>
            </a:r>
            <a:endParaRPr lang="zh-CN" altLang="en-US" sz="4000" b="1" dirty="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iTi" charset="0"/>
              <a:ea typeface="KaiTi" charset="0"/>
              <a:cs typeface="KaiTi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8784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0"/>
            <a:ext cx="1219200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四、</a:t>
            </a:r>
            <a:r>
              <a:rPr lang="zh-CN" altLang="en-US" sz="48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历史的项羽</a:t>
            </a: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远去，文化</a:t>
            </a:r>
            <a:r>
              <a:rPr lang="zh-CN" altLang="en-US" sz="48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上项羽常</a:t>
            </a: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新</a:t>
            </a:r>
            <a:endParaRPr lang="zh-CN" altLang="en-US" sz="3600" b="1" dirty="0" smtClean="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iTi" charset="0"/>
              <a:ea typeface="KaiTi" charset="0"/>
              <a:cs typeface="KaiTi" charset="0"/>
              <a:sym typeface="+mn-ea"/>
            </a:endParaRPr>
          </a:p>
          <a:p>
            <a:pPr marL="571500" indent="-571500">
              <a:lnSpc>
                <a:spcPct val="150000"/>
              </a:lnSpc>
              <a:buFont typeface="Arial" charset="0"/>
              <a:buChar char="•"/>
            </a:pPr>
            <a:r>
              <a:rPr lang="zh-CN" altLang="en-US" sz="36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剑舞</a:t>
            </a:r>
            <a:r>
              <a:rPr lang="zh-CN" altLang="en-US" sz="36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鸿门能赦汉</a:t>
            </a:r>
            <a:r>
              <a:rPr lang="en-US" altLang="zh-CN" sz="36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,</a:t>
            </a:r>
            <a:r>
              <a:rPr lang="zh-CN" altLang="en-US" sz="36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船沉巨鹿竟亡</a:t>
            </a:r>
            <a:r>
              <a:rPr lang="zh-CN" altLang="en-US" sz="36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秦。</a:t>
            </a:r>
            <a:r>
              <a:rPr lang="zh-CN" altLang="en-US" sz="28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（严遂</a:t>
            </a:r>
            <a:r>
              <a:rPr lang="zh-CN" altLang="en-US" sz="28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成</a:t>
            </a:r>
            <a:r>
              <a:rPr lang="en-US" altLang="zh-CN" sz="28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《</a:t>
            </a:r>
            <a:r>
              <a:rPr lang="zh-CN" altLang="en-US" sz="28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乌江项王庙</a:t>
            </a:r>
            <a:r>
              <a:rPr lang="en-US" altLang="zh-CN" sz="28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》</a:t>
            </a:r>
            <a:r>
              <a:rPr lang="zh-CN" altLang="en-US" sz="28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）</a:t>
            </a:r>
            <a:endParaRPr lang="zh-CN" altLang="en-US" sz="2800" b="1" dirty="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iTi" charset="0"/>
              <a:ea typeface="KaiTi" charset="0"/>
              <a:cs typeface="KaiTi" charset="0"/>
              <a:sym typeface="+mn-ea"/>
            </a:endParaRPr>
          </a:p>
          <a:p>
            <a:pPr marL="571500" indent="-571500">
              <a:lnSpc>
                <a:spcPct val="125000"/>
              </a:lnSpc>
              <a:buFont typeface="Arial" charset="0"/>
              <a:buChar char="•"/>
            </a:pPr>
            <a:r>
              <a:rPr lang="zh-CN" altLang="en-US" sz="36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胜败兵家事不期，包羞忍耻是男儿。江东子弟多才俊，</a:t>
            </a:r>
            <a:r>
              <a:rPr lang="zh-CN" altLang="en-US" sz="36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卷土重来未可知。</a:t>
            </a:r>
            <a:r>
              <a:rPr lang="zh-CN" altLang="en-US" sz="28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（杜牧</a:t>
            </a:r>
            <a:r>
              <a:rPr lang="en-US" altLang="zh-CN" sz="28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《</a:t>
            </a:r>
            <a:r>
              <a:rPr lang="zh-CN" altLang="en-US" sz="28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题乌江亭</a:t>
            </a:r>
            <a:r>
              <a:rPr lang="en-US" altLang="zh-CN" sz="28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》</a:t>
            </a:r>
            <a:r>
              <a:rPr lang="zh-CN" altLang="en-US" sz="28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）</a:t>
            </a:r>
            <a:endParaRPr lang="zh-CN" altLang="en-US" sz="3600" b="1" dirty="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iTi" charset="0"/>
              <a:ea typeface="KaiTi" charset="0"/>
              <a:cs typeface="KaiTi" charset="0"/>
              <a:sym typeface="+mn-ea"/>
            </a:endParaRPr>
          </a:p>
          <a:p>
            <a:pPr marL="571500" indent="-571500">
              <a:lnSpc>
                <a:spcPct val="125000"/>
              </a:lnSpc>
              <a:buFont typeface="Arial" charset="0"/>
              <a:buChar char="•"/>
            </a:pPr>
            <a:r>
              <a:rPr lang="zh-CN" altLang="en-US" sz="36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生</a:t>
            </a:r>
            <a:r>
              <a:rPr lang="zh-CN" altLang="en-US" sz="36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当作人杰，死亦为鬼雄。至今思项羽，不肯过江东</a:t>
            </a:r>
            <a:r>
              <a:rPr lang="zh-CN" altLang="en-US" sz="36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。</a:t>
            </a:r>
          </a:p>
          <a:p>
            <a:pPr algn="r">
              <a:lnSpc>
                <a:spcPct val="125000"/>
              </a:lnSpc>
            </a:pPr>
            <a:r>
              <a:rPr lang="zh-CN" altLang="en-US" sz="28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（李清照</a:t>
            </a:r>
            <a:r>
              <a:rPr lang="en-US" altLang="zh-CN" sz="28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《</a:t>
            </a:r>
            <a:r>
              <a:rPr lang="zh-CN" altLang="en-US" sz="28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夏日绝句</a:t>
            </a:r>
            <a:r>
              <a:rPr lang="en-US" altLang="zh-CN" sz="28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》</a:t>
            </a:r>
            <a:r>
              <a:rPr lang="zh-CN" altLang="en-US" sz="28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）</a:t>
            </a:r>
            <a:endParaRPr lang="zh-CN" altLang="en-US" sz="3600" b="1" dirty="0" smtClean="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iTi" charset="0"/>
              <a:ea typeface="KaiTi" charset="0"/>
              <a:cs typeface="KaiTi" charset="0"/>
              <a:sym typeface="+mn-ea"/>
            </a:endParaRPr>
          </a:p>
          <a:p>
            <a:pPr marL="571500" indent="-571500">
              <a:lnSpc>
                <a:spcPct val="125000"/>
              </a:lnSpc>
              <a:buFont typeface="Arial" charset="0"/>
              <a:buChar char="•"/>
            </a:pPr>
            <a:r>
              <a:rPr lang="zh-CN" altLang="en-US" sz="36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宜</a:t>
            </a:r>
            <a:r>
              <a:rPr lang="zh-CN" altLang="en-US" sz="36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将剩勇追穷寇，不可沽名学霸王</a:t>
            </a:r>
            <a:r>
              <a:rPr lang="zh-CN" altLang="en-US" sz="36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。</a:t>
            </a:r>
          </a:p>
          <a:p>
            <a:pPr algn="r">
              <a:lnSpc>
                <a:spcPct val="125000"/>
              </a:lnSpc>
            </a:pPr>
            <a:r>
              <a:rPr lang="zh-CN" altLang="en-US" sz="28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（</a:t>
            </a:r>
            <a:r>
              <a:rPr lang="zh-CN" altLang="en-US" sz="28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毛泽东</a:t>
            </a:r>
            <a:r>
              <a:rPr lang="en-US" altLang="zh-CN" sz="28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《</a:t>
            </a:r>
            <a:r>
              <a:rPr lang="zh-CN" altLang="en-US" sz="28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人民解放军占领南京</a:t>
            </a:r>
            <a:r>
              <a:rPr lang="en-US" altLang="zh-CN" sz="28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》</a:t>
            </a:r>
            <a:r>
              <a:rPr lang="zh-CN" altLang="en-US" sz="28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）</a:t>
            </a:r>
          </a:p>
          <a:p>
            <a:pPr>
              <a:lnSpc>
                <a:spcPct val="125000"/>
              </a:lnSpc>
            </a:pPr>
            <a:r>
              <a:rPr lang="zh-CN" altLang="en-US" sz="40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 </a:t>
            </a:r>
            <a:endParaRPr lang="zh-CN" altLang="en-US" sz="4400" b="1" dirty="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iTi" charset="0"/>
              <a:ea typeface="KaiTi" charset="0"/>
              <a:cs typeface="KaiTi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1291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95097"/>
            <a:ext cx="11195222" cy="8556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四、</a:t>
            </a:r>
            <a:r>
              <a:rPr lang="zh-CN" altLang="en-US" sz="48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历史的项羽</a:t>
            </a: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远去，文化</a:t>
            </a:r>
            <a:r>
              <a:rPr lang="zh-CN" altLang="en-US" sz="48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上项羽常新</a:t>
            </a:r>
          </a:p>
          <a:p>
            <a:pPr marL="571500" indent="-571500">
              <a:lnSpc>
                <a:spcPct val="125000"/>
              </a:lnSpc>
              <a:buFont typeface="Arial" charset="0"/>
              <a:buChar char="•"/>
            </a:pPr>
            <a:r>
              <a:rPr lang="zh-CN" altLang="en-US" sz="36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项</a:t>
            </a:r>
            <a:r>
              <a:rPr lang="zh-CN" altLang="en-US" sz="36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羽兵败身亡，</a:t>
            </a:r>
            <a:r>
              <a:rPr lang="zh-CN" altLang="en-US" sz="36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从结果来看，他成全的不仅仅</a:t>
            </a:r>
            <a:r>
              <a:rPr lang="zh-CN" altLang="en-US" sz="36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是欲得天下的刘邦</a:t>
            </a:r>
            <a:r>
              <a:rPr lang="en-US" altLang="zh-CN" sz="36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,</a:t>
            </a:r>
            <a:r>
              <a:rPr lang="zh-CN" altLang="en-US" sz="36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他</a:t>
            </a:r>
            <a:r>
              <a:rPr lang="zh-CN" altLang="en-US" sz="3600" b="1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成全</a:t>
            </a:r>
            <a:r>
              <a:rPr lang="zh-CN" altLang="en-US" sz="3600" b="1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的是</a:t>
            </a:r>
            <a:r>
              <a:rPr lang="zh-CN" altLang="en-US" sz="36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顺应统一大势运行的历史，清人严遂成的诗句恰如其分地道出了项羽的两大功绩，推翻秦朝，留下了享祚四百年的大汉王朝</a:t>
            </a:r>
            <a:r>
              <a:rPr lang="zh-CN" altLang="en-US" sz="36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。</a:t>
            </a:r>
          </a:p>
          <a:p>
            <a:pPr marL="571500" indent="-571500">
              <a:lnSpc>
                <a:spcPct val="125000"/>
              </a:lnSpc>
              <a:buFont typeface="Arial" charset="0"/>
              <a:buChar char="•"/>
            </a:pPr>
            <a:r>
              <a:rPr lang="zh-CN" altLang="en-US" sz="36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“成则为王败则寇”</a:t>
            </a:r>
            <a:r>
              <a:rPr lang="en-US" altLang="zh-CN" sz="36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,</a:t>
            </a:r>
            <a:r>
              <a:rPr lang="zh-CN" altLang="en-US" sz="36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这是几千年来中国封建社会衡人论事的是非标准。但是一败涂地的项羽在乌江边的</a:t>
            </a:r>
            <a:r>
              <a:rPr lang="zh-CN" altLang="en-US" sz="36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交颈一</a:t>
            </a:r>
            <a:r>
              <a:rPr lang="zh-CN" altLang="en-US" sz="36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刀</a:t>
            </a:r>
            <a:r>
              <a:rPr lang="en-US" altLang="zh-CN" sz="36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,</a:t>
            </a:r>
            <a:r>
              <a:rPr lang="zh-CN" altLang="en-US" sz="36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却完成了他作为千古悲剧英雄的人格</a:t>
            </a:r>
            <a:r>
              <a:rPr lang="zh-CN" altLang="en-US" sz="36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塑造，让后人无限地追思、惋惜和赞叹。</a:t>
            </a:r>
          </a:p>
          <a:p>
            <a:pPr marL="571500" indent="-571500">
              <a:lnSpc>
                <a:spcPct val="125000"/>
              </a:lnSpc>
              <a:buFont typeface="Arial" charset="0"/>
              <a:buChar char="•"/>
            </a:pPr>
            <a:endParaRPr lang="zh-CN" altLang="en-US" sz="3600" b="1" dirty="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iTi" charset="0"/>
              <a:ea typeface="KaiTi" charset="0"/>
              <a:cs typeface="KaiTi" charset="0"/>
              <a:sym typeface="+mn-ea"/>
            </a:endParaRPr>
          </a:p>
          <a:p>
            <a:pPr algn="r">
              <a:lnSpc>
                <a:spcPct val="125000"/>
              </a:lnSpc>
            </a:pPr>
            <a:endParaRPr lang="zh-CN" altLang="en-US" sz="2800" b="1" dirty="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iTi" charset="0"/>
              <a:ea typeface="KaiTi" charset="0"/>
              <a:cs typeface="KaiTi" charset="0"/>
              <a:sym typeface="+mn-ea"/>
            </a:endParaRPr>
          </a:p>
          <a:p>
            <a:pPr>
              <a:lnSpc>
                <a:spcPct val="125000"/>
              </a:lnSpc>
            </a:pPr>
            <a:r>
              <a:rPr lang="zh-CN" altLang="en-US" sz="40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 </a:t>
            </a:r>
            <a:endParaRPr lang="zh-CN" altLang="en-US" sz="4400" b="1" dirty="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iTi" charset="0"/>
              <a:ea typeface="KaiTi" charset="0"/>
              <a:cs typeface="KaiTi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9669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3040" y="1058444"/>
            <a:ext cx="1645920" cy="163068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169074" y="3147060"/>
            <a:ext cx="62119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hangingPunct="0"/>
            <a:r>
              <a:rPr lang="zh-CN" altLang="en-US" sz="7200" b="1" kern="0" spc="400" dirty="0">
                <a:solidFill>
                  <a:srgbClr val="002060"/>
                </a:solidFill>
                <a:latin typeface="微软雅黑" panose="020B0503020204020204" pitchFamily="34" charset="-122"/>
                <a:sym typeface="Calibri" panose="020F0502020204030204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3510280" y="4676987"/>
            <a:ext cx="5607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zh-CN" altLang="en-US" sz="2400" kern="0" spc="30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sym typeface="Calibri" panose="020F0502020204030204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3375" y="296597"/>
            <a:ext cx="11467070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一、</a:t>
            </a:r>
            <a:r>
              <a:rPr lang="en-US" altLang="zh-CN" sz="48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《</a:t>
            </a: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鸿门宴</a:t>
            </a:r>
            <a:r>
              <a:rPr lang="en-US" altLang="zh-CN" sz="48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》</a:t>
            </a: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中的项羽</a:t>
            </a:r>
          </a:p>
          <a:p>
            <a:pPr marL="571500" indent="-571500">
              <a:buFont typeface="Arial" charset="0"/>
              <a:buChar char="•"/>
            </a:pPr>
            <a:r>
              <a:rPr lang="zh-CN" altLang="en-US" sz="40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项羽大怒曰：“旦日飨士卒，为击破沛公军！”</a:t>
            </a:r>
          </a:p>
          <a:p>
            <a:pPr marL="571500" indent="-571500">
              <a:buFont typeface="Arial" charset="0"/>
              <a:buChar char="•"/>
            </a:pPr>
            <a:r>
              <a:rPr lang="zh-CN" altLang="en-US" sz="40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（</a:t>
            </a:r>
            <a:r>
              <a:rPr lang="zh-CN" altLang="en-US" sz="40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项伯）“沛公不先破关中，公岂敢入乎？今人有大功而击之，不义也。不如因善遇之。’项王许诺</a:t>
            </a:r>
            <a:r>
              <a:rPr lang="zh-CN" altLang="en-US" sz="40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。</a:t>
            </a:r>
          </a:p>
          <a:p>
            <a:pPr marL="571500" indent="-571500">
              <a:lnSpc>
                <a:spcPct val="125000"/>
              </a:lnSpc>
              <a:buFont typeface="Arial" charset="0"/>
              <a:buChar char="•"/>
            </a:pPr>
            <a:r>
              <a:rPr lang="zh-CN" altLang="en-US" sz="40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此沛公左司马曹无伤言之。不然，籍何以至此</a:t>
            </a:r>
            <a:r>
              <a:rPr lang="zh-CN" altLang="en-US" sz="40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？</a:t>
            </a:r>
          </a:p>
          <a:p>
            <a:pPr marL="571500" indent="-571500">
              <a:lnSpc>
                <a:spcPct val="125000"/>
              </a:lnSpc>
              <a:buFont typeface="Arial" charset="0"/>
              <a:buChar char="•"/>
            </a:pPr>
            <a:r>
              <a:rPr lang="zh-CN" altLang="en-US" sz="40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项王、项伯东向坐，亚父南向坐，</a:t>
            </a:r>
            <a:r>
              <a:rPr lang="en-US" altLang="zh-CN" sz="40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——</a:t>
            </a:r>
            <a:r>
              <a:rPr lang="zh-CN" altLang="en-US" sz="40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亚父者，范增也；沛公北向坐；张良西向侍。</a:t>
            </a:r>
          </a:p>
          <a:p>
            <a:pPr>
              <a:lnSpc>
                <a:spcPct val="150000"/>
              </a:lnSpc>
            </a:pPr>
            <a:endParaRPr lang="zh-CN" altLang="en-US" sz="4000" b="1" dirty="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iTi" charset="0"/>
              <a:ea typeface="KaiTi" charset="0"/>
              <a:cs typeface="KaiTi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8675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3375" y="296597"/>
            <a:ext cx="1146707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一、</a:t>
            </a:r>
            <a:r>
              <a:rPr lang="en-US" altLang="zh-CN" sz="48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《</a:t>
            </a: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鸿门宴</a:t>
            </a:r>
            <a:r>
              <a:rPr lang="en-US" altLang="zh-CN" sz="48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》</a:t>
            </a: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中的项羽</a:t>
            </a:r>
          </a:p>
          <a:p>
            <a:pPr marL="571500" indent="-571500">
              <a:buFont typeface="Arial" charset="0"/>
              <a:buChar char="•"/>
            </a:pPr>
            <a:r>
              <a:rPr lang="zh-CN" altLang="en-US" sz="40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范增</a:t>
            </a:r>
            <a:r>
              <a:rPr lang="zh-CN" altLang="en-US" sz="40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数目项王，举所佩玉玦以示之者三，项王默然不应</a:t>
            </a:r>
            <a:r>
              <a:rPr lang="zh-CN" altLang="en-US" sz="40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。</a:t>
            </a:r>
          </a:p>
          <a:p>
            <a:pPr marL="571500" indent="-571500">
              <a:buFont typeface="Arial" charset="0"/>
              <a:buChar char="•"/>
            </a:pPr>
            <a:r>
              <a:rPr lang="zh-CN" altLang="en-US" sz="40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范增起，出，召项庄，谓曰：“君王为人不忍</a:t>
            </a:r>
            <a:r>
              <a:rPr lang="zh-CN" altLang="en-US" sz="40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。</a:t>
            </a:r>
            <a:endParaRPr lang="zh-CN" altLang="en-US" sz="4000" b="1" dirty="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iTi" charset="0"/>
              <a:ea typeface="KaiTi" charset="0"/>
              <a:cs typeface="KaiTi" charset="0"/>
              <a:sym typeface="+mn-ea"/>
            </a:endParaRPr>
          </a:p>
          <a:p>
            <a:pPr marL="571500" indent="-571500">
              <a:buFont typeface="Arial" charset="0"/>
              <a:buChar char="•"/>
            </a:pPr>
            <a:r>
              <a:rPr lang="zh-CN" altLang="en-US" sz="40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项王曰：“壮士！赐之卮酒。”</a:t>
            </a:r>
            <a:r>
              <a:rPr lang="en-US" altLang="zh-CN" sz="40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…… </a:t>
            </a:r>
            <a:r>
              <a:rPr lang="zh-CN" altLang="en-US" sz="40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樊哙从良坐。</a:t>
            </a:r>
          </a:p>
          <a:p>
            <a:pPr marL="571500" indent="-571500">
              <a:buFont typeface="Arial" charset="0"/>
              <a:buChar char="•"/>
            </a:pPr>
            <a:r>
              <a:rPr lang="zh-CN" altLang="en-US" sz="40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项王则受璧，置之坐上。</a:t>
            </a:r>
          </a:p>
          <a:p>
            <a:pPr>
              <a:lnSpc>
                <a:spcPct val="150000"/>
              </a:lnSpc>
            </a:pPr>
            <a:r>
              <a:rPr lang="zh-CN" altLang="en-US" sz="40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 </a:t>
            </a:r>
            <a:endParaRPr lang="zh-CN" altLang="en-US" sz="4000" b="1" dirty="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iTi" charset="0"/>
              <a:ea typeface="KaiTi" charset="0"/>
              <a:cs typeface="KaiTi" charset="0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4000" b="1" dirty="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iTi" charset="0"/>
              <a:ea typeface="KaiTi" charset="0"/>
              <a:cs typeface="KaiTi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4957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3375" y="296597"/>
            <a:ext cx="11467070" cy="7509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二、</a:t>
            </a:r>
            <a:r>
              <a:rPr lang="en-US" altLang="zh-CN" sz="48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《</a:t>
            </a: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史记</a:t>
            </a:r>
            <a:r>
              <a:rPr lang="en-US" altLang="zh-CN" sz="48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·</a:t>
            </a: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项羽本纪</a:t>
            </a:r>
            <a:r>
              <a:rPr lang="en-US" altLang="zh-CN" sz="48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》</a:t>
            </a: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中的项羽</a:t>
            </a:r>
          </a:p>
          <a:p>
            <a:pPr marL="571500" indent="-571500">
              <a:lnSpc>
                <a:spcPct val="125000"/>
              </a:lnSpc>
              <a:buFont typeface="Arial" charset="0"/>
              <a:buChar char="•"/>
            </a:pPr>
            <a:r>
              <a:rPr lang="zh-CN" altLang="en-US" sz="40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项籍少时，学书不成，去学剑，又不成。项梁怒之。 籍曰：‘书足以</a:t>
            </a:r>
            <a:r>
              <a:rPr lang="zh-CN" altLang="en-US" sz="40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记姓名</a:t>
            </a:r>
            <a:r>
              <a:rPr lang="zh-CN" altLang="en-US" sz="40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而已。 剑一人敌，不足学，学万人敌。’于是项梁乃教籍兵法，籍大喜，略知其意，又不肯竟学。</a:t>
            </a:r>
          </a:p>
          <a:p>
            <a:pPr marL="571500" lvl="0" indent="-571500">
              <a:lnSpc>
                <a:spcPct val="125000"/>
              </a:lnSpc>
              <a:buFont typeface="Arial" charset="0"/>
              <a:buChar char="•"/>
            </a:pPr>
            <a:r>
              <a:rPr lang="zh-CN" altLang="en-US" sz="40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彼可取而代之</a:t>
            </a:r>
          </a:p>
          <a:p>
            <a:pPr marL="571500" indent="-571500">
              <a:buFont typeface="Arial" charset="0"/>
              <a:buChar char="•"/>
            </a:pPr>
            <a:endParaRPr lang="zh-CN" altLang="en-US" sz="4000" b="1" dirty="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iTi" charset="0"/>
              <a:ea typeface="KaiTi" charset="0"/>
              <a:cs typeface="KaiTi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40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 </a:t>
            </a:r>
            <a:endParaRPr lang="zh-CN" altLang="en-US" sz="4000" b="1" dirty="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iTi" charset="0"/>
              <a:ea typeface="KaiTi" charset="0"/>
              <a:cs typeface="KaiTi" charset="0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4000" b="1" dirty="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iTi" charset="0"/>
              <a:ea typeface="KaiTi" charset="0"/>
              <a:cs typeface="KaiTi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9221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3984" y="0"/>
            <a:ext cx="11467070" cy="981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二、</a:t>
            </a:r>
            <a:r>
              <a:rPr lang="en-US" altLang="zh-CN" sz="48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《</a:t>
            </a:r>
            <a:r>
              <a:rPr lang="zh-CN" altLang="en-US" sz="48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史记</a:t>
            </a:r>
            <a:r>
              <a:rPr lang="en-US" altLang="zh-CN" sz="48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·</a:t>
            </a:r>
            <a:r>
              <a:rPr lang="zh-CN" altLang="en-US" sz="48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项羽本纪</a:t>
            </a:r>
            <a:r>
              <a:rPr lang="en-US" altLang="zh-CN" sz="48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》</a:t>
            </a: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中的项羽</a:t>
            </a:r>
          </a:p>
          <a:p>
            <a:pPr marL="571500" indent="-571500">
              <a:lnSpc>
                <a:spcPct val="125000"/>
              </a:lnSpc>
              <a:buFont typeface="Arial" charset="0"/>
              <a:buChar char="•"/>
            </a:pPr>
            <a:r>
              <a:rPr lang="zh-CN" altLang="en-US" sz="40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籍所击杀数十百人。一府中皆慴伏，莫敢起。</a:t>
            </a:r>
          </a:p>
          <a:p>
            <a:pPr marL="571500" indent="-571500">
              <a:lnSpc>
                <a:spcPct val="125000"/>
              </a:lnSpc>
              <a:buFont typeface="Arial" charset="0"/>
              <a:buChar char="•"/>
            </a:pPr>
            <a:r>
              <a:rPr lang="zh-CN" altLang="en-US" sz="40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乃遣</a:t>
            </a:r>
            <a:r>
              <a:rPr lang="zh-CN" altLang="en-US" sz="40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当阳君、蒲将军将卒二万渡河，救巨鹿</a:t>
            </a:r>
            <a:r>
              <a:rPr lang="en-US" altLang="zh-CN" sz="40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……</a:t>
            </a:r>
            <a:r>
              <a:rPr lang="zh-CN" altLang="en-US" sz="40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项羽乃悉引兵渡河，皆</a:t>
            </a:r>
            <a:r>
              <a:rPr lang="zh-CN" altLang="en-US" sz="40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沉船，破釜甑</a:t>
            </a:r>
            <a:r>
              <a:rPr lang="zh-CN" altLang="en-US" sz="40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，烧庐舍，持三日粮，以示士卒必</a:t>
            </a:r>
            <a:r>
              <a:rPr lang="zh-CN" altLang="en-US" sz="40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死，无</a:t>
            </a:r>
            <a:r>
              <a:rPr lang="zh-CN" altLang="en-US" sz="40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一还心</a:t>
            </a:r>
            <a:r>
              <a:rPr lang="zh-CN" altLang="en-US" sz="40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。</a:t>
            </a:r>
          </a:p>
          <a:p>
            <a:pPr marL="571500" indent="-571500">
              <a:lnSpc>
                <a:spcPct val="125000"/>
              </a:lnSpc>
              <a:buFont typeface="Arial" charset="0"/>
              <a:buChar char="•"/>
            </a:pPr>
            <a:r>
              <a:rPr lang="zh-CN" altLang="en-US" sz="40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都</a:t>
            </a:r>
            <a:r>
              <a:rPr lang="zh-CN" altLang="en-US" sz="40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咸阳</a:t>
            </a:r>
            <a:r>
              <a:rPr lang="en-US" altLang="zh-CN" sz="40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——</a:t>
            </a:r>
            <a:r>
              <a:rPr lang="zh-CN" altLang="en-US" sz="40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富贵而不还</a:t>
            </a:r>
            <a:r>
              <a:rPr lang="zh-CN" altLang="en-US" sz="40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乡</a:t>
            </a:r>
            <a:r>
              <a:rPr lang="en-US" altLang="zh-CN" sz="40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, </a:t>
            </a:r>
            <a:r>
              <a:rPr lang="zh-CN" altLang="en-US" sz="40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如衣锦夜行 </a:t>
            </a:r>
            <a:endParaRPr lang="zh-CN" altLang="en-US" sz="4000" b="1" dirty="0" smtClean="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iTi" charset="0"/>
              <a:ea typeface="KaiTi" charset="0"/>
              <a:cs typeface="KaiTi" charset="0"/>
              <a:sym typeface="+mn-ea"/>
            </a:endParaRPr>
          </a:p>
          <a:p>
            <a:pPr marL="571500" indent="-571500">
              <a:lnSpc>
                <a:spcPct val="125000"/>
              </a:lnSpc>
              <a:buFont typeface="Arial" charset="0"/>
              <a:buChar char="•"/>
            </a:pPr>
            <a:r>
              <a:rPr lang="zh-CN" altLang="en-US" sz="40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西屠咸阳，杀降王子婴，烧宫室，火三月不灭。</a:t>
            </a:r>
          </a:p>
          <a:p>
            <a:pPr>
              <a:lnSpc>
                <a:spcPct val="125000"/>
              </a:lnSpc>
            </a:pPr>
            <a:endParaRPr lang="zh-CN" altLang="en-US" sz="4000" b="1" dirty="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iTi" charset="0"/>
              <a:ea typeface="KaiTi" charset="0"/>
              <a:cs typeface="KaiTi" charset="0"/>
              <a:sym typeface="+mn-ea"/>
            </a:endParaRPr>
          </a:p>
          <a:p>
            <a:pPr marL="571500" indent="-571500">
              <a:lnSpc>
                <a:spcPct val="125000"/>
              </a:lnSpc>
              <a:buFont typeface="Arial" charset="0"/>
              <a:buChar char="•"/>
            </a:pPr>
            <a:endParaRPr lang="zh-CN" altLang="en-US" sz="4000" b="1" dirty="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iTi" charset="0"/>
              <a:ea typeface="KaiTi" charset="0"/>
              <a:cs typeface="KaiTi" charset="0"/>
              <a:sym typeface="+mn-ea"/>
            </a:endParaRPr>
          </a:p>
          <a:p>
            <a:pPr marL="571500" indent="-571500">
              <a:buFont typeface="Arial" charset="0"/>
              <a:buChar char="•"/>
            </a:pPr>
            <a:endParaRPr lang="zh-CN" altLang="en-US" sz="4000" b="1" dirty="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iTi" charset="0"/>
              <a:ea typeface="KaiTi" charset="0"/>
              <a:cs typeface="KaiTi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40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 </a:t>
            </a:r>
            <a:endParaRPr lang="zh-CN" altLang="en-US" sz="4000" b="1" dirty="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iTi" charset="0"/>
              <a:ea typeface="KaiTi" charset="0"/>
              <a:cs typeface="KaiTi" charset="0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4000" b="1" dirty="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iTi" charset="0"/>
              <a:ea typeface="KaiTi" charset="0"/>
              <a:cs typeface="KaiTi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5388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3984" y="0"/>
            <a:ext cx="11467070" cy="981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二、</a:t>
            </a:r>
            <a:r>
              <a:rPr lang="en-US" altLang="zh-CN" sz="48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《</a:t>
            </a: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史记</a:t>
            </a:r>
            <a:r>
              <a:rPr lang="en-US" altLang="zh-CN" sz="48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》</a:t>
            </a: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其他篇目中的项羽</a:t>
            </a:r>
          </a:p>
          <a:p>
            <a:pPr marL="571500" indent="-571500">
              <a:lnSpc>
                <a:spcPct val="125000"/>
              </a:lnSpc>
              <a:buFont typeface="Arial" charset="0"/>
              <a:buChar char="•"/>
            </a:pPr>
            <a:endParaRPr lang="zh-CN" altLang="en-US" sz="4000" b="1" dirty="0" smtClean="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iTi" charset="0"/>
              <a:ea typeface="KaiTi" charset="0"/>
              <a:cs typeface="KaiTi" charset="0"/>
              <a:sym typeface="+mn-ea"/>
            </a:endParaRPr>
          </a:p>
          <a:p>
            <a:pPr marL="571500" indent="-571500">
              <a:lnSpc>
                <a:spcPct val="125000"/>
              </a:lnSpc>
              <a:buFont typeface="Arial" charset="0"/>
              <a:buChar char="•"/>
            </a:pPr>
            <a:r>
              <a:rPr lang="zh-CN" altLang="en-US" sz="40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其</a:t>
            </a:r>
            <a:r>
              <a:rPr lang="zh-CN" altLang="en-US" sz="40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所任爱</a:t>
            </a:r>
            <a:r>
              <a:rPr lang="en-US" altLang="zh-CN" sz="40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,</a:t>
            </a:r>
            <a:r>
              <a:rPr lang="zh-CN" altLang="en-US" sz="40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非诸项</a:t>
            </a:r>
            <a:r>
              <a:rPr lang="en-US" altLang="zh-CN" sz="40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,</a:t>
            </a:r>
            <a:r>
              <a:rPr lang="zh-CN" altLang="en-US" sz="40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即妻之</a:t>
            </a:r>
            <a:r>
              <a:rPr lang="zh-CN" altLang="en-US" sz="40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昆弟</a:t>
            </a:r>
            <a:r>
              <a:rPr lang="en-US" altLang="zh-CN" sz="40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,</a:t>
            </a:r>
            <a:r>
              <a:rPr lang="zh-CN" altLang="en-US" sz="40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虽有奇工不能</a:t>
            </a:r>
            <a:r>
              <a:rPr lang="zh-CN" altLang="en-US" sz="40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用。</a:t>
            </a:r>
          </a:p>
          <a:p>
            <a:pPr algn="r">
              <a:lnSpc>
                <a:spcPct val="125000"/>
              </a:lnSpc>
            </a:pPr>
            <a:r>
              <a:rPr lang="en-US" altLang="zh-CN" sz="40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——</a:t>
            </a:r>
            <a:r>
              <a:rPr lang="en-US" altLang="zh-CN" sz="40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《</a:t>
            </a:r>
            <a:r>
              <a:rPr lang="zh-CN" altLang="en-US" sz="40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陈丞相世家</a:t>
            </a:r>
            <a:r>
              <a:rPr lang="en-US" altLang="zh-CN" sz="40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》</a:t>
            </a:r>
            <a:endParaRPr lang="zh-CN" altLang="en-US" sz="4000" b="1" dirty="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iTi" charset="0"/>
              <a:ea typeface="KaiTi" charset="0"/>
              <a:cs typeface="KaiTi" charset="0"/>
              <a:sym typeface="+mn-ea"/>
            </a:endParaRPr>
          </a:p>
          <a:p>
            <a:pPr>
              <a:lnSpc>
                <a:spcPct val="125000"/>
              </a:lnSpc>
            </a:pPr>
            <a:endParaRPr lang="zh-CN" altLang="en-US" sz="4000" b="1" dirty="0" smtClean="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iTi" charset="0"/>
              <a:ea typeface="KaiTi" charset="0"/>
              <a:cs typeface="KaiTi" charset="0"/>
              <a:sym typeface="+mn-ea"/>
            </a:endParaRPr>
          </a:p>
          <a:p>
            <a:pPr marL="571500" indent="-571500">
              <a:lnSpc>
                <a:spcPct val="125000"/>
              </a:lnSpc>
              <a:buFont typeface="Arial" charset="0"/>
              <a:buChar char="•"/>
            </a:pPr>
            <a:r>
              <a:rPr lang="zh-CN" altLang="en-US" sz="40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妒贤嫉</a:t>
            </a:r>
            <a:r>
              <a:rPr lang="zh-CN" altLang="en-US" sz="40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能</a:t>
            </a:r>
            <a:r>
              <a:rPr lang="en-US" altLang="zh-CN" sz="40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,</a:t>
            </a:r>
            <a:r>
              <a:rPr lang="zh-CN" altLang="en-US" sz="40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有功者害之，贤者疑之，战胜而不予人功，行地而不予</a:t>
            </a:r>
            <a:r>
              <a:rPr lang="zh-CN" altLang="en-US" sz="40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人利</a:t>
            </a:r>
          </a:p>
          <a:p>
            <a:pPr algn="r">
              <a:lnSpc>
                <a:spcPct val="125000"/>
              </a:lnSpc>
            </a:pPr>
            <a:r>
              <a:rPr lang="en-US" altLang="zh-CN" sz="40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——</a:t>
            </a:r>
            <a:r>
              <a:rPr lang="en-US" altLang="zh-CN" sz="40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《</a:t>
            </a:r>
            <a:r>
              <a:rPr lang="zh-CN" altLang="en-US" sz="40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高祖本纪</a:t>
            </a:r>
            <a:r>
              <a:rPr lang="en-US" altLang="zh-CN" sz="40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》</a:t>
            </a:r>
            <a:endParaRPr lang="zh-CN" altLang="en-US" sz="4000" b="1" dirty="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iTi" charset="0"/>
              <a:ea typeface="KaiTi" charset="0"/>
              <a:cs typeface="KaiTi" charset="0"/>
              <a:sym typeface="+mn-ea"/>
            </a:endParaRPr>
          </a:p>
          <a:p>
            <a:pPr marL="571500" indent="-571500">
              <a:lnSpc>
                <a:spcPct val="125000"/>
              </a:lnSpc>
              <a:buFont typeface="Arial" charset="0"/>
              <a:buChar char="•"/>
            </a:pPr>
            <a:endParaRPr lang="zh-CN" altLang="en-US" sz="4000" b="1" dirty="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iTi" charset="0"/>
              <a:ea typeface="KaiTi" charset="0"/>
              <a:cs typeface="KaiTi" charset="0"/>
              <a:sym typeface="+mn-ea"/>
            </a:endParaRPr>
          </a:p>
          <a:p>
            <a:pPr marL="571500" indent="-571500">
              <a:buFont typeface="Arial" charset="0"/>
              <a:buChar char="•"/>
            </a:pPr>
            <a:endParaRPr lang="zh-CN" altLang="en-US" sz="4000" b="1" dirty="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iTi" charset="0"/>
              <a:ea typeface="KaiTi" charset="0"/>
              <a:cs typeface="KaiTi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40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 </a:t>
            </a:r>
            <a:endParaRPr lang="zh-CN" altLang="en-US" sz="4000" b="1" dirty="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iTi" charset="0"/>
              <a:ea typeface="KaiTi" charset="0"/>
              <a:cs typeface="KaiTi" charset="0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4000" b="1" dirty="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iTi" charset="0"/>
              <a:ea typeface="KaiTi" charset="0"/>
              <a:cs typeface="KaiTi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6801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80552" y="1598895"/>
            <a:ext cx="11067715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25000"/>
              </a:lnSpc>
              <a:buFont typeface="Arial" charset="0"/>
              <a:buChar char="•"/>
            </a:pPr>
            <a:r>
              <a:rPr lang="zh-CN" altLang="en-US" sz="44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妇人之仁与狠绝暴戾</a:t>
            </a:r>
            <a:endParaRPr lang="zh-CN" altLang="en-US" sz="4400" b="1" dirty="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iTi" charset="0"/>
              <a:ea typeface="KaiTi" charset="0"/>
              <a:cs typeface="KaiTi" charset="0"/>
              <a:sym typeface="+mn-ea"/>
            </a:endParaRPr>
          </a:p>
          <a:p>
            <a:pPr marL="571500" indent="-571500">
              <a:lnSpc>
                <a:spcPct val="125000"/>
              </a:lnSpc>
              <a:buFont typeface="Arial" charset="0"/>
              <a:buChar char="•"/>
            </a:pPr>
            <a:r>
              <a:rPr lang="zh-CN" altLang="en-US" sz="44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坚毅果决与优柔寡断</a:t>
            </a:r>
            <a:endParaRPr lang="zh-CN" altLang="en-US" sz="4400" b="1" dirty="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iTi" charset="0"/>
              <a:ea typeface="KaiTi" charset="0"/>
              <a:cs typeface="KaiTi" charset="0"/>
              <a:sym typeface="+mn-ea"/>
            </a:endParaRPr>
          </a:p>
          <a:p>
            <a:pPr marL="571500" indent="-571500">
              <a:lnSpc>
                <a:spcPct val="125000"/>
              </a:lnSpc>
              <a:buFont typeface="Arial" charset="0"/>
              <a:buChar char="•"/>
            </a:pPr>
            <a:r>
              <a:rPr lang="zh-CN" altLang="en-US" sz="44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胸怀大志与目光短浅</a:t>
            </a:r>
          </a:p>
          <a:p>
            <a:pPr marL="571500" indent="-571500">
              <a:lnSpc>
                <a:spcPct val="125000"/>
              </a:lnSpc>
              <a:buFont typeface="Arial" charset="0"/>
              <a:buChar char="•"/>
            </a:pPr>
            <a:r>
              <a:rPr lang="zh-CN" altLang="en-US" sz="44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智勇无双与政谋不足</a:t>
            </a:r>
          </a:p>
          <a:p>
            <a:pPr marL="571500" indent="-571500">
              <a:lnSpc>
                <a:spcPct val="125000"/>
              </a:lnSpc>
              <a:buFont typeface="Arial" charset="0"/>
              <a:buChar char="•"/>
            </a:pPr>
            <a:r>
              <a:rPr lang="zh-CN" altLang="en-US" sz="44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用人唯亲与轻信多疑</a:t>
            </a:r>
            <a:endParaRPr lang="zh-CN" altLang="en-US" sz="4400" b="1" dirty="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iTi" charset="0"/>
              <a:ea typeface="KaiTi" charset="0"/>
              <a:cs typeface="KaiTi" charset="0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4000" b="1" dirty="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iTi" charset="0"/>
              <a:ea typeface="KaiTi" charset="0"/>
              <a:cs typeface="KaiTi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0552" y="167085"/>
            <a:ext cx="8802410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三、项羽性格的矛盾性与丰富性</a:t>
            </a:r>
          </a:p>
          <a:p>
            <a:pPr>
              <a:lnSpc>
                <a:spcPct val="130000"/>
              </a:lnSpc>
            </a:pPr>
            <a:endParaRPr kumimoji="1" lang="zh-CN" altLang="en-US" sz="6000" b="1" dirty="0" smtClean="0">
              <a:solidFill>
                <a:srgbClr val="FF0000"/>
              </a:solidFill>
              <a:latin typeface="KaiTi" charset="0"/>
              <a:ea typeface="KaiTi" charset="0"/>
              <a:cs typeface="KaiT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3375" y="296597"/>
            <a:ext cx="1146707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8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 </a:t>
            </a: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三、项羽性格的</a:t>
            </a:r>
            <a:r>
              <a:rPr lang="zh-CN" altLang="en-US" sz="48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矛盾性与</a:t>
            </a: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丰富性</a:t>
            </a:r>
          </a:p>
          <a:p>
            <a:pPr>
              <a:lnSpc>
                <a:spcPct val="150000"/>
              </a:lnSpc>
            </a:pPr>
            <a:r>
              <a:rPr lang="zh-CN" altLang="en-US" sz="40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   北宋</a:t>
            </a:r>
            <a:r>
              <a:rPr lang="zh-CN" altLang="en-US" sz="40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时期的吕蒙正曾说到：“楚霸英雄，败于乌江自刎；汉王柔弱，竟有万里江山</a:t>
            </a:r>
            <a:r>
              <a:rPr lang="zh-CN" altLang="en-US" sz="40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zh-CN" altLang="en-US" sz="40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   文艺复兴以后，西方学者多认为</a:t>
            </a:r>
            <a:r>
              <a:rPr lang="zh-CN" altLang="en-US" sz="40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，人物行动的失败主要因为</a:t>
            </a:r>
            <a:r>
              <a:rPr lang="zh-CN" altLang="en-US" sz="40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人“</a:t>
            </a:r>
            <a:r>
              <a:rPr lang="zh-CN" altLang="en-US" sz="40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性格”中的某些偏执的方面，于是竭力表现</a:t>
            </a:r>
            <a:r>
              <a:rPr lang="zh-CN" altLang="en-US" sz="40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性格及其后果，这就是“性格悲剧 ”。 </a:t>
            </a:r>
            <a:endParaRPr lang="zh-CN" altLang="en-US" sz="4000" b="1" dirty="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iTi" charset="0"/>
              <a:ea typeface="KaiTi" charset="0"/>
              <a:cs typeface="KaiTi" charset="0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4000" b="1" dirty="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iTi" charset="0"/>
              <a:ea typeface="KaiTi" charset="0"/>
              <a:cs typeface="KaiTi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8032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0"/>
            <a:ext cx="12406186" cy="7940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司马迁的观点</a:t>
            </a:r>
          </a:p>
          <a:p>
            <a:pPr marL="571500" indent="-571500">
              <a:lnSpc>
                <a:spcPct val="125000"/>
              </a:lnSpc>
              <a:buFont typeface="Arial" charset="0"/>
              <a:buChar char="•"/>
            </a:pPr>
            <a:r>
              <a:rPr lang="zh-CN" altLang="en-US" sz="36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    夫秦</a:t>
            </a:r>
            <a:r>
              <a:rPr lang="zh-CN" altLang="en-US" sz="36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失其政，陈涉首难，豪杰蜂起，相与并争，不可胜数。然羽非有尺寸，乘势起陇亩之中，三年，遂将五诸侯灭秦，分裂天下而封王侯，政由羽出，号为“霸王”，位虽不终，</a:t>
            </a: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近古以来未尝有也</a:t>
            </a:r>
            <a:r>
              <a:rPr lang="zh-CN" altLang="en-US" sz="36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。及羽背关怀楚，放逐义帝而自立，</a:t>
            </a:r>
            <a:r>
              <a:rPr lang="zh-CN" altLang="en-US" sz="3600" b="1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怨王</a:t>
            </a:r>
            <a:r>
              <a:rPr lang="zh-CN" altLang="en-US" sz="3600" b="1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侯叛己，</a:t>
            </a:r>
            <a:r>
              <a:rPr lang="zh-CN" altLang="en-US" sz="36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难矣。</a:t>
            </a: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自矜功伐</a:t>
            </a:r>
            <a:r>
              <a:rPr lang="zh-CN" altLang="en-US" sz="36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，奋其私智而不师古，谓霸王之业，欲以力征经营天下，五年卒亡其国。身死东城，尚不觉寤而不自责，过矣。乃引“天亡我，非用兵之</a:t>
            </a:r>
            <a:r>
              <a:rPr lang="zh-CN" altLang="en-US" sz="36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罪也</a:t>
            </a:r>
            <a:r>
              <a:rPr lang="zh-CN" altLang="en-US" sz="36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”，岂不</a:t>
            </a: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谬</a:t>
            </a:r>
            <a:r>
              <a:rPr lang="zh-CN" altLang="en-US" sz="36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哉！（ </a:t>
            </a:r>
            <a:r>
              <a:rPr lang="en-US" altLang="zh-CN" sz="36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《</a:t>
            </a:r>
            <a:r>
              <a:rPr lang="zh-CN" altLang="en-US" sz="36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史记</a:t>
            </a:r>
            <a:r>
              <a:rPr lang="en-US" altLang="zh-CN" sz="36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·</a:t>
            </a:r>
            <a:r>
              <a:rPr lang="zh-CN" altLang="en-US" sz="36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项羽本纪</a:t>
            </a:r>
            <a:r>
              <a:rPr lang="en-US" altLang="zh-CN" sz="36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》 </a:t>
            </a:r>
            <a:r>
              <a:rPr lang="zh-CN" altLang="en-US" sz="36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）</a:t>
            </a:r>
            <a:endParaRPr lang="zh-CN" altLang="en-US" sz="3600" b="1" dirty="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iTi" charset="0"/>
              <a:ea typeface="KaiTi" charset="0"/>
              <a:cs typeface="KaiTi" charset="0"/>
              <a:sym typeface="+mn-ea"/>
            </a:endParaRPr>
          </a:p>
          <a:p>
            <a:pPr marL="571500" indent="-571500">
              <a:lnSpc>
                <a:spcPct val="125000"/>
              </a:lnSpc>
              <a:buFont typeface="Arial" charset="0"/>
              <a:buChar char="•"/>
            </a:pPr>
            <a:endParaRPr lang="en-US" altLang="zh-CN" sz="3600" b="1" dirty="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iTi" charset="0"/>
              <a:ea typeface="KaiTi" charset="0"/>
              <a:cs typeface="KaiTi" charset="0"/>
              <a:sym typeface="+mn-ea"/>
            </a:endParaRPr>
          </a:p>
          <a:p>
            <a:pPr>
              <a:lnSpc>
                <a:spcPct val="125000"/>
              </a:lnSpc>
            </a:pPr>
            <a:r>
              <a:rPr lang="zh-CN" altLang="en-US" sz="36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" charset="0"/>
                <a:ea typeface="KaiTi" charset="0"/>
                <a:cs typeface="KaiTi" charset="0"/>
                <a:sym typeface="+mn-ea"/>
              </a:rPr>
              <a:t> </a:t>
            </a:r>
            <a:endParaRPr lang="zh-CN" altLang="en-US" sz="4000" b="1" dirty="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iTi" charset="0"/>
              <a:ea typeface="KaiTi" charset="0"/>
              <a:cs typeface="KaiTi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087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PRE" val="1266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A000120140530A18PPBG">
  <a:themeElements>
    <a:clrScheme name="kso_RED4">
      <a:dk1>
        <a:srgbClr val="494B4D"/>
      </a:dk1>
      <a:lt1>
        <a:srgbClr val="FFFFFF"/>
      </a:lt1>
      <a:dk2>
        <a:srgbClr val="3D3F41"/>
      </a:dk2>
      <a:lt2>
        <a:srgbClr val="FFFFFF"/>
      </a:lt2>
      <a:accent1>
        <a:srgbClr val="C68F2C"/>
      </a:accent1>
      <a:accent2>
        <a:srgbClr val="BB4A27"/>
      </a:accent2>
      <a:accent3>
        <a:srgbClr val="E68C68"/>
      </a:accent3>
      <a:accent4>
        <a:srgbClr val="8F2578"/>
      </a:accent4>
      <a:accent5>
        <a:srgbClr val="DCD834"/>
      </a:accent5>
      <a:accent6>
        <a:srgbClr val="9FBE3C"/>
      </a:accent6>
      <a:hlink>
        <a:srgbClr val="00B0F0"/>
      </a:hlink>
      <a:folHlink>
        <a:srgbClr val="AFB2B4"/>
      </a:folHlink>
    </a:clrScheme>
    <a:fontScheme name="KSO主题6">
      <a:majorFont>
        <a:latin typeface="Elephant"/>
        <a:ea typeface="幼圆"/>
        <a:cs typeface=""/>
      </a:majorFont>
      <a:minorFont>
        <a:latin typeface="Calibri"/>
        <a:ea typeface="华文新魏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637026332889634403</Template>
  <TotalTime>578</TotalTime>
  <Words>1359</Words>
  <Application>Microsoft Office PowerPoint</Application>
  <PresentationFormat>宽屏</PresentationFormat>
  <Paragraphs>99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31" baseType="lpstr">
      <vt:lpstr>KaiTi</vt:lpstr>
      <vt:lpstr>STHeiti Light</vt:lpstr>
      <vt:lpstr>汉仪旗黑-85S</vt:lpstr>
      <vt:lpstr>华文新魏</vt:lpstr>
      <vt:lpstr>楷体</vt:lpstr>
      <vt:lpstr>宋体</vt:lpstr>
      <vt:lpstr>微软雅黑</vt:lpstr>
      <vt:lpstr>幼圆</vt:lpstr>
      <vt:lpstr>Arial</vt:lpstr>
      <vt:lpstr>Calibri</vt:lpstr>
      <vt:lpstr>Elephant</vt:lpstr>
      <vt:lpstr>Wingdings</vt:lpstr>
      <vt:lpstr>A000120140530A18PPBG</vt:lpstr>
      <vt:lpstr>1_Office 主题​​</vt:lpstr>
      <vt:lpstr>《鸿门宴》（三）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Administrator</cp:lastModifiedBy>
  <cp:revision>182</cp:revision>
  <dcterms:created xsi:type="dcterms:W3CDTF">2019-08-28T15:40:00Z</dcterms:created>
  <dcterms:modified xsi:type="dcterms:W3CDTF">2020-04-06T08:48:31Z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