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313" r:id="rId2"/>
    <p:sldId id="354" r:id="rId3"/>
    <p:sldId id="351" r:id="rId4"/>
    <p:sldId id="352" r:id="rId5"/>
    <p:sldId id="360" r:id="rId6"/>
    <p:sldId id="355" r:id="rId7"/>
    <p:sldId id="359" r:id="rId8"/>
    <p:sldId id="361" r:id="rId9"/>
    <p:sldId id="31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>
      <p:cViewPr varScale="1">
        <p:scale>
          <a:sx n="63" d="100"/>
          <a:sy n="63" d="100"/>
        </p:scale>
        <p:origin x="780" y="48"/>
      </p:cViewPr>
      <p:guideLst>
        <p:guide orient="horz" pos="2159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8C9C0-B49A-4A86-876C-F5DA9F4DC03D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F43E4-DBD4-43FD-B0C5-99B53337B7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96686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538286"/>
          </a:xfrm>
        </p:spPr>
        <p:txBody>
          <a:bodyPr anchor="b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21468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620275" y="274638"/>
            <a:ext cx="1962125" cy="6011882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915424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768350"/>
            <a:ext cx="103632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4AB33-8482-44D4-A25D-18D92C478B3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3" y="6350618"/>
            <a:ext cx="2700000" cy="316839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50618"/>
            <a:ext cx="3960000" cy="316839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50618"/>
            <a:ext cx="2700000" cy="316839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6" hasCustomPrompt="1"/>
            <p:custDataLst>
              <p:tags r:id="rId4"/>
            </p:custDataLst>
          </p:nvPr>
        </p:nvSpPr>
        <p:spPr>
          <a:xfrm>
            <a:off x="6432557" y="4663914"/>
            <a:ext cx="1910715" cy="408991"/>
          </a:xfrm>
          <a:prstGeom prst="rect">
            <a:avLst/>
          </a:prstGeom>
        </p:spPr>
        <p:txBody>
          <a:bodyPr vert="horz" wrap="square" lIns="0" tIns="0" rIns="0" bIns="0" anchor="t" anchorCtr="0">
            <a:normAutofit/>
          </a:bodyPr>
          <a:lstStyle>
            <a:lvl1pPr marL="257175" marR="0" indent="-257175" algn="l" rtl="0" eaLnBrk="1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Pts val="1600"/>
              <a:buFont typeface="Arial" panose="020B0604020202020204" pitchFamily="34" charset="0"/>
              <a:buNone/>
              <a:defRPr sz="1200" b="0" spc="15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100000"/>
                </a:schemeClr>
              </a:buClr>
              <a:buSzPts val="1600"/>
              <a:buFont typeface="Arial" panose="020B0604020202020204" pitchFamily="34" charset="0"/>
              <a:buNone/>
            </a:pPr>
            <a:r>
              <a:rPr lang="zh-CN" altLang="en-US"/>
              <a:t>编辑文本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6432557" y="5138953"/>
            <a:ext cx="1910715" cy="408991"/>
          </a:xfrm>
          <a:prstGeom prst="rect">
            <a:avLst/>
          </a:prstGeom>
        </p:spPr>
        <p:txBody>
          <a:bodyPr vert="horz" wrap="square" lIns="0" tIns="0" rIns="0" bIns="0" anchor="t" anchorCtr="0">
            <a:normAutofit/>
          </a:bodyPr>
          <a:lstStyle>
            <a:lvl1pPr marL="257175" marR="0" indent="-257175" algn="l" rtl="0" eaLnBrk="1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Pts val="1600"/>
              <a:buFont typeface="Arial" panose="020B0604020202020204" pitchFamily="34" charset="0"/>
              <a:buNone/>
              <a:defRPr sz="1200" b="0" spc="15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100000"/>
                </a:schemeClr>
              </a:buClr>
              <a:buSzPts val="1600"/>
              <a:buFont typeface="Arial" panose="020B0604020202020204" pitchFamily="34" charset="0"/>
              <a:buNone/>
            </a:pPr>
            <a:r>
              <a:rPr lang="zh-CN" altLang="en-US"/>
              <a:t>编辑文本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4" hasCustomPrompt="1"/>
            <p:custDataLst>
              <p:tags r:id="rId6"/>
            </p:custDataLst>
          </p:nvPr>
        </p:nvSpPr>
        <p:spPr>
          <a:xfrm>
            <a:off x="6432556" y="3188625"/>
            <a:ext cx="4826000" cy="1111387"/>
          </a:xfrm>
        </p:spPr>
        <p:txBody>
          <a:bodyPr vert="horz" wrap="square" lIns="0" tIns="0" rIns="0" bIns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None/>
              <a:defRPr sz="1350" b="0" spc="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7"/>
            </p:custDataLst>
          </p:nvPr>
        </p:nvSpPr>
        <p:spPr>
          <a:xfrm>
            <a:off x="6432557" y="2013096"/>
            <a:ext cx="4825365" cy="971035"/>
          </a:xfrm>
        </p:spPr>
        <p:txBody>
          <a:bodyPr vert="horz" wrap="square" lIns="0" tIns="0" r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5400"/>
              <a:buFont typeface="Arial" panose="020B0604020202020204" pitchFamily="34" charset="0"/>
              <a:buNone/>
              <a:defRPr sz="4050" b="0" spc="600">
                <a:solidFill>
                  <a:schemeClr val="tx1"/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7536" y="6400800"/>
            <a:ext cx="4267200" cy="283800"/>
          </a:xfrm>
        </p:spPr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07936" y="6400800"/>
            <a:ext cx="49784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43248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3143248"/>
            <a:ext cx="103632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1643061"/>
            <a:ext cx="103632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714733" y="1053546"/>
            <a:ext cx="7872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4733" y="228600"/>
            <a:ext cx="7867669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14733" y="1142984"/>
            <a:ext cx="7867667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7" y="1142984"/>
            <a:ext cx="3009877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85344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35403" y="1143000"/>
            <a:ext cx="9630997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49600" y="5410200"/>
            <a:ext cx="7543851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12192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1600" y="6400800"/>
            <a:ext cx="42672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17D8EC45-DB38-44E3-AE20-56286E95035A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112000" y="6400800"/>
            <a:ext cx="49784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86400" y="6400800"/>
            <a:ext cx="12192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E299561A-E460-485F-A25A-91B541B651A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tags" Target="../tags/tag21.xml"/><Relationship Id="rId18" Type="http://schemas.openxmlformats.org/officeDocument/2006/relationships/tags" Target="../tags/tag26.xml"/><Relationship Id="rId26" Type="http://schemas.openxmlformats.org/officeDocument/2006/relationships/tags" Target="../tags/tag34.xml"/><Relationship Id="rId3" Type="http://schemas.openxmlformats.org/officeDocument/2006/relationships/tags" Target="../tags/tag11.xml"/><Relationship Id="rId21" Type="http://schemas.openxmlformats.org/officeDocument/2006/relationships/tags" Target="../tags/tag29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17" Type="http://schemas.openxmlformats.org/officeDocument/2006/relationships/tags" Target="../tags/tag25.xml"/><Relationship Id="rId25" Type="http://schemas.openxmlformats.org/officeDocument/2006/relationships/tags" Target="../tags/tag33.xml"/><Relationship Id="rId2" Type="http://schemas.openxmlformats.org/officeDocument/2006/relationships/tags" Target="../tags/tag10.xml"/><Relationship Id="rId16" Type="http://schemas.openxmlformats.org/officeDocument/2006/relationships/tags" Target="../tags/tag24.xml"/><Relationship Id="rId20" Type="http://schemas.openxmlformats.org/officeDocument/2006/relationships/tags" Target="../tags/tag28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24" Type="http://schemas.openxmlformats.org/officeDocument/2006/relationships/tags" Target="../tags/tag32.xml"/><Relationship Id="rId5" Type="http://schemas.openxmlformats.org/officeDocument/2006/relationships/tags" Target="../tags/tag13.xml"/><Relationship Id="rId15" Type="http://schemas.openxmlformats.org/officeDocument/2006/relationships/tags" Target="../tags/tag23.xml"/><Relationship Id="rId23" Type="http://schemas.openxmlformats.org/officeDocument/2006/relationships/tags" Target="../tags/tag31.xml"/><Relationship Id="rId10" Type="http://schemas.openxmlformats.org/officeDocument/2006/relationships/tags" Target="../tags/tag18.xml"/><Relationship Id="rId19" Type="http://schemas.openxmlformats.org/officeDocument/2006/relationships/tags" Target="../tags/tag27.xml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tags" Target="../tags/tag22.xml"/><Relationship Id="rId22" Type="http://schemas.openxmlformats.org/officeDocument/2006/relationships/tags" Target="../tags/tag30.xml"/><Relationship Id="rId27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 cstate="print"/>
          <a:srcRect r="531"/>
          <a:stretch>
            <a:fillRect/>
          </a:stretch>
        </p:blipFill>
        <p:spPr>
          <a:xfrm>
            <a:off x="0" y="-13464"/>
            <a:ext cx="12192000" cy="6858000"/>
          </a:xfrm>
          <a:prstGeom prst="rect">
            <a:avLst/>
          </a:prstGeom>
        </p:spPr>
      </p:pic>
      <p:sp>
        <p:nvSpPr>
          <p:cNvPr id="15" name="标题 14"/>
          <p:cNvSpPr>
            <a:spLocks noGrp="1"/>
          </p:cNvSpPr>
          <p:nvPr>
            <p:ph type="ctrTitle" idx="13"/>
          </p:nvPr>
        </p:nvSpPr>
        <p:spPr>
          <a:xfrm>
            <a:off x="3503930" y="3110230"/>
            <a:ext cx="8688070" cy="970915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>
                <a:solidFill>
                  <a:srgbClr val="FF0000"/>
                </a:solidFill>
                <a:sym typeface="+mn-ea"/>
              </a:rPr>
              <a:t>               </a:t>
            </a:r>
            <a:r>
              <a:rPr lang="zh-CN" altLang="en-US" b="1" dirty="0">
                <a:solidFill>
                  <a:srgbClr val="FF0000"/>
                </a:solidFill>
                <a:sym typeface="+mn-ea"/>
              </a:rPr>
              <a:t>寻找巾帼记忆</a:t>
            </a:r>
            <a:br>
              <a:rPr lang="zh-CN" altLang="en-US" b="1" dirty="0">
                <a:solidFill>
                  <a:srgbClr val="FF0000"/>
                </a:solidFill>
                <a:sym typeface="+mn-ea"/>
              </a:rPr>
            </a:br>
            <a:r>
              <a:rPr lang="zh-CN" altLang="en-US" b="1" dirty="0">
                <a:solidFill>
                  <a:srgbClr val="FF0000"/>
                </a:solidFill>
                <a:sym typeface="+mn-ea"/>
              </a:rPr>
              <a:t>                    </a:t>
            </a:r>
            <a:r>
              <a:rPr lang="en-US" altLang="zh-CN" b="1" dirty="0">
                <a:solidFill>
                  <a:srgbClr val="FF0000"/>
                </a:solidFill>
                <a:sym typeface="+mn-ea"/>
              </a:rPr>
              <a:t>——</a:t>
            </a:r>
            <a:r>
              <a:rPr lang="zh-CN" altLang="en-US" sz="3600" b="1" dirty="0">
                <a:solidFill>
                  <a:srgbClr val="FF0000"/>
                </a:solidFill>
                <a:sym typeface="+mn-ea"/>
              </a:rPr>
              <a:t>《白洋淀纪事</a:t>
            </a:r>
            <a:r>
              <a:rPr lang="zh-CN" altLang="en-US" sz="3600" b="1" dirty="0">
                <a:solidFill>
                  <a:srgbClr val="FF0000"/>
                </a:solidFill>
              </a:rPr>
              <a:t>》之人物分析</a:t>
            </a:r>
          </a:p>
        </p:txBody>
      </p:sp>
      <p:sp>
        <p:nvSpPr>
          <p:cNvPr id="10" name="矩形 9"/>
          <p:cNvSpPr/>
          <p:nvPr/>
        </p:nvSpPr>
        <p:spPr>
          <a:xfrm>
            <a:off x="6494780" y="4847167"/>
            <a:ext cx="4802293" cy="707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400" b="1" spc="226" dirty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en-US" altLang="zh-CN" sz="2665" spc="226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422265" y="1591945"/>
            <a:ext cx="56838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65" b="1" spc="226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  <a:sym typeface="+mn-ea"/>
              </a:rPr>
              <a:t>朝阳区线上课堂</a:t>
            </a:r>
            <a:r>
              <a:rPr lang="en-US" altLang="zh-CN" sz="2665" b="1" spc="226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  <a:sym typeface="+mn-ea"/>
              </a:rPr>
              <a:t>·</a:t>
            </a:r>
            <a:r>
              <a:rPr lang="zh-CN" altLang="en-US" sz="2665" b="1" spc="226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  <a:sym typeface="+mn-ea"/>
              </a:rPr>
              <a:t>初中名著阅读</a:t>
            </a:r>
            <a:r>
              <a:rPr lang="zh-CN" altLang="en-US" sz="3200" b="1" spc="226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  <a:sym typeface="+mn-ea"/>
              </a:rPr>
              <a:t>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12870" y="4951730"/>
            <a:ext cx="7193280" cy="707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665" spc="226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北京师范大学朝阳附属学校</a:t>
            </a:r>
            <a:r>
              <a:rPr lang="zh-CN" altLang="en-US" sz="2665" b="1" spc="226" dirty="0">
                <a:solidFill>
                  <a:schemeClr val="bg2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高山丹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>
            <p:custDataLst>
              <p:tags r:id="rId2"/>
            </p:custDataLst>
          </p:nvPr>
        </p:nvGrpSpPr>
        <p:grpSpPr>
          <a:xfrm>
            <a:off x="2522095" y="1485663"/>
            <a:ext cx="1028787" cy="954714"/>
            <a:chOff x="4382" y="2544"/>
            <a:chExt cx="1500" cy="1392"/>
          </a:xfrm>
        </p:grpSpPr>
        <p:sp>
          <p:nvSpPr>
            <p:cNvPr id="4" name="椭圆 3"/>
            <p:cNvSpPr/>
            <p:nvPr>
              <p:custDataLst>
                <p:tags r:id="rId25"/>
              </p:custDataLst>
            </p:nvPr>
          </p:nvSpPr>
          <p:spPr>
            <a:xfrm>
              <a:off x="4436" y="2544"/>
              <a:ext cx="1392" cy="1392"/>
            </a:xfrm>
            <a:prstGeom prst="ellipse">
              <a:avLst/>
            </a:prstGeom>
            <a:solidFill>
              <a:srgbClr val="00958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" name="文本框 5"/>
            <p:cNvSpPr txBox="1"/>
            <p:nvPr>
              <p:custDataLst>
                <p:tags r:id="rId26"/>
              </p:custDataLst>
            </p:nvPr>
          </p:nvSpPr>
          <p:spPr>
            <a:xfrm>
              <a:off x="4382" y="2973"/>
              <a:ext cx="1500" cy="533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400" spc="15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水生嫂</a:t>
              </a:r>
            </a:p>
          </p:txBody>
        </p:sp>
      </p:grpSp>
      <p:grpSp>
        <p:nvGrpSpPr>
          <p:cNvPr id="3" name="组合 2"/>
          <p:cNvGrpSpPr/>
          <p:nvPr>
            <p:custDataLst>
              <p:tags r:id="rId3"/>
            </p:custDataLst>
          </p:nvPr>
        </p:nvGrpSpPr>
        <p:grpSpPr>
          <a:xfrm>
            <a:off x="4064589" y="1817619"/>
            <a:ext cx="1260607" cy="1260607"/>
            <a:chOff x="6631" y="3028"/>
            <a:chExt cx="1838" cy="1838"/>
          </a:xfrm>
        </p:grpSpPr>
        <p:sp>
          <p:nvSpPr>
            <p:cNvPr id="10" name="椭圆 9"/>
            <p:cNvSpPr/>
            <p:nvPr>
              <p:custDataLst>
                <p:tags r:id="rId23"/>
              </p:custDataLst>
            </p:nvPr>
          </p:nvSpPr>
          <p:spPr>
            <a:xfrm>
              <a:off x="6631" y="3028"/>
              <a:ext cx="1839" cy="1839"/>
            </a:xfrm>
            <a:prstGeom prst="ellipse">
              <a:avLst/>
            </a:prstGeom>
            <a:solidFill>
              <a:srgbClr val="00958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8" name="文本框 17"/>
            <p:cNvSpPr txBox="1"/>
            <p:nvPr>
              <p:custDataLst>
                <p:tags r:id="rId24"/>
              </p:custDataLst>
            </p:nvPr>
          </p:nvSpPr>
          <p:spPr>
            <a:xfrm>
              <a:off x="6800" y="3628"/>
              <a:ext cx="1500" cy="640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pc="15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景</a:t>
              </a:r>
            </a:p>
          </p:txBody>
        </p:sp>
      </p:grpSp>
      <p:grpSp>
        <p:nvGrpSpPr>
          <p:cNvPr id="25" name="组合 24"/>
          <p:cNvGrpSpPr/>
          <p:nvPr>
            <p:custDataLst>
              <p:tags r:id="rId4"/>
            </p:custDataLst>
          </p:nvPr>
        </p:nvGrpSpPr>
        <p:grpSpPr>
          <a:xfrm>
            <a:off x="2198370" y="3912228"/>
            <a:ext cx="1028787" cy="869668"/>
            <a:chOff x="3910" y="6082"/>
            <a:chExt cx="1500" cy="1268"/>
          </a:xfrm>
        </p:grpSpPr>
        <p:sp>
          <p:nvSpPr>
            <p:cNvPr id="13" name="椭圆 12"/>
            <p:cNvSpPr/>
            <p:nvPr>
              <p:custDataLst>
                <p:tags r:id="rId21"/>
              </p:custDataLst>
            </p:nvPr>
          </p:nvSpPr>
          <p:spPr>
            <a:xfrm>
              <a:off x="4027" y="6082"/>
              <a:ext cx="1268" cy="1268"/>
            </a:xfrm>
            <a:prstGeom prst="ellipse">
              <a:avLst/>
            </a:prstGeom>
            <a:solidFill>
              <a:srgbClr val="8BC34A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9" name="文本框 18"/>
            <p:cNvSpPr txBox="1"/>
            <p:nvPr>
              <p:custDataLst>
                <p:tags r:id="rId22"/>
              </p:custDataLst>
            </p:nvPr>
          </p:nvSpPr>
          <p:spPr>
            <a:xfrm>
              <a:off x="3910" y="6449"/>
              <a:ext cx="1500" cy="533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pc="15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主任</a:t>
              </a:r>
            </a:p>
          </p:txBody>
        </p:sp>
      </p:grpSp>
      <p:grpSp>
        <p:nvGrpSpPr>
          <p:cNvPr id="28" name="组合 27"/>
          <p:cNvGrpSpPr/>
          <p:nvPr>
            <p:custDataLst>
              <p:tags r:id="rId5"/>
            </p:custDataLst>
          </p:nvPr>
        </p:nvGrpSpPr>
        <p:grpSpPr>
          <a:xfrm>
            <a:off x="3276539" y="4926612"/>
            <a:ext cx="1028787" cy="869668"/>
            <a:chOff x="5482" y="7561"/>
            <a:chExt cx="1500" cy="1268"/>
          </a:xfrm>
        </p:grpSpPr>
        <p:sp>
          <p:nvSpPr>
            <p:cNvPr id="14" name="椭圆 13"/>
            <p:cNvSpPr/>
            <p:nvPr>
              <p:custDataLst>
                <p:tags r:id="rId19"/>
              </p:custDataLst>
            </p:nvPr>
          </p:nvSpPr>
          <p:spPr>
            <a:xfrm>
              <a:off x="5598" y="7561"/>
              <a:ext cx="1268" cy="1268"/>
            </a:xfrm>
            <a:prstGeom prst="ellipse">
              <a:avLst/>
            </a:prstGeom>
            <a:solidFill>
              <a:srgbClr val="8BC34A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0" name="文本框 19"/>
            <p:cNvSpPr txBox="1"/>
            <p:nvPr>
              <p:custDataLst>
                <p:tags r:id="rId20"/>
              </p:custDataLst>
            </p:nvPr>
          </p:nvSpPr>
          <p:spPr>
            <a:xfrm>
              <a:off x="5482" y="7929"/>
              <a:ext cx="1500" cy="533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pc="15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小鸭的娘</a:t>
              </a:r>
            </a:p>
          </p:txBody>
        </p:sp>
      </p:grpSp>
      <p:grpSp>
        <p:nvGrpSpPr>
          <p:cNvPr id="29" name="组合 28"/>
          <p:cNvGrpSpPr/>
          <p:nvPr>
            <p:custDataLst>
              <p:tags r:id="rId6"/>
            </p:custDataLst>
          </p:nvPr>
        </p:nvGrpSpPr>
        <p:grpSpPr>
          <a:xfrm>
            <a:off x="4612590" y="4187943"/>
            <a:ext cx="1186534" cy="1186534"/>
            <a:chOff x="7430" y="6484"/>
            <a:chExt cx="1730" cy="1730"/>
          </a:xfrm>
        </p:grpSpPr>
        <p:sp>
          <p:nvSpPr>
            <p:cNvPr id="15" name="椭圆 14"/>
            <p:cNvSpPr/>
            <p:nvPr>
              <p:custDataLst>
                <p:tags r:id="rId17"/>
              </p:custDataLst>
            </p:nvPr>
          </p:nvSpPr>
          <p:spPr>
            <a:xfrm>
              <a:off x="7430" y="6484"/>
              <a:ext cx="1731" cy="1731"/>
            </a:xfrm>
            <a:prstGeom prst="ellipse">
              <a:avLst/>
            </a:prstGeom>
            <a:solidFill>
              <a:srgbClr val="8BC34A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" name="文本框 20"/>
            <p:cNvSpPr txBox="1"/>
            <p:nvPr>
              <p:custDataLst>
                <p:tags r:id="rId18"/>
              </p:custDataLst>
            </p:nvPr>
          </p:nvSpPr>
          <p:spPr>
            <a:xfrm>
              <a:off x="7545" y="6982"/>
              <a:ext cx="1500" cy="640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pc="15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吴召儿</a:t>
              </a:r>
            </a:p>
          </p:txBody>
        </p:sp>
      </p:grpSp>
      <p:grpSp>
        <p:nvGrpSpPr>
          <p:cNvPr id="11" name="组合 10"/>
          <p:cNvGrpSpPr/>
          <p:nvPr>
            <p:custDataLst>
              <p:tags r:id="rId7"/>
            </p:custDataLst>
          </p:nvPr>
        </p:nvGrpSpPr>
        <p:grpSpPr>
          <a:xfrm>
            <a:off x="7928712" y="1493894"/>
            <a:ext cx="1791461" cy="1791461"/>
            <a:chOff x="12265" y="2556"/>
            <a:chExt cx="2612" cy="2612"/>
          </a:xfrm>
        </p:grpSpPr>
        <p:sp>
          <p:nvSpPr>
            <p:cNvPr id="12" name="椭圆 11"/>
            <p:cNvSpPr/>
            <p:nvPr>
              <p:custDataLst>
                <p:tags r:id="rId15"/>
              </p:custDataLst>
            </p:nvPr>
          </p:nvSpPr>
          <p:spPr>
            <a:xfrm>
              <a:off x="12265" y="2556"/>
              <a:ext cx="2613" cy="2613"/>
            </a:xfrm>
            <a:prstGeom prst="ellipse">
              <a:avLst/>
            </a:prstGeom>
            <a:solidFill>
              <a:srgbClr val="2196F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2" name="文本框 21"/>
            <p:cNvSpPr txBox="1"/>
            <p:nvPr>
              <p:custDataLst>
                <p:tags r:id="rId16"/>
              </p:custDataLst>
            </p:nvPr>
          </p:nvSpPr>
          <p:spPr>
            <a:xfrm>
              <a:off x="12530" y="3499"/>
              <a:ext cx="2083" cy="727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000" spc="15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浅花</a:t>
              </a:r>
            </a:p>
          </p:txBody>
        </p:sp>
      </p:grpSp>
      <p:grpSp>
        <p:nvGrpSpPr>
          <p:cNvPr id="30" name="组合 29"/>
          <p:cNvGrpSpPr/>
          <p:nvPr>
            <p:custDataLst>
              <p:tags r:id="rId8"/>
            </p:custDataLst>
          </p:nvPr>
        </p:nvGrpSpPr>
        <p:grpSpPr>
          <a:xfrm>
            <a:off x="7015150" y="4319628"/>
            <a:ext cx="1186534" cy="1186534"/>
            <a:chOff x="10933" y="6676"/>
            <a:chExt cx="1730" cy="1730"/>
          </a:xfrm>
        </p:grpSpPr>
        <p:sp>
          <p:nvSpPr>
            <p:cNvPr id="16" name="椭圆 15"/>
            <p:cNvSpPr/>
            <p:nvPr>
              <p:custDataLst>
                <p:tags r:id="rId13"/>
              </p:custDataLst>
            </p:nvPr>
          </p:nvSpPr>
          <p:spPr>
            <a:xfrm>
              <a:off x="10933" y="6676"/>
              <a:ext cx="1731" cy="1731"/>
            </a:xfrm>
            <a:prstGeom prst="ellipse">
              <a:avLst/>
            </a:prstGeom>
            <a:solidFill>
              <a:srgbClr val="CDDC3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" name="文本框 22"/>
            <p:cNvSpPr txBox="1"/>
            <p:nvPr>
              <p:custDataLst>
                <p:tags r:id="rId14"/>
              </p:custDataLst>
            </p:nvPr>
          </p:nvSpPr>
          <p:spPr>
            <a:xfrm>
              <a:off x="11049" y="7222"/>
              <a:ext cx="1500" cy="640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pc="15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小胜儿</a:t>
              </a:r>
            </a:p>
          </p:txBody>
        </p:sp>
      </p:grpSp>
      <p:grpSp>
        <p:nvGrpSpPr>
          <p:cNvPr id="31" name="组合 30"/>
          <p:cNvGrpSpPr/>
          <p:nvPr>
            <p:custDataLst>
              <p:tags r:id="rId9"/>
            </p:custDataLst>
          </p:nvPr>
        </p:nvGrpSpPr>
        <p:grpSpPr>
          <a:xfrm>
            <a:off x="8671497" y="3770942"/>
            <a:ext cx="1353883" cy="1353883"/>
            <a:chOff x="13348" y="5876"/>
            <a:chExt cx="1974" cy="1974"/>
          </a:xfrm>
        </p:grpSpPr>
        <p:sp>
          <p:nvSpPr>
            <p:cNvPr id="17" name="椭圆 16"/>
            <p:cNvSpPr/>
            <p:nvPr>
              <p:custDataLst>
                <p:tags r:id="rId11"/>
              </p:custDataLst>
            </p:nvPr>
          </p:nvSpPr>
          <p:spPr>
            <a:xfrm>
              <a:off x="13348" y="5876"/>
              <a:ext cx="1975" cy="1975"/>
            </a:xfrm>
            <a:prstGeom prst="ellipse">
              <a:avLst/>
            </a:prstGeom>
            <a:solidFill>
              <a:srgbClr val="CDDC3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12"/>
              </p:custDataLst>
            </p:nvPr>
          </p:nvSpPr>
          <p:spPr>
            <a:xfrm>
              <a:off x="13585" y="6543"/>
              <a:ext cx="1500" cy="640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pc="15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秀梅</a:t>
              </a:r>
            </a:p>
          </p:txBody>
        </p:sp>
      </p:grpSp>
      <p:sp>
        <p:nvSpPr>
          <p:cNvPr id="26" name="TextBox 5"/>
          <p:cNvSpPr txBox="1"/>
          <p:nvPr>
            <p:custDataLst>
              <p:tags r:id="rId10"/>
            </p:custDataLst>
          </p:nvPr>
        </p:nvSpPr>
        <p:spPr>
          <a:xfrm>
            <a:off x="447681" y="553427"/>
            <a:ext cx="11344266" cy="58348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4400" b="1" spc="300" dirty="0">
                <a:latin typeface="微软雅黑" panose="020B0503020204020204" charset="-122"/>
                <a:ea typeface="微软雅黑" panose="020B0503020204020204" charset="-122"/>
              </a:rPr>
              <a:t>巾帼形象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2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64909"/>
                                          </p:val>
                                        </p:tav>
                                        <p:tav tm="100000">
                                          <p:val>
                                            <p:fltVal val="0.50087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0.52653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2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64909"/>
                                          </p:val>
                                        </p:tav>
                                        <p:tav tm="100000">
                                          <p:val>
                                            <p:fltVal val="0.55944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0.54895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43349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4834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2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64909"/>
                                          </p:val>
                                        </p:tav>
                                        <p:tav tm="100000">
                                          <p:val>
                                            <p:fltVal val="0.70617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0.52706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666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46946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39256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3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2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64909"/>
                                          </p:val>
                                        </p:tav>
                                        <p:tav tm="100000">
                                          <p:val>
                                            <p:fltVal val="0.25433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0.69032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788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684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4048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4340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7184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42609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2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7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64909"/>
                                          </p:val>
                                        </p:tav>
                                        <p:tav tm="100000">
                                          <p:val>
                                            <p:fltVal val="0.33618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0.758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788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4048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655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7184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576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54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218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2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64909"/>
                                          </p:val>
                                        </p:tav>
                                        <p:tav tm="100000">
                                          <p:val>
                                            <p:fltVal val="0.44363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0.68054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788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4048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655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7184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576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54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218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3361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758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2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64909"/>
                                          </p:val>
                                        </p:tav>
                                        <p:tav tm="100000">
                                          <p:val>
                                            <p:fltVal val="0.6261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0.69832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7887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4048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655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7184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576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54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218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3361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758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4436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805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2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64909"/>
                                          </p:val>
                                        </p:tav>
                                        <p:tav tm="100000">
                                          <p:val>
                                            <p:fltVal val="0.74664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7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0.6354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6729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3932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655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7068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3576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2427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218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3246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758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432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805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6145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983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7466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63548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52413"/>
            <a:ext cx="10972800" cy="1143000"/>
          </a:xfrm>
        </p:spPr>
        <p:txBody>
          <a:bodyPr/>
          <a:lstStyle/>
          <a:p>
            <a:r>
              <a:rPr lang="zh-CN" altLang="en-US"/>
              <a:t>圈点与批注 </a:t>
            </a:r>
            <a:r>
              <a:rPr lang="zh-CN" altLang="en-US" sz="4000">
                <a:solidFill>
                  <a:srgbClr val="C00000"/>
                </a:solidFill>
              </a:rPr>
              <a:t>《光荣》片段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6617335" cy="4615180"/>
          </a:xfrm>
        </p:spPr>
        <p:txBody>
          <a:bodyPr>
            <a:normAutofit fontScale="92500"/>
          </a:bodyPr>
          <a:lstStyle/>
          <a:p>
            <a:pPr marL="0" indent="45720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600"/>
              <a:t>秀梅笑着坐下，小五就说：</a:t>
            </a:r>
          </a:p>
          <a:p>
            <a:pPr marL="0" indent="45720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600"/>
              <a:t>“</a:t>
            </a:r>
            <a:r>
              <a:rPr lang="zh-CN" altLang="en-US" sz="1600"/>
              <a:t>我是顽固，谁也别光说漂亮话！</a:t>
            </a:r>
            <a:r>
              <a:rPr lang="en-US" altLang="zh-CN" sz="1600"/>
              <a:t>”</a:t>
            </a:r>
          </a:p>
          <a:p>
            <a:pPr marL="0" indent="45720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600"/>
              <a:t>秀梅说：</a:t>
            </a:r>
          </a:p>
          <a:p>
            <a:pPr marL="0" indent="45720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600"/>
              <a:t>“</a:t>
            </a:r>
            <a:r>
              <a:rPr lang="zh-CN" altLang="en-US" sz="1600"/>
              <a:t>谁光说漂亮话来？咱村里，你挨门数数，有多少在前方抗日的，有几个像你的呀？</a:t>
            </a:r>
            <a:r>
              <a:rPr lang="en-US" altLang="zh-CN" sz="1600"/>
              <a:t>”</a:t>
            </a:r>
          </a:p>
          <a:p>
            <a:pPr marL="0" indent="45720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600"/>
              <a:t>“</a:t>
            </a:r>
            <a:r>
              <a:rPr lang="zh-CN" altLang="en-US" sz="1600"/>
              <a:t>我怎么样？</a:t>
            </a:r>
            <a:r>
              <a:rPr lang="en-US" altLang="zh-CN" sz="1600"/>
              <a:t>”</a:t>
            </a:r>
            <a:r>
              <a:rPr lang="zh-CN" altLang="en-US" sz="1600"/>
              <a:t>小五转过脸来，那脸叫这身鲜亮衣裳一陪衬，显得多么难看，</a:t>
            </a:r>
            <a:r>
              <a:rPr lang="en-US" altLang="zh-CN" sz="1600"/>
              <a:t>“</a:t>
            </a:r>
            <a:r>
              <a:rPr lang="zh-CN" altLang="en-US" sz="1600"/>
              <a:t>我没有装坏，把人家的人挑着去当兵！</a:t>
            </a:r>
            <a:r>
              <a:rPr lang="en-US" altLang="zh-CN" sz="1600"/>
              <a:t>”</a:t>
            </a:r>
          </a:p>
          <a:p>
            <a:pPr marL="0" indent="45720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600"/>
              <a:t>“</a:t>
            </a:r>
            <a:r>
              <a:rPr lang="zh-CN" altLang="en-US" sz="1600"/>
              <a:t>谁挑着你家的人去当兵？当兵是为了国家的事，是光荣的！</a:t>
            </a:r>
            <a:r>
              <a:rPr lang="en-US" altLang="zh-CN" sz="1600"/>
              <a:t>”</a:t>
            </a:r>
            <a:r>
              <a:rPr lang="zh-CN" altLang="en-US" sz="1600"/>
              <a:t>秀梅说。</a:t>
            </a:r>
          </a:p>
          <a:p>
            <a:pPr marL="0" indent="45720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600"/>
              <a:t>“</a:t>
            </a:r>
            <a:r>
              <a:rPr lang="zh-CN" altLang="en-US" sz="1600"/>
              <a:t>光荣几个钱一两？</a:t>
            </a:r>
            <a:r>
              <a:rPr lang="en-US" altLang="zh-CN" sz="1600"/>
              <a:t>”</a:t>
            </a:r>
            <a:r>
              <a:rPr lang="zh-CN" altLang="en-US" sz="1600"/>
              <a:t>小五追着问，</a:t>
            </a:r>
            <a:r>
              <a:rPr lang="en-US" altLang="zh-CN" sz="1600"/>
              <a:t>“</a:t>
            </a:r>
            <a:r>
              <a:rPr lang="zh-CN" altLang="en-US" sz="1600"/>
              <a:t>我看也不能当衣穿，也不能当饭吃！</a:t>
            </a:r>
            <a:r>
              <a:rPr lang="en-US" altLang="zh-CN" sz="1600"/>
              <a:t>”</a:t>
            </a:r>
          </a:p>
          <a:p>
            <a:pPr marL="0" indent="45720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600"/>
              <a:t>“</a:t>
            </a:r>
            <a:r>
              <a:rPr lang="zh-CN" altLang="en-US" sz="1600"/>
              <a:t>是！</a:t>
            </a:r>
            <a:r>
              <a:rPr lang="en-US" altLang="zh-CN" sz="1600"/>
              <a:t>”</a:t>
            </a:r>
            <a:r>
              <a:rPr lang="zh-CN" altLang="en-US" sz="1600"/>
              <a:t>秀梅说，</a:t>
            </a:r>
            <a:r>
              <a:rPr lang="en-US" altLang="zh-CN" sz="1600"/>
              <a:t>“</a:t>
            </a:r>
            <a:r>
              <a:rPr lang="zh-CN" altLang="en-US" sz="1600"/>
              <a:t>光荣不能当饭吃、当衣穿；光荣也不能当男人，一块过日子！这得看是谁说，有的人窝窝囊囊吃上顿饱饭，穿上件衣裳就混得下去，有的人还想到比吃饭穿衣更光荣的事！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329170" y="1395413"/>
            <a:ext cx="4470826" cy="4526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>
                <a:solidFill>
                  <a:srgbClr val="0070C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</a:t>
            </a:r>
            <a:r>
              <a:rPr lang="zh-CN" altLang="zh-CN" sz="2400" b="1" dirty="0">
                <a:solidFill>
                  <a:srgbClr val="0070C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这些对话是第一次点题：光荣。</a:t>
            </a:r>
            <a:r>
              <a:rPr lang="zh-CN" altLang="en-US" sz="2400" b="1" dirty="0">
                <a:solidFill>
                  <a:srgbClr val="0070C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通过秀梅之口</a:t>
            </a:r>
            <a:r>
              <a:rPr lang="zh-CN" altLang="zh-CN" sz="2400" b="1" dirty="0">
                <a:solidFill>
                  <a:srgbClr val="0070C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解释了光荣的含义</a:t>
            </a:r>
            <a:r>
              <a:rPr lang="en-US" altLang="zh-CN" sz="2400" b="1" dirty="0">
                <a:solidFill>
                  <a:srgbClr val="0070C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——</a:t>
            </a:r>
            <a:r>
              <a:rPr lang="zh-CN" altLang="en-US" sz="2400" b="1" dirty="0">
                <a:solidFill>
                  <a:srgbClr val="0070C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为了国家的事情，而不是为了个人的事情。</a:t>
            </a:r>
          </a:p>
          <a:p>
            <a:pPr marL="0" indent="0">
              <a:buNone/>
            </a:pPr>
            <a:r>
              <a:rPr lang="zh-CN" altLang="en-US" sz="2400" b="1" dirty="0">
                <a:solidFill>
                  <a:srgbClr val="0070C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</a:t>
            </a:r>
            <a:r>
              <a:rPr lang="zh-CN" altLang="en-US" sz="2400" b="1" dirty="0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将秀梅与小五对比着来写，展现了秀梅的进步，也让人们看到，在艰难的抗战岁月中，女性也有自己的思想，有自己的灵魂，她们也有为国家尽力的勇气和决心，她们在向所有人展示：中国的女性不会成为战争的羁绊，不会成为战士的牵挂，而是战争的另一种坚定的力量。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766945" y="3544570"/>
            <a:ext cx="431800" cy="0"/>
          </a:xfrm>
          <a:prstGeom prst="line">
            <a:avLst/>
          </a:prstGeom>
          <a:ln w="25400" cmpd="sng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圆角矩形 5"/>
          <p:cNvSpPr/>
          <p:nvPr/>
        </p:nvSpPr>
        <p:spPr>
          <a:xfrm>
            <a:off x="5678170" y="3924300"/>
            <a:ext cx="477520" cy="25336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895985" y="3863340"/>
            <a:ext cx="431800" cy="0"/>
          </a:xfrm>
          <a:prstGeom prst="line">
            <a:avLst/>
          </a:prstGeom>
          <a:ln w="25400" cmpd="sng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999740" y="5454650"/>
            <a:ext cx="431800" cy="0"/>
          </a:xfrm>
          <a:prstGeom prst="line">
            <a:avLst/>
          </a:prstGeom>
          <a:ln w="47625" cmpd="dbl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678170" y="5454650"/>
            <a:ext cx="431800" cy="0"/>
          </a:xfrm>
          <a:prstGeom prst="line">
            <a:avLst/>
          </a:prstGeom>
          <a:ln w="47625" cmpd="dbl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图文框 11"/>
          <p:cNvSpPr/>
          <p:nvPr/>
        </p:nvSpPr>
        <p:spPr>
          <a:xfrm>
            <a:off x="1636395" y="5760720"/>
            <a:ext cx="3446145" cy="365760"/>
          </a:xfrm>
          <a:prstGeom prst="fram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圈点与批注 </a:t>
            </a:r>
            <a:r>
              <a:rPr lang="zh-CN" altLang="en-US" sz="4000" dirty="0">
                <a:solidFill>
                  <a:srgbClr val="C00000"/>
                </a:solidFill>
              </a:rPr>
              <a:t>要点总结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5440" y="1452206"/>
            <a:ext cx="10657184" cy="4882554"/>
          </a:xfrm>
        </p:spPr>
        <p:txBody>
          <a:bodyPr>
            <a:normAutofit fontScale="77500" lnSpcReduction="20000"/>
          </a:bodyPr>
          <a:lstStyle/>
          <a:p>
            <a:pPr marL="0" indent="457200" fontAlgn="auto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/>
              <a:t>  一、圈点虽然是随手勾画，但勾画的内容应该是文章的</a:t>
            </a:r>
            <a:r>
              <a:rPr lang="zh-CN" altLang="en-US" dirty="0">
                <a:solidFill>
                  <a:srgbClr val="C00000"/>
                </a:solidFill>
              </a:rPr>
              <a:t>重点、难点、疑点</a:t>
            </a:r>
            <a:r>
              <a:rPr lang="zh-CN" altLang="en-US" dirty="0"/>
              <a:t>，或者是自己</a:t>
            </a:r>
            <a:r>
              <a:rPr lang="zh-CN" altLang="en-US" dirty="0">
                <a:solidFill>
                  <a:srgbClr val="C00000"/>
                </a:solidFill>
              </a:rPr>
              <a:t>深有体会之处</a:t>
            </a:r>
            <a:r>
              <a:rPr lang="zh-CN" altLang="en-US" dirty="0"/>
              <a:t>。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/>
              <a:t>  二、批注可以从作品的</a:t>
            </a:r>
            <a:r>
              <a:rPr lang="zh-CN" altLang="en-US" dirty="0">
                <a:solidFill>
                  <a:srgbClr val="C00000"/>
                </a:solidFill>
              </a:rPr>
              <a:t>内容、结构、写作手法、语言特色等</a:t>
            </a:r>
            <a:r>
              <a:rPr lang="zh-CN" altLang="en-US" dirty="0"/>
              <a:t>方面着手，或展开</a:t>
            </a:r>
            <a:r>
              <a:rPr lang="zh-CN" altLang="en-US" dirty="0">
                <a:solidFill>
                  <a:srgbClr val="C00000"/>
                </a:solidFill>
              </a:rPr>
              <a:t>联想、想象、补充原文内容</a:t>
            </a:r>
            <a:r>
              <a:rPr lang="zh-CN" altLang="en-US" dirty="0"/>
              <a:t>，或写出</a:t>
            </a:r>
            <a:r>
              <a:rPr lang="zh-CN" altLang="en-US" dirty="0">
                <a:solidFill>
                  <a:srgbClr val="C00000"/>
                </a:solidFill>
              </a:rPr>
              <a:t>心得体会</a:t>
            </a:r>
            <a:r>
              <a:rPr lang="zh-CN" altLang="en-US" dirty="0"/>
              <a:t>，提出</a:t>
            </a:r>
            <a:r>
              <a:rPr lang="zh-CN" altLang="en-US" dirty="0">
                <a:solidFill>
                  <a:srgbClr val="C00000"/>
                </a:solidFill>
              </a:rPr>
              <a:t>自己的见解</a:t>
            </a:r>
            <a:r>
              <a:rPr lang="zh-CN" altLang="en-US" dirty="0"/>
              <a:t>。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/>
              <a:t>  三、经典作品需要反复阅读，每次圈点批注可以有不同的侧重点，一般循着</a:t>
            </a:r>
            <a:r>
              <a:rPr lang="zh-CN" altLang="en-US" dirty="0">
                <a:solidFill>
                  <a:srgbClr val="C00000"/>
                </a:solidFill>
              </a:rPr>
              <a:t>由易到难</a:t>
            </a:r>
            <a:r>
              <a:rPr lang="zh-CN" altLang="en-US" dirty="0"/>
              <a:t>的顺序进行，从解决字词方面的疑问，到重点语句的理解，再到全篇内容的把握。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/>
              <a:t>  四、可以自己设定一些圈点和批注的符号。如用</a:t>
            </a:r>
            <a:r>
              <a:rPr lang="zh-CN" altLang="en-US" dirty="0">
                <a:solidFill>
                  <a:srgbClr val="C00000"/>
                </a:solidFill>
              </a:rPr>
              <a:t>圈点或圆圈</a:t>
            </a:r>
            <a:r>
              <a:rPr lang="zh-CN" altLang="en-US" dirty="0"/>
              <a:t>表示精警之处，用</a:t>
            </a:r>
            <a:r>
              <a:rPr lang="zh-CN" altLang="en-US" dirty="0">
                <a:solidFill>
                  <a:srgbClr val="C00000"/>
                </a:solidFill>
              </a:rPr>
              <a:t>问号</a:t>
            </a:r>
            <a:r>
              <a:rPr lang="zh-CN" altLang="en-US" dirty="0"/>
              <a:t>表示质疑，用</a:t>
            </a:r>
            <a:r>
              <a:rPr lang="zh-CN" altLang="en-US" dirty="0">
                <a:solidFill>
                  <a:srgbClr val="C00000"/>
                </a:solidFill>
              </a:rPr>
              <a:t>叹号</a:t>
            </a:r>
            <a:r>
              <a:rPr lang="zh-CN" altLang="en-US" dirty="0"/>
              <a:t>表示强调，用</a:t>
            </a:r>
            <a:r>
              <a:rPr lang="zh-CN" altLang="en-US" dirty="0">
                <a:solidFill>
                  <a:srgbClr val="C00000"/>
                </a:solidFill>
              </a:rPr>
              <a:t>直线</a:t>
            </a:r>
            <a:r>
              <a:rPr lang="zh-CN" altLang="en-US" dirty="0"/>
              <a:t>表示需要着重记忆或领会，用</a:t>
            </a:r>
            <a:r>
              <a:rPr lang="zh-CN" altLang="en-US" dirty="0">
                <a:solidFill>
                  <a:srgbClr val="C00000"/>
                </a:solidFill>
              </a:rPr>
              <a:t>波浪线</a:t>
            </a:r>
            <a:r>
              <a:rPr lang="zh-CN" altLang="en-US" dirty="0"/>
              <a:t>表示重要语句，用</a:t>
            </a:r>
            <a:r>
              <a:rPr lang="zh-CN" altLang="en-US" dirty="0">
                <a:solidFill>
                  <a:srgbClr val="C00000"/>
                </a:solidFill>
              </a:rPr>
              <a:t>竖线或斜线</a:t>
            </a:r>
            <a:r>
              <a:rPr lang="zh-CN" altLang="en-US" dirty="0"/>
              <a:t>表示段落层次的划分，等等。符号设定之后，每个人要养成固定使用的习惯，这样在整理读书笔记时才不至于凌乱。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任务二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47850" y="2571115"/>
            <a:ext cx="8495665" cy="2687955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         摘录《荷花淀》《嘱咐》两篇文章中对水生嫂的描写，从中梳理水生嫂的觉醒与进步，谈谈你对这一形象的感受与理解。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C00000"/>
                </a:solidFill>
              </a:rPr>
              <a:t>《荷花淀》片段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        “</a:t>
            </a:r>
            <a:r>
              <a:rPr lang="zh-CN" altLang="en-US"/>
              <a:t>你有什么话嘱咐嘱咐我吧。</a:t>
            </a:r>
            <a:r>
              <a:rPr lang="en-US" altLang="zh-CN"/>
              <a:t>”</a:t>
            </a:r>
          </a:p>
          <a:p>
            <a:pPr marL="0" indent="0">
              <a:buNone/>
            </a:pPr>
            <a:r>
              <a:rPr lang="en-US" altLang="zh-CN"/>
              <a:t>        “</a:t>
            </a:r>
            <a:r>
              <a:rPr lang="zh-CN" altLang="en-US"/>
              <a:t>没有什么话了，我走了，你要不断进步，识字，生产。</a:t>
            </a:r>
            <a:r>
              <a:rPr lang="en-US" altLang="zh-CN"/>
              <a:t>”</a:t>
            </a:r>
          </a:p>
          <a:p>
            <a:pPr marL="0" indent="0">
              <a:buNone/>
            </a:pPr>
            <a:r>
              <a:rPr lang="en-US" altLang="zh-CN"/>
              <a:t>        “</a:t>
            </a:r>
            <a:r>
              <a:rPr lang="zh-CN" altLang="en-US"/>
              <a:t>嗯。</a:t>
            </a:r>
            <a:r>
              <a:rPr lang="en-US" altLang="zh-CN"/>
              <a:t>”</a:t>
            </a:r>
          </a:p>
          <a:p>
            <a:pPr marL="0" indent="0">
              <a:buNone/>
            </a:pPr>
            <a:r>
              <a:rPr lang="en-US" altLang="zh-CN"/>
              <a:t>        “</a:t>
            </a:r>
            <a:r>
              <a:rPr lang="zh-CN" altLang="en-US"/>
              <a:t>什么事也不要落在别人后面！</a:t>
            </a:r>
            <a:r>
              <a:rPr lang="en-US" altLang="zh-CN"/>
              <a:t>”</a:t>
            </a:r>
          </a:p>
          <a:p>
            <a:pPr marL="0" indent="0">
              <a:buNone/>
            </a:pPr>
            <a:r>
              <a:rPr lang="en-US" altLang="zh-CN"/>
              <a:t>        “</a:t>
            </a:r>
            <a:r>
              <a:rPr lang="zh-CN" altLang="en-US"/>
              <a:t>嗯。还有什么？</a:t>
            </a:r>
            <a:r>
              <a:rPr lang="en-US" altLang="zh-CN"/>
              <a:t>”</a:t>
            </a:r>
          </a:p>
          <a:p>
            <a:pPr marL="0" indent="0">
              <a:buNone/>
            </a:pPr>
            <a:r>
              <a:rPr lang="en-US" altLang="zh-CN"/>
              <a:t>        “</a:t>
            </a:r>
            <a:r>
              <a:rPr lang="zh-CN" altLang="en-US"/>
              <a:t>不要叫敌人汉奸捉活的。捉住了要和他拼命。</a:t>
            </a:r>
            <a:r>
              <a:rPr lang="en-US" altLang="zh-CN"/>
              <a:t>”</a:t>
            </a:r>
            <a:r>
              <a:rPr lang="zh-CN" altLang="en-US"/>
              <a:t>这才是最重要的一句，女人留着眼泪答应了他。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C00000"/>
                </a:solidFill>
              </a:rPr>
              <a:t>《嘱咐》片段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        “</a:t>
            </a:r>
            <a:r>
              <a:rPr lang="zh-CN" altLang="en-US"/>
              <a:t>爹活着的时候常说，水生出去是打开一条活路，打开了这条活路，我们就得活，不然我们就活不了。八年，他老人家焦愁死了。国民党反动派又要和日本一样，想来把我们活着的人完全逼死！</a:t>
            </a:r>
          </a:p>
          <a:p>
            <a:pPr marL="0" indent="0">
              <a:buNone/>
            </a:pPr>
            <a:r>
              <a:rPr lang="en-US" altLang="zh-CN"/>
              <a:t>        “</a:t>
            </a:r>
            <a:r>
              <a:rPr lang="zh-CN" altLang="en-US"/>
              <a:t>你应该记着爹的话，向上长进，不要为别的事情分心，好好打仗。八年过去了，时间不算不长。只要你还在前方，我等你到死！</a:t>
            </a:r>
            <a:r>
              <a:rPr lang="en-US" altLang="zh-CN"/>
              <a:t>”</a:t>
            </a:r>
          </a:p>
          <a:p>
            <a:pPr marL="0" indent="0">
              <a:buNone/>
            </a:pP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CN" dirty="0"/>
              <a:t>        </a:t>
            </a:r>
            <a:r>
              <a:rPr lang="zh-CN" altLang="zh-CN" dirty="0"/>
              <a:t>从《荷花淀》中的丈夫嘱咐妻子，到《嘱咐》一文中的妻子嘱咐丈夫，我们不难看出，水生嫂在艰苦的战斗岁月中迅速成长</a:t>
            </a:r>
            <a:r>
              <a:rPr lang="zh-CN" altLang="en-US" dirty="0"/>
              <a:t>。</a:t>
            </a:r>
            <a:r>
              <a:rPr lang="zh-CN" altLang="zh-CN" dirty="0"/>
              <a:t>从她</a:t>
            </a:r>
            <a:r>
              <a:rPr lang="zh-CN" altLang="en-US" dirty="0"/>
              <a:t>的</a:t>
            </a:r>
            <a:r>
              <a:rPr lang="zh-CN" altLang="zh-CN" dirty="0"/>
              <a:t>身上，我们不难感受到</a:t>
            </a:r>
            <a:r>
              <a:rPr lang="zh-CN" altLang="en-US" dirty="0"/>
              <a:t>，在</a:t>
            </a:r>
            <a:r>
              <a:rPr lang="zh-CN" altLang="zh-CN" dirty="0"/>
              <a:t>党领导下的解放区</a:t>
            </a:r>
            <a:r>
              <a:rPr lang="zh-CN" altLang="en-US" dirty="0"/>
              <a:t>，</a:t>
            </a:r>
            <a:r>
              <a:rPr lang="zh-CN" altLang="zh-CN" dirty="0"/>
              <a:t>劳动妇女在高尚思想</a:t>
            </a:r>
            <a:r>
              <a:rPr lang="zh-CN" altLang="en-US" dirty="0"/>
              <a:t>的</a:t>
            </a:r>
            <a:r>
              <a:rPr lang="zh-CN" altLang="zh-CN" dirty="0"/>
              <a:t>照耀下的时代风貌和美好的心灵</a:t>
            </a:r>
            <a:r>
              <a:rPr lang="zh-CN" altLang="en-US" dirty="0"/>
              <a:t>，以及她们所表现出来的</a:t>
            </a:r>
            <a:r>
              <a:rPr lang="zh-CN" altLang="zh-CN" dirty="0"/>
              <a:t>识大体、乐观主义</a:t>
            </a:r>
            <a:r>
              <a:rPr lang="zh-CN" altLang="en-US" dirty="0"/>
              <a:t>和</a:t>
            </a:r>
            <a:r>
              <a:rPr lang="zh-CN" altLang="zh-CN" dirty="0"/>
              <a:t>献身精神。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2902839" y="2230120"/>
            <a:ext cx="6211993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7200" b="1" spc="3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谢谢您的观看</a:t>
            </a:r>
          </a:p>
        </p:txBody>
      </p:sp>
      <p:sp>
        <p:nvSpPr>
          <p:cNvPr id="7" name="矩形 6"/>
          <p:cNvSpPr/>
          <p:nvPr/>
        </p:nvSpPr>
        <p:spPr>
          <a:xfrm>
            <a:off x="3493904" y="4005064"/>
            <a:ext cx="5607216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spc="226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北京市朝阳区教育研究中心  制作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ANIMATION_ID" val="311059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ANIMATION_ID" val="311059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ANIMATION_ID" val="311059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ANIMATION_ID" val="311059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ANIMATION_ID" val="311059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ANIMATION_ID" val="311059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ANIMATION_ID" val="311059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ANIMATION_ID" val="311059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diagram20201378_1*a*1"/>
  <p:tag name="KSO_WM_TEMPLATE_CATEGORY" val="diagram"/>
  <p:tag name="KSO_WM_TEMPLATE_INDEX" val="20201378"/>
  <p:tag name="KSO_WM_UNIT_LAYERLEVEL" val="1"/>
  <p:tag name="KSO_WM_TAG_VERSION" val="1.0"/>
  <p:tag name="KSO_WM_BEAUTIFY_FLAG" val="#wm#"/>
  <p:tag name="KSO_WM_UNIT_PRESET_TEXT" val="事务清单"/>
  <p:tag name="KSO_WM_UNIT_TEXT_FILL_FORE_SCHEMECOLOR_INDEX" val="13"/>
  <p:tag name="KSO_WM_UNIT_TEXT_FILL_TYPE" val="1"/>
  <p:tag name="KSO_WM_UNIT_USESOURCEFORMAT_APPLY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8_1"/>
  <p:tag name="KSO_WM_UNIT_ID" val="diagram20201378_1*l_h_i*1_8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8_1"/>
  <p:tag name="KSO_WM_UNIT_ID" val="diagram20201378_1*l_h_f*1_8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PRESET_TEXT" val="任务一"/>
  <p:tag name="KSO_WM_UNIT_VALUE" val="3"/>
  <p:tag name="KSO_WM_UNIT_TEXT_FILL_FORE_SCHEMECOLOR_INDEX" val="14"/>
  <p:tag name="KSO_WM_UNIT_TEXT_FILL_TYPE" val="1"/>
  <p:tag name="KSO_WM_UNIT_USESOURCEFORMAT_APPLY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7_1"/>
  <p:tag name="KSO_WM_UNIT_ID" val="diagram20201378_1*l_h_i*1_7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7_1"/>
  <p:tag name="KSO_WM_UNIT_ID" val="diagram20201378_1*l_h_f*1_7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PRESET_TEXT" val="任务二"/>
  <p:tag name="KSO_WM_UNIT_VALUE" val="3"/>
  <p:tag name="KSO_WM_UNIT_TEXT_FILL_FORE_SCHEMECOLOR_INDEX" val="14"/>
  <p:tag name="KSO_WM_UNIT_TEXT_FILL_TYPE" val="1"/>
  <p:tag name="KSO_WM_UNIT_USESOURCEFORMAT_APPLY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01378_1*l_h_i*1_3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01378_1*l_h_f*1_3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PRESET_TEXT" val="任务一"/>
  <p:tag name="KSO_WM_UNIT_VALUE" val="4"/>
  <p:tag name="KSO_WM_UNIT_TEXT_FILL_FORE_SCHEMECOLOR_INDEX" val="14"/>
  <p:tag name="KSO_WM_UNIT_TEXT_FILL_TYPE" val="1"/>
  <p:tag name="KSO_WM_UNIT_USESOURCEFORMAT_APPLY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6_1"/>
  <p:tag name="KSO_WM_UNIT_ID" val="diagram20201378_1*l_h_i*1_6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6_1"/>
  <p:tag name="KSO_WM_UNIT_ID" val="diagram20201378_1*l_h_f*1_6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PRESET_TEXT" val="任务一"/>
  <p:tag name="KSO_WM_UNIT_VALUE" val="3"/>
  <p:tag name="KSO_WM_UNIT_TEXT_FILL_FORE_SCHEMECOLOR_INDEX" val="14"/>
  <p:tag name="KSO_WM_UNIT_TEXT_FILL_TYPE" val="1"/>
  <p:tag name="KSO_WM_UNIT_USESOURCEFORMAT_APPLY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diagram20201378_1*l_h_i*1_5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diagram20201378_1*l_h_f*1_5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PRESET_TEXT" val="任务二"/>
  <p:tag name="KSO_WM_UNIT_VALUE" val="4"/>
  <p:tag name="KSO_WM_UNIT_TEXT_FILL_FORE_SCHEMECOLOR_INDEX" val="14"/>
  <p:tag name="KSO_WM_UNIT_TEXT_FILL_TYPE" val="1"/>
  <p:tag name="KSO_WM_UNIT_USESOURCEFORMAT_APPLY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01378_1*l_h_i*1_4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01378_1*l_h_f*1_4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PRESET_TEXT" val="任务三"/>
  <p:tag name="KSO_WM_UNIT_VALUE" val="4"/>
  <p:tag name="KSO_WM_UNIT_TEXT_FILL_FORE_SCHEMECOLOR_INDEX" val="14"/>
  <p:tag name="KSO_WM_UNIT_TEXT_FILL_TYPE" val="1"/>
  <p:tag name="KSO_WM_UNIT_USESOURCEFORMAT_APPLY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01378_1*l_h_i*1_2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01378_1*l_h_f*1_2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PRESET_TEXT" val="任务一"/>
  <p:tag name="KSO_WM_UNIT_VALUE" val="3"/>
  <p:tag name="KSO_WM_UNIT_TEXT_FILL_FORE_SCHEMECOLOR_INDEX" val="14"/>
  <p:tag name="KSO_WM_UNIT_TEXT_FILL_TYPE" val="1"/>
  <p:tag name="KSO_WM_UNIT_USESOURCEFORMAT_APPLY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01378_1*l_h_i*1_1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01378_1*l_h_f*1_1_1"/>
  <p:tag name="KSO_WM_TEMPLATE_CATEGORY" val="diagram"/>
  <p:tag name="KSO_WM_TEMPLATE_INDEX" val="20201378"/>
  <p:tag name="KSO_WM_UNIT_LAYERLEVEL" val="1_1_1"/>
  <p:tag name="KSO_WM_TAG_VERSION" val="1.0"/>
  <p:tag name="KSO_WM_BEAUTIFY_FLAG" val="#wm#"/>
  <p:tag name="KSO_WM_UNIT_PRESET_TEXT" val="任务二"/>
  <p:tag name="KSO_WM_UNIT_VALUE" val="4"/>
  <p:tag name="KSO_WM_UNIT_TEXT_FILL_FORE_SCHEMECOLOR_INDEX" val="14"/>
  <p:tag name="KSO_WM_UNIT_TEXT_FILL_TYPE" val="1"/>
  <p:tag name="KSO_WM_UNIT_USESOURCEFORMAT_APPLY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453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453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453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453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453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453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453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04538"/>
  <p:tag name="KSO_WM_TAG_VERSION" val="1.0"/>
  <p:tag name="KSO_WM_SLIDE_ID" val="custom20186579_1"/>
  <p:tag name="KSO_WM_SLIDE_INDEX" val="1"/>
  <p:tag name="KSO_WM_SLIDE_ITEM_CNT" val="0"/>
  <p:tag name="KSO_WM_SLIDE_LAYOUT" val="a_b"/>
  <p:tag name="KSO_WM_SLIDE_LAYOUT_CNT" val="1_1"/>
  <p:tag name="KSO_WM_SLIDE_TYPE" val="title"/>
  <p:tag name="KSO_WM_SLIDE_SUBTYPE" val="pureTxt"/>
  <p:tag name="KSO_WM_TEMPLATE_THUMBS_INDEX" val="1、5、6、7、8、10、13、14、16、17、18、19"/>
  <p:tag name="KSO_WM_BEAUTIFY_FLAG" val="#wm#"/>
  <p:tag name="KSO_WM_TEMPLATE_TOPIC_ID" val="2869567"/>
  <p:tag name="KSO_WM_TEMPLATE_OUTLINE_ID" val="6"/>
  <p:tag name="KSO_WM_TEMPLATE_SCENE_ID" val="1"/>
  <p:tag name="KSO_WM_TEMPLATE_JOB_ID" val="6"/>
  <p:tag name="KSO_WM_TEMPLATE_TOPIC_DEFAULT" val="0"/>
  <p:tag name="KSO_WM_TEMPLATE_SUBCATEGORY" val="0"/>
  <p:tag name="KSO_WM_TEMPLATE_MASTER_TYPE" val="1"/>
  <p:tag name="KSO_WM_TEMPLATE_COLOR_TYPE" val="1"/>
  <p:tag name="KSO_WM_TEMPLATE_MASTER_THUMB_INDEX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01378"/>
  <p:tag name="KSO_WM_SLIDE_ID" val="diagram20201378_1"/>
  <p:tag name="KSO_WM_TEMPLATE_SUBCATEGORY" val="0"/>
  <p:tag name="KSO_WM_SLIDE_TYPE" val="text"/>
  <p:tag name="KSO_WM_SLIDE_SUBTYPE" val="diag"/>
  <p:tag name="KSO_WM_SLIDE_ITEM_CNT" val="8"/>
  <p:tag name="KSO_WM_SLIDE_INDEX" val="1"/>
  <p:tag name="KSO_WM_SLIDE_SIZE" val="760.97*357.369"/>
  <p:tag name="KSO_WM_SLIDE_POSITION" val="170.874*135.435"/>
  <p:tag name="KSO_WM_DIAGRAM_GROUP_CODE" val="l1-1"/>
  <p:tag name="KSO_WM_SLIDE_DIAGTYPE" val="l"/>
  <p:tag name="KSO_WM_TAG_VERSION" val="1.0"/>
  <p:tag name="KSO_WM_SLIDE_LAYOUT" val="a_b_l"/>
  <p:tag name="KSO_WM_SLIDE_LAYOUT_CNT" val="1_1_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11</TotalTime>
  <Words>917</Words>
  <Application>Microsoft Office PowerPoint</Application>
  <PresentationFormat>宽屏</PresentationFormat>
  <Paragraphs>45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华文楷体</vt:lpstr>
      <vt:lpstr>楷体</vt:lpstr>
      <vt:lpstr>微软雅黑</vt:lpstr>
      <vt:lpstr>Arial</vt:lpstr>
      <vt:lpstr>Calibri</vt:lpstr>
      <vt:lpstr>Franklin Gothic Book</vt:lpstr>
      <vt:lpstr>Franklin Gothic Medium</vt:lpstr>
      <vt:lpstr>Wingdings 2</vt:lpstr>
      <vt:lpstr>暗香扑面</vt:lpstr>
      <vt:lpstr>               寻找巾帼记忆                     ——《白洋淀纪事》之人物分析</vt:lpstr>
      <vt:lpstr>PowerPoint 演示文稿</vt:lpstr>
      <vt:lpstr>圈点与批注 《光荣》片段</vt:lpstr>
      <vt:lpstr>圈点与批注 要点总结</vt:lpstr>
      <vt:lpstr>任务二</vt:lpstr>
      <vt:lpstr>《荷花淀》片段</vt:lpstr>
      <vt:lpstr>《嘱咐》片段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zhanghao</dc:creator>
  <cp:lastModifiedBy>舒芳</cp:lastModifiedBy>
  <cp:revision>127</cp:revision>
  <dcterms:created xsi:type="dcterms:W3CDTF">2020-02-01T16:43:00Z</dcterms:created>
  <dcterms:modified xsi:type="dcterms:W3CDTF">2020-03-30T15:09:23Z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2052-11.1.0.8799</vt:lpwstr>
  </property>
</Properties>
</file>