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5" r:id="rId2"/>
  </p:sldMasterIdLst>
  <p:notesMasterIdLst>
    <p:notesMasterId r:id="rId19"/>
  </p:notesMasterIdLst>
  <p:sldIdLst>
    <p:sldId id="257" r:id="rId3"/>
    <p:sldId id="256" r:id="rId4"/>
    <p:sldId id="258" r:id="rId5"/>
    <p:sldId id="259" r:id="rId6"/>
    <p:sldId id="283" r:id="rId7"/>
    <p:sldId id="260" r:id="rId8"/>
    <p:sldId id="261" r:id="rId9"/>
    <p:sldId id="262" r:id="rId10"/>
    <p:sldId id="284" r:id="rId11"/>
    <p:sldId id="267" r:id="rId12"/>
    <p:sldId id="266" r:id="rId13"/>
    <p:sldId id="282" r:id="rId14"/>
    <p:sldId id="265" r:id="rId15"/>
    <p:sldId id="281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6375" autoAdjust="0"/>
  </p:normalViewPr>
  <p:slideViewPr>
    <p:cSldViewPr snapToGrid="0">
      <p:cViewPr varScale="1">
        <p:scale>
          <a:sx n="50" d="100"/>
          <a:sy n="50" d="100"/>
        </p:scale>
        <p:origin x="12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B1DB3-7B5B-4082-8D09-D52E196BF2F0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DB545783-E27C-4C66-89A5-25B3886A863E}">
      <dgm:prSet phldrT="[文本]"/>
      <dgm:spPr/>
      <dgm:t>
        <a:bodyPr/>
        <a:lstStyle/>
        <a:p>
          <a:r>
            <a:rPr lang="zh-CN" altLang="en-US" dirty="0"/>
            <a:t>芦苇</a:t>
          </a:r>
        </a:p>
      </dgm:t>
    </dgm:pt>
    <dgm:pt modelId="{F209FA21-7D06-44D1-AF6D-81E8859A5CEE}" type="parTrans" cxnId="{55AA83DE-DB03-46A7-9843-F889E8892EC6}">
      <dgm:prSet/>
      <dgm:spPr/>
      <dgm:t>
        <a:bodyPr/>
        <a:lstStyle/>
        <a:p>
          <a:endParaRPr lang="zh-CN" altLang="en-US"/>
        </a:p>
      </dgm:t>
    </dgm:pt>
    <dgm:pt modelId="{26546518-8150-4D87-A82C-86646D6933E3}" type="sibTrans" cxnId="{55AA83DE-DB03-46A7-9843-F889E8892EC6}">
      <dgm:prSet/>
      <dgm:spPr/>
      <dgm:t>
        <a:bodyPr/>
        <a:lstStyle/>
        <a:p>
          <a:endParaRPr lang="zh-CN" altLang="en-US"/>
        </a:p>
      </dgm:t>
    </dgm:pt>
    <dgm:pt modelId="{F3FCF0FE-3281-457F-A3C6-3F6CF8493D67}">
      <dgm:prSet phldrT="[文本]"/>
      <dgm:spPr/>
      <dgm:t>
        <a:bodyPr/>
        <a:lstStyle/>
        <a:p>
          <a:r>
            <a:rPr lang="zh-CN" altLang="en-US" dirty="0"/>
            <a:t>村庄</a:t>
          </a:r>
        </a:p>
      </dgm:t>
    </dgm:pt>
    <dgm:pt modelId="{2A14C88A-880D-43D6-B70E-E5A480916180}" type="parTrans" cxnId="{FBCE073A-8A34-4D03-9545-742D46BF7E3A}">
      <dgm:prSet/>
      <dgm:spPr/>
      <dgm:t>
        <a:bodyPr/>
        <a:lstStyle/>
        <a:p>
          <a:endParaRPr lang="zh-CN" altLang="en-US"/>
        </a:p>
      </dgm:t>
    </dgm:pt>
    <dgm:pt modelId="{B73F3082-EA36-4846-A576-76DECE93B902}" type="sibTrans" cxnId="{FBCE073A-8A34-4D03-9545-742D46BF7E3A}">
      <dgm:prSet/>
      <dgm:spPr/>
      <dgm:t>
        <a:bodyPr/>
        <a:lstStyle/>
        <a:p>
          <a:endParaRPr lang="zh-CN" altLang="en-US"/>
        </a:p>
      </dgm:t>
    </dgm:pt>
    <dgm:pt modelId="{CA967C08-5AD7-4ECA-B0AB-4F238959F73C}">
      <dgm:prSet phldrT="[文本]"/>
      <dgm:spPr/>
      <dgm:t>
        <a:bodyPr/>
        <a:lstStyle/>
        <a:p>
          <a:r>
            <a:rPr lang="zh-CN" altLang="en-US" dirty="0"/>
            <a:t>苇塘</a:t>
          </a:r>
        </a:p>
      </dgm:t>
    </dgm:pt>
    <dgm:pt modelId="{3AD0C9CA-552B-480B-8FB7-64DA876D61CD}" type="parTrans" cxnId="{C03912AF-0F89-47D5-B8A6-48BE740D975E}">
      <dgm:prSet/>
      <dgm:spPr/>
      <dgm:t>
        <a:bodyPr/>
        <a:lstStyle/>
        <a:p>
          <a:endParaRPr lang="zh-CN" altLang="en-US"/>
        </a:p>
      </dgm:t>
    </dgm:pt>
    <dgm:pt modelId="{2D4744DB-90E6-452D-8DB4-89920C136C17}" type="sibTrans" cxnId="{C03912AF-0F89-47D5-B8A6-48BE740D975E}">
      <dgm:prSet/>
      <dgm:spPr/>
      <dgm:t>
        <a:bodyPr/>
        <a:lstStyle/>
        <a:p>
          <a:endParaRPr lang="zh-CN" altLang="en-US"/>
        </a:p>
      </dgm:t>
    </dgm:pt>
    <dgm:pt modelId="{6BCAABC3-F5DE-4960-834D-AFD32E841591}">
      <dgm:prSet phldrT="[文本]"/>
      <dgm:spPr/>
      <dgm:t>
        <a:bodyPr/>
        <a:lstStyle/>
        <a:p>
          <a:r>
            <a:rPr lang="zh-CN" altLang="en-US" dirty="0"/>
            <a:t>苇垛</a:t>
          </a:r>
        </a:p>
      </dgm:t>
    </dgm:pt>
    <dgm:pt modelId="{3C9E8348-FA7F-45A6-95A2-BA60DE609E4F}" type="parTrans" cxnId="{70B25B8E-CBDC-4E29-BF63-4C0030708EF1}">
      <dgm:prSet/>
      <dgm:spPr/>
      <dgm:t>
        <a:bodyPr/>
        <a:lstStyle/>
        <a:p>
          <a:endParaRPr lang="zh-CN" altLang="en-US"/>
        </a:p>
      </dgm:t>
    </dgm:pt>
    <dgm:pt modelId="{815C1C3A-88C3-4BF2-8BAB-130E5A42BDDC}" type="sibTrans" cxnId="{70B25B8E-CBDC-4E29-BF63-4C0030708EF1}">
      <dgm:prSet/>
      <dgm:spPr/>
      <dgm:t>
        <a:bodyPr/>
        <a:lstStyle/>
        <a:p>
          <a:endParaRPr lang="zh-CN" altLang="en-US"/>
        </a:p>
      </dgm:t>
    </dgm:pt>
    <dgm:pt modelId="{CA36C860-4364-4263-A539-5CC32B1043A2}">
      <dgm:prSet phldrT="[文本]"/>
      <dgm:spPr/>
      <dgm:t>
        <a:bodyPr/>
        <a:lstStyle/>
        <a:p>
          <a:r>
            <a:rPr lang="zh-CN" altLang="en-US" dirty="0"/>
            <a:t>荷花淀</a:t>
          </a:r>
        </a:p>
      </dgm:t>
    </dgm:pt>
    <dgm:pt modelId="{C9C7D8A4-686C-44DD-BF0C-7D308567EC38}" type="parTrans" cxnId="{1E32E61A-10DC-493A-AA93-8E4953FD7639}">
      <dgm:prSet/>
      <dgm:spPr/>
      <dgm:t>
        <a:bodyPr/>
        <a:lstStyle/>
        <a:p>
          <a:endParaRPr lang="zh-CN" altLang="en-US"/>
        </a:p>
      </dgm:t>
    </dgm:pt>
    <dgm:pt modelId="{50C48044-201F-43CD-9D9B-4E1E8BFFAFC6}" type="sibTrans" cxnId="{1E32E61A-10DC-493A-AA93-8E4953FD7639}">
      <dgm:prSet/>
      <dgm:spPr/>
      <dgm:t>
        <a:bodyPr/>
        <a:lstStyle/>
        <a:p>
          <a:endParaRPr lang="zh-CN" altLang="en-US"/>
        </a:p>
      </dgm:t>
    </dgm:pt>
    <dgm:pt modelId="{B3DC2E22-E739-4A81-96AB-FD508AFD8631}" type="pres">
      <dgm:prSet presAssocID="{D0BB1DB3-7B5B-4082-8D09-D52E196BF2F0}" presName="composite" presStyleCnt="0">
        <dgm:presLayoutVars>
          <dgm:chMax val="1"/>
          <dgm:dir/>
          <dgm:resizeHandles val="exact"/>
        </dgm:presLayoutVars>
      </dgm:prSet>
      <dgm:spPr/>
    </dgm:pt>
    <dgm:pt modelId="{B391C8E4-775B-4010-8A2B-6B0541FEAA01}" type="pres">
      <dgm:prSet presAssocID="{D0BB1DB3-7B5B-4082-8D09-D52E196BF2F0}" presName="radial" presStyleCnt="0">
        <dgm:presLayoutVars>
          <dgm:animLvl val="ctr"/>
        </dgm:presLayoutVars>
      </dgm:prSet>
      <dgm:spPr/>
    </dgm:pt>
    <dgm:pt modelId="{9E41AD34-C941-4AB9-B35C-E000C39693FC}" type="pres">
      <dgm:prSet presAssocID="{DB545783-E27C-4C66-89A5-25B3886A863E}" presName="centerShape" presStyleLbl="vennNode1" presStyleIdx="0" presStyleCnt="5"/>
      <dgm:spPr/>
    </dgm:pt>
    <dgm:pt modelId="{B9D66C55-9BF3-4956-A975-5D281DFDB9AA}" type="pres">
      <dgm:prSet presAssocID="{F3FCF0FE-3281-457F-A3C6-3F6CF8493D67}" presName="node" presStyleLbl="vennNode1" presStyleIdx="1" presStyleCnt="5">
        <dgm:presLayoutVars>
          <dgm:bulletEnabled val="1"/>
        </dgm:presLayoutVars>
      </dgm:prSet>
      <dgm:spPr/>
    </dgm:pt>
    <dgm:pt modelId="{B65AE015-B796-4781-B9AF-186652375E7C}" type="pres">
      <dgm:prSet presAssocID="{CA967C08-5AD7-4ECA-B0AB-4F238959F73C}" presName="node" presStyleLbl="vennNode1" presStyleIdx="2" presStyleCnt="5">
        <dgm:presLayoutVars>
          <dgm:bulletEnabled val="1"/>
        </dgm:presLayoutVars>
      </dgm:prSet>
      <dgm:spPr/>
    </dgm:pt>
    <dgm:pt modelId="{C5CB0459-7D09-49B9-A8CD-CE4F4A60BA92}" type="pres">
      <dgm:prSet presAssocID="{6BCAABC3-F5DE-4960-834D-AFD32E841591}" presName="node" presStyleLbl="vennNode1" presStyleIdx="3" presStyleCnt="5">
        <dgm:presLayoutVars>
          <dgm:bulletEnabled val="1"/>
        </dgm:presLayoutVars>
      </dgm:prSet>
      <dgm:spPr/>
    </dgm:pt>
    <dgm:pt modelId="{C257CEE4-9998-4874-9C9E-3D09FC962F1E}" type="pres">
      <dgm:prSet presAssocID="{CA36C860-4364-4263-A539-5CC32B1043A2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E32E61A-10DC-493A-AA93-8E4953FD7639}" srcId="{DB545783-E27C-4C66-89A5-25B3886A863E}" destId="{CA36C860-4364-4263-A539-5CC32B1043A2}" srcOrd="3" destOrd="0" parTransId="{C9C7D8A4-686C-44DD-BF0C-7D308567EC38}" sibTransId="{50C48044-201F-43CD-9D9B-4E1E8BFFAFC6}"/>
    <dgm:cxn modelId="{F03F8A23-A60F-4F78-9824-7C53AE91342D}" type="presOf" srcId="{DB545783-E27C-4C66-89A5-25B3886A863E}" destId="{9E41AD34-C941-4AB9-B35C-E000C39693FC}" srcOrd="0" destOrd="0" presId="urn:microsoft.com/office/officeart/2005/8/layout/radial3"/>
    <dgm:cxn modelId="{FBCE073A-8A34-4D03-9545-742D46BF7E3A}" srcId="{DB545783-E27C-4C66-89A5-25B3886A863E}" destId="{F3FCF0FE-3281-457F-A3C6-3F6CF8493D67}" srcOrd="0" destOrd="0" parTransId="{2A14C88A-880D-43D6-B70E-E5A480916180}" sibTransId="{B73F3082-EA36-4846-A576-76DECE93B902}"/>
    <dgm:cxn modelId="{21350841-2471-40F7-B112-471DA76374A5}" type="presOf" srcId="{6BCAABC3-F5DE-4960-834D-AFD32E841591}" destId="{C5CB0459-7D09-49B9-A8CD-CE4F4A60BA92}" srcOrd="0" destOrd="0" presId="urn:microsoft.com/office/officeart/2005/8/layout/radial3"/>
    <dgm:cxn modelId="{9CD8AE51-B95A-4EA5-8C5E-1768D4F26AD8}" type="presOf" srcId="{CA36C860-4364-4263-A539-5CC32B1043A2}" destId="{C257CEE4-9998-4874-9C9E-3D09FC962F1E}" srcOrd="0" destOrd="0" presId="urn:microsoft.com/office/officeart/2005/8/layout/radial3"/>
    <dgm:cxn modelId="{70B25B8E-CBDC-4E29-BF63-4C0030708EF1}" srcId="{DB545783-E27C-4C66-89A5-25B3886A863E}" destId="{6BCAABC3-F5DE-4960-834D-AFD32E841591}" srcOrd="2" destOrd="0" parTransId="{3C9E8348-FA7F-45A6-95A2-BA60DE609E4F}" sibTransId="{815C1C3A-88C3-4BF2-8BAB-130E5A42BDDC}"/>
    <dgm:cxn modelId="{04825AA8-38FD-46BA-A7B3-A1829CD3707A}" type="presOf" srcId="{F3FCF0FE-3281-457F-A3C6-3F6CF8493D67}" destId="{B9D66C55-9BF3-4956-A975-5D281DFDB9AA}" srcOrd="0" destOrd="0" presId="urn:microsoft.com/office/officeart/2005/8/layout/radial3"/>
    <dgm:cxn modelId="{C03912AF-0F89-47D5-B8A6-48BE740D975E}" srcId="{DB545783-E27C-4C66-89A5-25B3886A863E}" destId="{CA967C08-5AD7-4ECA-B0AB-4F238959F73C}" srcOrd="1" destOrd="0" parTransId="{3AD0C9CA-552B-480B-8FB7-64DA876D61CD}" sibTransId="{2D4744DB-90E6-452D-8DB4-89920C136C17}"/>
    <dgm:cxn modelId="{4B7478B7-7746-441E-B4D7-4DF72B6498EF}" type="presOf" srcId="{CA967C08-5AD7-4ECA-B0AB-4F238959F73C}" destId="{B65AE015-B796-4781-B9AF-186652375E7C}" srcOrd="0" destOrd="0" presId="urn:microsoft.com/office/officeart/2005/8/layout/radial3"/>
    <dgm:cxn modelId="{D66F09C8-6F29-4391-9756-DFF96B156805}" type="presOf" srcId="{D0BB1DB3-7B5B-4082-8D09-D52E196BF2F0}" destId="{B3DC2E22-E739-4A81-96AB-FD508AFD8631}" srcOrd="0" destOrd="0" presId="urn:microsoft.com/office/officeart/2005/8/layout/radial3"/>
    <dgm:cxn modelId="{55AA83DE-DB03-46A7-9843-F889E8892EC6}" srcId="{D0BB1DB3-7B5B-4082-8D09-D52E196BF2F0}" destId="{DB545783-E27C-4C66-89A5-25B3886A863E}" srcOrd="0" destOrd="0" parTransId="{F209FA21-7D06-44D1-AF6D-81E8859A5CEE}" sibTransId="{26546518-8150-4D87-A82C-86646D6933E3}"/>
    <dgm:cxn modelId="{0F33FE5A-8600-4AB9-8161-BCB2E7FD7A34}" type="presParOf" srcId="{B3DC2E22-E739-4A81-96AB-FD508AFD8631}" destId="{B391C8E4-775B-4010-8A2B-6B0541FEAA01}" srcOrd="0" destOrd="0" presId="urn:microsoft.com/office/officeart/2005/8/layout/radial3"/>
    <dgm:cxn modelId="{AFEB27DD-9920-499B-9688-E97BD3F73594}" type="presParOf" srcId="{B391C8E4-775B-4010-8A2B-6B0541FEAA01}" destId="{9E41AD34-C941-4AB9-B35C-E000C39693FC}" srcOrd="0" destOrd="0" presId="urn:microsoft.com/office/officeart/2005/8/layout/radial3"/>
    <dgm:cxn modelId="{6851D84E-2069-47CD-9E2C-6A7F1152C948}" type="presParOf" srcId="{B391C8E4-775B-4010-8A2B-6B0541FEAA01}" destId="{B9D66C55-9BF3-4956-A975-5D281DFDB9AA}" srcOrd="1" destOrd="0" presId="urn:microsoft.com/office/officeart/2005/8/layout/radial3"/>
    <dgm:cxn modelId="{8F65EC86-97E3-44BF-93BB-F6CB4F6D0BAF}" type="presParOf" srcId="{B391C8E4-775B-4010-8A2B-6B0541FEAA01}" destId="{B65AE015-B796-4781-B9AF-186652375E7C}" srcOrd="2" destOrd="0" presId="urn:microsoft.com/office/officeart/2005/8/layout/radial3"/>
    <dgm:cxn modelId="{C2E4381F-841C-4B9D-A39D-5163D3B25E18}" type="presParOf" srcId="{B391C8E4-775B-4010-8A2B-6B0541FEAA01}" destId="{C5CB0459-7D09-49B9-A8CD-CE4F4A60BA92}" srcOrd="3" destOrd="0" presId="urn:microsoft.com/office/officeart/2005/8/layout/radial3"/>
    <dgm:cxn modelId="{0CA303A6-14C2-4C47-9985-667CD82892C2}" type="presParOf" srcId="{B391C8E4-775B-4010-8A2B-6B0541FEAA01}" destId="{C257CEE4-9998-4874-9C9E-3D09FC962F1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1AD34-C941-4AB9-B35C-E000C39693FC}">
      <dsp:nvSpPr>
        <dsp:cNvPr id="0" name=""/>
        <dsp:cNvSpPr/>
      </dsp:nvSpPr>
      <dsp:spPr>
        <a:xfrm>
          <a:off x="3464967" y="760660"/>
          <a:ext cx="1894978" cy="18949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700" kern="1200" dirty="0"/>
            <a:t>芦苇</a:t>
          </a:r>
        </a:p>
      </dsp:txBody>
      <dsp:txXfrm>
        <a:off x="3742480" y="1038173"/>
        <a:ext cx="1339952" cy="1339952"/>
      </dsp:txXfrm>
    </dsp:sp>
    <dsp:sp modelId="{B9D66C55-9BF3-4956-A975-5D281DFDB9AA}">
      <dsp:nvSpPr>
        <dsp:cNvPr id="0" name=""/>
        <dsp:cNvSpPr/>
      </dsp:nvSpPr>
      <dsp:spPr>
        <a:xfrm>
          <a:off x="3938711" y="338"/>
          <a:ext cx="947489" cy="94748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村庄</a:t>
          </a:r>
        </a:p>
      </dsp:txBody>
      <dsp:txXfrm>
        <a:off x="4077468" y="139095"/>
        <a:ext cx="669975" cy="669975"/>
      </dsp:txXfrm>
    </dsp:sp>
    <dsp:sp modelId="{B65AE015-B796-4781-B9AF-186652375E7C}">
      <dsp:nvSpPr>
        <dsp:cNvPr id="0" name=""/>
        <dsp:cNvSpPr/>
      </dsp:nvSpPr>
      <dsp:spPr>
        <a:xfrm>
          <a:off x="5172778" y="1234405"/>
          <a:ext cx="947489" cy="94748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苇塘</a:t>
          </a:r>
        </a:p>
      </dsp:txBody>
      <dsp:txXfrm>
        <a:off x="5311535" y="1373162"/>
        <a:ext cx="669975" cy="669975"/>
      </dsp:txXfrm>
    </dsp:sp>
    <dsp:sp modelId="{C5CB0459-7D09-49B9-A8CD-CE4F4A60BA92}">
      <dsp:nvSpPr>
        <dsp:cNvPr id="0" name=""/>
        <dsp:cNvSpPr/>
      </dsp:nvSpPr>
      <dsp:spPr>
        <a:xfrm>
          <a:off x="3938711" y="2468472"/>
          <a:ext cx="947489" cy="94748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苇垛</a:t>
          </a:r>
        </a:p>
      </dsp:txBody>
      <dsp:txXfrm>
        <a:off x="4077468" y="2607229"/>
        <a:ext cx="669975" cy="669975"/>
      </dsp:txXfrm>
    </dsp:sp>
    <dsp:sp modelId="{C257CEE4-9998-4874-9C9E-3D09FC962F1E}">
      <dsp:nvSpPr>
        <dsp:cNvPr id="0" name=""/>
        <dsp:cNvSpPr/>
      </dsp:nvSpPr>
      <dsp:spPr>
        <a:xfrm>
          <a:off x="2704644" y="1234405"/>
          <a:ext cx="947489" cy="94748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荷花淀</a:t>
          </a:r>
        </a:p>
      </dsp:txBody>
      <dsp:txXfrm>
        <a:off x="2843401" y="1373162"/>
        <a:ext cx="669975" cy="669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53FB5-FF5C-47AD-9061-9B711EC1C2D3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02A1-38DC-448E-B416-0C471C7154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24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DBA341D-732B-445D-9A8B-0D928AB5D79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7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06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72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8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535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857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60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94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1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90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28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02A1-38DC-448E-B416-0C471C71543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07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89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58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22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2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8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76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7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73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02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/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/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15"/>
          <p:cNvSpPr>
            <a:spLocks noGrp="1"/>
          </p:cNvSpPr>
          <p:nvPr>
            <p:ph type="dt" sz="half" idx="17"/>
            <p:custDataLst>
              <p:tags r:id="rId1"/>
            </p:custDataLst>
          </p:nvPr>
        </p:nvSpPr>
        <p:spPr>
          <a:xfrm>
            <a:off x="879475" y="6350000"/>
            <a:ext cx="2700338" cy="317500"/>
          </a:xfrm>
        </p:spPr>
        <p:txBody>
          <a:bodyPr wrap="square">
            <a:normAutofit/>
          </a:bodyPr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A356394F-24F8-4E44-AF6A-FA5900722B79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8" name="页脚占位符 16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>
          <a:xfrm>
            <a:off x="4116388" y="6350000"/>
            <a:ext cx="3959225" cy="317500"/>
          </a:xfrm>
        </p:spPr>
        <p:txBody>
          <a:bodyPr wrap="square">
            <a:normAutofit/>
          </a:bodyPr>
          <a:lstStyle>
            <a:lvl1pPr>
              <a:defRPr dirty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9"/>
            <p:custDataLst>
              <p:tags r:id="rId3"/>
            </p:custDataLst>
          </p:nvPr>
        </p:nvSpPr>
        <p:spPr>
          <a:xfrm>
            <a:off x="8610600" y="6350000"/>
            <a:ext cx="2700338" cy="317500"/>
          </a:xfrm>
        </p:spPr>
        <p:txBody>
          <a:bodyPr wrap="square">
            <a:normAutofit/>
          </a:bodyPr>
          <a:lstStyle>
            <a:lvl1pPr>
              <a:defRPr smtClean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DC493C93-1E52-4D73-918A-5E8F0326FEF3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568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52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7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43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784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676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405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200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54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365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40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38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7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6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23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9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07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38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2D9821-8F1D-4A1F-BD7B-C5645F72062B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332495-49A6-4A6B-B455-3BC5549915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95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A1CB774-32FF-4D8B-936D-B116C8A8760F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43425" y="2716213"/>
            <a:ext cx="7216775" cy="13922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白洋淀纪事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b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景物描写</a:t>
            </a:r>
          </a:p>
        </p:txBody>
      </p:sp>
      <p:sp>
        <p:nvSpPr>
          <p:cNvPr id="10" name="矩形 9"/>
          <p:cNvSpPr/>
          <p:nvPr/>
        </p:nvSpPr>
        <p:spPr>
          <a:xfrm>
            <a:off x="6494463" y="4846638"/>
            <a:ext cx="48021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900" y="1592263"/>
            <a:ext cx="6148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300" y="4932363"/>
            <a:ext cx="6448425" cy="635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北京师范大学朝阳附属学校   徐静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C1087-0688-49A4-A6F0-6A240227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61" y="680040"/>
            <a:ext cx="8761413" cy="706964"/>
          </a:xfrm>
        </p:spPr>
        <p:txBody>
          <a:bodyPr/>
          <a:lstStyle/>
          <a:p>
            <a:r>
              <a:rPr lang="zh-CN" altLang="en-US" dirty="0"/>
              <a:t>景物描写的作用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A11DF7-4073-42FA-9DE9-C4DBD1DA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34" y="2705100"/>
            <a:ext cx="8825659" cy="341630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夜晚，敌人从炮楼的小窗里，呆望着这阴森黑暗的大苇塘。天空的星星也像浸在水里，而且要滴落下来的样子。到这样的深夜，苇塘里才有水鸟飞动和唱歌的声音，白天它们是紧紧藏到窠里躲避炮火去了。苇子还是那么狠狠地往上钻，目标好像就是天上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 algn="r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芦花荡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979B6A6-07F7-4C04-AF87-BCD0496B0A10}"/>
              </a:ext>
            </a:extLst>
          </p:cNvPr>
          <p:cNvCxnSpPr/>
          <p:nvPr/>
        </p:nvCxnSpPr>
        <p:spPr>
          <a:xfrm>
            <a:off x="1939962" y="3167529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EF4DEB8-96D9-4997-A950-861287167899}"/>
              </a:ext>
            </a:extLst>
          </p:cNvPr>
          <p:cNvCxnSpPr/>
          <p:nvPr/>
        </p:nvCxnSpPr>
        <p:spPr>
          <a:xfrm>
            <a:off x="3042621" y="3167529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BFD2DAFD-6BAC-4052-8093-52A26C882F5F}"/>
              </a:ext>
            </a:extLst>
          </p:cNvPr>
          <p:cNvCxnSpPr/>
          <p:nvPr/>
        </p:nvCxnSpPr>
        <p:spPr>
          <a:xfrm>
            <a:off x="5570668" y="3167529"/>
            <a:ext cx="6096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05EC1EC-89E1-4F85-BCD7-27ABFECDDFFE}"/>
              </a:ext>
            </a:extLst>
          </p:cNvPr>
          <p:cNvSpPr/>
          <p:nvPr/>
        </p:nvSpPr>
        <p:spPr>
          <a:xfrm>
            <a:off x="6924339" y="2705100"/>
            <a:ext cx="1398494" cy="4623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0214872-E08A-464D-865D-1FF92A1339A6}"/>
              </a:ext>
            </a:extLst>
          </p:cNvPr>
          <p:cNvCxnSpPr/>
          <p:nvPr/>
        </p:nvCxnSpPr>
        <p:spPr>
          <a:xfrm>
            <a:off x="3042621" y="3530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73A28D4-F1ED-4109-8C1B-3C41BFC7DE1B}"/>
              </a:ext>
            </a:extLst>
          </p:cNvPr>
          <p:cNvCxnSpPr/>
          <p:nvPr/>
        </p:nvCxnSpPr>
        <p:spPr>
          <a:xfrm>
            <a:off x="7338508" y="3530600"/>
            <a:ext cx="6096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167379F-0DC8-4B3A-8843-753CEA31A268}"/>
              </a:ext>
            </a:extLst>
          </p:cNvPr>
          <p:cNvCxnSpPr>
            <a:cxnSpLocks/>
          </p:cNvCxnSpPr>
          <p:nvPr/>
        </p:nvCxnSpPr>
        <p:spPr>
          <a:xfrm>
            <a:off x="4371788" y="3545840"/>
            <a:ext cx="36277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FC135CE-3F7E-4192-946C-CAACDD07DB01}"/>
              </a:ext>
            </a:extLst>
          </p:cNvPr>
          <p:cNvCxnSpPr/>
          <p:nvPr/>
        </p:nvCxnSpPr>
        <p:spPr>
          <a:xfrm>
            <a:off x="6241228" y="4013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A0705189-22C0-4821-8660-5ADD380A7561}"/>
              </a:ext>
            </a:extLst>
          </p:cNvPr>
          <p:cNvSpPr/>
          <p:nvPr/>
        </p:nvSpPr>
        <p:spPr>
          <a:xfrm>
            <a:off x="3672541" y="3950882"/>
            <a:ext cx="815192" cy="43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BE94E14-540A-47C3-BE47-E366B88149AE}"/>
              </a:ext>
            </a:extLst>
          </p:cNvPr>
          <p:cNvCxnSpPr/>
          <p:nvPr/>
        </p:nvCxnSpPr>
        <p:spPr>
          <a:xfrm>
            <a:off x="8351520" y="4386582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153B6A3-A7F0-4E9F-98FC-2FDB1C8FD07B}"/>
              </a:ext>
            </a:extLst>
          </p:cNvPr>
          <p:cNvCxnSpPr>
            <a:cxnSpLocks/>
          </p:cNvCxnSpPr>
          <p:nvPr/>
        </p:nvCxnSpPr>
        <p:spPr>
          <a:xfrm>
            <a:off x="4029336" y="4856480"/>
            <a:ext cx="362772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E10729A5-C443-4B32-8453-6D63CB902AF8}"/>
              </a:ext>
            </a:extLst>
          </p:cNvPr>
          <p:cNvSpPr/>
          <p:nvPr/>
        </p:nvSpPr>
        <p:spPr>
          <a:xfrm>
            <a:off x="2244762" y="4453469"/>
            <a:ext cx="815192" cy="435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3D9BABC-1151-45AD-AFE0-2D7B97E3E65E}"/>
              </a:ext>
            </a:extLst>
          </p:cNvPr>
          <p:cNvSpPr/>
          <p:nvPr/>
        </p:nvSpPr>
        <p:spPr>
          <a:xfrm>
            <a:off x="3347421" y="1402670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渲染气氛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4A92F0C-AAD0-4DD5-A496-C2A54AAD194A}"/>
              </a:ext>
            </a:extLst>
          </p:cNvPr>
          <p:cNvSpPr/>
          <p:nvPr/>
        </p:nvSpPr>
        <p:spPr>
          <a:xfrm>
            <a:off x="6304221" y="1399721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烘托人物心情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1F62351-4A38-49EC-B832-B788658AEA35}"/>
              </a:ext>
            </a:extLst>
          </p:cNvPr>
          <p:cNvSpPr/>
          <p:nvPr/>
        </p:nvSpPr>
        <p:spPr>
          <a:xfrm>
            <a:off x="9878576" y="2599739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形容词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0331F67-0AC6-43D8-BAD5-CCF26034F3D7}"/>
              </a:ext>
            </a:extLst>
          </p:cNvPr>
          <p:cNvSpPr/>
          <p:nvPr/>
        </p:nvSpPr>
        <p:spPr>
          <a:xfrm>
            <a:off x="10109409" y="3288765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副词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2CAE041-EAF8-40C3-A54E-D3765D2E8135}"/>
              </a:ext>
            </a:extLst>
          </p:cNvPr>
          <p:cNvSpPr/>
          <p:nvPr/>
        </p:nvSpPr>
        <p:spPr>
          <a:xfrm>
            <a:off x="10109408" y="4013200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动词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BA403A6-EE8A-483F-AD98-83D6F76F4077}"/>
              </a:ext>
            </a:extLst>
          </p:cNvPr>
          <p:cNvSpPr/>
          <p:nvPr/>
        </p:nvSpPr>
        <p:spPr>
          <a:xfrm>
            <a:off x="10109409" y="4633219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拟人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E8D0F0BB-6C0F-478B-88C5-8013010F5A88}"/>
              </a:ext>
            </a:extLst>
          </p:cNvPr>
          <p:cNvCxnSpPr>
            <a:cxnSpLocks/>
          </p:cNvCxnSpPr>
          <p:nvPr/>
        </p:nvCxnSpPr>
        <p:spPr>
          <a:xfrm>
            <a:off x="7033708" y="4000500"/>
            <a:ext cx="1576892" cy="1270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5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BB7E0-069A-46C8-8FE8-31022363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68" y="693520"/>
            <a:ext cx="8761413" cy="706964"/>
          </a:xfrm>
        </p:spPr>
        <p:txBody>
          <a:bodyPr/>
          <a:lstStyle/>
          <a:p>
            <a:r>
              <a:rPr lang="zh-CN" altLang="en-US" dirty="0"/>
              <a:t>景物描写的作用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3874BB-F1FD-4FE5-B85C-253D753EF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413000"/>
            <a:ext cx="9582150" cy="40259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这个时候，那姑娘从苇垛里钻出来，咬紧牙向下面投了一个头号手榴弹，火光起处，炸死了三个鬼子。人们看见那姑娘</a:t>
            </a:r>
            <a:r>
              <a:rPr lang="zh-CN" altLang="en-US" sz="2600" u="sng" dirty="0">
                <a:latin typeface="华文楷体" panose="02010600040101010101" pitchFamily="2" charset="-122"/>
                <a:ea typeface="华文楷体" panose="02010600040101010101" pitchFamily="2" charset="-122"/>
              </a:rPr>
              <a:t>直直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地立在</a:t>
            </a:r>
            <a:r>
              <a:rPr lang="zh-CN" alt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苇垛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上，她才十六七岁，穿一件褪色的</a:t>
            </a:r>
            <a:r>
              <a:rPr lang="zh-CN" altLang="en-US" sz="2600" b="1" dirty="0">
                <a:solidFill>
                  <a:schemeClr val="accent3">
                    <a:lumMod val="7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红布褂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长头发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上挂着很多          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“你看怪不怪，那样大火，那只大公鸡一看势头不好，它从苇子里钻出来，三飞两飞就飞到远处的苇地里去了。”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“她更没事。她们有三个女人躲在苇垛里，三个鬼子往回跑的时候，她们就从上面跳下来，穿过苇垛向淀里去了。</a:t>
            </a:r>
            <a:b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白洋淀边的一次小斗争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89C1252-0DD3-4D7C-8C3C-9302562635DB}"/>
              </a:ext>
            </a:extLst>
          </p:cNvPr>
          <p:cNvSpPr/>
          <p:nvPr/>
        </p:nvSpPr>
        <p:spPr>
          <a:xfrm>
            <a:off x="2455229" y="3590895"/>
            <a:ext cx="918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芦花</a:t>
            </a:r>
            <a:endParaRPr lang="zh-CN" altLang="en-US" sz="2800" b="1" cap="none" spc="5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>
            <a:hlinkClick r:id="rId3" action="ppaction://hlinksldjump"/>
            <a:extLst>
              <a:ext uri="{FF2B5EF4-FFF2-40B4-BE49-F238E27FC236}">
                <a16:creationId xmlns:a16="http://schemas.microsoft.com/office/drawing/2014/main" id="{801648D6-91CC-4665-A80F-5D50959F9445}"/>
              </a:ext>
            </a:extLst>
          </p:cNvPr>
          <p:cNvSpPr/>
          <p:nvPr/>
        </p:nvSpPr>
        <p:spPr>
          <a:xfrm>
            <a:off x="4387839" y="1400484"/>
            <a:ext cx="3416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推动情节的发展</a:t>
            </a:r>
          </a:p>
        </p:txBody>
      </p:sp>
      <p:sp>
        <p:nvSpPr>
          <p:cNvPr id="6" name="矩形 5">
            <a:hlinkClick r:id="rId4" action="ppaction://hlinksldjump"/>
            <a:extLst>
              <a:ext uri="{FF2B5EF4-FFF2-40B4-BE49-F238E27FC236}">
                <a16:creationId xmlns:a16="http://schemas.microsoft.com/office/drawing/2014/main" id="{8E609017-EB08-4EAD-959E-FEB2185255AE}"/>
              </a:ext>
            </a:extLst>
          </p:cNvPr>
          <p:cNvSpPr/>
          <p:nvPr/>
        </p:nvSpPr>
        <p:spPr>
          <a:xfrm>
            <a:off x="10271950" y="2963614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白描</a:t>
            </a:r>
          </a:p>
        </p:txBody>
      </p:sp>
    </p:spTree>
    <p:extLst>
      <p:ext uri="{BB962C8B-B14F-4D97-AF65-F5344CB8AC3E}">
        <p14:creationId xmlns:p14="http://schemas.microsoft.com/office/powerpoint/2010/main" val="10509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42143-803D-4D3E-A35D-53D0485E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hlinkClick r:id="rId2" action="ppaction://hlinksldjump"/>
              </a:rPr>
              <a:t>知识卡片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89FE1A-8408-499A-9D41-346ECC85A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白描：</a:t>
            </a:r>
            <a:r>
              <a:rPr lang="zh-CN" altLang="zh-CN" sz="2800" dirty="0"/>
              <a:t>在绘画上，是国画的一种画法，纯用线条勾画，不加彩色渲染。在文学创作中，指的是文字简练单纯，不加渲染烘托的写作手法。</a:t>
            </a:r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3653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66B5BB-7F6D-4BBD-AFE8-539F93104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关于苇塘，就不只是一种风景，它充满火药的气息，和无数英雄的血液的记忆。如果单纯是苇，如果单纯是好看，那就不成为冀中的名胜。 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这里的英雄事迹很多，不能一一记述。每一片苇塘，都有英雄的传说。敌人的炮火，曾经摧残它们，它们无数次被火烧光，人民的血液保持了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它们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的清白。</a:t>
            </a:r>
            <a:b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采蒲台的苇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A2B9989D-2858-47ED-BA33-509444ED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668" y="693520"/>
            <a:ext cx="8761413" cy="706964"/>
          </a:xfrm>
        </p:spPr>
        <p:txBody>
          <a:bodyPr/>
          <a:lstStyle/>
          <a:p>
            <a:r>
              <a:rPr lang="zh-CN" altLang="en-US" dirty="0"/>
              <a:t>景物描写的作用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BD50F8-7728-425C-9736-A92BA1529625}"/>
              </a:ext>
            </a:extLst>
          </p:cNvPr>
          <p:cNvSpPr/>
          <p:nvPr/>
        </p:nvSpPr>
        <p:spPr>
          <a:xfrm>
            <a:off x="4618675" y="1400484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深化文章主旨</a:t>
            </a:r>
          </a:p>
        </p:txBody>
      </p:sp>
    </p:spTree>
    <p:extLst>
      <p:ext uri="{BB962C8B-B14F-4D97-AF65-F5344CB8AC3E}">
        <p14:creationId xmlns:p14="http://schemas.microsoft.com/office/powerpoint/2010/main" val="354244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9D89955-CF86-4501-8021-7A6863F4F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04" y="698270"/>
            <a:ext cx="7081392" cy="5941702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8CAC60-BE3B-49BC-80F2-E67AB523A277}"/>
              </a:ext>
            </a:extLst>
          </p:cNvPr>
          <p:cNvSpPr/>
          <p:nvPr/>
        </p:nvSpPr>
        <p:spPr>
          <a:xfrm>
            <a:off x="7283669" y="785697"/>
            <a:ext cx="646386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12C63CD-F28F-4B1C-9510-1EA8DF09B890}"/>
              </a:ext>
            </a:extLst>
          </p:cNvPr>
          <p:cNvSpPr/>
          <p:nvPr/>
        </p:nvSpPr>
        <p:spPr>
          <a:xfrm>
            <a:off x="7283669" y="5144870"/>
            <a:ext cx="1860331" cy="289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28E9634-3C46-4850-8A6D-BEC3ECC73105}"/>
              </a:ext>
            </a:extLst>
          </p:cNvPr>
          <p:cNvSpPr/>
          <p:nvPr/>
        </p:nvSpPr>
        <p:spPr>
          <a:xfrm>
            <a:off x="7283669" y="6159730"/>
            <a:ext cx="646386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F20BFB-F730-46A8-ADE4-9342F10AE7E7}"/>
              </a:ext>
            </a:extLst>
          </p:cNvPr>
          <p:cNvSpPr/>
          <p:nvPr/>
        </p:nvSpPr>
        <p:spPr>
          <a:xfrm>
            <a:off x="7283671" y="2257497"/>
            <a:ext cx="1403131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05A113-7C32-4BC1-93D9-7A8BD4F2C716}"/>
              </a:ext>
            </a:extLst>
          </p:cNvPr>
          <p:cNvSpPr/>
          <p:nvPr/>
        </p:nvSpPr>
        <p:spPr>
          <a:xfrm>
            <a:off x="7283669" y="3228968"/>
            <a:ext cx="1403131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8FFA6A-606D-44DE-B8A6-D65CA3F02F3B}"/>
              </a:ext>
            </a:extLst>
          </p:cNvPr>
          <p:cNvSpPr/>
          <p:nvPr/>
        </p:nvSpPr>
        <p:spPr>
          <a:xfrm>
            <a:off x="7283669" y="3716665"/>
            <a:ext cx="1403131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EA8563-6AF8-45E5-8EBB-B3540E0F3ECE}"/>
              </a:ext>
            </a:extLst>
          </p:cNvPr>
          <p:cNvSpPr/>
          <p:nvPr/>
        </p:nvSpPr>
        <p:spPr>
          <a:xfrm>
            <a:off x="7283669" y="2745194"/>
            <a:ext cx="1403131" cy="283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9E525-339F-4B14-8606-53492FB4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A8E367-CE72-4B3F-AFA3-7DD916D7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527" y="2296582"/>
            <a:ext cx="10236946" cy="4561418"/>
          </a:xfrm>
        </p:spPr>
        <p:txBody>
          <a:bodyPr>
            <a:noAutofit/>
          </a:bodyPr>
          <a:lstStyle/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人道江南风景好，而孙犁先生却描绘了另一种类型的名胜：经历了战火的洗礼，依旧挺拔而深情的北方芦苇，依旧茂盛而豁达的白洋淀苇塘。孙犁先生选取的是经典的意象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芦苇，运用的是比兴、白描等传统笔法，所以才有了小说诗意、隽永的语言风格。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但为什么会形成与古代诗文截然不同的芦苇记忆呢？秘诀就在于作家不仅用苇塘来渲染人们的生活、生产、斗争的画面，把白洋淀人民的喜怒哀乐寄托在苇眉上，还把芦苇与人的形象幻化为一。归根结底，是他内心的关照在运笔成篇，因为他深爱着这里的人民，这里人民深爱着苇间的水乡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因为热爱，所以守护；因为热爱，所以诗情画意！</a:t>
            </a:r>
          </a:p>
          <a:p>
            <a:endParaRPr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47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443638-A1F4-4085-9BAF-4014727D16E8}"/>
              </a:ext>
            </a:extLst>
          </p:cNvPr>
          <p:cNvSpPr txBox="1"/>
          <p:nvPr/>
        </p:nvSpPr>
        <p:spPr>
          <a:xfrm>
            <a:off x="3366655" y="3500650"/>
            <a:ext cx="532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谢谢您的观看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56B71C-AF19-40A2-A793-FA8D5FC46F99}"/>
              </a:ext>
            </a:extLst>
          </p:cNvPr>
          <p:cNvSpPr txBox="1"/>
          <p:nvPr/>
        </p:nvSpPr>
        <p:spPr>
          <a:xfrm>
            <a:off x="3913910" y="5195062"/>
            <a:ext cx="430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226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北京市朝阳区教育研究中心  制作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方正姚体" panose="02010601030101010101" pitchFamily="2" charset="-122"/>
              <a:cs typeface="+mn-cs"/>
            </a:endParaRPr>
          </a:p>
        </p:txBody>
      </p:sp>
      <p:pic>
        <p:nvPicPr>
          <p:cNvPr id="6" name="图片 5" descr="微信图片_20200201171503">
            <a:extLst>
              <a:ext uri="{FF2B5EF4-FFF2-40B4-BE49-F238E27FC236}">
                <a16:creationId xmlns:a16="http://schemas.microsoft.com/office/drawing/2014/main" id="{18E391D3-902A-48DB-BAF8-0916CC0A85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108" y="818005"/>
            <a:ext cx="2080257" cy="20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68EE0F-01FF-4BE3-8073-EB3ADFDD4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诗意的芦苇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5DC47D-1FA4-44AC-AA8F-DB8A6246B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15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6">
            <a:extLst>
              <a:ext uri="{FF2B5EF4-FFF2-40B4-BE49-F238E27FC236}">
                <a16:creationId xmlns:a16="http://schemas.microsoft.com/office/drawing/2014/main" id="{46D8469F-A084-45EE-A306-032E1B900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755" y="3164169"/>
            <a:ext cx="4685211" cy="34163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AC03FE3-BACA-4E1A-B937-23BAF7DE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芦苇：“来自悠远的想象与怀忆”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AE8D78-3083-4BCA-90C4-A15B0623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247" y="1948079"/>
            <a:ext cx="2634524" cy="3416300"/>
          </a:xfrm>
        </p:spPr>
        <p:txBody>
          <a:bodyPr vert="eaVert">
            <a:normAutofit/>
          </a:bodyPr>
          <a:lstStyle/>
          <a:p>
            <a:pPr marL="0" indent="0">
              <a:buNone/>
            </a:pPr>
            <a:r>
              <a:rPr lang="zh-CN" altLang="en-US" sz="2800" dirty="0"/>
              <a:t>   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蒹葭苍苍，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白露为霜。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所谓伊人，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在水一方。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90F450-A89E-446E-9BF6-2490D62A3205}"/>
              </a:ext>
            </a:extLst>
          </p:cNvPr>
          <p:cNvSpPr/>
          <p:nvPr/>
        </p:nvSpPr>
        <p:spPr>
          <a:xfrm>
            <a:off x="513229" y="2896722"/>
            <a:ext cx="6096000" cy="36140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依水而生，莽莽苍苍，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虚实笔墨，尽是蒹葭。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蒹葭，即芦苇。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千年吟唱，魂牵梦绕。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它飘荡在民族世代的心河里，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它摇曳在集体怀想的长风中。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37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DE62A-4493-4536-855F-3A69DDC3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芦苇：对于白洋淀人的意义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75E796-77F8-4358-A30C-679C3A178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5757"/>
            <a:ext cx="9269206" cy="3858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我到了白洋淀，第一个印象，是水养活了苇草，人们依靠苇生活。这里到处是苇，人和苇结合的是那么紧。人好像寄生在苇里的鸟儿，整天不停地在苇里穿来穿去。 </a:t>
            </a:r>
          </a:p>
          <a:p>
            <a:pPr marL="0" indent="0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我渐渐知道，苇也因为性质的软硬、坚固和脆弱，各有各的用途。其中，大白皮和大头栽因为色白、高大，多用来织小花边的炕席；正草因为有骨性，则多用来铺房、填房碱；白毛子只有漂亮的外形，却只能当柴烧；假皮织篮捉鱼用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</a:p>
          <a:p>
            <a:pPr marL="0" indent="0" algn="r">
              <a:buNone/>
            </a:pP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 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采蒲台的苇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780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20A43-D911-4085-BBB8-2D93B517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知识卡片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4238807-4EC3-4EC6-BE14-78E84919B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778949"/>
              </p:ext>
            </p:extLst>
          </p:nvPr>
        </p:nvGraphicFramePr>
        <p:xfrm>
          <a:off x="4221629" y="2468032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7C021C58-CB03-4841-BB9E-C1BED1856A28}"/>
              </a:ext>
            </a:extLst>
          </p:cNvPr>
          <p:cNvSpPr/>
          <p:nvPr/>
        </p:nvSpPr>
        <p:spPr>
          <a:xfrm>
            <a:off x="600635" y="2967335"/>
            <a:ext cx="5495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kern="100" dirty="0">
                <a:cs typeface="Times New Roman" panose="02020603050405020304" pitchFamily="18" charset="0"/>
              </a:rPr>
              <a:t>景物，指的是可供观赏的景致和事物。</a:t>
            </a:r>
            <a:endParaRPr lang="en-US" altLang="zh-CN" sz="2800" kern="100" dirty="0"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kern="100" dirty="0">
                <a:cs typeface="Times New Roman" panose="02020603050405020304" pitchFamily="18" charset="0"/>
              </a:rPr>
              <a:t>每一种景物都有其特点，作家往往通过各种方式进行描写，突出景物特点，以抒发情感，或寄寓哲思。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67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B6E74-95F2-4BFD-9FBB-466AA682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836" y="762998"/>
            <a:ext cx="8761413" cy="706964"/>
          </a:xfrm>
        </p:spPr>
        <p:txBody>
          <a:bodyPr/>
          <a:lstStyle/>
          <a:p>
            <a:r>
              <a:rPr lang="zh-CN" altLang="en-US" dirty="0"/>
              <a:t>苇塘有哪些特点？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CAA8DF-7489-443E-BA8F-74BA10209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20" y="2603500"/>
            <a:ext cx="9620622" cy="3416300"/>
          </a:xfrm>
        </p:spPr>
        <p:txBody>
          <a:bodyPr>
            <a:noAutofit/>
          </a:bodyPr>
          <a:lstStyle/>
          <a:p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每到傍晚，苇塘里的歌声还是那么响，不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像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是饿肚子的人们唱的；稻米和肥鱼的香味，还是从苇塘里飘出来。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芦花荡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要问白洋淀有多少苇地？不知道。每年出多少苇子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不知道。只晓得，每年芦花飘飞苇叶黄的时候，全淀的芦苇收割，垛起垛来，在白洋淀周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围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的广场上，就成了一条苇子的长城。女人们，在场里院里编着席。编成了多少席？六月里，淀水涨满，有无数的船只，运输银白雪亮的席子出口，不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久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，各地的城市村庄，就全有了花纹又密、又精致的席子用了。大家争着买：“好席子，白洋淀席！”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荷花淀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8EDDF92-535C-4DCB-B600-3E105C62D476}"/>
              </a:ext>
            </a:extLst>
          </p:cNvPr>
          <p:cNvCxnSpPr/>
          <p:nvPr/>
        </p:nvCxnSpPr>
        <p:spPr>
          <a:xfrm>
            <a:off x="2528048" y="3030071"/>
            <a:ext cx="186465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04F46C9-DDD7-471E-8758-3FAD859FC6CB}"/>
              </a:ext>
            </a:extLst>
          </p:cNvPr>
          <p:cNvCxnSpPr>
            <a:cxnSpLocks/>
          </p:cNvCxnSpPr>
          <p:nvPr/>
        </p:nvCxnSpPr>
        <p:spPr>
          <a:xfrm>
            <a:off x="1389530" y="3429000"/>
            <a:ext cx="2770095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B31E254-19FC-4EBA-9A53-0776AA9C4C90}"/>
              </a:ext>
            </a:extLst>
          </p:cNvPr>
          <p:cNvCxnSpPr>
            <a:cxnSpLocks/>
          </p:cNvCxnSpPr>
          <p:nvPr/>
        </p:nvCxnSpPr>
        <p:spPr>
          <a:xfrm>
            <a:off x="2841813" y="4347882"/>
            <a:ext cx="2232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A74B9FE-816D-4251-BB22-0D1EA70B9022}"/>
              </a:ext>
            </a:extLst>
          </p:cNvPr>
          <p:cNvCxnSpPr>
            <a:cxnSpLocks/>
          </p:cNvCxnSpPr>
          <p:nvPr/>
        </p:nvCxnSpPr>
        <p:spPr>
          <a:xfrm>
            <a:off x="7109013" y="4769224"/>
            <a:ext cx="15867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C5F4F26-5ABE-47DA-A920-C725041DB9DE}"/>
              </a:ext>
            </a:extLst>
          </p:cNvPr>
          <p:cNvCxnSpPr>
            <a:cxnSpLocks/>
          </p:cNvCxnSpPr>
          <p:nvPr/>
        </p:nvCxnSpPr>
        <p:spPr>
          <a:xfrm>
            <a:off x="3783107" y="5540188"/>
            <a:ext cx="22322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ACFC9E4-7190-4FC9-8AD0-6E7F61C0CC4A}"/>
              </a:ext>
            </a:extLst>
          </p:cNvPr>
          <p:cNvCxnSpPr>
            <a:cxnSpLocks/>
          </p:cNvCxnSpPr>
          <p:nvPr/>
        </p:nvCxnSpPr>
        <p:spPr>
          <a:xfrm>
            <a:off x="3101789" y="5934635"/>
            <a:ext cx="3621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B53F8A0-9EBC-43C7-B4BE-82894C41F1EC}"/>
              </a:ext>
            </a:extLst>
          </p:cNvPr>
          <p:cNvCxnSpPr>
            <a:cxnSpLocks/>
          </p:cNvCxnSpPr>
          <p:nvPr/>
        </p:nvCxnSpPr>
        <p:spPr>
          <a:xfrm>
            <a:off x="1057836" y="6364941"/>
            <a:ext cx="310178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3571A4FD-CB5C-4EDA-9830-8C65E8DD405E}"/>
              </a:ext>
            </a:extLst>
          </p:cNvPr>
          <p:cNvSpPr/>
          <p:nvPr/>
        </p:nvSpPr>
        <p:spPr>
          <a:xfrm>
            <a:off x="10261098" y="3571077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听觉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AA0FEA8-838F-4AEE-85E0-399E6FBFBCB8}"/>
              </a:ext>
            </a:extLst>
          </p:cNvPr>
          <p:cNvSpPr/>
          <p:nvPr/>
        </p:nvSpPr>
        <p:spPr>
          <a:xfrm>
            <a:off x="10254593" y="4129171"/>
            <a:ext cx="1111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cap="none" spc="0" dirty="0">
                <a:ln/>
                <a:solidFill>
                  <a:schemeClr val="accent4"/>
                </a:solidFill>
                <a:effectLst/>
              </a:rPr>
              <a:t>嗅觉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EF8CFB8-24F8-46E9-94C4-7ECB219A6B9D}"/>
              </a:ext>
            </a:extLst>
          </p:cNvPr>
          <p:cNvSpPr/>
          <p:nvPr/>
        </p:nvSpPr>
        <p:spPr>
          <a:xfrm>
            <a:off x="10251294" y="4732089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视觉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ADDCBF7-8712-4AE1-9EF9-6FEB66B37F84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10808591" y="3286924"/>
            <a:ext cx="6505" cy="2841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A21B9C94-3EF0-4FE8-AF06-144CC0C0B841}"/>
              </a:ext>
            </a:extLst>
          </p:cNvPr>
          <p:cNvSpPr/>
          <p:nvPr/>
        </p:nvSpPr>
        <p:spPr>
          <a:xfrm>
            <a:off x="10254593" y="2086595"/>
            <a:ext cx="1107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读者</a:t>
            </a:r>
            <a:br>
              <a:rPr lang="en-US" altLang="zh-CN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想象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FAF9310-64FF-4128-8DCC-2BAF7249B284}"/>
              </a:ext>
            </a:extLst>
          </p:cNvPr>
          <p:cNvSpPr/>
          <p:nvPr/>
        </p:nvSpPr>
        <p:spPr>
          <a:xfrm>
            <a:off x="3455694" y="1440264"/>
            <a:ext cx="5280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富足、热闹，真实而浪漫</a:t>
            </a:r>
          </a:p>
        </p:txBody>
      </p:sp>
    </p:spTree>
    <p:extLst>
      <p:ext uri="{BB962C8B-B14F-4D97-AF65-F5344CB8AC3E}">
        <p14:creationId xmlns:p14="http://schemas.microsoft.com/office/powerpoint/2010/main" val="13041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2F406-CCCB-42B3-AC8D-6BEAA85F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45318"/>
            <a:ext cx="8761413" cy="706964"/>
          </a:xfrm>
        </p:spPr>
        <p:txBody>
          <a:bodyPr/>
          <a:lstStyle/>
          <a:p>
            <a:r>
              <a:rPr lang="zh-CN" altLang="en-US" dirty="0"/>
              <a:t>苇塘有哪些特点？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BDF29B-6A37-4041-9FAB-274918D3A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74" y="2468032"/>
            <a:ext cx="9226175" cy="4058274"/>
          </a:xfrm>
        </p:spPr>
        <p:txBody>
          <a:bodyPr>
            <a:noAutofit/>
          </a:bodyPr>
          <a:lstStyle/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自从敌人在白洋淀修起炮楼，安上据点，抢光白洋淀的粮食和人民赖以活命的苇，破坏一切治渔的工具，杀吃了鹅鸭和鱼鹰；很快，白洋淀的人民就无以为生，鱼米之乡，变成了饿殍世界。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采蒲台是水淀中央的一个小村庄，平常敌人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“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扫荡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”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不到。这里，房屋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街道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挤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得像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蜂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巢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，一条条的小胡同，窄得两个人不能并肩行走，来往相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遇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，只能侧身让过。一家家的小院落，飘着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各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色各样的破布门帘。满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街</a:t>
            </a:r>
            <a:r>
              <a:rPr lang="zh-CN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鸭子跑，到处苇花飞。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采蒲台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600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7226CFF-F63C-4182-89A6-103764E15159}"/>
              </a:ext>
            </a:extLst>
          </p:cNvPr>
          <p:cNvCxnSpPr/>
          <p:nvPr/>
        </p:nvCxnSpPr>
        <p:spPr>
          <a:xfrm>
            <a:off x="2043953" y="4993340"/>
            <a:ext cx="29045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70B413-F3D0-491F-9276-2CCE935B64BA}"/>
              </a:ext>
            </a:extLst>
          </p:cNvPr>
          <p:cNvCxnSpPr>
            <a:cxnSpLocks/>
          </p:cNvCxnSpPr>
          <p:nvPr/>
        </p:nvCxnSpPr>
        <p:spPr>
          <a:xfrm>
            <a:off x="5535660" y="4993340"/>
            <a:ext cx="4090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4213D2D-7CD9-4D85-AF26-0F624F8D960E}"/>
              </a:ext>
            </a:extLst>
          </p:cNvPr>
          <p:cNvCxnSpPr>
            <a:cxnSpLocks/>
          </p:cNvCxnSpPr>
          <p:nvPr/>
        </p:nvCxnSpPr>
        <p:spPr>
          <a:xfrm>
            <a:off x="995083" y="5405717"/>
            <a:ext cx="624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81CC417D-5CAA-46AC-A6F8-D5FF1ED1CCC6}"/>
              </a:ext>
            </a:extLst>
          </p:cNvPr>
          <p:cNvCxnSpPr>
            <a:cxnSpLocks/>
          </p:cNvCxnSpPr>
          <p:nvPr/>
        </p:nvCxnSpPr>
        <p:spPr>
          <a:xfrm>
            <a:off x="1154954" y="5839508"/>
            <a:ext cx="3514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3663889E-539F-40E4-A909-A5CBAC74AFD4}"/>
              </a:ext>
            </a:extLst>
          </p:cNvPr>
          <p:cNvSpPr/>
          <p:nvPr/>
        </p:nvSpPr>
        <p:spPr>
          <a:xfrm>
            <a:off x="10414560" y="4408565"/>
            <a:ext cx="1005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比喻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B48C502-65B8-4C87-BF2B-09AEC1535408}"/>
              </a:ext>
            </a:extLst>
          </p:cNvPr>
          <p:cNvCxnSpPr/>
          <p:nvPr/>
        </p:nvCxnSpPr>
        <p:spPr>
          <a:xfrm>
            <a:off x="4948518" y="5837230"/>
            <a:ext cx="372931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56BA349A-BA2C-4925-98A6-845BDF50A28D}"/>
              </a:ext>
            </a:extLst>
          </p:cNvPr>
          <p:cNvSpPr/>
          <p:nvPr/>
        </p:nvSpPr>
        <p:spPr>
          <a:xfrm>
            <a:off x="10437782" y="5252455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对举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8F68BF5-AE1F-4595-9AF4-0CA22E61EACF}"/>
              </a:ext>
            </a:extLst>
          </p:cNvPr>
          <p:cNvSpPr/>
          <p:nvPr/>
        </p:nvSpPr>
        <p:spPr>
          <a:xfrm>
            <a:off x="9795000" y="2752487"/>
            <a:ext cx="2244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背景：战争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84BC370-7A5B-47AD-9EA9-F8DD7950DAB1}"/>
              </a:ext>
            </a:extLst>
          </p:cNvPr>
          <p:cNvSpPr/>
          <p:nvPr/>
        </p:nvSpPr>
        <p:spPr>
          <a:xfrm>
            <a:off x="3455704" y="1440264"/>
            <a:ext cx="52806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局促</a:t>
            </a:r>
            <a:r>
              <a:rPr lang="zh-CN" alt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、破败，无言的创伤</a:t>
            </a:r>
          </a:p>
        </p:txBody>
      </p:sp>
    </p:spTree>
    <p:extLst>
      <p:ext uri="{BB962C8B-B14F-4D97-AF65-F5344CB8AC3E}">
        <p14:creationId xmlns:p14="http://schemas.microsoft.com/office/powerpoint/2010/main" val="7910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2C5096-C18E-44F5-AAC7-510BA9D6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74699"/>
            <a:ext cx="8761413" cy="706964"/>
          </a:xfrm>
        </p:spPr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骆驼祥子</a:t>
            </a:r>
            <a:r>
              <a:rPr lang="en-US" altLang="zh-CN" dirty="0"/>
              <a:t>》</a:t>
            </a:r>
            <a:r>
              <a:rPr lang="zh-CN" altLang="en-US" dirty="0"/>
              <a:t>中的春景有何特点？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CDAA11-BF4F-4F0A-AED6-28820194A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9" y="2630766"/>
            <a:ext cx="9454029" cy="3416300"/>
          </a:xfrm>
        </p:spPr>
        <p:txBody>
          <a:bodyPr>
            <a:noAutofit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春已有了消息，树枝上的鳞苞已显着红肥。但在这个大杂院里，春并不先到枝头上，这里没有一棵花木。在这里，春风先把院中那块冰吹得起了些小麻子坑儿，从秽土中吹出一些腥臊的气味， 把鸡毛蒜皮与碎纸吹到墙角，打着小小的旋风。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长老了的虱子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特别的厉害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有时爬到老人或小儿的棉花疙疸外，领略一点春光！（老舍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骆驼祥子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3340CA5-BEB0-4EB2-946D-025ED762D247}"/>
              </a:ext>
            </a:extLst>
          </p:cNvPr>
          <p:cNvCxnSpPr/>
          <p:nvPr/>
        </p:nvCxnSpPr>
        <p:spPr>
          <a:xfrm>
            <a:off x="6598023" y="3048000"/>
            <a:ext cx="6275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8DFBA10-EFF7-4241-9A0C-C4A5E21C87CE}"/>
              </a:ext>
            </a:extLst>
          </p:cNvPr>
          <p:cNvCxnSpPr>
            <a:cxnSpLocks/>
          </p:cNvCxnSpPr>
          <p:nvPr/>
        </p:nvCxnSpPr>
        <p:spPr>
          <a:xfrm>
            <a:off x="5905500" y="3935505"/>
            <a:ext cx="1739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0E17ED0-1629-4F0C-A468-3A9D08619ACC}"/>
              </a:ext>
            </a:extLst>
          </p:cNvPr>
          <p:cNvCxnSpPr>
            <a:cxnSpLocks/>
          </p:cNvCxnSpPr>
          <p:nvPr/>
        </p:nvCxnSpPr>
        <p:spPr>
          <a:xfrm>
            <a:off x="8043864" y="3935504"/>
            <a:ext cx="17391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194BA78-F268-4B04-9FEB-AF3B5C8C4A23}"/>
              </a:ext>
            </a:extLst>
          </p:cNvPr>
          <p:cNvCxnSpPr>
            <a:cxnSpLocks/>
          </p:cNvCxnSpPr>
          <p:nvPr/>
        </p:nvCxnSpPr>
        <p:spPr>
          <a:xfrm>
            <a:off x="977153" y="4374776"/>
            <a:ext cx="28238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C14B78-1D23-4240-B794-692798B4BD66}"/>
              </a:ext>
            </a:extLst>
          </p:cNvPr>
          <p:cNvCxnSpPr>
            <a:cxnSpLocks/>
          </p:cNvCxnSpPr>
          <p:nvPr/>
        </p:nvCxnSpPr>
        <p:spPr>
          <a:xfrm>
            <a:off x="4569759" y="4338916"/>
            <a:ext cx="2357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B7DBE0-8309-4008-B7FC-A8EEC2504166}"/>
              </a:ext>
            </a:extLst>
          </p:cNvPr>
          <p:cNvCxnSpPr>
            <a:cxnSpLocks/>
          </p:cNvCxnSpPr>
          <p:nvPr/>
        </p:nvCxnSpPr>
        <p:spPr>
          <a:xfrm>
            <a:off x="3667685" y="4772584"/>
            <a:ext cx="2061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22C5944-CE63-4515-83A2-FE61D2C57983}"/>
              </a:ext>
            </a:extLst>
          </p:cNvPr>
          <p:cNvCxnSpPr>
            <a:cxnSpLocks/>
          </p:cNvCxnSpPr>
          <p:nvPr/>
        </p:nvCxnSpPr>
        <p:spPr>
          <a:xfrm>
            <a:off x="5862918" y="5240243"/>
            <a:ext cx="2420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677AA88-99F3-4F7C-9842-7560F777ABB0}"/>
              </a:ext>
            </a:extLst>
          </p:cNvPr>
          <p:cNvSpPr/>
          <p:nvPr/>
        </p:nvSpPr>
        <p:spPr>
          <a:xfrm>
            <a:off x="9880508" y="4655468"/>
            <a:ext cx="22365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拟人：讽刺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CE59B50-D482-4A80-B3F3-1BFAE950DFF2}"/>
              </a:ext>
            </a:extLst>
          </p:cNvPr>
          <p:cNvSpPr/>
          <p:nvPr/>
        </p:nvSpPr>
        <p:spPr>
          <a:xfrm>
            <a:off x="10082486" y="2263170"/>
            <a:ext cx="18325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背景：</a:t>
            </a:r>
            <a:br>
              <a:rPr lang="en-US" altLang="zh-CN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zh-CN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大杂院、</a:t>
            </a:r>
            <a:br>
              <a:rPr lang="en-US" altLang="zh-CN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zh-CN" alt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祥子结婚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1A7A36C-B8ED-4C66-A7F8-430CB2E0BD09}"/>
              </a:ext>
            </a:extLst>
          </p:cNvPr>
          <p:cNvSpPr/>
          <p:nvPr/>
        </p:nvSpPr>
        <p:spPr>
          <a:xfrm>
            <a:off x="3687335" y="1440264"/>
            <a:ext cx="48173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穷困、污秽，丑陋不堪</a:t>
            </a:r>
            <a:endParaRPr lang="zh-CN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0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0D31DC-EB0C-49BE-9EC5-A0274693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贴切、新奇的比拟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4C4B26-0770-40F8-AEC1-211315BA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13000"/>
            <a:ext cx="10103596" cy="3778250"/>
          </a:xfrm>
        </p:spPr>
        <p:txBody>
          <a:bodyPr>
            <a:noAutofit/>
          </a:bodyPr>
          <a:lstStyle/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天空里只有新出来的、 弯弯下垂的月亮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和在它上面的那一颗大星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活像在那旷漠的疆场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有人刚刚弯弓射出了一粒弹丸 。（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浇园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孩子睡着了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睡得是那么安静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那呼吸就像泉水在寿天的阳光里冒起的小水泡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愉快地升起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又幸福地降落 。 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嘱咐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她拉动机子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 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白布在她胸前卷出来 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像小山顶的瀑布。（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正月</a:t>
            </a:r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600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817834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离子会议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1768</TotalTime>
  <Words>1500</Words>
  <Application>Microsoft Office PowerPoint</Application>
  <PresentationFormat>宽屏</PresentationFormat>
  <Paragraphs>93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等线</vt:lpstr>
      <vt:lpstr>华文楷体</vt:lpstr>
      <vt:lpstr>楷体</vt:lpstr>
      <vt:lpstr>宋体</vt:lpstr>
      <vt:lpstr>微软雅黑</vt:lpstr>
      <vt:lpstr>幼圆</vt:lpstr>
      <vt:lpstr>Arial</vt:lpstr>
      <vt:lpstr>Century Gothic</vt:lpstr>
      <vt:lpstr>Rockwell</vt:lpstr>
      <vt:lpstr>Rockwell Condensed</vt:lpstr>
      <vt:lpstr>Wingdings</vt:lpstr>
      <vt:lpstr>Wingdings 3</vt:lpstr>
      <vt:lpstr>离子会议室</vt:lpstr>
      <vt:lpstr>木材纹理</vt:lpstr>
      <vt:lpstr>《白洋淀纪事》之 景物描写</vt:lpstr>
      <vt:lpstr>诗意的芦苇</vt:lpstr>
      <vt:lpstr>芦苇：“来自悠远的想象与怀忆”</vt:lpstr>
      <vt:lpstr>芦苇：对于白洋淀人的意义</vt:lpstr>
      <vt:lpstr>知识卡片</vt:lpstr>
      <vt:lpstr>苇塘有哪些特点？</vt:lpstr>
      <vt:lpstr>苇塘有哪些特点？</vt:lpstr>
      <vt:lpstr>《骆驼祥子》中的春景有何特点？</vt:lpstr>
      <vt:lpstr>贴切、新奇的比拟</vt:lpstr>
      <vt:lpstr>景物描写的作用</vt:lpstr>
      <vt:lpstr>景物描写的作用</vt:lpstr>
      <vt:lpstr>知识卡片</vt:lpstr>
      <vt:lpstr>景物描写的作用</vt:lpstr>
      <vt:lpstr>PowerPoint 演示文稿</vt:lpstr>
      <vt:lpstr>结语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 Lydia</dc:creator>
  <cp:lastModifiedBy>Xu Lydia</cp:lastModifiedBy>
  <cp:revision>96</cp:revision>
  <dcterms:created xsi:type="dcterms:W3CDTF">2020-03-19T06:26:45Z</dcterms:created>
  <dcterms:modified xsi:type="dcterms:W3CDTF">2020-03-31T02:22:02Z</dcterms:modified>
</cp:coreProperties>
</file>