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5" r:id="rId2"/>
    <p:sldId id="280" r:id="rId3"/>
    <p:sldId id="286" r:id="rId4"/>
    <p:sldId id="300" r:id="rId5"/>
    <p:sldId id="288" r:id="rId6"/>
    <p:sldId id="289" r:id="rId7"/>
    <p:sldId id="292" r:id="rId8"/>
    <p:sldId id="293" r:id="rId9"/>
    <p:sldId id="295" r:id="rId10"/>
    <p:sldId id="297" r:id="rId11"/>
    <p:sldId id="281" r:id="rId12"/>
    <p:sldId id="299" r:id="rId13"/>
    <p:sldId id="271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51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1256854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2020/3/14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2019-2010&#39640;&#19968;\&#39640;&#19968;&#19979;&#23398;&#26399;&#36208;&#29677;&#24773;&#20917;\&#20572;&#35838;&#19981;&#20572;&#23398;\&#32593;&#32476;&#19978;&#35838;&#35838;&#20214;&#21450;&#20316;&#19994;\&#21306;&#37324;&#24405;&#35838;&#19978;&#20132;\&#20934;&#22791;&#26448;&#26009;\VID_20171222_190455.mp4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15966" y="1966605"/>
            <a:ext cx="5647059" cy="146239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漂粉精性质的探究（</a:t>
            </a:r>
            <a:r>
              <a:rPr lang="en-US" altLang="zh-CN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一年级化学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33824" y="3632890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北京市和平街第一中学  樊运杰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19064" y="3878386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结论：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SO</a:t>
            </a:r>
            <a:r>
              <a:rPr lang="en-US" altLang="zh-CN" sz="2000" b="1" baseline="-25000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与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0.12mol/L pH=1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的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AgNO</a:t>
            </a:r>
            <a:r>
              <a:rPr lang="en-US" altLang="zh-CN" sz="2000" b="1" baseline="-25000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溶液反应生成的白色沉淀为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28985" y="152400"/>
            <a:ext cx="5633789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资料卡片 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Ag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为白色固体，难溶于水。（</a:t>
            </a:r>
            <a:r>
              <a:rPr lang="en-US" altLang="zh-CN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℃ 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4 × 10</a:t>
            </a:r>
            <a:r>
              <a:rPr lang="en-US" altLang="zh-CN" b="1" baseline="30000" dirty="0" smtClean="0"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为白色固体，微溶于水。（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℃  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S=0.796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</a:p>
        </p:txBody>
      </p:sp>
      <p:grpSp>
        <p:nvGrpSpPr>
          <p:cNvPr id="2" name="组合 20"/>
          <p:cNvGrpSpPr/>
          <p:nvPr/>
        </p:nvGrpSpPr>
        <p:grpSpPr>
          <a:xfrm>
            <a:off x="894259" y="1282266"/>
            <a:ext cx="7272808" cy="2451177"/>
            <a:chOff x="827584" y="2420888"/>
            <a:chExt cx="7272808" cy="326823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76256" y="2420888"/>
              <a:ext cx="1224136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5856" y="4221088"/>
              <a:ext cx="1037084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矩形 14"/>
            <p:cNvSpPr/>
            <p:nvPr/>
          </p:nvSpPr>
          <p:spPr>
            <a:xfrm>
              <a:off x="827584" y="2708920"/>
              <a:ext cx="2088232" cy="1600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 smtClean="0">
                  <a:latin typeface="黑体" pitchFamily="49" charset="-122"/>
                  <a:ea typeface="黑体" pitchFamily="49" charset="-122"/>
                </a:rPr>
                <a:t>SO</a:t>
              </a:r>
              <a:r>
                <a:rPr lang="en-US" altLang="zh-CN" sz="2400" b="1" baseline="-25000" dirty="0" smtClean="0"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zh-CN" altLang="en-US" sz="2400" b="1" dirty="0" smtClean="0">
                  <a:latin typeface="黑体" pitchFamily="49" charset="-122"/>
                  <a:ea typeface="黑体" pitchFamily="49" charset="-122"/>
                </a:rPr>
                <a:t>与</a:t>
              </a:r>
              <a:r>
                <a:rPr lang="en-US" altLang="zh-CN" sz="2400" b="1" dirty="0" smtClean="0">
                  <a:latin typeface="黑体" pitchFamily="49" charset="-122"/>
                  <a:ea typeface="黑体" pitchFamily="49" charset="-122"/>
                </a:rPr>
                <a:t>AgNO</a:t>
              </a:r>
              <a:r>
                <a:rPr lang="en-US" altLang="zh-CN" sz="2400" b="1" baseline="-25000" dirty="0" smtClean="0"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zh-CN" altLang="en-US" sz="2400" b="1" dirty="0" smtClean="0">
                  <a:latin typeface="黑体" pitchFamily="49" charset="-122"/>
                  <a:ea typeface="黑体" pitchFamily="49" charset="-122"/>
                </a:rPr>
                <a:t>溶液的反应生成的白色沉淀</a:t>
              </a:r>
              <a:endParaRPr lang="zh-CN" altLang="en-US" sz="2400" b="1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>
            <a:xfrm>
              <a:off x="4644008" y="3645024"/>
              <a:ext cx="187220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4499992" y="2996952"/>
              <a:ext cx="2088232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 smtClean="0"/>
                <a:t>经过</a:t>
              </a:r>
              <a:r>
                <a:rPr lang="en-US" altLang="zh-CN" sz="2400" b="1" dirty="0" smtClean="0">
                  <a:solidFill>
                    <a:srgbClr val="FF0000"/>
                  </a:solidFill>
                </a:rPr>
                <a:t>4</a:t>
              </a:r>
              <a:r>
                <a:rPr lang="zh-CN" altLang="en-US" sz="2400" b="1" dirty="0" smtClean="0">
                  <a:solidFill>
                    <a:srgbClr val="FF0000"/>
                  </a:solidFill>
                </a:rPr>
                <a:t>次洗涤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3848" y="2636912"/>
              <a:ext cx="1224136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20272" y="4293096"/>
              <a:ext cx="1080120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矩形 15"/>
            <p:cNvSpPr/>
            <p:nvPr/>
          </p:nvSpPr>
          <p:spPr>
            <a:xfrm>
              <a:off x="1115616" y="4581128"/>
              <a:ext cx="187220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 smtClean="0">
                  <a:latin typeface="黑体" pitchFamily="49" charset="-122"/>
                  <a:ea typeface="黑体" pitchFamily="49" charset="-122"/>
                </a:rPr>
                <a:t>Ag</a:t>
              </a:r>
              <a:r>
                <a:rPr lang="en-US" altLang="zh-CN" sz="2400" b="1" baseline="-25000" dirty="0" smtClean="0">
                  <a:latin typeface="黑体" pitchFamily="49" charset="-122"/>
                  <a:ea typeface="黑体" pitchFamily="49" charset="-122"/>
                </a:rPr>
                <a:t>2</a:t>
              </a:r>
              <a:r>
                <a:rPr lang="en-US" altLang="zh-CN" sz="2400" b="1" dirty="0" smtClean="0">
                  <a:latin typeface="黑体" pitchFamily="49" charset="-122"/>
                  <a:ea typeface="黑体" pitchFamily="49" charset="-122"/>
                </a:rPr>
                <a:t>SO</a:t>
              </a:r>
              <a:r>
                <a:rPr lang="en-US" altLang="zh-CN" sz="2400" b="1" baseline="-25000" dirty="0" smtClean="0">
                  <a:latin typeface="黑体" pitchFamily="49" charset="-122"/>
                  <a:ea typeface="黑体" pitchFamily="49" charset="-122"/>
                </a:rPr>
                <a:t>4</a:t>
              </a:r>
              <a:r>
                <a:rPr lang="zh-CN" altLang="en-US" sz="2400" b="1" dirty="0" smtClean="0">
                  <a:latin typeface="黑体" pitchFamily="49" charset="-122"/>
                  <a:ea typeface="黑体" pitchFamily="49" charset="-122"/>
                </a:rPr>
                <a:t>白色固体</a:t>
              </a:r>
              <a:endParaRPr lang="zh-CN" altLang="en-US" sz="2400" b="1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直接箭头连接符 18"/>
            <p:cNvCxnSpPr/>
            <p:nvPr/>
          </p:nvCxnSpPr>
          <p:spPr>
            <a:xfrm>
              <a:off x="4572000" y="5085184"/>
              <a:ext cx="20882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4572000" y="4509120"/>
              <a:ext cx="2088232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 smtClean="0"/>
                <a:t>经过</a:t>
              </a:r>
              <a:r>
                <a:rPr lang="en-US" altLang="zh-CN" sz="2400" b="1" dirty="0" smtClean="0">
                  <a:solidFill>
                    <a:srgbClr val="FF0000"/>
                  </a:solidFill>
                </a:rPr>
                <a:t>4</a:t>
              </a:r>
              <a:r>
                <a:rPr lang="zh-CN" altLang="en-US" sz="2400" b="1" dirty="0" smtClean="0">
                  <a:solidFill>
                    <a:srgbClr val="FF0000"/>
                  </a:solidFill>
                </a:rPr>
                <a:t>次洗涤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87539" y="278347"/>
            <a:ext cx="327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华文中宋" pitchFamily="2" charset="-122"/>
                <a:ea typeface="华文中宋" pitchFamily="2" charset="-122"/>
              </a:rPr>
              <a:t>实验</a:t>
            </a:r>
            <a:r>
              <a:rPr lang="zh-CN" altLang="zh-CN" sz="2400" b="1" dirty="0" smtClean="0">
                <a:latin typeface="华文中宋" pitchFamily="2" charset="-122"/>
                <a:ea typeface="华文中宋" pitchFamily="2" charset="-122"/>
              </a:rPr>
              <a:t>探究</a:t>
            </a:r>
            <a:r>
              <a:rPr lang="zh-CN" altLang="en-US" sz="2400" b="1" dirty="0" smtClean="0">
                <a:latin typeface="华文中宋" pitchFamily="2" charset="-122"/>
                <a:ea typeface="华文中宋" pitchFamily="2" charset="-122"/>
              </a:rPr>
              <a:t>的一般过程：</a:t>
            </a:r>
            <a:endParaRPr lang="zh-CN" altLang="en-US" sz="24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33233" y="2167353"/>
            <a:ext cx="1040670" cy="830997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结论</a:t>
            </a:r>
            <a:endParaRPr lang="en-US" altLang="zh-CN" sz="24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解释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)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5512" y="202146"/>
            <a:ext cx="1966664" cy="510778"/>
          </a:xfrm>
          <a:prstGeom prst="flowChartAlternateProcess">
            <a:avLst/>
          </a:prstGeom>
          <a:solidFill>
            <a:srgbClr val="FFCCFF"/>
          </a:solidFill>
          <a:ln>
            <a:solidFill>
              <a:srgbClr val="FF66CC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方正姚体" pitchFamily="2" charset="-122"/>
                <a:ea typeface="方正姚体" pitchFamily="2" charset="-122"/>
                <a:cs typeface="Times New Roman" pitchFamily="18" charset="0"/>
              </a:rPr>
              <a:t>思维模型</a:t>
            </a:r>
            <a:r>
              <a:rPr lang="en-US" altLang="zh-CN" sz="2400" b="1" dirty="0" smtClean="0">
                <a:solidFill>
                  <a:schemeClr val="tx1"/>
                </a:solidFill>
                <a:latin typeface="方正姚体" pitchFamily="2" charset="-122"/>
                <a:ea typeface="方正姚体" pitchFamily="2" charset="-122"/>
                <a:cs typeface="Times New Roman" pitchFamily="18" charset="0"/>
              </a:rPr>
              <a:t>1</a:t>
            </a:r>
          </a:p>
        </p:txBody>
      </p:sp>
      <p:sp>
        <p:nvSpPr>
          <p:cNvPr id="19" name="矩形 18"/>
          <p:cNvSpPr/>
          <p:nvPr/>
        </p:nvSpPr>
        <p:spPr>
          <a:xfrm>
            <a:off x="4836020" y="1135969"/>
            <a:ext cx="1431429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660066"/>
                </a:solidFill>
                <a:latin typeface="黑体" pitchFamily="49" charset="-122"/>
                <a:ea typeface="黑体" pitchFamily="49" charset="-122"/>
              </a:rPr>
              <a:t>排除干扰</a:t>
            </a:r>
          </a:p>
          <a:p>
            <a:r>
              <a:rPr lang="zh-CN" altLang="en-US" sz="2000" b="1" dirty="0" smtClean="0">
                <a:solidFill>
                  <a:srgbClr val="660066"/>
                </a:solidFill>
                <a:latin typeface="黑体" pitchFamily="49" charset="-122"/>
                <a:ea typeface="黑体" pitchFamily="49" charset="-122"/>
              </a:rPr>
              <a:t>控制变量</a:t>
            </a:r>
            <a:endParaRPr lang="en-US" altLang="zh-CN" sz="2000" b="1" dirty="0" smtClean="0">
              <a:solidFill>
                <a:srgbClr val="660066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" name="标题 1"/>
          <p:cNvSpPr txBox="1">
            <a:spLocks/>
          </p:cNvSpPr>
          <p:nvPr/>
        </p:nvSpPr>
        <p:spPr>
          <a:xfrm>
            <a:off x="4714875" y="701055"/>
            <a:ext cx="1524000" cy="589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思想方法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j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355976" y="1924050"/>
            <a:ext cx="2025774" cy="1381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1495103" y="2177802"/>
            <a:ext cx="1543372" cy="830997"/>
            <a:chOff x="1495103" y="2177802"/>
            <a:chExt cx="1543372" cy="830997"/>
          </a:xfrm>
        </p:grpSpPr>
        <p:sp>
          <p:nvSpPr>
            <p:cNvPr id="4" name="矩形 3"/>
            <p:cNvSpPr/>
            <p:nvPr/>
          </p:nvSpPr>
          <p:spPr>
            <a:xfrm>
              <a:off x="1495103" y="2177802"/>
              <a:ext cx="800219" cy="830997"/>
            </a:xfrm>
            <a:prstGeom prst="rect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</a:rPr>
                <a:t>发现</a:t>
              </a:r>
              <a:endParaRPr lang="en-US" altLang="zh-CN" sz="2400" b="1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</a:rPr>
                <a:t>问题</a:t>
              </a:r>
              <a:endParaRPr lang="zh-CN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0" name="右箭头 29"/>
            <p:cNvSpPr/>
            <p:nvPr/>
          </p:nvSpPr>
          <p:spPr>
            <a:xfrm>
              <a:off x="2362200" y="2428875"/>
              <a:ext cx="676275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101752" y="2139702"/>
            <a:ext cx="1517873" cy="830997"/>
            <a:chOff x="3101752" y="2139702"/>
            <a:chExt cx="1517873" cy="830997"/>
          </a:xfrm>
        </p:grpSpPr>
        <p:sp>
          <p:nvSpPr>
            <p:cNvPr id="5" name="矩形 4"/>
            <p:cNvSpPr/>
            <p:nvPr/>
          </p:nvSpPr>
          <p:spPr>
            <a:xfrm>
              <a:off x="3101752" y="2139702"/>
              <a:ext cx="793973" cy="830997"/>
            </a:xfrm>
            <a:prstGeom prst="rect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</a:rPr>
                <a:t>猜想</a:t>
              </a:r>
              <a:endParaRPr lang="en-US" altLang="zh-CN" sz="2400" b="1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</a:rPr>
                <a:t>依据</a:t>
              </a:r>
              <a:endParaRPr lang="zh-CN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2" name="右箭头 31"/>
            <p:cNvSpPr/>
            <p:nvPr/>
          </p:nvSpPr>
          <p:spPr>
            <a:xfrm>
              <a:off x="3943350" y="2419350"/>
              <a:ext cx="676275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658867" y="2158752"/>
            <a:ext cx="2180083" cy="830997"/>
            <a:chOff x="4658867" y="2158752"/>
            <a:chExt cx="2180083" cy="830997"/>
          </a:xfrm>
        </p:grpSpPr>
        <p:sp>
          <p:nvSpPr>
            <p:cNvPr id="6" name="矩形 5"/>
            <p:cNvSpPr/>
            <p:nvPr/>
          </p:nvSpPr>
          <p:spPr>
            <a:xfrm>
              <a:off x="4658867" y="2158752"/>
              <a:ext cx="1415772" cy="830997"/>
            </a:xfrm>
            <a:prstGeom prst="rect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</a:rPr>
                <a:t>设计实验</a:t>
              </a:r>
              <a:endParaRPr lang="en-US" altLang="zh-CN" sz="2400" b="1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</a:rPr>
                <a:t>并验证</a:t>
              </a:r>
              <a:endParaRPr lang="zh-CN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3" name="右箭头 32"/>
            <p:cNvSpPr/>
            <p:nvPr/>
          </p:nvSpPr>
          <p:spPr>
            <a:xfrm>
              <a:off x="6162675" y="2400300"/>
              <a:ext cx="676275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7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512"/>
            <a:ext cx="65055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8778" y="161925"/>
            <a:ext cx="1533847" cy="442674"/>
          </a:xfrm>
          <a:prstGeom prst="flowChartAlternateProcess">
            <a:avLst/>
          </a:prstGeom>
          <a:solidFill>
            <a:srgbClr val="FFCCFF"/>
          </a:solidFill>
          <a:ln>
            <a:solidFill>
              <a:srgbClr val="FF66CC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方正姚体" pitchFamily="2" charset="-122"/>
                <a:ea typeface="方正姚体" pitchFamily="2" charset="-122"/>
                <a:cs typeface="Times New Roman" pitchFamily="18" charset="0"/>
              </a:rPr>
              <a:t>思维模型</a:t>
            </a:r>
            <a:r>
              <a:rPr lang="en-US" altLang="zh-CN" sz="2000" b="1" dirty="0" smtClean="0">
                <a:solidFill>
                  <a:schemeClr val="tx1"/>
                </a:solidFill>
                <a:latin typeface="方正姚体" pitchFamily="2" charset="-122"/>
                <a:ea typeface="方正姚体" pitchFamily="2" charset="-122"/>
                <a:cs typeface="Times New Roman" pitchFamily="18" charset="0"/>
              </a:rPr>
              <a:t>2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7153275" y="1228725"/>
            <a:ext cx="1771649" cy="1391761"/>
            <a:chOff x="3391338" y="3864433"/>
            <a:chExt cx="2304256" cy="3366092"/>
          </a:xfrm>
        </p:grpSpPr>
        <p:sp>
          <p:nvSpPr>
            <p:cNvPr id="13" name="椭圆 12"/>
            <p:cNvSpPr/>
            <p:nvPr/>
          </p:nvSpPr>
          <p:spPr>
            <a:xfrm>
              <a:off x="3391338" y="3864433"/>
              <a:ext cx="2304256" cy="336609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3770093" y="5500061"/>
              <a:ext cx="1728192" cy="967700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+mn-ea"/>
                </a:rPr>
                <a:t>竞争关系</a:t>
              </a:r>
              <a:endParaRPr lang="zh-CN" altLang="en-US" sz="20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6" name="流程图: 可选过程 15"/>
          <p:cNvSpPr/>
          <p:nvPr/>
        </p:nvSpPr>
        <p:spPr>
          <a:xfrm>
            <a:off x="4019550" y="3546005"/>
            <a:ext cx="1257300" cy="374571"/>
          </a:xfrm>
          <a:prstGeom prst="flowChartAlternateProcess">
            <a:avLst/>
          </a:prstGeom>
          <a:solidFill>
            <a:srgbClr val="FF0000"/>
          </a:solidFill>
          <a:ln>
            <a:solidFill>
              <a:srgbClr val="99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定量意识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6486525" y="1943099"/>
            <a:ext cx="563523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直角上箭头 17"/>
          <p:cNvSpPr/>
          <p:nvPr/>
        </p:nvSpPr>
        <p:spPr>
          <a:xfrm>
            <a:off x="6019799" y="2209800"/>
            <a:ext cx="1876426" cy="47625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444484" y="1514475"/>
            <a:ext cx="1328737" cy="40011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+mn-ea"/>
              </a:rPr>
              <a:t>多样性</a:t>
            </a:r>
            <a:endParaRPr lang="zh-CN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81025" y="2819070"/>
            <a:ext cx="59817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33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(5)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向水中持续通入</a:t>
            </a: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SO</a:t>
            </a:r>
            <a:r>
              <a:rPr kumimoji="0" lang="en-US" altLang="zh-CN" sz="16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2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，未观察到白雾。推测现象</a:t>
            </a:r>
            <a:r>
              <a:rPr kumimoji="0" lang="en-US" altLang="zh-CN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i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的白雾由   </a:t>
            </a:r>
            <a:endParaRPr kumimoji="0" lang="en-US" altLang="zh-CN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Times New Roman" pitchFamily="18" charset="0"/>
            </a:endParaRPr>
          </a:p>
          <a:p>
            <a:pPr lvl="0" indent="133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     </a:t>
            </a:r>
            <a:r>
              <a:rPr kumimoji="0" lang="en-US" altLang="zh-CN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HCl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小液滴形成，进行如下实验：</a:t>
            </a:r>
            <a:endParaRPr kumimoji="0" lang="zh-CN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133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a.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用湿润的碘化钾淀粉试纸检验白雾，无变化；</a:t>
            </a:r>
            <a:endParaRPr kumimoji="0" lang="zh-CN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133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b.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用酸化的</a:t>
            </a: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AgNO</a:t>
            </a:r>
            <a:r>
              <a:rPr kumimoji="0" lang="en-US" altLang="zh-CN" sz="16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3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溶液检验白雾，产生白色沉淀。</a:t>
            </a:r>
            <a:endParaRPr kumimoji="0" lang="zh-CN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133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②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Times New Roman" pitchFamily="18" charset="0"/>
              </a:rPr>
              <a:t>由实验</a:t>
            </a: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Times New Roman" pitchFamily="18" charset="0"/>
              </a:rPr>
              <a:t>a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Times New Roman" pitchFamily="18" charset="0"/>
              </a:rPr>
              <a:t>、</a:t>
            </a: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Times New Roman" pitchFamily="18" charset="0"/>
              </a:rPr>
              <a:t>b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Times New Roman" pitchFamily="18" charset="0"/>
              </a:rPr>
              <a:t>不能判断白雾中含有</a:t>
            </a:r>
            <a:r>
              <a:rPr kumimoji="0" lang="en-US" altLang="zh-CN" sz="1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Times New Roman" pitchFamily="18" charset="0"/>
              </a:rPr>
              <a:t>HCl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Times New Roman" pitchFamily="18" charset="0"/>
              </a:rPr>
              <a:t>，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理由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______________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。</a:t>
            </a:r>
            <a:endParaRPr kumimoji="0" lang="zh-CN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238750" y="3927188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Times New Roman" pitchFamily="18" charset="0"/>
              </a:rPr>
              <a:t>参考答案：</a:t>
            </a:r>
            <a:r>
              <a:rPr kumimoji="0" 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白雾中混有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SO</a:t>
            </a:r>
            <a:r>
              <a:rPr kumimoji="0" lang="en-US" altLang="zh-CN" sz="1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2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，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SO</a:t>
            </a:r>
            <a:r>
              <a:rPr kumimoji="0" lang="en-US" altLang="zh-CN" sz="1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2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可与酸化的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AgNO</a:t>
            </a:r>
            <a:r>
              <a:rPr kumimoji="0" lang="en-US" altLang="zh-CN" sz="1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3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反应产生白色沉淀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266700"/>
            <a:ext cx="845819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5750" y="173294"/>
            <a:ext cx="186690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CN" sz="3600" dirty="0" smtClean="0"/>
              <a:t> </a:t>
            </a:r>
            <a:r>
              <a:rPr lang="zh-CN" altLang="en-US" sz="2400" b="1" dirty="0" smtClean="0"/>
              <a:t>提出问题</a:t>
            </a:r>
            <a:r>
              <a:rPr lang="en-US" altLang="zh-CN" sz="2400" b="1" dirty="0" smtClean="0"/>
              <a:t>:</a:t>
            </a:r>
          </a:p>
        </p:txBody>
      </p:sp>
      <p:sp>
        <p:nvSpPr>
          <p:cNvPr id="6" name="矩形 5"/>
          <p:cNvSpPr/>
          <p:nvPr/>
        </p:nvSpPr>
        <p:spPr>
          <a:xfrm>
            <a:off x="2146995" y="233959"/>
            <a:ext cx="7149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SO</a:t>
            </a:r>
            <a:r>
              <a:rPr lang="en-US" altLang="zh-CN" sz="2400" b="1" baseline="-25000" dirty="0" smtClean="0"/>
              <a:t>2</a:t>
            </a:r>
            <a:r>
              <a:rPr lang="zh-CN" altLang="en-US" sz="2400" b="1" dirty="0" smtClean="0"/>
              <a:t>真能与</a:t>
            </a:r>
            <a:r>
              <a:rPr lang="en-US" altLang="zh-CN" sz="2400" b="1" dirty="0" smtClean="0"/>
              <a:t>AgNO</a:t>
            </a:r>
            <a:r>
              <a:rPr lang="en-US" altLang="zh-CN" sz="2400" b="1" baseline="-25000" dirty="0" smtClean="0"/>
              <a:t>3</a:t>
            </a:r>
            <a:r>
              <a:rPr lang="en-US" altLang="zh-CN" sz="2400" b="1" dirty="0" smtClean="0"/>
              <a:t>(H</a:t>
            </a:r>
            <a:r>
              <a:rPr lang="en-US" altLang="zh-CN" sz="2400" b="1" baseline="30000" dirty="0" smtClean="0"/>
              <a:t>+</a:t>
            </a:r>
            <a:r>
              <a:rPr lang="en-US" altLang="zh-CN" sz="2400" b="1" dirty="0" smtClean="0"/>
              <a:t>)</a:t>
            </a:r>
            <a:r>
              <a:rPr lang="zh-CN" altLang="en-US" sz="2400" b="1" dirty="0" smtClean="0"/>
              <a:t>溶液</a:t>
            </a:r>
            <a:r>
              <a:rPr lang="zh-CN" altLang="zh-CN" sz="2400" b="1" dirty="0" smtClean="0"/>
              <a:t>反应</a:t>
            </a:r>
            <a:r>
              <a:rPr lang="zh-CN" altLang="en-US" sz="2400" b="1" dirty="0" smtClean="0"/>
              <a:t>生成</a:t>
            </a:r>
            <a:r>
              <a:rPr lang="zh-CN" altLang="zh-CN" sz="2400" b="1" dirty="0" smtClean="0"/>
              <a:t>白色沉淀</a:t>
            </a:r>
            <a:r>
              <a:rPr lang="zh-CN" altLang="en-US" sz="2400" b="1" dirty="0" smtClean="0"/>
              <a:t>吗？</a:t>
            </a:r>
            <a:endParaRPr lang="en-US" altLang="zh-CN" sz="2400" b="1" dirty="0" smtClean="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562725" y="1010483"/>
            <a:ext cx="2152650" cy="92333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zh-CN" sz="2000" b="1" dirty="0" smtClean="0"/>
              <a:t>AgNO</a:t>
            </a:r>
            <a:r>
              <a:rPr lang="en-US" altLang="zh-CN" sz="2000" b="1" baseline="-25000" dirty="0" smtClean="0"/>
              <a:t>3</a:t>
            </a:r>
            <a:r>
              <a:rPr lang="en-US" altLang="zh-CN" sz="2000" b="1" dirty="0" smtClean="0"/>
              <a:t>(H</a:t>
            </a:r>
            <a:r>
              <a:rPr lang="en-US" altLang="zh-CN" sz="2000" b="1" baseline="30000" dirty="0" smtClean="0"/>
              <a:t>+</a:t>
            </a:r>
            <a:r>
              <a:rPr lang="en-US" altLang="zh-CN" sz="2000" b="1" dirty="0" smtClean="0"/>
              <a:t>)</a:t>
            </a:r>
            <a:r>
              <a:rPr lang="zh-CN" altLang="en-US" sz="2000" b="1" dirty="0" smtClean="0"/>
              <a:t>溶液</a:t>
            </a:r>
            <a:endParaRPr lang="en-US" altLang="zh-CN" sz="2000" b="1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en-US" altLang="zh-CN" sz="1600" b="1" dirty="0" smtClean="0">
                <a:solidFill>
                  <a:srgbClr val="FF0000"/>
                </a:solidFill>
                <a:latin typeface="+mn-ea"/>
                <a:ea typeface="+mn-ea"/>
              </a:rPr>
              <a:t>  +1      +5</a:t>
            </a:r>
          </a:p>
          <a:p>
            <a:r>
              <a:rPr lang="en-US" altLang="zh-CN" b="1" dirty="0" smtClean="0">
                <a:solidFill>
                  <a:schemeClr val="tx1"/>
                </a:solidFill>
                <a:latin typeface="+mn-ea"/>
                <a:ea typeface="+mn-ea"/>
              </a:rPr>
              <a:t> Ag</a:t>
            </a:r>
            <a:r>
              <a:rPr lang="en-US" altLang="zh-CN" b="1" baseline="30000" dirty="0" smtClean="0">
                <a:solidFill>
                  <a:schemeClr val="tx1"/>
                </a:solidFill>
                <a:latin typeface="+mn-ea"/>
                <a:ea typeface="+mn-ea"/>
              </a:rPr>
              <a:t>+</a:t>
            </a:r>
            <a:r>
              <a:rPr lang="en-US" altLang="zh-CN" b="1" dirty="0" smtClean="0">
                <a:solidFill>
                  <a:schemeClr val="tx1"/>
                </a:solidFill>
                <a:latin typeface="+mn-ea"/>
                <a:ea typeface="+mn-ea"/>
              </a:rPr>
              <a:t>    NO</a:t>
            </a:r>
            <a:r>
              <a:rPr lang="en-US" altLang="zh-CN" b="1" baseline="-25000" dirty="0" smtClean="0">
                <a:solidFill>
                  <a:schemeClr val="tx1"/>
                </a:solidFill>
                <a:latin typeface="+mn-ea"/>
                <a:ea typeface="+mn-ea"/>
              </a:rPr>
              <a:t>3</a:t>
            </a:r>
            <a:r>
              <a:rPr lang="en-US" altLang="zh-CN" b="1" baseline="30000" dirty="0" smtClean="0">
                <a:solidFill>
                  <a:schemeClr val="tx1"/>
                </a:solidFill>
                <a:latin typeface="+mn-ea"/>
                <a:ea typeface="+mn-ea"/>
              </a:rPr>
              <a:t>-    </a:t>
            </a:r>
            <a:r>
              <a:rPr lang="en-US" altLang="zh-CN" b="1" dirty="0" smtClean="0">
                <a:solidFill>
                  <a:schemeClr val="tx1"/>
                </a:solidFill>
                <a:latin typeface="+mn-ea"/>
              </a:rPr>
              <a:t>H</a:t>
            </a:r>
            <a:r>
              <a:rPr lang="en-US" altLang="zh-CN" b="1" baseline="30000" dirty="0" smtClean="0">
                <a:solidFill>
                  <a:schemeClr val="tx1"/>
                </a:solidFill>
                <a:latin typeface="+mn-ea"/>
              </a:rPr>
              <a:t>+</a:t>
            </a:r>
            <a:r>
              <a:rPr lang="en-US" altLang="zh-CN" b="1" dirty="0" smtClean="0">
                <a:solidFill>
                  <a:schemeClr val="tx1"/>
                </a:solidFill>
                <a:latin typeface="+mn-ea"/>
              </a:rPr>
              <a:t> </a:t>
            </a:r>
            <a:endParaRPr lang="zh-CN" altLang="en-US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6943725" y="1929645"/>
            <a:ext cx="400050" cy="323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858125" y="1929645"/>
            <a:ext cx="428625" cy="3143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038851" y="2267783"/>
            <a:ext cx="1162049" cy="92333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  盐、酸</a:t>
            </a:r>
            <a:endParaRPr lang="en-US" altLang="zh-CN" b="1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       ↓</a:t>
            </a:r>
            <a:endParaRPr lang="en-US" altLang="zh-CN" b="1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    通性</a:t>
            </a:r>
            <a:endParaRPr lang="zh-CN" altLang="en-US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267575" y="2205870"/>
            <a:ext cx="1762125" cy="95410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  <a:latin typeface="+mn-ea"/>
                <a:ea typeface="+mn-ea"/>
              </a:rPr>
              <a:t>+5</a:t>
            </a:r>
          </a:p>
          <a:p>
            <a:r>
              <a:rPr lang="en-US" altLang="zh-CN" sz="1400" b="1" dirty="0" smtClean="0">
                <a:solidFill>
                  <a:schemeClr val="tx1"/>
                </a:solidFill>
                <a:latin typeface="+mn-ea"/>
                <a:ea typeface="+mn-ea"/>
              </a:rPr>
              <a:t>NO</a:t>
            </a:r>
            <a:r>
              <a:rPr lang="en-US" altLang="zh-CN" sz="1400" b="1" baseline="-25000" dirty="0" smtClean="0">
                <a:solidFill>
                  <a:schemeClr val="tx1"/>
                </a:solidFill>
                <a:latin typeface="+mn-ea"/>
                <a:ea typeface="+mn-ea"/>
              </a:rPr>
              <a:t>3</a:t>
            </a:r>
            <a:r>
              <a:rPr lang="en-US" altLang="zh-CN" sz="1400" b="1" baseline="30000" dirty="0" smtClean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zh-CN" altLang="en-US" sz="1400" b="1" dirty="0" smtClean="0">
                <a:solidFill>
                  <a:schemeClr val="tx1"/>
                </a:solidFill>
                <a:latin typeface="+mn-ea"/>
              </a:rPr>
              <a:t> 、 </a:t>
            </a:r>
            <a:r>
              <a:rPr lang="en-US" altLang="zh-CN" sz="1400" b="1" dirty="0" smtClean="0">
                <a:solidFill>
                  <a:schemeClr val="tx1"/>
                </a:solidFill>
                <a:latin typeface="+mn-ea"/>
                <a:ea typeface="+mn-ea"/>
              </a:rPr>
              <a:t>H </a:t>
            </a:r>
            <a:r>
              <a:rPr lang="en-US" altLang="zh-CN" sz="1400" b="1" baseline="30000" dirty="0" smtClean="0">
                <a:solidFill>
                  <a:schemeClr val="tx1"/>
                </a:solidFill>
                <a:latin typeface="+mn-ea"/>
                <a:ea typeface="+mn-ea"/>
              </a:rPr>
              <a:t>+</a:t>
            </a:r>
            <a:r>
              <a:rPr lang="zh-CN" altLang="en-US" sz="1400" b="1" dirty="0" smtClean="0">
                <a:solidFill>
                  <a:schemeClr val="tx1"/>
                </a:solidFill>
                <a:latin typeface="+mn-ea"/>
                <a:ea typeface="+mn-ea"/>
              </a:rPr>
              <a:t>、</a:t>
            </a:r>
            <a:r>
              <a:rPr lang="en-US" altLang="zh-CN" sz="1400" b="1" dirty="0" smtClean="0">
                <a:solidFill>
                  <a:schemeClr val="tx1"/>
                </a:solidFill>
                <a:latin typeface="+mn-ea"/>
                <a:ea typeface="+mn-ea"/>
              </a:rPr>
              <a:t> Ag</a:t>
            </a:r>
            <a:r>
              <a:rPr lang="en-US" altLang="zh-CN" sz="1400" b="1" baseline="30000" dirty="0" smtClean="0">
                <a:solidFill>
                  <a:schemeClr val="tx1"/>
                </a:solidFill>
                <a:latin typeface="+mn-ea"/>
                <a:ea typeface="+mn-ea"/>
              </a:rPr>
              <a:t>+</a:t>
            </a:r>
            <a:r>
              <a:rPr lang="zh-CN" altLang="en-US" sz="1400" b="1" dirty="0" smtClean="0">
                <a:solidFill>
                  <a:schemeClr val="tx1"/>
                </a:solidFill>
                <a:latin typeface="+mn-ea"/>
                <a:ea typeface="+mn-ea"/>
              </a:rPr>
              <a:t>均处于元素最高价态，均有氧化性</a:t>
            </a:r>
            <a:endParaRPr lang="zh-CN" altLang="en-US" sz="1400" b="1" baseline="30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2152650" y="180975"/>
            <a:ext cx="801706" cy="504826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3638550" y="152400"/>
            <a:ext cx="1590675" cy="628650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6162675" y="3215521"/>
            <a:ext cx="2981325" cy="1785104"/>
            <a:chOff x="6162675" y="3000376"/>
            <a:chExt cx="2981325" cy="1785104"/>
          </a:xfrm>
        </p:grpSpPr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6162675" y="3000376"/>
              <a:ext cx="2981325" cy="178510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           </a:t>
              </a:r>
              <a:r>
                <a:rPr lang="zh-CN" altLang="en-US" b="1" dirty="0" smtClean="0">
                  <a:solidFill>
                    <a:schemeClr val="tx1"/>
                  </a:solidFill>
                  <a:latin typeface="+mn-ea"/>
                  <a:ea typeface="+mn-ea"/>
                </a:rPr>
                <a:t>温馨提示</a:t>
              </a:r>
              <a:endParaRPr lang="en-US" altLang="zh-CN" b="1" dirty="0" smtClean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endParaRPr lang="en-US" altLang="zh-CN" sz="1600" b="1" dirty="0" smtClean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r>
                <a:rPr lang="en-US" altLang="zh-CN" sz="1600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   +5      </a:t>
              </a:r>
              <a:r>
                <a:rPr lang="zh-CN" altLang="en-US" sz="1200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加还原剂</a:t>
              </a:r>
              <a:r>
                <a:rPr lang="zh-CN" altLang="en-US" sz="1600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        </a:t>
              </a:r>
              <a:r>
                <a:rPr lang="en-US" altLang="zh-CN" sz="1600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+2 </a:t>
              </a:r>
            </a:p>
            <a:p>
              <a:r>
                <a:rPr lang="en-US" altLang="zh-CN" b="1" dirty="0" smtClean="0">
                  <a:solidFill>
                    <a:schemeClr val="tx1"/>
                  </a:solidFill>
                  <a:latin typeface="+mn-ea"/>
                  <a:ea typeface="+mn-ea"/>
                </a:rPr>
                <a:t>    N                       </a:t>
              </a:r>
              <a:r>
                <a:rPr lang="en-US" altLang="zh-CN" b="1" dirty="0" err="1" smtClean="0">
                  <a:solidFill>
                    <a:schemeClr val="tx1"/>
                  </a:solidFill>
                  <a:latin typeface="+mn-ea"/>
                  <a:ea typeface="+mn-ea"/>
                </a:rPr>
                <a:t>N</a:t>
              </a:r>
              <a:endParaRPr lang="en-US" altLang="zh-CN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en-US" altLang="zh-CN" b="1" dirty="0" smtClean="0">
                  <a:solidFill>
                    <a:schemeClr val="tx1"/>
                  </a:solidFill>
                  <a:latin typeface="+mn-ea"/>
                  <a:ea typeface="+mn-ea"/>
                </a:rPr>
                <a:t>  NO</a:t>
              </a:r>
              <a:r>
                <a:rPr lang="en-US" altLang="zh-CN" b="1" baseline="-25000" dirty="0" smtClean="0">
                  <a:solidFill>
                    <a:schemeClr val="tx1"/>
                  </a:solidFill>
                  <a:latin typeface="+mn-ea"/>
                  <a:ea typeface="+mn-ea"/>
                </a:rPr>
                <a:t>3</a:t>
              </a:r>
              <a:r>
                <a:rPr lang="en-US" altLang="zh-CN" b="1" baseline="30000" dirty="0" smtClean="0">
                  <a:solidFill>
                    <a:schemeClr val="tx1"/>
                  </a:solidFill>
                  <a:latin typeface="+mn-ea"/>
                  <a:ea typeface="+mn-ea"/>
                </a:rPr>
                <a:t>-</a:t>
              </a:r>
              <a:r>
                <a:rPr lang="en-US" altLang="zh-CN" b="1" dirty="0" smtClean="0">
                  <a:solidFill>
                    <a:schemeClr val="tx1"/>
                  </a:solidFill>
                  <a:latin typeface="+mn-ea"/>
                  <a:ea typeface="+mn-ea"/>
                </a:rPr>
                <a:t>                   </a:t>
              </a:r>
              <a:r>
                <a:rPr lang="en-US" altLang="zh-CN" b="1" dirty="0" smtClean="0">
                  <a:solidFill>
                    <a:schemeClr val="tx1"/>
                  </a:solidFill>
                  <a:latin typeface="+mn-ea"/>
                </a:rPr>
                <a:t>NO</a:t>
              </a:r>
              <a:r>
                <a:rPr lang="en-US" altLang="zh-CN" sz="1200" b="1" dirty="0" smtClean="0">
                  <a:solidFill>
                    <a:schemeClr val="tx1"/>
                  </a:solidFill>
                  <a:latin typeface="+mn-ea"/>
                  <a:ea typeface="+mn-ea"/>
                </a:rPr>
                <a:t> </a:t>
              </a:r>
            </a:p>
            <a:p>
              <a:endParaRPr lang="en-US" altLang="zh-CN" sz="1200" b="1" dirty="0" smtClean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r>
                <a:rPr lang="en-US" altLang="zh-CN" sz="1200" b="1" dirty="0" smtClean="0">
                  <a:solidFill>
                    <a:schemeClr val="tx1"/>
                  </a:solidFill>
                  <a:latin typeface="+mn-ea"/>
                  <a:ea typeface="+mn-ea"/>
                </a:rPr>
                <a:t>NO</a:t>
              </a:r>
              <a:r>
                <a:rPr lang="zh-CN" altLang="en-US" sz="1200" b="1" dirty="0" smtClean="0">
                  <a:solidFill>
                    <a:schemeClr val="tx1"/>
                  </a:solidFill>
                  <a:latin typeface="+mn-ea"/>
                  <a:ea typeface="+mn-ea"/>
                </a:rPr>
                <a:t>无色气体，遇空气变为红棕色的</a:t>
              </a:r>
              <a:r>
                <a:rPr lang="en-US" altLang="zh-CN" sz="1200" b="1" dirty="0" smtClean="0">
                  <a:solidFill>
                    <a:schemeClr val="tx1"/>
                  </a:solidFill>
                  <a:latin typeface="+mn-ea"/>
                  <a:ea typeface="+mn-ea"/>
                </a:rPr>
                <a:t>NO</a:t>
              </a:r>
              <a:r>
                <a:rPr lang="en-US" altLang="zh-CN" sz="1200" b="1" baseline="-25000" dirty="0" smtClean="0">
                  <a:solidFill>
                    <a:schemeClr val="tx1"/>
                  </a:solidFill>
                  <a:latin typeface="+mn-ea"/>
                  <a:ea typeface="+mn-ea"/>
                </a:rPr>
                <a:t>2</a:t>
              </a:r>
              <a:r>
                <a:rPr lang="en-US" altLang="zh-CN" sz="1200" b="1" dirty="0" smtClean="0">
                  <a:solidFill>
                    <a:schemeClr val="tx1"/>
                  </a:solidFill>
                  <a:latin typeface="+mn-ea"/>
                  <a:ea typeface="+mn-ea"/>
                </a:rPr>
                <a:t>            </a:t>
              </a:r>
              <a:endParaRPr lang="zh-CN" altLang="en-US" sz="1200" b="1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cxnSp>
          <p:nvCxnSpPr>
            <p:cNvPr id="41" name="直接箭头连接符 40"/>
            <p:cNvCxnSpPr/>
            <p:nvPr/>
          </p:nvCxnSpPr>
          <p:spPr>
            <a:xfrm>
              <a:off x="6848475" y="4038600"/>
              <a:ext cx="1219200" cy="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矩形 56"/>
          <p:cNvSpPr/>
          <p:nvPr/>
        </p:nvSpPr>
        <p:spPr>
          <a:xfrm>
            <a:off x="3258836" y="777359"/>
            <a:ext cx="272382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依据物质类别和元素价态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0" y="1034534"/>
            <a:ext cx="6076949" cy="3880366"/>
            <a:chOff x="0" y="1034534"/>
            <a:chExt cx="6076949" cy="3880366"/>
          </a:xfrm>
        </p:grpSpPr>
        <p:sp>
          <p:nvSpPr>
            <p:cNvPr id="35" name="矩形 34"/>
            <p:cNvSpPr/>
            <p:nvPr/>
          </p:nvSpPr>
          <p:spPr>
            <a:xfrm>
              <a:off x="1666875" y="1034534"/>
              <a:ext cx="1076325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r>
                <a:rPr lang="en-US" altLang="zh-CN" b="1" dirty="0" smtClean="0">
                  <a:solidFill>
                    <a:schemeClr val="tx1"/>
                  </a:solidFill>
                </a:rPr>
                <a:t>   SO</a:t>
              </a:r>
              <a:r>
                <a:rPr lang="en-US" altLang="zh-CN" b="1" baseline="-25000" dirty="0" smtClean="0">
                  <a:solidFill>
                    <a:schemeClr val="tx1"/>
                  </a:solidFill>
                </a:rPr>
                <a:t>2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 flipH="1">
              <a:off x="1276350" y="1485900"/>
              <a:ext cx="381000" cy="2476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2686050" y="1447800"/>
              <a:ext cx="428625" cy="314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>
              <a:spLocks noChangeArrowheads="1"/>
            </p:cNvSpPr>
            <p:nvPr/>
          </p:nvSpPr>
          <p:spPr bwMode="auto">
            <a:xfrm>
              <a:off x="276226" y="1747838"/>
              <a:ext cx="1647824" cy="646331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 smtClean="0">
                  <a:solidFill>
                    <a:schemeClr val="tx1"/>
                  </a:solidFill>
                  <a:latin typeface="+mn-ea"/>
                  <a:ea typeface="+mn-ea"/>
                </a:rPr>
                <a:t>  酸性氧化物（类似</a:t>
              </a:r>
              <a:r>
                <a:rPr lang="en-US" altLang="zh-CN" b="1" dirty="0" smtClean="0">
                  <a:solidFill>
                    <a:schemeClr val="tx1"/>
                  </a:solidFill>
                  <a:latin typeface="+mn-ea"/>
                  <a:ea typeface="+mn-ea"/>
                </a:rPr>
                <a:t>CO</a:t>
              </a:r>
              <a:r>
                <a:rPr lang="en-US" altLang="zh-CN" b="1" baseline="-25000" dirty="0" smtClean="0">
                  <a:solidFill>
                    <a:schemeClr val="tx1"/>
                  </a:solidFill>
                  <a:latin typeface="+mn-ea"/>
                  <a:ea typeface="+mn-ea"/>
                </a:rPr>
                <a:t>2</a:t>
              </a:r>
              <a:r>
                <a:rPr lang="zh-CN" altLang="en-US" b="1" dirty="0" smtClean="0">
                  <a:solidFill>
                    <a:schemeClr val="tx1"/>
                  </a:solidFill>
                  <a:latin typeface="+mn-ea"/>
                  <a:ea typeface="+mn-ea"/>
                </a:rPr>
                <a:t>）</a:t>
              </a:r>
              <a:endParaRPr lang="zh-CN" altLang="en-US" b="1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45" name="TextBox 44"/>
            <p:cNvSpPr txBox="1">
              <a:spLocks noChangeArrowheads="1"/>
            </p:cNvSpPr>
            <p:nvPr/>
          </p:nvSpPr>
          <p:spPr bwMode="auto">
            <a:xfrm>
              <a:off x="2990851" y="1862138"/>
              <a:ext cx="819149" cy="615553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+4</a:t>
              </a:r>
            </a:p>
            <a:p>
              <a:r>
                <a:rPr lang="en-US" altLang="zh-CN" b="1" dirty="0" smtClean="0">
                  <a:solidFill>
                    <a:schemeClr val="tx1"/>
                  </a:solidFill>
                  <a:latin typeface="+mn-ea"/>
                  <a:ea typeface="+mn-ea"/>
                </a:rPr>
                <a:t>  SO</a:t>
              </a:r>
              <a:r>
                <a:rPr lang="en-US" altLang="zh-CN" b="1" baseline="-25000" dirty="0" smtClean="0">
                  <a:solidFill>
                    <a:schemeClr val="tx1"/>
                  </a:solidFill>
                  <a:latin typeface="+mn-ea"/>
                  <a:ea typeface="+mn-ea"/>
                </a:rPr>
                <a:t>2</a:t>
              </a:r>
              <a:endParaRPr lang="zh-CN" altLang="en-US" b="1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grpSp>
          <p:nvGrpSpPr>
            <p:cNvPr id="46" name="组合 6"/>
            <p:cNvGrpSpPr>
              <a:grpSpLocks/>
            </p:cNvGrpSpPr>
            <p:nvPr/>
          </p:nvGrpSpPr>
          <p:grpSpPr bwMode="auto">
            <a:xfrm>
              <a:off x="0" y="2600291"/>
              <a:ext cx="3200400" cy="376687"/>
              <a:chOff x="1953747" y="2595456"/>
              <a:chExt cx="5500726" cy="376815"/>
            </a:xfrm>
          </p:grpSpPr>
          <p:sp>
            <p:nvSpPr>
              <p:cNvPr id="47" name="TextBox 4"/>
              <p:cNvSpPr txBox="1">
                <a:spLocks noChangeArrowheads="1"/>
              </p:cNvSpPr>
              <p:nvPr/>
            </p:nvSpPr>
            <p:spPr bwMode="auto">
              <a:xfrm>
                <a:off x="1953747" y="2633602"/>
                <a:ext cx="5500726" cy="338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1600" b="1" dirty="0" smtClean="0">
                    <a:solidFill>
                      <a:srgbClr val="FF0000"/>
                    </a:solidFill>
                    <a:latin typeface="+mn-ea"/>
                    <a:ea typeface="+mn-ea"/>
                  </a:rPr>
                  <a:t>与水反应：</a:t>
                </a:r>
                <a:r>
                  <a:rPr lang="en-US" altLang="zh-CN" sz="1600" b="1" dirty="0" smtClean="0">
                    <a:latin typeface="+mn-ea"/>
                    <a:ea typeface="+mn-ea"/>
                  </a:rPr>
                  <a:t>SO</a:t>
                </a:r>
                <a:r>
                  <a:rPr lang="en-US" altLang="zh-CN" sz="1600" b="1" baseline="-25000" dirty="0" smtClean="0">
                    <a:latin typeface="+mn-ea"/>
                    <a:ea typeface="+mn-ea"/>
                  </a:rPr>
                  <a:t>2</a:t>
                </a:r>
                <a:r>
                  <a:rPr lang="en-US" altLang="zh-CN" sz="1600" b="1" dirty="0" smtClean="0">
                    <a:latin typeface="+mn-ea"/>
                    <a:ea typeface="+mn-ea"/>
                  </a:rPr>
                  <a:t>+H</a:t>
                </a:r>
                <a:r>
                  <a:rPr lang="en-US" altLang="zh-CN" sz="1600" b="1" baseline="-25000" dirty="0" smtClean="0">
                    <a:latin typeface="+mn-ea"/>
                    <a:ea typeface="+mn-ea"/>
                  </a:rPr>
                  <a:t>2</a:t>
                </a:r>
                <a:r>
                  <a:rPr lang="en-US" altLang="zh-CN" sz="1600" b="1" dirty="0" smtClean="0">
                    <a:latin typeface="+mn-ea"/>
                    <a:ea typeface="+mn-ea"/>
                  </a:rPr>
                  <a:t>O     H</a:t>
                </a:r>
                <a:r>
                  <a:rPr lang="en-US" altLang="zh-CN" sz="1600" b="1" baseline="-25000" dirty="0" smtClean="0">
                    <a:latin typeface="+mn-ea"/>
                    <a:ea typeface="+mn-ea"/>
                  </a:rPr>
                  <a:t>2</a:t>
                </a:r>
                <a:r>
                  <a:rPr lang="en-US" altLang="zh-CN" sz="1600" b="1" dirty="0" smtClean="0">
                    <a:latin typeface="+mn-ea"/>
                    <a:ea typeface="+mn-ea"/>
                  </a:rPr>
                  <a:t>SO</a:t>
                </a:r>
                <a:r>
                  <a:rPr lang="en-US" altLang="zh-CN" sz="1600" b="1" baseline="-25000" dirty="0" smtClean="0">
                    <a:latin typeface="+mn-ea"/>
                    <a:ea typeface="+mn-ea"/>
                  </a:rPr>
                  <a:t>3</a:t>
                </a:r>
                <a:endParaRPr lang="zh-CN" altLang="en-US" sz="1600" b="1" baseline="-25000" dirty="0">
                  <a:latin typeface="+mn-ea"/>
                  <a:ea typeface="+mn-ea"/>
                </a:endParaRPr>
              </a:p>
            </p:txBody>
          </p:sp>
          <p:pic>
            <p:nvPicPr>
              <p:cNvPr id="48" name="Picture 2" descr="106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434213" y="2595456"/>
                <a:ext cx="510512" cy="346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0" y="3698726"/>
              <a:ext cx="408389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600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与碱反应：</a:t>
              </a:r>
              <a:r>
                <a:rPr lang="en-US" altLang="zh-CN" sz="1600" b="1" dirty="0" smtClean="0">
                  <a:latin typeface="+mn-ea"/>
                  <a:ea typeface="+mn-ea"/>
                </a:rPr>
                <a:t>SO</a:t>
              </a:r>
              <a:r>
                <a:rPr lang="en-US" altLang="zh-CN" sz="1600" b="1" baseline="-25000" dirty="0" smtClean="0">
                  <a:latin typeface="+mn-ea"/>
                  <a:ea typeface="+mn-ea"/>
                </a:rPr>
                <a:t>2</a:t>
              </a:r>
              <a:r>
                <a:rPr lang="en-US" altLang="zh-CN" sz="1600" b="1" dirty="0" smtClean="0">
                  <a:latin typeface="+mn-ea"/>
                  <a:ea typeface="+mn-ea"/>
                </a:rPr>
                <a:t>+Ca(OH)</a:t>
              </a:r>
              <a:r>
                <a:rPr lang="en-US" altLang="zh-CN" sz="1600" b="1" baseline="-25000" dirty="0" smtClean="0">
                  <a:latin typeface="+mn-ea"/>
                  <a:ea typeface="+mn-ea"/>
                </a:rPr>
                <a:t>2</a:t>
              </a:r>
              <a:r>
                <a:rPr lang="en-US" altLang="zh-CN" sz="1600" b="1" dirty="0" smtClean="0">
                  <a:latin typeface="+mn-ea"/>
                  <a:ea typeface="+mn-ea"/>
                </a:rPr>
                <a:t>=CaSO</a:t>
              </a:r>
              <a:r>
                <a:rPr lang="en-US" altLang="zh-CN" sz="1600" b="1" baseline="-25000" dirty="0" smtClean="0">
                  <a:latin typeface="+mn-ea"/>
                  <a:ea typeface="+mn-ea"/>
                </a:rPr>
                <a:t>3</a:t>
              </a:r>
              <a:r>
                <a:rPr lang="en-US" altLang="zh-CN" sz="1600" b="1" dirty="0" smtClean="0">
                  <a:latin typeface="+mn-ea"/>
                  <a:ea typeface="+mn-ea"/>
                </a:rPr>
                <a:t>↓+H</a:t>
              </a:r>
              <a:r>
                <a:rPr lang="en-US" altLang="zh-CN" sz="1600" b="1" baseline="-25000" dirty="0" smtClean="0">
                  <a:latin typeface="+mn-ea"/>
                  <a:ea typeface="+mn-ea"/>
                </a:rPr>
                <a:t>2</a:t>
              </a:r>
              <a:r>
                <a:rPr lang="en-US" altLang="zh-CN" sz="1600" b="1" dirty="0" smtClean="0">
                  <a:latin typeface="+mn-ea"/>
                  <a:ea typeface="+mn-ea"/>
                </a:rPr>
                <a:t>O</a:t>
              </a:r>
              <a:endParaRPr lang="en-US" altLang="zh-CN" sz="1600" b="1" dirty="0">
                <a:latin typeface="+mn-ea"/>
                <a:ea typeface="+mn-ea"/>
              </a:endParaRPr>
            </a:p>
          </p:txBody>
        </p:sp>
        <p:sp>
          <p:nvSpPr>
            <p:cNvPr id="50" name="Text Box 54"/>
            <p:cNvSpPr txBox="1">
              <a:spLocks noChangeArrowheads="1"/>
            </p:cNvSpPr>
            <p:nvPr/>
          </p:nvSpPr>
          <p:spPr bwMode="auto">
            <a:xfrm>
              <a:off x="0" y="4032473"/>
              <a:ext cx="349567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600" b="1" dirty="0" smtClean="0">
                  <a:solidFill>
                    <a:srgbClr val="FF0000"/>
                  </a:solidFill>
                  <a:latin typeface="+mn-ea"/>
                </a:rPr>
                <a:t>与某些盐反应：</a:t>
              </a:r>
              <a:endParaRPr lang="en-US" altLang="zh-CN" sz="1600" b="1" dirty="0" smtClean="0">
                <a:solidFill>
                  <a:srgbClr val="FF0000"/>
                </a:solidFill>
                <a:latin typeface="+mn-ea"/>
              </a:endParaRPr>
            </a:p>
            <a:p>
              <a:pPr>
                <a:spcBef>
                  <a:spcPct val="50000"/>
                </a:spcBef>
              </a:pPr>
              <a:r>
                <a:rPr kumimoji="1" lang="en-US" altLang="zh-CN" sz="1600" b="1" dirty="0" smtClean="0">
                  <a:latin typeface="+mn-ea"/>
                  <a:ea typeface="+mn-ea"/>
                </a:rPr>
                <a:t>SO</a:t>
              </a:r>
              <a:r>
                <a:rPr kumimoji="1" lang="en-US" altLang="zh-CN" sz="1600" b="1" baseline="-25000" dirty="0" smtClean="0">
                  <a:latin typeface="+mn-ea"/>
                  <a:ea typeface="+mn-ea"/>
                </a:rPr>
                <a:t>2</a:t>
              </a:r>
              <a:r>
                <a:rPr kumimoji="1" lang="zh-CN" altLang="en-US" sz="1600" b="1" dirty="0" smtClean="0">
                  <a:latin typeface="+mn-ea"/>
                  <a:ea typeface="+mn-ea"/>
                </a:rPr>
                <a:t>＋</a:t>
              </a:r>
              <a:r>
                <a:rPr kumimoji="1" lang="en-US" altLang="zh-CN" sz="1600" b="1" dirty="0" smtClean="0">
                  <a:latin typeface="+mn-ea"/>
                </a:rPr>
                <a:t> H</a:t>
              </a:r>
              <a:r>
                <a:rPr kumimoji="1" lang="en-US" altLang="zh-CN" sz="1600" b="1" baseline="-25000" dirty="0" smtClean="0">
                  <a:latin typeface="+mn-ea"/>
                </a:rPr>
                <a:t>2</a:t>
              </a:r>
              <a:r>
                <a:rPr kumimoji="1" lang="en-US" altLang="zh-CN" sz="1600" b="1" dirty="0" smtClean="0">
                  <a:latin typeface="+mn-ea"/>
                </a:rPr>
                <a:t>O</a:t>
              </a:r>
              <a:r>
                <a:rPr kumimoji="1" lang="zh-CN" altLang="en-US" sz="1600" b="1" dirty="0" smtClean="0">
                  <a:latin typeface="+mn-ea"/>
                  <a:ea typeface="+mn-ea"/>
                </a:rPr>
                <a:t> ＋ </a:t>
              </a:r>
              <a:r>
                <a:rPr kumimoji="1" lang="en-US" altLang="zh-CN" sz="1600" b="1" dirty="0" smtClean="0">
                  <a:latin typeface="+mn-ea"/>
                  <a:ea typeface="+mn-ea"/>
                </a:rPr>
                <a:t>CaSO</a:t>
              </a:r>
              <a:r>
                <a:rPr kumimoji="1" lang="en-US" altLang="zh-CN" sz="1600" b="1" baseline="-25000" dirty="0" smtClean="0">
                  <a:latin typeface="+mn-ea"/>
                  <a:ea typeface="+mn-ea"/>
                </a:rPr>
                <a:t>3 </a:t>
              </a:r>
              <a:r>
                <a:rPr kumimoji="1" lang="en-US" altLang="zh-CN" sz="1600" b="1" dirty="0" smtClean="0">
                  <a:latin typeface="+mn-ea"/>
                  <a:ea typeface="+mn-ea"/>
                </a:rPr>
                <a:t>=</a:t>
              </a:r>
              <a:r>
                <a:rPr kumimoji="1" lang="en-US" altLang="zh-CN" sz="1600" b="1" baseline="-25000" dirty="0" smtClean="0">
                  <a:latin typeface="+mn-ea"/>
                  <a:ea typeface="+mn-ea"/>
                </a:rPr>
                <a:t> </a:t>
              </a:r>
              <a:r>
                <a:rPr kumimoji="1" lang="en-US" altLang="zh-CN" sz="1600" b="1" dirty="0">
                  <a:latin typeface="+mn-ea"/>
                  <a:ea typeface="+mn-ea"/>
                </a:rPr>
                <a:t>Ca(HSO</a:t>
              </a:r>
              <a:r>
                <a:rPr kumimoji="1" lang="en-US" altLang="zh-CN" sz="1600" b="1" baseline="-25000" dirty="0">
                  <a:latin typeface="+mn-ea"/>
                  <a:ea typeface="+mn-ea"/>
                </a:rPr>
                <a:t>3</a:t>
              </a:r>
              <a:r>
                <a:rPr kumimoji="1" lang="en-US" altLang="zh-CN" sz="1600" b="1" dirty="0">
                  <a:latin typeface="+mn-ea"/>
                  <a:ea typeface="+mn-ea"/>
                </a:rPr>
                <a:t>)</a:t>
              </a:r>
              <a:r>
                <a:rPr kumimoji="1" lang="en-US" altLang="zh-CN" sz="1600" b="1" baseline="-25000" dirty="0">
                  <a:latin typeface="+mn-ea"/>
                  <a:ea typeface="+mn-ea"/>
                </a:rPr>
                <a:t>2</a:t>
              </a:r>
              <a:endParaRPr kumimoji="1" lang="en-US" altLang="zh-CN" sz="1600" b="1" dirty="0">
                <a:latin typeface="+mn-ea"/>
                <a:ea typeface="+mn-ea"/>
              </a:endParaRPr>
            </a:p>
          </p:txBody>
        </p:sp>
        <p:cxnSp>
          <p:nvCxnSpPr>
            <p:cNvPr id="51" name="直接箭头连接符 50"/>
            <p:cNvCxnSpPr/>
            <p:nvPr/>
          </p:nvCxnSpPr>
          <p:spPr>
            <a:xfrm>
              <a:off x="3514725" y="2419350"/>
              <a:ext cx="9525" cy="333375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>
              <a:spLocks noChangeArrowheads="1"/>
            </p:cNvSpPr>
            <p:nvPr/>
          </p:nvSpPr>
          <p:spPr bwMode="auto">
            <a:xfrm>
              <a:off x="2990851" y="2719388"/>
              <a:ext cx="3076574" cy="892552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+4</a:t>
              </a:r>
            </a:p>
            <a:p>
              <a:r>
                <a:rPr lang="en-US" altLang="zh-CN" b="1" dirty="0" smtClean="0">
                  <a:solidFill>
                    <a:schemeClr val="tx1"/>
                  </a:solidFill>
                  <a:latin typeface="+mn-ea"/>
                  <a:ea typeface="+mn-ea"/>
                </a:rPr>
                <a:t>  S</a:t>
              </a:r>
              <a:r>
                <a:rPr lang="zh-CN" altLang="en-US" b="1" dirty="0" smtClean="0">
                  <a:solidFill>
                    <a:schemeClr val="tx1"/>
                  </a:solidFill>
                  <a:latin typeface="+mn-ea"/>
                  <a:ea typeface="+mn-ea"/>
                </a:rPr>
                <a:t>中间价态既有氧化性又有还原性，通常以还原性为主</a:t>
              </a:r>
              <a:endParaRPr lang="zh-CN" altLang="en-US" b="1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cxnSp>
          <p:nvCxnSpPr>
            <p:cNvPr id="53" name="直接箭头连接符 52"/>
            <p:cNvCxnSpPr/>
            <p:nvPr/>
          </p:nvCxnSpPr>
          <p:spPr>
            <a:xfrm>
              <a:off x="4552950" y="3600450"/>
              <a:ext cx="9525" cy="333375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组合 64"/>
            <p:cNvGrpSpPr/>
            <p:nvPr/>
          </p:nvGrpSpPr>
          <p:grpSpPr>
            <a:xfrm>
              <a:off x="3390900" y="4022348"/>
              <a:ext cx="2686049" cy="892552"/>
              <a:chOff x="4143375" y="3879473"/>
              <a:chExt cx="2686049" cy="892552"/>
            </a:xfrm>
          </p:grpSpPr>
          <p:sp>
            <p:nvSpPr>
              <p:cNvPr id="55" name="TextBox 54"/>
              <p:cNvSpPr txBox="1">
                <a:spLocks noChangeArrowheads="1"/>
              </p:cNvSpPr>
              <p:nvPr/>
            </p:nvSpPr>
            <p:spPr bwMode="auto">
              <a:xfrm>
                <a:off x="4143375" y="3879473"/>
                <a:ext cx="2686049" cy="892552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rgbClr val="FF0000"/>
                    </a:solidFill>
                    <a:latin typeface="+mn-ea"/>
                    <a:ea typeface="+mn-ea"/>
                  </a:rPr>
                  <a:t>+4      </a:t>
                </a:r>
                <a:r>
                  <a:rPr lang="zh-CN" altLang="en-US" sz="1600" b="1" dirty="0" smtClean="0">
                    <a:solidFill>
                      <a:srgbClr val="FF0000"/>
                    </a:solidFill>
                    <a:latin typeface="+mn-ea"/>
                    <a:ea typeface="+mn-ea"/>
                  </a:rPr>
                  <a:t>加氧化剂</a:t>
                </a:r>
                <a:r>
                  <a:rPr lang="en-US" altLang="zh-CN" sz="1600" b="1" dirty="0" smtClean="0">
                    <a:solidFill>
                      <a:srgbClr val="FF0000"/>
                    </a:solidFill>
                    <a:latin typeface="+mn-ea"/>
                    <a:ea typeface="+mn-ea"/>
                  </a:rPr>
                  <a:t>      +6 </a:t>
                </a:r>
              </a:p>
              <a:p>
                <a:r>
                  <a:rPr lang="en-US" altLang="zh-CN" b="1" dirty="0" smtClean="0">
                    <a:solidFill>
                      <a:schemeClr val="tx1"/>
                    </a:solidFill>
                    <a:latin typeface="+mn-ea"/>
                    <a:ea typeface="+mn-ea"/>
                  </a:rPr>
                  <a:t>  S                        </a:t>
                </a:r>
                <a:r>
                  <a:rPr lang="en-US" altLang="zh-CN" b="1" dirty="0" err="1" smtClean="0">
                    <a:solidFill>
                      <a:schemeClr val="tx1"/>
                    </a:solidFill>
                    <a:latin typeface="+mn-ea"/>
                  </a:rPr>
                  <a:t>S</a:t>
                </a:r>
                <a:endParaRPr lang="en-US" altLang="zh-CN" b="1" dirty="0" smtClean="0">
                  <a:solidFill>
                    <a:schemeClr val="tx1"/>
                  </a:solidFill>
                  <a:latin typeface="+mn-ea"/>
                </a:endParaRPr>
              </a:p>
              <a:p>
                <a:r>
                  <a:rPr lang="en-US" altLang="zh-CN" b="1" dirty="0" smtClean="0">
                    <a:solidFill>
                      <a:schemeClr val="tx1"/>
                    </a:solidFill>
                    <a:latin typeface="+mn-ea"/>
                    <a:ea typeface="+mn-ea"/>
                  </a:rPr>
                  <a:t>SO</a:t>
                </a:r>
                <a:r>
                  <a:rPr lang="en-US" altLang="zh-CN" b="1" baseline="-25000" dirty="0" smtClean="0">
                    <a:solidFill>
                      <a:schemeClr val="tx1"/>
                    </a:solidFill>
                    <a:latin typeface="+mn-ea"/>
                    <a:ea typeface="+mn-ea"/>
                  </a:rPr>
                  <a:t>2</a:t>
                </a:r>
                <a:r>
                  <a:rPr lang="en-US" altLang="zh-CN" b="1" dirty="0" smtClean="0">
                    <a:solidFill>
                      <a:schemeClr val="tx1"/>
                    </a:solidFill>
                    <a:latin typeface="+mn-ea"/>
                    <a:ea typeface="+mn-ea"/>
                  </a:rPr>
                  <a:t>                     </a:t>
                </a:r>
                <a:r>
                  <a:rPr lang="en-US" altLang="zh-CN" b="1" dirty="0" smtClean="0">
                    <a:solidFill>
                      <a:schemeClr val="tx1"/>
                    </a:solidFill>
                    <a:latin typeface="+mn-ea"/>
                  </a:rPr>
                  <a:t>SO</a:t>
                </a:r>
                <a:r>
                  <a:rPr lang="en-US" altLang="zh-CN" b="1" baseline="-25000" dirty="0" smtClean="0">
                    <a:solidFill>
                      <a:schemeClr val="tx1"/>
                    </a:solidFill>
                    <a:latin typeface="+mn-ea"/>
                  </a:rPr>
                  <a:t>4</a:t>
                </a:r>
                <a:r>
                  <a:rPr lang="en-US" altLang="zh-CN" b="1" baseline="30000" dirty="0" smtClean="0">
                    <a:solidFill>
                      <a:schemeClr val="tx1"/>
                    </a:solidFill>
                    <a:latin typeface="+mn-ea"/>
                  </a:rPr>
                  <a:t>2-</a:t>
                </a:r>
                <a:r>
                  <a:rPr lang="en-US" altLang="zh-CN" b="1" dirty="0" smtClean="0">
                    <a:solidFill>
                      <a:schemeClr val="tx1"/>
                    </a:solidFill>
                    <a:latin typeface="+mn-ea"/>
                    <a:ea typeface="+mn-ea"/>
                  </a:rPr>
                  <a:t>             </a:t>
                </a:r>
                <a:endParaRPr lang="zh-CN" altLang="en-US" b="1" dirty="0">
                  <a:solidFill>
                    <a:schemeClr val="tx1"/>
                  </a:solidFill>
                  <a:latin typeface="+mn-ea"/>
                  <a:ea typeface="+mn-ea"/>
                </a:endParaRPr>
              </a:p>
            </p:txBody>
          </p:sp>
          <p:cxnSp>
            <p:nvCxnSpPr>
              <p:cNvPr id="56" name="直接箭头连接符 55"/>
              <p:cNvCxnSpPr/>
              <p:nvPr/>
            </p:nvCxnSpPr>
            <p:spPr>
              <a:xfrm>
                <a:off x="4800600" y="4286250"/>
                <a:ext cx="121920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矩形 58"/>
            <p:cNvSpPr>
              <a:spLocks noChangeArrowheads="1"/>
            </p:cNvSpPr>
            <p:nvPr/>
          </p:nvSpPr>
          <p:spPr bwMode="auto">
            <a:xfrm>
              <a:off x="0" y="3009900"/>
              <a:ext cx="4010025" cy="634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zh-CN" altLang="en-US" sz="1600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与碱性氧化物反应：</a:t>
              </a:r>
              <a:endParaRPr lang="en-US" altLang="zh-CN" sz="1600" b="1" dirty="0" smtClean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altLang="zh-CN" sz="1600" b="1" dirty="0" smtClean="0">
                  <a:latin typeface="+mn-ea"/>
                  <a:ea typeface="+mn-ea"/>
                </a:rPr>
                <a:t>SO</a:t>
              </a:r>
              <a:r>
                <a:rPr lang="en-US" altLang="zh-CN" sz="1600" b="1" baseline="-25000" dirty="0" smtClean="0">
                  <a:latin typeface="+mn-ea"/>
                  <a:ea typeface="+mn-ea"/>
                </a:rPr>
                <a:t>2</a:t>
              </a:r>
              <a:r>
                <a:rPr lang="en-US" altLang="zh-CN" sz="1600" b="1" dirty="0">
                  <a:latin typeface="+mn-ea"/>
                  <a:ea typeface="+mn-ea"/>
                </a:rPr>
                <a:t>+ </a:t>
              </a:r>
              <a:r>
                <a:rPr lang="en-US" altLang="zh-CN" sz="1600" b="1" dirty="0" err="1">
                  <a:latin typeface="+mn-ea"/>
                  <a:ea typeface="+mn-ea"/>
                </a:rPr>
                <a:t>CaO</a:t>
              </a:r>
              <a:r>
                <a:rPr lang="en-US" altLang="zh-CN" sz="1600" b="1" dirty="0">
                  <a:latin typeface="+mn-ea"/>
                  <a:ea typeface="+mn-ea"/>
                </a:rPr>
                <a:t> </a:t>
              </a:r>
              <a:r>
                <a:rPr lang="zh-CN" altLang="en-US" sz="1600" b="1" dirty="0">
                  <a:latin typeface="+mn-ea"/>
                  <a:ea typeface="+mn-ea"/>
                </a:rPr>
                <a:t>＝</a:t>
              </a:r>
              <a:r>
                <a:rPr lang="en-US" altLang="zh-CN" sz="1600" b="1" dirty="0">
                  <a:latin typeface="+mn-ea"/>
                  <a:ea typeface="+mn-ea"/>
                </a:rPr>
                <a:t>CaSO</a:t>
              </a:r>
              <a:r>
                <a:rPr lang="en-US" altLang="zh-CN" sz="1600" b="1" baseline="-25000" dirty="0">
                  <a:latin typeface="+mn-ea"/>
                  <a:ea typeface="+mn-ea"/>
                </a:rPr>
                <a:t>3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828675" y="2463284"/>
              <a:ext cx="20623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  <a:latin typeface="+mn-ea"/>
                </a:rPr>
                <a:t>+4                      </a:t>
              </a:r>
              <a:r>
                <a:rPr lang="en-US" altLang="zh-CN" sz="1400" b="1" dirty="0" err="1" smtClean="0">
                  <a:solidFill>
                    <a:srgbClr val="FF0000"/>
                  </a:solidFill>
                  <a:latin typeface="+mn-ea"/>
                </a:rPr>
                <a:t>+4</a:t>
              </a:r>
              <a:endParaRPr lang="en-US" altLang="zh-CN" sz="1400" b="1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0" y="3177659"/>
              <a:ext cx="206233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  <a:latin typeface="+mn-ea"/>
                </a:rPr>
                <a:t>+4                      </a:t>
              </a:r>
              <a:r>
                <a:rPr lang="en-US" altLang="zh-CN" sz="1400" b="1" dirty="0" err="1" smtClean="0">
                  <a:solidFill>
                    <a:srgbClr val="FF0000"/>
                  </a:solidFill>
                  <a:latin typeface="+mn-ea"/>
                </a:rPr>
                <a:t>+4</a:t>
              </a:r>
              <a:endParaRPr lang="en-US" altLang="zh-CN" sz="1400" b="1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929154" y="3577709"/>
              <a:ext cx="23501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  <a:latin typeface="+mn-ea"/>
                </a:rPr>
                <a:t>+4                            </a:t>
              </a:r>
              <a:r>
                <a:rPr lang="en-US" altLang="zh-CN" sz="1400" b="1" dirty="0" err="1" smtClean="0">
                  <a:solidFill>
                    <a:srgbClr val="FF0000"/>
                  </a:solidFill>
                  <a:latin typeface="+mn-ea"/>
                </a:rPr>
                <a:t>+4</a:t>
              </a:r>
              <a:endParaRPr lang="en-US" altLang="zh-CN" sz="1400" b="1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0" y="4244460"/>
              <a:ext cx="342478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  <a:latin typeface="+mn-ea"/>
                </a:rPr>
                <a:t>+4                         </a:t>
              </a:r>
              <a:r>
                <a:rPr lang="en-US" altLang="zh-CN" sz="1400" b="1" dirty="0" err="1" smtClean="0">
                  <a:solidFill>
                    <a:srgbClr val="FF0000"/>
                  </a:solidFill>
                  <a:latin typeface="+mn-ea"/>
                </a:rPr>
                <a:t>+4</a:t>
              </a:r>
              <a:r>
                <a:rPr lang="en-US" altLang="zh-CN" sz="1400" b="1" dirty="0" smtClean="0">
                  <a:solidFill>
                    <a:srgbClr val="FF0000"/>
                  </a:solidFill>
                  <a:latin typeface="+mn-ea"/>
                </a:rPr>
                <a:t>                </a:t>
              </a:r>
              <a:r>
                <a:rPr lang="en-US" altLang="zh-CN" sz="1400" b="1" dirty="0" err="1" smtClean="0">
                  <a:solidFill>
                    <a:srgbClr val="FF0000"/>
                  </a:solidFill>
                  <a:latin typeface="+mn-ea"/>
                </a:rPr>
                <a:t>+4</a:t>
              </a:r>
              <a:endParaRPr lang="en-US" altLang="zh-CN" sz="1400" b="1" dirty="0" smtClean="0">
                <a:solidFill>
                  <a:srgbClr val="FF0000"/>
                </a:solidFill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4" grpId="0" animBg="1"/>
      <p:bldP spid="37" grpId="0" animBg="1"/>
      <p:bldP spid="38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4395" y="510184"/>
            <a:ext cx="8124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通过对</a:t>
            </a:r>
            <a:r>
              <a:rPr lang="en-US" altLang="zh-CN" sz="2400" b="1" dirty="0" smtClean="0"/>
              <a:t>SO</a:t>
            </a:r>
            <a:r>
              <a:rPr lang="en-US" altLang="zh-CN" sz="2400" b="1" baseline="-25000" dirty="0" smtClean="0"/>
              <a:t>2</a:t>
            </a:r>
            <a:r>
              <a:rPr lang="zh-CN" altLang="en-US" sz="2400" b="1" dirty="0" smtClean="0"/>
              <a:t>与</a:t>
            </a:r>
            <a:r>
              <a:rPr lang="en-US" altLang="zh-CN" sz="2400" b="1" dirty="0" smtClean="0"/>
              <a:t>AgNO</a:t>
            </a:r>
            <a:r>
              <a:rPr lang="en-US" altLang="zh-CN" sz="2400" b="1" baseline="-25000" dirty="0" smtClean="0"/>
              <a:t>3</a:t>
            </a:r>
            <a:r>
              <a:rPr lang="en-US" altLang="zh-CN" sz="2400" b="1" dirty="0" smtClean="0"/>
              <a:t>(H</a:t>
            </a:r>
            <a:r>
              <a:rPr lang="en-US" altLang="zh-CN" sz="2400" b="1" baseline="30000" dirty="0" smtClean="0"/>
              <a:t>+</a:t>
            </a:r>
            <a:r>
              <a:rPr lang="en-US" altLang="zh-CN" sz="2400" b="1" dirty="0" smtClean="0"/>
              <a:t>)</a:t>
            </a:r>
            <a:r>
              <a:rPr lang="zh-CN" altLang="en-US" sz="2400" b="1" dirty="0" smtClean="0"/>
              <a:t>溶液的分析，预测会有哪些反应？</a:t>
            </a:r>
            <a:endParaRPr lang="en-US" altLang="zh-CN" sz="2400" b="1" dirty="0" smtClean="0"/>
          </a:p>
        </p:txBody>
      </p:sp>
      <p:sp>
        <p:nvSpPr>
          <p:cNvPr id="7" name="矩形 6"/>
          <p:cNvSpPr/>
          <p:nvPr/>
        </p:nvSpPr>
        <p:spPr>
          <a:xfrm>
            <a:off x="1523705" y="3482459"/>
            <a:ext cx="2614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600" b="1" dirty="0" smtClean="0">
                <a:latin typeface="+mn-ea"/>
                <a:ea typeface="+mn-ea"/>
              </a:rPr>
              <a:t>2Ag</a:t>
            </a:r>
            <a:r>
              <a:rPr kumimoji="1" lang="en-US" altLang="zh-CN" sz="1600" b="1" baseline="30000" dirty="0" smtClean="0">
                <a:latin typeface="+mn-ea"/>
                <a:ea typeface="+mn-ea"/>
              </a:rPr>
              <a:t>+</a:t>
            </a:r>
            <a:r>
              <a:rPr kumimoji="1" lang="en-US" altLang="zh-CN" sz="1600" b="1" dirty="0" smtClean="0">
                <a:latin typeface="+mn-ea"/>
                <a:ea typeface="+mn-ea"/>
              </a:rPr>
              <a:t>+SO</a:t>
            </a:r>
            <a:r>
              <a:rPr kumimoji="1" lang="en-US" altLang="zh-CN" sz="1600" b="1" baseline="-25000" dirty="0" smtClean="0">
                <a:latin typeface="+mn-ea"/>
                <a:ea typeface="+mn-ea"/>
              </a:rPr>
              <a:t>4</a:t>
            </a:r>
            <a:r>
              <a:rPr kumimoji="1" lang="en-US" altLang="zh-CN" sz="1600" b="1" baseline="30000" dirty="0" smtClean="0">
                <a:latin typeface="+mn-ea"/>
                <a:ea typeface="+mn-ea"/>
              </a:rPr>
              <a:t>2-</a:t>
            </a:r>
            <a:r>
              <a:rPr kumimoji="1" lang="en-US" altLang="zh-CN" sz="1600" b="1" dirty="0" smtClean="0">
                <a:latin typeface="+mn-ea"/>
                <a:ea typeface="+mn-ea"/>
              </a:rPr>
              <a:t> =</a:t>
            </a:r>
            <a:r>
              <a:rPr kumimoji="1" lang="zh-CN" altLang="en-US" sz="1600" b="1" dirty="0" smtClean="0">
                <a:latin typeface="+mn-ea"/>
                <a:ea typeface="+mn-ea"/>
              </a:rPr>
              <a:t> </a:t>
            </a:r>
            <a:r>
              <a:rPr kumimoji="1" lang="en-US" altLang="zh-CN" sz="1600" b="1" baseline="-25000" dirty="0" smtClean="0">
                <a:latin typeface="+mn-ea"/>
                <a:ea typeface="+mn-ea"/>
              </a:rPr>
              <a:t> </a:t>
            </a:r>
            <a:r>
              <a:rPr kumimoji="1" lang="en-US" altLang="zh-CN" sz="1600" b="1" dirty="0" smtClean="0">
                <a:latin typeface="+mn-ea"/>
                <a:ea typeface="+mn-ea"/>
              </a:rPr>
              <a:t>Ag</a:t>
            </a:r>
            <a:r>
              <a:rPr kumimoji="1" lang="en-US" altLang="zh-CN" sz="1600" b="1" baseline="-25000" dirty="0" smtClean="0">
                <a:latin typeface="+mn-ea"/>
                <a:ea typeface="+mn-ea"/>
              </a:rPr>
              <a:t>2</a:t>
            </a:r>
            <a:r>
              <a:rPr kumimoji="1" lang="en-US" altLang="zh-CN" sz="1600" b="1" dirty="0" smtClean="0">
                <a:latin typeface="+mn-ea"/>
                <a:ea typeface="+mn-ea"/>
              </a:rPr>
              <a:t>SO</a:t>
            </a:r>
            <a:r>
              <a:rPr kumimoji="1" lang="en-US" altLang="zh-CN" sz="1600" b="1" baseline="-25000" dirty="0" smtClean="0">
                <a:latin typeface="+mn-ea"/>
                <a:ea typeface="+mn-ea"/>
              </a:rPr>
              <a:t>4</a:t>
            </a:r>
            <a:r>
              <a:rPr kumimoji="1" lang="en-US" altLang="zh-CN" sz="1600" b="1" dirty="0" smtClean="0">
                <a:latin typeface="+mn-ea"/>
                <a:ea typeface="+mn-ea"/>
              </a:rPr>
              <a:t>↓ </a:t>
            </a:r>
            <a:endParaRPr lang="zh-CN" altLang="en-US" sz="1600" dirty="0">
              <a:latin typeface="+mn-ea"/>
              <a:ea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162675" y="1053346"/>
            <a:ext cx="2981325" cy="1785104"/>
            <a:chOff x="6162675" y="3200401"/>
            <a:chExt cx="2981325" cy="1785104"/>
          </a:xfrm>
        </p:grpSpPr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6162675" y="3200401"/>
              <a:ext cx="2981325" cy="178510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           </a:t>
              </a:r>
              <a:r>
                <a:rPr lang="zh-CN" altLang="en-US" b="1" dirty="0" smtClean="0">
                  <a:solidFill>
                    <a:schemeClr val="tx1"/>
                  </a:solidFill>
                  <a:latin typeface="+mn-ea"/>
                  <a:ea typeface="+mn-ea"/>
                </a:rPr>
                <a:t>温馨提示</a:t>
              </a:r>
              <a:endParaRPr lang="en-US" altLang="zh-CN" b="1" dirty="0" smtClean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endParaRPr lang="en-US" altLang="zh-CN" sz="1600" b="1" dirty="0" smtClean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r>
                <a:rPr lang="en-US" altLang="zh-CN" sz="1600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   +5      </a:t>
              </a:r>
              <a:r>
                <a:rPr lang="zh-CN" altLang="en-US" sz="1200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加还原剂</a:t>
              </a:r>
              <a:r>
                <a:rPr lang="zh-CN" altLang="en-US" sz="1600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        </a:t>
              </a:r>
              <a:r>
                <a:rPr lang="en-US" altLang="zh-CN" sz="1600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+2 </a:t>
              </a:r>
            </a:p>
            <a:p>
              <a:r>
                <a:rPr lang="en-US" altLang="zh-CN" b="1" dirty="0" smtClean="0">
                  <a:solidFill>
                    <a:schemeClr val="tx1"/>
                  </a:solidFill>
                  <a:latin typeface="+mn-ea"/>
                  <a:ea typeface="+mn-ea"/>
                </a:rPr>
                <a:t>    N                       </a:t>
              </a:r>
              <a:r>
                <a:rPr lang="en-US" altLang="zh-CN" b="1" dirty="0" err="1" smtClean="0">
                  <a:solidFill>
                    <a:schemeClr val="tx1"/>
                  </a:solidFill>
                  <a:latin typeface="+mn-ea"/>
                  <a:ea typeface="+mn-ea"/>
                </a:rPr>
                <a:t>N</a:t>
              </a:r>
              <a:endParaRPr lang="en-US" altLang="zh-CN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en-US" altLang="zh-CN" b="1" dirty="0" smtClean="0">
                  <a:solidFill>
                    <a:schemeClr val="tx1"/>
                  </a:solidFill>
                  <a:latin typeface="+mn-ea"/>
                  <a:ea typeface="+mn-ea"/>
                </a:rPr>
                <a:t>  NO</a:t>
              </a:r>
              <a:r>
                <a:rPr lang="en-US" altLang="zh-CN" b="1" baseline="-25000" dirty="0" smtClean="0">
                  <a:solidFill>
                    <a:schemeClr val="tx1"/>
                  </a:solidFill>
                  <a:latin typeface="+mn-ea"/>
                  <a:ea typeface="+mn-ea"/>
                </a:rPr>
                <a:t>3</a:t>
              </a:r>
              <a:r>
                <a:rPr lang="en-US" altLang="zh-CN" b="1" baseline="30000" dirty="0" smtClean="0">
                  <a:solidFill>
                    <a:schemeClr val="tx1"/>
                  </a:solidFill>
                  <a:latin typeface="+mn-ea"/>
                  <a:ea typeface="+mn-ea"/>
                </a:rPr>
                <a:t>-</a:t>
              </a:r>
              <a:r>
                <a:rPr lang="en-US" altLang="zh-CN" b="1" dirty="0" smtClean="0">
                  <a:solidFill>
                    <a:schemeClr val="tx1"/>
                  </a:solidFill>
                  <a:latin typeface="+mn-ea"/>
                  <a:ea typeface="+mn-ea"/>
                </a:rPr>
                <a:t>                   </a:t>
              </a:r>
              <a:r>
                <a:rPr lang="en-US" altLang="zh-CN" b="1" dirty="0" smtClean="0">
                  <a:solidFill>
                    <a:schemeClr val="tx1"/>
                  </a:solidFill>
                  <a:latin typeface="+mn-ea"/>
                </a:rPr>
                <a:t>NO</a:t>
              </a:r>
              <a:r>
                <a:rPr lang="en-US" altLang="zh-CN" sz="1200" b="1" dirty="0" smtClean="0">
                  <a:solidFill>
                    <a:schemeClr val="tx1"/>
                  </a:solidFill>
                  <a:latin typeface="+mn-ea"/>
                  <a:ea typeface="+mn-ea"/>
                </a:rPr>
                <a:t> </a:t>
              </a:r>
            </a:p>
            <a:p>
              <a:endParaRPr lang="en-US" altLang="zh-CN" sz="1200" b="1" dirty="0" smtClean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r>
                <a:rPr lang="en-US" altLang="zh-CN" sz="1200" b="1" dirty="0" smtClean="0">
                  <a:solidFill>
                    <a:schemeClr val="tx1"/>
                  </a:solidFill>
                  <a:latin typeface="+mn-ea"/>
                  <a:ea typeface="+mn-ea"/>
                </a:rPr>
                <a:t>NO</a:t>
              </a:r>
              <a:r>
                <a:rPr lang="zh-CN" altLang="en-US" sz="1200" b="1" dirty="0" smtClean="0">
                  <a:solidFill>
                    <a:schemeClr val="tx1"/>
                  </a:solidFill>
                  <a:latin typeface="+mn-ea"/>
                  <a:ea typeface="+mn-ea"/>
                </a:rPr>
                <a:t>无色气体，遇 空气变为红棕色的</a:t>
              </a:r>
              <a:r>
                <a:rPr lang="en-US" altLang="zh-CN" sz="1200" b="1" dirty="0" smtClean="0">
                  <a:solidFill>
                    <a:schemeClr val="tx1"/>
                  </a:solidFill>
                  <a:latin typeface="+mn-ea"/>
                  <a:ea typeface="+mn-ea"/>
                </a:rPr>
                <a:t>NO</a:t>
              </a:r>
              <a:r>
                <a:rPr lang="en-US" altLang="zh-CN" sz="1200" b="1" baseline="-25000" dirty="0" smtClean="0">
                  <a:solidFill>
                    <a:schemeClr val="tx1"/>
                  </a:solidFill>
                  <a:latin typeface="+mn-ea"/>
                  <a:ea typeface="+mn-ea"/>
                </a:rPr>
                <a:t>2</a:t>
              </a:r>
              <a:r>
                <a:rPr lang="en-US" altLang="zh-CN" sz="1200" b="1" dirty="0" smtClean="0">
                  <a:solidFill>
                    <a:schemeClr val="tx1"/>
                  </a:solidFill>
                  <a:latin typeface="+mn-ea"/>
                  <a:ea typeface="+mn-ea"/>
                </a:rPr>
                <a:t>            </a:t>
              </a:r>
              <a:endParaRPr lang="zh-CN" altLang="en-US" sz="1200" b="1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>
            <a:xfrm>
              <a:off x="6848475" y="4038600"/>
              <a:ext cx="1219200" cy="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414585" y="1076325"/>
            <a:ext cx="5633789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资料卡片 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Ag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为白色固体，难溶于水。（</a:t>
            </a:r>
            <a:r>
              <a:rPr lang="en-US" altLang="zh-CN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℃ 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4 × 10</a:t>
            </a:r>
            <a:r>
              <a:rPr lang="en-US" altLang="zh-CN" b="1" baseline="30000" dirty="0" smtClean="0"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为白色固体，微溶于水。（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℃  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S=0.796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33375" y="2244209"/>
            <a:ext cx="5810250" cy="555193"/>
            <a:chOff x="333375" y="2244209"/>
            <a:chExt cx="5810250" cy="555193"/>
          </a:xfrm>
        </p:grpSpPr>
        <p:sp>
          <p:nvSpPr>
            <p:cNvPr id="5" name="Text Box 54"/>
            <p:cNvSpPr txBox="1">
              <a:spLocks noChangeArrowheads="1"/>
            </p:cNvSpPr>
            <p:nvPr/>
          </p:nvSpPr>
          <p:spPr bwMode="auto">
            <a:xfrm>
              <a:off x="333375" y="2460848"/>
              <a:ext cx="58102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1600" b="1" dirty="0" smtClean="0">
                  <a:latin typeface="+mn-ea"/>
                  <a:ea typeface="+mn-ea"/>
                </a:rPr>
                <a:t>（</a:t>
              </a:r>
              <a:r>
                <a:rPr kumimoji="1" lang="en-US" altLang="zh-CN" sz="1600" b="1" dirty="0" smtClean="0">
                  <a:latin typeface="+mn-ea"/>
                  <a:ea typeface="+mn-ea"/>
                </a:rPr>
                <a:t>1</a:t>
              </a:r>
              <a:r>
                <a:rPr kumimoji="1" lang="zh-CN" altLang="en-US" sz="1600" b="1" dirty="0" smtClean="0">
                  <a:latin typeface="+mn-ea"/>
                  <a:ea typeface="+mn-ea"/>
                </a:rPr>
                <a:t>）</a:t>
              </a:r>
              <a:r>
                <a:rPr kumimoji="1" lang="en-US" altLang="zh-CN" sz="1600" b="1" dirty="0" smtClean="0">
                  <a:latin typeface="+mn-ea"/>
                  <a:ea typeface="+mn-ea"/>
                </a:rPr>
                <a:t>SO</a:t>
              </a:r>
              <a:r>
                <a:rPr kumimoji="1" lang="en-US" altLang="zh-CN" sz="1600" b="1" baseline="-25000" dirty="0" smtClean="0">
                  <a:latin typeface="+mn-ea"/>
                  <a:ea typeface="+mn-ea"/>
                </a:rPr>
                <a:t>2</a:t>
              </a:r>
              <a:r>
                <a:rPr kumimoji="1" lang="zh-CN" altLang="en-US" sz="1600" b="1" dirty="0" smtClean="0">
                  <a:latin typeface="+mn-ea"/>
                  <a:ea typeface="+mn-ea"/>
                </a:rPr>
                <a:t>＋</a:t>
              </a:r>
              <a:r>
                <a:rPr kumimoji="1" lang="en-US" altLang="zh-CN" sz="1600" b="1" dirty="0" smtClean="0">
                  <a:latin typeface="+mn-ea"/>
                  <a:ea typeface="+mn-ea"/>
                </a:rPr>
                <a:t>H</a:t>
              </a:r>
              <a:r>
                <a:rPr kumimoji="1" lang="en-US" altLang="zh-CN" sz="1600" b="1" baseline="-25000" dirty="0" smtClean="0">
                  <a:latin typeface="+mn-ea"/>
                  <a:ea typeface="+mn-ea"/>
                </a:rPr>
                <a:t>2</a:t>
              </a:r>
              <a:r>
                <a:rPr kumimoji="1" lang="en-US" altLang="zh-CN" sz="1600" b="1" dirty="0" smtClean="0">
                  <a:latin typeface="+mn-ea"/>
                  <a:ea typeface="+mn-ea"/>
                </a:rPr>
                <a:t>O+</a:t>
              </a:r>
              <a:r>
                <a:rPr kumimoji="1" lang="zh-CN" altLang="en-US" sz="1600" b="1" dirty="0" smtClean="0">
                  <a:latin typeface="+mn-ea"/>
                  <a:ea typeface="+mn-ea"/>
                </a:rPr>
                <a:t> </a:t>
              </a:r>
              <a:r>
                <a:rPr kumimoji="1" lang="en-US" altLang="zh-CN" sz="1600" b="1" dirty="0" smtClean="0">
                  <a:latin typeface="+mn-ea"/>
                  <a:ea typeface="+mn-ea"/>
                </a:rPr>
                <a:t>2AgNO</a:t>
              </a:r>
              <a:r>
                <a:rPr kumimoji="1" lang="en-US" altLang="zh-CN" sz="1600" b="1" baseline="-25000" dirty="0" smtClean="0">
                  <a:latin typeface="+mn-ea"/>
                  <a:ea typeface="+mn-ea"/>
                </a:rPr>
                <a:t>3 </a:t>
              </a:r>
              <a:r>
                <a:rPr kumimoji="1" lang="en-US" altLang="zh-CN" sz="1600" b="1" dirty="0" smtClean="0">
                  <a:latin typeface="+mn-ea"/>
                  <a:ea typeface="+mn-ea"/>
                </a:rPr>
                <a:t>=</a:t>
              </a:r>
              <a:r>
                <a:rPr kumimoji="1" lang="en-US" altLang="zh-CN" sz="1600" b="1" baseline="-25000" dirty="0" smtClean="0">
                  <a:latin typeface="+mn-ea"/>
                  <a:ea typeface="+mn-ea"/>
                </a:rPr>
                <a:t> </a:t>
              </a:r>
              <a:r>
                <a:rPr kumimoji="1" lang="en-US" altLang="zh-CN" sz="1600" b="1" dirty="0" smtClean="0">
                  <a:latin typeface="+mn-ea"/>
                  <a:ea typeface="+mn-ea"/>
                </a:rPr>
                <a:t>Ag</a:t>
              </a:r>
              <a:r>
                <a:rPr kumimoji="1" lang="en-US" altLang="zh-CN" sz="1600" b="1" baseline="-25000" dirty="0" smtClean="0">
                  <a:latin typeface="+mn-ea"/>
                  <a:ea typeface="+mn-ea"/>
                </a:rPr>
                <a:t>2</a:t>
              </a:r>
              <a:r>
                <a:rPr kumimoji="1" lang="en-US" altLang="zh-CN" sz="1600" b="1" dirty="0" smtClean="0">
                  <a:latin typeface="+mn-ea"/>
                  <a:ea typeface="+mn-ea"/>
                </a:rPr>
                <a:t>SO</a:t>
              </a:r>
              <a:r>
                <a:rPr kumimoji="1" lang="en-US" altLang="zh-CN" sz="1600" b="1" baseline="-25000" dirty="0" smtClean="0">
                  <a:latin typeface="+mn-ea"/>
                  <a:ea typeface="+mn-ea"/>
                </a:rPr>
                <a:t>3</a:t>
              </a:r>
              <a:r>
                <a:rPr kumimoji="1" lang="en-US" altLang="zh-CN" sz="1600" b="1" dirty="0" smtClean="0">
                  <a:latin typeface="+mn-ea"/>
                  <a:ea typeface="+mn-ea"/>
                </a:rPr>
                <a:t>↓</a:t>
              </a:r>
              <a:r>
                <a:rPr kumimoji="1" lang="en-US" altLang="zh-CN" sz="1600" b="1" dirty="0" smtClean="0">
                  <a:latin typeface="+mn-ea"/>
                </a:rPr>
                <a:t> +</a:t>
              </a:r>
              <a:r>
                <a:rPr kumimoji="1" lang="zh-CN" altLang="en-US" sz="1600" b="1" dirty="0" smtClean="0">
                  <a:latin typeface="+mn-ea"/>
                </a:rPr>
                <a:t> </a:t>
              </a:r>
              <a:r>
                <a:rPr kumimoji="1" lang="en-US" altLang="zh-CN" sz="1600" b="1" dirty="0" smtClean="0">
                  <a:latin typeface="+mn-ea"/>
                </a:rPr>
                <a:t>2HNO</a:t>
              </a:r>
              <a:r>
                <a:rPr kumimoji="1" lang="en-US" altLang="zh-CN" sz="1600" b="1" baseline="-25000" dirty="0" smtClean="0">
                  <a:latin typeface="+mn-ea"/>
                </a:rPr>
                <a:t>3 </a:t>
              </a:r>
              <a:endParaRPr kumimoji="1" lang="en-US" altLang="zh-CN" sz="1600" b="1" dirty="0">
                <a:latin typeface="+mn-ea"/>
                <a:ea typeface="+mn-ea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09625" y="2244209"/>
              <a:ext cx="31623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  <a:latin typeface="+mn-ea"/>
                </a:rPr>
                <a:t>+4                                             +4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71475" y="2787134"/>
            <a:ext cx="5791200" cy="555193"/>
            <a:chOff x="371475" y="2787134"/>
            <a:chExt cx="5791200" cy="555193"/>
          </a:xfrm>
        </p:grpSpPr>
        <p:sp>
          <p:nvSpPr>
            <p:cNvPr id="6" name="Text Box 54"/>
            <p:cNvSpPr txBox="1">
              <a:spLocks noChangeArrowheads="1"/>
            </p:cNvSpPr>
            <p:nvPr/>
          </p:nvSpPr>
          <p:spPr bwMode="auto">
            <a:xfrm>
              <a:off x="371475" y="3003773"/>
              <a:ext cx="5791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1600" b="1" dirty="0" smtClean="0">
                  <a:latin typeface="+mn-ea"/>
                  <a:ea typeface="+mn-ea"/>
                </a:rPr>
                <a:t>（</a:t>
              </a:r>
              <a:r>
                <a:rPr kumimoji="1" lang="en-US" altLang="zh-CN" sz="1600" b="1" dirty="0" smtClean="0">
                  <a:latin typeface="+mn-ea"/>
                  <a:ea typeface="+mn-ea"/>
                </a:rPr>
                <a:t>2</a:t>
              </a:r>
              <a:r>
                <a:rPr kumimoji="1" lang="zh-CN" altLang="en-US" sz="1600" b="1" dirty="0" smtClean="0">
                  <a:latin typeface="+mn-ea"/>
                  <a:ea typeface="+mn-ea"/>
                </a:rPr>
                <a:t>）</a:t>
              </a:r>
              <a:r>
                <a:rPr kumimoji="1" lang="en-US" altLang="zh-CN" sz="1600" b="1" dirty="0" smtClean="0">
                  <a:latin typeface="+mn-ea"/>
                  <a:ea typeface="+mn-ea"/>
                </a:rPr>
                <a:t>3SO</a:t>
              </a:r>
              <a:r>
                <a:rPr kumimoji="1" lang="en-US" altLang="zh-CN" sz="1600" b="1" baseline="-25000" dirty="0" smtClean="0">
                  <a:latin typeface="+mn-ea"/>
                  <a:ea typeface="+mn-ea"/>
                </a:rPr>
                <a:t>2</a:t>
              </a:r>
              <a:r>
                <a:rPr kumimoji="1" lang="zh-CN" altLang="en-US" sz="1600" b="1" dirty="0" smtClean="0">
                  <a:latin typeface="+mn-ea"/>
                  <a:ea typeface="+mn-ea"/>
                </a:rPr>
                <a:t>＋</a:t>
              </a:r>
              <a:r>
                <a:rPr kumimoji="1" lang="en-US" altLang="zh-CN" sz="1600" b="1" dirty="0" smtClean="0">
                  <a:latin typeface="+mn-ea"/>
                  <a:ea typeface="+mn-ea"/>
                </a:rPr>
                <a:t>2NO</a:t>
              </a:r>
              <a:r>
                <a:rPr kumimoji="1" lang="en-US" altLang="zh-CN" sz="1600" b="1" baseline="-25000" dirty="0" smtClean="0">
                  <a:latin typeface="+mn-ea"/>
                  <a:ea typeface="+mn-ea"/>
                </a:rPr>
                <a:t>3</a:t>
              </a:r>
              <a:r>
                <a:rPr kumimoji="1" lang="en-US" altLang="zh-CN" sz="1600" b="1" baseline="30000" dirty="0" smtClean="0">
                  <a:latin typeface="+mn-ea"/>
                  <a:ea typeface="+mn-ea"/>
                </a:rPr>
                <a:t>-</a:t>
              </a:r>
              <a:r>
                <a:rPr kumimoji="1" lang="en-US" altLang="zh-CN" sz="1600" b="1" dirty="0" smtClean="0">
                  <a:latin typeface="+mn-ea"/>
                </a:rPr>
                <a:t> 2H</a:t>
              </a:r>
              <a:r>
                <a:rPr kumimoji="1" lang="en-US" altLang="zh-CN" sz="1600" b="1" baseline="-25000" dirty="0" smtClean="0">
                  <a:latin typeface="+mn-ea"/>
                </a:rPr>
                <a:t>2</a:t>
              </a:r>
              <a:r>
                <a:rPr kumimoji="1" lang="en-US" altLang="zh-CN" sz="1600" b="1" dirty="0" smtClean="0">
                  <a:latin typeface="+mn-ea"/>
                </a:rPr>
                <a:t>O </a:t>
              </a:r>
              <a:r>
                <a:rPr kumimoji="1" lang="en-US" altLang="zh-CN" sz="1600" b="1" dirty="0" smtClean="0">
                  <a:latin typeface="+mn-ea"/>
                  <a:ea typeface="+mn-ea"/>
                </a:rPr>
                <a:t>=</a:t>
              </a:r>
              <a:r>
                <a:rPr kumimoji="1" lang="en-US" altLang="zh-CN" sz="1600" b="1" baseline="-25000" dirty="0" smtClean="0">
                  <a:latin typeface="+mn-ea"/>
                  <a:ea typeface="+mn-ea"/>
                </a:rPr>
                <a:t> </a:t>
              </a:r>
              <a:r>
                <a:rPr kumimoji="1" lang="en-US" altLang="zh-CN" sz="1600" b="1" dirty="0" smtClean="0">
                  <a:latin typeface="+mn-ea"/>
                  <a:ea typeface="+mn-ea"/>
                </a:rPr>
                <a:t>3SO</a:t>
              </a:r>
              <a:r>
                <a:rPr kumimoji="1" lang="en-US" altLang="zh-CN" sz="1600" b="1" baseline="-25000" dirty="0" smtClean="0">
                  <a:latin typeface="+mn-ea"/>
                  <a:ea typeface="+mn-ea"/>
                </a:rPr>
                <a:t>4</a:t>
              </a:r>
              <a:r>
                <a:rPr kumimoji="1" lang="en-US" altLang="zh-CN" sz="1600" b="1" baseline="30000" dirty="0" smtClean="0">
                  <a:latin typeface="+mn-ea"/>
                  <a:ea typeface="+mn-ea"/>
                </a:rPr>
                <a:t>2-</a:t>
              </a:r>
              <a:r>
                <a:rPr kumimoji="1" lang="en-US" altLang="zh-CN" sz="1600" b="1" dirty="0" smtClean="0">
                  <a:latin typeface="+mn-ea"/>
                </a:rPr>
                <a:t> +</a:t>
              </a:r>
              <a:r>
                <a:rPr kumimoji="1" lang="zh-CN" altLang="en-US" sz="1600" b="1" dirty="0" smtClean="0">
                  <a:latin typeface="+mn-ea"/>
                </a:rPr>
                <a:t> </a:t>
              </a:r>
              <a:r>
                <a:rPr kumimoji="1" lang="en-US" altLang="zh-CN" sz="1600" b="1" dirty="0" smtClean="0">
                  <a:latin typeface="+mn-ea"/>
                </a:rPr>
                <a:t>2NO ↑ +4H</a:t>
              </a:r>
              <a:r>
                <a:rPr kumimoji="1" lang="en-US" altLang="zh-CN" sz="1600" b="1" baseline="30000" dirty="0" smtClean="0">
                  <a:latin typeface="+mn-ea"/>
                </a:rPr>
                <a:t>+</a:t>
              </a:r>
              <a:r>
                <a:rPr kumimoji="1" lang="en-US" altLang="zh-CN" sz="1600" b="1" baseline="-25000" dirty="0" smtClean="0">
                  <a:latin typeface="+mn-ea"/>
                </a:rPr>
                <a:t> </a:t>
              </a:r>
              <a:endParaRPr kumimoji="1" lang="en-US" altLang="zh-CN" sz="1600" b="1" dirty="0">
                <a:latin typeface="+mn-ea"/>
                <a:ea typeface="+mn-ea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14400" y="2787134"/>
              <a:ext cx="42767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  <a:latin typeface="+mn-ea"/>
                </a:rPr>
                <a:t>+4          +5                      +6             +2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66699" y="3911084"/>
            <a:ext cx="6467476" cy="555193"/>
            <a:chOff x="266699" y="3911084"/>
            <a:chExt cx="6467476" cy="555193"/>
          </a:xfrm>
        </p:grpSpPr>
        <p:sp>
          <p:nvSpPr>
            <p:cNvPr id="8" name="Text Box 54"/>
            <p:cNvSpPr txBox="1">
              <a:spLocks noChangeArrowheads="1"/>
            </p:cNvSpPr>
            <p:nvPr/>
          </p:nvSpPr>
          <p:spPr bwMode="auto">
            <a:xfrm>
              <a:off x="266699" y="4127723"/>
              <a:ext cx="64674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1600" b="1" dirty="0" smtClean="0">
                  <a:latin typeface="+mn-ea"/>
                  <a:ea typeface="+mn-ea"/>
                </a:rPr>
                <a:t>（</a:t>
              </a:r>
              <a:r>
                <a:rPr kumimoji="1" lang="en-US" altLang="zh-CN" sz="1600" b="1" dirty="0" smtClean="0">
                  <a:latin typeface="+mn-ea"/>
                  <a:ea typeface="+mn-ea"/>
                </a:rPr>
                <a:t>3</a:t>
              </a:r>
              <a:r>
                <a:rPr kumimoji="1" lang="zh-CN" altLang="en-US" sz="1600" b="1" dirty="0" smtClean="0">
                  <a:latin typeface="+mn-ea"/>
                  <a:ea typeface="+mn-ea"/>
                </a:rPr>
                <a:t>）</a:t>
              </a:r>
              <a:r>
                <a:rPr kumimoji="1" lang="en-US" altLang="zh-CN" sz="1600" b="1" dirty="0" smtClean="0">
                  <a:latin typeface="+mn-ea"/>
                  <a:ea typeface="+mn-ea"/>
                </a:rPr>
                <a:t>SO</a:t>
              </a:r>
              <a:r>
                <a:rPr kumimoji="1" lang="en-US" altLang="zh-CN" sz="1600" b="1" baseline="-25000" dirty="0" smtClean="0">
                  <a:latin typeface="+mn-ea"/>
                  <a:ea typeface="+mn-ea"/>
                </a:rPr>
                <a:t>2</a:t>
              </a:r>
              <a:r>
                <a:rPr kumimoji="1" lang="zh-CN" altLang="en-US" sz="1600" b="1" dirty="0" smtClean="0">
                  <a:latin typeface="+mn-ea"/>
                  <a:ea typeface="+mn-ea"/>
                </a:rPr>
                <a:t>＋</a:t>
              </a:r>
              <a:r>
                <a:rPr kumimoji="1" lang="en-US" altLang="zh-CN" sz="1600" b="1" dirty="0" smtClean="0">
                  <a:latin typeface="+mn-ea"/>
                  <a:ea typeface="+mn-ea"/>
                </a:rPr>
                <a:t>4Ag</a:t>
              </a:r>
              <a:r>
                <a:rPr kumimoji="1" lang="en-US" altLang="zh-CN" sz="1600" b="1" baseline="30000" dirty="0" smtClean="0">
                  <a:latin typeface="+mn-ea"/>
                  <a:ea typeface="+mn-ea"/>
                </a:rPr>
                <a:t>+</a:t>
              </a:r>
              <a:r>
                <a:rPr kumimoji="1" lang="en-US" altLang="zh-CN" sz="1600" b="1" dirty="0" smtClean="0">
                  <a:latin typeface="+mn-ea"/>
                  <a:ea typeface="+mn-ea"/>
                </a:rPr>
                <a:t>+</a:t>
              </a:r>
              <a:r>
                <a:rPr kumimoji="1" lang="en-US" altLang="zh-CN" sz="1600" b="1" dirty="0" smtClean="0">
                  <a:latin typeface="+mn-ea"/>
                </a:rPr>
                <a:t>2H</a:t>
              </a:r>
              <a:r>
                <a:rPr kumimoji="1" lang="en-US" altLang="zh-CN" sz="1600" b="1" baseline="-25000" dirty="0" smtClean="0">
                  <a:latin typeface="+mn-ea"/>
                </a:rPr>
                <a:t>2</a:t>
              </a:r>
              <a:r>
                <a:rPr kumimoji="1" lang="en-US" altLang="zh-CN" sz="1600" b="1" dirty="0" smtClean="0">
                  <a:latin typeface="+mn-ea"/>
                </a:rPr>
                <a:t>O </a:t>
              </a:r>
              <a:r>
                <a:rPr kumimoji="1" lang="en-US" altLang="zh-CN" sz="1600" b="1" dirty="0" smtClean="0">
                  <a:latin typeface="+mn-ea"/>
                  <a:ea typeface="+mn-ea"/>
                </a:rPr>
                <a:t>=</a:t>
              </a:r>
              <a:r>
                <a:rPr kumimoji="1" lang="en-US" altLang="zh-CN" sz="1600" b="1" baseline="-25000" dirty="0" smtClean="0">
                  <a:latin typeface="+mn-ea"/>
                  <a:ea typeface="+mn-ea"/>
                </a:rPr>
                <a:t> </a:t>
              </a:r>
              <a:r>
                <a:rPr kumimoji="1" lang="en-US" altLang="zh-CN" sz="1600" b="1" dirty="0" smtClean="0">
                  <a:latin typeface="+mn-ea"/>
                </a:rPr>
                <a:t>4Ag ↓ + Ag</a:t>
              </a:r>
              <a:r>
                <a:rPr kumimoji="1" lang="en-US" altLang="zh-CN" sz="1600" b="1" baseline="-25000" dirty="0" smtClean="0">
                  <a:latin typeface="+mn-ea"/>
                </a:rPr>
                <a:t>2</a:t>
              </a:r>
              <a:r>
                <a:rPr kumimoji="1" lang="en-US" altLang="zh-CN" sz="1600" b="1" dirty="0" smtClean="0">
                  <a:latin typeface="+mn-ea"/>
                </a:rPr>
                <a:t>SO</a:t>
              </a:r>
              <a:r>
                <a:rPr kumimoji="1" lang="en-US" altLang="zh-CN" sz="1600" b="1" baseline="-25000" dirty="0" smtClean="0">
                  <a:latin typeface="+mn-ea"/>
                </a:rPr>
                <a:t>4</a:t>
              </a:r>
              <a:r>
                <a:rPr kumimoji="1" lang="en-US" altLang="zh-CN" sz="1600" b="1" dirty="0" smtClean="0">
                  <a:latin typeface="+mn-ea"/>
                </a:rPr>
                <a:t>↓ </a:t>
              </a:r>
              <a:r>
                <a:rPr kumimoji="1" lang="en-US" altLang="zh-CN" sz="1600" b="1" dirty="0" smtClean="0">
                  <a:latin typeface="+mn-ea"/>
                  <a:ea typeface="+mn-ea"/>
                </a:rPr>
                <a:t>+</a:t>
              </a:r>
              <a:r>
                <a:rPr kumimoji="1" lang="en-US" altLang="zh-CN" sz="1600" b="1" dirty="0" smtClean="0">
                  <a:latin typeface="+mn-ea"/>
                </a:rPr>
                <a:t>4H</a:t>
              </a:r>
              <a:r>
                <a:rPr kumimoji="1" lang="en-US" altLang="zh-CN" sz="1600" b="1" baseline="30000" dirty="0" smtClean="0">
                  <a:latin typeface="+mn-ea"/>
                </a:rPr>
                <a:t>+</a:t>
              </a:r>
              <a:r>
                <a:rPr kumimoji="1" lang="en-US" altLang="zh-CN" sz="1600" b="1" baseline="-25000" dirty="0" smtClean="0">
                  <a:latin typeface="+mn-ea"/>
                </a:rPr>
                <a:t> </a:t>
              </a:r>
              <a:endParaRPr kumimoji="1" lang="en-US" altLang="zh-CN" sz="1600" b="1" dirty="0">
                <a:latin typeface="+mn-ea"/>
                <a:ea typeface="+mn-ea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23900" y="3911084"/>
              <a:ext cx="42767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  <a:latin typeface="+mn-ea"/>
                </a:rPr>
                <a:t>+4          +1                      0                  +6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299086" y="186334"/>
            <a:ext cx="7149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SO</a:t>
            </a:r>
            <a:r>
              <a:rPr lang="en-US" altLang="zh-CN" sz="2400" b="1" baseline="-25000" dirty="0" smtClean="0"/>
              <a:t>2</a:t>
            </a:r>
            <a:r>
              <a:rPr lang="zh-CN" altLang="en-US" sz="2400" b="1" dirty="0" smtClean="0"/>
              <a:t>真能与</a:t>
            </a:r>
            <a:r>
              <a:rPr lang="en-US" altLang="zh-CN" sz="2400" b="1" dirty="0" smtClean="0"/>
              <a:t>AgNO</a:t>
            </a:r>
            <a:r>
              <a:rPr lang="en-US" altLang="zh-CN" sz="2400" b="1" baseline="-25000" dirty="0" smtClean="0"/>
              <a:t>3</a:t>
            </a:r>
            <a:r>
              <a:rPr lang="en-US" altLang="zh-CN" sz="2400" b="1" dirty="0" smtClean="0"/>
              <a:t>(H</a:t>
            </a:r>
            <a:r>
              <a:rPr lang="en-US" altLang="zh-CN" sz="2400" b="1" baseline="30000" dirty="0" smtClean="0"/>
              <a:t>+</a:t>
            </a:r>
            <a:r>
              <a:rPr lang="en-US" altLang="zh-CN" sz="2400" b="1" dirty="0" smtClean="0"/>
              <a:t>)</a:t>
            </a:r>
            <a:r>
              <a:rPr lang="zh-CN" altLang="en-US" sz="2400" b="1" dirty="0" smtClean="0"/>
              <a:t>溶液</a:t>
            </a:r>
            <a:r>
              <a:rPr lang="zh-CN" altLang="zh-CN" sz="2400" b="1" dirty="0" smtClean="0"/>
              <a:t>反应</a:t>
            </a:r>
            <a:r>
              <a:rPr lang="zh-CN" altLang="en-US" sz="2400" b="1" dirty="0" smtClean="0"/>
              <a:t>生成</a:t>
            </a:r>
            <a:r>
              <a:rPr lang="zh-CN" altLang="zh-CN" sz="2400" b="1" dirty="0" smtClean="0"/>
              <a:t>白色沉淀</a:t>
            </a:r>
            <a:r>
              <a:rPr lang="zh-CN" altLang="en-US" sz="2400" b="1" dirty="0" smtClean="0"/>
              <a:t>吗？</a:t>
            </a:r>
            <a:endParaRPr lang="en-US" altLang="zh-CN" sz="2400" b="1" dirty="0" smtClean="0"/>
          </a:p>
        </p:txBody>
      </p:sp>
      <p:sp>
        <p:nvSpPr>
          <p:cNvPr id="6" name="矩形 5"/>
          <p:cNvSpPr/>
          <p:nvPr/>
        </p:nvSpPr>
        <p:spPr>
          <a:xfrm>
            <a:off x="466725" y="142875"/>
            <a:ext cx="1762125" cy="65722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CN" sz="3600" dirty="0" smtClean="0"/>
              <a:t> </a:t>
            </a:r>
            <a:r>
              <a:rPr lang="zh-CN" altLang="en-US" sz="2400" b="1" dirty="0" smtClean="0"/>
              <a:t>提出问题</a:t>
            </a:r>
            <a:r>
              <a:rPr lang="en-US" altLang="zh-CN" sz="2400" b="1" dirty="0" smtClean="0"/>
              <a:t>: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95301" y="3291484"/>
            <a:ext cx="4698027" cy="486725"/>
            <a:chOff x="495301" y="3291484"/>
            <a:chExt cx="4698027" cy="486725"/>
          </a:xfrm>
        </p:grpSpPr>
        <p:sp>
          <p:nvSpPr>
            <p:cNvPr id="7" name="矩形 6"/>
            <p:cNvSpPr/>
            <p:nvPr/>
          </p:nvSpPr>
          <p:spPr>
            <a:xfrm>
              <a:off x="495301" y="3316544"/>
              <a:ext cx="1009649" cy="46166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/>
                <a:t>追问</a:t>
              </a:r>
              <a:r>
                <a:rPr lang="en-US" altLang="zh-CN" sz="2400" b="1" dirty="0" smtClean="0"/>
                <a:t>: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623120" y="3291484"/>
              <a:ext cx="35702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 smtClean="0"/>
                <a:t>生成的</a:t>
              </a:r>
              <a:r>
                <a:rPr lang="zh-CN" altLang="zh-CN" sz="2400" b="1" dirty="0" smtClean="0"/>
                <a:t>白色沉淀</a:t>
              </a:r>
              <a:r>
                <a:rPr lang="zh-CN" altLang="en-US" sz="2400" b="1" dirty="0" smtClean="0"/>
                <a:t>是什么？</a:t>
              </a:r>
              <a:endParaRPr lang="en-US" altLang="zh-CN" sz="2400" b="1" dirty="0" smtClean="0"/>
            </a:p>
          </p:txBody>
        </p:sp>
      </p:grpSp>
      <p:sp>
        <p:nvSpPr>
          <p:cNvPr id="14" name="矩形 13"/>
          <p:cNvSpPr/>
          <p:nvPr/>
        </p:nvSpPr>
        <p:spPr>
          <a:xfrm>
            <a:off x="514351" y="4126169"/>
            <a:ext cx="1009649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猜想</a:t>
            </a:r>
            <a:r>
              <a:rPr lang="en-US" altLang="zh-CN" sz="2400" b="1" dirty="0" smtClean="0"/>
              <a:t>: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6229420" y="796306"/>
            <a:ext cx="2888932" cy="2272232"/>
            <a:chOff x="6229420" y="796306"/>
            <a:chExt cx="2888932" cy="227223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62750" y="796306"/>
              <a:ext cx="1564610" cy="1946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矩形 14"/>
            <p:cNvSpPr/>
            <p:nvPr/>
          </p:nvSpPr>
          <p:spPr>
            <a:xfrm>
              <a:off x="6229420" y="2729984"/>
              <a:ext cx="28889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 smtClean="0"/>
                <a:t>0.12mol/L  PH=1 AgNO</a:t>
              </a:r>
              <a:r>
                <a:rPr lang="en-US" altLang="zh-CN" sz="1600" b="1" baseline="-25000" dirty="0" smtClean="0"/>
                <a:t>3</a:t>
              </a:r>
              <a:r>
                <a:rPr lang="zh-CN" altLang="en-US" sz="1600" b="1" dirty="0" smtClean="0"/>
                <a:t>溶液</a:t>
              </a:r>
              <a:endParaRPr lang="zh-CN" altLang="en-US" sz="1600" dirty="0"/>
            </a:p>
          </p:txBody>
        </p:sp>
      </p:grpSp>
      <p:sp>
        <p:nvSpPr>
          <p:cNvPr id="22" name="矩形 21"/>
          <p:cNvSpPr/>
          <p:nvPr/>
        </p:nvSpPr>
        <p:spPr>
          <a:xfrm>
            <a:off x="1994286" y="3962400"/>
            <a:ext cx="58432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                     </a:t>
            </a:r>
            <a:r>
              <a:rPr lang="en-US" altLang="zh-CN" sz="2000" dirty="0" smtClean="0">
                <a:solidFill>
                  <a:srgbClr val="FF0000"/>
                </a:solidFill>
              </a:rPr>
              <a:t>+6                   +4</a:t>
            </a:r>
          </a:p>
          <a:p>
            <a:r>
              <a:rPr lang="zh-CN" altLang="zh-CN" sz="2000" dirty="0" smtClean="0"/>
              <a:t>可能为</a:t>
            </a:r>
            <a:r>
              <a:rPr lang="en-US" altLang="zh-CN" sz="2000" dirty="0" smtClean="0"/>
              <a:t>  </a:t>
            </a:r>
            <a:r>
              <a:rPr lang="zh-CN" altLang="en-US" sz="2000" dirty="0" smtClean="0"/>
              <a:t>①</a:t>
            </a:r>
            <a:r>
              <a:rPr lang="en-US" altLang="zh-CN" sz="2000" dirty="0" smtClean="0"/>
              <a:t>Ag</a:t>
            </a:r>
            <a:r>
              <a:rPr lang="en-US" altLang="zh-CN" sz="2000" baseline="-25000" dirty="0" smtClean="0"/>
              <a:t>2</a:t>
            </a:r>
            <a:r>
              <a:rPr lang="en-US" altLang="zh-CN" sz="2000" dirty="0" smtClean="0"/>
              <a:t>SO</a:t>
            </a:r>
            <a:r>
              <a:rPr lang="en-US" altLang="zh-CN" sz="2000" baseline="-25000" dirty="0" smtClean="0"/>
              <a:t>4</a:t>
            </a:r>
            <a:r>
              <a:rPr lang="en-US" altLang="zh-CN" sz="2000" dirty="0" smtClean="0"/>
              <a:t>      </a:t>
            </a:r>
            <a:r>
              <a:rPr lang="zh-CN" altLang="en-US" sz="2000" dirty="0" smtClean="0"/>
              <a:t>②</a:t>
            </a:r>
            <a:r>
              <a:rPr lang="en-US" altLang="zh-CN" sz="2000" dirty="0" smtClean="0"/>
              <a:t> Ag</a:t>
            </a:r>
            <a:r>
              <a:rPr lang="en-US" altLang="zh-CN" sz="2000" baseline="-25000" dirty="0" smtClean="0"/>
              <a:t>2</a:t>
            </a:r>
            <a:r>
              <a:rPr lang="en-US" altLang="zh-CN" sz="2000" dirty="0" smtClean="0"/>
              <a:t>SO</a:t>
            </a:r>
            <a:r>
              <a:rPr lang="en-US" altLang="zh-CN" sz="2000" baseline="-25000" dirty="0" smtClean="0"/>
              <a:t>3        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③</a:t>
            </a:r>
            <a:r>
              <a:rPr lang="zh-CN" altLang="zh-CN" sz="2000" dirty="0" smtClean="0"/>
              <a:t>二者混合物</a:t>
            </a:r>
            <a:endParaRPr lang="en-US" altLang="zh-CN" sz="2000" b="1" dirty="0" smtClean="0"/>
          </a:p>
        </p:txBody>
      </p:sp>
      <p:pic>
        <p:nvPicPr>
          <p:cNvPr id="20" name="VID_20171222_190455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00201" y="1001713"/>
            <a:ext cx="451485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14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6575" y="2409825"/>
            <a:ext cx="30480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324" y="2543174"/>
            <a:ext cx="2085975" cy="214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666751" y="154244"/>
            <a:ext cx="1009649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猜想</a:t>
            </a:r>
            <a:r>
              <a:rPr lang="en-US" altLang="zh-CN" sz="2000" b="1" dirty="0" smtClean="0"/>
              <a:t>:</a:t>
            </a:r>
          </a:p>
        </p:txBody>
      </p:sp>
      <p:sp>
        <p:nvSpPr>
          <p:cNvPr id="15" name="矩形 14"/>
          <p:cNvSpPr/>
          <p:nvPr/>
        </p:nvSpPr>
        <p:spPr>
          <a:xfrm>
            <a:off x="1870461" y="0"/>
            <a:ext cx="4964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                    </a:t>
            </a:r>
            <a:r>
              <a:rPr lang="en-US" altLang="zh-CN" sz="2000" dirty="0" smtClean="0">
                <a:solidFill>
                  <a:srgbClr val="FF0000"/>
                </a:solidFill>
              </a:rPr>
              <a:t>+6             +4</a:t>
            </a:r>
          </a:p>
          <a:p>
            <a:r>
              <a:rPr lang="zh-CN" altLang="zh-CN" sz="2000" dirty="0" smtClean="0"/>
              <a:t>可能为</a:t>
            </a:r>
            <a:r>
              <a:rPr lang="zh-CN" altLang="en-US" sz="2000" dirty="0" smtClean="0"/>
              <a:t>①</a:t>
            </a:r>
            <a:r>
              <a:rPr lang="en-US" altLang="zh-CN" sz="2000" dirty="0" smtClean="0"/>
              <a:t>Ag</a:t>
            </a:r>
            <a:r>
              <a:rPr lang="en-US" altLang="zh-CN" sz="2000" baseline="-25000" dirty="0" smtClean="0"/>
              <a:t>2</a:t>
            </a:r>
            <a:r>
              <a:rPr lang="en-US" altLang="zh-CN" sz="2000" dirty="0" smtClean="0"/>
              <a:t>SO</a:t>
            </a:r>
            <a:r>
              <a:rPr lang="en-US" altLang="zh-CN" sz="2000" baseline="-25000" dirty="0" smtClean="0"/>
              <a:t>4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②</a:t>
            </a:r>
            <a:r>
              <a:rPr lang="en-US" altLang="zh-CN" sz="2000" dirty="0" smtClean="0"/>
              <a:t> Ag</a:t>
            </a:r>
            <a:r>
              <a:rPr lang="en-US" altLang="zh-CN" sz="2000" baseline="-25000" dirty="0" smtClean="0"/>
              <a:t>2</a:t>
            </a:r>
            <a:r>
              <a:rPr lang="en-US" altLang="zh-CN" sz="2000" dirty="0" smtClean="0"/>
              <a:t>SO</a:t>
            </a:r>
            <a:r>
              <a:rPr lang="en-US" altLang="zh-CN" sz="2000" baseline="-25000" dirty="0" smtClean="0"/>
              <a:t>3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③</a:t>
            </a:r>
            <a:r>
              <a:rPr lang="zh-CN" altLang="zh-CN" sz="2000" dirty="0" smtClean="0"/>
              <a:t>二者混合物</a:t>
            </a:r>
            <a:endParaRPr lang="en-US" altLang="zh-CN" sz="2000" b="1" dirty="0" smtClean="0"/>
          </a:p>
        </p:txBody>
      </p:sp>
      <p:sp>
        <p:nvSpPr>
          <p:cNvPr id="16" name="矩形 15"/>
          <p:cNvSpPr/>
          <p:nvPr/>
        </p:nvSpPr>
        <p:spPr>
          <a:xfrm>
            <a:off x="685802" y="963869"/>
            <a:ext cx="914398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依据</a:t>
            </a:r>
            <a:r>
              <a:rPr lang="en-US" altLang="zh-CN" sz="2000" b="1" dirty="0" smtClean="0"/>
              <a:t>:</a:t>
            </a:r>
          </a:p>
        </p:txBody>
      </p:sp>
      <p:sp>
        <p:nvSpPr>
          <p:cNvPr id="17" name="矩形 16"/>
          <p:cNvSpPr/>
          <p:nvPr/>
        </p:nvSpPr>
        <p:spPr>
          <a:xfrm>
            <a:off x="571501" y="1763969"/>
            <a:ext cx="2314574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设计实验并验证</a:t>
            </a:r>
            <a:r>
              <a:rPr lang="en-US" altLang="zh-CN" sz="2000" b="1" dirty="0" smtClean="0"/>
              <a:t>:</a:t>
            </a:r>
          </a:p>
        </p:txBody>
      </p:sp>
      <p:sp>
        <p:nvSpPr>
          <p:cNvPr id="18" name="矩形 17"/>
          <p:cNvSpPr/>
          <p:nvPr/>
        </p:nvSpPr>
        <p:spPr>
          <a:xfrm>
            <a:off x="1899036" y="1257300"/>
            <a:ext cx="59538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/>
              <a:t>②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2</a:t>
            </a:r>
            <a:r>
              <a:rPr lang="zh-CN" altLang="en-US" sz="1600" dirty="0" smtClean="0"/>
              <a:t>溶于水产生</a:t>
            </a:r>
            <a:r>
              <a:rPr lang="en-US" altLang="zh-CN" sz="1600" dirty="0" smtClean="0"/>
              <a:t>H</a:t>
            </a:r>
            <a:r>
              <a:rPr lang="en-US" altLang="zh-CN" sz="1600" baseline="-25000" dirty="0" smtClean="0"/>
              <a:t>2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3</a:t>
            </a:r>
            <a:r>
              <a:rPr lang="zh-CN" altLang="en-US" sz="1600" dirty="0" smtClean="0"/>
              <a:t>，电离出的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3</a:t>
            </a:r>
            <a:r>
              <a:rPr lang="en-US" altLang="zh-CN" sz="1600" baseline="30000" dirty="0" smtClean="0"/>
              <a:t>2-</a:t>
            </a:r>
            <a:r>
              <a:rPr lang="zh-CN" altLang="en-US" sz="1600" dirty="0" smtClean="0"/>
              <a:t>与</a:t>
            </a:r>
            <a:r>
              <a:rPr lang="en-US" altLang="zh-CN" sz="1600" dirty="0" smtClean="0"/>
              <a:t>Ag</a:t>
            </a:r>
            <a:r>
              <a:rPr lang="en-US" altLang="zh-CN" sz="1600" baseline="30000" dirty="0" smtClean="0"/>
              <a:t>+</a:t>
            </a:r>
            <a:r>
              <a:rPr lang="zh-CN" altLang="en-US" sz="1600" dirty="0" smtClean="0"/>
              <a:t>结合生成</a:t>
            </a:r>
            <a:r>
              <a:rPr lang="en-US" altLang="zh-CN" sz="1600" dirty="0" smtClean="0"/>
              <a:t>Ag</a:t>
            </a:r>
            <a:r>
              <a:rPr lang="en-US" altLang="zh-CN" sz="1600" baseline="-25000" dirty="0" smtClean="0"/>
              <a:t>2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3</a:t>
            </a:r>
          </a:p>
        </p:txBody>
      </p:sp>
      <p:sp>
        <p:nvSpPr>
          <p:cNvPr id="19" name="矩形 18"/>
          <p:cNvSpPr/>
          <p:nvPr/>
        </p:nvSpPr>
        <p:spPr>
          <a:xfrm>
            <a:off x="1889511" y="876300"/>
            <a:ext cx="67120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/>
              <a:t>①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2</a:t>
            </a:r>
            <a:r>
              <a:rPr lang="zh-CN" altLang="en-US" sz="1600" dirty="0" smtClean="0"/>
              <a:t>被溶液中的</a:t>
            </a:r>
            <a:r>
              <a:rPr lang="en-US" altLang="zh-CN" sz="1600" dirty="0" smtClean="0"/>
              <a:t>NO</a:t>
            </a:r>
            <a:r>
              <a:rPr lang="en-US" altLang="zh-CN" sz="1600" baseline="-25000" dirty="0" smtClean="0"/>
              <a:t>3</a:t>
            </a:r>
            <a:r>
              <a:rPr lang="en-US" altLang="zh-CN" sz="1600" baseline="30000" dirty="0" smtClean="0"/>
              <a:t>-</a:t>
            </a:r>
            <a:r>
              <a:rPr lang="zh-CN" altLang="en-US" sz="1600" dirty="0" smtClean="0"/>
              <a:t>（</a:t>
            </a:r>
            <a:r>
              <a:rPr lang="en-US" altLang="zh-CN" sz="1600" dirty="0" smtClean="0"/>
              <a:t>H</a:t>
            </a:r>
            <a:r>
              <a:rPr lang="en-US" altLang="zh-CN" sz="1600" baseline="30000" dirty="0" smtClean="0"/>
              <a:t>+</a:t>
            </a:r>
            <a:r>
              <a:rPr lang="zh-CN" altLang="en-US" sz="1600" dirty="0" smtClean="0"/>
              <a:t>）氧化为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4</a:t>
            </a:r>
            <a:r>
              <a:rPr lang="en-US" altLang="zh-CN" sz="1600" baseline="30000" dirty="0" smtClean="0"/>
              <a:t>2-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4</a:t>
            </a:r>
            <a:r>
              <a:rPr lang="en-US" altLang="zh-CN" sz="1600" baseline="30000" dirty="0" smtClean="0"/>
              <a:t>2-</a:t>
            </a:r>
            <a:r>
              <a:rPr lang="zh-CN" altLang="en-US" sz="1600" dirty="0" smtClean="0"/>
              <a:t>与</a:t>
            </a:r>
            <a:r>
              <a:rPr lang="en-US" altLang="zh-CN" sz="1600" dirty="0" smtClean="0"/>
              <a:t>Ag</a:t>
            </a:r>
            <a:r>
              <a:rPr lang="en-US" altLang="zh-CN" sz="1600" baseline="30000" dirty="0" smtClean="0"/>
              <a:t>+</a:t>
            </a:r>
            <a:r>
              <a:rPr lang="zh-CN" altLang="en-US" sz="1600" dirty="0" smtClean="0"/>
              <a:t>结合生成</a:t>
            </a:r>
            <a:r>
              <a:rPr lang="en-US" altLang="zh-CN" sz="1600" dirty="0" smtClean="0"/>
              <a:t>Ag</a:t>
            </a:r>
            <a:r>
              <a:rPr lang="en-US" altLang="zh-CN" sz="1600" baseline="-25000" dirty="0" smtClean="0"/>
              <a:t>2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4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819" y="2524125"/>
            <a:ext cx="224083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1559471" y="4603533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rgbClr val="FF0000"/>
                </a:solidFill>
              </a:rPr>
              <a:t>控制变量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8150" y="3336058"/>
            <a:ext cx="18722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rgbClr val="FF0000"/>
                </a:solidFill>
              </a:rPr>
              <a:t>通过替换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rgbClr val="FF0000"/>
                </a:solidFill>
              </a:rPr>
              <a:t>排除干扰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28184" y="2295525"/>
            <a:ext cx="2915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BaSO</a:t>
            </a:r>
            <a:r>
              <a:rPr lang="en-US" altLang="zh-CN" b="1" baseline="-25000" dirty="0" smtClean="0"/>
              <a:t>4</a:t>
            </a:r>
            <a:r>
              <a:rPr lang="zh-CN" altLang="en-US" b="1" dirty="0" smtClean="0"/>
              <a:t>（</a:t>
            </a:r>
            <a:r>
              <a:rPr lang="en-US" altLang="zh-CN" b="1" dirty="0" smtClean="0"/>
              <a:t>BaSO</a:t>
            </a:r>
            <a:r>
              <a:rPr lang="en-US" altLang="zh-CN" b="1" baseline="-25000" dirty="0" smtClean="0"/>
              <a:t>3</a:t>
            </a:r>
            <a:r>
              <a:rPr lang="zh-CN" altLang="en-US" b="1" dirty="0" smtClean="0"/>
              <a:t>）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7271792" y="3332914"/>
            <a:ext cx="18722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rgbClr val="FF0000"/>
                </a:solidFill>
              </a:rPr>
              <a:t>通过消除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rgbClr val="FF0000"/>
                </a:solidFill>
              </a:rPr>
              <a:t>排除干扰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17229" y="3977748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0.12mol/L pH=1</a:t>
            </a:r>
            <a:endParaRPr lang="zh-CN" altLang="en-US" b="1" baseline="-25000" dirty="0"/>
          </a:p>
        </p:txBody>
      </p:sp>
      <p:sp>
        <p:nvSpPr>
          <p:cNvPr id="20" name="矩形 19"/>
          <p:cNvSpPr/>
          <p:nvPr/>
        </p:nvSpPr>
        <p:spPr>
          <a:xfrm>
            <a:off x="6153150" y="4444425"/>
            <a:ext cx="2571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若白色沉淀不溶解则说明猜想①成立</a:t>
            </a:r>
            <a:endParaRPr lang="zh-CN" altLang="en-US" sz="160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61051" y="2009775"/>
            <a:ext cx="72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×</a:t>
            </a:r>
            <a:endParaRPr lang="zh-CN" altLang="en-US" sz="4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101805" y="2850096"/>
            <a:ext cx="1656184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561652" y="2265090"/>
            <a:ext cx="34388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实验设计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：猜想①成立</a:t>
            </a:r>
            <a:endParaRPr lang="zh-CN" altLang="en-US" sz="20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10" grpId="0"/>
      <p:bldP spid="11" grpId="0"/>
      <p:bldP spid="12" grpId="0"/>
      <p:bldP spid="13" grpId="0"/>
      <p:bldP spid="14" grpId="0"/>
      <p:bldP spid="20" grpId="0"/>
      <p:bldP spid="21" grpId="0"/>
      <p:bldP spid="22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6751" y="154244"/>
            <a:ext cx="1009649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猜想</a:t>
            </a:r>
            <a:r>
              <a:rPr lang="en-US" altLang="zh-CN" sz="2000" b="1" dirty="0" smtClean="0"/>
              <a:t>:</a:t>
            </a:r>
          </a:p>
        </p:txBody>
      </p:sp>
      <p:sp>
        <p:nvSpPr>
          <p:cNvPr id="15" name="矩形 14"/>
          <p:cNvSpPr/>
          <p:nvPr/>
        </p:nvSpPr>
        <p:spPr>
          <a:xfrm>
            <a:off x="1870461" y="0"/>
            <a:ext cx="4964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                    </a:t>
            </a:r>
            <a:r>
              <a:rPr lang="en-US" altLang="zh-CN" sz="2000" dirty="0" smtClean="0">
                <a:solidFill>
                  <a:srgbClr val="FF0000"/>
                </a:solidFill>
              </a:rPr>
              <a:t>+6             +4</a:t>
            </a:r>
          </a:p>
          <a:p>
            <a:r>
              <a:rPr lang="zh-CN" altLang="zh-CN" sz="2000" dirty="0" smtClean="0"/>
              <a:t>可能为</a:t>
            </a:r>
            <a:r>
              <a:rPr lang="zh-CN" altLang="en-US" sz="2000" dirty="0" smtClean="0"/>
              <a:t>①</a:t>
            </a:r>
            <a:r>
              <a:rPr lang="en-US" altLang="zh-CN" sz="2000" dirty="0" smtClean="0"/>
              <a:t>Ag</a:t>
            </a:r>
            <a:r>
              <a:rPr lang="en-US" altLang="zh-CN" sz="2000" baseline="-25000" dirty="0" smtClean="0"/>
              <a:t>2</a:t>
            </a:r>
            <a:r>
              <a:rPr lang="en-US" altLang="zh-CN" sz="2000" dirty="0" smtClean="0"/>
              <a:t>SO</a:t>
            </a:r>
            <a:r>
              <a:rPr lang="en-US" altLang="zh-CN" sz="2000" baseline="-25000" dirty="0" smtClean="0"/>
              <a:t>4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②</a:t>
            </a:r>
            <a:r>
              <a:rPr lang="en-US" altLang="zh-CN" sz="2000" dirty="0" smtClean="0"/>
              <a:t> Ag</a:t>
            </a:r>
            <a:r>
              <a:rPr lang="en-US" altLang="zh-CN" sz="2000" baseline="-25000" dirty="0" smtClean="0"/>
              <a:t>2</a:t>
            </a:r>
            <a:r>
              <a:rPr lang="en-US" altLang="zh-CN" sz="2000" dirty="0" smtClean="0"/>
              <a:t>SO</a:t>
            </a:r>
            <a:r>
              <a:rPr lang="en-US" altLang="zh-CN" sz="2000" baseline="-25000" dirty="0" smtClean="0"/>
              <a:t>3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③</a:t>
            </a:r>
            <a:r>
              <a:rPr lang="zh-CN" altLang="zh-CN" sz="2000" dirty="0" smtClean="0"/>
              <a:t>二者混合物</a:t>
            </a:r>
            <a:endParaRPr lang="en-US" altLang="zh-CN" sz="2000" b="1" dirty="0" smtClean="0"/>
          </a:p>
        </p:txBody>
      </p:sp>
      <p:sp>
        <p:nvSpPr>
          <p:cNvPr id="16" name="矩形 15"/>
          <p:cNvSpPr/>
          <p:nvPr/>
        </p:nvSpPr>
        <p:spPr>
          <a:xfrm>
            <a:off x="666752" y="1059119"/>
            <a:ext cx="914398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依据</a:t>
            </a:r>
            <a:r>
              <a:rPr lang="en-US" altLang="zh-CN" sz="2000" b="1" dirty="0" smtClean="0"/>
              <a:t>:</a:t>
            </a:r>
          </a:p>
        </p:txBody>
      </p:sp>
      <p:sp>
        <p:nvSpPr>
          <p:cNvPr id="17" name="矩形 16"/>
          <p:cNvSpPr/>
          <p:nvPr/>
        </p:nvSpPr>
        <p:spPr>
          <a:xfrm>
            <a:off x="571501" y="1763969"/>
            <a:ext cx="2314574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设计实验并验证</a:t>
            </a:r>
            <a:r>
              <a:rPr lang="en-US" altLang="zh-CN" sz="2000" b="1" dirty="0" smtClean="0"/>
              <a:t>:</a:t>
            </a:r>
          </a:p>
        </p:txBody>
      </p:sp>
      <p:sp>
        <p:nvSpPr>
          <p:cNvPr id="18" name="矩形 17"/>
          <p:cNvSpPr/>
          <p:nvPr/>
        </p:nvSpPr>
        <p:spPr>
          <a:xfrm>
            <a:off x="1927611" y="1266825"/>
            <a:ext cx="59538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/>
              <a:t>②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2</a:t>
            </a:r>
            <a:r>
              <a:rPr lang="zh-CN" altLang="en-US" sz="1600" dirty="0" smtClean="0"/>
              <a:t>溶于水产生</a:t>
            </a:r>
            <a:r>
              <a:rPr lang="en-US" altLang="zh-CN" sz="1600" dirty="0" smtClean="0"/>
              <a:t>H</a:t>
            </a:r>
            <a:r>
              <a:rPr lang="en-US" altLang="zh-CN" sz="1600" baseline="-25000" dirty="0" smtClean="0"/>
              <a:t>2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3</a:t>
            </a:r>
            <a:r>
              <a:rPr lang="zh-CN" altLang="en-US" sz="1600" dirty="0" smtClean="0"/>
              <a:t>，电离出的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3</a:t>
            </a:r>
            <a:r>
              <a:rPr lang="en-US" altLang="zh-CN" sz="1600" baseline="30000" dirty="0" smtClean="0"/>
              <a:t>2-</a:t>
            </a:r>
            <a:r>
              <a:rPr lang="zh-CN" altLang="en-US" sz="1600" dirty="0" smtClean="0"/>
              <a:t>与</a:t>
            </a:r>
            <a:r>
              <a:rPr lang="en-US" altLang="zh-CN" sz="1600" dirty="0" smtClean="0"/>
              <a:t>Ag</a:t>
            </a:r>
            <a:r>
              <a:rPr lang="en-US" altLang="zh-CN" sz="1600" baseline="30000" dirty="0" smtClean="0"/>
              <a:t>+</a:t>
            </a:r>
            <a:r>
              <a:rPr lang="zh-CN" altLang="en-US" sz="1600" dirty="0" smtClean="0"/>
              <a:t>结合生成</a:t>
            </a:r>
            <a:r>
              <a:rPr lang="en-US" altLang="zh-CN" sz="1600" dirty="0" smtClean="0"/>
              <a:t>Ag</a:t>
            </a:r>
            <a:r>
              <a:rPr lang="en-US" altLang="zh-CN" sz="1600" baseline="-25000" dirty="0" smtClean="0"/>
              <a:t>2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3</a:t>
            </a:r>
          </a:p>
        </p:txBody>
      </p:sp>
      <p:sp>
        <p:nvSpPr>
          <p:cNvPr id="19" name="矩形 18"/>
          <p:cNvSpPr/>
          <p:nvPr/>
        </p:nvSpPr>
        <p:spPr>
          <a:xfrm>
            <a:off x="1889511" y="876300"/>
            <a:ext cx="67120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/>
              <a:t>①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2</a:t>
            </a:r>
            <a:r>
              <a:rPr lang="zh-CN" altLang="en-US" sz="1600" dirty="0" smtClean="0"/>
              <a:t>被溶液中的</a:t>
            </a:r>
            <a:r>
              <a:rPr lang="en-US" altLang="zh-CN" sz="1600" dirty="0" smtClean="0"/>
              <a:t>NO</a:t>
            </a:r>
            <a:r>
              <a:rPr lang="en-US" altLang="zh-CN" sz="1600" baseline="-25000" dirty="0" smtClean="0"/>
              <a:t>3</a:t>
            </a:r>
            <a:r>
              <a:rPr lang="en-US" altLang="zh-CN" sz="1600" baseline="30000" dirty="0" smtClean="0"/>
              <a:t>-</a:t>
            </a:r>
            <a:r>
              <a:rPr lang="zh-CN" altLang="en-US" sz="1600" dirty="0" smtClean="0"/>
              <a:t>（</a:t>
            </a:r>
            <a:r>
              <a:rPr lang="en-US" altLang="zh-CN" sz="1600" dirty="0" smtClean="0"/>
              <a:t>H</a:t>
            </a:r>
            <a:r>
              <a:rPr lang="en-US" altLang="zh-CN" sz="1600" baseline="30000" dirty="0" smtClean="0"/>
              <a:t>+</a:t>
            </a:r>
            <a:r>
              <a:rPr lang="zh-CN" altLang="en-US" sz="1600" dirty="0" smtClean="0"/>
              <a:t>）氧化为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4</a:t>
            </a:r>
            <a:r>
              <a:rPr lang="en-US" altLang="zh-CN" sz="1600" baseline="30000" dirty="0" smtClean="0"/>
              <a:t>2-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4</a:t>
            </a:r>
            <a:r>
              <a:rPr lang="en-US" altLang="zh-CN" sz="1600" baseline="30000" dirty="0" smtClean="0"/>
              <a:t>2-</a:t>
            </a:r>
            <a:r>
              <a:rPr lang="zh-CN" altLang="en-US" sz="1600" dirty="0" smtClean="0"/>
              <a:t>与</a:t>
            </a:r>
            <a:r>
              <a:rPr lang="en-US" altLang="zh-CN" sz="1600" dirty="0" smtClean="0"/>
              <a:t>Ag</a:t>
            </a:r>
            <a:r>
              <a:rPr lang="en-US" altLang="zh-CN" sz="1600" baseline="30000" dirty="0" smtClean="0"/>
              <a:t>+</a:t>
            </a:r>
            <a:r>
              <a:rPr lang="zh-CN" altLang="en-US" sz="1600" dirty="0" smtClean="0"/>
              <a:t>结合生成</a:t>
            </a:r>
            <a:r>
              <a:rPr lang="en-US" altLang="zh-CN" sz="1600" dirty="0" smtClean="0"/>
              <a:t>Ag</a:t>
            </a:r>
            <a:r>
              <a:rPr lang="en-US" altLang="zh-CN" sz="1600" baseline="-25000" dirty="0" smtClean="0"/>
              <a:t>2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4</a:t>
            </a:r>
          </a:p>
        </p:txBody>
      </p:sp>
      <p:sp>
        <p:nvSpPr>
          <p:cNvPr id="24" name="矩形 23"/>
          <p:cNvSpPr/>
          <p:nvPr/>
        </p:nvSpPr>
        <p:spPr>
          <a:xfrm>
            <a:off x="656903" y="2788965"/>
            <a:ext cx="17148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验证实验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zh-CN" altLang="en-US" sz="2000" b="1" baseline="-250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75" y="2165648"/>
            <a:ext cx="5029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矩形 25"/>
          <p:cNvSpPr/>
          <p:nvPr/>
        </p:nvSpPr>
        <p:spPr>
          <a:xfrm>
            <a:off x="200024" y="3495615"/>
            <a:ext cx="2905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经验证：猜想①不成立</a:t>
            </a:r>
            <a:endParaRPr lang="zh-CN" altLang="en-US" sz="2000" b="1" baseline="-250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1728788"/>
            <a:ext cx="16287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2469679" y="4581524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0.12mol/L pH=1</a:t>
            </a:r>
            <a:endParaRPr lang="zh-CN" altLang="en-US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6751" y="154244"/>
            <a:ext cx="1009649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猜想</a:t>
            </a:r>
            <a:r>
              <a:rPr lang="en-US" altLang="zh-CN" sz="2000" b="1" dirty="0" smtClean="0"/>
              <a:t>:</a:t>
            </a:r>
          </a:p>
        </p:txBody>
      </p:sp>
      <p:sp>
        <p:nvSpPr>
          <p:cNvPr id="15" name="矩形 14"/>
          <p:cNvSpPr/>
          <p:nvPr/>
        </p:nvSpPr>
        <p:spPr>
          <a:xfrm>
            <a:off x="1870461" y="0"/>
            <a:ext cx="4964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                    </a:t>
            </a:r>
            <a:r>
              <a:rPr lang="en-US" altLang="zh-CN" sz="2000" dirty="0" smtClean="0">
                <a:solidFill>
                  <a:srgbClr val="FF0000"/>
                </a:solidFill>
              </a:rPr>
              <a:t>+6             +4</a:t>
            </a:r>
          </a:p>
          <a:p>
            <a:r>
              <a:rPr lang="zh-CN" altLang="zh-CN" sz="2000" dirty="0" smtClean="0"/>
              <a:t>可能为</a:t>
            </a:r>
            <a:r>
              <a:rPr lang="zh-CN" altLang="en-US" sz="2000" dirty="0" smtClean="0"/>
              <a:t>①</a:t>
            </a:r>
            <a:r>
              <a:rPr lang="en-US" altLang="zh-CN" sz="2000" dirty="0" smtClean="0"/>
              <a:t>Ag</a:t>
            </a:r>
            <a:r>
              <a:rPr lang="en-US" altLang="zh-CN" sz="2000" baseline="-25000" dirty="0" smtClean="0"/>
              <a:t>2</a:t>
            </a:r>
            <a:r>
              <a:rPr lang="en-US" altLang="zh-CN" sz="2000" dirty="0" smtClean="0"/>
              <a:t>SO</a:t>
            </a:r>
            <a:r>
              <a:rPr lang="en-US" altLang="zh-CN" sz="2000" baseline="-25000" dirty="0" smtClean="0"/>
              <a:t>4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②</a:t>
            </a:r>
            <a:r>
              <a:rPr lang="en-US" altLang="zh-CN" sz="2000" dirty="0" smtClean="0"/>
              <a:t> Ag</a:t>
            </a:r>
            <a:r>
              <a:rPr lang="en-US" altLang="zh-CN" sz="2000" baseline="-25000" dirty="0" smtClean="0"/>
              <a:t>2</a:t>
            </a:r>
            <a:r>
              <a:rPr lang="en-US" altLang="zh-CN" sz="2000" dirty="0" smtClean="0"/>
              <a:t>SO</a:t>
            </a:r>
            <a:r>
              <a:rPr lang="en-US" altLang="zh-CN" sz="2000" baseline="-25000" dirty="0" smtClean="0"/>
              <a:t>3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③</a:t>
            </a:r>
            <a:r>
              <a:rPr lang="zh-CN" altLang="zh-CN" sz="2000" dirty="0" smtClean="0"/>
              <a:t>二者混合物</a:t>
            </a:r>
            <a:endParaRPr lang="en-US" altLang="zh-CN" sz="2000" b="1" dirty="0" smtClean="0"/>
          </a:p>
        </p:txBody>
      </p:sp>
      <p:sp>
        <p:nvSpPr>
          <p:cNvPr id="16" name="矩形 15"/>
          <p:cNvSpPr/>
          <p:nvPr/>
        </p:nvSpPr>
        <p:spPr>
          <a:xfrm>
            <a:off x="666752" y="1059119"/>
            <a:ext cx="914398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依据</a:t>
            </a:r>
            <a:r>
              <a:rPr lang="en-US" altLang="zh-CN" sz="2000" b="1" dirty="0" smtClean="0"/>
              <a:t>:</a:t>
            </a:r>
          </a:p>
        </p:txBody>
      </p:sp>
      <p:sp>
        <p:nvSpPr>
          <p:cNvPr id="17" name="矩形 16"/>
          <p:cNvSpPr/>
          <p:nvPr/>
        </p:nvSpPr>
        <p:spPr>
          <a:xfrm>
            <a:off x="571501" y="1763969"/>
            <a:ext cx="2314574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设计实验并验证</a:t>
            </a:r>
            <a:r>
              <a:rPr lang="en-US" altLang="zh-CN" sz="2000" b="1" dirty="0" smtClean="0"/>
              <a:t>:</a:t>
            </a:r>
          </a:p>
        </p:txBody>
      </p:sp>
      <p:sp>
        <p:nvSpPr>
          <p:cNvPr id="18" name="矩形 17"/>
          <p:cNvSpPr/>
          <p:nvPr/>
        </p:nvSpPr>
        <p:spPr>
          <a:xfrm>
            <a:off x="1927611" y="1266825"/>
            <a:ext cx="59538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/>
              <a:t>②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2</a:t>
            </a:r>
            <a:r>
              <a:rPr lang="zh-CN" altLang="en-US" sz="1600" dirty="0" smtClean="0"/>
              <a:t>溶于水产生</a:t>
            </a:r>
            <a:r>
              <a:rPr lang="en-US" altLang="zh-CN" sz="1600" dirty="0" smtClean="0"/>
              <a:t>H</a:t>
            </a:r>
            <a:r>
              <a:rPr lang="en-US" altLang="zh-CN" sz="1600" baseline="-25000" dirty="0" smtClean="0"/>
              <a:t>2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3</a:t>
            </a:r>
            <a:r>
              <a:rPr lang="zh-CN" altLang="en-US" sz="1600" dirty="0" smtClean="0"/>
              <a:t>，电离出的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3</a:t>
            </a:r>
            <a:r>
              <a:rPr lang="en-US" altLang="zh-CN" sz="1600" baseline="30000" dirty="0" smtClean="0"/>
              <a:t>2-</a:t>
            </a:r>
            <a:r>
              <a:rPr lang="zh-CN" altLang="en-US" sz="1600" dirty="0" smtClean="0"/>
              <a:t>与</a:t>
            </a:r>
            <a:r>
              <a:rPr lang="en-US" altLang="zh-CN" sz="1600" dirty="0" smtClean="0"/>
              <a:t>Ag</a:t>
            </a:r>
            <a:r>
              <a:rPr lang="en-US" altLang="zh-CN" sz="1600" baseline="30000" dirty="0" smtClean="0"/>
              <a:t>+</a:t>
            </a:r>
            <a:r>
              <a:rPr lang="zh-CN" altLang="en-US" sz="1600" dirty="0" smtClean="0"/>
              <a:t>结合生成</a:t>
            </a:r>
            <a:r>
              <a:rPr lang="en-US" altLang="zh-CN" sz="1600" dirty="0" smtClean="0"/>
              <a:t>Ag</a:t>
            </a:r>
            <a:r>
              <a:rPr lang="en-US" altLang="zh-CN" sz="1600" baseline="-25000" dirty="0" smtClean="0"/>
              <a:t>2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3</a:t>
            </a:r>
          </a:p>
        </p:txBody>
      </p:sp>
      <p:sp>
        <p:nvSpPr>
          <p:cNvPr id="19" name="矩形 18"/>
          <p:cNvSpPr/>
          <p:nvPr/>
        </p:nvSpPr>
        <p:spPr>
          <a:xfrm>
            <a:off x="1889511" y="876300"/>
            <a:ext cx="67120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/>
              <a:t>①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2</a:t>
            </a:r>
            <a:r>
              <a:rPr lang="zh-CN" altLang="en-US" sz="1600" dirty="0" smtClean="0"/>
              <a:t>被溶液中的</a:t>
            </a:r>
            <a:r>
              <a:rPr lang="en-US" altLang="zh-CN" sz="1600" dirty="0" smtClean="0"/>
              <a:t>NO</a:t>
            </a:r>
            <a:r>
              <a:rPr lang="en-US" altLang="zh-CN" sz="1600" baseline="-25000" dirty="0" smtClean="0"/>
              <a:t>3</a:t>
            </a:r>
            <a:r>
              <a:rPr lang="en-US" altLang="zh-CN" sz="1600" baseline="30000" dirty="0" smtClean="0"/>
              <a:t>-</a:t>
            </a:r>
            <a:r>
              <a:rPr lang="zh-CN" altLang="en-US" sz="1600" dirty="0" smtClean="0"/>
              <a:t>（</a:t>
            </a:r>
            <a:r>
              <a:rPr lang="en-US" altLang="zh-CN" sz="1600" dirty="0" smtClean="0"/>
              <a:t>H</a:t>
            </a:r>
            <a:r>
              <a:rPr lang="en-US" altLang="zh-CN" sz="1600" baseline="30000" dirty="0" smtClean="0"/>
              <a:t>+</a:t>
            </a:r>
            <a:r>
              <a:rPr lang="zh-CN" altLang="en-US" sz="1600" dirty="0" smtClean="0"/>
              <a:t>）氧化为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4</a:t>
            </a:r>
            <a:r>
              <a:rPr lang="en-US" altLang="zh-CN" sz="1600" baseline="30000" dirty="0" smtClean="0"/>
              <a:t>2-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4</a:t>
            </a:r>
            <a:r>
              <a:rPr lang="en-US" altLang="zh-CN" sz="1600" baseline="30000" dirty="0" smtClean="0"/>
              <a:t>2-</a:t>
            </a:r>
            <a:r>
              <a:rPr lang="zh-CN" altLang="en-US" sz="1600" dirty="0" smtClean="0"/>
              <a:t>与</a:t>
            </a:r>
            <a:r>
              <a:rPr lang="en-US" altLang="zh-CN" sz="1600" dirty="0" smtClean="0"/>
              <a:t>Ag</a:t>
            </a:r>
            <a:r>
              <a:rPr lang="en-US" altLang="zh-CN" sz="1600" baseline="30000" dirty="0" smtClean="0"/>
              <a:t>+</a:t>
            </a:r>
            <a:r>
              <a:rPr lang="zh-CN" altLang="en-US" sz="1600" dirty="0" smtClean="0"/>
              <a:t>结合生成</a:t>
            </a:r>
            <a:r>
              <a:rPr lang="en-US" altLang="zh-CN" sz="1600" dirty="0" smtClean="0"/>
              <a:t>Ag</a:t>
            </a:r>
            <a:r>
              <a:rPr lang="en-US" altLang="zh-CN" sz="1600" baseline="-25000" dirty="0" smtClean="0"/>
              <a:t>2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4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207" y="2935542"/>
            <a:ext cx="19621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1488" y="2881536"/>
            <a:ext cx="2009775" cy="183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6623720" y="3415308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chemeClr val="tx1"/>
                </a:solidFill>
              </a:rPr>
              <a:t>若紫色褪去或变浅，则猜想②成立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305300" y="3905249"/>
            <a:ext cx="1542331" cy="866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609850" y="4015662"/>
            <a:ext cx="1028699" cy="556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46820" y="3723439"/>
            <a:ext cx="18722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rgbClr val="FF0000"/>
                </a:solidFill>
              </a:rPr>
              <a:t>通过消除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rgbClr val="FF0000"/>
                </a:solidFill>
              </a:rPr>
              <a:t>排除干扰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247231" y="3907650"/>
            <a:ext cx="1800200" cy="9181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5884143" y="4069669"/>
            <a:ext cx="18722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rgbClr val="FF0000"/>
                </a:solidFill>
              </a:rPr>
              <a:t>通过对照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rgbClr val="FF0000"/>
                </a:solidFill>
              </a:rPr>
              <a:t>排除干扰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61652" y="2265090"/>
            <a:ext cx="34388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实验设计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：猜想②成立</a:t>
            </a:r>
            <a:endParaRPr lang="zh-CN" altLang="en-US" sz="20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21" grpId="0" animBg="1"/>
      <p:bldP spid="22" grpId="0"/>
      <p:bldP spid="27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6751" y="154244"/>
            <a:ext cx="1009649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猜想</a:t>
            </a:r>
            <a:r>
              <a:rPr lang="en-US" altLang="zh-CN" sz="2000" b="1" dirty="0" smtClean="0"/>
              <a:t>:</a:t>
            </a:r>
          </a:p>
        </p:txBody>
      </p:sp>
      <p:sp>
        <p:nvSpPr>
          <p:cNvPr id="15" name="矩形 14"/>
          <p:cNvSpPr/>
          <p:nvPr/>
        </p:nvSpPr>
        <p:spPr>
          <a:xfrm>
            <a:off x="1870461" y="0"/>
            <a:ext cx="4964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                    </a:t>
            </a:r>
            <a:r>
              <a:rPr lang="en-US" altLang="zh-CN" sz="2000" dirty="0" smtClean="0">
                <a:solidFill>
                  <a:srgbClr val="FF0000"/>
                </a:solidFill>
              </a:rPr>
              <a:t>+6             +4</a:t>
            </a:r>
          </a:p>
          <a:p>
            <a:r>
              <a:rPr lang="zh-CN" altLang="zh-CN" sz="2000" dirty="0" smtClean="0"/>
              <a:t>可能为</a:t>
            </a:r>
            <a:r>
              <a:rPr lang="zh-CN" altLang="en-US" sz="2000" dirty="0" smtClean="0"/>
              <a:t>①</a:t>
            </a:r>
            <a:r>
              <a:rPr lang="en-US" altLang="zh-CN" sz="2000" dirty="0" smtClean="0"/>
              <a:t>Ag</a:t>
            </a:r>
            <a:r>
              <a:rPr lang="en-US" altLang="zh-CN" sz="2000" baseline="-25000" dirty="0" smtClean="0"/>
              <a:t>2</a:t>
            </a:r>
            <a:r>
              <a:rPr lang="en-US" altLang="zh-CN" sz="2000" dirty="0" smtClean="0"/>
              <a:t>SO</a:t>
            </a:r>
            <a:r>
              <a:rPr lang="en-US" altLang="zh-CN" sz="2000" baseline="-25000" dirty="0" smtClean="0"/>
              <a:t>4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②</a:t>
            </a:r>
            <a:r>
              <a:rPr lang="en-US" altLang="zh-CN" sz="2000" dirty="0" smtClean="0"/>
              <a:t> Ag</a:t>
            </a:r>
            <a:r>
              <a:rPr lang="en-US" altLang="zh-CN" sz="2000" baseline="-25000" dirty="0" smtClean="0"/>
              <a:t>2</a:t>
            </a:r>
            <a:r>
              <a:rPr lang="en-US" altLang="zh-CN" sz="2000" dirty="0" smtClean="0"/>
              <a:t>SO</a:t>
            </a:r>
            <a:r>
              <a:rPr lang="en-US" altLang="zh-CN" sz="2000" baseline="-25000" dirty="0" smtClean="0"/>
              <a:t>3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③</a:t>
            </a:r>
            <a:r>
              <a:rPr lang="zh-CN" altLang="zh-CN" sz="2000" dirty="0" smtClean="0"/>
              <a:t>二者混合物</a:t>
            </a:r>
            <a:endParaRPr lang="en-US" altLang="zh-CN" sz="2000" b="1" dirty="0" smtClean="0"/>
          </a:p>
        </p:txBody>
      </p:sp>
      <p:sp>
        <p:nvSpPr>
          <p:cNvPr id="16" name="矩形 15"/>
          <p:cNvSpPr/>
          <p:nvPr/>
        </p:nvSpPr>
        <p:spPr>
          <a:xfrm>
            <a:off x="666752" y="1059119"/>
            <a:ext cx="914398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依据</a:t>
            </a:r>
            <a:r>
              <a:rPr lang="en-US" altLang="zh-CN" sz="2000" b="1" dirty="0" smtClean="0"/>
              <a:t>:</a:t>
            </a:r>
          </a:p>
        </p:txBody>
      </p:sp>
      <p:sp>
        <p:nvSpPr>
          <p:cNvPr id="17" name="矩形 16"/>
          <p:cNvSpPr/>
          <p:nvPr/>
        </p:nvSpPr>
        <p:spPr>
          <a:xfrm>
            <a:off x="571501" y="1763969"/>
            <a:ext cx="2314574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设计实验并验证</a:t>
            </a:r>
            <a:r>
              <a:rPr lang="en-US" altLang="zh-CN" sz="2000" b="1" dirty="0" smtClean="0"/>
              <a:t>:</a:t>
            </a:r>
          </a:p>
        </p:txBody>
      </p:sp>
      <p:sp>
        <p:nvSpPr>
          <p:cNvPr id="18" name="矩形 17"/>
          <p:cNvSpPr/>
          <p:nvPr/>
        </p:nvSpPr>
        <p:spPr>
          <a:xfrm>
            <a:off x="1927611" y="1266825"/>
            <a:ext cx="59538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/>
              <a:t>②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2</a:t>
            </a:r>
            <a:r>
              <a:rPr lang="zh-CN" altLang="en-US" sz="1600" dirty="0" smtClean="0"/>
              <a:t>溶于水产生</a:t>
            </a:r>
            <a:r>
              <a:rPr lang="en-US" altLang="zh-CN" sz="1600" dirty="0" smtClean="0"/>
              <a:t>H</a:t>
            </a:r>
            <a:r>
              <a:rPr lang="en-US" altLang="zh-CN" sz="1600" baseline="-25000" dirty="0" smtClean="0"/>
              <a:t>2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3</a:t>
            </a:r>
            <a:r>
              <a:rPr lang="zh-CN" altLang="en-US" sz="1600" dirty="0" smtClean="0"/>
              <a:t>，电离出的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3</a:t>
            </a:r>
            <a:r>
              <a:rPr lang="en-US" altLang="zh-CN" sz="1600" baseline="30000" dirty="0" smtClean="0"/>
              <a:t>2-</a:t>
            </a:r>
            <a:r>
              <a:rPr lang="zh-CN" altLang="en-US" sz="1600" dirty="0" smtClean="0"/>
              <a:t>与</a:t>
            </a:r>
            <a:r>
              <a:rPr lang="en-US" altLang="zh-CN" sz="1600" dirty="0" smtClean="0"/>
              <a:t>Ag</a:t>
            </a:r>
            <a:r>
              <a:rPr lang="en-US" altLang="zh-CN" sz="1600" baseline="30000" dirty="0" smtClean="0"/>
              <a:t>+</a:t>
            </a:r>
            <a:r>
              <a:rPr lang="zh-CN" altLang="en-US" sz="1600" dirty="0" smtClean="0"/>
              <a:t>结合生成</a:t>
            </a:r>
            <a:r>
              <a:rPr lang="en-US" altLang="zh-CN" sz="1600" dirty="0" smtClean="0"/>
              <a:t>Ag</a:t>
            </a:r>
            <a:r>
              <a:rPr lang="en-US" altLang="zh-CN" sz="1600" baseline="-25000" dirty="0" smtClean="0"/>
              <a:t>2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3</a:t>
            </a:r>
          </a:p>
        </p:txBody>
      </p:sp>
      <p:sp>
        <p:nvSpPr>
          <p:cNvPr id="19" name="矩形 18"/>
          <p:cNvSpPr/>
          <p:nvPr/>
        </p:nvSpPr>
        <p:spPr>
          <a:xfrm>
            <a:off x="1889511" y="876300"/>
            <a:ext cx="67120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/>
              <a:t>①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2</a:t>
            </a:r>
            <a:r>
              <a:rPr lang="zh-CN" altLang="en-US" sz="1600" dirty="0" smtClean="0"/>
              <a:t>被溶液中的</a:t>
            </a:r>
            <a:r>
              <a:rPr lang="en-US" altLang="zh-CN" sz="1600" dirty="0" smtClean="0"/>
              <a:t>NO</a:t>
            </a:r>
            <a:r>
              <a:rPr lang="en-US" altLang="zh-CN" sz="1600" baseline="-25000" dirty="0" smtClean="0"/>
              <a:t>3</a:t>
            </a:r>
            <a:r>
              <a:rPr lang="en-US" altLang="zh-CN" sz="1600" baseline="30000" dirty="0" smtClean="0"/>
              <a:t>-</a:t>
            </a:r>
            <a:r>
              <a:rPr lang="zh-CN" altLang="en-US" sz="1600" dirty="0" smtClean="0"/>
              <a:t>（</a:t>
            </a:r>
            <a:r>
              <a:rPr lang="en-US" altLang="zh-CN" sz="1600" dirty="0" smtClean="0"/>
              <a:t>H</a:t>
            </a:r>
            <a:r>
              <a:rPr lang="en-US" altLang="zh-CN" sz="1600" baseline="30000" dirty="0" smtClean="0"/>
              <a:t>+</a:t>
            </a:r>
            <a:r>
              <a:rPr lang="zh-CN" altLang="en-US" sz="1600" dirty="0" smtClean="0"/>
              <a:t>）氧化为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4</a:t>
            </a:r>
            <a:r>
              <a:rPr lang="en-US" altLang="zh-CN" sz="1600" baseline="30000" dirty="0" smtClean="0"/>
              <a:t>2-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4</a:t>
            </a:r>
            <a:r>
              <a:rPr lang="en-US" altLang="zh-CN" sz="1600" baseline="30000" dirty="0" smtClean="0"/>
              <a:t>2-</a:t>
            </a:r>
            <a:r>
              <a:rPr lang="zh-CN" altLang="en-US" sz="1600" dirty="0" smtClean="0"/>
              <a:t>与</a:t>
            </a:r>
            <a:r>
              <a:rPr lang="en-US" altLang="zh-CN" sz="1600" dirty="0" smtClean="0"/>
              <a:t>Ag</a:t>
            </a:r>
            <a:r>
              <a:rPr lang="en-US" altLang="zh-CN" sz="1600" baseline="30000" dirty="0" smtClean="0"/>
              <a:t>+</a:t>
            </a:r>
            <a:r>
              <a:rPr lang="zh-CN" altLang="en-US" sz="1600" dirty="0" smtClean="0"/>
              <a:t>结合生成</a:t>
            </a:r>
            <a:r>
              <a:rPr lang="en-US" altLang="zh-CN" sz="1600" dirty="0" smtClean="0"/>
              <a:t>Ag</a:t>
            </a:r>
            <a:r>
              <a:rPr lang="en-US" altLang="zh-CN" sz="1600" baseline="-25000" dirty="0" smtClean="0"/>
              <a:t>2</a:t>
            </a:r>
            <a:r>
              <a:rPr lang="en-US" altLang="zh-CN" sz="1600" dirty="0" smtClean="0"/>
              <a:t>SO</a:t>
            </a:r>
            <a:r>
              <a:rPr lang="en-US" altLang="zh-CN" sz="1600" baseline="-25000" dirty="0" smtClean="0"/>
              <a:t>4</a:t>
            </a:r>
          </a:p>
        </p:txBody>
      </p:sp>
      <p:sp>
        <p:nvSpPr>
          <p:cNvPr id="29" name="矩形 28"/>
          <p:cNvSpPr/>
          <p:nvPr/>
        </p:nvSpPr>
        <p:spPr>
          <a:xfrm>
            <a:off x="561652" y="2265090"/>
            <a:ext cx="34388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验证实验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zh-CN" altLang="en-US" sz="2000" b="1" baseline="-25000" dirty="0"/>
          </a:p>
        </p:txBody>
      </p:sp>
      <p:sp>
        <p:nvSpPr>
          <p:cNvPr id="24" name="矩形 23"/>
          <p:cNvSpPr/>
          <p:nvPr/>
        </p:nvSpPr>
        <p:spPr>
          <a:xfrm>
            <a:off x="276225" y="3105090"/>
            <a:ext cx="2476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经验证：猜想②成立</a:t>
            </a:r>
            <a:endParaRPr lang="zh-CN" altLang="en-US" sz="2000" b="1" baseline="-25000" dirty="0">
              <a:solidFill>
                <a:schemeClr val="tx1"/>
              </a:solidFill>
            </a:endParaRPr>
          </a:p>
        </p:txBody>
      </p:sp>
      <p:pic>
        <p:nvPicPr>
          <p:cNvPr id="25" name="Picture 2" descr="E:\2019-2010高一\高一下学期走班情况\停课不停学\网络上课课件及作业\区里录课上交\准备材料\2%pH=1硝酸溶液通入二氧化硫\IMG_20180110_1005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3909" y="2209800"/>
            <a:ext cx="1488281" cy="1984375"/>
          </a:xfrm>
          <a:prstGeom prst="rect">
            <a:avLst/>
          </a:prstGeom>
          <a:noFill/>
        </p:spPr>
      </p:pic>
      <p:sp>
        <p:nvSpPr>
          <p:cNvPr id="26" name="椭圆 25"/>
          <p:cNvSpPr/>
          <p:nvPr/>
        </p:nvSpPr>
        <p:spPr>
          <a:xfrm>
            <a:off x="3333081" y="3250425"/>
            <a:ext cx="810294" cy="57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038475" y="3790890"/>
            <a:ext cx="1238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紫色褪去</a:t>
            </a:r>
            <a:endParaRPr lang="zh-CN" altLang="en-US" sz="2000" b="1" baseline="-25000" dirty="0">
              <a:solidFill>
                <a:srgbClr val="FF0000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2937" y="2260383"/>
            <a:ext cx="1603814" cy="189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矩形 31"/>
          <p:cNvSpPr/>
          <p:nvPr/>
        </p:nvSpPr>
        <p:spPr>
          <a:xfrm>
            <a:off x="6318548" y="2254095"/>
            <a:ext cx="18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rgbClr val="FF0000"/>
                </a:solidFill>
              </a:rPr>
              <a:t>白色沉淀溶解，试管内有红棕色气体产生。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35" name="Picture 3" descr="E:\2019-2010高一\高一下学期走班情况\停课不停学\网络上课课件及作业\区里录课上交\准备材料\2%pH=1硝酸溶液通入二氧化硫\IMG_20171219_104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0341" y="2133600"/>
            <a:ext cx="1650206" cy="2200275"/>
          </a:xfrm>
          <a:prstGeom prst="rect">
            <a:avLst/>
          </a:prstGeom>
          <a:noFill/>
        </p:spPr>
      </p:pic>
      <p:grpSp>
        <p:nvGrpSpPr>
          <p:cNvPr id="21" name="组合 20"/>
          <p:cNvGrpSpPr/>
          <p:nvPr/>
        </p:nvGrpSpPr>
        <p:grpSpPr>
          <a:xfrm>
            <a:off x="6324601" y="3177421"/>
            <a:ext cx="2705100" cy="1661993"/>
            <a:chOff x="6324601" y="3177421"/>
            <a:chExt cx="2705100" cy="1661993"/>
          </a:xfrm>
        </p:grpSpPr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6324601" y="3177421"/>
              <a:ext cx="2705100" cy="1661993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           </a:t>
              </a:r>
              <a:r>
                <a:rPr lang="zh-CN" altLang="en-US" b="1" dirty="0" smtClean="0">
                  <a:solidFill>
                    <a:schemeClr val="tx1"/>
                  </a:solidFill>
                  <a:latin typeface="+mn-ea"/>
                  <a:ea typeface="+mn-ea"/>
                </a:rPr>
                <a:t>温馨提示</a:t>
              </a:r>
              <a:endParaRPr lang="en-US" altLang="zh-CN" b="1" dirty="0" smtClean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endParaRPr lang="en-US" altLang="zh-CN" sz="1600" b="1" dirty="0" smtClean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r>
                <a:rPr lang="en-US" altLang="zh-CN" sz="1600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   +5      </a:t>
              </a:r>
              <a:r>
                <a:rPr lang="zh-CN" altLang="en-US" sz="1200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加还原剂</a:t>
              </a:r>
              <a:r>
                <a:rPr lang="zh-CN" altLang="en-US" sz="1600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        </a:t>
              </a:r>
              <a:r>
                <a:rPr lang="en-US" altLang="zh-CN" sz="1600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+4 </a:t>
              </a:r>
            </a:p>
            <a:p>
              <a:r>
                <a:rPr lang="en-US" altLang="zh-CN" b="1" dirty="0" smtClean="0">
                  <a:solidFill>
                    <a:schemeClr val="tx1"/>
                  </a:solidFill>
                  <a:latin typeface="+mn-ea"/>
                  <a:ea typeface="+mn-ea"/>
                </a:rPr>
                <a:t>    N                       </a:t>
              </a:r>
              <a:r>
                <a:rPr lang="en-US" altLang="zh-CN" b="1" dirty="0" err="1" smtClean="0">
                  <a:solidFill>
                    <a:schemeClr val="tx1"/>
                  </a:solidFill>
                  <a:latin typeface="+mn-ea"/>
                  <a:ea typeface="+mn-ea"/>
                </a:rPr>
                <a:t>N</a:t>
              </a:r>
              <a:endParaRPr lang="en-US" altLang="zh-CN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en-US" altLang="zh-CN" b="1" dirty="0" smtClean="0">
                  <a:solidFill>
                    <a:schemeClr val="tx1"/>
                  </a:solidFill>
                  <a:latin typeface="+mn-ea"/>
                  <a:ea typeface="+mn-ea"/>
                </a:rPr>
                <a:t>  </a:t>
              </a:r>
              <a:r>
                <a:rPr lang="zh-CN" altLang="en-US" b="1" dirty="0" smtClean="0">
                  <a:solidFill>
                    <a:schemeClr val="tx1"/>
                  </a:solidFill>
                  <a:latin typeface="+mn-ea"/>
                  <a:ea typeface="+mn-ea"/>
                </a:rPr>
                <a:t>浓</a:t>
              </a:r>
              <a:r>
                <a:rPr lang="en-US" altLang="zh-CN" b="1" dirty="0" smtClean="0">
                  <a:solidFill>
                    <a:schemeClr val="tx1"/>
                  </a:solidFill>
                  <a:latin typeface="+mn-ea"/>
                  <a:ea typeface="+mn-ea"/>
                </a:rPr>
                <a:t>HNO</a:t>
              </a:r>
              <a:r>
                <a:rPr lang="en-US" altLang="zh-CN" b="1" baseline="-25000" dirty="0" smtClean="0">
                  <a:solidFill>
                    <a:schemeClr val="tx1"/>
                  </a:solidFill>
                  <a:latin typeface="+mn-ea"/>
                  <a:ea typeface="+mn-ea"/>
                </a:rPr>
                <a:t>3</a:t>
              </a:r>
              <a:r>
                <a:rPr lang="en-US" altLang="zh-CN" b="1" dirty="0" smtClean="0">
                  <a:solidFill>
                    <a:schemeClr val="tx1"/>
                  </a:solidFill>
                  <a:latin typeface="+mn-ea"/>
                  <a:ea typeface="+mn-ea"/>
                </a:rPr>
                <a:t>             </a:t>
              </a:r>
              <a:r>
                <a:rPr lang="en-US" altLang="zh-CN" b="1" dirty="0" smtClean="0">
                  <a:solidFill>
                    <a:schemeClr val="tx1"/>
                  </a:solidFill>
                  <a:latin typeface="+mn-ea"/>
                </a:rPr>
                <a:t>NO</a:t>
              </a:r>
              <a:r>
                <a:rPr lang="en-US" altLang="zh-CN" b="1" baseline="-25000" dirty="0" smtClean="0">
                  <a:solidFill>
                    <a:schemeClr val="tx1"/>
                  </a:solidFill>
                  <a:latin typeface="+mn-ea"/>
                </a:rPr>
                <a:t>2</a:t>
              </a:r>
              <a:r>
                <a:rPr lang="en-US" altLang="zh-CN" sz="1200" b="1" dirty="0" smtClean="0">
                  <a:solidFill>
                    <a:schemeClr val="tx1"/>
                  </a:solidFill>
                  <a:latin typeface="+mn-ea"/>
                  <a:ea typeface="+mn-ea"/>
                </a:rPr>
                <a:t> </a:t>
              </a:r>
            </a:p>
            <a:p>
              <a:r>
                <a:rPr lang="zh-CN" altLang="en-US" sz="1200" b="1" dirty="0" smtClean="0">
                  <a:solidFill>
                    <a:schemeClr val="tx1"/>
                  </a:solidFill>
                  <a:latin typeface="+mn-ea"/>
                  <a:ea typeface="+mn-ea"/>
                </a:rPr>
                <a:t>                                         </a:t>
              </a:r>
              <a:r>
                <a:rPr lang="zh-CN" altLang="en-US" sz="1600" b="1" dirty="0" smtClean="0">
                  <a:solidFill>
                    <a:schemeClr val="tx1"/>
                  </a:solidFill>
                  <a:latin typeface="+mn-ea"/>
                  <a:ea typeface="+mn-ea"/>
                </a:rPr>
                <a:t>红棕色</a:t>
              </a:r>
              <a:endParaRPr lang="zh-CN" altLang="en-US" sz="1600" b="1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cxnSp>
          <p:nvCxnSpPr>
            <p:cNvPr id="20" name="直接箭头连接符 19"/>
            <p:cNvCxnSpPr/>
            <p:nvPr/>
          </p:nvCxnSpPr>
          <p:spPr>
            <a:xfrm>
              <a:off x="7096125" y="4091820"/>
              <a:ext cx="1219200" cy="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4" grpId="0"/>
      <p:bldP spid="26" grpId="0" animBg="1"/>
      <p:bldP spid="30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1325</Words>
  <Application>Microsoft Office PowerPoint</Application>
  <PresentationFormat>全屏显示(16:9)</PresentationFormat>
  <Paragraphs>158</Paragraphs>
  <Slides>13</Slides>
  <Notes>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1_Office 主题​​</vt:lpstr>
      <vt:lpstr>漂粉精性质的探究（2）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203</cp:revision>
  <dcterms:created xsi:type="dcterms:W3CDTF">2020-02-01T11:21:51Z</dcterms:created>
  <dcterms:modified xsi:type="dcterms:W3CDTF">2020-03-14T15:59:59Z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