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heme/theme2.xml" ContentType="application/vnd.openxmlformats-officedocument.theme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3948" r:id="rId3"/>
    <p:sldId id="488" r:id="rId4"/>
    <p:sldId id="787" r:id="rId5"/>
    <p:sldId id="3877" r:id="rId6"/>
    <p:sldId id="3947" r:id="rId7"/>
    <p:sldId id="3943" r:id="rId8"/>
    <p:sldId id="317" r:id="rId9"/>
    <p:sldId id="1078" r:id="rId10"/>
    <p:sldId id="281" r:id="rId11"/>
    <p:sldId id="591" r:id="rId12"/>
    <p:sldId id="1029" r:id="rId13"/>
    <p:sldId id="1034" r:id="rId14"/>
    <p:sldId id="3883" r:id="rId15"/>
    <p:sldId id="582" r:id="rId16"/>
    <p:sldId id="3885" r:id="rId17"/>
    <p:sldId id="3946" r:id="rId18"/>
    <p:sldId id="3934" r:id="rId19"/>
    <p:sldId id="3941" r:id="rId20"/>
    <p:sldId id="3942" r:id="rId21"/>
    <p:sldId id="1047" r:id="rId22"/>
    <p:sldId id="271" r:id="rId2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36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11"/>
    <p:restoredTop sz="86562"/>
  </p:normalViewPr>
  <p:slideViewPr>
    <p:cSldViewPr snapToGrid="0">
      <p:cViewPr varScale="1">
        <p:scale>
          <a:sx n="123" d="100"/>
          <a:sy n="123" d="100"/>
        </p:scale>
        <p:origin x="832" y="184"/>
      </p:cViewPr>
      <p:guideLst>
        <p:guide orient="horz" pos="1736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09">
            <a:extLst>
              <a:ext uri="{FF2B5EF4-FFF2-40B4-BE49-F238E27FC236}">
                <a16:creationId xmlns:a16="http://schemas.microsoft.com/office/drawing/2014/main" id="{EEA5C8AA-533D-7E4B-8BAD-A4F6F690AE7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6627" name="Shape 110">
            <a:extLst>
              <a:ext uri="{FF2B5EF4-FFF2-40B4-BE49-F238E27FC236}">
                <a16:creationId xmlns:a16="http://schemas.microsoft.com/office/drawing/2014/main" id="{FBBD6EA5-085D-F54E-9E80-FD8FC7B10AE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zh-CN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>
            <a:extLst>
              <a:ext uri="{FF2B5EF4-FFF2-40B4-BE49-F238E27FC236}">
                <a16:creationId xmlns:a16="http://schemas.microsoft.com/office/drawing/2014/main" id="{266A255C-0E3B-6B41-BEEC-A228861A0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4" name="备注占位符 2">
            <a:extLst>
              <a:ext uri="{FF2B5EF4-FFF2-40B4-BE49-F238E27FC236}">
                <a16:creationId xmlns:a16="http://schemas.microsoft.com/office/drawing/2014/main" id="{81FE49A4-A36F-7042-9400-03E517292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8675" name="灯片编号占位符 3">
            <a:extLst>
              <a:ext uri="{FF2B5EF4-FFF2-40B4-BE49-F238E27FC236}">
                <a16:creationId xmlns:a16="http://schemas.microsoft.com/office/drawing/2014/main" id="{9B0030A3-0C99-5F4C-BA0F-21358D468BB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ct val="0"/>
              </a:spcBef>
            </a:pPr>
            <a:fld id="{F8EFDF75-F911-6C4E-9F57-401011F467DE}" type="slidenum">
              <a:rPr lang="zh-CN" altLang="en-US" sz="1800">
                <a:solidFill>
                  <a:srgbClr val="000000"/>
                </a:solidFill>
              </a:rPr>
              <a:pPr eaLnBrk="1">
                <a:spcBef>
                  <a:spcPct val="0"/>
                </a:spcBef>
              </a:pPr>
              <a:t>1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>
            <a:extLst>
              <a:ext uri="{FF2B5EF4-FFF2-40B4-BE49-F238E27FC236}">
                <a16:creationId xmlns:a16="http://schemas.microsoft.com/office/drawing/2014/main" id="{0003D252-C42D-2745-AC9D-5DC543B84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4" name="备注占位符 2">
            <a:extLst>
              <a:ext uri="{FF2B5EF4-FFF2-40B4-BE49-F238E27FC236}">
                <a16:creationId xmlns:a16="http://schemas.microsoft.com/office/drawing/2014/main" id="{B81FBBFC-B80C-9D41-B35B-BA9F357A1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>
            <a:extLst>
              <a:ext uri="{FF2B5EF4-FFF2-40B4-BE49-F238E27FC236}">
                <a16:creationId xmlns:a16="http://schemas.microsoft.com/office/drawing/2014/main" id="{F5F9403C-E101-A14C-92EC-C5C57A775C47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51202" name="文本占位符 2">
            <a:extLst>
              <a:ext uri="{FF2B5EF4-FFF2-40B4-BE49-F238E27FC236}">
                <a16:creationId xmlns:a16="http://schemas.microsoft.com/office/drawing/2014/main" id="{154D5E7E-EA1A-FC46-AC23-B4D23644F5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51203" name="灯片编号占位符 3">
            <a:extLst>
              <a:ext uri="{FF2B5EF4-FFF2-40B4-BE49-F238E27FC236}">
                <a16:creationId xmlns:a16="http://schemas.microsoft.com/office/drawing/2014/main" id="{8A60F041-5853-5C41-9AAE-31BF2D2D75D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8C403A-5047-AB49-80E5-37FA9119130D}" type="slidenum">
              <a:rPr lang="zh-CN" altLang="en-US" sz="1800">
                <a:latin typeface="Times New Roman" panose="02020603050405020304" pitchFamily="18" charset="0"/>
                <a:ea typeface="宋体" panose="02010600030101010101" pitchFamily="2" charset="-122"/>
                <a:cs typeface="Helvetica" pitchFamily="2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zh-CN" sz="1800">
              <a:latin typeface="Times New Roman" panose="02020603050405020304" pitchFamily="18" charset="0"/>
              <a:ea typeface="宋体" panose="02010600030101010101" pitchFamily="2" charset="-122"/>
              <a:cs typeface="Helvetica" pitchFamily="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>
            <a:extLst>
              <a:ext uri="{FF2B5EF4-FFF2-40B4-BE49-F238E27FC236}">
                <a16:creationId xmlns:a16="http://schemas.microsoft.com/office/drawing/2014/main" id="{29874690-9D75-CF42-8FBD-A115480BF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4" name="备注占位符 2">
            <a:extLst>
              <a:ext uri="{FF2B5EF4-FFF2-40B4-BE49-F238E27FC236}">
                <a16:creationId xmlns:a16="http://schemas.microsoft.com/office/drawing/2014/main" id="{BD14A0FC-6506-0E46-BF15-669769CDA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>
            <a:extLst>
              <a:ext uri="{FF2B5EF4-FFF2-40B4-BE49-F238E27FC236}">
                <a16:creationId xmlns:a16="http://schemas.microsoft.com/office/drawing/2014/main" id="{87362BDF-7ACB-1D45-BCED-A1EA26398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2" name="备注占位符 2">
            <a:extLst>
              <a:ext uri="{FF2B5EF4-FFF2-40B4-BE49-F238E27FC236}">
                <a16:creationId xmlns:a16="http://schemas.microsoft.com/office/drawing/2014/main" id="{2AD2070F-F162-8F45-A74E-21B4EAC90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kumimoji="1"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3032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>
            <a:extLst>
              <a:ext uri="{FF2B5EF4-FFF2-40B4-BE49-F238E27FC236}">
                <a16:creationId xmlns:a16="http://schemas.microsoft.com/office/drawing/2014/main" id="{EE539450-AAB8-D743-AA51-6216D45BB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6" name="备注占位符 2">
            <a:extLst>
              <a:ext uri="{FF2B5EF4-FFF2-40B4-BE49-F238E27FC236}">
                <a16:creationId xmlns:a16="http://schemas.microsoft.com/office/drawing/2014/main" id="{70EDE8D8-7255-A242-96A2-4BD6B7A2D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>
            <a:extLst>
              <a:ext uri="{FF2B5EF4-FFF2-40B4-BE49-F238E27FC236}">
                <a16:creationId xmlns:a16="http://schemas.microsoft.com/office/drawing/2014/main" id="{BA9A73D2-A016-BE4D-8A75-816B099EB71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45058" name="文本占位符 2">
            <a:extLst>
              <a:ext uri="{FF2B5EF4-FFF2-40B4-BE49-F238E27FC236}">
                <a16:creationId xmlns:a16="http://schemas.microsoft.com/office/drawing/2014/main" id="{CF543872-E21D-5145-B347-32DBBF436C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344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从</a:t>
            </a:r>
            <a:r>
              <a:rPr lang="en-US" altLang="zh-CN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复制的效率和准确性来考虑。生物体内的每个</a:t>
            </a:r>
            <a:r>
              <a:rPr lang="en-US" altLang="zh-CN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分子有几百万甚至上亿个脱氧核苷酸组成，如果</a:t>
            </a:r>
            <a:r>
              <a:rPr lang="en-US" altLang="zh-CN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1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Arial" panose="020B0604020202020204" pitchFamily="34" charset="0"/>
              </a:rPr>
              <a:t>全部解旋，它就有可能被酶降解或者发生突变，复制也就不准确了。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270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96257">
            <a:extLst>
              <a:ext uri="{FF2B5EF4-FFF2-40B4-BE49-F238E27FC236}">
                <a16:creationId xmlns:a16="http://schemas.microsoft.com/office/drawing/2014/main" id="{9815A564-A509-D841-BC27-C49E757FF460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8914" name="文本占位符 96258">
            <a:extLst>
              <a:ext uri="{FF2B5EF4-FFF2-40B4-BE49-F238E27FC236}">
                <a16:creationId xmlns:a16="http://schemas.microsoft.com/office/drawing/2014/main" id="{1D2B7C9A-BDAF-164D-910A-E9FFF27099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8915" name="灯片编号占位符 1">
            <a:extLst>
              <a:ext uri="{FF2B5EF4-FFF2-40B4-BE49-F238E27FC236}">
                <a16:creationId xmlns:a16="http://schemas.microsoft.com/office/drawing/2014/main" id="{137F29AC-2BB8-A045-871B-4F798EFD4D7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E2FD05-0F8E-E74F-861A-A4F2EBF9C2C4}" type="slidenum">
              <a:rPr lang="zh-CN" altLang="en-US" sz="1800">
                <a:latin typeface="Times New Roman" panose="02020603050405020304" pitchFamily="18" charset="0"/>
                <a:ea typeface="宋体" panose="02010600030101010101" pitchFamily="2" charset="-122"/>
                <a:cs typeface="Helvetica" pitchFamily="2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zh-CN" sz="1800">
              <a:latin typeface="Times New Roman" panose="02020603050405020304" pitchFamily="18" charset="0"/>
              <a:ea typeface="宋体" panose="02010600030101010101" pitchFamily="2" charset="-122"/>
              <a:cs typeface="Helvetica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3D68BC1-A7B3-FA4F-8061-624006A9599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C2306-874C-B040-A256-887B39CA345A}" type="slidenum">
              <a:rPr lang="en-US" altLang="zh-CN" sz="1800">
                <a:latin typeface="Times New Roman" panose="02020603050405020304" pitchFamily="18" charset="0"/>
                <a:cs typeface="Helvetica" pitchFamily="2" charset="0"/>
              </a:rPr>
              <a:pPr>
                <a:spcBef>
                  <a:spcPct val="0"/>
                </a:spcBef>
              </a:pPr>
              <a:t>10</a:t>
            </a:fld>
            <a:endParaRPr lang="en-US" altLang="zh-CN" sz="1800">
              <a:latin typeface="Times New Roman" panose="02020603050405020304" pitchFamily="18" charset="0"/>
              <a:cs typeface="Helvetica" pitchFamily="2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3632D8D-196C-5F4A-ABE5-DA950C837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8B9AD27-22D4-DD47-AA0A-51CC379C5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>
            <a:extLst>
              <a:ext uri="{FF2B5EF4-FFF2-40B4-BE49-F238E27FC236}">
                <a16:creationId xmlns:a16="http://schemas.microsoft.com/office/drawing/2014/main" id="{3936778A-B77B-FB44-B937-445A7FACF2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备注占位符 2">
            <a:extLst>
              <a:ext uri="{FF2B5EF4-FFF2-40B4-BE49-F238E27FC236}">
                <a16:creationId xmlns:a16="http://schemas.microsoft.com/office/drawing/2014/main" id="{AAA41F36-3920-704F-808E-7205BD303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宋体" panose="02010600030101010101" pitchFamily="2" charset="-122"/>
              </a:rPr>
              <a:t>这三种模型到底哪一种是正确的呢？实验证实。 </a:t>
            </a:r>
          </a:p>
        </p:txBody>
      </p:sp>
      <p:sp>
        <p:nvSpPr>
          <p:cNvPr id="44035" name="灯片编号占位符 3">
            <a:extLst>
              <a:ext uri="{FF2B5EF4-FFF2-40B4-BE49-F238E27FC236}">
                <a16:creationId xmlns:a16="http://schemas.microsoft.com/office/drawing/2014/main" id="{A83084EB-1430-EE47-B214-EC33D08AC61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13308F-0536-8D49-83AA-F68B3F713622}" type="slidenum">
              <a:rPr lang="zh-CN" altLang="en-US" sz="1800">
                <a:ea typeface="宋体" panose="02010600030101010101" pitchFamily="2" charset="-122"/>
                <a:cs typeface="Helvetica" pitchFamily="2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zh-CN" altLang="en-US" sz="1800">
              <a:ea typeface="宋体" panose="02010600030101010101" pitchFamily="2" charset="-122"/>
              <a:cs typeface="Helvetica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>
            <a:extLst>
              <a:ext uri="{FF2B5EF4-FFF2-40B4-BE49-F238E27FC236}">
                <a16:creationId xmlns:a16="http://schemas.microsoft.com/office/drawing/2014/main" id="{21578F26-AA1B-7A43-A838-722CB8AA9A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6" name="备注占位符 2">
            <a:extLst>
              <a:ext uri="{FF2B5EF4-FFF2-40B4-BE49-F238E27FC236}">
                <a16:creationId xmlns:a16="http://schemas.microsoft.com/office/drawing/2014/main" id="{9B1A20F6-FC65-9946-A789-494BAD859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60000"/>
              </a:lnSpc>
              <a:spcBef>
                <a:spcPct val="0"/>
              </a:spcBef>
            </a:pP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氯化铯超离心技术的原理</a:t>
            </a:r>
          </a:p>
          <a:p>
            <a:pPr algn="just">
              <a:lnSpc>
                <a:spcPct val="160000"/>
              </a:lnSpc>
              <a:spcBef>
                <a:spcPct val="0"/>
              </a:spcBef>
            </a:pP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    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在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CsCl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溶液中经超速离心后，最终停留在某一位置上，这时离心力的大小正好等于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分子在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CsCl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梯度中的浮力。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的浮力是由其密度决定的。根据离心后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在梯度中达到的平衡位置的不同可以将不同密度的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分子分开，例如：</a:t>
            </a:r>
            <a:r>
              <a:rPr lang="en-US" altLang="zh-CN" b="1" baseline="30000">
                <a:solidFill>
                  <a:srgbClr val="CC0066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15</a:t>
            </a:r>
            <a:r>
              <a:rPr lang="en-US" altLang="zh-CN" b="1">
                <a:solidFill>
                  <a:srgbClr val="CC0066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N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和</a:t>
            </a:r>
            <a:r>
              <a:rPr lang="en-US" altLang="zh-CN" b="1" baseline="30000">
                <a:solidFill>
                  <a:srgbClr val="CC0066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14</a:t>
            </a:r>
            <a:r>
              <a:rPr lang="en-US" altLang="zh-CN" b="1">
                <a:solidFill>
                  <a:srgbClr val="CC0066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N</a:t>
            </a:r>
            <a:r>
              <a:rPr lang="en-US" altLang="zh-CN" b="1">
                <a:latin typeface="等线 Light" panose="02010600030101010101" pitchFamily="2" charset="-122"/>
                <a:ea typeface="等线 Light" panose="02010600030101010101" pitchFamily="2" charset="-122"/>
              </a:rPr>
              <a:t>DNA</a:t>
            </a:r>
            <a:r>
              <a:rPr lang="zh-CN" altLang="en-US" b="1">
                <a:latin typeface="等线 Light" panose="02010600030101010101" pitchFamily="2" charset="-122"/>
                <a:ea typeface="等线 Light" panose="02010600030101010101" pitchFamily="2" charset="-122"/>
              </a:rPr>
              <a:t>。</a:t>
            </a:r>
            <a:endParaRPr lang="en-US" altLang="zh-CN" b="1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algn="just">
              <a:lnSpc>
                <a:spcPct val="160000"/>
              </a:lnSpc>
              <a:spcBef>
                <a:spcPct val="0"/>
              </a:spcBef>
            </a:pPr>
            <a:r>
              <a:rPr lang="zh-CN" altLang="en-US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</a:t>
            </a:r>
            <a:r>
              <a:rPr lang="en-US" altLang="zh-CN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en-US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能够强烈地吸收紫外线，所以用紫外光源照射离心管，透过离心管在感光胶片上记录</a:t>
            </a:r>
            <a:r>
              <a:rPr lang="en-US" altLang="zh-CN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en-US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带的位置（紫外光处于</a:t>
            </a:r>
            <a:r>
              <a:rPr lang="en-US" altLang="zh-CN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260nm</a:t>
            </a:r>
            <a:r>
              <a:rPr lang="zh-CN" altLang="zh-CN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lang="en-US" altLang="zh-CN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en-US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的光密度值），可以显示出离心管内不同密度的</a:t>
            </a:r>
            <a:r>
              <a:rPr lang="en-US" altLang="zh-CN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en-US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带。</a:t>
            </a:r>
            <a:endParaRPr lang="zh-CN" altLang="en-US" b="1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1"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file:////C:/Users/1V994W2/PycharmProjects/PPT_Background_Generation/pic_temp/1_pic_quater_right_up.png" TargetMode="External"/><Relationship Id="rId4" Type="http://schemas.openxmlformats.org/officeDocument/2006/relationships/tags" Target="../tags/tag55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file:////C:/Users/1V994W2/PycharmProjects/PPT_Background_Generation/pic_temp/pic_sup.png" TargetMode="Externa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10" Type="http://schemas.openxmlformats.org/officeDocument/2006/relationships/image" Target="file:////C:/Users/1V994W2/PycharmProjects/PPT_Background_Generation/pic_temp/1_pic_quater_right_up.png" TargetMode="External"/><Relationship Id="rId4" Type="http://schemas.openxmlformats.org/officeDocument/2006/relationships/tags" Target="../tags/tag65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file:////C:/Users/1V994W2/PycharmProjects/PPT_Background_Generation/pic_temp/1_pic_quater_right_up.png" TargetMode="External"/><Relationship Id="rId5" Type="http://schemas.openxmlformats.org/officeDocument/2006/relationships/tags" Target="../tags/tag72.xml"/><Relationship Id="rId10" Type="http://schemas.openxmlformats.org/officeDocument/2006/relationships/image" Target="file:////C:/Users/1V994W2/PycharmProjects/PPT_Background_Generation/pic_temp/0_pic_quater_left_up.png" TargetMode="External"/><Relationship Id="rId4" Type="http://schemas.openxmlformats.org/officeDocument/2006/relationships/tags" Target="../tags/tag71.xml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file:////C:/Users/1V994W2/PycharmProjects/PPT_Background_Generation/pic_temp/0_pic_quater_left_up.png" TargetMode="External"/><Relationship Id="rId3" Type="http://schemas.openxmlformats.org/officeDocument/2006/relationships/tags" Target="../tags/tag77.xml"/><Relationship Id="rId7" Type="http://schemas.openxmlformats.org/officeDocument/2006/relationships/image" Target="../media/image4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file:////C:/Users/1V994W2/PycharmProjects/PPT_Background_Generation/pic_temp/1_pic_quater_right_up.png" TargetMode="External"/><Relationship Id="rId5" Type="http://schemas.openxmlformats.org/officeDocument/2006/relationships/tags" Target="../tags/tag84.xml"/><Relationship Id="rId10" Type="http://schemas.openxmlformats.org/officeDocument/2006/relationships/image" Target="file:////C:/Users/1V994W2/PycharmProjects/PPT_Background_Generation/pic_temp/0_pic_quater_left_up.png" TargetMode="External"/><Relationship Id="rId4" Type="http://schemas.openxmlformats.org/officeDocument/2006/relationships/tags" Target="../tags/tag83.xml"/><Relationship Id="rId9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file:////C:/Users/1V994W2/PycharmProjects/PPT_Background_Generation/pic_temp/1_pic_quater_right_up.png" TargetMode="External"/><Relationship Id="rId5" Type="http://schemas.openxmlformats.org/officeDocument/2006/relationships/tags" Target="../tags/tag91.xml"/><Relationship Id="rId10" Type="http://schemas.openxmlformats.org/officeDocument/2006/relationships/image" Target="file:////C:/Users/1V994W2/PycharmProjects/PPT_Background_Generation/pic_temp/0_pic_quater_left_up.png" TargetMode="External"/><Relationship Id="rId4" Type="http://schemas.openxmlformats.org/officeDocument/2006/relationships/tags" Target="../tags/tag90.xml"/><Relationship Id="rId9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file:////C:/Users/1V994W2/PycharmProjects/PPT_Background_Generation/pic_temp/1_pic_quater_right_up.png" TargetMode="External"/><Relationship Id="rId5" Type="http://schemas.openxmlformats.org/officeDocument/2006/relationships/tags" Target="../tags/tag98.xml"/><Relationship Id="rId10" Type="http://schemas.openxmlformats.org/officeDocument/2006/relationships/image" Target="file:////C:/Users/1V994W2/PycharmProjects/PPT_Background_Generation/pic_temp/0_pic_quater_left_up.png" TargetMode="External"/><Relationship Id="rId4" Type="http://schemas.openxmlformats.org/officeDocument/2006/relationships/tags" Target="../tags/tag97.xml"/><Relationship Id="rId9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file:////C:/Users/1V994W2/PycharmProjects/PPT_Background_Generation/pic_temp/1_pic_quater_left_down.png" TargetMode="External"/><Relationship Id="rId5" Type="http://schemas.openxmlformats.org/officeDocument/2006/relationships/tags" Target="../tags/tag105.xml"/><Relationship Id="rId10" Type="http://schemas.openxmlformats.org/officeDocument/2006/relationships/image" Target="file:////C:/Users/1V994W2/PycharmProjects/PPT_Background_Generation/pic_temp/0_pic_quater_left_up.png" TargetMode="External"/><Relationship Id="rId4" Type="http://schemas.openxmlformats.org/officeDocument/2006/relationships/tags" Target="../tags/tag104.xml"/><Relationship Id="rId9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file:////C:/Users/1V994W2/PycharmProjects/PPT_Background_Generation/pic_temp/1_pic_quater_right_up.png" TargetMode="External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file:////C:/Users/1V994W2/PycharmProjects/PPT_Background_Generation/pic_temp/pic_half_top.png" TargetMode="Externa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file:////C:/Users/1V994W2/PycharmProjects/PPT_Background_Generation/pic_temp/1_pic_quater_right_up.png" TargetMode="External"/><Relationship Id="rId5" Type="http://schemas.openxmlformats.org/officeDocument/2006/relationships/tags" Target="../tags/tag24.xml"/><Relationship Id="rId10" Type="http://schemas.openxmlformats.org/officeDocument/2006/relationships/image" Target="../media/image3.png"/><Relationship Id="rId4" Type="http://schemas.openxmlformats.org/officeDocument/2006/relationships/tags" Target="../tags/tag23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file:////C:/Users/1V994W2/PycharmProjects/PPT_Background_Generation/pic_temp/1_pic_quater_right_up.png" TargetMode="External"/><Relationship Id="rId4" Type="http://schemas.openxmlformats.org/officeDocument/2006/relationships/tags" Target="../tags/tag29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file:////C:/Users/1V994W2/Documents/Tencent%20Files/574576071/FileRecv/&#25340;&#35013;&#32032;&#26448;/forright//06/subject_holdleft_84,125,158_0_staid_full_0.png" TargetMode="External"/><Relationship Id="rId3" Type="http://schemas.openxmlformats.org/officeDocument/2006/relationships/tags" Target="../tags/tag34.xml"/><Relationship Id="rId7" Type="http://schemas.openxmlformats.org/officeDocument/2006/relationships/image" Target="../media/image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file:////C:/Users/1V994W2/PycharmProjects/PPT_Background_Generation/pic_temp/1_pic_quater_right_up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image" Target="file:////C:/Users/1V994W2/PycharmProjects/PPT_Background_Generation/pic_temp/1_pic_quater_right_up.png" TargetMode="External"/><Relationship Id="rId4" Type="http://schemas.openxmlformats.org/officeDocument/2006/relationships/tags" Target="../tags/tag43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file:////C:/Users/1V994W2/PycharmProjects/PPT_Background_Generation/pic_temp/1_pic_quater_right_up.png" TargetMode="External"/><Relationship Id="rId4" Type="http://schemas.openxmlformats.org/officeDocument/2006/relationships/tags" Target="../tags/tag49.xml"/><Relationship Id="rId9" Type="http://schemas.openxmlformats.org/officeDocument/2006/relationships/image" Target="file:////C:/Users/1V994W2/PycharmProjects/PPT_Background_Generation/pic_temp/0_pic_quater_left_up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6"/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</p:nvPr>
        </p:nvSpPr>
        <p:spPr>
          <a:xfrm>
            <a:off x="4824417" y="2391469"/>
            <a:ext cx="3619500" cy="833540"/>
          </a:xfr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4824418" y="1509822"/>
            <a:ext cx="3619024" cy="72827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BE5CE7A3-C195-9645-8A99-08D4855938B8}"/>
              </a:ext>
            </a:extLst>
          </p:cNvPr>
          <p:cNvSpPr>
            <a:spLocks noGrp="1" noChangeArrowheads="1"/>
          </p:cNvSpPr>
          <p:nvPr>
            <p:ph type="dt" sz="half" idx="17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09E9-81D1-D241-BF92-E6F893A98551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49EEF524-4A70-FF41-B93C-00054227CAA8}"/>
              </a:ext>
            </a:extLst>
          </p:cNvPr>
          <p:cNvSpPr>
            <a:spLocks noGrp="1" noChangeArrowheads="1"/>
          </p:cNvSpPr>
          <p:nvPr>
            <p:ph type="ftr" sz="quarter" idx="18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D8C68421-D8F8-1149-BEF0-230C3C3AF541}"/>
              </a:ext>
            </a:extLst>
          </p:cNvPr>
          <p:cNvSpPr>
            <a:spLocks noGrp="1" noChangeArrowheads="1"/>
          </p:cNvSpPr>
          <p:nvPr>
            <p:ph type="sldNum" sz="quarter" idx="19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AFBF3-D4B3-ED40-8BF1-9E8AE1809D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90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B941ECC5-E7D8-EE49-803D-9875FAB43DCF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B9B045FD-CA89-7E4C-A057-13AB3E469E5F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D922C717-8F66-ED4C-B3A2-0666189F2AE5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8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714469"/>
            <a:ext cx="8139178" cy="40421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2">
            <a:extLst>
              <a:ext uri="{FF2B5EF4-FFF2-40B4-BE49-F238E27FC236}">
                <a16:creationId xmlns:a16="http://schemas.microsoft.com/office/drawing/2014/main" id="{F0DCC84C-E3AF-4B49-B763-0A0A75D8D709}"/>
              </a:ext>
            </a:extLst>
          </p:cNvPr>
          <p:cNvSpPr>
            <a:spLocks noGrp="1" noChangeArrowheads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2CC4-444E-124A-90A1-58A4BC127929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8" name="页脚占位符 3">
            <a:extLst>
              <a:ext uri="{FF2B5EF4-FFF2-40B4-BE49-F238E27FC236}">
                <a16:creationId xmlns:a16="http://schemas.microsoft.com/office/drawing/2014/main" id="{3FDE6359-00D9-914A-9C50-D8C34BEE1FD6}"/>
              </a:ext>
            </a:extLst>
          </p:cNvPr>
          <p:cNvSpPr>
            <a:spLocks noGrp="1" noChangeArrowheads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BD333610-9D3E-3642-AE33-16E41C43124F}"/>
              </a:ext>
            </a:extLst>
          </p:cNvPr>
          <p:cNvSpPr>
            <a:spLocks noGrp="1" noChangeArrowheads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DA18-AAF7-7D44-A83A-281A947335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55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4DFF968D-4B11-FA49-99A3-2FD3E9EAD53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占位符 6"/>
          <p:cNvSpPr>
            <a:spLocks noGrp="1"/>
          </p:cNvSpPr>
          <p:nvPr>
            <p:ph type="body" idx="14"/>
          </p:nvPr>
        </p:nvSpPr>
        <p:spPr>
          <a:xfrm>
            <a:off x="4953000" y="2739014"/>
            <a:ext cx="3619500" cy="833540"/>
          </a:xfr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/>
          </p:nvPr>
        </p:nvSpPr>
        <p:spPr>
          <a:xfrm>
            <a:off x="4953000" y="1571581"/>
            <a:ext cx="3619024" cy="1014061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D9E2C1DA-9E73-2E41-91F4-E492336F0756}"/>
              </a:ext>
            </a:extLst>
          </p:cNvPr>
          <p:cNvSpPr>
            <a:spLocks noGrp="1" noChangeArrowheads="1"/>
          </p:cNvSpPr>
          <p:nvPr>
            <p:ph type="dt" sz="half" idx="15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AE578-AABD-9048-99DB-9ED03A2637AE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69AFE6AF-0C09-E54D-A547-DD247C7B6455}"/>
              </a:ext>
            </a:extLst>
          </p:cNvPr>
          <p:cNvSpPr>
            <a:spLocks noGrp="1" noChangeArrowheads="1"/>
          </p:cNvSpPr>
          <p:nvPr>
            <p:ph type="ftr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7DCCEF38-3117-7E48-A68A-D454F7C36439}"/>
              </a:ext>
            </a:extLst>
          </p:cNvPr>
          <p:cNvSpPr>
            <a:spLocks noGrp="1" noChangeArrowheads="1"/>
          </p:cNvSpPr>
          <p:nvPr>
            <p:ph type="sldNum" sz="quarter" idx="17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CC2FC-D1EC-274B-BBA8-00338DA684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0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E42DE85B-C196-964E-9D56-A3762E897199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37C3BA3-B22D-E948-849B-1DDB500B9F21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F0867725-2EE8-9E43-B6EF-295BD158E1D5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8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日期占位符 2">
            <a:extLst>
              <a:ext uri="{FF2B5EF4-FFF2-40B4-BE49-F238E27FC236}">
                <a16:creationId xmlns:a16="http://schemas.microsoft.com/office/drawing/2014/main" id="{43DF2B40-2305-6C4B-A6E9-30ECA92A7E47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2864-09E5-894E-B5DC-6DFCB9828F0F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7" name="页脚占位符 3">
            <a:extLst>
              <a:ext uri="{FF2B5EF4-FFF2-40B4-BE49-F238E27FC236}">
                <a16:creationId xmlns:a16="http://schemas.microsoft.com/office/drawing/2014/main" id="{93CC6A9F-45F8-D241-96D5-EE604CE1FC8F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06D9B266-AFAC-7B4B-9DEA-9C5634AEC8E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02A8-84A3-A646-B829-B75187EDEA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63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EB642E1-5CA7-3E42-A0DA-0BF8D89BE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075" y="228600"/>
            <a:ext cx="8705850" cy="468788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8">
            <a:extLst>
              <a:ext uri="{FF2B5EF4-FFF2-40B4-BE49-F238E27FC236}">
                <a16:creationId xmlns:a16="http://schemas.microsoft.com/office/drawing/2014/main" id="{F5D72367-ACF2-3447-A484-E044BA6D650C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D7F5196C-4C5B-B84D-8E02-2561849B4818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F838C04D-610E-DC45-8AD4-3CE3E52D70E0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9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00" y="937016"/>
            <a:ext cx="7219800" cy="542767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1622900"/>
            <a:ext cx="7219950" cy="258421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C441E3B2-E4EB-2540-BE5D-C2A78082D16D}"/>
              </a:ext>
            </a:extLst>
          </p:cNvPr>
          <p:cNvSpPr>
            <a:spLocks noGrp="1" noChangeArrowheads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3CC4-C7CC-D64F-A752-62C00C9FA6DB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7C55F00F-2595-0E48-82C5-C1B53A877769}"/>
              </a:ext>
            </a:extLst>
          </p:cNvPr>
          <p:cNvSpPr>
            <a:spLocks noGrp="1" noChangeArrowheads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287DF4CC-3B16-FC49-90F5-DF2BD525FBA3}"/>
              </a:ext>
            </a:extLst>
          </p:cNvPr>
          <p:cNvSpPr>
            <a:spLocks noGrp="1" noChangeArrowheads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E8B45-D0C3-424F-B89E-56525EE4B1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5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8287EF0-408A-2847-95ED-93ADCB462E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3617913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77CB64F4-50EC-8D49-A0EB-E5CC2F3257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0"/>
            <a:ext cx="539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400" y="577871"/>
            <a:ext cx="2970000" cy="661582"/>
          </a:xfrm>
        </p:spPr>
        <p:txBody>
          <a:bodyPr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323163"/>
            <a:ext cx="2967300" cy="307027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577525"/>
            <a:ext cx="4860000" cy="381642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2">
            <a:extLst>
              <a:ext uri="{FF2B5EF4-FFF2-40B4-BE49-F238E27FC236}">
                <a16:creationId xmlns:a16="http://schemas.microsoft.com/office/drawing/2014/main" id="{871F09D8-44C6-F54E-AA71-E1BBA256F4C3}"/>
              </a:ext>
            </a:extLst>
          </p:cNvPr>
          <p:cNvSpPr>
            <a:spLocks noGrp="1" noChangeArrowheads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A9FD2-C28F-A043-A7B9-8F44A09ED8D6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2F5EE79D-D00D-0B46-B294-4E0E4790D5A7}"/>
              </a:ext>
            </a:extLst>
          </p:cNvPr>
          <p:cNvSpPr>
            <a:spLocks noGrp="1" noChangeArrowheads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B562C95C-04FC-594E-8226-2657921E865E}"/>
              </a:ext>
            </a:extLst>
          </p:cNvPr>
          <p:cNvSpPr>
            <a:spLocks noGrp="1" noChangeArrowheads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1C8C-00B5-F54A-AB02-339EB2D198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969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BB4EA7F-788B-E640-A329-95D30E4B408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66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8">
            <a:extLst>
              <a:ext uri="{FF2B5EF4-FFF2-40B4-BE49-F238E27FC236}">
                <a16:creationId xmlns:a16="http://schemas.microsoft.com/office/drawing/2014/main" id="{1223597E-3393-5B4D-ACCB-7E7269F24F64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BDFC653D-18E2-DD48-AAE6-F3DB43B2F005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0">
              <a:extLst>
                <a:ext uri="{FF2B5EF4-FFF2-40B4-BE49-F238E27FC236}">
                  <a16:creationId xmlns:a16="http://schemas.microsoft.com/office/drawing/2014/main" id="{D9E29D34-659E-4046-BE6D-6FFDD7337448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9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585972"/>
            <a:ext cx="8232300" cy="469858"/>
          </a:xfrm>
        </p:spPr>
        <p:txBody>
          <a:bodyPr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244854"/>
            <a:ext cx="8231981" cy="621077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106260"/>
            <a:ext cx="8224200" cy="257341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日期占位符 2">
            <a:extLst>
              <a:ext uri="{FF2B5EF4-FFF2-40B4-BE49-F238E27FC236}">
                <a16:creationId xmlns:a16="http://schemas.microsoft.com/office/drawing/2014/main" id="{0CCEDC56-4F58-0449-96F3-9DF828712384}"/>
              </a:ext>
            </a:extLst>
          </p:cNvPr>
          <p:cNvSpPr>
            <a:spLocks noGrp="1" noChangeArrowheads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9A349-01E3-2541-91E9-22D03EEC96C4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2" name="页脚占位符 3">
            <a:extLst>
              <a:ext uri="{FF2B5EF4-FFF2-40B4-BE49-F238E27FC236}">
                <a16:creationId xmlns:a16="http://schemas.microsoft.com/office/drawing/2014/main" id="{E8F02FF0-9042-B548-B667-908C9E386B37}"/>
              </a:ext>
            </a:extLst>
          </p:cNvPr>
          <p:cNvSpPr>
            <a:spLocks noGrp="1" noChangeArrowheads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963C50ED-46DD-1C41-9316-E14D62FBE631}"/>
              </a:ext>
            </a:extLst>
          </p:cNvPr>
          <p:cNvSpPr>
            <a:spLocks noGrp="1" noChangeArrowheads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DEE03-C45F-0647-A5D7-8312F81A9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34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71AE249-984F-2B4F-850E-BF5DCE86EF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3771900"/>
            <a:ext cx="9144000" cy="13716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8">
            <a:extLst>
              <a:ext uri="{FF2B5EF4-FFF2-40B4-BE49-F238E27FC236}">
                <a16:creationId xmlns:a16="http://schemas.microsoft.com/office/drawing/2014/main" id="{93272130-9EFA-5F48-AFC7-DD6D5AA866DA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FEDDE2B2-22C6-424A-95E5-0A9E6E77456D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0">
              <a:extLst>
                <a:ext uri="{FF2B5EF4-FFF2-40B4-BE49-F238E27FC236}">
                  <a16:creationId xmlns:a16="http://schemas.microsoft.com/office/drawing/2014/main" id="{45D015BB-3D9D-964C-BB08-65445D89FCDB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9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502262"/>
            <a:ext cx="8232300" cy="423952"/>
          </a:xfrm>
        </p:spPr>
        <p:txBody>
          <a:bodyPr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261056"/>
            <a:ext cx="8243100" cy="240869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3885780"/>
            <a:ext cx="8251200" cy="75879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日期占位符 2">
            <a:extLst>
              <a:ext uri="{FF2B5EF4-FFF2-40B4-BE49-F238E27FC236}">
                <a16:creationId xmlns:a16="http://schemas.microsoft.com/office/drawing/2014/main" id="{F1515381-C56E-8341-B73E-61CDC0B95FD4}"/>
              </a:ext>
            </a:extLst>
          </p:cNvPr>
          <p:cNvSpPr>
            <a:spLocks noGrp="1" noChangeArrowheads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9EC8-4635-4B41-A03D-7C49E85E49A5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2" name="页脚占位符 3">
            <a:extLst>
              <a:ext uri="{FF2B5EF4-FFF2-40B4-BE49-F238E27FC236}">
                <a16:creationId xmlns:a16="http://schemas.microsoft.com/office/drawing/2014/main" id="{4D3C3468-C85B-BF43-AEDD-6F3ECE9B4B76}"/>
              </a:ext>
            </a:extLst>
          </p:cNvPr>
          <p:cNvSpPr>
            <a:spLocks noGrp="1" noChangeArrowheads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533BB04D-59BC-AA4E-A9A4-95614302773A}"/>
              </a:ext>
            </a:extLst>
          </p:cNvPr>
          <p:cNvSpPr>
            <a:spLocks noGrp="1" noChangeArrowheads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8831-56E3-C54C-8830-05A22E4BF0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951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B132747-8D47-8946-9DB7-AD1AE5CA4B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10" name="组合 8">
            <a:extLst>
              <a:ext uri="{FF2B5EF4-FFF2-40B4-BE49-F238E27FC236}">
                <a16:creationId xmlns:a16="http://schemas.microsoft.com/office/drawing/2014/main" id="{744EB07E-47A5-4944-AB54-6C579532D1AD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702175"/>
            <a:ext cx="9144000" cy="441325"/>
            <a:chOff x="0" y="6269233"/>
            <a:chExt cx="12192000" cy="588767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0DBCF7EF-65C9-3A43-9940-546B8AAEE4DF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6269233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0">
              <a:extLst>
                <a:ext uri="{FF2B5EF4-FFF2-40B4-BE49-F238E27FC236}">
                  <a16:creationId xmlns:a16="http://schemas.microsoft.com/office/drawing/2014/main" id="{CF88CE13-8E0E-3B41-8E5F-6DB34D7C1D96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9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69233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178222"/>
            <a:ext cx="8278200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247554"/>
            <a:ext cx="40068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247554"/>
            <a:ext cx="40257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3613046"/>
            <a:ext cx="40068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3610346"/>
            <a:ext cx="40257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5" name="日期占位符 2">
            <a:extLst>
              <a:ext uri="{FF2B5EF4-FFF2-40B4-BE49-F238E27FC236}">
                <a16:creationId xmlns:a16="http://schemas.microsoft.com/office/drawing/2014/main" id="{8E87D17C-1E15-294C-855C-031D42C30B6D}"/>
              </a:ext>
            </a:extLst>
          </p:cNvPr>
          <p:cNvSpPr>
            <a:spLocks noGrp="1" noChangeArrowheads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A7A4-E274-D84A-92C4-15FF52495923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6" name="页脚占位符 3">
            <a:extLst>
              <a:ext uri="{FF2B5EF4-FFF2-40B4-BE49-F238E27FC236}">
                <a16:creationId xmlns:a16="http://schemas.microsoft.com/office/drawing/2014/main" id="{BC246230-CEFB-954C-9FB0-38C545C78011}"/>
              </a:ext>
            </a:extLst>
          </p:cNvPr>
          <p:cNvSpPr>
            <a:spLocks noGrp="1" noChangeArrowheads="1"/>
          </p:cNvSpPr>
          <p:nvPr>
            <p:ph type="ftr" sz="quarter" idx="18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D8A32E18-696F-3840-A6D7-FF06D5020D9E}"/>
              </a:ext>
            </a:extLst>
          </p:cNvPr>
          <p:cNvSpPr>
            <a:spLocks noGrp="1" noChangeArrowheads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5C3F8-763D-3445-828E-E52D8B8E75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460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9A4AB37-FBA2-3B44-B700-7587708E02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15963"/>
            <a:ext cx="9144000" cy="371316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8">
            <a:extLst>
              <a:ext uri="{FF2B5EF4-FFF2-40B4-BE49-F238E27FC236}">
                <a16:creationId xmlns:a16="http://schemas.microsoft.com/office/drawing/2014/main" id="{5628E473-656D-FF43-A0CD-4CE0069B63F7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149725"/>
            <a:ext cx="9144000" cy="993775"/>
            <a:chOff x="0" y="5533275"/>
            <a:chExt cx="12191999" cy="1324725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1A2C2DBE-9F16-D24F-968C-326626A18384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1797" y="5533275"/>
              <a:ext cx="1620202" cy="132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889BD504-70C0-BC4C-B14A-7853A451C70D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9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33275"/>
              <a:ext cx="1620202" cy="132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0" y="1004524"/>
            <a:ext cx="6858000" cy="1790321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2897458"/>
            <a:ext cx="6858000" cy="124215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日期占位符 2">
            <a:extLst>
              <a:ext uri="{FF2B5EF4-FFF2-40B4-BE49-F238E27FC236}">
                <a16:creationId xmlns:a16="http://schemas.microsoft.com/office/drawing/2014/main" id="{949D14E7-ECDB-DC4D-8CA3-4A0D763B602E}"/>
              </a:ext>
            </a:extLst>
          </p:cNvPr>
          <p:cNvSpPr>
            <a:spLocks noGrp="1" noChangeArrowheads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EA5A-59FF-AA4E-86E0-C8E4012BA551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0" name="页脚占位符 3">
            <a:extLst>
              <a:ext uri="{FF2B5EF4-FFF2-40B4-BE49-F238E27FC236}">
                <a16:creationId xmlns:a16="http://schemas.microsoft.com/office/drawing/2014/main" id="{1AE47A06-8CE4-2646-983D-2E54D9EA8706}"/>
              </a:ext>
            </a:extLst>
          </p:cNvPr>
          <p:cNvSpPr>
            <a:spLocks noGrp="1" noChangeArrowheads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AB267519-958F-FD4B-8EE4-CB3242E95DD4}"/>
              </a:ext>
            </a:extLst>
          </p:cNvPr>
          <p:cNvSpPr>
            <a:spLocks noGrp="1" noChangeArrowheads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01B22-946B-4548-9EAB-D4598A6604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462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DABC109A-9DE9-6344-A47B-CB2F61E36B1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0CCBC-6C8B-0F4A-B24B-F51C861C5BE0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17A60FC9-E9B6-4448-9220-D356CE3A860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96A63E6-E479-8843-8AF1-D5F7A003DF1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D1DF7-64F8-7E4C-80CC-B82B17762D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2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>
            <a:extLst>
              <a:ext uri="{FF2B5EF4-FFF2-40B4-BE49-F238E27FC236}">
                <a16:creationId xmlns:a16="http://schemas.microsoft.com/office/drawing/2014/main" id="{664A8B84-4C30-0649-A09B-2F60AFA994ED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7CD3526B-022F-3749-AA88-BDD99D193701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DDB9FA7B-8AC4-2148-8680-E8D16836769A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8139178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F1463D7-C05A-4E4F-B6D4-1BB449787FF8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595C0-2E7A-CF49-BE29-BE062C6A3A8B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516F0CCC-7CDF-6C43-8AF0-74F88BD71EB0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7D858B6B-6B18-2640-AA2C-CCC58871F817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F618-6718-3649-959F-09B16AE8BE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58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E9670266-5A05-644F-8BBA-5C7210838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799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200D4-8295-7342-B81F-E862FEEEE8BF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8A1A169-4523-C843-896A-75662729C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799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2E30A5-31F2-4148-8A69-93A8B66C1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799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1136E-01B0-DA4A-A874-C375ED19D2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42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生物封面（必修2）定版">
            <a:extLst>
              <a:ext uri="{FF2B5EF4-FFF2-40B4-BE49-F238E27FC236}">
                <a16:creationId xmlns:a16="http://schemas.microsoft.com/office/drawing/2014/main" id="{84B2272E-2AFD-BF46-858D-CECB3E9E9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7175" cy="515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363DC12F-AA9A-5848-A732-6041F47696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37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生物内页（大）">
            <a:extLst>
              <a:ext uri="{FF2B5EF4-FFF2-40B4-BE49-F238E27FC236}">
                <a16:creationId xmlns:a16="http://schemas.microsoft.com/office/drawing/2014/main" id="{F362F83F-9C18-AC4A-9165-065DDF4248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588"/>
            <a:ext cx="9163050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B6EBE7C7-008B-DE48-BFE9-F410C5260F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21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7D598E-285A-2A4C-B242-318D6D34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E7C0AF-6A12-CA47-83B2-0D1823C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4A8666-29D5-8945-A0EF-3ED643F0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2EFA0-D830-064E-A374-C0464CDDF3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870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BEC0E176-6E75-4144-882E-395B42384F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87838"/>
            <a:ext cx="30480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3569970" y="2185543"/>
            <a:ext cx="3660458" cy="811154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EBCFD3-B5D8-B047-9F24-9E03FFF15FFA}"/>
              </a:ext>
            </a:extLst>
          </p:cNvPr>
          <p:cNvSpPr>
            <a:spLocks noGrp="1" noChangeArrowheads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8C52-4374-0E46-B139-5960B00506CF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5A10C6-AA23-474D-8BD0-3EC63FCD8EA1}"/>
              </a:ext>
            </a:extLst>
          </p:cNvPr>
          <p:cNvSpPr>
            <a:spLocks noGrp="1" noChangeArrowheads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A14077-95AC-324B-B00C-7C9FCAF34065}"/>
              </a:ext>
            </a:extLst>
          </p:cNvPr>
          <p:cNvSpPr>
            <a:spLocks noGrp="1" noChangeArrowheads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0066-534B-AC46-B90B-3587F51DAA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17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id="{EA80399F-3E4F-C442-A4EF-86408A548303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BFD25CA1-BA93-2F46-8517-2F4E914F64E6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EE04E863-391C-7A46-89B9-7A14E91F6D32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714469"/>
            <a:ext cx="3962432" cy="4042179"/>
          </a:xfrm>
        </p:spPr>
        <p:txBody>
          <a:bodyPr/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4">
            <a:extLst>
              <a:ext uri="{FF2B5EF4-FFF2-40B4-BE49-F238E27FC236}">
                <a16:creationId xmlns:a16="http://schemas.microsoft.com/office/drawing/2014/main" id="{4F3B53AA-2693-EC44-AC1C-A886BE395E3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199DA-CA3D-DC43-9C74-D9C7BDA5EDC0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9" name="页脚占位符 5">
            <a:extLst>
              <a:ext uri="{FF2B5EF4-FFF2-40B4-BE49-F238E27FC236}">
                <a16:creationId xmlns:a16="http://schemas.microsoft.com/office/drawing/2014/main" id="{07B2162F-8FBD-B84D-AA06-4252BB5F9153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>
            <a:extLst>
              <a:ext uri="{FF2B5EF4-FFF2-40B4-BE49-F238E27FC236}">
                <a16:creationId xmlns:a16="http://schemas.microsoft.com/office/drawing/2014/main" id="{59DDBDDA-9161-AF44-A1CC-2655AA58CF2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BDB5-352D-4F42-A93A-4312D8182D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7">
            <a:extLst>
              <a:ext uri="{FF2B5EF4-FFF2-40B4-BE49-F238E27FC236}">
                <a16:creationId xmlns:a16="http://schemas.microsoft.com/office/drawing/2014/main" id="{BB6C2CBF-C06F-CD47-AF26-08840D8BD70E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A328A984-E3D1-FD43-836E-A77BEEE542C3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59C7BBBD-B2B6-364C-98AF-3F2E46270A9C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8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714469"/>
            <a:ext cx="3962432" cy="285788"/>
          </a:xfrm>
        </p:spPr>
        <p:txBody>
          <a:bodyPr anchor="ctr" anchorCtr="0"/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055024"/>
            <a:ext cx="3962400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714469"/>
            <a:ext cx="3962432" cy="285788"/>
          </a:xfrm>
        </p:spPr>
        <p:txBody>
          <a:bodyPr anchor="ctr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055024"/>
            <a:ext cx="3962432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" name="日期占位符 6">
            <a:extLst>
              <a:ext uri="{FF2B5EF4-FFF2-40B4-BE49-F238E27FC236}">
                <a16:creationId xmlns:a16="http://schemas.microsoft.com/office/drawing/2014/main" id="{104531FA-63CE-024F-B414-28A9A936EF54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2F3BC-5C5E-8845-B5FB-FB36142349D5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11" name="页脚占位符 7">
            <a:extLst>
              <a:ext uri="{FF2B5EF4-FFF2-40B4-BE49-F238E27FC236}">
                <a16:creationId xmlns:a16="http://schemas.microsoft.com/office/drawing/2014/main" id="{1ECB5B7B-3E8F-9F46-AD49-7938501A09B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8">
            <a:extLst>
              <a:ext uri="{FF2B5EF4-FFF2-40B4-BE49-F238E27FC236}">
                <a16:creationId xmlns:a16="http://schemas.microsoft.com/office/drawing/2014/main" id="{060AD4D0-EFEA-FF4B-8433-1E9412671EF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73AA-AD57-3147-8517-B554223D84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75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E453736-2C38-3242-9A48-45E917395C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6238"/>
            <a:ext cx="329247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08570C-2C04-0645-BC1C-A18B937C5FD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2175"/>
            <a:ext cx="539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A1EBCFD5-2C9E-0942-9DDF-28C153B68ACC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799DE-7BF5-B844-8C31-FACE0E61C58D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00083CCA-AD33-F843-9D4D-A9E3D7113BD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1176A0B7-BB6D-1F43-B45C-C0815B25D2C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C031A-2EAC-A94A-A38F-6275FD3F6C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23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AE9A5EBD-C1A1-6F44-A53F-6A83AD33252D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0498A-8CF7-AB4B-B310-C7B827D52DC6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427E25B5-FBF5-7C47-B3A2-CB530826EFF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F85C5155-0465-F64B-A013-87A76C0EB10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6AE47-B421-FC43-B812-59A798757C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2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id="{67FA35F7-0693-654F-8B1C-701E193BCAF6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B08462E3-BE6C-1D45-8B49-3A2DB02F0610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B839043F-68ED-164B-A74B-8DDD7A7044A7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8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8" name="日期占位符 4">
            <a:extLst>
              <a:ext uri="{FF2B5EF4-FFF2-40B4-BE49-F238E27FC236}">
                <a16:creationId xmlns:a16="http://schemas.microsoft.com/office/drawing/2014/main" id="{B8DC67DD-11DE-A74C-92B4-1BE9278B5D3D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8B51D-375D-8F4B-9E02-2E356A52611B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9" name="页脚占位符 5">
            <a:extLst>
              <a:ext uri="{FF2B5EF4-FFF2-40B4-BE49-F238E27FC236}">
                <a16:creationId xmlns:a16="http://schemas.microsoft.com/office/drawing/2014/main" id="{4DA49BDE-3CE8-C24A-B370-82D6B627E0B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>
            <a:extLst>
              <a:ext uri="{FF2B5EF4-FFF2-40B4-BE49-F238E27FC236}">
                <a16:creationId xmlns:a16="http://schemas.microsoft.com/office/drawing/2014/main" id="{F2959C69-04C6-4249-A7C4-F594FC732D41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B1FA-A8BB-0240-ACF7-B76FDEDFC8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10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>
            <a:extLst>
              <a:ext uri="{FF2B5EF4-FFF2-40B4-BE49-F238E27FC236}">
                <a16:creationId xmlns:a16="http://schemas.microsoft.com/office/drawing/2014/main" id="{3875F79D-A88F-284C-B754-D72F58B663E1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A74FE758-3F83-BF46-8430-B16F3624AE5C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FD83F67F-8251-CF4B-829E-BB1D1A0DC00C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8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714469"/>
            <a:ext cx="713238" cy="4042179"/>
          </a:xfrm>
        </p:spPr>
        <p:txBody>
          <a:bodyPr vert="eaVert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714463"/>
            <a:ext cx="7371076" cy="4042179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8199EF1-6364-E848-B8BC-DEACCE96825E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40C9A-7302-BE4A-A77F-58A8740FF178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CBFF9F6F-8EE0-2B41-B41C-46C9C5E0CFFE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152F18B-237D-2E4F-960B-F607F14DCAE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4DC0-E065-364E-B424-D35CEA90DB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76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C2DC2F3-60F0-5843-8121-B4C0C9C2EC0C}"/>
              </a:ext>
            </a:extLst>
          </p:cNvPr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501650" y="331788"/>
            <a:ext cx="8140700" cy="331787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CB275-397B-C141-8BD9-50865331C167}"/>
              </a:ext>
            </a:extLst>
          </p:cNvPr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501650" y="720725"/>
            <a:ext cx="8140700" cy="4043363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1748" name="日期占位符 3">
            <a:extLst>
              <a:ext uri="{FF2B5EF4-FFF2-40B4-BE49-F238E27FC236}">
                <a16:creationId xmlns:a16="http://schemas.microsoft.com/office/drawing/2014/main" id="{52FAFC8C-F66E-D647-9388-3F0E4357581D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27"/>
            </p:custDataLst>
          </p:nvPr>
        </p:nvSpPr>
        <p:spPr bwMode="auto">
          <a:xfrm>
            <a:off x="660400" y="4762500"/>
            <a:ext cx="2024063" cy="238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34E46D8-869B-2B4D-90EC-D595E8D9B48F}" type="datetimeFigureOut">
              <a:rPr lang="zh-CN" altLang="en-US"/>
              <a:pPr>
                <a:defRPr/>
              </a:pPr>
              <a:t>2020/3/25</a:t>
            </a:fld>
            <a:endParaRPr lang="zh-CN" altLang="en-US"/>
          </a:p>
        </p:txBody>
      </p:sp>
      <p:sp>
        <p:nvSpPr>
          <p:cNvPr id="31749" name="页脚占位符 4">
            <a:extLst>
              <a:ext uri="{FF2B5EF4-FFF2-40B4-BE49-F238E27FC236}">
                <a16:creationId xmlns:a16="http://schemas.microsoft.com/office/drawing/2014/main" id="{79634EBF-7F75-4A45-BE34-75BF35BD996C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28"/>
            </p:custDataLst>
          </p:nvPr>
        </p:nvSpPr>
        <p:spPr bwMode="auto">
          <a:xfrm>
            <a:off x="3087688" y="4762500"/>
            <a:ext cx="2968625" cy="238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1750" name="灯片编号占位符 5">
            <a:extLst>
              <a:ext uri="{FF2B5EF4-FFF2-40B4-BE49-F238E27FC236}">
                <a16:creationId xmlns:a16="http://schemas.microsoft.com/office/drawing/2014/main" id="{27641832-DC46-A74C-8CA5-830DFC048F1B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9"/>
            </p:custDataLst>
          </p:nvPr>
        </p:nvSpPr>
        <p:spPr bwMode="auto">
          <a:xfrm>
            <a:off x="6457950" y="4762500"/>
            <a:ext cx="2025650" cy="238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07C3D4-E9F9-1847-B9ED-1F0E2E3941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KSO_TEMPLATE" hidden="1">
            <a:extLst>
              <a:ext uri="{FF2B5EF4-FFF2-40B4-BE49-F238E27FC236}">
                <a16:creationId xmlns:a16="http://schemas.microsoft.com/office/drawing/2014/main" id="{78DB3E1B-9871-D547-9DF6-09911DF1B587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28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29" r:id="rId19"/>
    <p:sldLayoutId id="2147483846" r:id="rId20"/>
    <p:sldLayoutId id="2147483847" r:id="rId21"/>
    <p:sldLayoutId id="2147483848" r:id="rId22"/>
    <p:sldLayoutId id="2147483849" r:id="rId23"/>
  </p:sldLayoutIdLst>
  <p:txStyles>
    <p:titleStyle>
      <a:lvl1pPr algn="l" defTabSz="685800" rtl="0" eaLnBrk="0" fontAlgn="base" hangingPunct="0">
        <a:spcBef>
          <a:spcPct val="0"/>
        </a:spcBef>
        <a:spcAft>
          <a:spcPct val="0"/>
        </a:spcAft>
        <a:defRPr b="1" kern="1200" spc="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3">
            <a:extLst>
              <a:ext uri="{FF2B5EF4-FFF2-40B4-BE49-F238E27FC236}">
                <a16:creationId xmlns:a16="http://schemas.microsoft.com/office/drawing/2014/main" id="{2FA9B7AD-8770-9245-A304-5F33F74C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标题 14">
            <a:extLst>
              <a:ext uri="{FF2B5EF4-FFF2-40B4-BE49-F238E27FC236}">
                <a16:creationId xmlns:a16="http://schemas.microsoft.com/office/drawing/2014/main" id="{C688628D-4AE2-3F43-9A92-45206BEF665C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3017838" y="2486025"/>
            <a:ext cx="6459537" cy="728663"/>
          </a:xfrm>
        </p:spPr>
        <p:txBody>
          <a:bodyPr/>
          <a:lstStyle/>
          <a:p>
            <a:pPr algn="ctr">
              <a:defRPr/>
            </a:pPr>
            <a:r>
              <a:rPr lang="zh-CN" altLang="en-US" sz="3600" b="1" spc="3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话说病毒（</a:t>
            </a:r>
            <a:r>
              <a:rPr lang="en-US" altLang="zh-CN" sz="3600" b="1" spc="3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2</a:t>
            </a:r>
            <a:r>
              <a:rPr lang="zh-CN" altLang="en-US" sz="3600" b="1" spc="3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）</a:t>
            </a:r>
            <a:endParaRPr lang="en-US" altLang="zh-CN" sz="3600" b="1" spc="3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sym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50862E-DD15-CC47-819F-CDCB76519CA4}"/>
              </a:ext>
            </a:extLst>
          </p:cNvPr>
          <p:cNvSpPr/>
          <p:nvPr/>
        </p:nvSpPr>
        <p:spPr>
          <a:xfrm>
            <a:off x="4870450" y="3635375"/>
            <a:ext cx="3602038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/>
              </a:rPr>
              <a:t>  </a:t>
            </a:r>
            <a:r>
              <a:rPr lang="en-US" altLang="zh-CN" sz="2000" kern="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 </a:t>
            </a:r>
          </a:p>
        </p:txBody>
      </p:sp>
      <p:sp>
        <p:nvSpPr>
          <p:cNvPr id="27652" name="文本框 10">
            <a:extLst>
              <a:ext uri="{FF2B5EF4-FFF2-40B4-BE49-F238E27FC236}">
                <a16:creationId xmlns:a16="http://schemas.microsoft.com/office/drawing/2014/main" id="{7A777D2B-82BF-8D49-AF85-125E39A26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193800"/>
            <a:ext cx="409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楷体" panose="02010609060101010101" pitchFamily="49" charset="-122"/>
                <a:sym typeface="+mn-ea" charset="0"/>
              </a:rPr>
              <a:t>朝阳区线上课堂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楷体" panose="02010609060101010101" pitchFamily="49" charset="-122"/>
                <a:sym typeface="+mn-ea" charset="0"/>
              </a:rPr>
              <a:t>·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楷体" panose="02010609060101010101" pitchFamily="49" charset="-122"/>
                <a:sym typeface="+mn-ea" charset="0"/>
              </a:rPr>
              <a:t>高一年级生物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楷体" panose="02010609060101010101" pitchFamily="49" charset="-122"/>
                <a:sym typeface="+mn-ea" charset="0"/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8D11C3-061A-034A-A4E0-0B90AE54A954}"/>
              </a:ext>
            </a:extLst>
          </p:cNvPr>
          <p:cNvSpPr txBox="1"/>
          <p:nvPr/>
        </p:nvSpPr>
        <p:spPr>
          <a:xfrm>
            <a:off x="2994241" y="3432464"/>
            <a:ext cx="6238442" cy="498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北京中学     叶有员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组合 1">
            <a:extLst>
              <a:ext uri="{FF2B5EF4-FFF2-40B4-BE49-F238E27FC236}">
                <a16:creationId xmlns:a16="http://schemas.microsoft.com/office/drawing/2014/main" id="{F5A059CE-DACE-964F-AAA1-71448A978383}"/>
              </a:ext>
            </a:extLst>
          </p:cNvPr>
          <p:cNvGrpSpPr>
            <a:grpSpLocks/>
          </p:cNvGrpSpPr>
          <p:nvPr/>
        </p:nvGrpSpPr>
        <p:grpSpPr bwMode="auto">
          <a:xfrm>
            <a:off x="5861050" y="374650"/>
            <a:ext cx="3282950" cy="4408488"/>
            <a:chOff x="3380039" y="1131488"/>
            <a:chExt cx="2532425" cy="3828859"/>
          </a:xfrm>
        </p:grpSpPr>
        <p:pic>
          <p:nvPicPr>
            <p:cNvPr id="40965" name="图片 2">
              <a:extLst>
                <a:ext uri="{FF2B5EF4-FFF2-40B4-BE49-F238E27FC236}">
                  <a16:creationId xmlns:a16="http://schemas.microsoft.com/office/drawing/2014/main" id="{326E370B-ED53-F041-B546-FE9D64917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34" b="5219"/>
            <a:stretch>
              <a:fillRect/>
            </a:stretch>
          </p:blipFill>
          <p:spPr bwMode="auto">
            <a:xfrm>
              <a:off x="3380039" y="1131488"/>
              <a:ext cx="2532425" cy="38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77A8E7C-C6FB-1546-AE90-47D3EDDD5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3959" y="1809845"/>
              <a:ext cx="652699" cy="53082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703020202090204" pitchFamily="34" charset="0"/>
                </a:defRPr>
              </a:lvl9pPr>
            </a:lstStyle>
            <a:p>
              <a:pPr>
                <a:defRPr/>
              </a:pPr>
              <a:r>
                <a:rPr lang="zh-CN" altLang="en-US" sz="1125" b="1" dirty="0">
                  <a:latin typeface="Heiti SC Medium" pitchFamily="2" charset="-128"/>
                  <a:ea typeface="Heiti SC Medium" pitchFamily="2" charset="-128"/>
                </a:rPr>
                <a:t>克里克写给儿子的信中所画</a:t>
              </a:r>
            </a:p>
          </p:txBody>
        </p:sp>
      </p:grpSp>
      <p:sp>
        <p:nvSpPr>
          <p:cNvPr id="40962" name="文本框 57349">
            <a:extLst>
              <a:ext uri="{FF2B5EF4-FFF2-40B4-BE49-F238E27FC236}">
                <a16:creationId xmlns:a16="http://schemas.microsoft.com/office/drawing/2014/main" id="{1B699A2B-C43B-7F48-BCC4-6E6DE023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4338" y="420688"/>
            <a:ext cx="694690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（一）提出问题：</a:t>
            </a:r>
            <a:r>
              <a:rPr lang="en-US" altLang="zh-CN" sz="24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400" b="1">
                <a:latin typeface="KaiTi" panose="02010609060101010101" pitchFamily="49" charset="-122"/>
                <a:ea typeface="KaiTi" panose="02010609060101010101" pitchFamily="49" charset="-122"/>
              </a:rPr>
              <a:t>的复制方式是怎样的？</a:t>
            </a:r>
            <a:endParaRPr lang="zh-CN" alt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zh-CN" altLang="en-US" sz="2400" b="1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0963" name="文本框 57350">
            <a:extLst>
              <a:ext uri="{FF2B5EF4-FFF2-40B4-BE49-F238E27FC236}">
                <a16:creationId xmlns:a16="http://schemas.microsoft.com/office/drawing/2014/main" id="{56CD6985-E474-5F4C-BB43-1DD539D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78898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zh-CN" alt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FE3EDB-1B4B-5C43-8EC4-307B7C2C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047750"/>
            <a:ext cx="4572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1953 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年 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Watson 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和 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Crick 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在发表其论文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双螺旋结构模型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一个月之后又发表了第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篇论文，提出了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复制的假说。文中有这样一段话：“</a:t>
            </a:r>
            <a:r>
              <a:rPr lang="zh-CN" altLang="en-US" sz="2000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我们的 </a:t>
            </a:r>
            <a:r>
              <a:rPr lang="en" altLang="zh-CN" sz="2000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 </a:t>
            </a:r>
            <a:r>
              <a:rPr lang="zh-CN" altLang="en-US" sz="2000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模型实际上是一对模板，每一模板与另一个互补。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我们设想：</a:t>
            </a:r>
            <a:r>
              <a:rPr lang="zh-CN" altLang="en-US" sz="2000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在复制前氢键断开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，</a:t>
            </a:r>
            <a:r>
              <a:rPr lang="zh-CN" altLang="en-US" sz="2000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两条链松开、分离，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然后</a:t>
            </a:r>
            <a:r>
              <a:rPr lang="zh-CN" altLang="en-US" sz="2000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每条链作为形成自己新链的模板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</a:rPr>
              <a:t>，最后我们从原先仅有的一对链得到了两对链，而且准确地复制了碱基序列。”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4D268FD-46CA-9846-A806-725667F36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288" y="107950"/>
            <a:ext cx="5038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r>
              <a:rPr lang="zh-CN" altLang="en-US" sz="16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质疑：双螺旋的两条链沿着彼此盘绕相当长的距离那么多次，它们是如何做到没有一团糟的搅乱在一起？认为半保留复制需要解螺旋在物理上是不太可能的。</a:t>
            </a:r>
          </a:p>
        </p:txBody>
      </p:sp>
      <p:grpSp>
        <p:nvGrpSpPr>
          <p:cNvPr id="43010" name="组合 10">
            <a:extLst>
              <a:ext uri="{FF2B5EF4-FFF2-40B4-BE49-F238E27FC236}">
                <a16:creationId xmlns:a16="http://schemas.microsoft.com/office/drawing/2014/main" id="{EF4DCB68-7B1D-B34C-8ABC-A32E243261A7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146050"/>
            <a:ext cx="2786063" cy="3997325"/>
            <a:chOff x="679015" y="146403"/>
            <a:chExt cx="2787278" cy="3997580"/>
          </a:xfrm>
        </p:grpSpPr>
        <p:sp>
          <p:nvSpPr>
            <p:cNvPr id="43014" name="文本框 21">
              <a:extLst>
                <a:ext uri="{FF2B5EF4-FFF2-40B4-BE49-F238E27FC236}">
                  <a16:creationId xmlns:a16="http://schemas.microsoft.com/office/drawing/2014/main" id="{5120F796-E25F-9E42-92AC-06C169946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015" y="146403"/>
              <a:ext cx="27872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zh-CN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Watson </a:t>
              </a:r>
              <a:r>
                <a:rPr lang="zh-CN" altLang="en-US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和 </a:t>
              </a:r>
              <a:r>
                <a:rPr lang="en-US" altLang="zh-CN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Crick</a:t>
              </a:r>
              <a:r>
                <a:rPr lang="zh-CN" altLang="en-US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对</a:t>
              </a:r>
              <a:r>
                <a:rPr lang="en-US" altLang="zh-CN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“DNA</a:t>
              </a:r>
              <a:r>
                <a:rPr lang="zh-CN" altLang="en-US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的复制</a:t>
              </a:r>
              <a:r>
                <a:rPr lang="en-US" altLang="zh-CN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”</a:t>
              </a:r>
              <a:r>
                <a:rPr lang="zh-CN" altLang="en-US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推测</a:t>
              </a:r>
              <a:r>
                <a:rPr lang="en-US" altLang="zh-CN" sz="2000">
                  <a:latin typeface="KaiTi" panose="02010609060101010101" pitchFamily="49" charset="-122"/>
                  <a:ea typeface="KaiTi" panose="02010609060101010101" pitchFamily="49" charset="-122"/>
                  <a:sym typeface="Arial" panose="020B0604020202020204" pitchFamily="34" charset="0"/>
                </a:rPr>
                <a:t> </a:t>
              </a:r>
            </a:p>
          </p:txBody>
        </p:sp>
        <p:pic>
          <p:nvPicPr>
            <p:cNvPr id="43015" name="图片 14">
              <a:extLst>
                <a:ext uri="{FF2B5EF4-FFF2-40B4-BE49-F238E27FC236}">
                  <a16:creationId xmlns:a16="http://schemas.microsoft.com/office/drawing/2014/main" id="{79C4EF23-3172-2E46-9CE0-EA735F963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516"/>
            <a:stretch>
              <a:fillRect/>
            </a:stretch>
          </p:blipFill>
          <p:spPr bwMode="auto">
            <a:xfrm>
              <a:off x="1167259" y="1026788"/>
              <a:ext cx="1383215" cy="3117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D4C78A8-B39C-7C43-A17D-2F67E791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2" r="32623"/>
          <a:stretch>
            <a:fillRect/>
          </a:stretch>
        </p:blipFill>
        <p:spPr bwMode="auto">
          <a:xfrm>
            <a:off x="5470525" y="1027113"/>
            <a:ext cx="13843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620AAA8-6A39-374E-8934-F755B9D10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4230688"/>
            <a:ext cx="6486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18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思考</a:t>
            </a:r>
            <a:r>
              <a:rPr lang="en-US" altLang="zh-CN" sz="18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18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 </a:t>
            </a:r>
            <a:r>
              <a:rPr lang="zh-CN" altLang="en-US" sz="1800" b="1">
                <a:latin typeface="KaiTi" panose="02010609060101010101" pitchFamily="49" charset="-122"/>
                <a:ea typeface="KaiTi" panose="02010609060101010101" pitchFamily="49" charset="-122"/>
              </a:rPr>
              <a:t>半保留复制方式与全保留复制方式的区别在哪里？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E2C9FA1-1281-B643-B268-D9CAECF2B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4589463"/>
            <a:ext cx="53038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1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母链是否与子链“结合”构成新的</a:t>
            </a:r>
            <a:r>
              <a:rPr lang="en-US" altLang="zh-CN" sz="21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1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分子。</a:t>
            </a:r>
            <a:endParaRPr lang="zh-CN" altLang="en-US" sz="210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AD777-7213-FB40-BC2C-0B8DACBC5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611188"/>
            <a:ext cx="8512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思考</a:t>
            </a:r>
            <a:r>
              <a:rPr lang="en-US" altLang="zh-CN" sz="2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 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分子是肉眼看不见的，那么通过哪种方法可以直观地区别母链或子链？</a:t>
            </a:r>
            <a:endParaRPr lang="en-US" altLang="zh-CN" sz="2000" b="1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298072-F15F-0942-B458-897BB0CB3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1438275"/>
            <a:ext cx="85121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1958年,科学家以大肠杆菌为实验材料，运用稳定性同位素标记法(如</a:t>
            </a:r>
            <a:r>
              <a:rPr lang="zh-CN" altLang="en-US" sz="2000" b="1" baseline="30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 )进行区别。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33A25710-5E07-0A45-9C4F-A8E19035E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2400300"/>
            <a:ext cx="85121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思考</a:t>
            </a:r>
            <a:r>
              <a:rPr lang="en-US" altLang="zh-CN" sz="2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2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同位素标记会使由不同链组成的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分子在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密度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上有一些差异，复制后的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分子是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随机混合在一起的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，如何将组成不同的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分子区分开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?</a:t>
            </a:r>
            <a:endParaRPr lang="zh-CN" altLang="en-US" sz="2000" b="1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CA507DB-5376-CE41-A66A-B89273B87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8" y="3236913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密度梯度离心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组合 1">
            <a:extLst>
              <a:ext uri="{FF2B5EF4-FFF2-40B4-BE49-F238E27FC236}">
                <a16:creationId xmlns:a16="http://schemas.microsoft.com/office/drawing/2014/main" id="{A316610B-B20B-834B-A511-B251C7DD0AE9}"/>
              </a:ext>
            </a:extLst>
          </p:cNvPr>
          <p:cNvGrpSpPr>
            <a:grpSpLocks/>
          </p:cNvGrpSpPr>
          <p:nvPr/>
        </p:nvGrpSpPr>
        <p:grpSpPr bwMode="auto">
          <a:xfrm>
            <a:off x="77788" y="547688"/>
            <a:ext cx="3525837" cy="3784600"/>
            <a:chOff x="1187450" y="915891"/>
            <a:chExt cx="6912942" cy="5380134"/>
          </a:xfrm>
        </p:grpSpPr>
        <p:pic>
          <p:nvPicPr>
            <p:cNvPr id="46083" name="图片 3">
              <a:extLst>
                <a:ext uri="{FF2B5EF4-FFF2-40B4-BE49-F238E27FC236}">
                  <a16:creationId xmlns:a16="http://schemas.microsoft.com/office/drawing/2014/main" id="{38214727-4C3C-A542-B44E-A538630A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450" y="1412777"/>
              <a:ext cx="6912942" cy="488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4" name="矩形 4">
              <a:extLst>
                <a:ext uri="{FF2B5EF4-FFF2-40B4-BE49-F238E27FC236}">
                  <a16:creationId xmlns:a16="http://schemas.microsoft.com/office/drawing/2014/main" id="{68BF0D18-47F1-3047-AB00-4752A5525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228" y="915891"/>
              <a:ext cx="3428999" cy="46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zh-CN" altLang="en-US" sz="18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密度梯度离心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E132557B-E4DA-5840-8495-CAE5121B6EB6}"/>
              </a:ext>
            </a:extLst>
          </p:cNvPr>
          <p:cNvSpPr/>
          <p:nvPr/>
        </p:nvSpPr>
        <p:spPr>
          <a:xfrm>
            <a:off x="3725863" y="895350"/>
            <a:ext cx="527208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将</a:t>
            </a:r>
            <a:r>
              <a:rPr lang="en-US" altLang="zh-CN" kern="100" dirty="0" err="1">
                <a:latin typeface="KaiTi" panose="02010609060101010101" pitchFamily="49" charset="-122"/>
                <a:ea typeface="KaiTi" panose="02010609060101010101" pitchFamily="49" charset="-122"/>
              </a:rPr>
              <a:t>CsCl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溶液配置成待测分子的密度范围内。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6 mol/L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的氯化艳溶液密度约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1.7 g/mL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，与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DNA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密度最接近。</a:t>
            </a:r>
            <a:endParaRPr lang="zh-CN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将待测分子与配好的</a:t>
            </a:r>
            <a:r>
              <a:rPr lang="en-US" altLang="zh-CN" kern="100" dirty="0" err="1">
                <a:latin typeface="KaiTi" panose="02010609060101010101" pitchFamily="49" charset="-122"/>
                <a:ea typeface="KaiTi" panose="02010609060101010101" pitchFamily="49" charset="-122"/>
              </a:rPr>
              <a:t>CsCl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均匀溶液混匀注入离心管中，离心。</a:t>
            </a:r>
            <a:endParaRPr lang="zh-CN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3.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离心过程中，铯盐在离心力场内沉降，自动形成一个连续的稳定的</a:t>
            </a:r>
            <a:r>
              <a:rPr lang="zh-CN" altLang="zh-CN" b="1" kern="100" dirty="0">
                <a:latin typeface="KaiTi" panose="02010609060101010101" pitchFamily="49" charset="-122"/>
                <a:ea typeface="KaiTi" panose="02010609060101010101" pitchFamily="49" charset="-122"/>
              </a:rPr>
              <a:t>密度梯度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，同密度的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DNA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在离心液中进入与自身密度梯度最接近的区域，形成不同的区带，从而将微小差异的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DNA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很明显的区分开。</a:t>
            </a:r>
            <a:endParaRPr lang="zh-CN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spcAft>
                <a:spcPts val="0"/>
              </a:spcAft>
              <a:defRPr/>
            </a:pP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4.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用</a:t>
            </a:r>
            <a:r>
              <a:rPr lang="zh-CN" altLang="zh-CN" b="1" kern="100" dirty="0">
                <a:latin typeface="KaiTi" panose="02010609060101010101" pitchFamily="49" charset="-122"/>
                <a:ea typeface="KaiTi" panose="02010609060101010101" pitchFamily="49" charset="-122"/>
              </a:rPr>
              <a:t>紫外光源照射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离心管，透过离心管在感光胶片上记录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DNA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带的位置，显示离心管内不同密度的</a:t>
            </a:r>
            <a:r>
              <a:rPr lang="en-US" altLang="zh-CN" kern="1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DNA</a:t>
            </a:r>
            <a:r>
              <a:rPr lang="zh-CN" altLang="zh-CN" kern="100" dirty="0">
                <a:latin typeface="KaiTi" panose="02010609060101010101" pitchFamily="49" charset="-122"/>
                <a:ea typeface="KaiTi" panose="02010609060101010101" pitchFamily="49" charset="-122"/>
              </a:rPr>
              <a:t>带。</a:t>
            </a:r>
            <a:endParaRPr lang="zh-CN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>
            <a:extLst>
              <a:ext uri="{FF2B5EF4-FFF2-40B4-BE49-F238E27FC236}">
                <a16:creationId xmlns:a16="http://schemas.microsoft.com/office/drawing/2014/main" id="{64D2EDB5-7E78-DF48-ADB7-EDC3E0E5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6425"/>
            <a:ext cx="45624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1">
            <a:extLst>
              <a:ext uri="{FF2B5EF4-FFF2-40B4-BE49-F238E27FC236}">
                <a16:creationId xmlns:a16="http://schemas.microsoft.com/office/drawing/2014/main" id="{46CCA5D9-75E5-754A-960F-E16CDDF9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2875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400" b="1">
                <a:latin typeface="KaiTi" panose="02010609060101010101" pitchFamily="49" charset="-122"/>
                <a:ea typeface="KaiTi" panose="02010609060101010101" pitchFamily="49" charset="-122"/>
              </a:rPr>
              <a:t>科学家的实验思路是什么？</a:t>
            </a:r>
            <a:endParaRPr lang="zh-CN" altLang="en-US" sz="2400" b="1">
              <a:solidFill>
                <a:srgbClr val="4EA10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69D24-E85E-F949-B314-1C07F4C8B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796925"/>
            <a:ext cx="3913188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大肠杆菌的繁殖速度快，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20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分钟分裂一次（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也复制一次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），并且容易培养，故可作为实验材料。普通的大肠杆菌的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一般是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，如何培养才能得到含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的大肠杆菌？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A5669D-7669-BA4A-A109-1423663E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928938"/>
            <a:ext cx="39131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   细菌的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复制需要原料，原料来自培养基，只需在培养基里添加含有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的营养物质，繁殖多代后，大肠杆菌就几乎都含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—N</a:t>
            </a:r>
            <a:r>
              <a:rPr lang="en-US" altLang="zh-CN" sz="2000" b="1" baseline="30000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zh-CN" altLang="en-US" sz="200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5" name="Text Box 2">
            <a:extLst>
              <a:ext uri="{FF2B5EF4-FFF2-40B4-BE49-F238E27FC236}">
                <a16:creationId xmlns:a16="http://schemas.microsoft.com/office/drawing/2014/main" id="{0D4F176B-1D76-1744-82BD-A390FC89CDC0}"/>
              </a:ext>
            </a:extLst>
          </p:cNvPr>
          <p:cNvSpPr txBox="1"/>
          <p:nvPr/>
        </p:nvSpPr>
        <p:spPr>
          <a:xfrm>
            <a:off x="406400" y="152400"/>
            <a:ext cx="7324725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0000"/>
              </a:buClr>
              <a:defRPr/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（二）作出假说</a:t>
            </a:r>
            <a:r>
              <a:rPr lang="zh-CN" altLang="zh-CN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:</a:t>
            </a: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" altLang="zh-CN" sz="2400" b="1" noProof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DNA</a:t>
            </a:r>
            <a:r>
              <a:rPr lang="zh-CN" altLang="en-US" sz="2400" b="1" noProof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是半保留复制或全保留复制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EF68FE3-345C-DE42-A007-60FBC33DE15A}"/>
              </a:ext>
            </a:extLst>
          </p:cNvPr>
          <p:cNvSpPr txBox="1"/>
          <p:nvPr/>
        </p:nvSpPr>
        <p:spPr>
          <a:xfrm>
            <a:off x="406400" y="615950"/>
            <a:ext cx="6523038" cy="46196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0000"/>
              </a:buClr>
              <a:defRPr/>
            </a:pPr>
            <a:r>
              <a:rPr lang="zh-CN" altLang="en-US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（三）演绎推理：</a:t>
            </a:r>
            <a:r>
              <a:rPr lang="zh-CN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得出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预期结果</a:t>
            </a:r>
            <a:endParaRPr lang="zh-CN" altLang="en-US" sz="2400" b="1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aiTi" panose="02010609060101010101" pitchFamily="49" charset="-122"/>
              <a:ea typeface="KaiTi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6CEB6F20-8A21-A846-9CED-2CC441C48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1098550"/>
            <a:ext cx="6313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演绎推理 </a:t>
            </a: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1</a:t>
            </a:r>
            <a:r>
              <a:rPr lang="en-US" altLang="zh-CN" sz="2000" b="1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——</a:t>
            </a:r>
            <a:r>
              <a:rPr lang="en-US" altLang="zh-CN" sz="20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假如是半保留复制</a:t>
            </a:r>
          </a:p>
        </p:txBody>
      </p:sp>
      <p:pic>
        <p:nvPicPr>
          <p:cNvPr id="10" name="图片 9" descr="图片包含 游戏机, 文字&#10;&#10;描述已自动生成">
            <a:extLst>
              <a:ext uri="{FF2B5EF4-FFF2-40B4-BE49-F238E27FC236}">
                <a16:creationId xmlns:a16="http://schemas.microsoft.com/office/drawing/2014/main" id="{EB90C88D-F845-E445-895C-33B76F89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17650"/>
            <a:ext cx="24193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718A806-451C-D947-A7D7-60ED3432C2AC}"/>
              </a:ext>
            </a:extLst>
          </p:cNvPr>
          <p:cNvGrpSpPr>
            <a:grpSpLocks/>
          </p:cNvGrpSpPr>
          <p:nvPr/>
        </p:nvGrpSpPr>
        <p:grpSpPr bwMode="auto">
          <a:xfrm>
            <a:off x="4856163" y="1149350"/>
            <a:ext cx="2763837" cy="3859213"/>
            <a:chOff x="4856480" y="1149103"/>
            <a:chExt cx="2762937" cy="3859777"/>
          </a:xfrm>
        </p:grpSpPr>
        <p:pic>
          <p:nvPicPr>
            <p:cNvPr id="50182" name="图片 5" descr="图片包含 游戏机&#10;&#10;描述已自动生成">
              <a:extLst>
                <a:ext uri="{FF2B5EF4-FFF2-40B4-BE49-F238E27FC236}">
                  <a16:creationId xmlns:a16="http://schemas.microsoft.com/office/drawing/2014/main" id="{65FEEE4F-D64A-DB4B-81B5-7A386C7B9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480" y="1518435"/>
              <a:ext cx="2762937" cy="3490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3B248D9-AEFA-B14A-87CB-5BC55BEE00CE}"/>
                </a:ext>
              </a:extLst>
            </p:cNvPr>
            <p:cNvSpPr/>
            <p:nvPr/>
          </p:nvSpPr>
          <p:spPr>
            <a:xfrm>
              <a:off x="5583318" y="1149103"/>
              <a:ext cx="1579048" cy="369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预期</a:t>
              </a:r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实验</a:t>
              </a:r>
              <a:r>
                <a:rPr lang="zh-CN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结果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文本框 2">
            <a:extLst>
              <a:ext uri="{FF2B5EF4-FFF2-40B4-BE49-F238E27FC236}">
                <a16:creationId xmlns:a16="http://schemas.microsoft.com/office/drawing/2014/main" id="{A000F542-BA01-E440-84C4-6C46AE67B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36538"/>
            <a:ext cx="6315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演绎推理 </a:t>
            </a:r>
            <a:r>
              <a:rPr lang="en-US" altLang="zh-CN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——</a:t>
            </a:r>
            <a:r>
              <a:rPr lang="en-US" altLang="zh-CN" sz="24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假如是</a:t>
            </a:r>
            <a:r>
              <a:rPr lang="zh-CN" altLang="en-US" sz="24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全</a:t>
            </a:r>
            <a:r>
              <a:rPr lang="en-US" altLang="zh-CN" sz="2400" b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保留复制</a:t>
            </a:r>
          </a:p>
        </p:txBody>
      </p:sp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EADF751C-BDCB-5644-8A6A-B5CE32D3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930275"/>
            <a:ext cx="2895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E4E6E47-EAFE-9345-BF9B-3D06C90979F2}"/>
              </a:ext>
            </a:extLst>
          </p:cNvPr>
          <p:cNvGrpSpPr>
            <a:grpSpLocks/>
          </p:cNvGrpSpPr>
          <p:nvPr/>
        </p:nvGrpSpPr>
        <p:grpSpPr bwMode="auto">
          <a:xfrm>
            <a:off x="4922838" y="628650"/>
            <a:ext cx="2782887" cy="4203700"/>
            <a:chOff x="4922680" y="629146"/>
            <a:chExt cx="2783838" cy="4202668"/>
          </a:xfrm>
        </p:grpSpPr>
        <p:pic>
          <p:nvPicPr>
            <p:cNvPr id="52228" name="图片 7" descr="手机屏幕截图&#10;&#10;描述已自动生成">
              <a:extLst>
                <a:ext uri="{FF2B5EF4-FFF2-40B4-BE49-F238E27FC236}">
                  <a16:creationId xmlns:a16="http://schemas.microsoft.com/office/drawing/2014/main" id="{BCF82A8D-EA67-B34C-9B55-64C33D8BB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680" y="930056"/>
              <a:ext cx="2783838" cy="3901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848805F-C10D-6240-8407-F40AC4721F01}"/>
                </a:ext>
              </a:extLst>
            </p:cNvPr>
            <p:cNvSpPr/>
            <p:nvPr/>
          </p:nvSpPr>
          <p:spPr>
            <a:xfrm>
              <a:off x="5524548" y="629146"/>
              <a:ext cx="1580103" cy="3697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预期</a:t>
              </a:r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实验</a:t>
              </a:r>
              <a:r>
                <a:rPr lang="zh-CN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结果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99">
            <a:extLst>
              <a:ext uri="{FF2B5EF4-FFF2-40B4-BE49-F238E27FC236}">
                <a16:creationId xmlns:a16="http://schemas.microsoft.com/office/drawing/2014/main" id="{EB4BE071-9AA3-2848-B6C8-385C84DC7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161925"/>
            <a:ext cx="8558213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（四）实验验证 ：</a:t>
            </a:r>
            <a:endParaRPr lang="zh-CN" altLang="en-US" sz="2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19A402-1D7A-2442-99F7-DAADF58E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673" y="562035"/>
            <a:ext cx="3532910" cy="320986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A40AF2A-A1FC-AA44-953B-7B4484D1D8B2}"/>
              </a:ext>
            </a:extLst>
          </p:cNvPr>
          <p:cNvSpPr/>
          <p:nvPr/>
        </p:nvSpPr>
        <p:spPr>
          <a:xfrm>
            <a:off x="820882" y="387581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CN" b="1" dirty="0">
                <a:latin typeface="KaiTi" panose="02010609060101010101" pitchFamily="49" charset="-122"/>
                <a:ea typeface="KaiTi" panose="02010609060101010101" pitchFamily="49" charset="-122"/>
              </a:rPr>
              <a:t>1958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年，</a:t>
            </a:r>
            <a:r>
              <a:rPr lang="en-US" altLang="zh-CN" b="1" dirty="0" err="1">
                <a:latin typeface="KaiTi" panose="02010609060101010101" pitchFamily="49" charset="-122"/>
                <a:ea typeface="KaiTi" panose="02010609060101010101" pitchFamily="49" charset="-122"/>
              </a:rPr>
              <a:t>M.Meselson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（梅塞尔森）和</a:t>
            </a:r>
            <a:r>
              <a:rPr lang="en-US" altLang="zh-CN" b="1" dirty="0">
                <a:latin typeface="KaiTi" panose="02010609060101010101" pitchFamily="49" charset="-122"/>
                <a:ea typeface="KaiTi" panose="02010609060101010101" pitchFamily="49" charset="-122"/>
              </a:rPr>
              <a:t>F.W .Stahl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（斯特尔）的大肠杆菌</a:t>
            </a:r>
            <a:r>
              <a:rPr lang="en-US" altLang="zh-CN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密度梯度离心实验证明了</a:t>
            </a:r>
            <a:r>
              <a:rPr lang="en-US" altLang="zh-CN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的复制方式。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350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组合 11">
            <a:extLst>
              <a:ext uri="{FF2B5EF4-FFF2-40B4-BE49-F238E27FC236}">
                <a16:creationId xmlns:a16="http://schemas.microsoft.com/office/drawing/2014/main" id="{9B4AB419-68DD-1E41-8F8C-1B3D7CAF281D}"/>
              </a:ext>
            </a:extLst>
          </p:cNvPr>
          <p:cNvGrpSpPr>
            <a:grpSpLocks/>
          </p:cNvGrpSpPr>
          <p:nvPr/>
        </p:nvGrpSpPr>
        <p:grpSpPr bwMode="auto">
          <a:xfrm>
            <a:off x="0" y="136525"/>
            <a:ext cx="4391025" cy="4870450"/>
            <a:chOff x="0" y="136404"/>
            <a:chExt cx="4390389" cy="4870691"/>
          </a:xfrm>
        </p:grpSpPr>
        <p:grpSp>
          <p:nvGrpSpPr>
            <p:cNvPr id="55300" name="组合 5">
              <a:extLst>
                <a:ext uri="{FF2B5EF4-FFF2-40B4-BE49-F238E27FC236}">
                  <a16:creationId xmlns:a16="http://schemas.microsoft.com/office/drawing/2014/main" id="{C6B1569F-39A3-B645-B0E5-C6A423B228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36404"/>
              <a:ext cx="4390389" cy="4870691"/>
              <a:chOff x="0" y="136404"/>
              <a:chExt cx="4390389" cy="4870691"/>
            </a:xfrm>
          </p:grpSpPr>
          <p:grpSp>
            <p:nvGrpSpPr>
              <p:cNvPr id="55304" name="组合 3">
                <a:extLst>
                  <a:ext uri="{FF2B5EF4-FFF2-40B4-BE49-F238E27FC236}">
                    <a16:creationId xmlns:a16="http://schemas.microsoft.com/office/drawing/2014/main" id="{4745E926-356A-EE42-B8E5-29882FEBD5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6404"/>
                <a:ext cx="3260804" cy="4870691"/>
                <a:chOff x="3174920" y="0"/>
                <a:chExt cx="2879884" cy="4870691"/>
              </a:xfrm>
            </p:grpSpPr>
            <p:pic>
              <p:nvPicPr>
                <p:cNvPr id="55306" name="图片 1">
                  <a:extLst>
                    <a:ext uri="{FF2B5EF4-FFF2-40B4-BE49-F238E27FC236}">
                      <a16:creationId xmlns:a16="http://schemas.microsoft.com/office/drawing/2014/main" id="{C3518BCC-BB31-FD4A-94A3-0A03FA9E6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82"/>
                <a:stretch>
                  <a:fillRect/>
                </a:stretch>
              </p:blipFill>
              <p:spPr bwMode="auto">
                <a:xfrm>
                  <a:off x="3400424" y="0"/>
                  <a:ext cx="2428875" cy="4347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307" name="文本框 4">
                  <a:extLst>
                    <a:ext uri="{FF2B5EF4-FFF2-40B4-BE49-F238E27FC236}">
                      <a16:creationId xmlns:a16="http://schemas.microsoft.com/office/drawing/2014/main" id="{FFD28B9B-A159-5E4D-BF96-283E014F49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4920" y="4347471"/>
                  <a:ext cx="287988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9pPr>
                </a:lstStyle>
                <a:p>
                  <a:r>
                    <a:rPr lang="zh-CN" altLang="en-US" sz="1400" b="1">
                      <a:solidFill>
                        <a:srgbClr val="444444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梅塞尔森 － 斯特尔实验结果原图 </a:t>
                  </a:r>
                  <a:endParaRPr lang="en-US" altLang="zh-CN" sz="1400" b="1">
                    <a:solidFill>
                      <a:srgbClr val="444444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r>
                    <a:rPr lang="zh-CN" altLang="en-US" sz="1400" b="1">
                      <a:solidFill>
                        <a:srgbClr val="444444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    （溶液密度向右增大 ）</a:t>
                  </a:r>
                </a:p>
              </p:txBody>
            </p:sp>
          </p:grpSp>
          <p:pic>
            <p:nvPicPr>
              <p:cNvPr id="55305" name="图片 4">
                <a:extLst>
                  <a:ext uri="{FF2B5EF4-FFF2-40B4-BE49-F238E27FC236}">
                    <a16:creationId xmlns:a16="http://schemas.microsoft.com/office/drawing/2014/main" id="{245A7277-9A03-E042-AA5C-17D590B1ED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3699" y="659625"/>
                <a:ext cx="1456690" cy="2093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6448EAAB-CC2A-8942-8896-0E999D713944}"/>
                </a:ext>
              </a:extLst>
            </p:cNvPr>
            <p:cNvCxnSpPr/>
            <p:nvPr/>
          </p:nvCxnSpPr>
          <p:spPr>
            <a:xfrm>
              <a:off x="2509474" y="741272"/>
              <a:ext cx="56824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箭头连接符 8">
              <a:extLst>
                <a:ext uri="{FF2B5EF4-FFF2-40B4-BE49-F238E27FC236}">
                  <a16:creationId xmlns:a16="http://schemas.microsoft.com/office/drawing/2014/main" id="{F58BADB6-3B32-754D-9902-9301D1F03B19}"/>
                </a:ext>
              </a:extLst>
            </p:cNvPr>
            <p:cNvCxnSpPr>
              <a:cxnSpLocks/>
            </p:cNvCxnSpPr>
            <p:nvPr/>
          </p:nvCxnSpPr>
          <p:spPr>
            <a:xfrm>
              <a:off x="2509474" y="2682880"/>
              <a:ext cx="42697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箭头连接符 9">
              <a:extLst>
                <a:ext uri="{FF2B5EF4-FFF2-40B4-BE49-F238E27FC236}">
                  <a16:creationId xmlns:a16="http://schemas.microsoft.com/office/drawing/2014/main" id="{DCA4DAC9-C134-D94D-ABDD-8E91ACD076C8}"/>
                </a:ext>
              </a:extLst>
            </p:cNvPr>
            <p:cNvCxnSpPr/>
            <p:nvPr/>
          </p:nvCxnSpPr>
          <p:spPr>
            <a:xfrm>
              <a:off x="2509474" y="1717632"/>
              <a:ext cx="56824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298" name="矩形 12">
            <a:extLst>
              <a:ext uri="{FF2B5EF4-FFF2-40B4-BE49-F238E27FC236}">
                <a16:creationId xmlns:a16="http://schemas.microsoft.com/office/drawing/2014/main" id="{5B844B1E-6314-1549-9667-585E37BF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3652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eaLnBrk="1" hangingPunct="1"/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实验结果分析： </a:t>
            </a:r>
            <a:endParaRPr lang="en-US" altLang="zh-CN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 eaLnBrk="1" hangingPunct="1"/>
            <a:r>
              <a:rPr lang="zh-CN" altLang="en-US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①观察图谱：说出</a:t>
            </a:r>
            <a:r>
              <a:rPr lang="en-US" altLang="zh-CN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0</a:t>
            </a:r>
            <a:r>
              <a:rPr lang="zh-CN" altLang="en-US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altLang="zh-CN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altLang="zh-CN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代条带数？条带在离心管中的什么位置？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7F89E7-0C6E-B54B-A0C3-B8D0CBC7B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1060450"/>
            <a:ext cx="45720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eaLnBrk="1" hangingPunct="1"/>
            <a:r>
              <a:rPr lang="zh-CN" altLang="zh-CN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0</a:t>
            </a:r>
            <a:r>
              <a:rPr lang="zh-CN" altLang="en-US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代：</a:t>
            </a:r>
            <a:r>
              <a:rPr lang="zh-C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1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条带。</a:t>
            </a:r>
            <a:r>
              <a:rPr lang="zh-CN" altLang="zh-CN" b="1" baseline="30000" noProof="1"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N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标记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noProof="1"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重密度带，位于离心管的管底部。</a:t>
            </a:r>
            <a:endParaRPr lang="zh-CN" altLang="en-US" b="1" noProof="1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 eaLnBrk="1" hangingPunct="1"/>
            <a:endParaRPr lang="zh-CN" altLang="zh-CN" b="1" noProof="1">
              <a:solidFill>
                <a:srgbClr val="0000FF"/>
              </a:solidFill>
              <a:latin typeface="KaiTi" panose="02010609060101010101" pitchFamily="49" charset="-122"/>
              <a:ea typeface="KaiTi" panose="02010609060101010101" pitchFamily="49" charset="-122"/>
              <a:sym typeface="+mn-ea" charset="0"/>
            </a:endParaRPr>
          </a:p>
          <a:p>
            <a:pPr algn="just" eaLnBrk="1" hangingPunct="1"/>
            <a:r>
              <a:rPr lang="zh-CN" altLang="zh-CN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1</a:t>
            </a:r>
            <a:r>
              <a:rPr lang="zh-CN" altLang="en-US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代： </a:t>
            </a:r>
            <a:r>
              <a:rPr lang="zh-C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1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条带。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细菌中的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的密度介于</a:t>
            </a:r>
            <a:r>
              <a:rPr lang="zh-CN" altLang="zh-CN" b="1" baseline="30000" noProof="1"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N-DNA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CN" altLang="zh-CN" b="1" baseline="30000" noProof="1"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N-DNA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之间，为杂交带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DNA(</a:t>
            </a:r>
            <a:r>
              <a:rPr lang="en" altLang="zh-CN" b="1" baseline="30000" noProof="1"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N/</a:t>
            </a:r>
            <a:r>
              <a:rPr lang="en" altLang="zh-CN" b="1" baseline="30000" noProof="1"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N-DNA)</a:t>
            </a:r>
            <a:r>
              <a:rPr lang="e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zh-CN" altLang="en-US" noProof="1"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位于离心管的管中部。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亲代的条带</a:t>
            </a:r>
            <a:r>
              <a:rPr lang="e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(</a:t>
            </a:r>
            <a:r>
              <a:rPr lang="en" altLang="zh-CN" b="1" baseline="30000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15</a:t>
            </a:r>
            <a:r>
              <a:rPr lang="e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N-DNA)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消失了。</a:t>
            </a:r>
          </a:p>
          <a:p>
            <a:pPr algn="just" eaLnBrk="1" hangingPunct="1"/>
            <a:endParaRPr lang="zh-CN" altLang="zh-CN" b="1" noProof="1">
              <a:solidFill>
                <a:srgbClr val="0000FF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 eaLnBrk="1" hangingPunct="1"/>
            <a:r>
              <a:rPr lang="zh-CN" altLang="zh-CN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b="1" noProof="1">
                <a:solidFill>
                  <a:srgbClr val="0000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代：</a:t>
            </a:r>
            <a:r>
              <a:rPr lang="zh-C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条带。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在第</a:t>
            </a:r>
            <a:r>
              <a:rPr lang="zh-C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代细菌中，得到几乎等量的</a:t>
            </a:r>
            <a:r>
              <a:rPr lang="zh-CN" altLang="zh-CN" b="1" baseline="30000" noProof="1"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N-DNA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和杂交带</a:t>
            </a:r>
            <a:r>
              <a:rPr lang="en" altLang="zh-CN" b="1" noProof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e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zh-CN" altLang="en-US" noProof="1"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位于离心管的中上部。</a:t>
            </a:r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     </a:t>
            </a:r>
            <a:endParaRPr lang="zh-CN" altLang="en-US" noProof="1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组合 11">
            <a:extLst>
              <a:ext uri="{FF2B5EF4-FFF2-40B4-BE49-F238E27FC236}">
                <a16:creationId xmlns:a16="http://schemas.microsoft.com/office/drawing/2014/main" id="{D8161B27-80FF-DB47-814E-172A455B47CF}"/>
              </a:ext>
            </a:extLst>
          </p:cNvPr>
          <p:cNvGrpSpPr>
            <a:grpSpLocks/>
          </p:cNvGrpSpPr>
          <p:nvPr/>
        </p:nvGrpSpPr>
        <p:grpSpPr bwMode="auto">
          <a:xfrm>
            <a:off x="0" y="136525"/>
            <a:ext cx="4391025" cy="4870450"/>
            <a:chOff x="0" y="136404"/>
            <a:chExt cx="4390389" cy="4870691"/>
          </a:xfrm>
        </p:grpSpPr>
        <p:grpSp>
          <p:nvGrpSpPr>
            <p:cNvPr id="56326" name="组合 5">
              <a:extLst>
                <a:ext uri="{FF2B5EF4-FFF2-40B4-BE49-F238E27FC236}">
                  <a16:creationId xmlns:a16="http://schemas.microsoft.com/office/drawing/2014/main" id="{6F1A22BC-833D-B640-AAB9-FE4DAEA17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36404"/>
              <a:ext cx="4390389" cy="4870691"/>
              <a:chOff x="0" y="136404"/>
              <a:chExt cx="4390389" cy="4870691"/>
            </a:xfrm>
          </p:grpSpPr>
          <p:grpSp>
            <p:nvGrpSpPr>
              <p:cNvPr id="56330" name="组合 3">
                <a:extLst>
                  <a:ext uri="{FF2B5EF4-FFF2-40B4-BE49-F238E27FC236}">
                    <a16:creationId xmlns:a16="http://schemas.microsoft.com/office/drawing/2014/main" id="{2DE7A039-0B4D-1C4A-9C83-B8D958095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6404"/>
                <a:ext cx="3260804" cy="4870691"/>
                <a:chOff x="3174920" y="0"/>
                <a:chExt cx="2879884" cy="4870691"/>
              </a:xfrm>
            </p:grpSpPr>
            <p:pic>
              <p:nvPicPr>
                <p:cNvPr id="56332" name="图片 1">
                  <a:extLst>
                    <a:ext uri="{FF2B5EF4-FFF2-40B4-BE49-F238E27FC236}">
                      <a16:creationId xmlns:a16="http://schemas.microsoft.com/office/drawing/2014/main" id="{4405C9FA-A73C-6A42-BFCE-146550913C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82"/>
                <a:stretch>
                  <a:fillRect/>
                </a:stretch>
              </p:blipFill>
              <p:spPr bwMode="auto">
                <a:xfrm>
                  <a:off x="3400424" y="0"/>
                  <a:ext cx="2428875" cy="4347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33" name="文本框 4">
                  <a:extLst>
                    <a:ext uri="{FF2B5EF4-FFF2-40B4-BE49-F238E27FC236}">
                      <a16:creationId xmlns:a16="http://schemas.microsoft.com/office/drawing/2014/main" id="{D3F47965-CBCC-4240-B3AD-89AEB3A09C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4920" y="4347471"/>
                  <a:ext cx="287988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9pPr>
                </a:lstStyle>
                <a:p>
                  <a:r>
                    <a:rPr lang="zh-CN" altLang="en-US" sz="1400" b="1">
                      <a:solidFill>
                        <a:srgbClr val="444444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梅塞尔森 － 斯特尔实验结果原图 </a:t>
                  </a:r>
                  <a:endParaRPr lang="en-US" altLang="zh-CN" sz="1400" b="1">
                    <a:solidFill>
                      <a:srgbClr val="444444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r>
                    <a:rPr lang="zh-CN" altLang="en-US" sz="1400" b="1">
                      <a:solidFill>
                        <a:srgbClr val="444444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    （溶液密度向右增大 ）</a:t>
                  </a:r>
                </a:p>
              </p:txBody>
            </p:sp>
          </p:grpSp>
          <p:pic>
            <p:nvPicPr>
              <p:cNvPr id="56331" name="图片 4">
                <a:extLst>
                  <a:ext uri="{FF2B5EF4-FFF2-40B4-BE49-F238E27FC236}">
                    <a16:creationId xmlns:a16="http://schemas.microsoft.com/office/drawing/2014/main" id="{F38CEE37-8646-2E44-ACC6-40FDFECB5B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3699" y="659625"/>
                <a:ext cx="1456690" cy="2093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8AF55EF6-FF55-0048-9FE6-1BE5D416F702}"/>
                </a:ext>
              </a:extLst>
            </p:cNvPr>
            <p:cNvCxnSpPr/>
            <p:nvPr/>
          </p:nvCxnSpPr>
          <p:spPr>
            <a:xfrm>
              <a:off x="2509474" y="741272"/>
              <a:ext cx="56824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箭头连接符 8">
              <a:extLst>
                <a:ext uri="{FF2B5EF4-FFF2-40B4-BE49-F238E27FC236}">
                  <a16:creationId xmlns:a16="http://schemas.microsoft.com/office/drawing/2014/main" id="{76367C45-9360-1B42-9F18-DF474B4782D3}"/>
                </a:ext>
              </a:extLst>
            </p:cNvPr>
            <p:cNvCxnSpPr>
              <a:cxnSpLocks/>
            </p:cNvCxnSpPr>
            <p:nvPr/>
          </p:nvCxnSpPr>
          <p:spPr>
            <a:xfrm>
              <a:off x="2509474" y="2682880"/>
              <a:ext cx="42697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箭头连接符 9">
              <a:extLst>
                <a:ext uri="{FF2B5EF4-FFF2-40B4-BE49-F238E27FC236}">
                  <a16:creationId xmlns:a16="http://schemas.microsoft.com/office/drawing/2014/main" id="{90628A26-4A89-5F4F-8F54-62357A8C1146}"/>
                </a:ext>
              </a:extLst>
            </p:cNvPr>
            <p:cNvCxnSpPr/>
            <p:nvPr/>
          </p:nvCxnSpPr>
          <p:spPr>
            <a:xfrm>
              <a:off x="2509474" y="1717632"/>
              <a:ext cx="56824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322" name="Text Box 2">
            <a:extLst>
              <a:ext uri="{FF2B5EF4-FFF2-40B4-BE49-F238E27FC236}">
                <a16:creationId xmlns:a16="http://schemas.microsoft.com/office/drawing/2014/main" id="{0F49887A-606F-0544-9516-CAD38F66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741363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实验结果分析：</a:t>
            </a:r>
          </a:p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zh-CN" sz="2000" b="1" dirty="0">
              <a:solidFill>
                <a:srgbClr val="0000FF"/>
              </a:solidFill>
              <a:latin typeface="KaiTi" panose="02010609060101010101" pitchFamily="49" charset="-122"/>
              <a:ea typeface="KaiTi" panose="02010609060101010101" pitchFamily="49" charset="-122"/>
              <a:sym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②</a:t>
            </a:r>
            <a:r>
              <a:rPr lang="zh-CN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子一代的实验结果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能</a:t>
            </a:r>
            <a:r>
              <a:rPr lang="zh-CN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否定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哪种</a:t>
            </a:r>
            <a:r>
              <a:rPr lang="zh-CN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假说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为什么？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CDA47E-21BB-1C49-A4FF-18B78F9E9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0" y="2065338"/>
            <a:ext cx="4230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r>
              <a:rPr lang="zh-CN" altLang="en-US" b="1" noProof="1">
                <a:latin typeface="KaiTi" panose="02010609060101010101" pitchFamily="49" charset="-122"/>
                <a:ea typeface="KaiTi" panose="02010609060101010101" pitchFamily="49" charset="-122"/>
              </a:rPr>
              <a:t>这样的结果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可以排除全保留复制假说。</a:t>
            </a:r>
            <a:endParaRPr lang="zh-CN" altLang="en-US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FA6909C7-5E26-774A-BFB1-50A51BF5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2533650"/>
            <a:ext cx="4316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③</a:t>
            </a:r>
            <a:r>
              <a:rPr lang="zh-CN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子二代的实验结果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能支持什么假说</a:t>
            </a:r>
            <a:r>
              <a:rPr lang="zh-CN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这一结果的对照组是哪一代？</a:t>
            </a:r>
            <a:endParaRPr lang="zh-CN" altLang="en-US" sz="2000" b="1" dirty="0">
              <a:latin typeface="KaiTi" panose="02010609060101010101" pitchFamily="49" charset="-122"/>
              <a:ea typeface="KaiTi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43C870-C66A-9147-ADAC-A4FFD6EE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5" y="3284538"/>
            <a:ext cx="4049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eaLnBrk="1" hangingPunct="1"/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子二代的实验结果通过与</a:t>
            </a:r>
            <a:r>
              <a:rPr lang="zh-C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0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 charset="0"/>
              </a:rPr>
              <a:t>代对照，完全支持半保留复制。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0E725519-73F1-C546-A2D7-FB4C955D2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149225"/>
            <a:ext cx="2433638" cy="569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Calibri" panose="020F0502020204030204"/>
              </a:rPr>
              <a:t>复习回顾：</a:t>
            </a:r>
          </a:p>
        </p:txBody>
      </p:sp>
      <p:sp>
        <p:nvSpPr>
          <p:cNvPr id="10" name="Text Box 92">
            <a:extLst>
              <a:ext uri="{FF2B5EF4-FFF2-40B4-BE49-F238E27FC236}">
                <a16:creationId xmlns:a16="http://schemas.microsoft.com/office/drawing/2014/main" id="{36CDCB72-3967-9542-8C7C-A85B3B7D6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338" y="441716"/>
            <a:ext cx="50331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作为遗传物质必须要保持前后代的连续性。从数目上分析，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复制的结果是一个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变成两个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</p:txBody>
      </p:sp>
      <p:sp>
        <p:nvSpPr>
          <p:cNvPr id="14" name="Text Box 91">
            <a:extLst>
              <a:ext uri="{FF2B5EF4-FFF2-40B4-BE49-F238E27FC236}">
                <a16:creationId xmlns:a16="http://schemas.microsoft.com/office/drawing/2014/main" id="{5A9A8C92-47C9-0942-B055-F0D0C340E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810" y="3933574"/>
            <a:ext cx="50331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分子是怎样由一个复制成两个的呢？</a:t>
            </a:r>
          </a:p>
        </p:txBody>
      </p:sp>
      <p:pic>
        <p:nvPicPr>
          <p:cNvPr id="15" name="Picture 93">
            <a:extLst>
              <a:ext uri="{FF2B5EF4-FFF2-40B4-BE49-F238E27FC236}">
                <a16:creationId xmlns:a16="http://schemas.microsoft.com/office/drawing/2014/main" id="{88173358-7363-3345-ABD9-E35D9926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69" y="1929896"/>
            <a:ext cx="917972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94">
            <a:extLst>
              <a:ext uri="{FF2B5EF4-FFF2-40B4-BE49-F238E27FC236}">
                <a16:creationId xmlns:a16="http://schemas.microsoft.com/office/drawing/2014/main" id="{093A242F-A806-224A-96CE-94205BBA2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620" y="2743201"/>
            <a:ext cx="810815" cy="304662"/>
          </a:xfrm>
          <a:prstGeom prst="rightArrow">
            <a:avLst>
              <a:gd name="adj1" fmla="val 50000"/>
              <a:gd name="adj2" fmla="val 417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7" name="Picture 95">
            <a:extLst>
              <a:ext uri="{FF2B5EF4-FFF2-40B4-BE49-F238E27FC236}">
                <a16:creationId xmlns:a16="http://schemas.microsoft.com/office/drawing/2014/main" id="{8DEA192B-D4C1-4540-ADA0-547516E6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592" y="1929896"/>
            <a:ext cx="917972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6">
            <a:extLst>
              <a:ext uri="{FF2B5EF4-FFF2-40B4-BE49-F238E27FC236}">
                <a16:creationId xmlns:a16="http://schemas.microsoft.com/office/drawing/2014/main" id="{73F4E10C-C32D-164A-9CAD-D2D2669E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60" y="1929896"/>
            <a:ext cx="917972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7">
            <a:extLst>
              <a:ext uri="{FF2B5EF4-FFF2-40B4-BE49-F238E27FC236}">
                <a16:creationId xmlns:a16="http://schemas.microsoft.com/office/drawing/2014/main" id="{E5564AC8-B35C-F646-B139-76AE8100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564" y="2632364"/>
            <a:ext cx="5405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2D7EC3-D2A0-0241-9257-9328D1447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6" y="719138"/>
            <a:ext cx="3866431" cy="36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组合 11">
            <a:extLst>
              <a:ext uri="{FF2B5EF4-FFF2-40B4-BE49-F238E27FC236}">
                <a16:creationId xmlns:a16="http://schemas.microsoft.com/office/drawing/2014/main" id="{13D4647A-1E34-D646-A8D7-5CFF5BE3D187}"/>
              </a:ext>
            </a:extLst>
          </p:cNvPr>
          <p:cNvGrpSpPr>
            <a:grpSpLocks/>
          </p:cNvGrpSpPr>
          <p:nvPr/>
        </p:nvGrpSpPr>
        <p:grpSpPr bwMode="auto">
          <a:xfrm>
            <a:off x="0" y="136525"/>
            <a:ext cx="4391025" cy="4870450"/>
            <a:chOff x="0" y="136404"/>
            <a:chExt cx="4390389" cy="4870691"/>
          </a:xfrm>
        </p:grpSpPr>
        <p:grpSp>
          <p:nvGrpSpPr>
            <p:cNvPr id="57349" name="组合 5">
              <a:extLst>
                <a:ext uri="{FF2B5EF4-FFF2-40B4-BE49-F238E27FC236}">
                  <a16:creationId xmlns:a16="http://schemas.microsoft.com/office/drawing/2014/main" id="{E0402C62-DAE2-F240-A81D-32E5F6EF2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36404"/>
              <a:ext cx="4390389" cy="4870691"/>
              <a:chOff x="0" y="136404"/>
              <a:chExt cx="4390389" cy="4870691"/>
            </a:xfrm>
          </p:grpSpPr>
          <p:grpSp>
            <p:nvGrpSpPr>
              <p:cNvPr id="57353" name="组合 3">
                <a:extLst>
                  <a:ext uri="{FF2B5EF4-FFF2-40B4-BE49-F238E27FC236}">
                    <a16:creationId xmlns:a16="http://schemas.microsoft.com/office/drawing/2014/main" id="{8BFD2888-AF76-AF4C-8E18-E8EA466DC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6404"/>
                <a:ext cx="3260804" cy="4870691"/>
                <a:chOff x="3174920" y="0"/>
                <a:chExt cx="2879884" cy="4870691"/>
              </a:xfrm>
            </p:grpSpPr>
            <p:pic>
              <p:nvPicPr>
                <p:cNvPr id="57355" name="图片 1">
                  <a:extLst>
                    <a:ext uri="{FF2B5EF4-FFF2-40B4-BE49-F238E27FC236}">
                      <a16:creationId xmlns:a16="http://schemas.microsoft.com/office/drawing/2014/main" id="{706B0C48-8815-294A-B266-B639B1F5A8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82"/>
                <a:stretch>
                  <a:fillRect/>
                </a:stretch>
              </p:blipFill>
              <p:spPr bwMode="auto">
                <a:xfrm>
                  <a:off x="3400424" y="0"/>
                  <a:ext cx="2428875" cy="4347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356" name="文本框 4">
                  <a:extLst>
                    <a:ext uri="{FF2B5EF4-FFF2-40B4-BE49-F238E27FC236}">
                      <a16:creationId xmlns:a16="http://schemas.microsoft.com/office/drawing/2014/main" id="{757EABCE-F2E3-834C-9AE1-E4FFB1895F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4920" y="4347471"/>
                  <a:ext cx="287988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Calibri" panose="020F0502020204030204" pitchFamily="34" charset="0"/>
                    </a:defRPr>
                  </a:lvl9pPr>
                </a:lstStyle>
                <a:p>
                  <a:r>
                    <a:rPr lang="zh-CN" altLang="en-US" sz="1400" b="1">
                      <a:solidFill>
                        <a:srgbClr val="444444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梅塞尔森 － 斯特尔实验结果原图 </a:t>
                  </a:r>
                  <a:endParaRPr lang="en-US" altLang="zh-CN" sz="1400" b="1">
                    <a:solidFill>
                      <a:srgbClr val="444444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  <a:p>
                  <a:r>
                    <a:rPr lang="zh-CN" altLang="en-US" sz="1400" b="1">
                      <a:solidFill>
                        <a:srgbClr val="444444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    （溶液密度向右增大 ）</a:t>
                  </a:r>
                </a:p>
              </p:txBody>
            </p:sp>
          </p:grpSp>
          <p:pic>
            <p:nvPicPr>
              <p:cNvPr id="57354" name="图片 4">
                <a:extLst>
                  <a:ext uri="{FF2B5EF4-FFF2-40B4-BE49-F238E27FC236}">
                    <a16:creationId xmlns:a16="http://schemas.microsoft.com/office/drawing/2014/main" id="{0D26ACD8-9692-294B-8251-6E5EF23A05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3699" y="659625"/>
                <a:ext cx="1456690" cy="2093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D688C753-EB15-8E4D-8414-D1ED687FC9CC}"/>
                </a:ext>
              </a:extLst>
            </p:cNvPr>
            <p:cNvCxnSpPr/>
            <p:nvPr/>
          </p:nvCxnSpPr>
          <p:spPr>
            <a:xfrm>
              <a:off x="2509474" y="741272"/>
              <a:ext cx="56824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箭头连接符 8">
              <a:extLst>
                <a:ext uri="{FF2B5EF4-FFF2-40B4-BE49-F238E27FC236}">
                  <a16:creationId xmlns:a16="http://schemas.microsoft.com/office/drawing/2014/main" id="{6ED61F51-9A79-0148-BDAE-FFA367F3532B}"/>
                </a:ext>
              </a:extLst>
            </p:cNvPr>
            <p:cNvCxnSpPr>
              <a:cxnSpLocks/>
            </p:cNvCxnSpPr>
            <p:nvPr/>
          </p:nvCxnSpPr>
          <p:spPr>
            <a:xfrm>
              <a:off x="2509474" y="2682880"/>
              <a:ext cx="42697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箭头连接符 9">
              <a:extLst>
                <a:ext uri="{FF2B5EF4-FFF2-40B4-BE49-F238E27FC236}">
                  <a16:creationId xmlns:a16="http://schemas.microsoft.com/office/drawing/2014/main" id="{A9138AD4-095E-3640-AB9E-A10B62438D73}"/>
                </a:ext>
              </a:extLst>
            </p:cNvPr>
            <p:cNvCxnSpPr/>
            <p:nvPr/>
          </p:nvCxnSpPr>
          <p:spPr>
            <a:xfrm>
              <a:off x="2509474" y="1717632"/>
              <a:ext cx="56824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346" name="矩形 12">
            <a:extLst>
              <a:ext uri="{FF2B5EF4-FFF2-40B4-BE49-F238E27FC236}">
                <a16:creationId xmlns:a16="http://schemas.microsoft.com/office/drawing/2014/main" id="{F3A6C7ED-D8B3-294D-8D60-CE4BE495B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025" y="890588"/>
            <a:ext cx="4673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eaLnBrk="1" hangingPunct="1"/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实验结果分析： </a:t>
            </a:r>
            <a:endParaRPr lang="en-US" altLang="zh-CN" sz="2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 eaLnBrk="1" hangingPunct="1"/>
            <a:endParaRPr lang="en-US" altLang="zh-CN" sz="2000" b="1" dirty="0">
              <a:solidFill>
                <a:srgbClr val="0000F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Arial" panose="020B0604020202020204" pitchFamily="34" charset="0"/>
            </a:endParaRPr>
          </a:p>
          <a:p>
            <a:pPr algn="just" eaLnBrk="1" hangingPunct="1"/>
            <a:r>
              <a:rPr lang="zh-CN" altLang="en-US" sz="2000" b="1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Arial" panose="020B0604020202020204" pitchFamily="34" charset="0"/>
              </a:rPr>
              <a:t>④</a:t>
            </a:r>
            <a:r>
              <a:rPr lang="zh-CN" altLang="en-US" sz="20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观察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图谱，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随着培养代数的增加，杂交带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(</a:t>
            </a:r>
            <a:r>
              <a:rPr lang="en-US" altLang="zh-CN" sz="2000" b="1" baseline="30000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15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N/</a:t>
            </a:r>
            <a:r>
              <a:rPr lang="en-US" altLang="zh-CN" sz="2000" b="1" baseline="30000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14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NDNA)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的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“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量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宋体" panose="02010600030101010101" pitchFamily="2" charset="-122"/>
              </a:rPr>
              <a:t>有何特点？轻带（</a:t>
            </a:r>
            <a:r>
              <a:rPr lang="en-US" altLang="zh-CN" sz="2000" b="1" baseline="30000" dirty="0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14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N-DNA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）的量有何特点？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CE30AB8-DA21-1D45-9135-BBF17A991644}"/>
              </a:ext>
            </a:extLst>
          </p:cNvPr>
          <p:cNvSpPr/>
          <p:nvPr/>
        </p:nvSpPr>
        <p:spPr>
          <a:xfrm>
            <a:off x="4572000" y="28950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杂交带（中带）始终存在，而且它的量维持不变，但</a:t>
            </a:r>
            <a:r>
              <a:rPr lang="zh-CN" altLang="zh-CN" b="1" baseline="30000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en" altLang="zh-CN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N-DNA</a:t>
            </a:r>
            <a:r>
              <a:rPr lang="e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zh-CN" altLang="en-US" b="1" noProof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轻带）的量越来越多。</a:t>
            </a:r>
            <a:r>
              <a:rPr lang="zh-CN" altLang="en-US" b="1" noProof="1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这也是半保留复制模型所预测的结果。</a:t>
            </a:r>
            <a:endParaRPr lang="zh-CN" altLang="en-US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21698CE-31AB-8046-AB3E-61D0C16D3AD3}"/>
              </a:ext>
            </a:extLst>
          </p:cNvPr>
          <p:cNvSpPr/>
          <p:nvPr/>
        </p:nvSpPr>
        <p:spPr>
          <a:xfrm>
            <a:off x="4250389" y="4191400"/>
            <a:ext cx="495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zh-CN" altLang="en-US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（五）得出结论 ： </a:t>
            </a:r>
            <a:r>
              <a:rPr lang="en" altLang="zh-CN" b="1" noProof="1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b="1" noProof="1">
                <a:solidFill>
                  <a:srgbClr val="FF0000"/>
                </a:solidFill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复制方式是半保留复制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8">
            <a:extLst>
              <a:ext uri="{FF2B5EF4-FFF2-40B4-BE49-F238E27FC236}">
                <a16:creationId xmlns:a16="http://schemas.microsoft.com/office/drawing/2014/main" id="{7D18407B-7EF5-EF43-BABB-723C6348B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38113"/>
            <a:ext cx="250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假说演绎法</a:t>
            </a: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】 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ABE28D58-BAE8-7E4B-9437-F1465DD7C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454150"/>
            <a:ext cx="447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DNA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复制是半保留还是全保留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D3E960D1-90F5-D449-822E-11B92E4CB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2246313"/>
            <a:ext cx="655998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）设计实验，根据假说，演绎推理得出预期实验结果：复制后子代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DNA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可能的情况</a:t>
            </a:r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97413A9E-5031-C141-B4BE-94F36E609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289300"/>
            <a:ext cx="41857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）进行实验验证，得到实验结果</a:t>
            </a:r>
          </a:p>
        </p:txBody>
      </p:sp>
      <p:sp>
        <p:nvSpPr>
          <p:cNvPr id="21528" name="文本框 21527">
            <a:extLst>
              <a:ext uri="{FF2B5EF4-FFF2-40B4-BE49-F238E27FC236}">
                <a16:creationId xmlns:a16="http://schemas.microsoft.com/office/drawing/2014/main" id="{327A1BAC-0F1C-E848-91C7-1E959C575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855663"/>
            <a:ext cx="44688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DNA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是如何进行复制的？   </a:t>
            </a:r>
            <a:endParaRPr lang="zh-CN" altLang="en-US" sz="2000" b="1" noProof="1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1529" name="文本框 21528">
            <a:extLst>
              <a:ext uri="{FF2B5EF4-FFF2-40B4-BE49-F238E27FC236}">
                <a16:creationId xmlns:a16="http://schemas.microsoft.com/office/drawing/2014/main" id="{EAE5B710-BFFC-874E-9CEF-FA53CC27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4148138"/>
            <a:ext cx="39576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zh-C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en" altLang="zh-CN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DNA</a:t>
            </a:r>
            <a:r>
              <a:rPr lang="zh-CN" altLang="en-US" sz="2000" b="1" noProof="1">
                <a:latin typeface="KaiTi" panose="02010609060101010101" pitchFamily="49" charset="-122"/>
                <a:ea typeface="KaiTi" panose="02010609060101010101" pitchFamily="49" charset="-122"/>
                <a:cs typeface="宋体" panose="02010600030101010101" pitchFamily="2" charset="-122"/>
              </a:rPr>
              <a:t>复制方式是半保留复制</a:t>
            </a:r>
            <a:endParaRPr lang="zh-CN" altLang="en-US" sz="2000" b="1" noProof="1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宋体" panose="02010600030101010101" pitchFamily="2" charset="-122"/>
            </a:endParaRPr>
          </a:p>
        </p:txBody>
      </p:sp>
      <p:grpSp>
        <p:nvGrpSpPr>
          <p:cNvPr id="58375" name="组合 7">
            <a:extLst>
              <a:ext uri="{FF2B5EF4-FFF2-40B4-BE49-F238E27FC236}">
                <a16:creationId xmlns:a16="http://schemas.microsoft.com/office/drawing/2014/main" id="{7FCCB839-91E3-B84E-9A78-05AF919C4BFB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798513"/>
            <a:ext cx="1711325" cy="3765550"/>
            <a:chOff x="5522437" y="678134"/>
            <a:chExt cx="1711587" cy="3765291"/>
          </a:xfrm>
        </p:grpSpPr>
        <p:sp>
          <p:nvSpPr>
            <p:cNvPr id="58376" name="Text Box 2">
              <a:extLst>
                <a:ext uri="{FF2B5EF4-FFF2-40B4-BE49-F238E27FC236}">
                  <a16:creationId xmlns:a16="http://schemas.microsoft.com/office/drawing/2014/main" id="{F28C5723-73DB-0243-A0E1-5066E72DA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1487" y="1310878"/>
              <a:ext cx="150733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zh-CN" altLang="en-US" sz="2000" b="1" noProof="1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作出假说</a:t>
              </a:r>
            </a:p>
          </p:txBody>
        </p:sp>
        <p:sp>
          <p:nvSpPr>
            <p:cNvPr id="58377" name="Text Box 3">
              <a:extLst>
                <a:ext uri="{FF2B5EF4-FFF2-40B4-BE49-F238E27FC236}">
                  <a16:creationId xmlns:a16="http://schemas.microsoft.com/office/drawing/2014/main" id="{61BCF86C-5FCA-1F4A-B074-2AD45D0822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0005" y="2158024"/>
              <a:ext cx="1674019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zh-CN" altLang="en-US" sz="2000" b="1" noProof="1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演绎推理</a:t>
              </a:r>
            </a:p>
          </p:txBody>
        </p:sp>
        <p:sp>
          <p:nvSpPr>
            <p:cNvPr id="58378" name="Text Box 4">
              <a:extLst>
                <a:ext uri="{FF2B5EF4-FFF2-40B4-BE49-F238E27FC236}">
                  <a16:creationId xmlns:a16="http://schemas.microsoft.com/office/drawing/2014/main" id="{ADF7E33C-A98A-FE40-B309-E4795BA8A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8871" y="3083177"/>
              <a:ext cx="1566863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zh-CN" altLang="en-US" sz="2000" b="1" noProof="1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验证假说</a:t>
              </a:r>
            </a:p>
          </p:txBody>
        </p:sp>
        <p:sp>
          <p:nvSpPr>
            <p:cNvPr id="58379" name="下箭头 21530">
              <a:extLst>
                <a:ext uri="{FF2B5EF4-FFF2-40B4-BE49-F238E27FC236}">
                  <a16:creationId xmlns:a16="http://schemas.microsoft.com/office/drawing/2014/main" id="{7960AE35-AE39-3647-B6BF-AC1A32214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2974" y="1094185"/>
              <a:ext cx="215107" cy="270271"/>
            </a:xfrm>
            <a:prstGeom prst="downArrow">
              <a:avLst>
                <a:gd name="adj1" fmla="val 50000"/>
                <a:gd name="adj2" fmla="val 25001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zh-CN" altLang="en-US" sz="200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8380" name="下箭头 21531">
              <a:extLst>
                <a:ext uri="{FF2B5EF4-FFF2-40B4-BE49-F238E27FC236}">
                  <a16:creationId xmlns:a16="http://schemas.microsoft.com/office/drawing/2014/main" id="{60CE260A-6A68-034D-9FF1-D27D3AE9E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2975" y="1688307"/>
              <a:ext cx="215106" cy="445800"/>
            </a:xfrm>
            <a:prstGeom prst="downArrow">
              <a:avLst>
                <a:gd name="adj1" fmla="val 50000"/>
                <a:gd name="adj2" fmla="val 40538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zh-CN" altLang="en-US" sz="200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8381" name="下箭头 21532">
              <a:extLst>
                <a:ext uri="{FF2B5EF4-FFF2-40B4-BE49-F238E27FC236}">
                  <a16:creationId xmlns:a16="http://schemas.microsoft.com/office/drawing/2014/main" id="{7DC7EC53-CF58-DD4D-96C5-773168D9B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2684" y="2596063"/>
              <a:ext cx="195398" cy="469105"/>
            </a:xfrm>
            <a:prstGeom prst="downArrow">
              <a:avLst>
                <a:gd name="adj1" fmla="val 50000"/>
                <a:gd name="adj2" fmla="val 55318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zh-CN" altLang="en-US" sz="200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8382" name="下箭头 21533">
              <a:extLst>
                <a:ext uri="{FF2B5EF4-FFF2-40B4-BE49-F238E27FC236}">
                  <a16:creationId xmlns:a16="http://schemas.microsoft.com/office/drawing/2014/main" id="{45EA0996-17C9-A947-9CDC-D4BF388CA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2682" y="3516684"/>
              <a:ext cx="195399" cy="568326"/>
            </a:xfrm>
            <a:prstGeom prst="downArrow">
              <a:avLst>
                <a:gd name="adj1" fmla="val 50000"/>
                <a:gd name="adj2" fmla="val 44194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zh-CN" altLang="en-US" sz="200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8383" name="文本框 1">
              <a:extLst>
                <a:ext uri="{FF2B5EF4-FFF2-40B4-BE49-F238E27FC236}">
                  <a16:creationId xmlns:a16="http://schemas.microsoft.com/office/drawing/2014/main" id="{8EA41C4A-BA2B-4B4F-ADF6-AAE9C70CD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2437" y="678134"/>
              <a:ext cx="164901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zh-CN" altLang="en-US" sz="2000" b="1" noProof="1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  <a:sym typeface="+mn-ea" charset="0"/>
                </a:rPr>
                <a:t>提出问题</a:t>
              </a:r>
            </a:p>
          </p:txBody>
        </p:sp>
        <p:sp>
          <p:nvSpPr>
            <p:cNvPr id="58384" name="矩形 2">
              <a:extLst>
                <a:ext uri="{FF2B5EF4-FFF2-40B4-BE49-F238E27FC236}">
                  <a16:creationId xmlns:a16="http://schemas.microsoft.com/office/drawing/2014/main" id="{93EFDB07-6778-DE49-8E77-4FD664AD3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877" y="4043315"/>
              <a:ext cx="1217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zh-CN" altLang="en-US" sz="2000" b="1" noProof="1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宋体" panose="02010600030101010101" pitchFamily="2" charset="-122"/>
                </a:rPr>
                <a:t>得出结论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/>
      <p:bldP spid="18442" grpId="0"/>
      <p:bldP spid="18451" grpId="0"/>
      <p:bldP spid="18454" grpId="0"/>
      <p:bldP spid="21528" grpId="0"/>
      <p:bldP spid="215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4" descr="微信图片_20200201171503">
            <a:extLst>
              <a:ext uri="{FF2B5EF4-FFF2-40B4-BE49-F238E27FC236}">
                <a16:creationId xmlns:a16="http://schemas.microsoft.com/office/drawing/2014/main" id="{9D00E327-6536-8944-8542-722B0043464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793750"/>
            <a:ext cx="12350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3B6A52E-E088-664A-8121-43C5471ECF41}"/>
              </a:ext>
            </a:extLst>
          </p:cNvPr>
          <p:cNvSpPr/>
          <p:nvPr/>
        </p:nvSpPr>
        <p:spPr>
          <a:xfrm>
            <a:off x="2376488" y="2360613"/>
            <a:ext cx="465931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kern="0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BBE30BB-320B-524F-B137-0BF57C59FF79}"/>
              </a:ext>
            </a:extLst>
          </p:cNvPr>
          <p:cNvSpPr/>
          <p:nvPr/>
        </p:nvSpPr>
        <p:spPr>
          <a:xfrm>
            <a:off x="2632075" y="3508375"/>
            <a:ext cx="4205288" cy="4429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矩形 1">
            <a:extLst>
              <a:ext uri="{FF2B5EF4-FFF2-40B4-BE49-F238E27FC236}">
                <a16:creationId xmlns:a16="http://schemas.microsoft.com/office/drawing/2014/main" id="{AEE349FD-351A-D644-A435-F9B0C7CB5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25" y="976313"/>
            <a:ext cx="6552911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eaLnBrk="1" hangingPunct="1"/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资料</a:t>
            </a:r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 </a:t>
            </a:r>
            <a:endParaRPr lang="en-US" altLang="zh-CN" sz="20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 eaLnBrk="1" hangingPunct="1"/>
            <a:r>
              <a:rPr lang="zh-CN" altLang="en-US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1956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年，美国生化学家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科恩伯格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首次在试管中人工合成了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。他将从大肠杆菌中提取的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聚合酶加入人工合成体系中，该体系中还含有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种富含高能的脱氧核苷酸，但是发现并没有发生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的合成。当加入了少量的单链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后，再放在适宜的温度和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pH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条件下培养，发现其中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的含量增加。</a:t>
            </a:r>
            <a:r>
              <a:rPr lang="zh-CN" altLang="en-US" sz="2000" noProof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提纯这些</a:t>
            </a:r>
            <a:r>
              <a:rPr lang="en" altLang="zh-CN" sz="2000" noProof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noProof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分子并测定其碱基组成，发现它们同“模板</a:t>
            </a:r>
            <a:r>
              <a:rPr lang="en" altLang="zh-CN" sz="2000" noProof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DNA”</a:t>
            </a:r>
            <a:r>
              <a:rPr lang="zh-CN" altLang="en-US" sz="2000" noProof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非常相似。</a:t>
            </a:r>
            <a:r>
              <a:rPr lang="zh-CN" altLang="zh-CN" sz="2000" noProof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他也因此荣获1959年的诺贝尔生理学或医学奖。</a:t>
            </a:r>
          </a:p>
          <a:p>
            <a:pPr eaLnBrk="1" hangingPunct="1"/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根据资料分析，</a:t>
            </a:r>
            <a:r>
              <a:rPr lang="en-US" altLang="zh-CN" sz="2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的合成需要哪些必要的</a:t>
            </a:r>
            <a:r>
              <a:rPr lang="zh-CN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的条件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zh-CN" altLang="zh-CN" sz="20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30722" name="组合 3">
            <a:extLst>
              <a:ext uri="{FF2B5EF4-FFF2-40B4-BE49-F238E27FC236}">
                <a16:creationId xmlns:a16="http://schemas.microsoft.com/office/drawing/2014/main" id="{B94A1030-94AB-3C4D-940C-CF7FBE5EE43D}"/>
              </a:ext>
            </a:extLst>
          </p:cNvPr>
          <p:cNvGrpSpPr>
            <a:grpSpLocks/>
          </p:cNvGrpSpPr>
          <p:nvPr/>
        </p:nvGrpSpPr>
        <p:grpSpPr bwMode="auto">
          <a:xfrm>
            <a:off x="65088" y="1055688"/>
            <a:ext cx="2406650" cy="2782887"/>
            <a:chOff x="5274469" y="1329928"/>
            <a:chExt cx="2406428" cy="2783726"/>
          </a:xfrm>
        </p:grpSpPr>
        <p:pic>
          <p:nvPicPr>
            <p:cNvPr id="30726" name="Picture 7" descr="Arthur_Kornberg">
              <a:extLst>
                <a:ext uri="{FF2B5EF4-FFF2-40B4-BE49-F238E27FC236}">
                  <a16:creationId xmlns:a16="http://schemas.microsoft.com/office/drawing/2014/main" id="{FEA3631E-EEF1-4B4F-A7D7-1C47383BA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1" y="1329928"/>
              <a:ext cx="1944291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AF19945E-BF92-7E45-8FB4-9A2D963F1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4469" y="3813527"/>
              <a:ext cx="2406428" cy="30012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350" kern="0" dirty="0">
                  <a:cs typeface="+mj-cs"/>
                  <a:sym typeface="Calibri" panose="020F0502020204030204"/>
                </a:rPr>
                <a:t>Arthur Kornberg (1918-2007)</a:t>
              </a:r>
              <a:endParaRPr lang="zh-CN" altLang="en-US" sz="1350" kern="0" dirty="0">
                <a:cs typeface="+mj-cs"/>
                <a:sym typeface="Calibri" panose="020F0502020204030204"/>
              </a:endParaRPr>
            </a:p>
          </p:txBody>
        </p:sp>
      </p:grpSp>
      <p:sp>
        <p:nvSpPr>
          <p:cNvPr id="26627" name="文本框 2">
            <a:extLst>
              <a:ext uri="{FF2B5EF4-FFF2-40B4-BE49-F238E27FC236}">
                <a16:creationId xmlns:a16="http://schemas.microsoft.com/office/drawing/2014/main" id="{552D416A-9D82-7F43-8542-CC59B8C76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4346575"/>
            <a:ext cx="767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聚合酶，</a:t>
            </a: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模板，四种脱氧核糖核苷酸，能量等其它适宜条件</a:t>
            </a: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563F68E0-352F-324C-9148-52C46F798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93675"/>
            <a:ext cx="4779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一、</a:t>
            </a:r>
            <a:r>
              <a:rPr lang="en-US" altLang="zh-CN" sz="24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24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复制过程：</a:t>
            </a:r>
          </a:p>
        </p:txBody>
      </p:sp>
      <p:sp>
        <p:nvSpPr>
          <p:cNvPr id="30725" name="矩形 1">
            <a:extLst>
              <a:ext uri="{FF2B5EF4-FFF2-40B4-BE49-F238E27FC236}">
                <a16:creationId xmlns:a16="http://schemas.microsoft.com/office/drawing/2014/main" id="{F8BAF47C-BE60-654A-943B-237845E5B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579438"/>
            <a:ext cx="2395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（一）</a:t>
            </a:r>
            <a:r>
              <a:rPr lang="en-US" altLang="zh-CN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复制</a:t>
            </a:r>
            <a:r>
              <a:rPr lang="zh-CN" altLang="zh-CN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的条件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99">
            <a:extLst>
              <a:ext uri="{FF2B5EF4-FFF2-40B4-BE49-F238E27FC236}">
                <a16:creationId xmlns:a16="http://schemas.microsoft.com/office/drawing/2014/main" id="{01951E01-5BCE-CB40-83AF-51686CC69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47663"/>
            <a:ext cx="6203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（二） </a:t>
            </a: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复制的场所、时期</a:t>
            </a:r>
          </a:p>
        </p:txBody>
      </p:sp>
      <p:sp>
        <p:nvSpPr>
          <p:cNvPr id="32770" name="文本框 3">
            <a:extLst>
              <a:ext uri="{FF2B5EF4-FFF2-40B4-BE49-F238E27FC236}">
                <a16:creationId xmlns:a16="http://schemas.microsoft.com/office/drawing/2014/main" id="{638C84E8-79FE-C245-8791-2592586C2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782638"/>
            <a:ext cx="8288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eaLnBrk="1" hangingPunct="1"/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资料</a:t>
            </a:r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为了获知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DNA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复制的场所，将变形虫放在有标记过的脱氧核苷酸培养液中，一段时间后，在细胞核中首先发现有标记的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DNA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分子。这说明什么问题？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E5F8E1-FB47-6A43-B87D-A5F77DD56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844675"/>
            <a:ext cx="588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复制的场所主要在细胞核。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728D5D-999E-B44F-8476-029E20B00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2332038"/>
            <a:ext cx="8220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资料</a:t>
            </a:r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为了获知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DNA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复制的时期，科学家通过生化分析得知，细胞分裂前的间期细胞中脱氧核苷酸含量开始时很低，不久急剧增加，以后又逐渐降低到初始水平。随着脱氧核苷酸含量的动态变化，</a:t>
            </a:r>
            <a:r>
              <a:rPr lang="en-US" altLang="zh-CN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DNA</a:t>
            </a:r>
            <a:r>
              <a:rPr lang="zh-CN" altLang="en-US" sz="20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 pitchFamily="34" charset="0"/>
              </a:rPr>
              <a:t>聚合酶的活性显著增高。这说明什么问题？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650D6C-EAE5-034A-B508-52D0B644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3656013"/>
            <a:ext cx="610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复制发生在细胞分裂前的间期。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2" descr="卡通人物&#10;&#10;描述已自动生成">
            <a:extLst>
              <a:ext uri="{FF2B5EF4-FFF2-40B4-BE49-F238E27FC236}">
                <a16:creationId xmlns:a16="http://schemas.microsoft.com/office/drawing/2014/main" id="{2AE9AD04-BE6A-8946-8AE6-158973D0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3" y="741136"/>
            <a:ext cx="7635251" cy="387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FA08E685-DAB9-C541-9EB5-65579ED46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00" y="108240"/>
            <a:ext cx="3225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（三） </a:t>
            </a: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复制过程：</a:t>
            </a:r>
          </a:p>
        </p:txBody>
      </p:sp>
    </p:spTree>
    <p:extLst>
      <p:ext uri="{BB962C8B-B14F-4D97-AF65-F5344CB8AC3E}">
        <p14:creationId xmlns:p14="http://schemas.microsoft.com/office/powerpoint/2010/main" val="169209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图片1">
            <a:extLst>
              <a:ext uri="{FF2B5EF4-FFF2-40B4-BE49-F238E27FC236}">
                <a16:creationId xmlns:a16="http://schemas.microsoft.com/office/drawing/2014/main" id="{9303ED6C-0544-A74E-A25A-39C647C9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" y="529937"/>
            <a:ext cx="6380019" cy="35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箭头连接符 2">
            <a:extLst>
              <a:ext uri="{FF2B5EF4-FFF2-40B4-BE49-F238E27FC236}">
                <a16:creationId xmlns:a16="http://schemas.microsoft.com/office/drawing/2014/main" id="{89C4F2A5-311D-5A4E-917D-3106654E2AE9}"/>
              </a:ext>
            </a:extLst>
          </p:cNvPr>
          <p:cNvCxnSpPr>
            <a:cxnSpLocks/>
          </p:cNvCxnSpPr>
          <p:nvPr/>
        </p:nvCxnSpPr>
        <p:spPr>
          <a:xfrm>
            <a:off x="501071" y="1249363"/>
            <a:ext cx="1298864" cy="0"/>
          </a:xfrm>
          <a:prstGeom prst="straightConnector1">
            <a:avLst/>
          </a:prstGeom>
          <a:ln w="762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55354D-8CB1-E948-AC1E-9FECCED05596}"/>
              </a:ext>
            </a:extLst>
          </p:cNvPr>
          <p:cNvGrpSpPr>
            <a:grpSpLocks/>
          </p:cNvGrpSpPr>
          <p:nvPr/>
        </p:nvGrpSpPr>
        <p:grpSpPr bwMode="auto">
          <a:xfrm>
            <a:off x="498763" y="2731799"/>
            <a:ext cx="1298864" cy="508797"/>
            <a:chOff x="1161185" y="944562"/>
            <a:chExt cx="1298864" cy="508797"/>
          </a:xfrm>
        </p:grpSpPr>
        <p:cxnSp>
          <p:nvCxnSpPr>
            <p:cNvPr id="6" name="直接箭头连接符 7">
              <a:extLst>
                <a:ext uri="{FF2B5EF4-FFF2-40B4-BE49-F238E27FC236}">
                  <a16:creationId xmlns:a16="http://schemas.microsoft.com/office/drawing/2014/main" id="{7D963E20-D74C-234C-B111-64626B2812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1185" y="1196974"/>
              <a:ext cx="1298864" cy="0"/>
            </a:xfrm>
            <a:prstGeom prst="straightConnector1">
              <a:avLst/>
            </a:prstGeom>
            <a:ln w="76200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4">
              <a:extLst>
                <a:ext uri="{FF2B5EF4-FFF2-40B4-BE49-F238E27FC236}">
                  <a16:creationId xmlns:a16="http://schemas.microsoft.com/office/drawing/2014/main" id="{83B6C431-1C97-CD41-862C-FEC792C0C82C}"/>
                </a:ext>
              </a:extLst>
            </p:cNvPr>
            <p:cNvCxnSpPr/>
            <p:nvPr/>
          </p:nvCxnSpPr>
          <p:spPr bwMode="auto">
            <a:xfrm>
              <a:off x="1285875" y="944562"/>
              <a:ext cx="527050" cy="5048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直接连接符 10">
              <a:extLst>
                <a:ext uri="{FF2B5EF4-FFF2-40B4-BE49-F238E27FC236}">
                  <a16:creationId xmlns:a16="http://schemas.microsoft.com/office/drawing/2014/main" id="{08AD9E34-E3DB-7E41-8320-36996741B76F}"/>
                </a:ext>
              </a:extLst>
            </p:cNvPr>
            <p:cNvCxnSpPr/>
            <p:nvPr/>
          </p:nvCxnSpPr>
          <p:spPr bwMode="auto">
            <a:xfrm flipV="1">
              <a:off x="1285875" y="948534"/>
              <a:ext cx="527050" cy="5048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14D4BF4-5330-0940-8C2A-C79C3A185085}"/>
              </a:ext>
            </a:extLst>
          </p:cNvPr>
          <p:cNvGrpSpPr/>
          <p:nvPr/>
        </p:nvGrpSpPr>
        <p:grpSpPr>
          <a:xfrm>
            <a:off x="426026" y="529937"/>
            <a:ext cx="8602227" cy="4397591"/>
            <a:chOff x="426026" y="529937"/>
            <a:chExt cx="8602227" cy="439759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4A81219-FAA2-C64C-9B3F-B7C2540AA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26" y="4219642"/>
              <a:ext cx="65254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r>
                <a:rPr lang="en-US" altLang="zh-CN" sz="2000" b="1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DNA</a:t>
              </a:r>
              <a:r>
                <a:rPr lang="zh-CN" altLang="en-US" sz="2000" b="1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聚合酶只能从上一个脱氧核苷酸的</a:t>
              </a:r>
              <a:r>
                <a:rPr lang="en-US" altLang="zh-CN" sz="2000" b="1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000" b="1" baseline="300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’</a:t>
              </a:r>
              <a:r>
                <a:rPr lang="zh-CN" altLang="en-US" sz="2000" b="1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端连下一个脱氧核苷酸的</a:t>
              </a:r>
              <a:r>
                <a:rPr lang="en-US" altLang="zh-CN" sz="2000" b="1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5</a:t>
              </a:r>
              <a:r>
                <a:rPr lang="zh-CN" altLang="en-US" sz="2000" b="1" baseline="30000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’</a:t>
              </a:r>
              <a:r>
                <a:rPr lang="zh-CN" altLang="en-US" sz="2000" b="1" dirty="0">
                  <a:solidFill>
                    <a:srgbClr val="FF0000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rPr>
                <a:t>端的磷酸。</a:t>
              </a:r>
            </a:p>
          </p:txBody>
        </p:sp>
        <p:pic>
          <p:nvPicPr>
            <p:cNvPr id="9" name="Picture 2" descr="C:\Users\周永林\Desktop\3’, 5’-磷酸二酯键.png">
              <a:extLst>
                <a:ext uri="{FF2B5EF4-FFF2-40B4-BE49-F238E27FC236}">
                  <a16:creationId xmlns:a16="http://schemas.microsoft.com/office/drawing/2014/main" id="{A2F50BC9-E087-AD4F-A28B-FA294D085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773" y="529937"/>
              <a:ext cx="1910480" cy="254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3D927BD-622F-DE4F-8E90-7A315195AEF6}"/>
              </a:ext>
            </a:extLst>
          </p:cNvPr>
          <p:cNvGrpSpPr/>
          <p:nvPr/>
        </p:nvGrpSpPr>
        <p:grpSpPr>
          <a:xfrm>
            <a:off x="7117773" y="3208778"/>
            <a:ext cx="1771584" cy="1932347"/>
            <a:chOff x="7117773" y="3208778"/>
            <a:chExt cx="1771584" cy="1932347"/>
          </a:xfrm>
        </p:grpSpPr>
        <p:pic>
          <p:nvPicPr>
            <p:cNvPr id="10" name="图片 2" descr="图片包含 厨房, 室内, 照片, 人&#10;&#10;描述已自动生成">
              <a:extLst>
                <a:ext uri="{FF2B5EF4-FFF2-40B4-BE49-F238E27FC236}">
                  <a16:creationId xmlns:a16="http://schemas.microsoft.com/office/drawing/2014/main" id="{95B593E0-FFC3-8943-BEFA-2854745F32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7" t="7618" r="18372" b="10031"/>
            <a:stretch/>
          </p:blipFill>
          <p:spPr bwMode="auto">
            <a:xfrm>
              <a:off x="7117773" y="3208778"/>
              <a:ext cx="1771584" cy="159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BB71AF1-555D-E34F-9BB6-5DB2E28979F5}"/>
                </a:ext>
              </a:extLst>
            </p:cNvPr>
            <p:cNvSpPr txBox="1"/>
            <p:nvPr/>
          </p:nvSpPr>
          <p:spPr>
            <a:xfrm>
              <a:off x="7546694" y="4802571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latin typeface="Heiti SC Medium" pitchFamily="2" charset="-128"/>
                  <a:ea typeface="Heiti SC Medium" pitchFamily="2" charset="-128"/>
                </a:rPr>
                <a:t>冈崎夫妇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2">
            <a:extLst>
              <a:ext uri="{FF2B5EF4-FFF2-40B4-BE49-F238E27FC236}">
                <a16:creationId xmlns:a16="http://schemas.microsoft.com/office/drawing/2014/main" id="{F0717D4C-ED57-7C48-A880-2B01E176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169988"/>
            <a:ext cx="4105275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907B36CF-1FD1-5D42-B05F-9E27EF698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49" y="461963"/>
            <a:ext cx="836525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资料</a:t>
            </a:r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000" kern="0" dirty="0"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  <a:sym typeface="Calibri" panose="020F0502020204030204"/>
              </a:rPr>
              <a:t>真核生物细胞的</a:t>
            </a:r>
            <a:r>
              <a:rPr lang="en-US" altLang="zh-CN" sz="2000" kern="0" dirty="0"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  <a:sym typeface="Calibri" panose="020F0502020204030204"/>
              </a:rPr>
              <a:t>DNA</a:t>
            </a:r>
            <a:r>
              <a:rPr lang="zh-CN" altLang="en-US" sz="2000" kern="0" dirty="0"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  <a:sym typeface="Calibri" panose="020F0502020204030204"/>
              </a:rPr>
              <a:t>复制有多个起始位点，即具有多个同时复制的区域。分析下图，</a:t>
            </a:r>
            <a:r>
              <a:rPr lang="en-US" altLang="zh-CN" sz="2000" kern="0" dirty="0"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  <a:sym typeface="Calibri" panose="020F0502020204030204"/>
              </a:rPr>
              <a:t>DNA</a:t>
            </a:r>
            <a:r>
              <a:rPr lang="zh-CN" altLang="en-US" sz="2000" kern="0" dirty="0"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  <a:sym typeface="Calibri" panose="020F0502020204030204"/>
              </a:rPr>
              <a:t>复制有哪些特点呢？这些复制特点有什么意义呢？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1414CA-276A-6C4B-8CAD-33F0257F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4327525"/>
            <a:ext cx="881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复制的特点：</a:t>
            </a: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边解旋边复制，确保复制的准确性，减少突变的发生。</a:t>
            </a:r>
            <a:endParaRPr lang="en-US" altLang="zh-CN" sz="20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sym typeface="Arial" panose="020B0604020202020204" pitchFamily="34" charset="0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     在多起点双向复制，大大提高了复制的效率。</a:t>
            </a:r>
            <a:r>
              <a:rPr lang="en-US" altLang="zh-CN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 </a:t>
            </a:r>
            <a:endParaRPr lang="zh-CN" altLang="en-US" sz="20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6868" name="Rectangle 13">
            <a:extLst>
              <a:ext uri="{FF2B5EF4-FFF2-40B4-BE49-F238E27FC236}">
                <a16:creationId xmlns:a16="http://schemas.microsoft.com/office/drawing/2014/main" id="{A2660F1C-9D49-E945-ADE7-A6926F8A7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618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（四） </a:t>
            </a:r>
            <a:r>
              <a:rPr lang="en-US" altLang="zh-CN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4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分子复制的特点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文本框 94209">
            <a:extLst>
              <a:ext uri="{FF2B5EF4-FFF2-40B4-BE49-F238E27FC236}">
                <a16:creationId xmlns:a16="http://schemas.microsoft.com/office/drawing/2014/main" id="{0D5F76EA-BA17-2540-AF49-D365549DA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788988"/>
            <a:ext cx="2887662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、概念：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、场所：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、时期：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CN" altLang="en-US" sz="2000" b="1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、条件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CN" altLang="en-US" sz="2000" b="1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、复制过程：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、复制特点：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、准确复制原因：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CN" altLang="en-US" sz="2000" b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、复制的生物学意义：</a:t>
            </a:r>
          </a:p>
        </p:txBody>
      </p:sp>
      <p:sp>
        <p:nvSpPr>
          <p:cNvPr id="94211" name="文本框 94210">
            <a:extLst>
              <a:ext uri="{FF2B5EF4-FFF2-40B4-BE49-F238E27FC236}">
                <a16:creationId xmlns:a16="http://schemas.microsoft.com/office/drawing/2014/main" id="{1CC2C0CA-6C05-BE4B-86DF-76D761126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1552575"/>
            <a:ext cx="210069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细胞分裂前的间期</a:t>
            </a:r>
          </a:p>
        </p:txBody>
      </p:sp>
      <p:sp>
        <p:nvSpPr>
          <p:cNvPr id="37891" name="文本框 94211">
            <a:extLst>
              <a:ext uri="{FF2B5EF4-FFF2-40B4-BE49-F238E27FC236}">
                <a16:creationId xmlns:a16="http://schemas.microsoft.com/office/drawing/2014/main" id="{0733B385-9389-534F-BA43-D66FD87B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8" y="1931988"/>
            <a:ext cx="871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模板：     </a:t>
            </a:r>
          </a:p>
        </p:txBody>
      </p:sp>
      <p:sp>
        <p:nvSpPr>
          <p:cNvPr id="37892" name="文本框 94212">
            <a:extLst>
              <a:ext uri="{FF2B5EF4-FFF2-40B4-BE49-F238E27FC236}">
                <a16:creationId xmlns:a16="http://schemas.microsoft.com/office/drawing/2014/main" id="{702749FA-735B-3E47-8E21-700747F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8" y="2217738"/>
            <a:ext cx="871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原料： </a:t>
            </a:r>
          </a:p>
        </p:txBody>
      </p:sp>
      <p:sp>
        <p:nvSpPr>
          <p:cNvPr id="37893" name="文本框 94213">
            <a:extLst>
              <a:ext uri="{FF2B5EF4-FFF2-40B4-BE49-F238E27FC236}">
                <a16:creationId xmlns:a16="http://schemas.microsoft.com/office/drawing/2014/main" id="{732BA897-E53B-0740-8F4F-5A3A81F7D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2503488"/>
            <a:ext cx="108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能量： </a:t>
            </a:r>
          </a:p>
        </p:txBody>
      </p:sp>
      <p:sp>
        <p:nvSpPr>
          <p:cNvPr id="37894" name="文本框 94214">
            <a:extLst>
              <a:ext uri="{FF2B5EF4-FFF2-40B4-BE49-F238E27FC236}">
                <a16:creationId xmlns:a16="http://schemas.microsoft.com/office/drawing/2014/main" id="{72D81D87-62E5-5047-BA9D-F6C8023FC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2846388"/>
            <a:ext cx="70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酶： </a:t>
            </a:r>
          </a:p>
        </p:txBody>
      </p:sp>
      <p:sp>
        <p:nvSpPr>
          <p:cNvPr id="37895" name="左大括号 94215">
            <a:extLst>
              <a:ext uri="{FF2B5EF4-FFF2-40B4-BE49-F238E27FC236}">
                <a16:creationId xmlns:a16="http://schemas.microsoft.com/office/drawing/2014/main" id="{53E6DF45-2C5B-4448-B8D2-B657ADF8C020}"/>
              </a:ext>
            </a:extLst>
          </p:cNvPr>
          <p:cNvSpPr>
            <a:spLocks/>
          </p:cNvSpPr>
          <p:nvPr/>
        </p:nvSpPr>
        <p:spPr bwMode="auto">
          <a:xfrm>
            <a:off x="1333500" y="2046288"/>
            <a:ext cx="57150" cy="1143000"/>
          </a:xfrm>
          <a:prstGeom prst="leftBrace">
            <a:avLst>
              <a:gd name="adj1" fmla="val 165000"/>
              <a:gd name="adj2" fmla="val 50000"/>
            </a:avLst>
          </a:prstGeom>
          <a:noFill/>
          <a:ln w="28575">
            <a:solidFill>
              <a:srgbClr val="99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zh-CN" altLang="en-US" sz="2000" b="1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4217" name="文本框 94216">
            <a:extLst>
              <a:ext uri="{FF2B5EF4-FFF2-40B4-BE49-F238E27FC236}">
                <a16:creationId xmlns:a16="http://schemas.microsoft.com/office/drawing/2014/main" id="{D4F1722E-C1C7-594D-B7EB-E6D0FF4E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0" y="1931988"/>
            <a:ext cx="221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的两条母链</a:t>
            </a:r>
          </a:p>
        </p:txBody>
      </p:sp>
      <p:sp>
        <p:nvSpPr>
          <p:cNvPr id="94218" name="文本框 94217">
            <a:extLst>
              <a:ext uri="{FF2B5EF4-FFF2-40B4-BE49-F238E27FC236}">
                <a16:creationId xmlns:a16="http://schemas.microsoft.com/office/drawing/2014/main" id="{4FF46BAE-57D7-604D-AB23-C32DD7DF3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39963"/>
            <a:ext cx="4229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游离的脱氧核苷酸（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G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C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T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） </a:t>
            </a:r>
          </a:p>
        </p:txBody>
      </p:sp>
      <p:sp>
        <p:nvSpPr>
          <p:cNvPr id="94219" name="文本框 94218">
            <a:extLst>
              <a:ext uri="{FF2B5EF4-FFF2-40B4-BE49-F238E27FC236}">
                <a16:creationId xmlns:a16="http://schemas.microsoft.com/office/drawing/2014/main" id="{1FB4F69F-1486-504C-B6F2-1CB86EE1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0" y="25241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ATP</a:t>
            </a:r>
          </a:p>
        </p:txBody>
      </p:sp>
      <p:sp>
        <p:nvSpPr>
          <p:cNvPr id="94220" name="文本框 94219">
            <a:extLst>
              <a:ext uri="{FF2B5EF4-FFF2-40B4-BE49-F238E27FC236}">
                <a16:creationId xmlns:a16="http://schemas.microsoft.com/office/drawing/2014/main" id="{F6174164-9313-044A-B5EB-F1C6360FC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2849563"/>
            <a:ext cx="3309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解旋酶、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聚合酶等 </a:t>
            </a:r>
          </a:p>
        </p:txBody>
      </p:sp>
      <p:sp>
        <p:nvSpPr>
          <p:cNvPr id="94221" name="文本框 94220">
            <a:extLst>
              <a:ext uri="{FF2B5EF4-FFF2-40B4-BE49-F238E27FC236}">
                <a16:creationId xmlns:a16="http://schemas.microsoft.com/office/drawing/2014/main" id="{84E7EE71-4786-B44D-99D6-12DEF420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3900488"/>
            <a:ext cx="3635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） 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双链提供精确的模板</a:t>
            </a:r>
          </a:p>
        </p:txBody>
      </p:sp>
      <p:sp>
        <p:nvSpPr>
          <p:cNvPr id="94222" name="文本框 94221">
            <a:extLst>
              <a:ext uri="{FF2B5EF4-FFF2-40B4-BE49-F238E27FC236}">
                <a16:creationId xmlns:a16="http://schemas.microsoft.com/office/drawing/2014/main" id="{DE02DBEB-DB99-1045-91F0-921FFF59F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86150"/>
            <a:ext cx="5451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）边解旋边复制：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提高复制速度、减少变异</a:t>
            </a:r>
          </a:p>
        </p:txBody>
      </p:sp>
      <p:sp>
        <p:nvSpPr>
          <p:cNvPr id="94223" name="文本框 94222">
            <a:extLst>
              <a:ext uri="{FF2B5EF4-FFF2-40B4-BE49-F238E27FC236}">
                <a16:creationId xmlns:a16="http://schemas.microsoft.com/office/drawing/2014/main" id="{87F6E2EA-0ADE-234A-9544-56BC519B0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3498850"/>
            <a:ext cx="208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）半保留复制</a:t>
            </a:r>
          </a:p>
        </p:txBody>
      </p:sp>
      <p:sp>
        <p:nvSpPr>
          <p:cNvPr id="94224" name="文本框 94223">
            <a:extLst>
              <a:ext uri="{FF2B5EF4-FFF2-40B4-BE49-F238E27FC236}">
                <a16:creationId xmlns:a16="http://schemas.microsoft.com/office/drawing/2014/main" id="{FDB35C08-5A9D-164C-B3CC-2224A6A29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1127125"/>
            <a:ext cx="492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细胞核（主要）、线粒体、叶绿体</a:t>
            </a:r>
          </a:p>
        </p:txBody>
      </p:sp>
      <p:sp>
        <p:nvSpPr>
          <p:cNvPr id="94225" name="文本框 94224">
            <a:extLst>
              <a:ext uri="{FF2B5EF4-FFF2-40B4-BE49-F238E27FC236}">
                <a16:creationId xmlns:a16="http://schemas.microsoft.com/office/drawing/2014/main" id="{DFE3DB20-342E-5D40-9E2A-C3239B49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3076575"/>
            <a:ext cx="4405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解旋→合成互补子链→形成子代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</a:p>
        </p:txBody>
      </p:sp>
      <p:sp>
        <p:nvSpPr>
          <p:cNvPr id="94226" name="文本框 94225">
            <a:extLst>
              <a:ext uri="{FF2B5EF4-FFF2-40B4-BE49-F238E27FC236}">
                <a16:creationId xmlns:a16="http://schemas.microsoft.com/office/drawing/2014/main" id="{AE33472F-338B-FB4F-B202-E468AA266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871913"/>
            <a:ext cx="307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）碱基互补配对原则</a:t>
            </a:r>
            <a:endParaRPr lang="zh-CN" altLang="en-US" sz="200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4227" name="文本框 94226">
            <a:extLst>
              <a:ext uri="{FF2B5EF4-FFF2-40B4-BE49-F238E27FC236}">
                <a16:creationId xmlns:a16="http://schemas.microsoft.com/office/drawing/2014/main" id="{17011A2B-2682-6A43-BDEA-DA344AD3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200" y="4300538"/>
            <a:ext cx="5618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分子通过复制，将遗传信息从亲代传给子代，从而保持了遗传信息的稳定性</a:t>
            </a:r>
            <a:endParaRPr lang="zh-CN" altLang="en-US" sz="2000" baseline="-2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4230" name="文本框 94229">
            <a:extLst>
              <a:ext uri="{FF2B5EF4-FFF2-40B4-BE49-F238E27FC236}">
                <a16:creationId xmlns:a16="http://schemas.microsoft.com/office/drawing/2014/main" id="{19C411AA-3AE6-8C42-8E37-94408C3BA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5" y="742950"/>
            <a:ext cx="4914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20650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以亲代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分子为模板合成子代</a:t>
            </a:r>
            <a:r>
              <a:rPr lang="en-US" altLang="zh-CN" sz="2000" b="1">
                <a:latin typeface="KaiTi" panose="02010609060101010101" pitchFamily="49" charset="-122"/>
                <a:ea typeface="KaiTi" panose="02010609060101010101" pitchFamily="49" charset="-122"/>
              </a:rPr>
              <a:t>DNA</a:t>
            </a:r>
            <a:r>
              <a:rPr lang="zh-CN" altLang="en-US" sz="2000" b="1">
                <a:latin typeface="KaiTi" panose="02010609060101010101" pitchFamily="49" charset="-122"/>
                <a:ea typeface="KaiTi" panose="02010609060101010101" pitchFamily="49" charset="-122"/>
              </a:rPr>
              <a:t>的过程</a:t>
            </a:r>
          </a:p>
        </p:txBody>
      </p:sp>
      <p:sp>
        <p:nvSpPr>
          <p:cNvPr id="37908" name="Text Box 15">
            <a:extLst>
              <a:ext uri="{FF2B5EF4-FFF2-40B4-BE49-F238E27FC236}">
                <a16:creationId xmlns:a16="http://schemas.microsoft.com/office/drawing/2014/main" id="{016F3B69-A838-F343-87B4-E7E164A33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34938"/>
            <a:ext cx="3754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zh-CN" altLang="en-US" sz="2400" b="1">
                <a:solidFill>
                  <a:srgbClr val="000099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总结：</a:t>
            </a:r>
            <a:r>
              <a:rPr lang="en-US" altLang="zh-CN" sz="2400" b="1">
                <a:solidFill>
                  <a:srgbClr val="000099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2400" b="1">
                <a:solidFill>
                  <a:srgbClr val="000099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分子复制过程</a:t>
            </a:r>
          </a:p>
        </p:txBody>
      </p:sp>
      <p:pic>
        <p:nvPicPr>
          <p:cNvPr id="24" name="图片 23" descr="地图上有字&#10;&#10;描述已自动生成">
            <a:extLst>
              <a:ext uri="{FF2B5EF4-FFF2-40B4-BE49-F238E27FC236}">
                <a16:creationId xmlns:a16="http://schemas.microsoft.com/office/drawing/2014/main" id="{D4481685-7FA3-5342-A5D4-FFDAAD6EB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3793" b="2110"/>
          <a:stretch/>
        </p:blipFill>
        <p:spPr>
          <a:xfrm>
            <a:off x="6818313" y="32694"/>
            <a:ext cx="2282825" cy="33095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/>
      <p:bldP spid="94217" grpId="0"/>
      <p:bldP spid="94218" grpId="0"/>
      <p:bldP spid="94219" grpId="0"/>
      <p:bldP spid="94220" grpId="0"/>
      <p:bldP spid="94221" grpId="0"/>
      <p:bldP spid="94222" grpId="0"/>
      <p:bldP spid="94223" grpId="0"/>
      <p:bldP spid="94224" grpId="0"/>
      <p:bldP spid="94225" grpId="0"/>
      <p:bldP spid="94226" grpId="0"/>
      <p:bldP spid="94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2ED103A-91E9-EC43-860E-876F9E4FF399}"/>
              </a:ext>
            </a:extLst>
          </p:cNvPr>
          <p:cNvGrpSpPr>
            <a:grpSpLocks/>
          </p:cNvGrpSpPr>
          <p:nvPr/>
        </p:nvGrpSpPr>
        <p:grpSpPr bwMode="auto">
          <a:xfrm>
            <a:off x="1906588" y="1184275"/>
            <a:ext cx="5670550" cy="3427413"/>
            <a:chOff x="809352" y="1124744"/>
            <a:chExt cx="7931315" cy="4233755"/>
          </a:xfrm>
        </p:grpSpPr>
        <p:sp>
          <p:nvSpPr>
            <p:cNvPr id="39939" name="Rectangle 2">
              <a:extLst>
                <a:ext uri="{FF2B5EF4-FFF2-40B4-BE49-F238E27FC236}">
                  <a16:creationId xmlns:a16="http://schemas.microsoft.com/office/drawing/2014/main" id="{EFEB2AD4-C11C-A646-BAA1-689F6B203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611" y="4271111"/>
              <a:ext cx="7435056" cy="108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tabLst>
                  <a:tab pos="1206500" algn="l"/>
                </a:tabLst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3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1953</a:t>
              </a:r>
              <a:r>
                <a:rPr lang="zh-CN" altLang="en-US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年，</a:t>
              </a:r>
              <a:r>
                <a:rPr lang="en-US" altLang="zh-CN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Watson</a:t>
              </a:r>
              <a:r>
                <a:rPr lang="zh-CN" altLang="en-US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和</a:t>
              </a:r>
              <a:r>
                <a:rPr lang="en-US" altLang="zh-CN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Crick</a:t>
              </a:r>
              <a:r>
                <a:rPr lang="zh-CN" altLang="en-US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提出</a:t>
              </a:r>
              <a:r>
                <a:rPr lang="en-US" altLang="zh-CN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DNA</a:t>
              </a:r>
              <a:r>
                <a:rPr lang="zh-CN" altLang="en-US" sz="1400" b="1">
                  <a:latin typeface="黑体" panose="02010609060101010101" pitchFamily="49" charset="-122"/>
                  <a:ea typeface="黑体" panose="02010609060101010101" pitchFamily="49" charset="-122"/>
                </a:rPr>
                <a:t>的双螺旋结构模型 </a:t>
              </a:r>
            </a:p>
          </p:txBody>
        </p:sp>
        <p:pic>
          <p:nvPicPr>
            <p:cNvPr id="39940" name="Picture 9" descr="IM">
              <a:extLst>
                <a:ext uri="{FF2B5EF4-FFF2-40B4-BE49-F238E27FC236}">
                  <a16:creationId xmlns:a16="http://schemas.microsoft.com/office/drawing/2014/main" id="{EB86AB72-93D2-6D48-8CBE-57F0F29CB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180" y="1124744"/>
              <a:ext cx="3323228" cy="305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5" descr="Crick and Watson walking along the Backs.">
              <a:extLst>
                <a:ext uri="{FF2B5EF4-FFF2-40B4-BE49-F238E27FC236}">
                  <a16:creationId xmlns:a16="http://schemas.microsoft.com/office/drawing/2014/main" id="{76E00822-A6CC-2546-A223-5918CF8A4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352" y="1124745"/>
              <a:ext cx="4239024" cy="319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5E5CD0C-5371-9C4C-BA61-A4D30C788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163513"/>
            <a:ext cx="4779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二、探究</a:t>
            </a:r>
            <a:r>
              <a:rPr lang="en-US" altLang="zh-CN" sz="2400" b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DNA</a:t>
            </a:r>
            <a:r>
              <a:rPr lang="zh-CN" altLang="en-US" sz="2400" b="1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Arial" panose="020B0604020202020204" pitchFamily="34" charset="0"/>
              </a:rPr>
              <a:t>复制方式的实验：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1994</Words>
  <Application>Microsoft Macintosh PowerPoint</Application>
  <PresentationFormat>全屏显示(16:9)</PresentationFormat>
  <Paragraphs>131</Paragraphs>
  <Slides>22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等线 Light</vt:lpstr>
      <vt:lpstr>仿宋</vt:lpstr>
      <vt:lpstr>黑体</vt:lpstr>
      <vt:lpstr>华文细黑</vt:lpstr>
      <vt:lpstr>楷体</vt:lpstr>
      <vt:lpstr>微软雅黑</vt:lpstr>
      <vt:lpstr>Heiti SC Medium</vt:lpstr>
      <vt:lpstr>KaiTi</vt:lpstr>
      <vt:lpstr>Arial</vt:lpstr>
      <vt:lpstr>Calibri</vt:lpstr>
      <vt:lpstr>Times New Roman</vt:lpstr>
      <vt:lpstr>1_Office 主题​​</vt:lpstr>
      <vt:lpstr>话说病毒（2）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话说病毒（2）-DNA的复制</dc:title>
  <dc:creator>627072964@qq.com</dc:creator>
  <cp:lastModifiedBy>627072964@qq.com</cp:lastModifiedBy>
  <cp:revision>79</cp:revision>
  <dcterms:created xsi:type="dcterms:W3CDTF">2020-03-20T05:03:55Z</dcterms:created>
  <dcterms:modified xsi:type="dcterms:W3CDTF">2020-03-25T11:24:52Z</dcterms:modified>
</cp:coreProperties>
</file>