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notesSlides/notesSlide4.xml" ContentType="application/vnd.openxmlformats-officedocument.presentationml.notesSlide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5" r:id="rId2"/>
    <p:sldId id="275" r:id="rId3"/>
    <p:sldId id="287" r:id="rId4"/>
    <p:sldId id="286" r:id="rId5"/>
    <p:sldId id="288" r:id="rId6"/>
    <p:sldId id="278" r:id="rId7"/>
    <p:sldId id="279" r:id="rId8"/>
    <p:sldId id="280" r:id="rId9"/>
    <p:sldId id="283" r:id="rId10"/>
    <p:sldId id="281" r:id="rId11"/>
    <p:sldId id="271" r:id="rId1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3" autoAdjust="0"/>
    <p:restoredTop sz="94660"/>
  </p:normalViewPr>
  <p:slideViewPr>
    <p:cSldViewPr snapToGrid="0">
      <p:cViewPr>
        <p:scale>
          <a:sx n="100" d="100"/>
          <a:sy n="100" d="100"/>
        </p:scale>
        <p:origin x="42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1256854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2020/3/14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15966" y="1966605"/>
            <a:ext cx="5647059" cy="146239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漂粉精性质的探究（</a:t>
            </a:r>
            <a:r>
              <a:rPr lang="en-US" altLang="zh-CN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一年级化学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33774" y="3518590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北京市和平街第一中学  樊运杰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87539" y="278347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华文中宋" pitchFamily="2" charset="-122"/>
                <a:ea typeface="华文中宋" pitchFamily="2" charset="-122"/>
              </a:rPr>
              <a:t>实验</a:t>
            </a:r>
            <a:r>
              <a:rPr lang="zh-CN" altLang="zh-CN" sz="2400" b="1" dirty="0" smtClean="0">
                <a:latin typeface="华文中宋" pitchFamily="2" charset="-122"/>
                <a:ea typeface="华文中宋" pitchFamily="2" charset="-122"/>
              </a:rPr>
              <a:t>探究</a:t>
            </a:r>
            <a:r>
              <a:rPr lang="zh-CN" altLang="en-US" sz="2400" b="1" dirty="0" smtClean="0">
                <a:latin typeface="华文中宋" pitchFamily="2" charset="-122"/>
                <a:ea typeface="华文中宋" pitchFamily="2" charset="-122"/>
              </a:rPr>
              <a:t>的一般过程：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33233" y="2167353"/>
            <a:ext cx="1040670" cy="830997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结论</a:t>
            </a:r>
            <a:endParaRPr lang="en-US" altLang="zh-CN" sz="2400" b="1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解释</a:t>
            </a:r>
            <a:r>
              <a:rPr lang="en-US" altLang="zh-CN" sz="2400" b="1" dirty="0" smtClean="0">
                <a:solidFill>
                  <a:schemeClr val="bg1"/>
                </a:solidFill>
                <a:latin typeface="+mn-ea"/>
              </a:rPr>
              <a:t>)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512" y="202146"/>
            <a:ext cx="1966664" cy="510778"/>
          </a:xfrm>
          <a:prstGeom prst="flowChartAlternateProcess">
            <a:avLst/>
          </a:prstGeom>
          <a:solidFill>
            <a:srgbClr val="FFCCFF"/>
          </a:solidFill>
          <a:ln>
            <a:solidFill>
              <a:srgbClr val="FF66CC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  <a:cs typeface="Times New Roman" pitchFamily="18" charset="0"/>
              </a:rPr>
              <a:t>思维模型</a:t>
            </a:r>
            <a:r>
              <a:rPr lang="en-US" altLang="zh-CN" sz="2400" b="1" dirty="0" smtClean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  <a:cs typeface="Times New Roman" pitchFamily="18" charset="0"/>
              </a:rPr>
              <a:t>2</a:t>
            </a:r>
          </a:p>
        </p:txBody>
      </p:sp>
      <p:sp>
        <p:nvSpPr>
          <p:cNvPr id="19" name="矩形 18"/>
          <p:cNvSpPr/>
          <p:nvPr/>
        </p:nvSpPr>
        <p:spPr>
          <a:xfrm>
            <a:off x="4797920" y="974044"/>
            <a:ext cx="1431429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排除干扰</a:t>
            </a:r>
          </a:p>
          <a:p>
            <a:r>
              <a:rPr lang="zh-CN" altLang="en-US" sz="2000" b="1" dirty="0" smtClean="0">
                <a:solidFill>
                  <a:srgbClr val="660066"/>
                </a:solidFill>
                <a:latin typeface="黑体" pitchFamily="49" charset="-122"/>
                <a:ea typeface="黑体" pitchFamily="49" charset="-122"/>
              </a:rPr>
              <a:t>控制变量</a:t>
            </a:r>
            <a:endParaRPr lang="en-US" altLang="zh-CN" sz="2000" b="1" dirty="0" smtClean="0">
              <a:solidFill>
                <a:srgbClr val="660066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" name="标题 1"/>
          <p:cNvSpPr txBox="1">
            <a:spLocks/>
          </p:cNvSpPr>
          <p:nvPr/>
        </p:nvSpPr>
        <p:spPr>
          <a:xfrm>
            <a:off x="4572000" y="1491630"/>
            <a:ext cx="1524000" cy="589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思想方法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j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355976" y="1924050"/>
            <a:ext cx="2025774" cy="1381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1495103" y="2177802"/>
            <a:ext cx="1543372" cy="830997"/>
            <a:chOff x="1495103" y="2177802"/>
            <a:chExt cx="1543372" cy="830997"/>
          </a:xfrm>
        </p:grpSpPr>
        <p:sp>
          <p:nvSpPr>
            <p:cNvPr id="4" name="矩形 3"/>
            <p:cNvSpPr/>
            <p:nvPr/>
          </p:nvSpPr>
          <p:spPr>
            <a:xfrm>
              <a:off x="1495103" y="2177802"/>
              <a:ext cx="800219" cy="830997"/>
            </a:xfrm>
            <a:prstGeom prst="rect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发现</a:t>
              </a:r>
              <a:endParaRPr lang="en-US" altLang="zh-CN" sz="2400" b="1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问题</a:t>
              </a:r>
              <a:endParaRPr lang="zh-CN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0" name="右箭头 29"/>
            <p:cNvSpPr/>
            <p:nvPr/>
          </p:nvSpPr>
          <p:spPr>
            <a:xfrm>
              <a:off x="2362200" y="2428875"/>
              <a:ext cx="676275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101752" y="2139702"/>
            <a:ext cx="1517873" cy="830997"/>
            <a:chOff x="3101752" y="2139702"/>
            <a:chExt cx="1517873" cy="830997"/>
          </a:xfrm>
        </p:grpSpPr>
        <p:sp>
          <p:nvSpPr>
            <p:cNvPr id="5" name="矩形 4"/>
            <p:cNvSpPr/>
            <p:nvPr/>
          </p:nvSpPr>
          <p:spPr>
            <a:xfrm>
              <a:off x="3101752" y="2139702"/>
              <a:ext cx="793973" cy="830997"/>
            </a:xfrm>
            <a:prstGeom prst="rect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猜想</a:t>
              </a:r>
              <a:endParaRPr lang="en-US" altLang="zh-CN" sz="2400" b="1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依据</a:t>
              </a:r>
              <a:endParaRPr lang="zh-CN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2" name="右箭头 31"/>
            <p:cNvSpPr/>
            <p:nvPr/>
          </p:nvSpPr>
          <p:spPr>
            <a:xfrm>
              <a:off x="3943350" y="2419350"/>
              <a:ext cx="676275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658867" y="2158752"/>
            <a:ext cx="2180083" cy="830997"/>
            <a:chOff x="4658867" y="2158752"/>
            <a:chExt cx="2180083" cy="830997"/>
          </a:xfrm>
        </p:grpSpPr>
        <p:sp>
          <p:nvSpPr>
            <p:cNvPr id="6" name="矩形 5"/>
            <p:cNvSpPr/>
            <p:nvPr/>
          </p:nvSpPr>
          <p:spPr>
            <a:xfrm>
              <a:off x="4658867" y="2158752"/>
              <a:ext cx="1415772" cy="830997"/>
            </a:xfrm>
            <a:prstGeom prst="rect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设计实验</a:t>
              </a:r>
              <a:endParaRPr lang="en-US" altLang="zh-CN" sz="2400" b="1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并验证</a:t>
              </a:r>
              <a:endParaRPr lang="zh-CN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3" name="右箭头 32"/>
            <p:cNvSpPr/>
            <p:nvPr/>
          </p:nvSpPr>
          <p:spPr>
            <a:xfrm>
              <a:off x="6162675" y="2400300"/>
              <a:ext cx="676275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7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209550"/>
            <a:ext cx="8458199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 6"/>
          <p:cNvSpPr/>
          <p:nvPr/>
        </p:nvSpPr>
        <p:spPr>
          <a:xfrm>
            <a:off x="1600200" y="161925"/>
            <a:ext cx="1066800" cy="333375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0" y="1974397"/>
            <a:ext cx="441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（</a:t>
            </a:r>
            <a:r>
              <a:rPr lang="en-US" altLang="zh-CN" sz="1600" dirty="0" smtClean="0">
                <a:latin typeface="+mn-ea"/>
                <a:ea typeface="+mn-ea"/>
              </a:rPr>
              <a:t>1</a:t>
            </a:r>
            <a:r>
              <a:rPr lang="zh-CN" altLang="en-US" sz="1600" dirty="0" smtClean="0">
                <a:latin typeface="+mn-ea"/>
                <a:ea typeface="+mn-ea"/>
              </a:rPr>
              <a:t>）</a:t>
            </a:r>
            <a:r>
              <a:rPr lang="en-US" altLang="zh-CN" sz="1600" dirty="0" smtClean="0">
                <a:latin typeface="+mn-ea"/>
                <a:ea typeface="+mn-ea"/>
              </a:rPr>
              <a:t>Cl</a:t>
            </a:r>
            <a:r>
              <a:rPr lang="en-US" altLang="zh-CN" sz="1600" baseline="-25000" dirty="0" smtClean="0">
                <a:latin typeface="+mn-ea"/>
                <a:ea typeface="+mn-ea"/>
              </a:rPr>
              <a:t>2</a:t>
            </a:r>
            <a:r>
              <a:rPr lang="zh-CN" altLang="zh-CN" sz="1600" dirty="0" smtClean="0">
                <a:latin typeface="+mn-ea"/>
                <a:ea typeface="+mn-ea"/>
              </a:rPr>
              <a:t>和</a:t>
            </a:r>
            <a:r>
              <a:rPr lang="en-US" altLang="zh-CN" sz="1600" dirty="0" smtClean="0">
                <a:latin typeface="+mn-ea"/>
                <a:ea typeface="+mn-ea"/>
              </a:rPr>
              <a:t>Ca(OH)</a:t>
            </a:r>
            <a:r>
              <a:rPr lang="en-US" altLang="zh-CN" sz="1600" baseline="-25000" dirty="0" smtClean="0">
                <a:latin typeface="+mn-ea"/>
                <a:ea typeface="+mn-ea"/>
              </a:rPr>
              <a:t>2</a:t>
            </a:r>
            <a:r>
              <a:rPr lang="zh-CN" altLang="zh-CN" sz="1600" dirty="0" smtClean="0">
                <a:latin typeface="+mn-ea"/>
                <a:ea typeface="+mn-ea"/>
              </a:rPr>
              <a:t>制取漂粉精的化学方程式</a:t>
            </a:r>
            <a:endParaRPr lang="en-US" altLang="zh-CN" sz="1600" dirty="0" smtClean="0">
              <a:latin typeface="+mn-ea"/>
              <a:ea typeface="+mn-ea"/>
            </a:endParaRPr>
          </a:p>
          <a:p>
            <a:r>
              <a:rPr lang="en-US" altLang="zh-CN" sz="1600" dirty="0" smtClean="0">
                <a:latin typeface="+mn-ea"/>
                <a:ea typeface="+mn-ea"/>
              </a:rPr>
              <a:t>        _____________________________________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zh-CN" sz="20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095750" y="2077135"/>
            <a:ext cx="4838699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资料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zh-CN" altLang="en-US" sz="1400" dirty="0" smtClean="0">
                <a:solidFill>
                  <a:schemeClr val="tx1"/>
                </a:solidFill>
              </a:rPr>
              <a:t>工业上用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氯气和浓石灰浆料反应制备。一般情况下，大部分以晶体形式析出，将这种晶体过滤分离，干燥制得漂粉精。根据条件不同，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</a:rPr>
              <a:t>析出的晶体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形式各不相同。在某条件下析出的晶体为</a:t>
            </a:r>
            <a:r>
              <a:rPr lang="en-US" altLang="zh-CN" sz="1400" dirty="0" smtClean="0">
                <a:solidFill>
                  <a:schemeClr val="tx1"/>
                </a:solidFill>
                <a:latin typeface="+mn-ea"/>
                <a:ea typeface="+mn-ea"/>
              </a:rPr>
              <a:t>Ca(</a:t>
            </a:r>
            <a:r>
              <a:rPr lang="en-US" altLang="zh-CN" sz="1400" dirty="0" err="1" smtClean="0">
                <a:solidFill>
                  <a:schemeClr val="tx1"/>
                </a:solidFill>
                <a:latin typeface="+mn-ea"/>
                <a:ea typeface="+mn-ea"/>
              </a:rPr>
              <a:t>ClO</a:t>
            </a:r>
            <a:r>
              <a:rPr lang="en-US" altLang="zh-CN" sz="1400" dirty="0" smtClean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en-US" altLang="zh-CN" sz="1400" baseline="-2500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en-US" altLang="zh-CN" sz="1400" dirty="0" smtClean="0">
                <a:solidFill>
                  <a:schemeClr val="tx1"/>
                </a:solidFill>
                <a:latin typeface="+mn-ea"/>
                <a:ea typeface="+mn-ea"/>
              </a:rPr>
              <a:t>·CaCl</a:t>
            </a:r>
            <a:r>
              <a:rPr lang="en-US" altLang="zh-CN" sz="1400" baseline="-2500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en-US" altLang="zh-CN" sz="1400" dirty="0" smtClean="0">
                <a:solidFill>
                  <a:schemeClr val="tx1"/>
                </a:solidFill>
                <a:latin typeface="+mn-ea"/>
                <a:ea typeface="+mn-ea"/>
              </a:rPr>
              <a:t>·4Ca(OH)</a:t>
            </a:r>
            <a:r>
              <a:rPr lang="en-US" altLang="zh-CN" sz="1400" baseline="-2500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en-US" altLang="zh-CN" sz="1400" dirty="0" smtClean="0">
                <a:solidFill>
                  <a:schemeClr val="tx1"/>
                </a:solidFill>
                <a:latin typeface="+mn-ea"/>
                <a:ea typeface="+mn-ea"/>
              </a:rPr>
              <a:t>·24H</a:t>
            </a:r>
            <a:r>
              <a:rPr lang="en-US" altLang="zh-CN" sz="1400" baseline="-2500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en-US" altLang="zh-CN" sz="1400" dirty="0" smtClean="0">
                <a:solidFill>
                  <a:schemeClr val="tx1"/>
                </a:solidFill>
                <a:latin typeface="+mn-ea"/>
                <a:ea typeface="+mn-ea"/>
              </a:rPr>
              <a:t>O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endParaRPr lang="zh-CN" altLang="en-US" sz="1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aphicFrame>
        <p:nvGraphicFramePr>
          <p:cNvPr id="49" name="表格 48"/>
          <p:cNvGraphicFramePr>
            <a:graphicFrameLocks noGrp="1"/>
          </p:cNvGraphicFramePr>
          <p:nvPr/>
        </p:nvGraphicFramePr>
        <p:xfrm>
          <a:off x="4286249" y="3587750"/>
          <a:ext cx="423862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9656"/>
                <a:gridCol w="1059656"/>
                <a:gridCol w="1059656"/>
                <a:gridCol w="1059656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Ca(</a:t>
                      </a:r>
                      <a:r>
                        <a:rPr lang="en-US" altLang="zh-CN" sz="1400" dirty="0" err="1" smtClean="0">
                          <a:solidFill>
                            <a:schemeClr val="tx1"/>
                          </a:solidFill>
                        </a:rPr>
                        <a:t>ClO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altLang="zh-CN" sz="14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CaCl</a:t>
                      </a:r>
                      <a:r>
                        <a:rPr lang="en-US" altLang="zh-CN" sz="14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Ca(OH)</a:t>
                      </a:r>
                      <a:r>
                        <a:rPr lang="en-US" altLang="zh-CN" sz="14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溶解度</a:t>
                      </a:r>
                      <a:r>
                        <a:rPr lang="en-US" altLang="zh-CN" dirty="0" smtClean="0"/>
                        <a:t>/g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</a:t>
                      </a: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25</a:t>
                      </a:r>
                      <a:r>
                        <a:rPr lang="zh-CN" altLang="en-US" dirty="0" smtClean="0"/>
                        <a:t>℃）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74.5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0.173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矩形 50"/>
          <p:cNvSpPr/>
          <p:nvPr/>
        </p:nvSpPr>
        <p:spPr>
          <a:xfrm>
            <a:off x="4114801" y="3149084"/>
            <a:ext cx="480060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资料</a:t>
            </a: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zh-CN" altLang="en-US" sz="1600" dirty="0" smtClean="0">
                <a:solidFill>
                  <a:schemeClr val="tx1"/>
                </a:solidFill>
              </a:rPr>
              <a:t>各成分在</a:t>
            </a:r>
            <a:r>
              <a:rPr lang="en-US" altLang="zh-CN" sz="1600" dirty="0" smtClean="0">
                <a:solidFill>
                  <a:schemeClr val="tx1"/>
                </a:solidFill>
              </a:rPr>
              <a:t>20</a:t>
            </a:r>
            <a:r>
              <a:rPr lang="zh-CN" altLang="en-US" sz="1600" dirty="0" smtClean="0">
                <a:solidFill>
                  <a:schemeClr val="tx1"/>
                </a:solidFill>
              </a:rPr>
              <a:t>℃时溶解度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1181099" y="447676"/>
            <a:ext cx="1428751" cy="333374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4581525" y="438151"/>
            <a:ext cx="146685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152399" y="4380665"/>
            <a:ext cx="84772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600" dirty="0" smtClean="0">
                <a:latin typeface="+mn-ea"/>
                <a:ea typeface="+mn-ea"/>
              </a:rPr>
              <a:t>（</a:t>
            </a:r>
            <a:r>
              <a:rPr lang="en-US" altLang="zh-CN" sz="1600" dirty="0" smtClean="0">
                <a:latin typeface="+mn-ea"/>
                <a:ea typeface="+mn-ea"/>
              </a:rPr>
              <a:t>2</a:t>
            </a:r>
            <a:r>
              <a:rPr lang="zh-CN" altLang="en-US" sz="1600" dirty="0" smtClean="0">
                <a:latin typeface="+mn-ea"/>
                <a:ea typeface="+mn-ea"/>
              </a:rPr>
              <a:t>）</a:t>
            </a:r>
            <a:r>
              <a:rPr lang="en-US" altLang="zh-CN" sz="1600" dirty="0" smtClean="0">
                <a:latin typeface="+mn-ea"/>
                <a:ea typeface="+mn-ea"/>
              </a:rPr>
              <a:t>pH</a:t>
            </a:r>
            <a:r>
              <a:rPr lang="zh-CN" altLang="zh-CN" sz="1600" dirty="0" smtClean="0">
                <a:latin typeface="+mn-ea"/>
                <a:ea typeface="+mn-ea"/>
              </a:rPr>
              <a:t>试纸颜色的变化说明漂粉精溶液具有的性质</a:t>
            </a:r>
            <a:r>
              <a:rPr lang="en-US" altLang="zh-CN" sz="1600" dirty="0" smtClean="0">
                <a:latin typeface="+mn-ea"/>
                <a:ea typeface="+mn-ea"/>
              </a:rPr>
              <a:t>_________________________</a:t>
            </a:r>
            <a:r>
              <a:rPr lang="zh-CN" altLang="en-US" sz="1600" dirty="0" smtClean="0">
                <a:latin typeface="+mn-ea"/>
                <a:ea typeface="+mn-ea"/>
              </a:rPr>
              <a:t>。</a:t>
            </a:r>
            <a:endParaRPr kumimoji="0" lang="zh-CN" altLang="en-US" sz="16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5114925" y="4382642"/>
            <a:ext cx="1438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1"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碱性、漂白性</a:t>
            </a:r>
            <a:endParaRPr kumimoji="1" lang="en-US" altLang="zh-CN" sz="1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924175" y="457200"/>
            <a:ext cx="1562100" cy="333375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286625" y="3524250"/>
            <a:ext cx="1104900" cy="828675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228600" y="2743199"/>
            <a:ext cx="3878392" cy="1590675"/>
            <a:chOff x="228600" y="2743199"/>
            <a:chExt cx="3878392" cy="1590675"/>
          </a:xfrm>
        </p:grpSpPr>
        <p:grpSp>
          <p:nvGrpSpPr>
            <p:cNvPr id="47" name="组合 46"/>
            <p:cNvGrpSpPr/>
            <p:nvPr/>
          </p:nvGrpSpPr>
          <p:grpSpPr>
            <a:xfrm>
              <a:off x="228600" y="2743199"/>
              <a:ext cx="3878392" cy="1590675"/>
              <a:chOff x="219075" y="2552700"/>
              <a:chExt cx="3878392" cy="1343026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29000" contrast="47000"/>
              </a:blip>
              <a:srcRect/>
              <a:stretch>
                <a:fillRect/>
              </a:stretch>
            </p:blipFill>
            <p:spPr bwMode="auto">
              <a:xfrm>
                <a:off x="219075" y="2552700"/>
                <a:ext cx="3878392" cy="1343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2" name="直接连接符 41"/>
              <p:cNvCxnSpPr/>
              <p:nvPr/>
            </p:nvCxnSpPr>
            <p:spPr>
              <a:xfrm>
                <a:off x="561975" y="2850258"/>
                <a:ext cx="2838450" cy="804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7"/>
            <p:cNvCxnSpPr/>
            <p:nvPr/>
          </p:nvCxnSpPr>
          <p:spPr>
            <a:xfrm>
              <a:off x="416099" y="3478792"/>
              <a:ext cx="3527251" cy="168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330374" y="3743325"/>
              <a:ext cx="1412701" cy="116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35149" y="3974092"/>
              <a:ext cx="3527251" cy="168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349424" y="4248150"/>
              <a:ext cx="2565226" cy="21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6" grpId="0" animBg="1"/>
      <p:bldP spid="51" grpId="0" animBg="1"/>
      <p:bldP spid="52" grpId="0" animBg="1"/>
      <p:bldP spid="53" grpId="0" animBg="1"/>
      <p:bldP spid="58" grpId="0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19772" y="1987034"/>
            <a:ext cx="6250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试写出工业制备漂粉精时，生成该晶体形式的化学方程式。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57225" y="353110"/>
            <a:ext cx="7515225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资料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zh-CN" altLang="en-US" sz="2000" dirty="0" smtClean="0">
                <a:solidFill>
                  <a:schemeClr val="tx1"/>
                </a:solidFill>
              </a:rPr>
              <a:t>工业上用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氯气和浓石灰浆料反应制备。一般情况下，大部分以晶体形式析出，将这种晶体过滤分离，干燥制得漂粉精。根据条件不同，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</a:rPr>
              <a:t>析出的晶体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形式各不相同。在某条件下析出的晶体为</a:t>
            </a: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Ca(</a:t>
            </a:r>
            <a:r>
              <a:rPr lang="en-US" altLang="zh-CN" sz="2000" dirty="0" err="1" smtClean="0">
                <a:solidFill>
                  <a:schemeClr val="tx1"/>
                </a:solidFill>
                <a:latin typeface="+mn-ea"/>
                <a:ea typeface="+mn-ea"/>
              </a:rPr>
              <a:t>ClO</a:t>
            </a: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en-US" altLang="zh-CN" sz="2000" baseline="-2500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·CaCl</a:t>
            </a:r>
            <a:r>
              <a:rPr lang="en-US" altLang="zh-CN" sz="2000" baseline="-2500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·4Ca(OH)</a:t>
            </a:r>
            <a:r>
              <a:rPr lang="en-US" altLang="zh-CN" sz="2000" baseline="-2500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·24H</a:t>
            </a:r>
            <a:r>
              <a:rPr lang="en-US" altLang="zh-CN" sz="2000" baseline="-2500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en-US" altLang="zh-CN" sz="2000" dirty="0" smtClean="0">
                <a:solidFill>
                  <a:schemeClr val="tx1"/>
                </a:solidFill>
                <a:latin typeface="+mn-ea"/>
                <a:ea typeface="+mn-ea"/>
              </a:rPr>
              <a:t>O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endParaRPr lang="zh-CN" altLang="en-US" sz="2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8159" y="2634734"/>
            <a:ext cx="6553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6Ca(OH)</a:t>
            </a:r>
            <a:r>
              <a:rPr lang="en-US" altLang="zh-CN" baseline="-250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+2Cl</a:t>
            </a:r>
            <a:r>
              <a:rPr lang="en-US" altLang="zh-CN" baseline="-250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+22H</a:t>
            </a:r>
            <a:r>
              <a:rPr lang="en-US" altLang="zh-CN" baseline="-250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O=Ca(</a:t>
            </a:r>
            <a:r>
              <a:rPr lang="en-US" altLang="zh-CN" dirty="0" err="1" smtClean="0">
                <a:solidFill>
                  <a:schemeClr val="tx1"/>
                </a:solidFill>
                <a:latin typeface="+mn-ea"/>
              </a:rPr>
              <a:t>ClO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en-US" altLang="zh-CN" baseline="-250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·CaCl</a:t>
            </a:r>
            <a:r>
              <a:rPr lang="en-US" altLang="zh-CN" baseline="-250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·4Ca(OH)</a:t>
            </a:r>
            <a:r>
              <a:rPr lang="en-US" altLang="zh-CN" baseline="-250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·24H</a:t>
            </a:r>
            <a:r>
              <a:rPr lang="en-US" altLang="zh-CN" baseline="-250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  <a:latin typeface="+mn-ea"/>
              </a:rPr>
              <a:t>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0"/>
            <a:ext cx="8801099" cy="21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271" y="314325"/>
            <a:ext cx="8785704" cy="248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942975" y="0"/>
            <a:ext cx="801706" cy="3429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743075" y="19051"/>
            <a:ext cx="896956" cy="333374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66875" y="891659"/>
            <a:ext cx="107632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   SO</a:t>
            </a:r>
            <a:r>
              <a:rPr lang="en-US" altLang="zh-CN" b="1" baseline="-25000" dirty="0" smtClean="0">
                <a:solidFill>
                  <a:schemeClr val="tx1"/>
                </a:solidFill>
              </a:rPr>
              <a:t>2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1276350" y="1343025"/>
            <a:ext cx="381000" cy="24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76226" y="1604963"/>
            <a:ext cx="1647824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  酸性氧化物（类似</a:t>
            </a:r>
            <a:r>
              <a:rPr lang="en-US" altLang="zh-CN" b="1" dirty="0" smtClean="0">
                <a:solidFill>
                  <a:schemeClr val="tx1"/>
                </a:solidFill>
                <a:latin typeface="+mn-ea"/>
                <a:ea typeface="+mn-ea"/>
              </a:rPr>
              <a:t>CO</a:t>
            </a:r>
            <a:r>
              <a:rPr lang="en-US" altLang="zh-CN" b="1" baseline="-2500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）</a:t>
            </a:r>
            <a:endParaRPr lang="zh-CN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800725" y="1014413"/>
            <a:ext cx="2924175" cy="92333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+mn-ea"/>
                <a:ea typeface="+mn-ea"/>
              </a:rPr>
              <a:t>              漂粉精</a:t>
            </a:r>
            <a:endParaRPr lang="en-US" altLang="zh-CN" sz="2000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  <a:latin typeface="+mn-ea"/>
                <a:ea typeface="+mn-ea"/>
              </a:rPr>
              <a:t>      +1            -1</a:t>
            </a:r>
          </a:p>
          <a:p>
            <a:r>
              <a:rPr lang="en-US" altLang="zh-CN" b="1" dirty="0" smtClean="0">
                <a:solidFill>
                  <a:schemeClr val="tx1"/>
                </a:solidFill>
                <a:latin typeface="+mn-ea"/>
                <a:ea typeface="+mn-ea"/>
              </a:rPr>
              <a:t> Ca(</a:t>
            </a:r>
            <a:r>
              <a:rPr lang="en-US" altLang="zh-CN" b="1" dirty="0" err="1" smtClean="0">
                <a:solidFill>
                  <a:schemeClr val="tx1"/>
                </a:solidFill>
                <a:latin typeface="+mn-ea"/>
                <a:ea typeface="+mn-ea"/>
              </a:rPr>
              <a:t>ClO</a:t>
            </a:r>
            <a:r>
              <a:rPr lang="en-US" altLang="zh-CN" b="1" dirty="0" smtClean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en-US" altLang="zh-CN" b="1" baseline="-2500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en-US" altLang="zh-CN" b="1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+mn-ea"/>
              </a:rPr>
              <a:t>CaCl</a:t>
            </a:r>
            <a:r>
              <a:rPr lang="en-US" altLang="zh-CN" b="1" baseline="-250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en-US" altLang="zh-CN" b="1" dirty="0" smtClean="0">
                <a:solidFill>
                  <a:schemeClr val="tx1"/>
                </a:solidFill>
                <a:latin typeface="+mn-ea"/>
              </a:rPr>
              <a:t> Ca(OH)</a:t>
            </a:r>
            <a:r>
              <a:rPr lang="en-US" altLang="zh-CN" b="1" baseline="-250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en-US" altLang="zh-CN" b="1" dirty="0" smtClean="0">
                <a:solidFill>
                  <a:schemeClr val="tx1"/>
                </a:solidFill>
                <a:latin typeface="+mn-ea"/>
              </a:rPr>
              <a:t> </a:t>
            </a:r>
            <a:endParaRPr lang="zh-CN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>
            <a:off x="6677025" y="1933575"/>
            <a:ext cx="400050" cy="323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7705725" y="1933575"/>
            <a:ext cx="428625" cy="314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124574" y="2281238"/>
            <a:ext cx="809625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  <a:latin typeface="+mn-ea"/>
                <a:ea typeface="+mn-ea"/>
              </a:rPr>
              <a:t>盐、碱</a:t>
            </a:r>
            <a:endParaRPr lang="en-US" altLang="zh-CN" sz="1600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600" b="1" dirty="0" smtClean="0">
                <a:solidFill>
                  <a:schemeClr val="tx1"/>
                </a:solidFill>
                <a:latin typeface="+mn-ea"/>
                <a:ea typeface="+mn-ea"/>
              </a:rPr>
              <a:t>    ↓</a:t>
            </a:r>
            <a:endParaRPr lang="en-US" altLang="zh-CN" sz="1600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600" b="1" dirty="0" smtClean="0">
                <a:solidFill>
                  <a:schemeClr val="tx1"/>
                </a:solidFill>
                <a:latin typeface="+mn-ea"/>
                <a:ea typeface="+mn-ea"/>
              </a:rPr>
              <a:t>  通性</a:t>
            </a:r>
            <a:endParaRPr lang="zh-CN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6981826" y="2258675"/>
            <a:ext cx="2019299" cy="11695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+mn-ea"/>
                <a:ea typeface="+mn-ea"/>
              </a:rPr>
              <a:t>+1</a:t>
            </a:r>
          </a:p>
          <a:p>
            <a:r>
              <a:rPr lang="en-US" altLang="zh-CN" sz="1400" b="1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CN" sz="1400" b="1" dirty="0" err="1" smtClean="0">
                <a:solidFill>
                  <a:srgbClr val="FF0000"/>
                </a:solidFill>
                <a:latin typeface="+mn-ea"/>
                <a:ea typeface="+mn-ea"/>
              </a:rPr>
              <a:t>Cl</a:t>
            </a:r>
            <a:r>
              <a:rPr lang="zh-CN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中间价态既有氧化性又有还原性，通常以</a:t>
            </a:r>
            <a:r>
              <a:rPr lang="zh-CN" altLang="en-US" sz="1400" b="1" smtClean="0">
                <a:solidFill>
                  <a:schemeClr val="tx1"/>
                </a:solidFill>
                <a:latin typeface="+mn-ea"/>
                <a:ea typeface="+mn-ea"/>
              </a:rPr>
              <a:t>氧化性为主</a:t>
            </a:r>
            <a:r>
              <a:rPr lang="zh-CN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。</a:t>
            </a:r>
            <a:r>
              <a:rPr lang="en-US" altLang="zh-CN" sz="1400" b="1" dirty="0" err="1" smtClean="0">
                <a:solidFill>
                  <a:srgbClr val="FF0000"/>
                </a:solidFill>
                <a:latin typeface="+mn-ea"/>
                <a:ea typeface="+mn-ea"/>
              </a:rPr>
              <a:t>Cl</a:t>
            </a:r>
            <a:r>
              <a:rPr lang="en-US" altLang="zh-CN" sz="1400" b="1" baseline="30000" dirty="0" smtClean="0">
                <a:solidFill>
                  <a:srgbClr val="FF0000"/>
                </a:solidFill>
                <a:latin typeface="+mn-ea"/>
                <a:ea typeface="+mn-ea"/>
              </a:rPr>
              <a:t>-</a:t>
            </a:r>
            <a:r>
              <a:rPr lang="zh-CN" altLang="en-US" sz="1400" b="1" dirty="0" smtClean="0">
                <a:solidFill>
                  <a:schemeClr val="tx1"/>
                </a:solidFill>
                <a:latin typeface="+mn-ea"/>
              </a:rPr>
              <a:t>最低价态具有还原性</a:t>
            </a:r>
            <a:endParaRPr lang="zh-CN" altLang="en-US" sz="1400" b="1" baseline="30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030236" y="624959"/>
            <a:ext cx="272382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依据物质类别和元素价态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276513" y="2415659"/>
            <a:ext cx="3385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请回忆一下</a:t>
            </a:r>
            <a:r>
              <a:rPr lang="en-US" altLang="zh-CN" b="1" dirty="0" smtClean="0">
                <a:solidFill>
                  <a:schemeClr val="tx1"/>
                </a:solidFill>
              </a:rPr>
              <a:t>CO</a:t>
            </a:r>
            <a:r>
              <a:rPr lang="en-US" altLang="zh-CN" b="1" baseline="-25000" dirty="0" smtClean="0">
                <a:solidFill>
                  <a:schemeClr val="tx1"/>
                </a:solidFill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</a:rPr>
              <a:t>的性质有哪些？</a:t>
            </a:r>
            <a:endParaRPr lang="en-US" altLang="zh-CN" b="1" dirty="0" smtClean="0">
              <a:solidFill>
                <a:schemeClr val="tx1"/>
              </a:solidFill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1552575" y="3686175"/>
            <a:ext cx="24193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②与碱性氧化物反应：</a:t>
            </a:r>
            <a:endParaRPr lang="en-US" altLang="zh-CN" sz="1600" b="1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1562100" y="4032101"/>
            <a:ext cx="1800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③与碱反应：</a:t>
            </a:r>
            <a:endParaRPr lang="en-US" altLang="zh-CN" sz="1600" b="1" dirty="0">
              <a:latin typeface="+mn-ea"/>
              <a:ea typeface="+mn-ea"/>
            </a:endParaRPr>
          </a:p>
        </p:txBody>
      </p:sp>
      <p:sp>
        <p:nvSpPr>
          <p:cNvPr id="48" name="Text Box 54"/>
          <p:cNvSpPr txBox="1">
            <a:spLocks noChangeArrowheads="1"/>
          </p:cNvSpPr>
          <p:nvPr/>
        </p:nvSpPr>
        <p:spPr bwMode="auto">
          <a:xfrm>
            <a:off x="1552576" y="4432523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F0000"/>
                </a:solidFill>
                <a:latin typeface="+mn-ea"/>
              </a:rPr>
              <a:t>④与某些盐反应：</a:t>
            </a:r>
            <a:endParaRPr lang="en-US" altLang="zh-CN" sz="16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1533525" y="3248023"/>
            <a:ext cx="1428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①与水反应：</a:t>
            </a:r>
            <a:endParaRPr lang="zh-CN" altLang="en-US" sz="1600" b="1" baseline="-25000" dirty="0">
              <a:latin typeface="+mn-ea"/>
              <a:ea typeface="+mn-ea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3095625" y="3219416"/>
            <a:ext cx="3200400" cy="386212"/>
            <a:chOff x="3133725" y="3057491"/>
            <a:chExt cx="3200400" cy="386212"/>
          </a:xfrm>
        </p:grpSpPr>
        <p:pic>
          <p:nvPicPr>
            <p:cNvPr id="39" name="Picture 2" descr="106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6684" y="3057491"/>
              <a:ext cx="297023" cy="346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"/>
            <p:cNvSpPr txBox="1">
              <a:spLocks noChangeArrowheads="1"/>
            </p:cNvSpPr>
            <p:nvPr/>
          </p:nvSpPr>
          <p:spPr bwMode="auto">
            <a:xfrm>
              <a:off x="3133725" y="3105149"/>
              <a:ext cx="3200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b="1" dirty="0" smtClean="0">
                  <a:latin typeface="+mn-ea"/>
                  <a:ea typeface="+mn-ea"/>
                </a:rPr>
                <a:t>CO</a:t>
              </a:r>
              <a:r>
                <a:rPr lang="en-US" altLang="zh-CN" sz="1600" b="1" baseline="-25000" dirty="0" smtClean="0">
                  <a:latin typeface="+mn-ea"/>
                  <a:ea typeface="+mn-ea"/>
                </a:rPr>
                <a:t>2</a:t>
              </a:r>
              <a:r>
                <a:rPr lang="en-US" altLang="zh-CN" sz="1600" b="1" dirty="0" smtClean="0">
                  <a:latin typeface="+mn-ea"/>
                  <a:ea typeface="+mn-ea"/>
                </a:rPr>
                <a:t>+H</a:t>
              </a:r>
              <a:r>
                <a:rPr lang="en-US" altLang="zh-CN" sz="1600" b="1" baseline="-25000" dirty="0" smtClean="0">
                  <a:latin typeface="+mn-ea"/>
                  <a:ea typeface="+mn-ea"/>
                </a:rPr>
                <a:t>2</a:t>
              </a:r>
              <a:r>
                <a:rPr lang="en-US" altLang="zh-CN" sz="1600" b="1" dirty="0" smtClean="0">
                  <a:latin typeface="+mn-ea"/>
                  <a:ea typeface="+mn-ea"/>
                </a:rPr>
                <a:t>O      H</a:t>
              </a:r>
              <a:r>
                <a:rPr lang="en-US" altLang="zh-CN" sz="1600" b="1" baseline="-25000" dirty="0" smtClean="0">
                  <a:latin typeface="+mn-ea"/>
                  <a:ea typeface="+mn-ea"/>
                </a:rPr>
                <a:t>2</a:t>
              </a:r>
              <a:r>
                <a:rPr lang="en-US" altLang="zh-CN" sz="1600" b="1" dirty="0" smtClean="0">
                  <a:latin typeface="+mn-ea"/>
                  <a:ea typeface="+mn-ea"/>
                </a:rPr>
                <a:t>CO</a:t>
              </a:r>
              <a:r>
                <a:rPr lang="en-US" altLang="zh-CN" sz="1600" b="1" baseline="-25000" dirty="0" smtClean="0">
                  <a:latin typeface="+mn-ea"/>
                  <a:ea typeface="+mn-ea"/>
                </a:rPr>
                <a:t>3</a:t>
              </a:r>
              <a:endParaRPr lang="zh-CN" altLang="en-US" sz="1600" b="1" baseline="-25000" dirty="0">
                <a:latin typeface="+mn-ea"/>
                <a:ea typeface="+mn-ea"/>
              </a:endParaRPr>
            </a:p>
          </p:txBody>
        </p:sp>
      </p:grpSp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3143250" y="4060676"/>
            <a:ext cx="40838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 smtClean="0">
                <a:latin typeface="+mn-ea"/>
                <a:ea typeface="+mn-ea"/>
              </a:rPr>
              <a:t>CO</a:t>
            </a:r>
            <a:r>
              <a:rPr lang="en-US" altLang="zh-CN" sz="1600" b="1" baseline="-25000" dirty="0" smtClean="0">
                <a:latin typeface="+mn-ea"/>
                <a:ea typeface="+mn-ea"/>
              </a:rPr>
              <a:t>2</a:t>
            </a:r>
            <a:r>
              <a:rPr lang="en-US" altLang="zh-CN" sz="1600" b="1" dirty="0" smtClean="0">
                <a:latin typeface="+mn-ea"/>
                <a:ea typeface="+mn-ea"/>
              </a:rPr>
              <a:t>+Ca(OH)</a:t>
            </a:r>
            <a:r>
              <a:rPr lang="en-US" altLang="zh-CN" sz="1600" b="1" baseline="-25000" dirty="0" smtClean="0">
                <a:latin typeface="+mn-ea"/>
                <a:ea typeface="+mn-ea"/>
              </a:rPr>
              <a:t>2</a:t>
            </a:r>
            <a:r>
              <a:rPr lang="en-US" altLang="zh-CN" sz="1600" b="1" dirty="0" smtClean="0">
                <a:latin typeface="+mn-ea"/>
                <a:ea typeface="+mn-ea"/>
              </a:rPr>
              <a:t>=CaCO</a:t>
            </a:r>
            <a:r>
              <a:rPr lang="en-US" altLang="zh-CN" sz="1600" b="1" baseline="-25000" dirty="0" smtClean="0">
                <a:latin typeface="+mn-ea"/>
                <a:ea typeface="+mn-ea"/>
              </a:rPr>
              <a:t>3</a:t>
            </a:r>
            <a:r>
              <a:rPr lang="en-US" altLang="zh-CN" sz="1600" b="1" dirty="0" smtClean="0">
                <a:latin typeface="+mn-ea"/>
                <a:ea typeface="+mn-ea"/>
              </a:rPr>
              <a:t>↓+H</a:t>
            </a:r>
            <a:r>
              <a:rPr lang="en-US" altLang="zh-CN" sz="1600" b="1" baseline="-25000" dirty="0" smtClean="0">
                <a:latin typeface="+mn-ea"/>
                <a:ea typeface="+mn-ea"/>
              </a:rPr>
              <a:t>2</a:t>
            </a:r>
            <a:r>
              <a:rPr lang="en-US" altLang="zh-CN" sz="1600" b="1" dirty="0" smtClean="0">
                <a:latin typeface="+mn-ea"/>
                <a:ea typeface="+mn-ea"/>
              </a:rPr>
              <a:t>O</a:t>
            </a:r>
            <a:endParaRPr lang="en-US" altLang="zh-CN" sz="1600" b="1" dirty="0">
              <a:latin typeface="+mn-ea"/>
              <a:ea typeface="+mn-ea"/>
            </a:endParaRPr>
          </a:p>
        </p:txBody>
      </p:sp>
      <p:sp>
        <p:nvSpPr>
          <p:cNvPr id="49" name="Text Box 54"/>
          <p:cNvSpPr txBox="1">
            <a:spLocks noChangeArrowheads="1"/>
          </p:cNvSpPr>
          <p:nvPr/>
        </p:nvSpPr>
        <p:spPr bwMode="auto">
          <a:xfrm>
            <a:off x="3333750" y="4461098"/>
            <a:ext cx="5153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600" b="1" dirty="0" smtClean="0">
                <a:latin typeface="+mn-ea"/>
                <a:ea typeface="+mn-ea"/>
              </a:rPr>
              <a:t>CO</a:t>
            </a:r>
            <a:r>
              <a:rPr kumimoji="1" lang="en-US" altLang="zh-CN" sz="1600" b="1" baseline="-25000" dirty="0" smtClean="0">
                <a:latin typeface="+mn-ea"/>
                <a:ea typeface="+mn-ea"/>
              </a:rPr>
              <a:t>2</a:t>
            </a:r>
            <a:r>
              <a:rPr kumimoji="1" lang="zh-CN" altLang="en-US" sz="1600" b="1" dirty="0" smtClean="0">
                <a:latin typeface="+mn-ea"/>
                <a:ea typeface="+mn-ea"/>
              </a:rPr>
              <a:t>＋</a:t>
            </a:r>
            <a:r>
              <a:rPr kumimoji="1" lang="en-US" altLang="zh-CN" sz="1600" b="1" dirty="0" smtClean="0">
                <a:latin typeface="+mn-ea"/>
                <a:ea typeface="+mn-ea"/>
              </a:rPr>
              <a:t>H</a:t>
            </a:r>
            <a:r>
              <a:rPr kumimoji="1" lang="en-US" altLang="zh-CN" sz="1600" b="1" baseline="-25000" dirty="0" smtClean="0">
                <a:latin typeface="+mn-ea"/>
                <a:ea typeface="+mn-ea"/>
              </a:rPr>
              <a:t>2</a:t>
            </a:r>
            <a:r>
              <a:rPr kumimoji="1" lang="en-US" altLang="zh-CN" sz="1600" b="1" dirty="0" smtClean="0">
                <a:latin typeface="+mn-ea"/>
                <a:ea typeface="+mn-ea"/>
              </a:rPr>
              <a:t>O</a:t>
            </a:r>
            <a:r>
              <a:rPr kumimoji="1" lang="en-US" altLang="zh-CN" sz="1600" b="1" baseline="-25000" dirty="0" smtClean="0">
                <a:latin typeface="+mn-ea"/>
                <a:ea typeface="+mn-ea"/>
              </a:rPr>
              <a:t> </a:t>
            </a:r>
            <a:r>
              <a:rPr kumimoji="1" lang="zh-CN" altLang="en-US" sz="1600" b="1" dirty="0" smtClean="0">
                <a:latin typeface="+mn-ea"/>
                <a:ea typeface="+mn-ea"/>
              </a:rPr>
              <a:t>＋ </a:t>
            </a:r>
            <a:r>
              <a:rPr kumimoji="1" lang="en-US" altLang="zh-CN" sz="1600" b="1" dirty="0" smtClean="0">
                <a:latin typeface="+mn-ea"/>
                <a:ea typeface="+mn-ea"/>
              </a:rPr>
              <a:t>Ca(</a:t>
            </a:r>
            <a:r>
              <a:rPr kumimoji="1" lang="en-US" altLang="zh-CN" sz="1600" b="1" dirty="0" err="1" smtClean="0">
                <a:latin typeface="+mn-ea"/>
                <a:ea typeface="+mn-ea"/>
              </a:rPr>
              <a:t>ClO</a:t>
            </a:r>
            <a:r>
              <a:rPr kumimoji="1" lang="en-US" altLang="zh-CN" sz="1600" b="1" dirty="0" smtClean="0">
                <a:latin typeface="+mn-ea"/>
                <a:ea typeface="+mn-ea"/>
              </a:rPr>
              <a:t>)</a:t>
            </a:r>
            <a:r>
              <a:rPr kumimoji="1" lang="en-US" altLang="zh-CN" sz="1600" b="1" baseline="-25000" dirty="0" smtClean="0">
                <a:latin typeface="+mn-ea"/>
                <a:ea typeface="+mn-ea"/>
              </a:rPr>
              <a:t>2</a:t>
            </a:r>
            <a:r>
              <a:rPr kumimoji="1" lang="en-US" altLang="zh-CN" sz="1600" b="1" dirty="0" smtClean="0">
                <a:latin typeface="+mn-ea"/>
                <a:ea typeface="+mn-ea"/>
              </a:rPr>
              <a:t>=</a:t>
            </a:r>
            <a:r>
              <a:rPr lang="en-US" altLang="zh-CN" sz="1600" b="1" dirty="0" smtClean="0">
                <a:latin typeface="+mn-ea"/>
              </a:rPr>
              <a:t>CaCO</a:t>
            </a:r>
            <a:r>
              <a:rPr lang="en-US" altLang="zh-CN" sz="1600" b="1" baseline="-25000" dirty="0" smtClean="0">
                <a:latin typeface="+mn-ea"/>
              </a:rPr>
              <a:t>3</a:t>
            </a:r>
            <a:r>
              <a:rPr lang="en-US" altLang="zh-CN" sz="1600" b="1" dirty="0" smtClean="0">
                <a:latin typeface="+mn-ea"/>
              </a:rPr>
              <a:t>↓+2</a:t>
            </a:r>
            <a:r>
              <a:rPr kumimoji="1" lang="en-US" altLang="zh-CN" sz="1600" b="1" dirty="0" smtClean="0">
                <a:latin typeface="+mn-ea"/>
                <a:ea typeface="+mn-ea"/>
              </a:rPr>
              <a:t>HClO</a:t>
            </a:r>
            <a:endParaRPr kumimoji="1" lang="en-US" altLang="zh-CN" sz="1600" b="1" dirty="0">
              <a:latin typeface="+mn-ea"/>
              <a:ea typeface="+mn-ea"/>
            </a:endParaRPr>
          </a:p>
        </p:txBody>
      </p:sp>
      <p:sp>
        <p:nvSpPr>
          <p:cNvPr id="53" name="Text Box 54"/>
          <p:cNvSpPr txBox="1">
            <a:spLocks noChangeArrowheads="1"/>
          </p:cNvSpPr>
          <p:nvPr/>
        </p:nvSpPr>
        <p:spPr bwMode="auto">
          <a:xfrm>
            <a:off x="1781175" y="4804946"/>
            <a:ext cx="3495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1600" b="1" dirty="0" smtClean="0">
                <a:latin typeface="+mn-ea"/>
                <a:ea typeface="+mn-ea"/>
              </a:rPr>
              <a:t>CO</a:t>
            </a:r>
            <a:r>
              <a:rPr kumimoji="1" lang="en-US" altLang="zh-CN" sz="1600" b="1" baseline="-25000" dirty="0" smtClean="0">
                <a:latin typeface="+mn-ea"/>
                <a:ea typeface="+mn-ea"/>
              </a:rPr>
              <a:t>2</a:t>
            </a:r>
            <a:r>
              <a:rPr kumimoji="1" lang="zh-CN" altLang="en-US" sz="1600" b="1" dirty="0" smtClean="0">
                <a:latin typeface="+mn-ea"/>
                <a:ea typeface="+mn-ea"/>
              </a:rPr>
              <a:t>＋ </a:t>
            </a:r>
            <a:r>
              <a:rPr kumimoji="1" lang="en-US" altLang="zh-CN" sz="1600" b="1" dirty="0" smtClean="0">
                <a:latin typeface="+mn-ea"/>
                <a:ea typeface="+mn-ea"/>
              </a:rPr>
              <a:t>H</a:t>
            </a:r>
            <a:r>
              <a:rPr kumimoji="1" lang="en-US" altLang="zh-CN" sz="1600" b="1" baseline="-25000" dirty="0" smtClean="0">
                <a:latin typeface="+mn-ea"/>
                <a:ea typeface="+mn-ea"/>
              </a:rPr>
              <a:t>2</a:t>
            </a:r>
            <a:r>
              <a:rPr kumimoji="1" lang="en-US" altLang="zh-CN" sz="1600" b="1" dirty="0" smtClean="0">
                <a:latin typeface="+mn-ea"/>
                <a:ea typeface="+mn-ea"/>
              </a:rPr>
              <a:t>O</a:t>
            </a:r>
            <a:r>
              <a:rPr kumimoji="1" lang="en-US" altLang="zh-CN" sz="1600" b="1" baseline="-25000" dirty="0" smtClean="0">
                <a:latin typeface="+mn-ea"/>
                <a:ea typeface="+mn-ea"/>
              </a:rPr>
              <a:t> </a:t>
            </a:r>
            <a:r>
              <a:rPr kumimoji="1" lang="zh-CN" altLang="en-US" sz="1600" b="1" dirty="0" smtClean="0">
                <a:latin typeface="+mn-ea"/>
                <a:ea typeface="+mn-ea"/>
              </a:rPr>
              <a:t>＋ </a:t>
            </a:r>
            <a:r>
              <a:rPr kumimoji="1" lang="en-US" altLang="zh-CN" sz="1600" b="1" dirty="0" smtClean="0">
                <a:latin typeface="+mn-ea"/>
                <a:ea typeface="+mn-ea"/>
              </a:rPr>
              <a:t>CaCO</a:t>
            </a:r>
            <a:r>
              <a:rPr kumimoji="1" lang="en-US" altLang="zh-CN" sz="1600" b="1" baseline="-25000" dirty="0" smtClean="0">
                <a:latin typeface="+mn-ea"/>
                <a:ea typeface="+mn-ea"/>
              </a:rPr>
              <a:t>3 </a:t>
            </a:r>
            <a:r>
              <a:rPr kumimoji="1" lang="en-US" altLang="zh-CN" sz="1600" b="1" dirty="0" smtClean="0">
                <a:latin typeface="+mn-ea"/>
                <a:ea typeface="+mn-ea"/>
              </a:rPr>
              <a:t>=</a:t>
            </a:r>
            <a:r>
              <a:rPr kumimoji="1" lang="en-US" altLang="zh-CN" sz="1600" b="1" baseline="-25000" dirty="0" smtClean="0">
                <a:latin typeface="+mn-ea"/>
                <a:ea typeface="+mn-ea"/>
              </a:rPr>
              <a:t> </a:t>
            </a:r>
            <a:r>
              <a:rPr kumimoji="1" lang="en-US" altLang="zh-CN" sz="1600" b="1" dirty="0" smtClean="0">
                <a:latin typeface="+mn-ea"/>
                <a:ea typeface="+mn-ea"/>
              </a:rPr>
              <a:t>Ca(HCO</a:t>
            </a:r>
            <a:r>
              <a:rPr kumimoji="1" lang="en-US" altLang="zh-CN" sz="1600" b="1" baseline="-25000" dirty="0" smtClean="0">
                <a:latin typeface="+mn-ea"/>
                <a:ea typeface="+mn-ea"/>
              </a:rPr>
              <a:t>3</a:t>
            </a:r>
            <a:r>
              <a:rPr kumimoji="1" lang="en-US" altLang="zh-CN" sz="1600" b="1" dirty="0" smtClean="0">
                <a:latin typeface="+mn-ea"/>
                <a:ea typeface="+mn-ea"/>
              </a:rPr>
              <a:t>)</a:t>
            </a:r>
            <a:r>
              <a:rPr kumimoji="1" lang="en-US" altLang="zh-CN" sz="1600" b="1" baseline="-25000" dirty="0" smtClean="0">
                <a:latin typeface="+mn-ea"/>
                <a:ea typeface="+mn-ea"/>
              </a:rPr>
              <a:t>2</a:t>
            </a:r>
            <a:endParaRPr kumimoji="1" lang="en-US" altLang="zh-CN" sz="1600" b="1" dirty="0">
              <a:latin typeface="+mn-ea"/>
              <a:ea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238413" y="2777609"/>
            <a:ext cx="5001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若把</a:t>
            </a:r>
            <a:r>
              <a:rPr lang="en-US" altLang="zh-CN" b="1" dirty="0" smtClean="0">
                <a:solidFill>
                  <a:schemeClr val="tx1"/>
                </a:solidFill>
              </a:rPr>
              <a:t>CO</a:t>
            </a:r>
            <a:r>
              <a:rPr lang="en-US" altLang="zh-CN" b="1" baseline="-25000" dirty="0" smtClean="0">
                <a:solidFill>
                  <a:schemeClr val="tx1"/>
                </a:solidFill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</a:rPr>
              <a:t>通入漂粉精溶液中会发生哪些反应呢？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 animBg="1"/>
      <p:bldP spid="35" grpId="0" animBg="1"/>
      <p:bldP spid="69" grpId="0" animBg="1"/>
      <p:bldP spid="72" grpId="0" animBg="1"/>
      <p:bldP spid="73" grpId="0" animBg="1"/>
      <p:bldP spid="37" grpId="0" animBg="1"/>
      <p:bldP spid="42" grpId="0"/>
      <p:bldP spid="40" grpId="0"/>
      <p:bldP spid="44" grpId="0"/>
      <p:bldP spid="48" grpId="0"/>
      <p:bldP spid="38" grpId="0"/>
      <p:bldP spid="47" grpId="0"/>
      <p:bldP spid="49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190500"/>
            <a:ext cx="8458199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533400"/>
            <a:ext cx="8748712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990600" y="114300"/>
            <a:ext cx="801706" cy="504826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743075" y="152401"/>
            <a:ext cx="896956" cy="447674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66875" y="891659"/>
            <a:ext cx="107632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</a:rPr>
              <a:t>   SO</a:t>
            </a:r>
            <a:r>
              <a:rPr lang="en-US" altLang="zh-CN" b="1" baseline="-25000" dirty="0" smtClean="0">
                <a:solidFill>
                  <a:schemeClr val="tx1"/>
                </a:solidFill>
              </a:rPr>
              <a:t>2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1276350" y="1343025"/>
            <a:ext cx="381000" cy="247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686050" y="1304925"/>
            <a:ext cx="428625" cy="314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76226" y="1604963"/>
            <a:ext cx="1647824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  酸性氧化物（类似</a:t>
            </a:r>
            <a:r>
              <a:rPr lang="en-US" altLang="zh-CN" b="1" dirty="0" smtClean="0">
                <a:solidFill>
                  <a:schemeClr val="tx1"/>
                </a:solidFill>
                <a:latin typeface="+mn-ea"/>
                <a:ea typeface="+mn-ea"/>
              </a:rPr>
              <a:t>CO</a:t>
            </a:r>
            <a:r>
              <a:rPr lang="en-US" altLang="zh-CN" b="1" baseline="-2500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）</a:t>
            </a:r>
            <a:endParaRPr lang="zh-CN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990851" y="1719263"/>
            <a:ext cx="819149" cy="61555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+mn-ea"/>
                <a:ea typeface="+mn-ea"/>
              </a:rPr>
              <a:t>+4</a:t>
            </a:r>
          </a:p>
          <a:p>
            <a:r>
              <a:rPr lang="en-US" altLang="zh-CN" b="1" dirty="0" smtClean="0">
                <a:solidFill>
                  <a:schemeClr val="tx1"/>
                </a:solidFill>
                <a:latin typeface="+mn-ea"/>
                <a:ea typeface="+mn-ea"/>
              </a:rPr>
              <a:t>  SO</a:t>
            </a:r>
            <a:r>
              <a:rPr lang="en-US" altLang="zh-CN" b="1" baseline="-2500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endParaRPr lang="zh-CN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2" name="组合 6"/>
          <p:cNvGrpSpPr>
            <a:grpSpLocks/>
          </p:cNvGrpSpPr>
          <p:nvPr/>
        </p:nvGrpSpPr>
        <p:grpSpPr bwMode="auto">
          <a:xfrm>
            <a:off x="0" y="2457416"/>
            <a:ext cx="3200400" cy="376687"/>
            <a:chOff x="1953747" y="2595456"/>
            <a:chExt cx="5500726" cy="376815"/>
          </a:xfrm>
        </p:grpSpPr>
        <p:sp>
          <p:nvSpPr>
            <p:cNvPr id="38" name="TextBox 4"/>
            <p:cNvSpPr txBox="1">
              <a:spLocks noChangeArrowheads="1"/>
            </p:cNvSpPr>
            <p:nvPr/>
          </p:nvSpPr>
          <p:spPr bwMode="auto">
            <a:xfrm>
              <a:off x="1953747" y="2633602"/>
              <a:ext cx="5500726" cy="338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与水反应：</a:t>
              </a:r>
              <a:r>
                <a:rPr lang="en-US" altLang="zh-CN" sz="1600" b="1" dirty="0" smtClean="0">
                  <a:latin typeface="+mn-ea"/>
                  <a:ea typeface="+mn-ea"/>
                </a:rPr>
                <a:t>SO</a:t>
              </a:r>
              <a:r>
                <a:rPr lang="en-US" altLang="zh-CN" sz="1600" b="1" baseline="-25000" dirty="0" smtClean="0">
                  <a:latin typeface="+mn-ea"/>
                  <a:ea typeface="+mn-ea"/>
                </a:rPr>
                <a:t>2</a:t>
              </a:r>
              <a:r>
                <a:rPr lang="en-US" altLang="zh-CN" sz="1600" b="1" dirty="0" smtClean="0">
                  <a:latin typeface="+mn-ea"/>
                  <a:ea typeface="+mn-ea"/>
                </a:rPr>
                <a:t>+H</a:t>
              </a:r>
              <a:r>
                <a:rPr lang="en-US" altLang="zh-CN" sz="1600" b="1" baseline="-25000" dirty="0" smtClean="0">
                  <a:latin typeface="+mn-ea"/>
                  <a:ea typeface="+mn-ea"/>
                </a:rPr>
                <a:t>2</a:t>
              </a:r>
              <a:r>
                <a:rPr lang="en-US" altLang="zh-CN" sz="1600" b="1" dirty="0" smtClean="0">
                  <a:latin typeface="+mn-ea"/>
                  <a:ea typeface="+mn-ea"/>
                </a:rPr>
                <a:t>O     H</a:t>
              </a:r>
              <a:r>
                <a:rPr lang="en-US" altLang="zh-CN" sz="1600" b="1" baseline="-25000" dirty="0" smtClean="0">
                  <a:latin typeface="+mn-ea"/>
                  <a:ea typeface="+mn-ea"/>
                </a:rPr>
                <a:t>2</a:t>
              </a:r>
              <a:r>
                <a:rPr lang="en-US" altLang="zh-CN" sz="1600" b="1" dirty="0" smtClean="0">
                  <a:latin typeface="+mn-ea"/>
                  <a:ea typeface="+mn-ea"/>
                </a:rPr>
                <a:t>SO</a:t>
              </a:r>
              <a:r>
                <a:rPr lang="en-US" altLang="zh-CN" sz="1600" b="1" baseline="-25000" dirty="0" smtClean="0">
                  <a:latin typeface="+mn-ea"/>
                  <a:ea typeface="+mn-ea"/>
                </a:rPr>
                <a:t>3</a:t>
              </a:r>
              <a:endParaRPr lang="zh-CN" altLang="en-US" sz="1600" b="1" baseline="-25000" dirty="0">
                <a:latin typeface="+mn-ea"/>
                <a:ea typeface="+mn-ea"/>
              </a:endParaRPr>
            </a:p>
          </p:txBody>
        </p:sp>
        <p:pic>
          <p:nvPicPr>
            <p:cNvPr id="39" name="Picture 2" descr="106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4213" y="2595456"/>
              <a:ext cx="510512" cy="346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0" y="2876550"/>
            <a:ext cx="4010025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与碱性氧化物反应：</a:t>
            </a:r>
            <a:endParaRPr lang="en-US" altLang="zh-CN" sz="16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CN" sz="1600" b="1" dirty="0" smtClean="0">
                <a:latin typeface="+mn-ea"/>
                <a:ea typeface="+mn-ea"/>
              </a:rPr>
              <a:t>SO</a:t>
            </a:r>
            <a:r>
              <a:rPr lang="en-US" altLang="zh-CN" sz="1600" b="1" baseline="-25000" dirty="0" smtClean="0">
                <a:latin typeface="+mn-ea"/>
                <a:ea typeface="+mn-ea"/>
              </a:rPr>
              <a:t>2</a:t>
            </a:r>
            <a:r>
              <a:rPr lang="en-US" altLang="zh-CN" sz="1600" b="1" dirty="0">
                <a:latin typeface="+mn-ea"/>
                <a:ea typeface="+mn-ea"/>
              </a:rPr>
              <a:t>+ </a:t>
            </a:r>
            <a:r>
              <a:rPr lang="en-US" altLang="zh-CN" sz="1600" b="1" dirty="0" err="1">
                <a:latin typeface="+mn-ea"/>
                <a:ea typeface="+mn-ea"/>
              </a:rPr>
              <a:t>CaO</a:t>
            </a:r>
            <a:r>
              <a:rPr lang="en-US" altLang="zh-CN" sz="1600" b="1" dirty="0">
                <a:latin typeface="+mn-ea"/>
                <a:ea typeface="+mn-ea"/>
              </a:rPr>
              <a:t> </a:t>
            </a:r>
            <a:r>
              <a:rPr lang="zh-CN" altLang="en-US" sz="1600" b="1" dirty="0">
                <a:latin typeface="+mn-ea"/>
                <a:ea typeface="+mn-ea"/>
              </a:rPr>
              <a:t>＝</a:t>
            </a:r>
            <a:r>
              <a:rPr lang="en-US" altLang="zh-CN" sz="1600" b="1" dirty="0">
                <a:latin typeface="+mn-ea"/>
                <a:ea typeface="+mn-ea"/>
              </a:rPr>
              <a:t>CaSO</a:t>
            </a:r>
            <a:r>
              <a:rPr lang="en-US" altLang="zh-CN" sz="1600" b="1" baseline="-25000" dirty="0">
                <a:latin typeface="+mn-ea"/>
                <a:ea typeface="+mn-ea"/>
              </a:rPr>
              <a:t>3</a:t>
            </a: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0" y="3555851"/>
            <a:ext cx="40838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与碱反应：</a:t>
            </a:r>
            <a:r>
              <a:rPr lang="en-US" altLang="zh-CN" sz="1600" b="1" dirty="0" smtClean="0">
                <a:latin typeface="+mn-ea"/>
                <a:ea typeface="+mn-ea"/>
              </a:rPr>
              <a:t>SO</a:t>
            </a:r>
            <a:r>
              <a:rPr lang="en-US" altLang="zh-CN" sz="1600" b="1" baseline="-25000" dirty="0" smtClean="0">
                <a:latin typeface="+mn-ea"/>
                <a:ea typeface="+mn-ea"/>
              </a:rPr>
              <a:t>2</a:t>
            </a:r>
            <a:r>
              <a:rPr lang="en-US" altLang="zh-CN" sz="1600" b="1" dirty="0" smtClean="0">
                <a:latin typeface="+mn-ea"/>
                <a:ea typeface="+mn-ea"/>
              </a:rPr>
              <a:t>+Ca(OH)</a:t>
            </a:r>
            <a:r>
              <a:rPr lang="en-US" altLang="zh-CN" sz="1600" b="1" baseline="-25000" dirty="0" smtClean="0">
                <a:latin typeface="+mn-ea"/>
                <a:ea typeface="+mn-ea"/>
              </a:rPr>
              <a:t>2</a:t>
            </a:r>
            <a:r>
              <a:rPr lang="en-US" altLang="zh-CN" sz="1600" b="1" dirty="0" smtClean="0">
                <a:latin typeface="+mn-ea"/>
                <a:ea typeface="+mn-ea"/>
              </a:rPr>
              <a:t>=CaSO</a:t>
            </a:r>
            <a:r>
              <a:rPr lang="en-US" altLang="zh-CN" sz="1600" b="1" baseline="-25000" dirty="0" smtClean="0">
                <a:latin typeface="+mn-ea"/>
                <a:ea typeface="+mn-ea"/>
              </a:rPr>
              <a:t>3</a:t>
            </a:r>
            <a:r>
              <a:rPr lang="en-US" altLang="zh-CN" sz="1600" b="1" dirty="0" smtClean="0">
                <a:latin typeface="+mn-ea"/>
                <a:ea typeface="+mn-ea"/>
              </a:rPr>
              <a:t>↓+H</a:t>
            </a:r>
            <a:r>
              <a:rPr lang="en-US" altLang="zh-CN" sz="1600" b="1" baseline="-25000" dirty="0" smtClean="0">
                <a:latin typeface="+mn-ea"/>
                <a:ea typeface="+mn-ea"/>
              </a:rPr>
              <a:t>2</a:t>
            </a:r>
            <a:r>
              <a:rPr lang="en-US" altLang="zh-CN" sz="1600" b="1" dirty="0" smtClean="0">
                <a:latin typeface="+mn-ea"/>
                <a:ea typeface="+mn-ea"/>
              </a:rPr>
              <a:t>O</a:t>
            </a:r>
            <a:endParaRPr lang="en-US" altLang="zh-CN" sz="1600" b="1" dirty="0">
              <a:latin typeface="+mn-ea"/>
              <a:ea typeface="+mn-ea"/>
            </a:endParaRPr>
          </a:p>
        </p:txBody>
      </p:sp>
      <p:sp>
        <p:nvSpPr>
          <p:cNvPr id="48" name="Text Box 54"/>
          <p:cNvSpPr txBox="1">
            <a:spLocks noChangeArrowheads="1"/>
          </p:cNvSpPr>
          <p:nvPr/>
        </p:nvSpPr>
        <p:spPr bwMode="auto">
          <a:xfrm>
            <a:off x="0" y="3889598"/>
            <a:ext cx="3495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F0000"/>
                </a:solidFill>
                <a:latin typeface="+mn-ea"/>
              </a:rPr>
              <a:t>与某些盐反应：</a:t>
            </a:r>
            <a:endParaRPr lang="en-US" altLang="zh-CN" sz="1600" b="1" dirty="0" smtClean="0">
              <a:solidFill>
                <a:srgbClr val="FF0000"/>
              </a:solidFill>
              <a:latin typeface="+mn-ea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1600" b="1" dirty="0" smtClean="0">
                <a:latin typeface="+mn-ea"/>
                <a:ea typeface="+mn-ea"/>
              </a:rPr>
              <a:t>SO</a:t>
            </a:r>
            <a:r>
              <a:rPr kumimoji="1" lang="en-US" altLang="zh-CN" sz="1600" b="1" baseline="-25000" dirty="0" smtClean="0">
                <a:latin typeface="+mn-ea"/>
                <a:ea typeface="+mn-ea"/>
              </a:rPr>
              <a:t>2</a:t>
            </a:r>
            <a:r>
              <a:rPr kumimoji="1" lang="zh-CN" altLang="en-US" sz="1600" b="1" dirty="0">
                <a:latin typeface="+mn-ea"/>
                <a:ea typeface="+mn-ea"/>
              </a:rPr>
              <a:t>＋ </a:t>
            </a:r>
            <a:r>
              <a:rPr kumimoji="1" lang="en-US" altLang="zh-CN" sz="1600" b="1" dirty="0" smtClean="0">
                <a:latin typeface="+mn-ea"/>
                <a:ea typeface="+mn-ea"/>
              </a:rPr>
              <a:t>CaSO</a:t>
            </a:r>
            <a:r>
              <a:rPr kumimoji="1" lang="en-US" altLang="zh-CN" sz="1600" b="1" baseline="-25000" dirty="0" smtClean="0">
                <a:latin typeface="+mn-ea"/>
                <a:ea typeface="+mn-ea"/>
              </a:rPr>
              <a:t>3 </a:t>
            </a:r>
            <a:r>
              <a:rPr kumimoji="1" lang="zh-CN" altLang="en-US" sz="1600" b="1" dirty="0">
                <a:latin typeface="+mn-ea"/>
                <a:ea typeface="+mn-ea"/>
              </a:rPr>
              <a:t>＋ </a:t>
            </a:r>
            <a:r>
              <a:rPr kumimoji="1" lang="en-US" altLang="zh-CN" sz="1600" b="1" dirty="0">
                <a:latin typeface="+mn-ea"/>
                <a:ea typeface="+mn-ea"/>
              </a:rPr>
              <a:t>H</a:t>
            </a:r>
            <a:r>
              <a:rPr kumimoji="1" lang="en-US" altLang="zh-CN" sz="1600" b="1" baseline="-25000" dirty="0">
                <a:latin typeface="+mn-ea"/>
                <a:ea typeface="+mn-ea"/>
              </a:rPr>
              <a:t>2</a:t>
            </a:r>
            <a:r>
              <a:rPr kumimoji="1" lang="en-US" altLang="zh-CN" sz="1600" b="1" dirty="0">
                <a:latin typeface="+mn-ea"/>
                <a:ea typeface="+mn-ea"/>
              </a:rPr>
              <a:t>O</a:t>
            </a:r>
            <a:r>
              <a:rPr kumimoji="1" lang="en-US" altLang="zh-CN" sz="1600" b="1" baseline="-25000" dirty="0">
                <a:latin typeface="+mn-ea"/>
                <a:ea typeface="+mn-ea"/>
              </a:rPr>
              <a:t> </a:t>
            </a:r>
            <a:r>
              <a:rPr kumimoji="1" lang="en-US" altLang="zh-CN" sz="1600" b="1" dirty="0">
                <a:latin typeface="+mn-ea"/>
                <a:ea typeface="+mn-ea"/>
              </a:rPr>
              <a:t>=</a:t>
            </a:r>
            <a:r>
              <a:rPr kumimoji="1" lang="en-US" altLang="zh-CN" sz="1600" b="1" baseline="-25000" dirty="0">
                <a:latin typeface="+mn-ea"/>
                <a:ea typeface="+mn-ea"/>
              </a:rPr>
              <a:t> </a:t>
            </a:r>
            <a:r>
              <a:rPr kumimoji="1" lang="en-US" altLang="zh-CN" sz="1600" b="1" dirty="0">
                <a:latin typeface="+mn-ea"/>
                <a:ea typeface="+mn-ea"/>
              </a:rPr>
              <a:t>Ca(HSO</a:t>
            </a:r>
            <a:r>
              <a:rPr kumimoji="1" lang="en-US" altLang="zh-CN" sz="1600" b="1" baseline="-25000" dirty="0">
                <a:latin typeface="+mn-ea"/>
                <a:ea typeface="+mn-ea"/>
              </a:rPr>
              <a:t>3</a:t>
            </a:r>
            <a:r>
              <a:rPr kumimoji="1" lang="en-US" altLang="zh-CN" sz="1600" b="1" dirty="0">
                <a:latin typeface="+mn-ea"/>
                <a:ea typeface="+mn-ea"/>
              </a:rPr>
              <a:t>)</a:t>
            </a:r>
            <a:r>
              <a:rPr kumimoji="1" lang="en-US" altLang="zh-CN" sz="1600" b="1" baseline="-25000" dirty="0">
                <a:latin typeface="+mn-ea"/>
                <a:ea typeface="+mn-ea"/>
              </a:rPr>
              <a:t>2</a:t>
            </a:r>
            <a:endParaRPr kumimoji="1" lang="en-US" altLang="zh-CN" sz="1600" b="1" dirty="0">
              <a:latin typeface="+mn-ea"/>
              <a:ea typeface="+mn-ea"/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>
            <a:off x="962025" y="2219325"/>
            <a:ext cx="9525" cy="333375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>
            <a:off x="3514725" y="2276475"/>
            <a:ext cx="9525" cy="333375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990851" y="2576513"/>
            <a:ext cx="3076574" cy="89255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+mn-ea"/>
                <a:ea typeface="+mn-ea"/>
              </a:rPr>
              <a:t>+4</a:t>
            </a:r>
          </a:p>
          <a:p>
            <a:r>
              <a:rPr lang="en-US" altLang="zh-CN" b="1" dirty="0" smtClean="0">
                <a:solidFill>
                  <a:schemeClr val="tx1"/>
                </a:solidFill>
                <a:latin typeface="+mn-ea"/>
                <a:ea typeface="+mn-ea"/>
              </a:rPr>
              <a:t>  S</a:t>
            </a:r>
            <a:r>
              <a:rPr lang="zh-CN" altLang="en-US" b="1" dirty="0" smtClean="0">
                <a:solidFill>
                  <a:schemeClr val="tx1"/>
                </a:solidFill>
                <a:latin typeface="+mn-ea"/>
                <a:ea typeface="+mn-ea"/>
              </a:rPr>
              <a:t>中间价态既有氧化性又有还原性，通常以还原性为主</a:t>
            </a:r>
            <a:endParaRPr lang="zh-CN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cxnSp>
        <p:nvCxnSpPr>
          <p:cNvPr id="61" name="直接箭头连接符 60"/>
          <p:cNvCxnSpPr/>
          <p:nvPr/>
        </p:nvCxnSpPr>
        <p:spPr>
          <a:xfrm>
            <a:off x="4552950" y="3457575"/>
            <a:ext cx="9525" cy="333375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64"/>
          <p:cNvGrpSpPr/>
          <p:nvPr/>
        </p:nvGrpSpPr>
        <p:grpSpPr>
          <a:xfrm>
            <a:off x="3390900" y="3879473"/>
            <a:ext cx="2686049" cy="892552"/>
            <a:chOff x="4143375" y="3879473"/>
            <a:chExt cx="2686049" cy="892552"/>
          </a:xfrm>
        </p:grpSpPr>
        <p:sp>
          <p:nvSpPr>
            <p:cNvPr id="60" name="TextBox 59"/>
            <p:cNvSpPr txBox="1">
              <a:spLocks noChangeArrowheads="1"/>
            </p:cNvSpPr>
            <p:nvPr/>
          </p:nvSpPr>
          <p:spPr bwMode="auto">
            <a:xfrm>
              <a:off x="4143375" y="3879473"/>
              <a:ext cx="2686049" cy="892552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+4      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加氧化剂</a:t>
              </a:r>
              <a:r>
                <a:rPr lang="en-US" altLang="zh-CN" sz="1600" b="1" dirty="0" smtClean="0">
                  <a:solidFill>
                    <a:srgbClr val="FF0000"/>
                  </a:solidFill>
                  <a:latin typeface="+mn-ea"/>
                  <a:ea typeface="+mn-ea"/>
                </a:rPr>
                <a:t>      +6 </a:t>
              </a:r>
            </a:p>
            <a:p>
              <a:r>
                <a:rPr lang="en-US" altLang="zh-CN" b="1" dirty="0" smtClean="0">
                  <a:solidFill>
                    <a:schemeClr val="tx1"/>
                  </a:solidFill>
                  <a:latin typeface="+mn-ea"/>
                  <a:ea typeface="+mn-ea"/>
                </a:rPr>
                <a:t>  S                        </a:t>
              </a:r>
              <a:r>
                <a:rPr lang="en-US" altLang="zh-CN" b="1" dirty="0" err="1" smtClean="0">
                  <a:solidFill>
                    <a:schemeClr val="tx1"/>
                  </a:solidFill>
                  <a:latin typeface="+mn-ea"/>
                </a:rPr>
                <a:t>S</a:t>
              </a:r>
              <a:endParaRPr lang="en-US" altLang="zh-CN" b="1" dirty="0" smtClean="0">
                <a:solidFill>
                  <a:schemeClr val="tx1"/>
                </a:solidFill>
                <a:latin typeface="+mn-ea"/>
              </a:endParaRPr>
            </a:p>
            <a:p>
              <a:r>
                <a:rPr lang="en-US" altLang="zh-CN" b="1" dirty="0" smtClean="0">
                  <a:solidFill>
                    <a:schemeClr val="tx1"/>
                  </a:solidFill>
                  <a:latin typeface="+mn-ea"/>
                  <a:ea typeface="+mn-ea"/>
                </a:rPr>
                <a:t>SO</a:t>
              </a:r>
              <a:r>
                <a:rPr lang="en-US" altLang="zh-CN" b="1" baseline="-25000" dirty="0" smtClean="0">
                  <a:solidFill>
                    <a:schemeClr val="tx1"/>
                  </a:solidFill>
                  <a:latin typeface="+mn-ea"/>
                  <a:ea typeface="+mn-ea"/>
                </a:rPr>
                <a:t>2</a:t>
              </a:r>
              <a:r>
                <a:rPr lang="en-US" altLang="zh-CN" b="1" dirty="0" smtClean="0">
                  <a:solidFill>
                    <a:schemeClr val="tx1"/>
                  </a:solidFill>
                  <a:latin typeface="+mn-ea"/>
                  <a:ea typeface="+mn-ea"/>
                </a:rPr>
                <a:t>                     </a:t>
              </a:r>
              <a:r>
                <a:rPr lang="en-US" altLang="zh-CN" b="1" dirty="0" smtClean="0">
                  <a:solidFill>
                    <a:schemeClr val="tx1"/>
                  </a:solidFill>
                  <a:latin typeface="+mn-ea"/>
                </a:rPr>
                <a:t>SO</a:t>
              </a:r>
              <a:r>
                <a:rPr lang="en-US" altLang="zh-CN" b="1" baseline="-25000" dirty="0" smtClean="0">
                  <a:solidFill>
                    <a:schemeClr val="tx1"/>
                  </a:solidFill>
                  <a:latin typeface="+mn-ea"/>
                </a:rPr>
                <a:t>4</a:t>
              </a:r>
              <a:r>
                <a:rPr lang="en-US" altLang="zh-CN" b="1" baseline="30000" dirty="0" smtClean="0">
                  <a:solidFill>
                    <a:schemeClr val="tx1"/>
                  </a:solidFill>
                  <a:latin typeface="+mn-ea"/>
                </a:rPr>
                <a:t>2-</a:t>
              </a:r>
              <a:r>
                <a:rPr lang="en-US" altLang="zh-CN" b="1" dirty="0" smtClean="0">
                  <a:solidFill>
                    <a:schemeClr val="tx1"/>
                  </a:solidFill>
                  <a:latin typeface="+mn-ea"/>
                  <a:ea typeface="+mn-ea"/>
                </a:rPr>
                <a:t>             </a:t>
              </a:r>
              <a:endParaRPr lang="zh-CN" altLang="en-US" b="1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cxnSp>
          <p:nvCxnSpPr>
            <p:cNvPr id="62" name="直接箭头连接符 61"/>
            <p:cNvCxnSpPr/>
            <p:nvPr/>
          </p:nvCxnSpPr>
          <p:spPr>
            <a:xfrm>
              <a:off x="4800600" y="4286250"/>
              <a:ext cx="1219200" cy="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800725" y="1014413"/>
            <a:ext cx="2924175" cy="92333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+mn-ea"/>
                <a:ea typeface="+mn-ea"/>
              </a:rPr>
              <a:t>              漂粉精</a:t>
            </a:r>
            <a:endParaRPr lang="en-US" altLang="zh-CN" sz="2000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  <a:latin typeface="+mn-ea"/>
                <a:ea typeface="+mn-ea"/>
              </a:rPr>
              <a:t>      +1            -1</a:t>
            </a:r>
          </a:p>
          <a:p>
            <a:r>
              <a:rPr lang="en-US" altLang="zh-CN" b="1" dirty="0" smtClean="0">
                <a:solidFill>
                  <a:schemeClr val="tx1"/>
                </a:solidFill>
                <a:latin typeface="+mn-ea"/>
                <a:ea typeface="+mn-ea"/>
              </a:rPr>
              <a:t> Ca(</a:t>
            </a:r>
            <a:r>
              <a:rPr lang="en-US" altLang="zh-CN" b="1" dirty="0" err="1" smtClean="0">
                <a:solidFill>
                  <a:schemeClr val="tx1"/>
                </a:solidFill>
                <a:latin typeface="+mn-ea"/>
                <a:ea typeface="+mn-ea"/>
              </a:rPr>
              <a:t>ClO</a:t>
            </a:r>
            <a:r>
              <a:rPr lang="en-US" altLang="zh-CN" b="1" dirty="0" smtClean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en-US" altLang="zh-CN" b="1" baseline="-2500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en-US" altLang="zh-CN" b="1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+mn-ea"/>
              </a:rPr>
              <a:t>CaCl</a:t>
            </a:r>
            <a:r>
              <a:rPr lang="en-US" altLang="zh-CN" b="1" baseline="-250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en-US" altLang="zh-CN" b="1" dirty="0" smtClean="0">
                <a:solidFill>
                  <a:schemeClr val="tx1"/>
                </a:solidFill>
                <a:latin typeface="+mn-ea"/>
              </a:rPr>
              <a:t> Ca(</a:t>
            </a:r>
            <a:r>
              <a:rPr lang="en-US" altLang="zh-CN" b="1" dirty="0" err="1" smtClean="0">
                <a:solidFill>
                  <a:schemeClr val="tx1"/>
                </a:solidFill>
                <a:latin typeface="+mn-ea"/>
              </a:rPr>
              <a:t>ClO</a:t>
            </a:r>
            <a:r>
              <a:rPr lang="en-US" altLang="zh-CN" b="1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en-US" altLang="zh-CN" b="1" baseline="-250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en-US" altLang="zh-CN" b="1" dirty="0" smtClean="0">
                <a:solidFill>
                  <a:schemeClr val="tx1"/>
                </a:solidFill>
                <a:latin typeface="+mn-ea"/>
              </a:rPr>
              <a:t> </a:t>
            </a:r>
            <a:endParaRPr lang="zh-CN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>
            <a:off x="6677025" y="1933575"/>
            <a:ext cx="400050" cy="3238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7705725" y="1933575"/>
            <a:ext cx="428625" cy="314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124574" y="2281238"/>
            <a:ext cx="809625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  <a:latin typeface="+mn-ea"/>
                <a:ea typeface="+mn-ea"/>
              </a:rPr>
              <a:t>盐、碱</a:t>
            </a:r>
            <a:endParaRPr lang="en-US" altLang="zh-CN" sz="1600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600" b="1" dirty="0" smtClean="0">
                <a:solidFill>
                  <a:schemeClr val="tx1"/>
                </a:solidFill>
                <a:latin typeface="+mn-ea"/>
                <a:ea typeface="+mn-ea"/>
              </a:rPr>
              <a:t>    ↓</a:t>
            </a:r>
            <a:endParaRPr lang="en-US" altLang="zh-CN" sz="1600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600" b="1" dirty="0" smtClean="0">
                <a:solidFill>
                  <a:schemeClr val="tx1"/>
                </a:solidFill>
                <a:latin typeface="+mn-ea"/>
                <a:ea typeface="+mn-ea"/>
              </a:rPr>
              <a:t>  通性</a:t>
            </a:r>
            <a:endParaRPr lang="zh-CN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6981826" y="2258675"/>
            <a:ext cx="2019299" cy="11695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+mn-ea"/>
                <a:ea typeface="+mn-ea"/>
              </a:rPr>
              <a:t>+1</a:t>
            </a:r>
          </a:p>
          <a:p>
            <a:r>
              <a:rPr lang="en-US" altLang="zh-CN" sz="1400" b="1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CN" sz="1400" b="1" dirty="0" err="1" smtClean="0">
                <a:solidFill>
                  <a:srgbClr val="FF0000"/>
                </a:solidFill>
                <a:latin typeface="+mn-ea"/>
                <a:ea typeface="+mn-ea"/>
              </a:rPr>
              <a:t>Cl</a:t>
            </a:r>
            <a:r>
              <a:rPr lang="zh-CN" altLang="en-US" sz="1400" b="1" dirty="0" smtClean="0">
                <a:solidFill>
                  <a:schemeClr val="tx1"/>
                </a:solidFill>
                <a:latin typeface="+mn-ea"/>
                <a:ea typeface="+mn-ea"/>
              </a:rPr>
              <a:t>中间价态既有氧化性又有还原性，通常以氧化性主。</a:t>
            </a:r>
            <a:r>
              <a:rPr lang="en-US" altLang="zh-CN" sz="1400" b="1" dirty="0" err="1" smtClean="0">
                <a:solidFill>
                  <a:srgbClr val="FF0000"/>
                </a:solidFill>
                <a:latin typeface="+mn-ea"/>
                <a:ea typeface="+mn-ea"/>
              </a:rPr>
              <a:t>Cl</a:t>
            </a:r>
            <a:r>
              <a:rPr lang="en-US" altLang="zh-CN" sz="1400" b="1" baseline="30000" dirty="0" smtClean="0">
                <a:solidFill>
                  <a:srgbClr val="FF0000"/>
                </a:solidFill>
                <a:latin typeface="+mn-ea"/>
                <a:ea typeface="+mn-ea"/>
              </a:rPr>
              <a:t>-</a:t>
            </a:r>
            <a:r>
              <a:rPr lang="zh-CN" altLang="en-US" sz="1400" b="1" dirty="0" smtClean="0">
                <a:solidFill>
                  <a:schemeClr val="tx1"/>
                </a:solidFill>
                <a:latin typeface="+mn-ea"/>
              </a:rPr>
              <a:t>最低价态具有还原性</a:t>
            </a:r>
            <a:endParaRPr lang="zh-CN" altLang="en-US" sz="1400" b="1" baseline="30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030236" y="624959"/>
            <a:ext cx="272382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依据物质类别和元素价态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0" y="2348984"/>
            <a:ext cx="3147015" cy="2069902"/>
            <a:chOff x="0" y="2348984"/>
            <a:chExt cx="3147015" cy="2069902"/>
          </a:xfrm>
        </p:grpSpPr>
        <p:sp>
          <p:nvSpPr>
            <p:cNvPr id="30" name="矩形 29"/>
            <p:cNvSpPr/>
            <p:nvPr/>
          </p:nvSpPr>
          <p:spPr>
            <a:xfrm>
              <a:off x="995943" y="2348984"/>
              <a:ext cx="1895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+mn-ea"/>
                </a:rPr>
                <a:t>+4                      </a:t>
              </a:r>
              <a:r>
                <a:rPr lang="en-US" altLang="zh-CN" sz="1400" b="1" dirty="0" err="1" smtClean="0">
                  <a:solidFill>
                    <a:srgbClr val="FF0000"/>
                  </a:solidFill>
                  <a:latin typeface="+mn-ea"/>
                </a:rPr>
                <a:t>+4</a:t>
              </a:r>
              <a:endParaRPr lang="en-US" altLang="zh-CN" sz="1400" b="1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0" y="3044309"/>
              <a:ext cx="18950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+mn-ea"/>
                </a:rPr>
                <a:t>+4                      </a:t>
              </a:r>
              <a:r>
                <a:rPr lang="en-US" altLang="zh-CN" sz="1400" b="1" dirty="0" err="1" smtClean="0">
                  <a:solidFill>
                    <a:srgbClr val="FF0000"/>
                  </a:solidFill>
                  <a:latin typeface="+mn-ea"/>
                </a:rPr>
                <a:t>+4</a:t>
              </a:r>
              <a:endParaRPr lang="en-US" altLang="zh-CN" sz="1400" b="1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76893" y="3368159"/>
              <a:ext cx="21595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+mn-ea"/>
                </a:rPr>
                <a:t>+4                            </a:t>
              </a:r>
              <a:r>
                <a:rPr lang="en-US" altLang="zh-CN" sz="1400" b="1" dirty="0" err="1" smtClean="0">
                  <a:solidFill>
                    <a:srgbClr val="FF0000"/>
                  </a:solidFill>
                  <a:latin typeface="+mn-ea"/>
                </a:rPr>
                <a:t>+4</a:t>
              </a:r>
              <a:endParaRPr lang="en-US" altLang="zh-CN" sz="1400" b="1" dirty="0" smtClean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0" y="4111109"/>
              <a:ext cx="31470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+mn-ea"/>
                </a:rPr>
                <a:t>+4           </a:t>
              </a:r>
              <a:r>
                <a:rPr lang="en-US" altLang="zh-CN" sz="1400" b="1" dirty="0" err="1" smtClean="0">
                  <a:solidFill>
                    <a:srgbClr val="FF0000"/>
                  </a:solidFill>
                  <a:latin typeface="+mn-ea"/>
                </a:rPr>
                <a:t>+4</a:t>
              </a:r>
              <a:r>
                <a:rPr lang="en-US" altLang="zh-CN" sz="1400" b="1" dirty="0" smtClean="0">
                  <a:solidFill>
                    <a:srgbClr val="FF0000"/>
                  </a:solidFill>
                  <a:latin typeface="+mn-ea"/>
                </a:rPr>
                <a:t>                               </a:t>
              </a:r>
              <a:r>
                <a:rPr lang="en-US" altLang="zh-CN" sz="1400" b="1" dirty="0" err="1" smtClean="0">
                  <a:solidFill>
                    <a:srgbClr val="FF0000"/>
                  </a:solidFill>
                  <a:latin typeface="+mn-ea"/>
                </a:rPr>
                <a:t>+4</a:t>
              </a:r>
              <a:endParaRPr lang="en-US" altLang="zh-CN" sz="1400" b="1" dirty="0" smtClean="0">
                <a:solidFill>
                  <a:srgbClr val="FF0000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/>
      <p:bldP spid="44" grpId="0"/>
      <p:bldP spid="48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987" y="265792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b="0" dirty="0" smtClean="0"/>
              <a:t>某学生对</a:t>
            </a:r>
            <a:r>
              <a:rPr lang="en-US" altLang="zh-CN" b="0" dirty="0" smtClean="0"/>
              <a:t>SO</a:t>
            </a:r>
            <a:r>
              <a:rPr lang="en-US" altLang="zh-CN" b="0" baseline="-25000" dirty="0" smtClean="0"/>
              <a:t>2</a:t>
            </a:r>
            <a:r>
              <a:rPr lang="zh-CN" altLang="zh-CN" b="0" dirty="0" smtClean="0"/>
              <a:t>与漂粉精的反应进行实验探究：</a:t>
            </a:r>
            <a:br>
              <a:rPr lang="zh-CN" altLang="zh-CN" b="0" dirty="0" smtClean="0"/>
            </a:br>
            <a:endParaRPr lang="zh-CN" altLang="en-US" b="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33350" y="609600"/>
          <a:ext cx="8858250" cy="2232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8975"/>
                <a:gridCol w="2943225"/>
                <a:gridCol w="268605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操作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现象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现象解析（粒子及行为）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步骤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：取</a:t>
                      </a:r>
                      <a:r>
                        <a:rPr lang="en-US" altLang="zh-CN" dirty="0" smtClean="0"/>
                        <a:t>4g</a:t>
                      </a:r>
                      <a:r>
                        <a:rPr lang="zh-CN" altLang="en-US" dirty="0" smtClean="0"/>
                        <a:t>漂粉精固体，加入</a:t>
                      </a:r>
                      <a:r>
                        <a:rPr lang="en-US" altLang="zh-CN" dirty="0" smtClean="0"/>
                        <a:t>100mL</a:t>
                      </a:r>
                      <a:r>
                        <a:rPr lang="zh-CN" altLang="en-US" dirty="0" smtClean="0"/>
                        <a:t>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部分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固体溶解，溶液略有颜色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步骤</a:t>
                      </a:r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过滤，测漂粉精溶液的</a:t>
                      </a:r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试纸先变蓝（约为</a:t>
                      </a:r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），后褪色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步骤</a:t>
                      </a:r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：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35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．液面上方出现白雾；</a:t>
                      </a:r>
                    </a:p>
                    <a:p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ⅱ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．稍后，出现浑浊，溶液变为黄绿色；</a:t>
                      </a:r>
                    </a:p>
                    <a:p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ⅲ．稍后，产生大量白色沉淀，黄绿色褪去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9" y="1976439"/>
            <a:ext cx="2462211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324600" y="972692"/>
            <a:ext cx="1438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1"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溶解、电离等</a:t>
            </a:r>
            <a:endParaRPr kumimoji="1" lang="en-US" altLang="zh-CN" sz="1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81025" y="1781175"/>
            <a:ext cx="1095375" cy="51435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400300" y="1685925"/>
            <a:ext cx="81915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190750" y="2171700"/>
            <a:ext cx="809625" cy="55245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6210301" y="1363217"/>
            <a:ext cx="2933699" cy="512227"/>
            <a:chOff x="5867400" y="1344167"/>
            <a:chExt cx="2933699" cy="512227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5867400" y="1353692"/>
              <a:ext cx="1600200" cy="502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kumimoji="1" lang="en-US" altLang="zh-CN" sz="16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Ca</a:t>
              </a:r>
              <a:r>
                <a:rPr kumimoji="1" lang="en-US" altLang="zh-CN" sz="1600" b="1" baseline="30000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2+</a:t>
              </a:r>
              <a:r>
                <a:rPr kumimoji="1" lang="zh-CN" altLang="en-US" sz="16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、</a:t>
              </a:r>
              <a:r>
                <a:rPr kumimoji="1" lang="en-US" altLang="zh-CN" sz="1600" b="1" dirty="0" err="1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ClO</a:t>
              </a:r>
              <a:r>
                <a:rPr kumimoji="1" lang="en-US" altLang="zh-CN" sz="1600" b="1" baseline="30000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-</a:t>
              </a:r>
              <a:r>
                <a:rPr kumimoji="1" lang="zh-CN" altLang="en-US" sz="16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、</a:t>
              </a:r>
              <a:r>
                <a:rPr kumimoji="1" lang="en-US" altLang="zh-CN" sz="1600" b="1" dirty="0" err="1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Cl</a:t>
              </a:r>
              <a:r>
                <a:rPr kumimoji="1" lang="en-US" altLang="zh-CN" sz="1600" b="1" baseline="30000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-</a:t>
              </a:r>
            </a:p>
            <a:p>
              <a:pPr algn="just"/>
              <a:endParaRPr kumimoji="1" lang="en-US" altLang="zh-CN" sz="1600" b="1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7391401" y="1344167"/>
              <a:ext cx="1409698" cy="502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kumimoji="1" lang="zh-CN" altLang="en-US" sz="16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、</a:t>
              </a:r>
              <a:r>
                <a:rPr kumimoji="1" lang="en-US" altLang="zh-CN" sz="16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OH</a:t>
              </a:r>
              <a:r>
                <a:rPr kumimoji="1" lang="en-US" altLang="zh-CN" sz="1600" b="1" baseline="30000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-</a:t>
              </a:r>
              <a:r>
                <a:rPr kumimoji="1" lang="zh-CN" altLang="en-US" sz="16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、</a:t>
              </a:r>
              <a:r>
                <a:rPr kumimoji="1" lang="en-US" altLang="zh-CN" sz="1600" b="1" dirty="0" err="1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HClO</a:t>
              </a:r>
              <a:r>
                <a:rPr kumimoji="1" lang="en-US" altLang="zh-CN" sz="16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 </a:t>
              </a:r>
              <a:endParaRPr kumimoji="1"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  <a:p>
              <a:pPr algn="just"/>
              <a:endParaRPr kumimoji="1" lang="en-US" altLang="zh-CN" sz="1600" b="1" baseline="30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428624" y="3162211"/>
            <a:ext cx="8277225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j-ea"/>
              </a:rPr>
              <a:t>（</a:t>
            </a:r>
            <a:r>
              <a:rPr lang="en-US" altLang="zh-CN" sz="1600" dirty="0" smtClean="0">
                <a:latin typeface="+mj-ea"/>
              </a:rPr>
              <a:t>3</a:t>
            </a:r>
            <a:r>
              <a:rPr lang="zh-CN" altLang="en-US" sz="1600" dirty="0" smtClean="0">
                <a:latin typeface="+mj-ea"/>
              </a:rPr>
              <a:t>）</a:t>
            </a:r>
            <a:r>
              <a:rPr lang="zh-CN" altLang="zh-CN" sz="1600" dirty="0" smtClean="0">
                <a:latin typeface="+mj-ea"/>
              </a:rPr>
              <a:t>现象</a:t>
            </a:r>
            <a:r>
              <a:rPr lang="en-US" altLang="zh-CN" sz="1600" dirty="0" smtClean="0">
                <a:latin typeface="+mj-ea"/>
              </a:rPr>
              <a:t>ⅱ</a:t>
            </a:r>
            <a:r>
              <a:rPr lang="zh-CN" altLang="zh-CN" sz="1600" dirty="0" smtClean="0">
                <a:latin typeface="+mj-ea"/>
              </a:rPr>
              <a:t>中溶液变为黄绿色的可能原因：随溶液酸性的增强，漂粉精的有效成分和</a:t>
            </a:r>
            <a:r>
              <a:rPr lang="en-US" altLang="zh-CN" sz="1600" dirty="0" err="1" smtClean="0">
                <a:latin typeface="+mj-ea"/>
              </a:rPr>
              <a:t>Cl</a:t>
            </a:r>
            <a:r>
              <a:rPr lang="en-US" altLang="zh-CN" sz="1600" baseline="30000" dirty="0" smtClean="0">
                <a:latin typeface="+mj-ea"/>
              </a:rPr>
              <a:t>-</a:t>
            </a:r>
            <a:r>
              <a:rPr lang="zh-CN" altLang="zh-CN" sz="1600" dirty="0" smtClean="0">
                <a:latin typeface="+mj-ea"/>
              </a:rPr>
              <a:t>发生反应。通过进一步实验确认了这种可能性，其实验方案是</a:t>
            </a:r>
            <a:r>
              <a:rPr lang="en-US" altLang="zh-CN" sz="1600" dirty="0" smtClean="0">
                <a:latin typeface="+mj-ea"/>
              </a:rPr>
              <a:t>____________________________</a:t>
            </a:r>
            <a:r>
              <a:rPr lang="zh-CN" altLang="en-US" sz="1600" dirty="0" smtClean="0">
                <a:latin typeface="+mj-ea"/>
              </a:rPr>
              <a:t>。</a:t>
            </a:r>
            <a:endParaRPr lang="zh-CN" altLang="en-US" sz="1600" dirty="0">
              <a:latin typeface="+mj-ea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667375" y="1876425"/>
            <a:ext cx="638175" cy="371475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972050" y="3143250"/>
            <a:ext cx="504826" cy="4953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019925" y="3162300"/>
            <a:ext cx="81915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743701" y="1247775"/>
            <a:ext cx="581025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305675" y="1276350"/>
            <a:ext cx="523875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495801" y="2830067"/>
            <a:ext cx="2724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1" lang="en-US" altLang="zh-CN" sz="16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ClO</a:t>
            </a:r>
            <a:r>
              <a:rPr kumimoji="1" lang="en-US" altLang="zh-CN" sz="1600" b="1" baseline="30000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kumimoji="1" lang="en-US" altLang="zh-CN" sz="16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+Cl</a:t>
            </a:r>
            <a:r>
              <a:rPr kumimoji="1"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kumimoji="1"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＋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2H</a:t>
            </a:r>
            <a:r>
              <a:rPr kumimoji="1"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==Cl</a:t>
            </a:r>
            <a:r>
              <a:rPr kumimoji="1" lang="en-US" altLang="zh-CN" sz="1600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↑</a:t>
            </a:r>
            <a:r>
              <a:rPr kumimoji="1"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＋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H</a:t>
            </a:r>
            <a:r>
              <a:rPr kumimoji="1" lang="en-US" altLang="zh-CN" sz="1600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O</a:t>
            </a:r>
            <a:endParaRPr kumimoji="1" lang="en-US" altLang="zh-CN" sz="1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953375" y="3190875"/>
            <a:ext cx="571500" cy="47625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00049" y="4039285"/>
            <a:ext cx="8181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参考答案：</a:t>
            </a:r>
            <a:r>
              <a:rPr lang="zh-CN" altLang="en-US" dirty="0" smtClean="0">
                <a:solidFill>
                  <a:schemeClr val="tx1"/>
                </a:solidFill>
              </a:rPr>
              <a:t>取少量</a:t>
            </a:r>
            <a:r>
              <a:rPr lang="zh-CN" altLang="zh-CN" dirty="0" smtClean="0">
                <a:solidFill>
                  <a:schemeClr val="tx1"/>
                </a:solidFill>
              </a:rPr>
              <a:t>漂</a:t>
            </a:r>
            <a:r>
              <a:rPr lang="zh-CN" altLang="en-US" dirty="0" smtClean="0">
                <a:solidFill>
                  <a:schemeClr val="tx1"/>
                </a:solidFill>
              </a:rPr>
              <a:t>粉</a:t>
            </a:r>
            <a:r>
              <a:rPr lang="zh-CN" altLang="zh-CN" dirty="0" smtClean="0">
                <a:solidFill>
                  <a:schemeClr val="tx1"/>
                </a:solidFill>
              </a:rPr>
              <a:t>精溶液</a:t>
            </a:r>
            <a:r>
              <a:rPr lang="zh-CN" altLang="en-US" dirty="0" smtClean="0">
                <a:solidFill>
                  <a:schemeClr val="tx1"/>
                </a:solidFill>
              </a:rPr>
              <a:t>于试管中，</a:t>
            </a:r>
            <a:r>
              <a:rPr lang="zh-CN" altLang="zh-CN" dirty="0" smtClean="0">
                <a:solidFill>
                  <a:schemeClr val="tx1"/>
                </a:solidFill>
              </a:rPr>
              <a:t>逐滴加入硫酸，观察溶液变为黄绿色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A5E8E7DE-7C24-444C-A302-15A48C9FE6AB}"/>
              </a:ext>
            </a:extLst>
          </p:cNvPr>
          <p:cNvSpPr/>
          <p:nvPr/>
        </p:nvSpPr>
        <p:spPr>
          <a:xfrm>
            <a:off x="468630" y="4435614"/>
            <a:ext cx="6217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注意事项：（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）取样、操作；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）现象与结论的一致。</a:t>
            </a:r>
          </a:p>
        </p:txBody>
      </p:sp>
      <p:sp>
        <p:nvSpPr>
          <p:cNvPr id="29" name="椭圆 28"/>
          <p:cNvSpPr/>
          <p:nvPr/>
        </p:nvSpPr>
        <p:spPr>
          <a:xfrm>
            <a:off x="5429249" y="3905250"/>
            <a:ext cx="733425" cy="55245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5029199" y="4497169"/>
            <a:ext cx="3933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提供</a:t>
            </a:r>
            <a:r>
              <a:rPr lang="en-US" altLang="zh-CN" dirty="0" smtClean="0">
                <a:solidFill>
                  <a:srgbClr val="FF0000"/>
                </a:solidFill>
              </a:rPr>
              <a:t>H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+</a:t>
            </a:r>
            <a:r>
              <a:rPr lang="zh-CN" altLang="en-US" dirty="0" smtClean="0">
                <a:solidFill>
                  <a:srgbClr val="FF0000"/>
                </a:solidFill>
              </a:rPr>
              <a:t>，但</a:t>
            </a:r>
            <a:r>
              <a:rPr lang="en-US" altLang="zh-CN" dirty="0" smtClean="0">
                <a:solidFill>
                  <a:srgbClr val="FF0000"/>
                </a:solidFill>
              </a:rPr>
              <a:t>SO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4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2-</a:t>
            </a:r>
            <a:r>
              <a:rPr lang="zh-CN" altLang="en-US" dirty="0" smtClean="0">
                <a:solidFill>
                  <a:srgbClr val="FF0000"/>
                </a:solidFill>
              </a:rPr>
              <a:t>不影响漂粉精中的</a:t>
            </a:r>
            <a:r>
              <a:rPr kumimoji="1" lang="en-US" altLang="zh-CN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ClO</a:t>
            </a:r>
            <a:r>
              <a:rPr kumimoji="1" lang="en-US" altLang="zh-CN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kumimoji="1"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与</a:t>
            </a:r>
            <a:r>
              <a:rPr kumimoji="1" lang="en-US" altLang="zh-CN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Cl</a:t>
            </a:r>
            <a:r>
              <a:rPr kumimoji="1" lang="en-US" altLang="zh-CN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dirty="0" smtClean="0">
                <a:solidFill>
                  <a:srgbClr val="FF0000"/>
                </a:solidFill>
              </a:rPr>
              <a:t>的反应。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467224" y="838200"/>
            <a:ext cx="1304926" cy="55245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771850" y="501134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Cl</a:t>
            </a:r>
            <a:r>
              <a:rPr kumimoji="1" lang="en-US" altLang="zh-CN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dirty="0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6667501" y="1734692"/>
            <a:ext cx="19907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+1   -1</a:t>
            </a:r>
          </a:p>
          <a:p>
            <a:pPr algn="just"/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ClO</a:t>
            </a:r>
            <a:r>
              <a:rPr kumimoji="1"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+Cl</a:t>
            </a:r>
            <a:r>
              <a:rPr kumimoji="1"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→Cl</a:t>
            </a:r>
            <a:r>
              <a:rPr kumimoji="1" lang="en-US" altLang="zh-CN" sz="1600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↑</a:t>
            </a:r>
            <a:endParaRPr kumimoji="1" lang="en-US" altLang="zh-CN" sz="1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257625" y="1634609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Cl</a:t>
            </a:r>
            <a:r>
              <a:rPr kumimoji="1" lang="en-US" altLang="zh-CN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/>
      <p:bldP spid="28" grpId="0"/>
      <p:bldP spid="29" grpId="0" animBg="1"/>
      <p:bldP spid="30" grpId="0"/>
      <p:bldP spid="32" grpId="0" animBg="1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137" y="123825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b="0" dirty="0" smtClean="0"/>
              <a:t>某学生对</a:t>
            </a:r>
            <a:r>
              <a:rPr lang="en-US" altLang="zh-CN" b="0" dirty="0" smtClean="0"/>
              <a:t>SO</a:t>
            </a:r>
            <a:r>
              <a:rPr lang="en-US" altLang="zh-CN" b="0" baseline="-25000" dirty="0" smtClean="0"/>
              <a:t>2</a:t>
            </a:r>
            <a:r>
              <a:rPr lang="zh-CN" altLang="zh-CN" b="0" dirty="0" smtClean="0"/>
              <a:t>与漂粉精的反应进行实验探究：</a:t>
            </a:r>
            <a:br>
              <a:rPr lang="zh-CN" altLang="zh-CN" b="0" dirty="0" smtClean="0"/>
            </a:br>
            <a:endParaRPr lang="zh-CN" altLang="en-US" b="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47650" y="381000"/>
          <a:ext cx="8677275" cy="2364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3075"/>
                <a:gridCol w="2443825"/>
                <a:gridCol w="3000375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操作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现象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现象解析（粒子及行为）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步骤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：取</a:t>
                      </a:r>
                      <a:r>
                        <a:rPr lang="en-US" altLang="zh-CN" dirty="0" smtClean="0"/>
                        <a:t>4g</a:t>
                      </a:r>
                      <a:r>
                        <a:rPr lang="zh-CN" altLang="en-US" dirty="0" smtClean="0"/>
                        <a:t>漂粉精固体，加入</a:t>
                      </a:r>
                      <a:r>
                        <a:rPr lang="en-US" altLang="zh-CN" dirty="0" smtClean="0"/>
                        <a:t>100mL</a:t>
                      </a:r>
                      <a:r>
                        <a:rPr lang="zh-CN" altLang="en-US" dirty="0" smtClean="0"/>
                        <a:t>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部分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固体溶解，溶液略有颜色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步骤</a:t>
                      </a:r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过滤，测漂粉精溶液的</a:t>
                      </a:r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试纸先变蓝（约为</a:t>
                      </a:r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），后褪色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步骤</a:t>
                      </a:r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：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35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．</a:t>
                      </a:r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液面上方出现白雾；</a:t>
                      </a:r>
                    </a:p>
                    <a:p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ⅱ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．稍后，出现浑浊，溶液</a:t>
                      </a:r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变为黄绿色；</a:t>
                      </a:r>
                    </a:p>
                    <a:p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ⅲ．稍后，产生大量白色沉</a:t>
                      </a:r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淀，黄绿色褪去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589" y="1671638"/>
            <a:ext cx="2462211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72200" y="877442"/>
            <a:ext cx="1438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1"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溶解、电离</a:t>
            </a:r>
            <a:endParaRPr kumimoji="1" lang="en-US" altLang="zh-CN" sz="1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876924" y="1144142"/>
            <a:ext cx="3152775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Ca</a:t>
            </a:r>
            <a:r>
              <a:rPr kumimoji="1"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2+</a:t>
            </a:r>
            <a:r>
              <a:rPr kumimoji="1"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kumimoji="1" lang="en-US" altLang="zh-CN" sz="16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ClO</a:t>
            </a:r>
            <a:r>
              <a:rPr kumimoji="1"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kumimoji="1"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kumimoji="1" lang="en-US" altLang="zh-CN" sz="16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Cl</a:t>
            </a:r>
            <a:r>
              <a:rPr kumimoji="1"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kumimoji="1"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OH</a:t>
            </a:r>
            <a:r>
              <a:rPr kumimoji="1"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kumimoji="1"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kumimoji="1" lang="en-US" altLang="zh-CN" sz="16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HClO</a:t>
            </a:r>
            <a:endParaRPr kumimoji="1" lang="en-US" altLang="zh-CN" sz="1600" b="1" baseline="30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just"/>
            <a:endParaRPr kumimoji="1" lang="en-US" altLang="zh-CN" sz="1600" b="1" baseline="30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09625" y="1495425"/>
            <a:ext cx="1095375" cy="51435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981575" y="2124076"/>
            <a:ext cx="800100" cy="4191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867399" y="1114425"/>
            <a:ext cx="523875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857876" y="1610867"/>
            <a:ext cx="2724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1" lang="en-US" altLang="zh-CN" sz="16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ClO</a:t>
            </a:r>
            <a:r>
              <a:rPr kumimoji="1" lang="en-US" altLang="zh-CN" sz="1600" b="1" baseline="30000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kumimoji="1" lang="en-US" altLang="zh-CN" sz="16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+Cl</a:t>
            </a:r>
            <a:r>
              <a:rPr kumimoji="1"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kumimoji="1"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＋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2H</a:t>
            </a:r>
            <a:r>
              <a:rPr kumimoji="1"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＝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Cl</a:t>
            </a:r>
            <a:r>
              <a:rPr kumimoji="1" lang="en-US" altLang="zh-CN" sz="1600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↑</a:t>
            </a:r>
            <a:r>
              <a:rPr kumimoji="1"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＋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H</a:t>
            </a:r>
            <a:r>
              <a:rPr kumimoji="1" lang="en-US" altLang="zh-CN" sz="1600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O</a:t>
            </a:r>
            <a:endParaRPr kumimoji="1" lang="en-US" altLang="zh-CN" sz="1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42900" y="3107978"/>
            <a:ext cx="58197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400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（</a:t>
            </a:r>
            <a:r>
              <a:rPr lang="en-US" altLang="zh-CN" sz="1400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4</a:t>
            </a:r>
            <a:r>
              <a:rPr lang="zh-CN" altLang="en-US" sz="1400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）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将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A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瓶中混合物过滤、洗涤，得到沉淀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X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。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①向沉淀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X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中加入稀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HCl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，无明显变化。取上层清液，加入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BaCl</a:t>
            </a:r>
            <a:r>
              <a:rPr kumimoji="0" lang="en-US" altLang="zh-CN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2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溶液，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产生白色沉淀。则沉淀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X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中含有的物质是</a:t>
            </a:r>
            <a:r>
              <a:rPr kumimoji="0" lang="zh-CN" alt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          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。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②用离子方程式解释现象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ⅲ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中黄绿色褪去的原因：</a:t>
            </a:r>
            <a:r>
              <a:rPr kumimoji="0" lang="zh-CN" alt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                             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。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743076" y="3409950"/>
            <a:ext cx="7239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115050" y="3858310"/>
            <a:ext cx="3028950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资料：</a:t>
            </a:r>
            <a:endParaRPr lang="en-US" altLang="zh-CN" sz="1600" dirty="0" smtClean="0">
              <a:solidFill>
                <a:schemeClr val="tx1"/>
              </a:solidFill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</a:rPr>
              <a:t>亚硫酸盐在通性上类似于碳酸盐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810126" y="3448050"/>
            <a:ext cx="7239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751523" y="3749159"/>
            <a:ext cx="817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+mn-ea"/>
                <a:ea typeface="+mn-ea"/>
              </a:rPr>
              <a:t>CaSO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endParaRPr lang="zh-CN" altLang="en-US" sz="1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048125" y="2419350"/>
            <a:ext cx="1104899" cy="371475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381374" y="4384388"/>
            <a:ext cx="4429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Times New Roman" pitchFamily="18" charset="0"/>
              </a:rPr>
              <a:t>+4      0              </a:t>
            </a:r>
            <a:r>
              <a:rPr kumimoji="0" lang="en-US" altLang="zh-CN" sz="1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Times New Roman" pitchFamily="18" charset="0"/>
              </a:rPr>
              <a:t> 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Times New Roman" pitchFamily="18" charset="0"/>
              </a:rPr>
              <a:t>+6           -1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SO</a:t>
            </a:r>
            <a:r>
              <a:rPr kumimoji="0" lang="en-US" altLang="zh-CN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2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＋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Cl</a:t>
            </a:r>
            <a:r>
              <a:rPr kumimoji="0" lang="en-US" altLang="zh-CN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2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＋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2H</a:t>
            </a:r>
            <a:r>
              <a:rPr kumimoji="0" lang="en-US" altLang="zh-CN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2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O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＝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SO</a:t>
            </a:r>
            <a:r>
              <a:rPr kumimoji="0" lang="en-US" altLang="zh-CN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4</a:t>
            </a:r>
            <a:r>
              <a:rPr kumimoji="0" lang="en-US" altLang="zh-CN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2-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＋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2Cl</a:t>
            </a:r>
            <a:r>
              <a:rPr kumimoji="0" lang="en-US" altLang="zh-CN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-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＋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4H</a:t>
            </a:r>
            <a:r>
              <a:rPr kumimoji="0" lang="en-US" altLang="zh-CN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+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945689" y="2482334"/>
            <a:ext cx="3198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SO</a:t>
            </a:r>
            <a:r>
              <a:rPr lang="en-US" altLang="zh-CN" sz="1600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Cl</a:t>
            </a:r>
            <a:r>
              <a:rPr lang="en-US" altLang="zh-CN" sz="1600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2H</a:t>
            </a:r>
            <a:r>
              <a:rPr lang="en-US" altLang="zh-CN" sz="1600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O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＝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SO</a:t>
            </a:r>
            <a:r>
              <a:rPr lang="en-US" altLang="zh-CN" sz="1600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4</a:t>
            </a:r>
            <a:r>
              <a:rPr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2-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2Cl</a:t>
            </a:r>
            <a:r>
              <a:rPr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-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4H</a:t>
            </a:r>
            <a:r>
              <a:rPr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+</a:t>
            </a:r>
            <a:endParaRPr lang="en-US" altLang="zh-CN" sz="1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6019799" y="2201417"/>
            <a:ext cx="2600325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Ca</a:t>
            </a:r>
            <a:r>
              <a:rPr kumimoji="1"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2+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+SO</a:t>
            </a:r>
            <a:r>
              <a:rPr kumimoji="1" lang="en-US" altLang="zh-CN" sz="1600" b="1" baseline="-25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kumimoji="1"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2-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＝ 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CaSO</a:t>
            </a:r>
            <a:r>
              <a:rPr kumimoji="1" lang="en-US" altLang="zh-CN" sz="1600" b="1" baseline="-25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↓ </a:t>
            </a:r>
            <a:endParaRPr kumimoji="1" lang="en-US" altLang="zh-CN" sz="1600" b="1" baseline="30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just"/>
            <a:endParaRPr kumimoji="1" lang="en-US" altLang="zh-CN" sz="1600" b="1" baseline="30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2400" y="2606159"/>
            <a:ext cx="272382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依据物质类别和元素价态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67427" y="3048685"/>
            <a:ext cx="2638424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</a:rPr>
              <a:t>提问：</a:t>
            </a:r>
            <a:r>
              <a:rPr lang="zh-CN" altLang="en-US" sz="1600" dirty="0" smtClean="0">
                <a:solidFill>
                  <a:schemeClr val="tx1"/>
                </a:solidFill>
              </a:rPr>
              <a:t>白色沉淀是什么？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105527" y="3467100"/>
            <a:ext cx="2676523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</a:rPr>
              <a:t>推测：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Ca</a:t>
            </a:r>
            <a:r>
              <a:rPr lang="en-US" altLang="zh-CN" sz="1600" dirty="0" smtClean="0">
                <a:solidFill>
                  <a:schemeClr val="tx1"/>
                </a:solidFill>
              </a:rPr>
              <a:t>SO</a:t>
            </a:r>
            <a:r>
              <a:rPr lang="en-US" altLang="zh-CN" sz="1600" baseline="-25000" dirty="0" smtClean="0">
                <a:solidFill>
                  <a:schemeClr val="tx1"/>
                </a:solidFill>
              </a:rPr>
              <a:t>3</a:t>
            </a:r>
            <a:r>
              <a:rPr lang="en-US" altLang="zh-CN" sz="1600" dirty="0" smtClean="0">
                <a:solidFill>
                  <a:schemeClr val="tx1"/>
                </a:solidFill>
              </a:rPr>
              <a:t>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Ca</a:t>
            </a:r>
            <a:r>
              <a:rPr lang="en-US" altLang="zh-CN" sz="1600" dirty="0" smtClean="0">
                <a:solidFill>
                  <a:schemeClr val="tx1"/>
                </a:solidFill>
              </a:rPr>
              <a:t>SO</a:t>
            </a:r>
            <a:r>
              <a:rPr lang="en-US" altLang="zh-CN" sz="1600" baseline="-25000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矩形 26"/>
          <p:cNvSpPr/>
          <p:nvPr/>
        </p:nvSpPr>
        <p:spPr>
          <a:xfrm>
            <a:off x="447677" y="3214271"/>
            <a:ext cx="828673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</a:rPr>
              <a:t>实验：</a:t>
            </a:r>
            <a:endParaRPr lang="en-US" altLang="zh-CN" sz="1600" b="1" dirty="0" smtClean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09801" y="2829610"/>
            <a:ext cx="1485899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排除了亚硫酸根的存在</a:t>
            </a:r>
            <a:endParaRPr lang="en-US" altLang="zh-CN" sz="1600" baseline="-25000" dirty="0" smtClean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38626" y="2867710"/>
            <a:ext cx="1485899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证明了硫酸根的存在</a:t>
            </a:r>
            <a:endParaRPr lang="en-US" altLang="zh-CN" sz="1600" baseline="-25000" dirty="0" smtClean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09652" y="3766721"/>
            <a:ext cx="895348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</a:rPr>
              <a:t>结论：</a:t>
            </a:r>
            <a:endParaRPr lang="en-US" altLang="zh-CN" sz="1600" b="1" dirty="0" smtClean="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915231" y="1910834"/>
            <a:ext cx="3228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SO</a:t>
            </a:r>
            <a:r>
              <a:rPr lang="en-US" altLang="zh-CN" sz="1600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16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ClO</a:t>
            </a:r>
            <a:r>
              <a:rPr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-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2H</a:t>
            </a:r>
            <a:r>
              <a:rPr lang="en-US" altLang="zh-CN" sz="1600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O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＝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SO</a:t>
            </a:r>
            <a:r>
              <a:rPr lang="en-US" altLang="zh-CN" sz="1600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4</a:t>
            </a:r>
            <a:r>
              <a:rPr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2-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16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Cl</a:t>
            </a:r>
            <a:r>
              <a:rPr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-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4H</a:t>
            </a:r>
            <a:r>
              <a:rPr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+</a:t>
            </a:r>
            <a:endParaRPr lang="en-US" altLang="zh-CN" sz="1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4" grpId="0" animBg="1"/>
      <p:bldP spid="31" grpId="0" animBg="1"/>
      <p:bldP spid="32" grpId="0" animBg="1"/>
      <p:bldP spid="33" grpId="0" animBg="1"/>
      <p:bldP spid="34" grpId="0"/>
      <p:bldP spid="35" grpId="0" animBg="1"/>
      <p:bldP spid="2051" grpId="0"/>
      <p:bldP spid="36" grpId="0"/>
      <p:bldP spid="37" grpId="0"/>
      <p:bldP spid="23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7662" y="132442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zh-CN" b="0" dirty="0" smtClean="0"/>
              <a:t>某学生对</a:t>
            </a:r>
            <a:r>
              <a:rPr lang="en-US" altLang="zh-CN" b="0" dirty="0" smtClean="0"/>
              <a:t>SO</a:t>
            </a:r>
            <a:r>
              <a:rPr lang="en-US" altLang="zh-CN" b="0" baseline="-25000" dirty="0" smtClean="0"/>
              <a:t>2</a:t>
            </a:r>
            <a:r>
              <a:rPr lang="zh-CN" altLang="zh-CN" b="0" dirty="0" smtClean="0"/>
              <a:t>与漂粉精的反应进行实验探究：</a:t>
            </a:r>
            <a:br>
              <a:rPr lang="zh-CN" altLang="zh-CN" b="0" dirty="0" smtClean="0"/>
            </a:br>
            <a:endParaRPr lang="zh-CN" altLang="en-US" b="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19075" y="371475"/>
          <a:ext cx="8705850" cy="2364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8745"/>
                <a:gridCol w="2515820"/>
                <a:gridCol w="2881285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操作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现象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现象解析（粒子及行为）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步骤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：取</a:t>
                      </a:r>
                      <a:r>
                        <a:rPr lang="en-US" altLang="zh-CN" dirty="0" smtClean="0"/>
                        <a:t>4g</a:t>
                      </a:r>
                      <a:r>
                        <a:rPr lang="zh-CN" altLang="en-US" dirty="0" smtClean="0"/>
                        <a:t>漂粉精固体，加入</a:t>
                      </a:r>
                      <a:r>
                        <a:rPr lang="en-US" altLang="zh-CN" dirty="0" smtClean="0"/>
                        <a:t>100mL</a:t>
                      </a:r>
                      <a:r>
                        <a:rPr lang="zh-CN" altLang="en-US" dirty="0" smtClean="0"/>
                        <a:t>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部分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固体溶解，溶液略有颜色</a:t>
                      </a:r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步骤</a:t>
                      </a:r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过滤，测漂粉精溶液的</a:t>
                      </a:r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试纸先变蓝（约为</a:t>
                      </a:r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），后褪色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步骤</a:t>
                      </a:r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：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35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．</a:t>
                      </a:r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液面上方出现白雾；</a:t>
                      </a:r>
                    </a:p>
                    <a:p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ⅱ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．稍后，出现浑浊，溶液</a:t>
                      </a:r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变为黄绿色；</a:t>
                      </a:r>
                    </a:p>
                    <a:p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ⅲ．稍后，产生大量白色沉</a:t>
                      </a:r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zh-CN" altLang="zh-CN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淀，黄绿色褪去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9" y="1624013"/>
            <a:ext cx="2462211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372225" y="782192"/>
            <a:ext cx="1438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1"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溶解、电离</a:t>
            </a:r>
            <a:endParaRPr kumimoji="1" lang="en-US" altLang="zh-CN" sz="1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924550" y="1086992"/>
            <a:ext cx="160020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Ca</a:t>
            </a:r>
            <a:r>
              <a:rPr kumimoji="1"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2+</a:t>
            </a:r>
            <a:r>
              <a:rPr kumimoji="1"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kumimoji="1" lang="en-US" altLang="zh-CN" sz="16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ClO</a:t>
            </a:r>
            <a:r>
              <a:rPr kumimoji="1"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kumimoji="1"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kumimoji="1" lang="en-US" altLang="zh-CN" sz="16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Cl</a:t>
            </a:r>
            <a:r>
              <a:rPr kumimoji="1"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</a:p>
          <a:p>
            <a:pPr algn="just"/>
            <a:endParaRPr kumimoji="1" lang="en-US" altLang="zh-CN" sz="1600" b="1" baseline="30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14375" y="1495425"/>
            <a:ext cx="1095375" cy="51435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96176" y="1086992"/>
            <a:ext cx="1409698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1"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OH</a:t>
            </a:r>
            <a:r>
              <a:rPr kumimoji="1"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kumimoji="1"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kumimoji="1" lang="en-US" altLang="zh-CN" sz="16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HClO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kumimoji="1" lang="en-US" altLang="zh-CN" sz="1600" b="1" baseline="30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just"/>
            <a:endParaRPr kumimoji="1" lang="en-US" altLang="zh-CN" sz="1600" b="1" baseline="30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6096001" y="1553717"/>
            <a:ext cx="2724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1" lang="en-US" altLang="zh-CN" sz="16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ClO</a:t>
            </a:r>
            <a:r>
              <a:rPr kumimoji="1" lang="en-US" altLang="zh-CN" sz="1600" b="1" baseline="30000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kumimoji="1" lang="en-US" altLang="zh-CN" sz="16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+Cl</a:t>
            </a:r>
            <a:r>
              <a:rPr kumimoji="1"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</a:t>
            </a:r>
            <a:r>
              <a:rPr kumimoji="1"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＋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2H</a:t>
            </a:r>
            <a:r>
              <a:rPr kumimoji="1"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＝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Cl</a:t>
            </a:r>
            <a:r>
              <a:rPr kumimoji="1" lang="en-US" altLang="zh-CN" sz="1600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↑</a:t>
            </a:r>
            <a:r>
              <a:rPr kumimoji="1"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＋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H</a:t>
            </a:r>
            <a:r>
              <a:rPr kumimoji="1" lang="en-US" altLang="zh-CN" sz="1600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O</a:t>
            </a:r>
            <a:endParaRPr kumimoji="1" lang="en-US" altLang="zh-CN" sz="1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657851" y="3172510"/>
            <a:ext cx="3238499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</a:rPr>
              <a:t>提问：</a:t>
            </a:r>
            <a:r>
              <a:rPr lang="zh-CN" altLang="en-US" sz="1600" dirty="0" smtClean="0">
                <a:solidFill>
                  <a:schemeClr val="tx1"/>
                </a:solidFill>
              </a:rPr>
              <a:t>在白雾中可能存在的成分？</a:t>
            </a:r>
            <a:endParaRPr lang="en-US" altLang="zh-CN" sz="1600" dirty="0" smtClean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945689" y="2329934"/>
            <a:ext cx="3198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SO</a:t>
            </a:r>
            <a:r>
              <a:rPr lang="en-US" altLang="zh-CN" sz="1600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Cl</a:t>
            </a:r>
            <a:r>
              <a:rPr lang="en-US" altLang="zh-CN" sz="1600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2H</a:t>
            </a:r>
            <a:r>
              <a:rPr lang="en-US" altLang="zh-CN" sz="1600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O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＝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SO</a:t>
            </a:r>
            <a:r>
              <a:rPr lang="en-US" altLang="zh-CN" sz="1600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4</a:t>
            </a:r>
            <a:r>
              <a:rPr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2-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2Cl</a:t>
            </a:r>
            <a:r>
              <a:rPr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-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4H</a:t>
            </a:r>
            <a:r>
              <a:rPr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+</a:t>
            </a:r>
            <a:endParaRPr lang="en-US" altLang="zh-CN" sz="1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6229349" y="2058542"/>
            <a:ext cx="2600325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Ca</a:t>
            </a:r>
            <a:r>
              <a:rPr kumimoji="1"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2+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+SO</a:t>
            </a:r>
            <a:r>
              <a:rPr kumimoji="1" lang="en-US" altLang="zh-CN" sz="1600" b="1" baseline="-25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kumimoji="1"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2-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＝ </a:t>
            </a:r>
            <a:r>
              <a:rPr kumimoji="1"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CaSO</a:t>
            </a:r>
            <a:r>
              <a:rPr kumimoji="1" lang="en-US" altLang="zh-CN" sz="1600" b="1" baseline="-25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↓ </a:t>
            </a:r>
            <a:endParaRPr kumimoji="1" lang="en-US" altLang="zh-CN" sz="1600" b="1" baseline="300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just"/>
            <a:endParaRPr kumimoji="1" lang="en-US" altLang="zh-CN" sz="1600" b="1" baseline="30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057651" y="1504950"/>
            <a:ext cx="1543050" cy="400049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0" y="2952420"/>
            <a:ext cx="59817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33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（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5</a:t>
            </a:r>
            <a:r>
              <a:rPr lang="zh-CN" altLang="en-US" sz="1600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）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向水中持续通入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SO</a:t>
            </a:r>
            <a:r>
              <a:rPr kumimoji="0" lang="en-US" altLang="zh-CN" sz="16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2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，未观察到白雾。推测现象</a:t>
            </a:r>
            <a:r>
              <a:rPr kumimoji="0" lang="en-US" altLang="zh-CN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i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的白雾由   </a:t>
            </a:r>
            <a:endParaRPr kumimoji="0" lang="en-US" altLang="zh-CN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Times New Roman" pitchFamily="18" charset="0"/>
            </a:endParaRPr>
          </a:p>
          <a:p>
            <a:pPr lvl="0" indent="133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     </a:t>
            </a:r>
            <a:r>
              <a:rPr kumimoji="0" lang="en-US" altLang="zh-CN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HCl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小液滴形成，进行如下实验：</a:t>
            </a:r>
            <a:endParaRPr kumimoji="0" lang="zh-CN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a.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用湿润的碘化钾淀粉试纸检验白雾，无变化；</a:t>
            </a:r>
            <a:endParaRPr kumimoji="0" lang="zh-CN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b.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用酸化的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AgNO</a:t>
            </a:r>
            <a:r>
              <a:rPr kumimoji="0" lang="en-US" altLang="zh-CN" sz="16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3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溶液检验白雾，产生白色沉淀。</a:t>
            </a:r>
            <a:endParaRPr kumimoji="0" lang="zh-CN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②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Times New Roman" pitchFamily="18" charset="0"/>
              </a:rPr>
              <a:t>由实验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Times New Roman" pitchFamily="18" charset="0"/>
              </a:rPr>
              <a:t>a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Times New Roman" pitchFamily="18" charset="0"/>
              </a:rPr>
              <a:t>、</a:t>
            </a: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Times New Roman" pitchFamily="18" charset="0"/>
              </a:rPr>
              <a:t>b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Times New Roman" pitchFamily="18" charset="0"/>
              </a:rPr>
              <a:t>不能判断白雾中含有</a:t>
            </a:r>
            <a:r>
              <a:rPr kumimoji="0" lang="en-US" altLang="zh-CN" sz="16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Times New Roman" pitchFamily="18" charset="0"/>
              </a:rPr>
              <a:t>HCl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Times New Roman" pitchFamily="18" charset="0"/>
              </a:rPr>
              <a:t>，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理由</a:t>
            </a:r>
            <a:r>
              <a:rPr lang="en-US" altLang="zh-CN" sz="1600" dirty="0" smtClean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______________</a:t>
            </a:r>
            <a:r>
              <a:rPr kumimoji="0" lang="zh-CN" alt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。</a:t>
            </a:r>
            <a:endParaRPr kumimoji="0" lang="zh-CN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76251" y="3400425"/>
            <a:ext cx="1543050" cy="400049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657852" y="3648760"/>
            <a:ext cx="3305173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</a:rPr>
              <a:t>推测：</a:t>
            </a:r>
            <a:r>
              <a:rPr lang="en-US" altLang="zh-CN" sz="1600" dirty="0" err="1" smtClean="0">
                <a:solidFill>
                  <a:schemeClr val="tx1"/>
                </a:solidFill>
              </a:rPr>
              <a:t>HCl</a:t>
            </a:r>
            <a:r>
              <a:rPr lang="zh-CN" altLang="en-US" sz="1600" dirty="0" smtClean="0">
                <a:solidFill>
                  <a:schemeClr val="tx1"/>
                </a:solidFill>
              </a:rPr>
              <a:t>    </a:t>
            </a:r>
            <a:r>
              <a:rPr lang="en-US" altLang="zh-CN" sz="1600" dirty="0" smtClean="0">
                <a:solidFill>
                  <a:schemeClr val="tx1"/>
                </a:solidFill>
              </a:rPr>
              <a:t>H</a:t>
            </a:r>
            <a:r>
              <a:rPr lang="en-US" altLang="zh-CN" sz="16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CN" sz="1600" dirty="0" smtClean="0">
                <a:solidFill>
                  <a:schemeClr val="tx1"/>
                </a:solidFill>
              </a:rPr>
              <a:t>O</a:t>
            </a:r>
            <a:r>
              <a:rPr lang="zh-CN" altLang="en-US" sz="1600" dirty="0" smtClean="0">
                <a:solidFill>
                  <a:schemeClr val="tx1"/>
                </a:solidFill>
              </a:rPr>
              <a:t>   </a:t>
            </a:r>
            <a:r>
              <a:rPr lang="en-US" altLang="zh-CN" sz="1600" dirty="0" smtClean="0">
                <a:solidFill>
                  <a:schemeClr val="tx1"/>
                </a:solidFill>
              </a:rPr>
              <a:t>SO</a:t>
            </a:r>
            <a:r>
              <a:rPr lang="en-US" altLang="zh-CN" sz="16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CN" sz="1600" dirty="0" smtClean="0">
                <a:solidFill>
                  <a:schemeClr val="tx1"/>
                </a:solidFill>
              </a:rPr>
              <a:t>    Cl</a:t>
            </a:r>
            <a:r>
              <a:rPr lang="en-US" altLang="zh-CN" sz="1600" baseline="-25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椭圆 28"/>
          <p:cNvSpPr/>
          <p:nvPr/>
        </p:nvSpPr>
        <p:spPr>
          <a:xfrm>
            <a:off x="3648076" y="2066926"/>
            <a:ext cx="1543050" cy="28575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600076" y="3762375"/>
            <a:ext cx="1952624" cy="4191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381501" y="3905935"/>
            <a:ext cx="1485899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排除了</a:t>
            </a:r>
            <a:r>
              <a:rPr lang="en-US" altLang="zh-CN" sz="1600" dirty="0" smtClean="0">
                <a:solidFill>
                  <a:schemeClr val="tx1"/>
                </a:solidFill>
              </a:rPr>
              <a:t>Cl</a:t>
            </a:r>
            <a:r>
              <a:rPr lang="en-US" altLang="zh-CN" sz="1600" baseline="-25000" dirty="0" smtClean="0">
                <a:solidFill>
                  <a:schemeClr val="tx1"/>
                </a:solidFill>
              </a:rPr>
              <a:t>2</a:t>
            </a:r>
            <a:r>
              <a:rPr lang="zh-CN" altLang="en-US" sz="1600" dirty="0" smtClean="0">
                <a:solidFill>
                  <a:schemeClr val="tx1"/>
                </a:solidFill>
              </a:rPr>
              <a:t>存在</a:t>
            </a:r>
            <a:endParaRPr lang="en-US" altLang="zh-CN" sz="1600" baseline="-25000" dirty="0" smtClean="0">
              <a:solidFill>
                <a:schemeClr val="tx1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57225" y="4133850"/>
            <a:ext cx="4038599" cy="4191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3333750" y="3724275"/>
            <a:ext cx="990600" cy="4191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483273" y="3520559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？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892973" y="3549134"/>
            <a:ext cx="458780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X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448174" y="4374863"/>
            <a:ext cx="4438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ea typeface="+mn-ea"/>
                <a:cs typeface="Times New Roman" pitchFamily="18" charset="0"/>
              </a:rPr>
              <a:t>参考答案：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白雾中混有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SO</a:t>
            </a:r>
            <a:r>
              <a:rPr kumimoji="0" lang="en-US" altLang="zh-CN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2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，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SO</a:t>
            </a:r>
            <a:r>
              <a:rPr kumimoji="0" lang="en-US" altLang="zh-CN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2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可与酸化的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AgNO</a:t>
            </a:r>
            <a:r>
              <a:rPr kumimoji="0" lang="en-US" altLang="zh-CN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3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Times New Roman" pitchFamily="18" charset="0"/>
              </a:rPr>
              <a:t>反应产生白色沉淀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  <a:cs typeface="宋体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23852" y="4204871"/>
            <a:ext cx="895348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</a:rPr>
              <a:t>结论：</a:t>
            </a:r>
            <a:endParaRPr lang="en-US" altLang="zh-CN" sz="1600" b="1" dirty="0" smtClean="0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743202" y="3385721"/>
            <a:ext cx="828673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tx1"/>
                </a:solidFill>
              </a:rPr>
              <a:t>实验：</a:t>
            </a:r>
            <a:endParaRPr lang="en-US" altLang="zh-CN" sz="1600" b="1" dirty="0" smtClean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28624" y="2990850"/>
            <a:ext cx="3590925" cy="4953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028701" y="2353360"/>
            <a:ext cx="2038349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/>
                </a:solidFill>
              </a:rPr>
              <a:t>通过对比实验排除了</a:t>
            </a:r>
            <a:r>
              <a:rPr lang="en-US" altLang="zh-CN" sz="1600" dirty="0" smtClean="0">
                <a:solidFill>
                  <a:schemeClr val="tx1"/>
                </a:solidFill>
              </a:rPr>
              <a:t>SO</a:t>
            </a:r>
            <a:r>
              <a:rPr lang="en-US" altLang="zh-CN" sz="1600" baseline="-25000" dirty="0" smtClean="0">
                <a:solidFill>
                  <a:schemeClr val="tx1"/>
                </a:solidFill>
              </a:rPr>
              <a:t>2</a:t>
            </a:r>
            <a:r>
              <a:rPr lang="zh-CN" altLang="en-US" sz="1600" dirty="0" smtClean="0">
                <a:solidFill>
                  <a:schemeClr val="tx1"/>
                </a:solidFill>
              </a:rPr>
              <a:t>产生白雾的干扰</a:t>
            </a:r>
            <a:endParaRPr lang="en-US" altLang="zh-CN" sz="1600" baseline="-25000" dirty="0" smtClean="0">
              <a:solidFill>
                <a:schemeClr val="tx1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258051" y="3629025"/>
            <a:ext cx="7239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039056" y="1806059"/>
            <a:ext cx="3228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SO</a:t>
            </a:r>
            <a:r>
              <a:rPr lang="en-US" altLang="zh-CN" sz="1600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16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ClO</a:t>
            </a:r>
            <a:r>
              <a:rPr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-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2H</a:t>
            </a:r>
            <a:r>
              <a:rPr lang="en-US" altLang="zh-CN" sz="1600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O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＝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SO</a:t>
            </a:r>
            <a:r>
              <a:rPr lang="en-US" altLang="zh-CN" sz="1600" b="1" baseline="-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4</a:t>
            </a:r>
            <a:r>
              <a:rPr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2-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16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Cl</a:t>
            </a:r>
            <a:r>
              <a:rPr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-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＋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4H</a:t>
            </a:r>
            <a:r>
              <a:rPr lang="en-US" altLang="zh-CN" sz="1600" b="1" baseline="30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+</a:t>
            </a:r>
            <a:endParaRPr lang="en-US" altLang="zh-CN" sz="1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9" grpId="0" animBg="1"/>
      <p:bldP spid="40" grpId="0" animBg="1"/>
      <p:bldP spid="41" grpId="0" animBg="1"/>
      <p:bldP spid="42" grpId="0"/>
      <p:bldP spid="43" grpId="0"/>
      <p:bldP spid="36865" grpId="0"/>
      <p:bldP spid="44" grpId="0" animBg="1"/>
      <p:bldP spid="45" grpId="0" animBg="1"/>
      <p:bldP spid="33" grpId="0" animBg="1"/>
      <p:bldP spid="34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62224" y="161925"/>
            <a:ext cx="3733801" cy="331514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dirty="0" smtClean="0"/>
              <a:t>课堂小结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7353" y="0"/>
            <a:ext cx="1533847" cy="442674"/>
          </a:xfrm>
          <a:prstGeom prst="flowChartAlternateProcess">
            <a:avLst/>
          </a:prstGeom>
          <a:solidFill>
            <a:srgbClr val="FFCCFF"/>
          </a:solidFill>
          <a:ln>
            <a:solidFill>
              <a:srgbClr val="FF66CC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  <a:cs typeface="Times New Roman" pitchFamily="18" charset="0"/>
              </a:rPr>
              <a:t>思维模型</a:t>
            </a:r>
            <a:r>
              <a:rPr lang="en-US" altLang="zh-CN" sz="2000" b="1" dirty="0" smtClean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  <a:cs typeface="Times New Roman" pitchFamily="18" charset="0"/>
              </a:rPr>
              <a:t>1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667125" y="962026"/>
            <a:ext cx="1533525" cy="2343150"/>
            <a:chOff x="3752850" y="838201"/>
            <a:chExt cx="1628775" cy="2343150"/>
          </a:xfrm>
        </p:grpSpPr>
        <p:grpSp>
          <p:nvGrpSpPr>
            <p:cNvPr id="9" name="组合 8"/>
            <p:cNvGrpSpPr/>
            <p:nvPr/>
          </p:nvGrpSpPr>
          <p:grpSpPr>
            <a:xfrm>
              <a:off x="3879380" y="844034"/>
              <a:ext cx="1273645" cy="2210099"/>
              <a:chOff x="3879380" y="844034"/>
              <a:chExt cx="1273645" cy="2210099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879380" y="1230939"/>
                <a:ext cx="1273645" cy="1823194"/>
                <a:chOff x="3879380" y="1230939"/>
                <a:chExt cx="1273645" cy="1823194"/>
              </a:xfrm>
            </p:grpSpPr>
            <p:sp>
              <p:nvSpPr>
                <p:cNvPr id="5" name="矩形 4"/>
                <p:cNvSpPr/>
                <p:nvPr/>
              </p:nvSpPr>
              <p:spPr>
                <a:xfrm>
                  <a:off x="3879380" y="1238251"/>
                  <a:ext cx="530695" cy="1815882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lang="zh-CN" altLang="en-US" sz="2800" b="1" dirty="0" smtClean="0">
                      <a:solidFill>
                        <a:schemeClr val="bg1"/>
                      </a:solidFill>
                      <a:latin typeface="华文中宋" pitchFamily="2" charset="-122"/>
                      <a:ea typeface="华文中宋" pitchFamily="2" charset="-122"/>
                    </a:rPr>
                    <a:t>宏观物</a:t>
                  </a:r>
                  <a:endParaRPr lang="en-US" altLang="zh-CN" sz="2800" b="1" dirty="0" smtClean="0">
                    <a:solidFill>
                      <a:schemeClr val="bg1"/>
                    </a:solidFill>
                    <a:latin typeface="华文中宋" pitchFamily="2" charset="-122"/>
                    <a:ea typeface="华文中宋" pitchFamily="2" charset="-122"/>
                  </a:endParaRPr>
                </a:p>
                <a:p>
                  <a:r>
                    <a:rPr lang="zh-CN" altLang="en-US" sz="2800" b="1" dirty="0" smtClean="0">
                      <a:solidFill>
                        <a:schemeClr val="bg1"/>
                      </a:solidFill>
                      <a:latin typeface="华文中宋" pitchFamily="2" charset="-122"/>
                      <a:ea typeface="华文中宋" pitchFamily="2" charset="-122"/>
                    </a:rPr>
                    <a:t>质</a:t>
                  </a:r>
                  <a:endParaRPr lang="zh-CN" altLang="en-US" sz="2800" b="1" dirty="0">
                    <a:solidFill>
                      <a:schemeClr val="bg1"/>
                    </a:solidFill>
                    <a:latin typeface="华文中宋" pitchFamily="2" charset="-122"/>
                    <a:ea typeface="华文中宋" pitchFamily="2" charset="-122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4622330" y="1230939"/>
                  <a:ext cx="530695" cy="1815882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lang="zh-CN" altLang="en-US" sz="2800" b="1" dirty="0" smtClean="0">
                      <a:solidFill>
                        <a:schemeClr val="bg1"/>
                      </a:solidFill>
                      <a:latin typeface="华文中宋" pitchFamily="2" charset="-122"/>
                      <a:ea typeface="华文中宋" pitchFamily="2" charset="-122"/>
                    </a:rPr>
                    <a:t>微观反应</a:t>
                  </a:r>
                  <a:endParaRPr lang="en-US" altLang="zh-CN" sz="2800" b="1" dirty="0" smtClean="0">
                    <a:solidFill>
                      <a:schemeClr val="bg1"/>
                    </a:solidFill>
                    <a:latin typeface="华文中宋" pitchFamily="2" charset="-122"/>
                    <a:ea typeface="华文中宋" pitchFamily="2" charset="-122"/>
                  </a:endParaRPr>
                </a:p>
              </p:txBody>
            </p:sp>
          </p:grpSp>
          <p:sp>
            <p:nvSpPr>
              <p:cNvPr id="8" name="矩形 7"/>
              <p:cNvSpPr/>
              <p:nvPr/>
            </p:nvSpPr>
            <p:spPr>
              <a:xfrm>
                <a:off x="3942431" y="844034"/>
                <a:ext cx="1107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FF0000"/>
                    </a:solidFill>
                  </a:rPr>
                  <a:t>研究对象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3752850" y="838201"/>
              <a:ext cx="1628775" cy="2343150"/>
            </a:xfrm>
            <a:prstGeom prst="rect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1303377" y="52970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认识的角度和思路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84877" y="47255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认识的角度和思路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962151" y="1206066"/>
            <a:ext cx="1724024" cy="584775"/>
            <a:chOff x="1943101" y="1510866"/>
            <a:chExt cx="1724024" cy="584775"/>
          </a:xfrm>
        </p:grpSpPr>
        <p:sp>
          <p:nvSpPr>
            <p:cNvPr id="14" name="矩形 13"/>
            <p:cNvSpPr/>
            <p:nvPr/>
          </p:nvSpPr>
          <p:spPr>
            <a:xfrm>
              <a:off x="1943101" y="1510866"/>
              <a:ext cx="1247774" cy="58477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</a:rPr>
                <a:t>物质类别</a:t>
              </a:r>
              <a:endParaRPr lang="en-US" altLang="zh-CN" sz="1600" b="1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</a:rPr>
                <a:t>（通性）</a:t>
              </a:r>
              <a:endParaRPr lang="zh-CN" altLang="en-US" sz="16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" name="右箭头 14"/>
            <p:cNvSpPr/>
            <p:nvPr/>
          </p:nvSpPr>
          <p:spPr>
            <a:xfrm>
              <a:off x="3257550" y="1676400"/>
              <a:ext cx="409575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95375" y="1901391"/>
            <a:ext cx="2552700" cy="646331"/>
            <a:chOff x="1104900" y="2320491"/>
            <a:chExt cx="2552700" cy="646331"/>
          </a:xfrm>
        </p:grpSpPr>
        <p:sp>
          <p:nvSpPr>
            <p:cNvPr id="16" name="右箭头 15"/>
            <p:cNvSpPr/>
            <p:nvPr/>
          </p:nvSpPr>
          <p:spPr>
            <a:xfrm>
              <a:off x="3248025" y="2581275"/>
              <a:ext cx="409575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104900" y="2320491"/>
              <a:ext cx="2114549" cy="64633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     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</a:rPr>
                <a:t>元素价态</a:t>
              </a:r>
              <a:endParaRPr lang="en-US" altLang="zh-CN" sz="1600" b="1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</a:rPr>
                <a:t>（氧化性、还原性）</a:t>
              </a:r>
              <a:endParaRPr lang="zh-CN" altLang="en-US" sz="16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314950" y="929842"/>
            <a:ext cx="2752725" cy="584775"/>
            <a:chOff x="5314950" y="929842"/>
            <a:chExt cx="2752725" cy="584775"/>
          </a:xfrm>
        </p:grpSpPr>
        <p:sp>
          <p:nvSpPr>
            <p:cNvPr id="18" name="矩形 17"/>
            <p:cNvSpPr/>
            <p:nvPr/>
          </p:nvSpPr>
          <p:spPr>
            <a:xfrm>
              <a:off x="5743574" y="929842"/>
              <a:ext cx="2324101" cy="58477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</a:rPr>
                <a:t>单一物质在水中的行为</a:t>
              </a:r>
              <a:endParaRPr lang="en-US" altLang="zh-CN" sz="1600" b="1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</a:rPr>
                <a:t>    （溶解、电离等）</a:t>
              </a:r>
              <a:endParaRPr lang="en-US" altLang="zh-CN" sz="1600" b="1" dirty="0" smtClean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9" name="右箭头 18"/>
            <p:cNvSpPr/>
            <p:nvPr/>
          </p:nvSpPr>
          <p:spPr>
            <a:xfrm rot="10800000">
              <a:off x="5314950" y="1200150"/>
              <a:ext cx="409575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14950" y="1533528"/>
            <a:ext cx="3286125" cy="828814"/>
            <a:chOff x="5314950" y="1533528"/>
            <a:chExt cx="3286125" cy="828814"/>
          </a:xfrm>
        </p:grpSpPr>
        <p:grpSp>
          <p:nvGrpSpPr>
            <p:cNvPr id="36" name="组合 35"/>
            <p:cNvGrpSpPr/>
            <p:nvPr/>
          </p:nvGrpSpPr>
          <p:grpSpPr>
            <a:xfrm>
              <a:off x="5753100" y="1533528"/>
              <a:ext cx="2847975" cy="828814"/>
              <a:chOff x="5753100" y="1533528"/>
              <a:chExt cx="2847975" cy="828814"/>
            </a:xfrm>
          </p:grpSpPr>
          <p:sp>
            <p:nvSpPr>
              <p:cNvPr id="20" name="右箭头 19"/>
              <p:cNvSpPr/>
              <p:nvPr/>
            </p:nvSpPr>
            <p:spPr>
              <a:xfrm rot="5400000">
                <a:off x="6796087" y="1562104"/>
                <a:ext cx="280989" cy="22383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753100" y="1777567"/>
                <a:ext cx="2847975" cy="58477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zh-CN" altLang="en-US" sz="1600" b="1" dirty="0" smtClean="0">
                    <a:solidFill>
                      <a:schemeClr val="bg1"/>
                    </a:solidFill>
                    <a:latin typeface="+mn-ea"/>
                  </a:rPr>
                  <a:t>       混合后粒子间的作用</a:t>
                </a:r>
                <a:endParaRPr lang="en-US" altLang="zh-CN" sz="1600" b="1" dirty="0" smtClean="0">
                  <a:solidFill>
                    <a:schemeClr val="bg1"/>
                  </a:solidFill>
                  <a:latin typeface="+mn-ea"/>
                </a:endParaRPr>
              </a:p>
              <a:p>
                <a:r>
                  <a:rPr lang="zh-CN" altLang="en-US" sz="1600" b="1" dirty="0" smtClean="0">
                    <a:solidFill>
                      <a:schemeClr val="bg1"/>
                    </a:solidFill>
                    <a:latin typeface="+mn-ea"/>
                  </a:rPr>
                  <a:t>（复分解、氧化还原反应等）</a:t>
                </a:r>
                <a:endParaRPr lang="en-US" altLang="zh-CN" sz="1600" b="1" dirty="0" smtClean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24" name="右箭头 23"/>
            <p:cNvSpPr/>
            <p:nvPr/>
          </p:nvSpPr>
          <p:spPr>
            <a:xfrm rot="10800000">
              <a:off x="5314950" y="1971675"/>
              <a:ext cx="409575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314950" y="2609851"/>
            <a:ext cx="2981325" cy="677845"/>
            <a:chOff x="5286375" y="2371726"/>
            <a:chExt cx="2981325" cy="677845"/>
          </a:xfrm>
        </p:grpSpPr>
        <p:sp>
          <p:nvSpPr>
            <p:cNvPr id="23" name="矩形 22"/>
            <p:cNvSpPr/>
            <p:nvPr/>
          </p:nvSpPr>
          <p:spPr>
            <a:xfrm>
              <a:off x="5762624" y="2711017"/>
              <a:ext cx="2505076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</a:rPr>
                <a:t>速率、限度、能量变化等</a:t>
              </a:r>
              <a:endParaRPr lang="en-US" altLang="zh-CN" sz="1600" b="1" dirty="0" smtClean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5" name="右箭头 24"/>
            <p:cNvSpPr/>
            <p:nvPr/>
          </p:nvSpPr>
          <p:spPr>
            <a:xfrm rot="5400000">
              <a:off x="6829422" y="2414591"/>
              <a:ext cx="309567" cy="2238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右箭头 25"/>
            <p:cNvSpPr/>
            <p:nvPr/>
          </p:nvSpPr>
          <p:spPr>
            <a:xfrm rot="10800000">
              <a:off x="5286375" y="2771775"/>
              <a:ext cx="409575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3914776" y="4425434"/>
            <a:ext cx="1162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科学方法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571750" y="3367084"/>
            <a:ext cx="3028950" cy="894364"/>
            <a:chOff x="2571750" y="3367084"/>
            <a:chExt cx="3028950" cy="894364"/>
          </a:xfrm>
        </p:grpSpPr>
        <p:sp>
          <p:nvSpPr>
            <p:cNvPr id="28" name="矩形 27"/>
            <p:cNvSpPr/>
            <p:nvPr/>
          </p:nvSpPr>
          <p:spPr>
            <a:xfrm>
              <a:off x="3867150" y="3892116"/>
              <a:ext cx="1295400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</a:rPr>
                <a:t>  </a:t>
              </a:r>
              <a:r>
                <a:rPr lang="zh-CN" altLang="en-US" b="1" dirty="0" smtClean="0">
                  <a:solidFill>
                    <a:schemeClr val="bg1"/>
                  </a:solidFill>
                  <a:latin typeface="+mn-ea"/>
                </a:rPr>
                <a:t>实验探究</a:t>
              </a:r>
              <a:endParaRPr lang="en-US" altLang="zh-CN" b="1" dirty="0" smtClean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9" name="右箭头 28"/>
            <p:cNvSpPr/>
            <p:nvPr/>
          </p:nvSpPr>
          <p:spPr>
            <a:xfrm rot="16200000">
              <a:off x="4174330" y="3431379"/>
              <a:ext cx="500065" cy="3714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2571750" y="3453966"/>
              <a:ext cx="1657350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</a:rPr>
                <a:t>  </a:t>
              </a:r>
              <a:r>
                <a:rPr lang="zh-CN" altLang="en-US" b="1" dirty="0" smtClean="0">
                  <a:solidFill>
                    <a:schemeClr val="bg1"/>
                  </a:solidFill>
                  <a:latin typeface="+mn-ea"/>
                </a:rPr>
                <a:t>操作、 现象</a:t>
              </a:r>
              <a:endParaRPr lang="en-US" altLang="zh-CN" b="1" dirty="0" smtClean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743450" y="3482541"/>
              <a:ext cx="857250" cy="3693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</a:rPr>
                <a:t>  </a:t>
              </a:r>
              <a:r>
                <a:rPr lang="zh-CN" altLang="en-US" b="1" dirty="0" smtClean="0">
                  <a:solidFill>
                    <a:schemeClr val="bg1"/>
                  </a:solidFill>
                  <a:latin typeface="+mn-ea"/>
                </a:rPr>
                <a:t>结论</a:t>
              </a:r>
              <a:endParaRPr lang="en-US" altLang="zh-CN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914526" y="2625291"/>
            <a:ext cx="1724024" cy="584775"/>
            <a:chOff x="1943101" y="1510866"/>
            <a:chExt cx="1724024" cy="584775"/>
          </a:xfrm>
        </p:grpSpPr>
        <p:sp>
          <p:nvSpPr>
            <p:cNvPr id="41" name="矩形 40"/>
            <p:cNvSpPr/>
            <p:nvPr/>
          </p:nvSpPr>
          <p:spPr>
            <a:xfrm>
              <a:off x="1943101" y="1510866"/>
              <a:ext cx="1247774" cy="58477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</a:rPr>
                <a:t>物质结构</a:t>
              </a:r>
              <a:endParaRPr lang="en-US" altLang="zh-CN" sz="1600" b="1" dirty="0" smtClean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</a:rPr>
                <a:t>元素周期律</a:t>
              </a:r>
              <a:endParaRPr lang="zh-CN" altLang="en-US" sz="16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2" name="右箭头 41"/>
            <p:cNvSpPr/>
            <p:nvPr/>
          </p:nvSpPr>
          <p:spPr>
            <a:xfrm>
              <a:off x="3257550" y="1676400"/>
              <a:ext cx="409575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334000" y="2435002"/>
            <a:ext cx="2686050" cy="338554"/>
            <a:chOff x="5334000" y="2435002"/>
            <a:chExt cx="2686050" cy="338554"/>
          </a:xfrm>
        </p:grpSpPr>
        <p:sp>
          <p:nvSpPr>
            <p:cNvPr id="43" name="矩形 42"/>
            <p:cNvSpPr/>
            <p:nvPr/>
          </p:nvSpPr>
          <p:spPr>
            <a:xfrm>
              <a:off x="5755805" y="2435002"/>
              <a:ext cx="2264245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</a:rPr>
                <a:t>环境等外界条件变化</a:t>
              </a:r>
              <a:endParaRPr lang="zh-CN" altLang="en-US" sz="16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44" name="右箭头 43"/>
            <p:cNvSpPr/>
            <p:nvPr/>
          </p:nvSpPr>
          <p:spPr>
            <a:xfrm rot="10800000">
              <a:off x="5334000" y="2438400"/>
              <a:ext cx="409575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1446</Words>
  <Application>Microsoft Office PowerPoint</Application>
  <PresentationFormat>全屏显示(16:9)</PresentationFormat>
  <Paragraphs>205</Paragraphs>
  <Slides>11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1_Office 主题​​</vt:lpstr>
      <vt:lpstr>漂粉精性质的探究（1）</vt:lpstr>
      <vt:lpstr>幻灯片 2</vt:lpstr>
      <vt:lpstr>幻灯片 3</vt:lpstr>
      <vt:lpstr>幻灯片 4</vt:lpstr>
      <vt:lpstr>幻灯片 5</vt:lpstr>
      <vt:lpstr>某学生对SO2与漂粉精的反应进行实验探究： </vt:lpstr>
      <vt:lpstr>某学生对SO2与漂粉精的反应进行实验探究： </vt:lpstr>
      <vt:lpstr>某学生对SO2与漂粉精的反应进行实验探究： </vt:lpstr>
      <vt:lpstr>课堂小结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Windows 用户</cp:lastModifiedBy>
  <cp:revision>234</cp:revision>
  <dcterms:created xsi:type="dcterms:W3CDTF">2020-02-01T11:21:51Z</dcterms:created>
  <dcterms:modified xsi:type="dcterms:W3CDTF">2020-03-14T12:12:43Z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