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0" r:id="rId3"/>
    <p:sldId id="374" r:id="rId5"/>
    <p:sldId id="383" r:id="rId6"/>
    <p:sldId id="368" r:id="rId7"/>
    <p:sldId id="289" r:id="rId8"/>
    <p:sldId id="375" r:id="rId9"/>
    <p:sldId id="376" r:id="rId10"/>
    <p:sldId id="292" r:id="rId11"/>
    <p:sldId id="293" r:id="rId12"/>
    <p:sldId id="323" r:id="rId13"/>
    <p:sldId id="295" r:id="rId14"/>
    <p:sldId id="377" r:id="rId15"/>
    <p:sldId id="409" r:id="rId16"/>
    <p:sldId id="300" r:id="rId17"/>
    <p:sldId id="298" r:id="rId18"/>
    <p:sldId id="379" r:id="rId19"/>
    <p:sldId id="322" r:id="rId20"/>
    <p:sldId id="303" r:id="rId21"/>
    <p:sldId id="367" r:id="rId22"/>
    <p:sldId id="408" r:id="rId23"/>
    <p:sldId id="306" r:id="rId24"/>
    <p:sldId id="380" r:id="rId25"/>
    <p:sldId id="406" r:id="rId26"/>
    <p:sldId id="275" r:id="rId27"/>
    <p:sldId id="271" r:id="rId2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F5D6"/>
    <a:srgbClr val="F3F0C5"/>
    <a:srgbClr val="F7F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1066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ln>
            <a:miter lim="800000"/>
          </a:ln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fld id="{4217F740-C93A-406E-A72D-C70C35B5E2F0}" type="slidenum">
              <a:rPr lang="en-US" altLang="zh-CN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rPr>
            </a:fld>
            <a:endParaRPr lang="en-US" altLang="zh-CN">
              <a:solidFill>
                <a:schemeClr val="tx1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/>
            <a:r>
              <a:rPr lang="zh-CN" altLang="en-US" smtClean="0"/>
              <a:t>利用这样一个过程，突出转录过程这一</a:t>
            </a:r>
            <a:r>
              <a:rPr lang="zh-CN" altLang="en-US" b="1" smtClean="0"/>
              <a:t>重点</a:t>
            </a:r>
            <a:r>
              <a:rPr lang="zh-CN" altLang="en-US" smtClean="0"/>
              <a:t>以及</a:t>
            </a:r>
            <a:r>
              <a:rPr lang="zh-CN" altLang="en-US" b="1" smtClean="0"/>
              <a:t>难点</a:t>
            </a:r>
            <a:endParaRPr lang="zh-CN" altLang="en-US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动画演示转录过程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D235-E663-4CD3-A21D-659154930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D235-E663-4CD3-A21D-659154930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这个太难理解，出了很多新词，学生恐怕不能听明白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这个太难理解，出了很多新词，学生恐怕不能听明白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D235-E663-4CD3-A21D-6591549305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这个太难理解，出了很多新词，学生恐怕不能听明白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这个太难理解，出了很多新词，学生恐怕不能听明白</a:t>
            </a:r>
            <a:endParaRPr kumimoji="1"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mtClean="0"/>
              <a:t>提问：这个实验能说明什么？这个实验能够说明：蛋白质的产生与</a:t>
            </a:r>
            <a:r>
              <a:rPr lang="en-US" altLang="zh-CN" smtClean="0"/>
              <a:t>RNA</a:t>
            </a:r>
            <a:r>
              <a:rPr lang="zh-CN" altLang="en-US" smtClean="0"/>
              <a:t>有关。</a:t>
            </a:r>
            <a:endParaRPr lang="zh-CN" altLang="en-US" smtClean="0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pPr algn="l"/>
            <a:fld id="{C2523354-5E6B-4BF7-9DE4-4A47F1073535}" type="slidenum">
              <a:rPr lang="zh-CN" altLang="en-US" sz="1800"/>
            </a:fld>
            <a:endParaRPr lang="zh-CN" altLang="en-US" sz="18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>
                <a:latin typeface="楷体" panose="02010609060101010101" charset="-122"/>
                <a:ea typeface="楷体" panose="02010609060101010101" charset="-122"/>
              </a:rPr>
              <a:t>同年科学家Goldstein（戈尔德斯坦）和Plaut（普劳特）用放射性同位素标记变形虫的RNA，发现标记的RNA最初都在核内；在标记追踪实验中，经过一段时间发现被标记的RNA分子逐步的到达细胞质中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l"/>
            <a:fld id="{3C03A4FF-2C41-4AC5-A8D6-17B884938A18}" type="slidenum">
              <a:rPr lang="zh-CN" altLang="en-US" sz="1800" b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</a:fld>
            <a:endParaRPr lang="zh-CN" altLang="en-US" sz="1800" b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5843" name="文本占位符 2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/>
              <a:t>此处开展小组讨论：让学生思考：为什么</a:t>
            </a:r>
            <a:r>
              <a:rPr lang="en-US" altLang="zh-CN"/>
              <a:t>mRNA</a:t>
            </a:r>
            <a:r>
              <a:rPr lang="zh-CN" altLang="en-US"/>
              <a:t>可以做</a:t>
            </a:r>
            <a:r>
              <a:rPr lang="en-US" altLang="zh-CN"/>
              <a:t>DNA</a:t>
            </a:r>
            <a:r>
              <a:rPr lang="zh-CN" altLang="en-US"/>
              <a:t>的信使，从结构决定功能的角度出发。</a:t>
            </a:r>
            <a:endParaRPr lang="zh-CN" altLang="en-US"/>
          </a:p>
          <a:p>
            <a:r>
              <a:rPr lang="zh-CN" altLang="en-US"/>
              <a:t>在这里可以强调一下，科学家发现：只有单链的</a:t>
            </a:r>
            <a:r>
              <a:rPr lang="en-US" altLang="zh-CN"/>
              <a:t>RNA</a:t>
            </a:r>
            <a:r>
              <a:rPr lang="zh-CN" altLang="en-US"/>
              <a:t>才可以指导蛋白质的合成。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8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7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E00102-8EA7-48EA-AA01-58149335B94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wmf"/><Relationship Id="rId2" Type="http://schemas.openxmlformats.org/officeDocument/2006/relationships/oleObject" Target="../embeddings/oleObject2.bin"/><Relationship Id="rId1" Type="http://schemas.openxmlformats.org/officeDocument/2006/relationships/tags" Target="../tags/tag1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tags" Target="../tags/tag1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wmf"/><Relationship Id="rId2" Type="http://schemas.openxmlformats.org/officeDocument/2006/relationships/oleObject" Target="../embeddings/oleObject4.bin"/><Relationship Id="rId1" Type="http://schemas.openxmlformats.org/officeDocument/2006/relationships/tags" Target="../tags/tag16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1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tags" Target="../tags/tag16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wmf"/><Relationship Id="rId1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wmf"/><Relationship Id="rId1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63.xml"/><Relationship Id="rId2" Type="http://schemas.openxmlformats.org/officeDocument/2006/relationships/image" Target="../media/image26.wmf"/><Relationship Id="rId1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tags" Target="../tags/tag1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1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6.xml"/><Relationship Id="rId2" Type="http://schemas.openxmlformats.org/officeDocument/2006/relationships/image" Target="../media/image29.jpeg"/><Relationship Id="rId1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684477" y="2331743"/>
            <a:ext cx="6459523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话说病毒（</a:t>
            </a:r>
            <a:r>
              <a:rPr lang="en-US" altLang="zh-CN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36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en-US" altLang="zh-CN" sz="36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3271" y="3688900"/>
            <a:ext cx="65808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陈经纶中学团结湖分校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李云会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>
            <p:custDataLst>
              <p:tags r:id="rId1"/>
            </p:custDataLst>
          </p:nvPr>
        </p:nvGraphicFramePr>
        <p:xfrm>
          <a:off x="415925" y="271780"/>
          <a:ext cx="4185285" cy="393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2" imgW="1729740" imgH="1821180" progId="Paint.Picture">
                  <p:embed/>
                </p:oleObj>
              </mc:Choice>
              <mc:Fallback>
                <p:oleObj name="" r:id="rId2" imgW="1729740" imgH="182118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3">
                        <a:lum bright="-24000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415925" y="271780"/>
                        <a:ext cx="4185285" cy="3931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4979670" y="1760855"/>
            <a:ext cx="35712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mRNA是</a:t>
            </a:r>
            <a:r>
              <a:rPr lang="zh-CN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DNA与蛋白质之间的信使分子</a:t>
            </a:r>
            <a:endParaRPr lang="zh-CN" altLang="en-US" sz="28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组合 17"/>
          <p:cNvGrpSpPr/>
          <p:nvPr/>
        </p:nvGrpSpPr>
        <p:grpSpPr bwMode="auto">
          <a:xfrm>
            <a:off x="4281170" y="1083945"/>
            <a:ext cx="913130" cy="3305810"/>
            <a:chOff x="8160" y="2280"/>
            <a:chExt cx="3240" cy="8220"/>
          </a:xfrm>
        </p:grpSpPr>
        <p:grpSp>
          <p:nvGrpSpPr>
            <p:cNvPr id="6217" name="组合 16"/>
            <p:cNvGrpSpPr/>
            <p:nvPr/>
          </p:nvGrpSpPr>
          <p:grpSpPr bwMode="auto">
            <a:xfrm>
              <a:off x="8160" y="2280"/>
              <a:ext cx="3240" cy="7413"/>
              <a:chOff x="8160" y="2280"/>
              <a:chExt cx="3240" cy="7413"/>
            </a:xfrm>
          </p:grpSpPr>
          <p:grpSp>
            <p:nvGrpSpPr>
              <p:cNvPr id="6222" name="Group 5"/>
              <p:cNvGrpSpPr/>
              <p:nvPr/>
            </p:nvGrpSpPr>
            <p:grpSpPr bwMode="auto">
              <a:xfrm rot="-9203">
                <a:off x="8160" y="2280"/>
                <a:ext cx="3240" cy="1293"/>
                <a:chOff x="1296" y="1920"/>
                <a:chExt cx="1757" cy="701"/>
              </a:xfrm>
            </p:grpSpPr>
            <p:sp>
              <p:nvSpPr>
                <p:cNvPr id="6241" name="AutoShape 6"/>
                <p:cNvSpPr>
                  <a:spLocks noChangeArrowheads="1"/>
                </p:cNvSpPr>
                <p:nvPr/>
              </p:nvSpPr>
              <p:spPr bwMode="auto">
                <a:xfrm>
                  <a:off x="1819" y="2206"/>
                  <a:ext cx="437" cy="415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42" name="Rectangle 7"/>
                <p:cNvSpPr>
                  <a:spLocks noChangeArrowheads="1"/>
                </p:cNvSpPr>
                <p:nvPr/>
              </p:nvSpPr>
              <p:spPr bwMode="auto">
                <a:xfrm>
                  <a:off x="2616" y="2243"/>
                  <a:ext cx="437" cy="238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1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43" name="Oval 8"/>
                <p:cNvSpPr>
                  <a:spLocks noChangeArrowheads="1"/>
                </p:cNvSpPr>
                <p:nvPr/>
              </p:nvSpPr>
              <p:spPr bwMode="auto">
                <a:xfrm>
                  <a:off x="1296" y="1920"/>
                  <a:ext cx="278" cy="278"/>
                </a:xfrm>
                <a:prstGeom prst="ellipse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44" name="Line 9"/>
                <p:cNvSpPr>
                  <a:spLocks noChangeShapeType="1"/>
                </p:cNvSpPr>
                <p:nvPr/>
              </p:nvSpPr>
              <p:spPr bwMode="auto">
                <a:xfrm>
                  <a:off x="2258" y="2366"/>
                  <a:ext cx="358" cy="0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6245" name="Line 10"/>
                <p:cNvSpPr>
                  <a:spLocks noChangeShapeType="1"/>
                </p:cNvSpPr>
                <p:nvPr/>
              </p:nvSpPr>
              <p:spPr bwMode="auto">
                <a:xfrm rot="2278870">
                  <a:off x="1504" y="2259"/>
                  <a:ext cx="357" cy="1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6223" name="Group 13"/>
              <p:cNvGrpSpPr/>
              <p:nvPr/>
            </p:nvGrpSpPr>
            <p:grpSpPr bwMode="auto">
              <a:xfrm rot="-9203">
                <a:off x="8160" y="4310"/>
                <a:ext cx="3240" cy="1293"/>
                <a:chOff x="1296" y="1920"/>
                <a:chExt cx="1757" cy="701"/>
              </a:xfrm>
            </p:grpSpPr>
            <p:sp>
              <p:nvSpPr>
                <p:cNvPr id="6236" name="AutoShape 14"/>
                <p:cNvSpPr>
                  <a:spLocks noChangeArrowheads="1"/>
                </p:cNvSpPr>
                <p:nvPr/>
              </p:nvSpPr>
              <p:spPr bwMode="auto">
                <a:xfrm>
                  <a:off x="1819" y="2206"/>
                  <a:ext cx="437" cy="415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37" name="Rectangle 15"/>
                <p:cNvSpPr>
                  <a:spLocks noChangeArrowheads="1"/>
                </p:cNvSpPr>
                <p:nvPr/>
              </p:nvSpPr>
              <p:spPr bwMode="auto">
                <a:xfrm>
                  <a:off x="2616" y="2243"/>
                  <a:ext cx="437" cy="238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1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38" name="Oval 16"/>
                <p:cNvSpPr>
                  <a:spLocks noChangeArrowheads="1"/>
                </p:cNvSpPr>
                <p:nvPr/>
              </p:nvSpPr>
              <p:spPr bwMode="auto">
                <a:xfrm>
                  <a:off x="1296" y="1920"/>
                  <a:ext cx="278" cy="278"/>
                </a:xfrm>
                <a:prstGeom prst="ellipse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39" name="Line 17"/>
                <p:cNvSpPr>
                  <a:spLocks noChangeShapeType="1"/>
                </p:cNvSpPr>
                <p:nvPr/>
              </p:nvSpPr>
              <p:spPr bwMode="auto">
                <a:xfrm>
                  <a:off x="2258" y="2366"/>
                  <a:ext cx="358" cy="0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6240" name="Line 18"/>
                <p:cNvSpPr>
                  <a:spLocks noChangeShapeType="1"/>
                </p:cNvSpPr>
                <p:nvPr/>
              </p:nvSpPr>
              <p:spPr bwMode="auto">
                <a:xfrm rot="2278870">
                  <a:off x="1504" y="2259"/>
                  <a:ext cx="357" cy="1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6224" name="Group 21"/>
              <p:cNvGrpSpPr/>
              <p:nvPr/>
            </p:nvGrpSpPr>
            <p:grpSpPr bwMode="auto">
              <a:xfrm rot="-9203">
                <a:off x="8160" y="6360"/>
                <a:ext cx="3240" cy="1293"/>
                <a:chOff x="1296" y="1920"/>
                <a:chExt cx="1757" cy="701"/>
              </a:xfrm>
            </p:grpSpPr>
            <p:sp>
              <p:nvSpPr>
                <p:cNvPr id="6231" name="AutoShape 22"/>
                <p:cNvSpPr>
                  <a:spLocks noChangeArrowheads="1"/>
                </p:cNvSpPr>
                <p:nvPr/>
              </p:nvSpPr>
              <p:spPr bwMode="auto">
                <a:xfrm>
                  <a:off x="1819" y="2206"/>
                  <a:ext cx="437" cy="415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32" name="Rectangle 23"/>
                <p:cNvSpPr>
                  <a:spLocks noChangeArrowheads="1"/>
                </p:cNvSpPr>
                <p:nvPr/>
              </p:nvSpPr>
              <p:spPr bwMode="auto">
                <a:xfrm>
                  <a:off x="2616" y="2243"/>
                  <a:ext cx="437" cy="238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1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33" name="Oval 24"/>
                <p:cNvSpPr>
                  <a:spLocks noChangeArrowheads="1"/>
                </p:cNvSpPr>
                <p:nvPr/>
              </p:nvSpPr>
              <p:spPr bwMode="auto">
                <a:xfrm>
                  <a:off x="1296" y="1920"/>
                  <a:ext cx="278" cy="278"/>
                </a:xfrm>
                <a:prstGeom prst="ellipse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34" name="Line 25"/>
                <p:cNvSpPr>
                  <a:spLocks noChangeShapeType="1"/>
                </p:cNvSpPr>
                <p:nvPr/>
              </p:nvSpPr>
              <p:spPr bwMode="auto">
                <a:xfrm>
                  <a:off x="2258" y="2366"/>
                  <a:ext cx="358" cy="0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6235" name="Line 26"/>
                <p:cNvSpPr>
                  <a:spLocks noChangeShapeType="1"/>
                </p:cNvSpPr>
                <p:nvPr/>
              </p:nvSpPr>
              <p:spPr bwMode="auto">
                <a:xfrm rot="2278870">
                  <a:off x="1504" y="2259"/>
                  <a:ext cx="357" cy="1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grpSp>
            <p:nvGrpSpPr>
              <p:cNvPr id="6225" name="Group 29"/>
              <p:cNvGrpSpPr/>
              <p:nvPr/>
            </p:nvGrpSpPr>
            <p:grpSpPr bwMode="auto">
              <a:xfrm rot="-9203">
                <a:off x="8160" y="8400"/>
                <a:ext cx="3240" cy="1293"/>
                <a:chOff x="1296" y="1920"/>
                <a:chExt cx="1757" cy="701"/>
              </a:xfrm>
            </p:grpSpPr>
            <p:sp>
              <p:nvSpPr>
                <p:cNvPr id="6226" name="AutoShape 30"/>
                <p:cNvSpPr>
                  <a:spLocks noChangeArrowheads="1"/>
                </p:cNvSpPr>
                <p:nvPr/>
              </p:nvSpPr>
              <p:spPr bwMode="auto">
                <a:xfrm>
                  <a:off x="1819" y="2206"/>
                  <a:ext cx="437" cy="415"/>
                </a:xfrm>
                <a:prstGeom prst="pentagon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27" name="Rectangle 31"/>
                <p:cNvSpPr>
                  <a:spLocks noChangeArrowheads="1"/>
                </p:cNvSpPr>
                <p:nvPr/>
              </p:nvSpPr>
              <p:spPr bwMode="auto">
                <a:xfrm>
                  <a:off x="2616" y="2243"/>
                  <a:ext cx="437" cy="238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1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28" name="Oval 32"/>
                <p:cNvSpPr>
                  <a:spLocks noChangeArrowheads="1"/>
                </p:cNvSpPr>
                <p:nvPr/>
              </p:nvSpPr>
              <p:spPr bwMode="auto">
                <a:xfrm>
                  <a:off x="1296" y="1920"/>
                  <a:ext cx="278" cy="278"/>
                </a:xfrm>
                <a:prstGeom prst="ellipse">
                  <a:avLst/>
                </a:prstGeom>
                <a:solidFill>
                  <a:srgbClr val="00CC00"/>
                </a:solidFill>
                <a:ln w="12700">
                  <a:solidFill>
                    <a:srgbClr val="00CC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algn="ctr"/>
                  <a:endParaRPr lang="zh-CN" altLang="zh-CN" sz="2700">
                    <a:solidFill>
                      <a:srgbClr val="FFFFFF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6229" name="Line 33"/>
                <p:cNvSpPr>
                  <a:spLocks noChangeShapeType="1"/>
                </p:cNvSpPr>
                <p:nvPr/>
              </p:nvSpPr>
              <p:spPr bwMode="auto">
                <a:xfrm>
                  <a:off x="2258" y="2366"/>
                  <a:ext cx="358" cy="0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6230" name="Line 34"/>
                <p:cNvSpPr>
                  <a:spLocks noChangeShapeType="1"/>
                </p:cNvSpPr>
                <p:nvPr/>
              </p:nvSpPr>
              <p:spPr bwMode="auto">
                <a:xfrm rot="2278870">
                  <a:off x="1504" y="2259"/>
                  <a:ext cx="357" cy="1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6218" name="Line 36"/>
            <p:cNvSpPr>
              <a:spLocks noChangeShapeType="1"/>
            </p:cNvSpPr>
            <p:nvPr/>
          </p:nvSpPr>
          <p:spPr bwMode="auto">
            <a:xfrm rot="21682" flipH="1">
              <a:off x="8580" y="5610"/>
              <a:ext cx="720" cy="840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219" name="Line 38"/>
            <p:cNvSpPr>
              <a:spLocks noChangeShapeType="1"/>
            </p:cNvSpPr>
            <p:nvPr/>
          </p:nvSpPr>
          <p:spPr bwMode="auto">
            <a:xfrm rot="21682" flipH="1">
              <a:off x="8580" y="7650"/>
              <a:ext cx="720" cy="840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220" name="Line 39"/>
            <p:cNvSpPr>
              <a:spLocks noChangeShapeType="1"/>
            </p:cNvSpPr>
            <p:nvPr/>
          </p:nvSpPr>
          <p:spPr bwMode="auto">
            <a:xfrm rot="21682" flipH="1">
              <a:off x="8610" y="9660"/>
              <a:ext cx="720" cy="840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221" name="Line 42"/>
            <p:cNvSpPr>
              <a:spLocks noChangeShapeType="1"/>
            </p:cNvSpPr>
            <p:nvPr/>
          </p:nvSpPr>
          <p:spPr bwMode="auto">
            <a:xfrm rot="21682" flipH="1">
              <a:off x="8580" y="3540"/>
              <a:ext cx="720" cy="840"/>
            </a:xfrm>
            <a:prstGeom prst="line">
              <a:avLst/>
            </a:prstGeom>
            <a:noFill/>
            <a:ln w="28575">
              <a:solidFill>
                <a:srgbClr val="0D0D0D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grpSp>
        <p:nvGrpSpPr>
          <p:cNvPr id="6147" name="组合 12"/>
          <p:cNvGrpSpPr/>
          <p:nvPr/>
        </p:nvGrpSpPr>
        <p:grpSpPr bwMode="auto">
          <a:xfrm>
            <a:off x="941070" y="837565"/>
            <a:ext cx="2447925" cy="3469005"/>
            <a:chOff x="5096" y="1580"/>
            <a:chExt cx="7414" cy="8220"/>
          </a:xfrm>
        </p:grpSpPr>
        <p:grpSp>
          <p:nvGrpSpPr>
            <p:cNvPr id="6151" name="组合 2"/>
            <p:cNvGrpSpPr/>
            <p:nvPr/>
          </p:nvGrpSpPr>
          <p:grpSpPr bwMode="auto">
            <a:xfrm>
              <a:off x="5096" y="1580"/>
              <a:ext cx="7414" cy="8220"/>
              <a:chOff x="5045" y="1575"/>
              <a:chExt cx="7414" cy="8220"/>
            </a:xfrm>
          </p:grpSpPr>
          <p:grpSp>
            <p:nvGrpSpPr>
              <p:cNvPr id="6156" name="Group 4"/>
              <p:cNvGrpSpPr/>
              <p:nvPr/>
            </p:nvGrpSpPr>
            <p:grpSpPr bwMode="auto">
              <a:xfrm>
                <a:off x="5045" y="2010"/>
                <a:ext cx="3240" cy="1293"/>
                <a:chOff x="720" y="1488"/>
                <a:chExt cx="1296" cy="517"/>
              </a:xfrm>
            </p:grpSpPr>
            <p:grpSp>
              <p:nvGrpSpPr>
                <p:cNvPr id="6210" name="Group 5"/>
                <p:cNvGrpSpPr/>
                <p:nvPr/>
              </p:nvGrpSpPr>
              <p:grpSpPr bwMode="auto">
                <a:xfrm>
                  <a:off x="720" y="1488"/>
                  <a:ext cx="1296" cy="517"/>
                  <a:chOff x="1296" y="1920"/>
                  <a:chExt cx="1757" cy="701"/>
                </a:xfrm>
              </p:grpSpPr>
              <p:sp>
                <p:nvSpPr>
                  <p:cNvPr id="6212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2206"/>
                    <a:ext cx="437" cy="415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243"/>
                    <a:ext cx="437" cy="2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1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920"/>
                    <a:ext cx="278" cy="278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1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2366"/>
                    <a:ext cx="3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216" name="Line 10"/>
                  <p:cNvSpPr>
                    <a:spLocks noChangeShapeType="1"/>
                  </p:cNvSpPr>
                  <p:nvPr/>
                </p:nvSpPr>
                <p:spPr bwMode="auto">
                  <a:xfrm rot="2278870">
                    <a:off x="1504" y="2259"/>
                    <a:ext cx="357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62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740" y="1694"/>
                  <a:ext cx="269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eaLnBrk="1" hangingPunct="1"/>
                  <a:r>
                    <a:rPr lang="en-US" altLang="zh-CN" sz="15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A</a:t>
                  </a:r>
                  <a:endParaRPr lang="en-US" altLang="zh-CN" sz="15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57" name="Group 12"/>
              <p:cNvGrpSpPr/>
              <p:nvPr/>
            </p:nvGrpSpPr>
            <p:grpSpPr bwMode="auto">
              <a:xfrm>
                <a:off x="5045" y="4050"/>
                <a:ext cx="3240" cy="1293"/>
                <a:chOff x="720" y="1488"/>
                <a:chExt cx="1296" cy="517"/>
              </a:xfrm>
            </p:grpSpPr>
            <p:grpSp>
              <p:nvGrpSpPr>
                <p:cNvPr id="6203" name="Group 13"/>
                <p:cNvGrpSpPr/>
                <p:nvPr/>
              </p:nvGrpSpPr>
              <p:grpSpPr bwMode="auto">
                <a:xfrm>
                  <a:off x="720" y="1488"/>
                  <a:ext cx="1296" cy="517"/>
                  <a:chOff x="1296" y="1920"/>
                  <a:chExt cx="1757" cy="701"/>
                </a:xfrm>
              </p:grpSpPr>
              <p:sp>
                <p:nvSpPr>
                  <p:cNvPr id="6205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2206"/>
                    <a:ext cx="437" cy="415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6" name="Rectangle 15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243"/>
                    <a:ext cx="437" cy="2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1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920"/>
                    <a:ext cx="278" cy="278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2366"/>
                    <a:ext cx="3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209" name="Line 18"/>
                  <p:cNvSpPr>
                    <a:spLocks noChangeShapeType="1"/>
                  </p:cNvSpPr>
                  <p:nvPr/>
                </p:nvSpPr>
                <p:spPr bwMode="auto">
                  <a:xfrm rot="2278870">
                    <a:off x="1504" y="2259"/>
                    <a:ext cx="357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620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40" y="1694"/>
                  <a:ext cx="260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eaLnBrk="1" hangingPunct="1"/>
                  <a:r>
                    <a:rPr lang="en-US" altLang="zh-CN" sz="15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T</a:t>
                  </a:r>
                  <a:endParaRPr lang="en-US" altLang="zh-CN" sz="15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58" name="Group 20"/>
              <p:cNvGrpSpPr/>
              <p:nvPr/>
            </p:nvGrpSpPr>
            <p:grpSpPr bwMode="auto">
              <a:xfrm>
                <a:off x="5045" y="6090"/>
                <a:ext cx="3245" cy="1293"/>
                <a:chOff x="720" y="1488"/>
                <a:chExt cx="1298" cy="517"/>
              </a:xfrm>
            </p:grpSpPr>
            <p:grpSp>
              <p:nvGrpSpPr>
                <p:cNvPr id="6196" name="Group 21"/>
                <p:cNvGrpSpPr/>
                <p:nvPr/>
              </p:nvGrpSpPr>
              <p:grpSpPr bwMode="auto">
                <a:xfrm>
                  <a:off x="720" y="1488"/>
                  <a:ext cx="1296" cy="517"/>
                  <a:chOff x="1296" y="1920"/>
                  <a:chExt cx="1757" cy="701"/>
                </a:xfrm>
              </p:grpSpPr>
              <p:sp>
                <p:nvSpPr>
                  <p:cNvPr id="619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2206"/>
                    <a:ext cx="437" cy="415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243"/>
                    <a:ext cx="437" cy="2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1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920"/>
                    <a:ext cx="278" cy="278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0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2366"/>
                    <a:ext cx="3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202" name="Line 26"/>
                  <p:cNvSpPr>
                    <a:spLocks noChangeShapeType="1"/>
                  </p:cNvSpPr>
                  <p:nvPr/>
                </p:nvSpPr>
                <p:spPr bwMode="auto">
                  <a:xfrm rot="2278870">
                    <a:off x="1504" y="2259"/>
                    <a:ext cx="357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619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740" y="1694"/>
                  <a:ext cx="278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eaLnBrk="1" hangingPunct="1"/>
                  <a:r>
                    <a:rPr lang="en-US" altLang="zh-CN" sz="15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G</a:t>
                  </a:r>
                  <a:endParaRPr lang="en-US" altLang="zh-CN" sz="15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59" name="Group 28"/>
              <p:cNvGrpSpPr/>
              <p:nvPr/>
            </p:nvGrpSpPr>
            <p:grpSpPr bwMode="auto">
              <a:xfrm>
                <a:off x="5045" y="8130"/>
                <a:ext cx="3240" cy="1293"/>
                <a:chOff x="720" y="1488"/>
                <a:chExt cx="1296" cy="517"/>
              </a:xfrm>
            </p:grpSpPr>
            <p:grpSp>
              <p:nvGrpSpPr>
                <p:cNvPr id="6189" name="Group 29"/>
                <p:cNvGrpSpPr/>
                <p:nvPr/>
              </p:nvGrpSpPr>
              <p:grpSpPr bwMode="auto">
                <a:xfrm>
                  <a:off x="720" y="1488"/>
                  <a:ext cx="1296" cy="517"/>
                  <a:chOff x="1296" y="1920"/>
                  <a:chExt cx="1757" cy="701"/>
                </a:xfrm>
              </p:grpSpPr>
              <p:sp>
                <p:nvSpPr>
                  <p:cNvPr id="6191" name="AutoShape 30"/>
                  <p:cNvSpPr>
                    <a:spLocks noChangeArrowheads="1"/>
                  </p:cNvSpPr>
                  <p:nvPr/>
                </p:nvSpPr>
                <p:spPr bwMode="auto">
                  <a:xfrm>
                    <a:off x="1819" y="2206"/>
                    <a:ext cx="437" cy="415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2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616" y="2243"/>
                    <a:ext cx="437" cy="238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1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3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1920"/>
                    <a:ext cx="278" cy="278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9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2368"/>
                    <a:ext cx="35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195" name="Line 34"/>
                  <p:cNvSpPr>
                    <a:spLocks noChangeShapeType="1"/>
                  </p:cNvSpPr>
                  <p:nvPr/>
                </p:nvSpPr>
                <p:spPr bwMode="auto">
                  <a:xfrm rot="2278870">
                    <a:off x="1504" y="2259"/>
                    <a:ext cx="357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619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740" y="1694"/>
                  <a:ext cx="269" cy="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1pPr>
                  <a:lvl2pPr marL="742950" indent="-28575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2pPr>
                  <a:lvl3pPr marL="11430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3pPr>
                  <a:lvl4pPr marL="16002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4pPr>
                  <a:lvl5pPr marL="2057400" indent="-228600"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chemeClr val="bg2"/>
                      </a:solidFill>
                      <a:latin typeface="Arial" panose="020B0604020202020204" pitchFamily="34" charset="0"/>
                      <a:ea typeface="仿宋_GB2312" pitchFamily="49" charset="-122"/>
                    </a:defRPr>
                  </a:lvl9pPr>
                </a:lstStyle>
                <a:p>
                  <a:pPr eaLnBrk="1" hangingPunct="1"/>
                  <a:r>
                    <a:rPr lang="en-US" altLang="zh-CN" sz="1500">
                      <a:solidFill>
                        <a:srgbClr val="FFFF66"/>
                      </a:solidFill>
                      <a:latin typeface="Times New Roman" panose="02020603050405020304" pitchFamily="18" charset="0"/>
                    </a:rPr>
                    <a:t>C</a:t>
                  </a:r>
                  <a:endParaRPr lang="en-US" altLang="zh-CN" sz="1500">
                    <a:solidFill>
                      <a:srgbClr val="FFFF66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160" name="Group 40"/>
              <p:cNvGrpSpPr/>
              <p:nvPr/>
            </p:nvGrpSpPr>
            <p:grpSpPr bwMode="auto">
              <a:xfrm>
                <a:off x="9224" y="1575"/>
                <a:ext cx="3235" cy="8220"/>
                <a:chOff x="3696" y="780"/>
                <a:chExt cx="1294" cy="3288"/>
              </a:xfrm>
            </p:grpSpPr>
            <p:grpSp>
              <p:nvGrpSpPr>
                <p:cNvPr id="6161" name="Group 41"/>
                <p:cNvGrpSpPr/>
                <p:nvPr/>
              </p:nvGrpSpPr>
              <p:grpSpPr bwMode="auto">
                <a:xfrm>
                  <a:off x="3696" y="1920"/>
                  <a:ext cx="1294" cy="516"/>
                  <a:chOff x="3744" y="1104"/>
                  <a:chExt cx="1294" cy="516"/>
                </a:xfrm>
              </p:grpSpPr>
              <p:sp>
                <p:nvSpPr>
                  <p:cNvPr id="6184" name="AutoShape 4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331" y="1104"/>
                    <a:ext cx="322" cy="3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5" name="Rectangle 4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744" y="1200"/>
                    <a:ext cx="322" cy="176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r>
                      <a:rPr lang="en-US" altLang="zh-CN" sz="15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A</a:t>
                    </a:r>
                    <a:endParaRPr lang="en-US" altLang="zh-CN" sz="1500">
                      <a:solidFill>
                        <a:schemeClr val="bg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6" name="Oval 4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833" y="1415"/>
                    <a:ext cx="205" cy="205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7" name="Line 4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4080" y="1296"/>
                    <a:ext cx="2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188" name="Line 46"/>
                  <p:cNvSpPr>
                    <a:spLocks noChangeShapeType="1"/>
                  </p:cNvSpPr>
                  <p:nvPr/>
                </p:nvSpPr>
                <p:spPr bwMode="auto">
                  <a:xfrm rot="-8521130">
                    <a:off x="4608" y="1367"/>
                    <a:ext cx="264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grpSp>
              <p:nvGrpSpPr>
                <p:cNvPr id="6162" name="Group 47"/>
                <p:cNvGrpSpPr/>
                <p:nvPr/>
              </p:nvGrpSpPr>
              <p:grpSpPr bwMode="auto">
                <a:xfrm>
                  <a:off x="3696" y="1104"/>
                  <a:ext cx="1294" cy="516"/>
                  <a:chOff x="3733" y="1968"/>
                  <a:chExt cx="1294" cy="516"/>
                </a:xfrm>
              </p:grpSpPr>
              <p:sp>
                <p:nvSpPr>
                  <p:cNvPr id="6179" name="AutoShape 4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320" y="1968"/>
                    <a:ext cx="322" cy="3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0" name="Rectangle 49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733" y="2064"/>
                    <a:ext cx="322" cy="176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r>
                      <a:rPr lang="en-US" altLang="zh-CN" sz="15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T</a:t>
                    </a:r>
                    <a:endParaRPr lang="en-US" altLang="zh-CN" sz="1500">
                      <a:solidFill>
                        <a:schemeClr val="bg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1" name="Oval 5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822" y="2279"/>
                    <a:ext cx="205" cy="205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82" name="Line 51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4069" y="2160"/>
                    <a:ext cx="2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183" name="Line 52"/>
                  <p:cNvSpPr>
                    <a:spLocks noChangeShapeType="1"/>
                  </p:cNvSpPr>
                  <p:nvPr/>
                </p:nvSpPr>
                <p:spPr bwMode="auto">
                  <a:xfrm rot="-8521130">
                    <a:off x="4611" y="2233"/>
                    <a:ext cx="264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grpSp>
              <p:nvGrpSpPr>
                <p:cNvPr id="6163" name="Group 53"/>
                <p:cNvGrpSpPr/>
                <p:nvPr/>
              </p:nvGrpSpPr>
              <p:grpSpPr bwMode="auto">
                <a:xfrm>
                  <a:off x="3696" y="3552"/>
                  <a:ext cx="1294" cy="516"/>
                  <a:chOff x="3792" y="2736"/>
                  <a:chExt cx="1294" cy="516"/>
                </a:xfrm>
              </p:grpSpPr>
              <p:sp>
                <p:nvSpPr>
                  <p:cNvPr id="6174" name="AutoShape 54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379" y="2736"/>
                    <a:ext cx="322" cy="3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75" name="Rectangle 55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792" y="2832"/>
                    <a:ext cx="322" cy="176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r>
                      <a:rPr lang="en-US" altLang="zh-CN" sz="15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G</a:t>
                    </a:r>
                    <a:endParaRPr lang="en-US" altLang="zh-CN" sz="1500">
                      <a:solidFill>
                        <a:schemeClr val="bg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76" name="Oval 5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881" y="3047"/>
                    <a:ext cx="205" cy="205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77" name="Line 57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4128" y="2928"/>
                    <a:ext cx="2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178" name="Line 58"/>
                  <p:cNvSpPr>
                    <a:spLocks noChangeShapeType="1"/>
                  </p:cNvSpPr>
                  <p:nvPr/>
                </p:nvSpPr>
                <p:spPr bwMode="auto">
                  <a:xfrm rot="-8521130">
                    <a:off x="4670" y="3001"/>
                    <a:ext cx="264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grpSp>
              <p:nvGrpSpPr>
                <p:cNvPr id="6164" name="Group 59"/>
                <p:cNvGrpSpPr/>
                <p:nvPr/>
              </p:nvGrpSpPr>
              <p:grpSpPr bwMode="auto">
                <a:xfrm>
                  <a:off x="3696" y="2736"/>
                  <a:ext cx="1294" cy="516"/>
                  <a:chOff x="3637" y="192"/>
                  <a:chExt cx="1294" cy="516"/>
                </a:xfrm>
              </p:grpSpPr>
              <p:sp>
                <p:nvSpPr>
                  <p:cNvPr id="6169" name="AutoShape 60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224" y="192"/>
                    <a:ext cx="322" cy="306"/>
                  </a:xfrm>
                  <a:prstGeom prst="pentagon">
                    <a:avLst/>
                  </a:prstGeom>
                  <a:solidFill>
                    <a:srgbClr val="FF0000"/>
                  </a:solidFill>
                  <a:ln w="12700">
                    <a:solidFill>
                      <a:srgbClr val="FF0000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70" name="Rectangle 6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637" y="288"/>
                    <a:ext cx="322" cy="176"/>
                  </a:xfrm>
                  <a:prstGeom prst="rect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FF"/>
                    </a:solidFill>
                    <a:miter lim="800000"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r>
                      <a:rPr lang="en-US" altLang="zh-CN" sz="1500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C</a:t>
                    </a:r>
                    <a:endParaRPr lang="en-US" altLang="zh-CN" sz="1500">
                      <a:solidFill>
                        <a:schemeClr val="bg1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71" name="Oval 62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4726" y="503"/>
                    <a:ext cx="205" cy="205"/>
                  </a:xfrm>
                  <a:prstGeom prst="ellipse">
                    <a:avLst/>
                  </a:prstGeom>
                  <a:solidFill>
                    <a:srgbClr val="00CC00"/>
                  </a:solidFill>
                  <a:ln w="12700">
                    <a:solidFill>
                      <a:srgbClr val="00CC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rot="10800000" wrap="none" anchor="ctr"/>
                  <a:lstStyle>
                    <a:lvl1pPr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1pPr>
                    <a:lvl2pPr marL="742950" indent="-28575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2pPr>
                    <a:lvl3pPr marL="11430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3pPr>
                    <a:lvl4pPr marL="16002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4pPr>
                    <a:lvl5pPr marL="2057400" indent="-228600"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 b="1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仿宋_GB2312" pitchFamily="49" charset="-122"/>
                      </a:defRPr>
                    </a:lvl9pPr>
                  </a:lstStyle>
                  <a:p>
                    <a:pPr algn="ctr"/>
                    <a:endParaRPr lang="zh-CN" altLang="zh-CN" sz="2700">
                      <a:solidFill>
                        <a:srgbClr val="FFFFFF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72" name="Line 63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3973" y="384"/>
                    <a:ext cx="26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6173" name="Line 64"/>
                  <p:cNvSpPr>
                    <a:spLocks noChangeShapeType="1"/>
                  </p:cNvSpPr>
                  <p:nvPr/>
                </p:nvSpPr>
                <p:spPr bwMode="auto">
                  <a:xfrm rot="-8521130">
                    <a:off x="4515" y="457"/>
                    <a:ext cx="264" cy="1"/>
                  </a:xfrm>
                  <a:prstGeom prst="line">
                    <a:avLst/>
                  </a:prstGeom>
                  <a:noFill/>
                  <a:ln w="28575">
                    <a:solidFill>
                      <a:srgbClr val="0D0D0D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616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4536" y="1596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616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4524" y="780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616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4548" y="2412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616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4524" y="3228"/>
                  <a:ext cx="288" cy="336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</p:grpSp>
        <p:sp>
          <p:nvSpPr>
            <p:cNvPr id="6152" name="Line 78"/>
            <p:cNvSpPr>
              <a:spLocks noChangeShapeType="1"/>
            </p:cNvSpPr>
            <p:nvPr/>
          </p:nvSpPr>
          <p:spPr bwMode="auto">
            <a:xfrm>
              <a:off x="8246" y="2860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153" name="Line 71"/>
            <p:cNvSpPr>
              <a:spLocks noChangeShapeType="1"/>
            </p:cNvSpPr>
            <p:nvPr/>
          </p:nvSpPr>
          <p:spPr bwMode="auto">
            <a:xfrm>
              <a:off x="8324" y="6920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154" name="Line 72"/>
            <p:cNvSpPr>
              <a:spLocks noChangeShapeType="1"/>
            </p:cNvSpPr>
            <p:nvPr/>
          </p:nvSpPr>
          <p:spPr bwMode="auto">
            <a:xfrm>
              <a:off x="8324" y="8960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6155" name="Line 70"/>
            <p:cNvSpPr>
              <a:spLocks noChangeShapeType="1"/>
            </p:cNvSpPr>
            <p:nvPr/>
          </p:nvSpPr>
          <p:spPr bwMode="auto">
            <a:xfrm>
              <a:off x="8285" y="4860"/>
              <a:ext cx="9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6148" name="文本框 21"/>
          <p:cNvSpPr txBox="1">
            <a:spLocks noChangeArrowheads="1"/>
          </p:cNvSpPr>
          <p:nvPr/>
        </p:nvSpPr>
        <p:spPr bwMode="auto">
          <a:xfrm>
            <a:off x="2695575" y="4649391"/>
            <a:ext cx="1441847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en-US" altLang="zh-CN" sz="2100">
                <a:latin typeface="Times New Roman" panose="02020603050405020304" pitchFamily="18" charset="0"/>
              </a:rPr>
              <a:t>DNA</a:t>
            </a:r>
            <a:r>
              <a:rPr lang="zh-CN" altLang="en-US" sz="2100">
                <a:latin typeface="Times New Roman" panose="02020603050405020304" pitchFamily="18" charset="0"/>
              </a:rPr>
              <a:t>片段</a:t>
            </a:r>
            <a:endParaRPr lang="zh-CN" altLang="en-US" sz="2100">
              <a:latin typeface="Times New Roman" panose="02020603050405020304" pitchFamily="18" charset="0"/>
            </a:endParaRPr>
          </a:p>
        </p:txBody>
      </p:sp>
      <p:sp>
        <p:nvSpPr>
          <p:cNvPr id="61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6858000" cy="82748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mRNA作为DNA信使的条件</a:t>
            </a:r>
            <a:endParaRPr lang="zh-CN" altLang="en-US" sz="3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19885" y="4390390"/>
            <a:ext cx="84391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DNA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80535" y="4451985"/>
            <a:ext cx="91694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mRNA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08650" y="1859280"/>
            <a:ext cx="315404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RNA分子结构与DNA相似，可以储存遗传信息</a:t>
            </a:r>
            <a:endParaRPr lang="zh-CN" altLang="en-US" sz="2000" b="1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/>
            <a:endParaRPr lang="zh-CN" altLang="en-US" sz="2000"/>
          </a:p>
          <a:p>
            <a:pPr algn="l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mRNA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是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单链，比DNA短小，可通过核孔转移至细胞质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08965" y="3279140"/>
            <a:ext cx="309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45590" y="1906905"/>
            <a:ext cx="2234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50285" y="1906905"/>
            <a:ext cx="2234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mRNA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84850" y="1906905"/>
            <a:ext cx="2234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蛋白质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2330450" y="2098040"/>
            <a:ext cx="1233805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>
            <a:off x="4551045" y="2129790"/>
            <a:ext cx="1233805" cy="137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88565" y="2310765"/>
            <a:ext cx="116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转录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8990" y="2310765"/>
            <a:ext cx="116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翻译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805" y="0"/>
            <a:ext cx="5144770" cy="8274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l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DNA指导蛋白质合成的过程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934210" cy="8274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 录</a:t>
            </a:r>
            <a:endParaRPr lang="zh-CN" altLang="en-US" sz="3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/>
          <p:nvPr/>
        </p:nvGraphicFramePr>
        <p:xfrm>
          <a:off x="1807845" y="754380"/>
          <a:ext cx="6513830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5143500" imgH="3230880" progId="Paint.Picture">
                  <p:embed/>
                </p:oleObj>
              </mc:Choice>
              <mc:Fallback>
                <p:oleObj name="" r:id="rId2" imgW="5143500" imgH="323088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3">
                        <a:lum bright="-18000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1807845" y="754380"/>
                        <a:ext cx="6513830" cy="363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973955" y="1127125"/>
            <a:ext cx="448866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T</a:t>
            </a:r>
            <a:r>
              <a:rPr lang="en-US" altLang="zh-TW" sz="27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endParaRPr lang="en-US" altLang="zh-TW" sz="2700">
              <a:solidFill>
                <a:schemeClr val="tx1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12958" y="915750"/>
            <a:ext cx="414338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A</a:t>
            </a:r>
            <a:endParaRPr lang="en-US" altLang="zh-TW" sz="1350">
              <a:solidFill>
                <a:schemeClr val="tx1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316980" y="824071"/>
            <a:ext cx="41433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G</a:t>
            </a:r>
            <a:r>
              <a:rPr lang="en-US" altLang="zh-TW" sz="2700">
                <a:solidFill>
                  <a:srgbClr val="FF00FF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endParaRPr lang="en-US" altLang="zh-TW" sz="2700">
              <a:solidFill>
                <a:srgbClr val="FF00FF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27835" y="770096"/>
            <a:ext cx="41552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T</a:t>
            </a:r>
            <a:r>
              <a:rPr lang="en-US" altLang="zh-TW" sz="270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endParaRPr lang="en-US" altLang="zh-TW" sz="270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177302" y="909796"/>
            <a:ext cx="414338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A</a:t>
            </a:r>
            <a:endParaRPr lang="en-US" altLang="zh-TW" sz="135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059238" y="770096"/>
            <a:ext cx="41433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C</a:t>
            </a:r>
            <a:r>
              <a:rPr lang="en-US" altLang="zh-TW" sz="2700"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endParaRPr lang="en-US" altLang="zh-TW" sz="270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54855" y="916940"/>
            <a:ext cx="414338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A</a:t>
            </a:r>
            <a:endParaRPr lang="en-US" altLang="zh-TW" sz="135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008086" y="760571"/>
            <a:ext cx="41433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A</a:t>
            </a:r>
            <a:r>
              <a:rPr lang="en-US" altLang="zh-TW" sz="27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endParaRPr lang="en-US" altLang="zh-TW" sz="2700">
              <a:solidFill>
                <a:schemeClr val="tx1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896372" y="760571"/>
            <a:ext cx="41552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C</a:t>
            </a:r>
            <a:r>
              <a:rPr lang="en-US" altLang="zh-TW" sz="27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endParaRPr lang="en-US" altLang="zh-TW" sz="2700">
              <a:solidFill>
                <a:schemeClr val="tx1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487115" y="824071"/>
            <a:ext cx="41433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T</a:t>
            </a:r>
            <a:r>
              <a:rPr lang="en-US" altLang="zh-TW" sz="270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 </a:t>
            </a:r>
            <a:endParaRPr lang="en-US" altLang="zh-TW" sz="270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grpSp>
        <p:nvGrpSpPr>
          <p:cNvPr id="2" name="Group 12"/>
          <p:cNvGrpSpPr/>
          <p:nvPr/>
        </p:nvGrpSpPr>
        <p:grpSpPr bwMode="auto">
          <a:xfrm>
            <a:off x="2402205" y="770494"/>
            <a:ext cx="4686300" cy="185738"/>
            <a:chOff x="1104" y="672"/>
            <a:chExt cx="3936" cy="208"/>
          </a:xfrm>
        </p:grpSpPr>
        <p:sp>
          <p:nvSpPr>
            <p:cNvPr id="20555" name="Rectangle 13"/>
            <p:cNvSpPr>
              <a:spLocks noChangeArrowheads="1"/>
            </p:cNvSpPr>
            <p:nvPr/>
          </p:nvSpPr>
          <p:spPr bwMode="auto">
            <a:xfrm flipV="1">
              <a:off x="1104" y="672"/>
              <a:ext cx="3936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rot="10800000" wrap="none" anchor="ctr"/>
            <a:lstStyle/>
            <a:p>
              <a:pPr>
                <a:spcBef>
                  <a:spcPct val="50000"/>
                </a:spcBef>
              </a:pPr>
              <a:endParaRPr lang="zh-CN" altLang="en-US" sz="13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56" name="Line 14"/>
            <p:cNvSpPr>
              <a:spLocks noChangeShapeType="1"/>
            </p:cNvSpPr>
            <p:nvPr/>
          </p:nvSpPr>
          <p:spPr bwMode="auto">
            <a:xfrm flipV="1">
              <a:off x="1493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57" name="Line 15"/>
            <p:cNvSpPr>
              <a:spLocks noChangeShapeType="1"/>
            </p:cNvSpPr>
            <p:nvPr/>
          </p:nvSpPr>
          <p:spPr bwMode="auto">
            <a:xfrm flipV="1">
              <a:off x="4521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58" name="Line 16"/>
            <p:cNvSpPr>
              <a:spLocks noChangeShapeType="1"/>
            </p:cNvSpPr>
            <p:nvPr/>
          </p:nvSpPr>
          <p:spPr bwMode="auto">
            <a:xfrm flipV="1">
              <a:off x="2264" y="735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59" name="Line 17"/>
            <p:cNvSpPr>
              <a:spLocks noChangeShapeType="1"/>
            </p:cNvSpPr>
            <p:nvPr/>
          </p:nvSpPr>
          <p:spPr bwMode="auto">
            <a:xfrm flipV="1">
              <a:off x="1884" y="734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60" name="Line 18"/>
            <p:cNvSpPr>
              <a:spLocks noChangeShapeType="1"/>
            </p:cNvSpPr>
            <p:nvPr/>
          </p:nvSpPr>
          <p:spPr bwMode="auto">
            <a:xfrm flipV="1">
              <a:off x="2651" y="734"/>
              <a:ext cx="0" cy="1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61" name="Line 19"/>
            <p:cNvSpPr>
              <a:spLocks noChangeShapeType="1"/>
            </p:cNvSpPr>
            <p:nvPr/>
          </p:nvSpPr>
          <p:spPr bwMode="auto">
            <a:xfrm flipV="1">
              <a:off x="3040" y="734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62" name="Line 20"/>
            <p:cNvSpPr>
              <a:spLocks noChangeShapeType="1"/>
            </p:cNvSpPr>
            <p:nvPr/>
          </p:nvSpPr>
          <p:spPr bwMode="auto">
            <a:xfrm flipV="1">
              <a:off x="3403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63" name="Line 21"/>
            <p:cNvSpPr>
              <a:spLocks noChangeShapeType="1"/>
            </p:cNvSpPr>
            <p:nvPr/>
          </p:nvSpPr>
          <p:spPr bwMode="auto">
            <a:xfrm flipV="1">
              <a:off x="4172" y="742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64" name="Line 22"/>
            <p:cNvSpPr>
              <a:spLocks noChangeShapeType="1"/>
            </p:cNvSpPr>
            <p:nvPr/>
          </p:nvSpPr>
          <p:spPr bwMode="auto">
            <a:xfrm flipV="1">
              <a:off x="3824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0493" name="Line 23"/>
          <p:cNvSpPr>
            <a:spLocks noChangeShapeType="1"/>
          </p:cNvSpPr>
          <p:nvPr/>
        </p:nvSpPr>
        <p:spPr bwMode="auto">
          <a:xfrm>
            <a:off x="3773805" y="1445578"/>
            <a:ext cx="0" cy="0"/>
          </a:xfrm>
          <a:prstGeom prst="line">
            <a:avLst/>
          </a:prstGeom>
          <a:noFill/>
          <a:ln w="9525">
            <a:noFill/>
            <a:round/>
          </a:ln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3" name="Group 24"/>
          <p:cNvGrpSpPr/>
          <p:nvPr/>
        </p:nvGrpSpPr>
        <p:grpSpPr bwMode="auto">
          <a:xfrm>
            <a:off x="2696448" y="1267301"/>
            <a:ext cx="4106465" cy="298887"/>
            <a:chOff x="1351" y="1008"/>
            <a:chExt cx="3449" cy="335"/>
          </a:xfrm>
        </p:grpSpPr>
        <p:sp>
          <p:nvSpPr>
            <p:cNvPr id="20547" name="Text Box 25"/>
            <p:cNvSpPr txBox="1">
              <a:spLocks noChangeArrowheads="1"/>
            </p:cNvSpPr>
            <p:nvPr/>
          </p:nvSpPr>
          <p:spPr bwMode="auto">
            <a:xfrm>
              <a:off x="1351" y="1008"/>
              <a:ext cx="377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T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48" name="Text Box 26"/>
            <p:cNvSpPr txBox="1">
              <a:spLocks noChangeArrowheads="1"/>
            </p:cNvSpPr>
            <p:nvPr/>
          </p:nvSpPr>
          <p:spPr bwMode="auto">
            <a:xfrm>
              <a:off x="4039" y="1008"/>
              <a:ext cx="377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G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49" name="Text Box 27"/>
            <p:cNvSpPr txBox="1">
              <a:spLocks noChangeArrowheads="1"/>
            </p:cNvSpPr>
            <p:nvPr/>
          </p:nvSpPr>
          <p:spPr bwMode="auto">
            <a:xfrm>
              <a:off x="1776" y="1008"/>
              <a:ext cx="377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T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50" name="Text Box 28"/>
            <p:cNvSpPr txBox="1">
              <a:spLocks noChangeArrowheads="1"/>
            </p:cNvSpPr>
            <p:nvPr/>
          </p:nvSpPr>
          <p:spPr bwMode="auto">
            <a:xfrm>
              <a:off x="2544" y="1008"/>
              <a:ext cx="376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G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51" name="Text Box 29"/>
            <p:cNvSpPr txBox="1">
              <a:spLocks noChangeArrowheads="1"/>
            </p:cNvSpPr>
            <p:nvPr/>
          </p:nvSpPr>
          <p:spPr bwMode="auto">
            <a:xfrm>
              <a:off x="3696" y="1008"/>
              <a:ext cx="377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A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52" name="Text Box 30"/>
            <p:cNvSpPr txBox="1">
              <a:spLocks noChangeArrowheads="1"/>
            </p:cNvSpPr>
            <p:nvPr/>
          </p:nvSpPr>
          <p:spPr bwMode="auto">
            <a:xfrm>
              <a:off x="2936" y="1008"/>
              <a:ext cx="376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T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53" name="Text Box 31"/>
            <p:cNvSpPr txBox="1">
              <a:spLocks noChangeArrowheads="1"/>
            </p:cNvSpPr>
            <p:nvPr/>
          </p:nvSpPr>
          <p:spPr bwMode="auto">
            <a:xfrm>
              <a:off x="2119" y="1008"/>
              <a:ext cx="377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A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54" name="Text Box 32"/>
            <p:cNvSpPr txBox="1">
              <a:spLocks noChangeArrowheads="1"/>
            </p:cNvSpPr>
            <p:nvPr/>
          </p:nvSpPr>
          <p:spPr bwMode="auto">
            <a:xfrm>
              <a:off x="4423" y="1008"/>
              <a:ext cx="377" cy="3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rPr>
                <a:t>C</a:t>
              </a:r>
              <a:endPara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</p:grpSp>
      <p:grpSp>
        <p:nvGrpSpPr>
          <p:cNvPr id="4" name="Group 33"/>
          <p:cNvGrpSpPr/>
          <p:nvPr/>
        </p:nvGrpSpPr>
        <p:grpSpPr bwMode="auto">
          <a:xfrm rot="10800000">
            <a:off x="2233136" y="1447959"/>
            <a:ext cx="4875610" cy="185738"/>
            <a:chOff x="1104" y="672"/>
            <a:chExt cx="3936" cy="208"/>
          </a:xfrm>
        </p:grpSpPr>
        <p:sp>
          <p:nvSpPr>
            <p:cNvPr id="20537" name="Rectangle 34"/>
            <p:cNvSpPr>
              <a:spLocks noChangeArrowheads="1"/>
            </p:cNvSpPr>
            <p:nvPr/>
          </p:nvSpPr>
          <p:spPr bwMode="auto">
            <a:xfrm flipV="1">
              <a:off x="1104" y="672"/>
              <a:ext cx="3936" cy="6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endParaRPr lang="zh-CN" altLang="en-US" sz="135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38" name="Line 35"/>
            <p:cNvSpPr>
              <a:spLocks noChangeShapeType="1"/>
            </p:cNvSpPr>
            <p:nvPr/>
          </p:nvSpPr>
          <p:spPr bwMode="auto">
            <a:xfrm flipV="1">
              <a:off x="1493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39" name="Line 36"/>
            <p:cNvSpPr>
              <a:spLocks noChangeShapeType="1"/>
            </p:cNvSpPr>
            <p:nvPr/>
          </p:nvSpPr>
          <p:spPr bwMode="auto">
            <a:xfrm flipV="1">
              <a:off x="4521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40" name="Line 37"/>
            <p:cNvSpPr>
              <a:spLocks noChangeShapeType="1"/>
            </p:cNvSpPr>
            <p:nvPr/>
          </p:nvSpPr>
          <p:spPr bwMode="auto">
            <a:xfrm flipV="1">
              <a:off x="2264" y="735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41" name="Line 38"/>
            <p:cNvSpPr>
              <a:spLocks noChangeShapeType="1"/>
            </p:cNvSpPr>
            <p:nvPr/>
          </p:nvSpPr>
          <p:spPr bwMode="auto">
            <a:xfrm flipV="1">
              <a:off x="1884" y="734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42" name="Line 39"/>
            <p:cNvSpPr>
              <a:spLocks noChangeShapeType="1"/>
            </p:cNvSpPr>
            <p:nvPr/>
          </p:nvSpPr>
          <p:spPr bwMode="auto">
            <a:xfrm flipV="1">
              <a:off x="2651" y="734"/>
              <a:ext cx="0" cy="1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43" name="Line 40"/>
            <p:cNvSpPr>
              <a:spLocks noChangeShapeType="1"/>
            </p:cNvSpPr>
            <p:nvPr/>
          </p:nvSpPr>
          <p:spPr bwMode="auto">
            <a:xfrm flipV="1">
              <a:off x="3040" y="734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44" name="Line 41"/>
            <p:cNvSpPr>
              <a:spLocks noChangeShapeType="1"/>
            </p:cNvSpPr>
            <p:nvPr/>
          </p:nvSpPr>
          <p:spPr bwMode="auto">
            <a:xfrm flipV="1">
              <a:off x="3403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45" name="Line 42"/>
            <p:cNvSpPr>
              <a:spLocks noChangeShapeType="1"/>
            </p:cNvSpPr>
            <p:nvPr/>
          </p:nvSpPr>
          <p:spPr bwMode="auto">
            <a:xfrm flipV="1">
              <a:off x="4172" y="742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0546" name="Line 43"/>
            <p:cNvSpPr>
              <a:spLocks noChangeShapeType="1"/>
            </p:cNvSpPr>
            <p:nvPr/>
          </p:nvSpPr>
          <p:spPr bwMode="auto">
            <a:xfrm flipV="1">
              <a:off x="3824" y="733"/>
              <a:ext cx="0" cy="1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0496" name="Text Box 45"/>
          <p:cNvSpPr txBox="1">
            <a:spLocks noChangeArrowheads="1"/>
          </p:cNvSpPr>
          <p:nvPr/>
        </p:nvSpPr>
        <p:spPr bwMode="auto">
          <a:xfrm>
            <a:off x="1945005" y="1316990"/>
            <a:ext cx="6286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2·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8" name="Text Box 50"/>
          <p:cNvSpPr txBox="1">
            <a:spLocks noChangeArrowheads="1"/>
          </p:cNvSpPr>
          <p:nvPr/>
        </p:nvSpPr>
        <p:spPr bwMode="auto">
          <a:xfrm>
            <a:off x="4402455" y="1574165"/>
            <a:ext cx="800100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rPr>
              <a:t>转录</a:t>
            </a:r>
            <a:endParaRPr lang="zh-CN" altLang="en-US" sz="2100">
              <a:solidFill>
                <a:schemeClr val="tx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6" name="Group 51"/>
          <p:cNvGrpSpPr/>
          <p:nvPr/>
        </p:nvGrpSpPr>
        <p:grpSpPr bwMode="auto">
          <a:xfrm>
            <a:off x="1544955" y="2003981"/>
            <a:ext cx="5429250" cy="645975"/>
            <a:chOff x="384" y="1920"/>
            <a:chExt cx="4560" cy="555"/>
          </a:xfrm>
        </p:grpSpPr>
        <p:sp>
          <p:nvSpPr>
            <p:cNvPr id="20512" name="Text Box 52"/>
            <p:cNvSpPr txBox="1">
              <a:spLocks noChangeArrowheads="1"/>
            </p:cNvSpPr>
            <p:nvPr/>
          </p:nvSpPr>
          <p:spPr bwMode="auto">
            <a:xfrm>
              <a:off x="384" y="2198"/>
              <a:ext cx="672" cy="2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mRNA</a:t>
              </a:r>
              <a:endParaRPr lang="en-US" altLang="zh-CN"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13" name="Line 53"/>
            <p:cNvSpPr>
              <a:spLocks noChangeShapeType="1"/>
            </p:cNvSpPr>
            <p:nvPr/>
          </p:nvSpPr>
          <p:spPr bwMode="auto">
            <a:xfrm>
              <a:off x="2256" y="2256"/>
              <a:ext cx="0" cy="0"/>
            </a:xfrm>
            <a:prstGeom prst="line">
              <a:avLst/>
            </a:prstGeom>
            <a:noFill/>
            <a:ln w="9525">
              <a:noFill/>
              <a:round/>
            </a:ln>
          </p:spPr>
          <p:txBody>
            <a:bodyPr/>
            <a:lstStyle/>
            <a:p>
              <a:endParaRPr lang="zh-CN" altLang="en-US" sz="1350"/>
            </a:p>
          </p:txBody>
        </p:sp>
        <p:grpSp>
          <p:nvGrpSpPr>
            <p:cNvPr id="7" name="Group 54"/>
            <p:cNvGrpSpPr/>
            <p:nvPr/>
          </p:nvGrpSpPr>
          <p:grpSpPr bwMode="auto">
            <a:xfrm>
              <a:off x="1351" y="1920"/>
              <a:ext cx="3449" cy="257"/>
              <a:chOff x="1351" y="1008"/>
              <a:chExt cx="3449" cy="257"/>
            </a:xfrm>
          </p:grpSpPr>
          <p:sp>
            <p:nvSpPr>
              <p:cNvPr id="20527" name="Text Box 55"/>
              <p:cNvSpPr txBox="1">
                <a:spLocks noChangeArrowheads="1"/>
              </p:cNvSpPr>
              <p:nvPr/>
            </p:nvSpPr>
            <p:spPr bwMode="auto">
              <a:xfrm>
                <a:off x="1351" y="1008"/>
                <a:ext cx="377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0000CC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28" name="Text Box 56"/>
              <p:cNvSpPr txBox="1">
                <a:spLocks noChangeArrowheads="1"/>
              </p:cNvSpPr>
              <p:nvPr/>
            </p:nvSpPr>
            <p:spPr bwMode="auto">
              <a:xfrm>
                <a:off x="4039" y="1008"/>
                <a:ext cx="377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29" name="Text Box 57"/>
              <p:cNvSpPr txBox="1">
                <a:spLocks noChangeArrowheads="1"/>
              </p:cNvSpPr>
              <p:nvPr/>
            </p:nvSpPr>
            <p:spPr bwMode="auto">
              <a:xfrm>
                <a:off x="1776" y="1008"/>
                <a:ext cx="377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0000CC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30" name="Text Box 58"/>
              <p:cNvSpPr txBox="1">
                <a:spLocks noChangeArrowheads="1"/>
              </p:cNvSpPr>
              <p:nvPr/>
            </p:nvSpPr>
            <p:spPr bwMode="auto">
              <a:xfrm>
                <a:off x="2544" y="1008"/>
                <a:ext cx="376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31" name="Text Box 59"/>
              <p:cNvSpPr txBox="1">
                <a:spLocks noChangeArrowheads="1"/>
              </p:cNvSpPr>
              <p:nvPr/>
            </p:nvSpPr>
            <p:spPr bwMode="auto">
              <a:xfrm>
                <a:off x="3696" y="1008"/>
                <a:ext cx="377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32" name="Text Box 60"/>
              <p:cNvSpPr txBox="1">
                <a:spLocks noChangeArrowheads="1"/>
              </p:cNvSpPr>
              <p:nvPr/>
            </p:nvSpPr>
            <p:spPr bwMode="auto">
              <a:xfrm>
                <a:off x="2936" y="1008"/>
                <a:ext cx="376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0000CC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33" name="Text Box 61"/>
              <p:cNvSpPr txBox="1">
                <a:spLocks noChangeArrowheads="1"/>
              </p:cNvSpPr>
              <p:nvPr/>
            </p:nvSpPr>
            <p:spPr bwMode="auto">
              <a:xfrm>
                <a:off x="2119" y="1008"/>
                <a:ext cx="377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  <p:sp>
            <p:nvSpPr>
              <p:cNvPr id="20534" name="Text Box 62"/>
              <p:cNvSpPr txBox="1">
                <a:spLocks noChangeArrowheads="1"/>
              </p:cNvSpPr>
              <p:nvPr/>
            </p:nvSpPr>
            <p:spPr bwMode="auto">
              <a:xfrm>
                <a:off x="4423" y="1008"/>
                <a:ext cx="377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zh-TW" sz="1350">
                  <a:solidFill>
                    <a:srgbClr val="993300"/>
                  </a:solidFill>
                  <a:latin typeface="Arial" panose="020B0604020202020204" pitchFamily="34" charset="0"/>
                  <a:ea typeface="PMingLiU" panose="02020500000000000000" pitchFamily="18" charset="-120"/>
                </a:endParaRPr>
              </a:p>
            </p:txBody>
          </p:sp>
        </p:grpSp>
        <p:grpSp>
          <p:nvGrpSpPr>
            <p:cNvPr id="8" name="Group 63"/>
            <p:cNvGrpSpPr/>
            <p:nvPr/>
          </p:nvGrpSpPr>
          <p:grpSpPr bwMode="auto">
            <a:xfrm rot="10800000">
              <a:off x="1008" y="2144"/>
              <a:ext cx="3936" cy="208"/>
              <a:chOff x="1104" y="672"/>
              <a:chExt cx="3936" cy="208"/>
            </a:xfrm>
          </p:grpSpPr>
          <p:sp>
            <p:nvSpPr>
              <p:cNvPr id="20517" name="Rectangle 64"/>
              <p:cNvSpPr>
                <a:spLocks noChangeArrowheads="1"/>
              </p:cNvSpPr>
              <p:nvPr/>
            </p:nvSpPr>
            <p:spPr bwMode="auto">
              <a:xfrm flipV="1">
                <a:off x="1104" y="672"/>
                <a:ext cx="3936" cy="6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spcBef>
                    <a:spcPct val="50000"/>
                  </a:spcBef>
                </a:pPr>
                <a:endParaRPr lang="zh-CN" altLang="en-US" sz="135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518" name="Line 65"/>
              <p:cNvSpPr>
                <a:spLocks noChangeShapeType="1"/>
              </p:cNvSpPr>
              <p:nvPr/>
            </p:nvSpPr>
            <p:spPr bwMode="auto">
              <a:xfrm flipV="1">
                <a:off x="1493" y="733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19" name="Line 66"/>
              <p:cNvSpPr>
                <a:spLocks noChangeShapeType="1"/>
              </p:cNvSpPr>
              <p:nvPr/>
            </p:nvSpPr>
            <p:spPr bwMode="auto">
              <a:xfrm flipV="1">
                <a:off x="4521" y="733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20" name="Line 67"/>
              <p:cNvSpPr>
                <a:spLocks noChangeShapeType="1"/>
              </p:cNvSpPr>
              <p:nvPr/>
            </p:nvSpPr>
            <p:spPr bwMode="auto">
              <a:xfrm flipV="1">
                <a:off x="2264" y="735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21" name="Line 68"/>
              <p:cNvSpPr>
                <a:spLocks noChangeShapeType="1"/>
              </p:cNvSpPr>
              <p:nvPr/>
            </p:nvSpPr>
            <p:spPr bwMode="auto">
              <a:xfrm flipV="1">
                <a:off x="1884" y="734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22" name="Line 69"/>
              <p:cNvSpPr>
                <a:spLocks noChangeShapeType="1"/>
              </p:cNvSpPr>
              <p:nvPr/>
            </p:nvSpPr>
            <p:spPr bwMode="auto">
              <a:xfrm flipV="1">
                <a:off x="2651" y="734"/>
                <a:ext cx="0" cy="139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23" name="Line 70"/>
              <p:cNvSpPr>
                <a:spLocks noChangeShapeType="1"/>
              </p:cNvSpPr>
              <p:nvPr/>
            </p:nvSpPr>
            <p:spPr bwMode="auto">
              <a:xfrm flipV="1">
                <a:off x="3040" y="734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24" name="Line 71"/>
              <p:cNvSpPr>
                <a:spLocks noChangeShapeType="1"/>
              </p:cNvSpPr>
              <p:nvPr/>
            </p:nvSpPr>
            <p:spPr bwMode="auto">
              <a:xfrm flipV="1">
                <a:off x="3403" y="733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25" name="Line 72"/>
              <p:cNvSpPr>
                <a:spLocks noChangeShapeType="1"/>
              </p:cNvSpPr>
              <p:nvPr/>
            </p:nvSpPr>
            <p:spPr bwMode="auto">
              <a:xfrm flipV="1">
                <a:off x="4172" y="742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0526" name="Line 73"/>
              <p:cNvSpPr>
                <a:spLocks noChangeShapeType="1"/>
              </p:cNvSpPr>
              <p:nvPr/>
            </p:nvSpPr>
            <p:spPr bwMode="auto">
              <a:xfrm flipV="1">
                <a:off x="3824" y="733"/>
                <a:ext cx="0" cy="1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0"/>
              </a:p>
            </p:txBody>
          </p:sp>
        </p:grpSp>
        <p:sp>
          <p:nvSpPr>
            <p:cNvPr id="20516" name="Text Box 74"/>
            <p:cNvSpPr txBox="1">
              <a:spLocks noChangeArrowheads="1"/>
            </p:cNvSpPr>
            <p:nvPr/>
          </p:nvSpPr>
          <p:spPr bwMode="auto">
            <a:xfrm>
              <a:off x="3216" y="1920"/>
              <a:ext cx="336" cy="2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1350">
                <a:solidFill>
                  <a:srgbClr val="0000CC"/>
                </a:solidFill>
                <a:latin typeface="Arial" panose="020B0604020202020204" pitchFamily="3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20500" name="Text Box 77"/>
          <p:cNvSpPr txBox="1">
            <a:spLocks noChangeArrowheads="1"/>
          </p:cNvSpPr>
          <p:nvPr/>
        </p:nvSpPr>
        <p:spPr bwMode="auto">
          <a:xfrm>
            <a:off x="1483043" y="2857897"/>
            <a:ext cx="51435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写出转录出的</a:t>
            </a:r>
            <a:r>
              <a:rPr lang="zh-CN" altLang="en-US" sz="240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mRNA的碱基序列</a:t>
            </a:r>
            <a:endParaRPr lang="zh-CN" altLang="en-US" sz="240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501" name="AutoShape 82"/>
          <p:cNvSpPr>
            <a:spLocks noChangeArrowheads="1"/>
          </p:cNvSpPr>
          <p:nvPr/>
        </p:nvSpPr>
        <p:spPr bwMode="auto">
          <a:xfrm>
            <a:off x="7217093" y="1039575"/>
            <a:ext cx="270272" cy="1250156"/>
          </a:xfrm>
          <a:prstGeom prst="curvedLeftArrow">
            <a:avLst>
              <a:gd name="adj1" fmla="val 107929"/>
              <a:gd name="adj2" fmla="val 231277"/>
              <a:gd name="adj3" fmla="val 33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en-US" sz="135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2" name="Line 53"/>
          <p:cNvSpPr>
            <a:spLocks noChangeShapeType="1"/>
          </p:cNvSpPr>
          <p:nvPr/>
        </p:nvSpPr>
        <p:spPr bwMode="auto">
          <a:xfrm>
            <a:off x="3774996" y="2537381"/>
            <a:ext cx="0" cy="0"/>
          </a:xfrm>
          <a:prstGeom prst="line">
            <a:avLst/>
          </a:prstGeom>
          <a:noFill/>
          <a:ln w="9525">
            <a:noFill/>
            <a:round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9539" name="Text Box 55"/>
          <p:cNvSpPr txBox="1">
            <a:spLocks noChangeArrowheads="1"/>
          </p:cNvSpPr>
          <p:nvPr/>
        </p:nvSpPr>
        <p:spPr bwMode="auto">
          <a:xfrm>
            <a:off x="2696448" y="1965087"/>
            <a:ext cx="448865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0">
                <a:solidFill>
                  <a:srgbClr val="0000CC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U</a:t>
            </a:r>
            <a:endParaRPr lang="en-US" altLang="zh-TW" sz="1350">
              <a:solidFill>
                <a:srgbClr val="0000CC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40" name="Text Box 56"/>
          <p:cNvSpPr txBox="1">
            <a:spLocks noChangeArrowheads="1"/>
          </p:cNvSpPr>
          <p:nvPr/>
        </p:nvSpPr>
        <p:spPr bwMode="auto">
          <a:xfrm>
            <a:off x="5896849" y="1965087"/>
            <a:ext cx="448865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G</a:t>
            </a:r>
            <a:endParaRPr lang="en-US" altLang="zh-TW" sz="135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41" name="Text Box 57"/>
          <p:cNvSpPr txBox="1">
            <a:spLocks noChangeArrowheads="1"/>
          </p:cNvSpPr>
          <p:nvPr/>
        </p:nvSpPr>
        <p:spPr bwMode="auto">
          <a:xfrm>
            <a:off x="3202464" y="1965087"/>
            <a:ext cx="448866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0">
                <a:solidFill>
                  <a:srgbClr val="0000CC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U</a:t>
            </a:r>
            <a:endParaRPr lang="en-US" altLang="zh-TW" sz="1350">
              <a:solidFill>
                <a:srgbClr val="0000CC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42" name="Text Box 58"/>
          <p:cNvSpPr txBox="1">
            <a:spLocks noChangeArrowheads="1"/>
          </p:cNvSpPr>
          <p:nvPr/>
        </p:nvSpPr>
        <p:spPr bwMode="auto">
          <a:xfrm>
            <a:off x="4116864" y="1965087"/>
            <a:ext cx="447675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G</a:t>
            </a:r>
            <a:endParaRPr lang="en-US" altLang="zh-TW" sz="135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43" name="Text Box 59"/>
          <p:cNvSpPr txBox="1">
            <a:spLocks noChangeArrowheads="1"/>
          </p:cNvSpPr>
          <p:nvPr/>
        </p:nvSpPr>
        <p:spPr bwMode="auto">
          <a:xfrm>
            <a:off x="5488464" y="1965087"/>
            <a:ext cx="448866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A</a:t>
            </a:r>
            <a:endParaRPr lang="en-US" altLang="zh-TW" sz="135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44" name="Text Box 60"/>
          <p:cNvSpPr txBox="1">
            <a:spLocks noChangeArrowheads="1"/>
          </p:cNvSpPr>
          <p:nvPr/>
        </p:nvSpPr>
        <p:spPr bwMode="auto">
          <a:xfrm>
            <a:off x="4583589" y="1965087"/>
            <a:ext cx="447675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0">
                <a:solidFill>
                  <a:srgbClr val="0000CC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U</a:t>
            </a:r>
            <a:endParaRPr lang="en-US" altLang="zh-TW" sz="1350">
              <a:solidFill>
                <a:srgbClr val="0000CC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45" name="Text Box 61"/>
          <p:cNvSpPr txBox="1">
            <a:spLocks noChangeArrowheads="1"/>
          </p:cNvSpPr>
          <p:nvPr/>
        </p:nvSpPr>
        <p:spPr bwMode="auto">
          <a:xfrm>
            <a:off x="3610848" y="1965087"/>
            <a:ext cx="448865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A</a:t>
            </a:r>
            <a:endParaRPr lang="en-US" altLang="zh-TW" sz="135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46" name="Text Box 62"/>
          <p:cNvSpPr txBox="1">
            <a:spLocks noChangeArrowheads="1"/>
          </p:cNvSpPr>
          <p:nvPr/>
        </p:nvSpPr>
        <p:spPr bwMode="auto">
          <a:xfrm>
            <a:off x="6354049" y="1965087"/>
            <a:ext cx="448865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350">
                <a:solidFill>
                  <a:srgbClr val="993300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C</a:t>
            </a:r>
            <a:endParaRPr lang="en-US" altLang="zh-TW" sz="1350">
              <a:solidFill>
                <a:srgbClr val="993300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9558" name="Text Box 74"/>
          <p:cNvSpPr txBox="1">
            <a:spLocks noChangeArrowheads="1"/>
          </p:cNvSpPr>
          <p:nvPr/>
        </p:nvSpPr>
        <p:spPr bwMode="auto">
          <a:xfrm>
            <a:off x="4916964" y="1965087"/>
            <a:ext cx="400050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0">
                <a:solidFill>
                  <a:srgbClr val="0000CC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U</a:t>
            </a:r>
            <a:endParaRPr lang="en-US" altLang="zh-CN" sz="1350">
              <a:solidFill>
                <a:srgbClr val="0000CC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" name="六角星 8"/>
          <p:cNvSpPr/>
          <p:nvPr/>
        </p:nvSpPr>
        <p:spPr>
          <a:xfrm>
            <a:off x="904875" y="401955"/>
            <a:ext cx="1383030" cy="798195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/>
              <a:t>模板链</a:t>
            </a:r>
            <a:endParaRPr lang="zh-CN" altLang="en-US" sz="1600" b="1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123815" y="3318510"/>
            <a:ext cx="4086860" cy="173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2067560" y="579120"/>
            <a:ext cx="6286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1·</a:t>
            </a:r>
            <a:endParaRPr lang="en-US" altLang="zh-CN" sz="2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9" grpId="0"/>
      <p:bldP spid="19540" grpId="0"/>
      <p:bldP spid="19541" grpId="0"/>
      <p:bldP spid="19542" grpId="0"/>
      <p:bldP spid="19543" grpId="0"/>
      <p:bldP spid="19544" grpId="0"/>
      <p:bldP spid="19545" grpId="0"/>
      <p:bldP spid="19546" grpId="0"/>
      <p:bldP spid="19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654" y="1490869"/>
            <a:ext cx="6172200" cy="3219450"/>
          </a:xfrm>
        </p:spPr>
        <p:txBody>
          <a:bodyPr>
            <a:normAutofit fontScale="90000" lnSpcReduction="20000"/>
          </a:bodyPr>
          <a:lstStyle/>
          <a:p>
            <a:pPr algn="just" eaLnBrk="1" hangingPunct="1"/>
            <a:r>
              <a:rPr lang="zh-CN" altLang="en-US" sz="2700" b="1" dirty="0"/>
              <a:t>场所 </a:t>
            </a:r>
            <a:r>
              <a:rPr lang="zh-CN" altLang="en-US" sz="2700" b="1" u="sng" dirty="0"/>
              <a:t>                </a:t>
            </a:r>
            <a:r>
              <a:rPr lang="en-US" altLang="zh-CN" sz="2700" b="1" dirty="0"/>
              <a:t>. </a:t>
            </a:r>
            <a:endParaRPr lang="zh-CN" altLang="en-US" sz="2700" b="1" dirty="0"/>
          </a:p>
          <a:p>
            <a:pPr algn="just" eaLnBrk="1" hangingPunct="1"/>
            <a:r>
              <a:rPr lang="zh-CN" altLang="en-US" sz="2700" b="1" dirty="0">
                <a:latin typeface="宋体" panose="02010600030101010101" pitchFamily="2" charset="-122"/>
              </a:rPr>
              <a:t>模板</a:t>
            </a:r>
            <a:r>
              <a:rPr lang="zh-CN" altLang="en-US" sz="2700" b="1" u="sng" dirty="0">
                <a:latin typeface="宋体" panose="02010600030101010101" pitchFamily="2" charset="-122"/>
              </a:rPr>
              <a:t>             </a:t>
            </a:r>
            <a:r>
              <a:rPr lang="en-US" altLang="zh-CN" sz="2700" b="1" dirty="0">
                <a:latin typeface="宋体" panose="02010600030101010101" pitchFamily="2" charset="-122"/>
              </a:rPr>
              <a:t>.</a:t>
            </a:r>
            <a:endParaRPr lang="zh-CN" altLang="en-US" sz="2700" b="1" dirty="0">
              <a:latin typeface="宋体" panose="02010600030101010101" pitchFamily="2" charset="-122"/>
            </a:endParaRPr>
          </a:p>
          <a:p>
            <a:pPr algn="just" eaLnBrk="1" hangingPunct="1"/>
            <a:r>
              <a:rPr lang="zh-CN" altLang="en-US" sz="2700" b="1" dirty="0"/>
              <a:t>原则</a:t>
            </a:r>
            <a:r>
              <a:rPr lang="zh-CN" altLang="en-US" sz="2700" b="1" u="sng" dirty="0"/>
              <a:t>                              </a:t>
            </a:r>
            <a:r>
              <a:rPr lang="en-US" altLang="zh-CN" sz="2700" b="1" u="sng" dirty="0"/>
              <a:t>.</a:t>
            </a:r>
            <a:endParaRPr lang="zh-CN" altLang="en-US" sz="2700" b="1" dirty="0"/>
          </a:p>
          <a:p>
            <a:pPr algn="just" eaLnBrk="1" hangingPunct="1"/>
            <a:r>
              <a:rPr lang="zh-CN" altLang="en-US" sz="2700" b="1" dirty="0"/>
              <a:t>原料</a:t>
            </a:r>
            <a:r>
              <a:rPr lang="zh-CN" altLang="en-US" sz="2700" b="1" u="sng" dirty="0"/>
              <a:t>                               </a:t>
            </a:r>
            <a:r>
              <a:rPr lang="en-US" altLang="zh-CN" sz="2700" b="1" dirty="0"/>
              <a:t>.</a:t>
            </a:r>
            <a:endParaRPr lang="zh-CN" altLang="en-US" sz="2700" b="1" dirty="0"/>
          </a:p>
          <a:p>
            <a:pPr algn="just" eaLnBrk="1" hangingPunct="1"/>
            <a:r>
              <a:rPr lang="zh-CN" altLang="en-US" sz="2700" b="1" dirty="0"/>
              <a:t>酶    </a:t>
            </a:r>
            <a:r>
              <a:rPr lang="zh-CN" altLang="en-US" sz="2700" b="1" u="sng" dirty="0"/>
              <a:t>  </a:t>
            </a:r>
            <a:r>
              <a:rPr lang="zh-CN" altLang="en-US" sz="2700" b="1" u="sng" dirty="0">
                <a:solidFill>
                  <a:schemeClr val="tx1"/>
                </a:solidFill>
              </a:rPr>
              <a:t>                         </a:t>
            </a:r>
            <a:r>
              <a:rPr lang="en-US" altLang="zh-CN" sz="2700" b="1" u="sng" dirty="0">
                <a:solidFill>
                  <a:schemeClr val="tx1"/>
                </a:solidFill>
              </a:rPr>
              <a:t>.</a:t>
            </a:r>
            <a:r>
              <a:rPr lang="en-US" altLang="zh-CN" sz="2700" b="1" u="sng" dirty="0">
                <a:solidFill>
                  <a:schemeClr val="tx1"/>
                </a:solidFill>
              </a:rPr>
              <a:t>                </a:t>
            </a:r>
            <a:r>
              <a:rPr lang="en-US" altLang="zh-CN" sz="2700" b="1" dirty="0">
                <a:solidFill>
                  <a:schemeClr val="tx1"/>
                </a:solidFill>
              </a:rPr>
              <a:t>                        </a:t>
            </a:r>
            <a:r>
              <a:rPr lang="en-US" altLang="zh-CN" sz="2700" b="1" u="sng" dirty="0">
                <a:solidFill>
                  <a:schemeClr val="tx1"/>
                </a:solidFill>
              </a:rPr>
              <a:t>                      </a:t>
            </a:r>
            <a:r>
              <a:rPr lang="zh-CN" altLang="en-US" sz="2700" b="1" u="sng" dirty="0">
                <a:solidFill>
                  <a:schemeClr val="tx1"/>
                </a:solidFill>
              </a:rPr>
              <a:t>                        </a:t>
            </a:r>
            <a:r>
              <a:rPr lang="zh-CN" altLang="en-US" sz="2700" b="1" dirty="0">
                <a:solidFill>
                  <a:schemeClr val="tx1"/>
                </a:solidFill>
              </a:rPr>
              <a:t> </a:t>
            </a:r>
            <a:r>
              <a:rPr lang="zh-CN" altLang="en-US" sz="2700" b="1" u="sng" dirty="0"/>
              <a:t>                         </a:t>
            </a:r>
            <a:r>
              <a:rPr lang="zh-CN" altLang="en-US" sz="2700" b="1" dirty="0"/>
              <a:t>            </a:t>
            </a:r>
            <a:endParaRPr lang="zh-CN" altLang="en-US" sz="2700" b="1" dirty="0"/>
          </a:p>
          <a:p>
            <a:pPr algn="just" eaLnBrk="1" hangingPunct="1"/>
            <a:r>
              <a:rPr lang="zh-CN" altLang="en-US" sz="2700" b="1" dirty="0"/>
              <a:t>产物</a:t>
            </a:r>
            <a:r>
              <a:rPr lang="zh-CN" altLang="en-US" sz="2700" b="1" u="sng" dirty="0"/>
              <a:t>            </a:t>
            </a:r>
            <a:r>
              <a:rPr lang="en-US" altLang="zh-CN" sz="2700" b="1" dirty="0"/>
              <a:t>.</a:t>
            </a:r>
            <a:endParaRPr lang="zh-CN" altLang="en-US" sz="2700" b="1" dirty="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273284" y="2477421"/>
            <a:ext cx="285750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碱基互补配对</a:t>
            </a:r>
            <a:endParaRPr lang="zh-CN" altLang="en-US" sz="270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2313382" y="4031012"/>
            <a:ext cx="2160984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dirty="0">
                <a:solidFill>
                  <a:srgbClr val="0000FF"/>
                </a:solidFill>
                <a:ea typeface="宋体" panose="02010600030101010101" pitchFamily="2" charset="-122"/>
              </a:rPr>
              <a:t>RNA</a:t>
            </a:r>
            <a:endParaRPr lang="en-US" altLang="zh-CN" sz="27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355199" y="1463803"/>
            <a:ext cx="182880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dirty="0">
                <a:solidFill>
                  <a:srgbClr val="0000FF"/>
                </a:solidFill>
                <a:ea typeface="宋体" panose="02010600030101010101" pitchFamily="2" charset="-122"/>
              </a:rPr>
              <a:t>细胞核</a:t>
            </a:r>
            <a:endParaRPr lang="zh-CN" altLang="en-US" sz="27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164303" y="1970533"/>
            <a:ext cx="245745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dirty="0">
                <a:solidFill>
                  <a:srgbClr val="0000FF"/>
                </a:solidFill>
                <a:ea typeface="宋体" panose="02010600030101010101" pitchFamily="2" charset="-122"/>
              </a:rPr>
              <a:t>DNA</a:t>
            </a:r>
            <a:r>
              <a:rPr lang="zh-CN" altLang="en-US" sz="27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的一条链</a:t>
            </a:r>
            <a:endParaRPr lang="zh-CN" altLang="en-US" sz="27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164699" y="3017409"/>
            <a:ext cx="365760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>
                <a:solidFill>
                  <a:srgbClr val="0000FF"/>
                </a:solidFill>
                <a:ea typeface="宋体" panose="02010600030101010101" pitchFamily="2" charset="-122"/>
              </a:rPr>
              <a:t>4</a:t>
            </a:r>
            <a:r>
              <a:rPr lang="zh-CN" altLang="en-US" sz="2700">
                <a:solidFill>
                  <a:srgbClr val="0000FF"/>
                </a:solidFill>
                <a:ea typeface="宋体" panose="02010600030101010101" pitchFamily="2" charset="-122"/>
              </a:rPr>
              <a:t>种核糖核苷酸</a:t>
            </a:r>
            <a:endParaRPr lang="zh-CN" altLang="en-US" sz="270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67631" name="Rectangle 15"/>
          <p:cNvSpPr>
            <a:spLocks noChangeArrowheads="1"/>
          </p:cNvSpPr>
          <p:nvPr/>
        </p:nvSpPr>
        <p:spPr bwMode="auto">
          <a:xfrm>
            <a:off x="494030" y="775970"/>
            <a:ext cx="8329930" cy="506730"/>
          </a:xfrm>
          <a:prstGeom prst="rect">
            <a:avLst/>
          </a:prstGeom>
          <a:noFill/>
          <a:ln w="12700" cap="sq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在细胞核内，以DNA的一条链为模板合成RNA 的过程</a:t>
            </a:r>
            <a:endParaRPr lang="zh-CN" alt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6365"/>
            <a:ext cx="1674495" cy="6496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 录</a:t>
            </a:r>
            <a:endParaRPr lang="zh-CN" altLang="en-US" sz="3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5459095" y="1440180"/>
          <a:ext cx="3364865" cy="2909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4198620" imgH="3093720" progId="Paint.Picture">
                  <p:embed/>
                </p:oleObj>
              </mc:Choice>
              <mc:Fallback>
                <p:oleObj name="" r:id="rId2" imgW="4198620" imgH="309372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59095" y="1440180"/>
                        <a:ext cx="3364865" cy="2909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312747" y="3524282"/>
            <a:ext cx="2160984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dirty="0">
                <a:solidFill>
                  <a:srgbClr val="0000FF"/>
                </a:solidFill>
                <a:ea typeface="宋体" panose="02010600030101010101" pitchFamily="2" charset="-122"/>
              </a:rPr>
              <a:t>RNA</a:t>
            </a:r>
            <a:r>
              <a:rPr lang="zh-CN" altLang="en-US" sz="2700" dirty="0">
                <a:solidFill>
                  <a:srgbClr val="0000FF"/>
                </a:solidFill>
                <a:ea typeface="宋体" panose="02010600030101010101" pitchFamily="2" charset="-122"/>
              </a:rPr>
              <a:t>聚合酶</a:t>
            </a:r>
            <a:endParaRPr lang="zh-CN" altLang="en-US" sz="27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8" grpId="0"/>
      <p:bldP spid="15379" grpId="0"/>
      <p:bldP spid="15380" grpId="0"/>
      <p:bldP spid="367631" grpId="0" bldLvl="0" animBg="1"/>
      <p:bldP spid="367631" grpId="1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6" name="内容占位符 32771" descr="图6—10 蛋白质合成示意图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497965" y="1282700"/>
            <a:ext cx="5778500" cy="2824480"/>
          </a:xfrm>
          <a:prstGeom prst="rect">
            <a:avLst/>
          </a:prstGeom>
        </p:spPr>
      </p:pic>
      <p:sp>
        <p:nvSpPr>
          <p:cNvPr id="6150" name="矩形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6365"/>
            <a:ext cx="1674495" cy="6496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翻译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23925" y="775970"/>
            <a:ext cx="8121650" cy="506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将mRNA中的碱基序列翻译为蛋白质的氨基酸序列</a:t>
            </a:r>
            <a:endParaRPr lang="zh-CN" altLang="en-US" sz="27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08405" y="4107180"/>
            <a:ext cx="69030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mRNA上的碱基与蛋白质的氨基酸之间是如何精确识别对应呢？</a:t>
            </a:r>
            <a:endParaRPr lang="zh-CN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  <p:bldP spid="10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6365"/>
            <a:ext cx="1674495" cy="6496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lang="en-US" altLang="zh-CN" sz="3200" dirty="0" err="1" smtClean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tRNA</a:t>
            </a:r>
            <a:endParaRPr lang="en-US" altLang="zh-CN" sz="3200" dirty="0" err="1" smtClean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3796" name="内容占位符 32771" descr="图6—10 蛋白质合成示意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160" y="1062990"/>
            <a:ext cx="5217160" cy="2550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06905" y="189865"/>
            <a:ext cx="5161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既能识别</a:t>
            </a:r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mRNA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  又能识别氨基酸</a:t>
            </a:r>
            <a:endParaRPr lang="zh-CN" altLang="en-US" sz="2800" dirty="0" smtClean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7" name="图片 6" descr="tRN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732155"/>
            <a:ext cx="3385185" cy="36791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30570" y="3708400"/>
            <a:ext cx="274129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708900" y="3340100"/>
            <a:ext cx="101473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comb/>
      </p:transition>
    </mc:Choice>
    <mc:Fallback>
      <p:transition advClick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" grpId="0"/>
      <p:bldP spid="6" grpId="1"/>
      <p:bldP spid="8" grpId="0" bldLvl="0" animBg="1"/>
      <p:bldP spid="8" grpId="1" animBg="1"/>
      <p:bldP spid="10" grpId="0" bldLvl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74" name="Text Box 42"/>
          <p:cNvSpPr txBox="1">
            <a:spLocks noChangeArrowheads="1"/>
          </p:cNvSpPr>
          <p:nvPr/>
        </p:nvSpPr>
        <p:spPr bwMode="auto">
          <a:xfrm>
            <a:off x="1235075" y="659765"/>
            <a:ext cx="692721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r>
              <a:rPr kumimoji="1" lang="en-US" altLang="zh-CN" sz="240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mRNA</a:t>
            </a:r>
            <a:r>
              <a:rPr kumimoji="1" lang="zh-CN" altLang="en-US" sz="2400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上决定氨基酸的三个</a:t>
            </a:r>
            <a:r>
              <a:rPr kumimoji="1" lang="zh-CN" altLang="en-US" sz="2400">
                <a:solidFill>
                  <a:srgbClr val="CC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相邻</a:t>
            </a:r>
            <a:r>
              <a:rPr kumimoji="1" lang="zh-CN" altLang="en-US" sz="2400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的</a:t>
            </a:r>
            <a:r>
              <a:rPr kumimoji="1"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碱基</a:t>
            </a:r>
            <a:endParaRPr kumimoji="1" lang="zh-CN" altLang="en-US" sz="240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420" name="AutoShape 36"/>
          <p:cNvSpPr/>
          <p:nvPr/>
        </p:nvSpPr>
        <p:spPr bwMode="auto">
          <a:xfrm rot="5373375" flipH="1">
            <a:off x="1682115" y="1405890"/>
            <a:ext cx="368300" cy="663575"/>
          </a:xfrm>
          <a:prstGeom prst="leftBrace">
            <a:avLst>
              <a:gd name="adj1" fmla="val 16628"/>
              <a:gd name="adj2" fmla="val 52108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350"/>
          </a:p>
        </p:txBody>
      </p:sp>
      <p:graphicFrame>
        <p:nvGraphicFramePr>
          <p:cNvPr id="17" name="对象 16"/>
          <p:cNvGraphicFramePr/>
          <p:nvPr/>
        </p:nvGraphicFramePr>
        <p:xfrm>
          <a:off x="1034415" y="1550670"/>
          <a:ext cx="5655945" cy="2120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" imgW="1775460" imgH="746760" progId="Paint.Picture">
                  <p:embed/>
                </p:oleObj>
              </mc:Choice>
              <mc:Fallback>
                <p:oleObj name="" r:id="rId1" imgW="1775460" imgH="746760" progId="Paint.Picture">
                  <p:embed/>
                  <p:pic>
                    <p:nvPicPr>
                      <p:cNvPr id="0" name="图片 17"/>
                      <p:cNvPicPr/>
                      <p:nvPr/>
                    </p:nvPicPr>
                    <p:blipFill>
                      <a:blip r:embed="rId2">
                        <a:lum bright="-42000" contrast="66000"/>
                      </a:blip>
                      <a:stretch>
                        <a:fillRect/>
                      </a:stretch>
                    </p:blipFill>
                    <p:spPr>
                      <a:xfrm>
                        <a:off x="1034415" y="1550670"/>
                        <a:ext cx="5655945" cy="2120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51790" y="76200"/>
            <a:ext cx="140398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kumimoji="1" lang="zh-CN" altLang="en-US" sz="3200" b="1">
                <a:solidFill>
                  <a:srgbClr val="333399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密码子</a:t>
            </a:r>
            <a:endParaRPr kumimoji="1" lang="zh-CN" altLang="en-US" sz="3200" b="1">
              <a:solidFill>
                <a:srgbClr val="333399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0" y="0"/>
          <a:ext cx="6036945" cy="4900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585460" imgH="4488180" progId="Paint.Picture">
                  <p:embed/>
                </p:oleObj>
              </mc:Choice>
              <mc:Fallback>
                <p:oleObj name="" r:id="rId1" imgW="5585460" imgH="448818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036945" cy="4900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6036945" y="1054735"/>
            <a:ext cx="3106420" cy="3999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en-US" altLang="zh-CN" sz="2400" b="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24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①</a:t>
            </a:r>
            <a:r>
              <a:rPr kumimoji="1" lang="zh-CN" alt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+mn-ea"/>
              </a:rPr>
              <a:t>一个密码子只和一种氨基酸相对应（专一性）</a:t>
            </a:r>
            <a:endParaRPr kumimoji="1" lang="zh-CN" altLang="en-US" sz="20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②</a:t>
            </a:r>
            <a:r>
              <a:rPr kumimoji="1" lang="zh-CN" alt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</a:t>
            </a:r>
            <a:r>
              <a:rPr kumimoji="1" lang="zh-CN" alt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+mn-ea"/>
              </a:rPr>
              <a:t>一种氨基酸可以和多个密码子对应（简并性）</a:t>
            </a:r>
            <a:endParaRPr kumimoji="1" lang="zh-CN" altLang="en-US" sz="20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+mn-ea"/>
            </a:endParaRPr>
          </a:p>
          <a:p>
            <a:pPr eaLnBrk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+mn-ea"/>
              </a:rPr>
              <a:t>③</a:t>
            </a:r>
            <a:r>
              <a:rPr kumimoji="1" lang="zh-CN" alt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两个起始密码子，三个终止密码子</a:t>
            </a:r>
            <a:endParaRPr kumimoji="1" lang="zh-CN" altLang="en-US" sz="20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eaLnBrk="1">
              <a:lnSpc>
                <a:spcPct val="150000"/>
              </a:lnSpc>
              <a:spcAft>
                <a:spcPts val="600"/>
              </a:spcAft>
            </a:pPr>
            <a:r>
              <a:rPr kumimoji="1" lang="zh-CN" altLang="en-US" sz="2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④</a:t>
            </a:r>
            <a:r>
              <a:rPr kumimoji="1" lang="zh-CN" altLang="en-US" sz="2000" dirty="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+mn-ea"/>
              </a:rPr>
              <a:t>地球上几乎所有的生物体都公用此密码子表（ 通用性）</a:t>
            </a:r>
            <a:endParaRPr kumimoji="1" lang="zh-CN" altLang="en-US" sz="2000" dirty="0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50940" y="439420"/>
            <a:ext cx="2892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21</a:t>
            </a:r>
            <a:r>
              <a:rPr lang="zh-CN" altLang="en-US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种氨基酸，</a:t>
            </a:r>
            <a:r>
              <a:rPr lang="en-US" altLang="zh-CN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64</a:t>
            </a:r>
            <a:r>
              <a:rPr lang="zh-CN" altLang="en-US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种密码子</a:t>
            </a:r>
            <a:endParaRPr lang="zh-CN" altLang="en-US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/>
      <p:bldP spid="3379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15517" y="3586968"/>
            <a:ext cx="144248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4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、病毒的感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染周期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7" y="1342036"/>
            <a:ext cx="566265" cy="2245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话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说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病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毒</a:t>
            </a:r>
            <a:endParaRPr kumimoji="1"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一</a:t>
            </a:r>
            <a:endParaRPr kumimoji="1"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9338" y="2399352"/>
            <a:ext cx="16644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3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、病毒的利弊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44217" y="503224"/>
            <a:ext cx="16748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1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、病毒的发现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66109" y="3654065"/>
            <a:ext cx="701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楷体" panose="02010609060101010101" charset="-122"/>
                <a:ea typeface="楷体" panose="02010609060101010101" charset="-122"/>
              </a:rPr>
              <a:t>侵入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6110" y="3220211"/>
            <a:ext cx="7017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吸附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698623" y="718033"/>
            <a:ext cx="209224" cy="319711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2632983" y="778360"/>
            <a:ext cx="235504" cy="136742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左大括号 16"/>
          <p:cNvSpPr/>
          <p:nvPr/>
        </p:nvSpPr>
        <p:spPr>
          <a:xfrm>
            <a:off x="2386704" y="2959483"/>
            <a:ext cx="250702" cy="18129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410723" y="2747065"/>
            <a:ext cx="6045471" cy="2308324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903068" y="1206091"/>
            <a:ext cx="17160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2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、病毒的形态、结构和分类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5355218" y="447056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-35867" y="-166376"/>
            <a:ext cx="209486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kern="100" dirty="0">
                <a:latin typeface="+mn-ea"/>
              </a:rPr>
              <a:t>归纳总结</a:t>
            </a:r>
            <a:endParaRPr lang="zh-CN" altLang="zh-CN" sz="2400" kern="100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03095" y="278936"/>
            <a:ext cx="23946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比较病毒和细菌：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病毒寄生在活细胞中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08469" y="361275"/>
            <a:ext cx="2954655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</a:t>
            </a:r>
            <a:r>
              <a:rPr kumimoji="1" lang="zh-CN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生命活动离不开细胞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61305" y="1147800"/>
            <a:ext cx="31802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噬菌体病毒和疱疹病毒的结构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3442974" y="3733707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824377" y="1331089"/>
            <a:ext cx="2236496" cy="3000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350" dirty="0">
                <a:latin typeface="Kaiti SC" panose="02010600040101010101" pitchFamily="2" charset="-122"/>
                <a:ea typeface="Kaiti SC" panose="02010600040101010101" pitchFamily="2" charset="-122"/>
              </a:rPr>
              <a:t>思考：结构和功能相适应</a:t>
            </a:r>
            <a:endParaRPr lang="zh-CN" altLang="en-US" sz="135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871629" y="1813311"/>
            <a:ext cx="13388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病毒的分类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4195184" y="1946899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630769" y="2173848"/>
            <a:ext cx="2821606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DNA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和</a:t>
            </a:r>
            <a:r>
              <a:rPr kumimoji="1" lang="en-US" altLang="zh-CN" dirty="0">
                <a:latin typeface="Kaiti SC" panose="02010600040101010101" pitchFamily="2" charset="-122"/>
                <a:ea typeface="Kaiti SC" panose="02010600040101010101" pitchFamily="2" charset="-122"/>
              </a:rPr>
              <a:t>RNA</a:t>
            </a:r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的比较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12662" y="1625977"/>
            <a:ext cx="1800493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噬菌体侵染细菌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36" name="左大括号 35"/>
          <p:cNvSpPr/>
          <p:nvPr/>
        </p:nvSpPr>
        <p:spPr>
          <a:xfrm>
            <a:off x="4511033" y="1655866"/>
            <a:ext cx="65315" cy="768893"/>
          </a:xfrm>
          <a:prstGeom prst="leftBrace">
            <a:avLst>
              <a:gd name="adj1" fmla="val 245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左大括号 36"/>
          <p:cNvSpPr/>
          <p:nvPr/>
        </p:nvSpPr>
        <p:spPr>
          <a:xfrm rot="10800000">
            <a:off x="6540385" y="1274617"/>
            <a:ext cx="209112" cy="63694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725659" y="2734027"/>
            <a:ext cx="3416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复习：哺乳动物细胞的基本结构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671980" y="4609178"/>
            <a:ext cx="13917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组装和释放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99827" y="4122994"/>
            <a:ext cx="32212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蛋白质合成和基因组的复制</a:t>
            </a:r>
            <a:endParaRPr kumimoji="1" lang="zh-CN" altLang="en-US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798330" y="3236793"/>
            <a:ext cx="3820277" cy="3000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50" dirty="0">
                <a:latin typeface="Kaiti SC" panose="02010600040101010101" pitchFamily="2" charset="-122"/>
                <a:ea typeface="Kaiti SC" panose="02010600040101010101" pitchFamily="2" charset="-122"/>
              </a:rPr>
              <a:t>探究：</a:t>
            </a:r>
            <a:r>
              <a:rPr lang="zh-CN" altLang="zh-CN" sz="1350" dirty="0">
                <a:latin typeface="Kaiti SC" panose="02010600040101010101" pitchFamily="2" charset="-122"/>
                <a:ea typeface="Kaiti SC" panose="02010600040101010101" pitchFamily="2" charset="-122"/>
              </a:rPr>
              <a:t>病毒的核衣壳结合到微管并转运到细胞核</a:t>
            </a:r>
            <a:endParaRPr lang="zh-CN" altLang="en-US" sz="135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776835" y="3654065"/>
            <a:ext cx="2262158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复习：细胞核的结构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3425548" y="3313228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6346372" y="4157619"/>
            <a:ext cx="2089033" cy="30008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350" dirty="0">
                <a:latin typeface="Kaiti SC" panose="02010600040101010101" pitchFamily="2" charset="-122"/>
                <a:ea typeface="Kaiti SC" panose="02010600040101010101" pitchFamily="2" charset="-122"/>
              </a:rPr>
              <a:t>训练：获取关键信息能力</a:t>
            </a:r>
            <a:endParaRPr lang="en-US" altLang="zh-CN" sz="135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48" name="右箭头 47"/>
          <p:cNvSpPr/>
          <p:nvPr/>
        </p:nvSpPr>
        <p:spPr>
          <a:xfrm>
            <a:off x="5935852" y="4216669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右箭头 48"/>
          <p:cNvSpPr/>
          <p:nvPr/>
        </p:nvSpPr>
        <p:spPr>
          <a:xfrm>
            <a:off x="4139444" y="4697301"/>
            <a:ext cx="295753" cy="1726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4521486" y="4633672"/>
            <a:ext cx="1338828" cy="369332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kumimoji="1" lang="zh-CN" altLang="en-US" dirty="0">
                <a:latin typeface="Kaiti SC" panose="02010600040101010101" pitchFamily="2" charset="-122"/>
                <a:ea typeface="Kaiti SC" panose="02010600040101010101" pitchFamily="2" charset="-122"/>
              </a:rPr>
              <a:t>复习：胞吐</a:t>
            </a:r>
            <a:endParaRPr kumimoji="1" lang="en-US" altLang="zh-CN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4245610" y="408305"/>
          <a:ext cx="4624705" cy="4290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4030980" imgH="4107180" progId="Paint.Picture">
                  <p:embed/>
                </p:oleObj>
              </mc:Choice>
              <mc:Fallback>
                <p:oleObj name="" r:id="rId1" imgW="4030980" imgH="410718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45610" y="408305"/>
                        <a:ext cx="4624705" cy="4290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958715" y="4699000"/>
            <a:ext cx="391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蛋白质合成示意图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82880" y="589915"/>
            <a:ext cx="40627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第一步 m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进入细胞质与核糖体结合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携带甲硫氨酸的t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通过与碱基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AUG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互补配对进入位点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第二步  携带某个氨基酸的t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以同样的方式进入位点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第三步 甲硫氨酸与这个氨基酸形成肽键从而转移到位点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的t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第四步 核糖体沿m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移动，读取下一个密码子。原位点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的t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离开核糖体，原位点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的t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入位点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，一个新的携带氨基酸的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tRNA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进入位点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，继续肽链的合成。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随着核糖体的移动，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t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RN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以上述方式将携带的氨基酸输送过来，以合成肽链，直到核糖体遇到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R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NA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的终止密码子</a:t>
            </a:r>
            <a:r>
              <a:rPr lang="en-US" altLang="zh-CN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1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合成才终止</a:t>
            </a:r>
            <a:endParaRPr lang="zh-CN" altLang="en-US" sz="1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0" name="矩形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674495" cy="6496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翻译</a:t>
            </a:r>
            <a:endParaRPr lang="zh-CN" altLang="en-US" sz="3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1" animBg="1"/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7996" y="1461770"/>
            <a:ext cx="6172200" cy="321945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zh-CN" altLang="en-US" sz="2700" b="1" dirty="0"/>
              <a:t>场所</a:t>
            </a:r>
            <a:r>
              <a:rPr lang="zh-CN" altLang="en-US" sz="2700" b="1" u="sng" dirty="0"/>
              <a:t>                     </a:t>
            </a:r>
            <a:r>
              <a:rPr lang="en-US" altLang="zh-CN" sz="2700" b="1" dirty="0"/>
              <a:t>.</a:t>
            </a:r>
            <a:endParaRPr lang="zh-CN" altLang="en-US" sz="2700" b="1" dirty="0"/>
          </a:p>
          <a:p>
            <a:pPr algn="just" eaLnBrk="1" hangingPunct="1"/>
            <a:r>
              <a:rPr lang="zh-CN" altLang="en-US" sz="2700" b="1" dirty="0">
                <a:latin typeface="宋体" panose="02010600030101010101" pitchFamily="2" charset="-122"/>
              </a:rPr>
              <a:t>模板</a:t>
            </a:r>
            <a:r>
              <a:rPr lang="zh-CN" altLang="en-US" sz="2700" b="1" u="sng" dirty="0">
                <a:latin typeface="宋体" panose="02010600030101010101" pitchFamily="2" charset="-122"/>
              </a:rPr>
              <a:t>             </a:t>
            </a:r>
            <a:r>
              <a:rPr lang="en-US" altLang="zh-CN" sz="2700" b="1" dirty="0">
                <a:latin typeface="宋体" panose="02010600030101010101" pitchFamily="2" charset="-122"/>
              </a:rPr>
              <a:t>.</a:t>
            </a:r>
            <a:endParaRPr lang="zh-CN" altLang="en-US" sz="2700" b="1" dirty="0">
              <a:latin typeface="宋体" panose="02010600030101010101" pitchFamily="2" charset="-122"/>
            </a:endParaRPr>
          </a:p>
          <a:p>
            <a:pPr algn="just" eaLnBrk="1" hangingPunct="1"/>
            <a:r>
              <a:rPr lang="zh-CN" altLang="en-US" sz="2700" b="1" dirty="0"/>
              <a:t>原则</a:t>
            </a:r>
            <a:r>
              <a:rPr lang="zh-CN" altLang="en-US" sz="2700" b="1" u="sng" dirty="0"/>
              <a:t>                            </a:t>
            </a:r>
            <a:r>
              <a:rPr lang="en-US" altLang="zh-CN" sz="2700" b="1" dirty="0"/>
              <a:t>.</a:t>
            </a:r>
            <a:endParaRPr lang="zh-CN" altLang="en-US" sz="2700" b="1" dirty="0"/>
          </a:p>
          <a:p>
            <a:pPr algn="just" eaLnBrk="1" hangingPunct="1"/>
            <a:r>
              <a:rPr lang="zh-CN" altLang="en-US" sz="2700" b="1" dirty="0"/>
              <a:t>原料</a:t>
            </a:r>
            <a:r>
              <a:rPr lang="zh-CN" altLang="en-US" sz="2700" b="1" u="sng" dirty="0"/>
              <a:t>                            </a:t>
            </a:r>
            <a:r>
              <a:rPr lang="en-US" altLang="zh-CN" sz="2700" b="1" dirty="0"/>
              <a:t>.</a:t>
            </a:r>
            <a:endParaRPr lang="zh-CN" altLang="en-US" sz="2700" b="1" dirty="0"/>
          </a:p>
          <a:p>
            <a:pPr algn="just" eaLnBrk="1" hangingPunct="1"/>
            <a:r>
              <a:rPr lang="zh-CN" altLang="en-US" sz="2700" b="1" dirty="0"/>
              <a:t>产物</a:t>
            </a:r>
            <a:r>
              <a:rPr lang="zh-CN" altLang="en-US" sz="2700" b="1" u="sng" dirty="0"/>
              <a:t>                            </a:t>
            </a:r>
            <a:r>
              <a:rPr lang="zh-CN" altLang="en-US" sz="2700" b="1" dirty="0"/>
              <a:t>。</a:t>
            </a:r>
            <a:endParaRPr lang="zh-CN" altLang="en-US" sz="2700" b="1" dirty="0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728183" y="2664525"/>
            <a:ext cx="285750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碱基互补配对</a:t>
            </a:r>
            <a:endParaRPr lang="zh-CN" altLang="en-US" sz="27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780016" y="3834751"/>
            <a:ext cx="2753915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蛋白质（肽链）</a:t>
            </a:r>
            <a:endParaRPr lang="zh-CN" altLang="en-US" sz="27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991232" y="1462074"/>
            <a:ext cx="3024188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dirty="0">
                <a:solidFill>
                  <a:srgbClr val="0000FF"/>
                </a:solidFill>
                <a:ea typeface="宋体" panose="02010600030101010101" pitchFamily="2" charset="-122"/>
              </a:rPr>
              <a:t>细胞质（核糖体）</a:t>
            </a:r>
            <a:endParaRPr lang="zh-CN" altLang="en-US" sz="27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1928606" y="2060879"/>
            <a:ext cx="245745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dirty="0">
                <a:solidFill>
                  <a:srgbClr val="0000FF"/>
                </a:solidFill>
                <a:ea typeface="宋体" panose="02010600030101010101" pitchFamily="2" charset="-122"/>
              </a:rPr>
              <a:t>mRNA</a:t>
            </a:r>
            <a:endParaRPr lang="en-US" altLang="zh-CN" sz="27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1674605" y="3205069"/>
            <a:ext cx="365760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700" dirty="0">
                <a:solidFill>
                  <a:srgbClr val="0000FF"/>
                </a:solidFill>
                <a:ea typeface="宋体" panose="02010600030101010101" pitchFamily="2" charset="-122"/>
              </a:rPr>
              <a:t>氨基酸</a:t>
            </a:r>
            <a:endParaRPr lang="zh-CN" altLang="en-US" sz="2700" dirty="0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1751330" y="501015"/>
            <a:ext cx="6285865" cy="922020"/>
          </a:xfrm>
          <a:prstGeom prst="rect">
            <a:avLst/>
          </a:prstGeom>
          <a:noFill/>
          <a:ln w="12700" cap="sq" algn="ctr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细胞质中，以mRNA为模板，合成具有一定氨基酸序列的蛋白质的过程</a:t>
            </a:r>
            <a:endParaRPr lang="zh-CN" altLang="en-US" sz="27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26365"/>
            <a:ext cx="1674495" cy="6496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翻译</a:t>
            </a:r>
            <a:endParaRPr lang="zh-CN" altLang="en-US" sz="3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3796" name="内容占位符 32771" descr="图6—10 蛋白质合成示意图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0135" y="2366010"/>
            <a:ext cx="3816985" cy="1865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8" grpId="0"/>
      <p:bldP spid="15379" grpId="0"/>
      <p:bldP spid="15380" grpId="0"/>
      <p:bldP spid="15381" grpId="0"/>
      <p:bldP spid="375817" grpId="0" bldLvl="0" animBg="1"/>
      <p:bldP spid="615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lum bright="-24000" contrast="48000"/>
          </a:blip>
          <a:srcRect b="43388"/>
          <a:stretch>
            <a:fillRect/>
          </a:stretch>
        </p:blipFill>
        <p:spPr>
          <a:xfrm>
            <a:off x="140970" y="0"/>
            <a:ext cx="5008245" cy="39287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306060" y="535940"/>
            <a:ext cx="32785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细胞核中的</a:t>
            </a:r>
            <a:r>
              <a:rPr 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DNA</a:t>
            </a:r>
            <a:r>
              <a:rPr 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如何指导细胞质中蛋白质的合成？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905000" y="1282065"/>
            <a:ext cx="1699895" cy="3638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678420" y="2059305"/>
            <a:ext cx="79438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基因的表达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21020" y="1919605"/>
            <a:ext cx="10420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DNA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1020" y="2757170"/>
            <a:ext cx="131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mRNA</a:t>
            </a:r>
            <a:endParaRPr lang="en-US" altLang="zh-CN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1020" y="3721100"/>
            <a:ext cx="1439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蛋白质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 rot="5400000">
            <a:off x="5704840" y="3389630"/>
            <a:ext cx="58610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5400000">
            <a:off x="5748020" y="2562860"/>
            <a:ext cx="501015" cy="77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37580" y="2351405"/>
            <a:ext cx="116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转录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36310" y="3199130"/>
            <a:ext cx="116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翻译</a:t>
            </a:r>
            <a:endParaRPr lang="zh-CN" altLang="en-US" sz="28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6950075" y="2059940"/>
            <a:ext cx="534035" cy="2087245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/>
      <p:bldP spid="5" grpId="0"/>
      <p:bldP spid="13" grpId="0"/>
      <p:bldP spid="7" grpId="0" animBg="1"/>
      <p:bldP spid="6" grpId="0"/>
      <p:bldP spid="14" grpId="0" bldLvl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对象 3"/>
          <p:cNvGraphicFramePr/>
          <p:nvPr/>
        </p:nvGraphicFramePr>
        <p:xfrm>
          <a:off x="1455420" y="183515"/>
          <a:ext cx="5217795" cy="4580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4069080" imgH="3368040" progId="Paint.Picture">
                  <p:embed/>
                </p:oleObj>
              </mc:Choice>
              <mc:Fallback>
                <p:oleObj name="" r:id="rId1" imgW="4069080" imgH="336804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55420" y="183515"/>
                        <a:ext cx="5217795" cy="4580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image109.360doc.com/DownloadImg/2020/03/1307/185259886_1_2020031307235298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676" name="AutoShape 4" descr="http://image109.360doc.com/DownloadImg/2020/03/1307/185259886_1_2020031307235298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56690" y="160020"/>
            <a:ext cx="5600065" cy="312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2275840" y="3284855"/>
            <a:ext cx="3961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新型冠状病毒（COVID-19病毒）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305560" y="3870960"/>
            <a:ext cx="67652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新型冠状病毒的RNA如何复制？如何指导蛋白质的合成？</a:t>
            </a:r>
            <a:endParaRPr lang="zh-CN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58398" y="999136"/>
            <a:ext cx="566265" cy="2245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话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说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病</a:t>
            </a:r>
            <a:endParaRPr kumimoji="1" lang="en-US" altLang="zh-CN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毒</a:t>
            </a:r>
            <a:endParaRPr kumimoji="1"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CN" altLang="en-US" sz="2800" dirty="0">
                <a:latin typeface="Kaiti SC" panose="02010600040101010101" pitchFamily="2" charset="-122"/>
                <a:ea typeface="Kaiti SC" panose="02010600040101010101" pitchFamily="2" charset="-122"/>
              </a:rPr>
              <a:t>二</a:t>
            </a:r>
            <a:endParaRPr kumimoji="1" lang="zh-CN" altLang="en-US" sz="2800" dirty="0"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5110" y="499110"/>
            <a:ext cx="7496810" cy="4072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lum bright="-24000" contrast="48000"/>
          </a:blip>
          <a:srcRect b="43388"/>
          <a:stretch>
            <a:fillRect/>
          </a:stretch>
        </p:blipFill>
        <p:spPr>
          <a:xfrm>
            <a:off x="0" y="227965"/>
            <a:ext cx="6281420" cy="45142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71005" y="2301240"/>
            <a:ext cx="2212340" cy="7067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早期蛋白（β蛋白）（步骤12)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71005" y="3359150"/>
            <a:ext cx="2212340" cy="7067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晚期蛋白（γ蛋白）（步骤15）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1620" y="2301240"/>
            <a:ext cx="678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6700" algn="l" eaLnBrk="1">
              <a:lnSpc>
                <a:spcPct val="10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71005" y="1196340"/>
            <a:ext cx="2212340" cy="70675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立早期蛋白（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α</a:t>
            </a:r>
            <a:r>
              <a:rPr lang="zh-CN" altLang="zh-CN" sz="2000" dirty="0">
                <a:latin typeface="楷体" panose="02010609060101010101" charset="-122"/>
                <a:ea typeface="楷体" panose="02010609060101010101" charset="-122"/>
              </a:rPr>
              <a:t>蛋白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）步骤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09" y="296813"/>
            <a:ext cx="2740726" cy="18905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"/>
          <p:cNvGrpSpPr/>
          <p:nvPr/>
        </p:nvGrpSpPr>
        <p:grpSpPr bwMode="auto">
          <a:xfrm>
            <a:off x="1136650" y="296545"/>
            <a:ext cx="6684010" cy="2951480"/>
            <a:chOff x="1527" y="1016"/>
            <a:chExt cx="11713" cy="6197"/>
          </a:xfrm>
        </p:grpSpPr>
        <p:pic>
          <p:nvPicPr>
            <p:cNvPr id="4100" name="图片 3" descr="fk03dy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7" y="1016"/>
              <a:ext cx="3754" cy="3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文本框 1"/>
            <p:cNvSpPr txBox="1">
              <a:spLocks noChangeArrowheads="1"/>
            </p:cNvSpPr>
            <p:nvPr/>
          </p:nvSpPr>
          <p:spPr bwMode="auto">
            <a:xfrm>
              <a:off x="1527" y="4986"/>
              <a:ext cx="11713" cy="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1pPr>
              <a:lvl2pPr marL="742950" indent="-28575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3pPr>
              <a:lvl4pPr marL="16002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4pPr>
              <a:lvl5pPr marL="20574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21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转入了水母荧光蛋白基因的转基因鼠，在紫外线照射下，能像水母一样发光。</a:t>
              </a:r>
              <a:endParaRPr lang="zh-CN" altLang="en-US" sz="2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1834230" y="3605301"/>
            <a:ext cx="2119313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>
                <a:latin typeface="黑体" panose="02010609060101010101" charset="-122"/>
                <a:ea typeface="黑体" panose="02010609060101010101" charset="-122"/>
              </a:rPr>
              <a:t>荧光蛋白基因</a:t>
            </a:r>
            <a:endParaRPr lang="zh-CN" altLang="en-US" sz="2100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3661166" y="3268270"/>
            <a:ext cx="1722317" cy="460415"/>
            <a:chOff x="2784" y="3798"/>
            <a:chExt cx="2788" cy="1289"/>
          </a:xfrm>
        </p:grpSpPr>
        <p:cxnSp>
          <p:nvCxnSpPr>
            <p:cNvPr id="15" name="直接箭头连接符 14"/>
            <p:cNvCxnSpPr/>
            <p:nvPr/>
          </p:nvCxnSpPr>
          <p:spPr>
            <a:xfrm flipV="1">
              <a:off x="2784" y="4998"/>
              <a:ext cx="2689" cy="6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4"/>
            <p:cNvSpPr txBox="1">
              <a:spLocks noChangeArrowheads="1"/>
            </p:cNvSpPr>
            <p:nvPr/>
          </p:nvSpPr>
          <p:spPr bwMode="auto">
            <a:xfrm>
              <a:off x="3049" y="3798"/>
              <a:ext cx="2523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latin typeface="黑体" panose="02010609060101010101" charset="-122"/>
                  <a:ea typeface="黑体" panose="02010609060101010101" charset="-122"/>
                </a:rPr>
                <a:t>指导合成</a:t>
              </a:r>
              <a:endParaRPr lang="zh-CN" altLang="en-US" sz="24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17" name="文本框 6"/>
          <p:cNvSpPr txBox="1">
            <a:spLocks noChangeArrowheads="1"/>
          </p:cNvSpPr>
          <p:nvPr/>
        </p:nvSpPr>
        <p:spPr bwMode="auto">
          <a:xfrm>
            <a:off x="5315618" y="3598157"/>
            <a:ext cx="247650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latin typeface="黑体" panose="02010609060101010101" charset="-122"/>
                <a:ea typeface="黑体" panose="02010609060101010101" charset="-122"/>
              </a:rPr>
              <a:t>荧光</a:t>
            </a:r>
            <a:r>
              <a:rPr lang="zh-CN" altLang="en-US" sz="2100" b="1" dirty="0" smtClean="0">
                <a:latin typeface="黑体" panose="02010609060101010101" charset="-122"/>
                <a:ea typeface="黑体" panose="02010609060101010101" charset="-122"/>
              </a:rPr>
              <a:t>蛋白</a:t>
            </a:r>
            <a:endParaRPr lang="zh-CN" altLang="en-US" sz="21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右箭头 17"/>
          <p:cNvSpPr/>
          <p:nvPr/>
        </p:nvSpPr>
        <p:spPr>
          <a:xfrm rot="5400000">
            <a:off x="2439068" y="3981538"/>
            <a:ext cx="371475" cy="4000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noProof="1"/>
          </a:p>
        </p:txBody>
      </p:sp>
      <p:sp>
        <p:nvSpPr>
          <p:cNvPr id="19" name="右箭头 18"/>
          <p:cNvSpPr/>
          <p:nvPr/>
        </p:nvSpPr>
        <p:spPr>
          <a:xfrm rot="5400000">
            <a:off x="5925750" y="3950504"/>
            <a:ext cx="371475" cy="40005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 noProof="1"/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702888" y="4337574"/>
            <a:ext cx="1766888" cy="115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/>
              <a:t>   </a:t>
            </a:r>
            <a:r>
              <a:rPr lang="en-US" altLang="zh-CN" sz="2100" b="1" dirty="0">
                <a:latin typeface="Times New Roman" panose="02020603050405020304" pitchFamily="18" charset="0"/>
              </a:rPr>
              <a:t>DNA</a:t>
            </a:r>
            <a:r>
              <a:rPr lang="zh-CN" altLang="en-US" sz="2100" b="1" dirty="0">
                <a:latin typeface="黑体" panose="02010609060101010101" charset="-122"/>
                <a:ea typeface="黑体" panose="02010609060101010101" charset="-122"/>
              </a:rPr>
              <a:t>片段</a:t>
            </a:r>
            <a:endParaRPr lang="zh-CN" altLang="en-US" sz="21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/>
            <a:r>
              <a:rPr lang="zh-CN" altLang="en-US" sz="2100" b="1" dirty="0">
                <a:latin typeface="黑体" panose="02010609060101010101" charset="-122"/>
                <a:ea typeface="黑体" panose="02010609060101010101" charset="-122"/>
              </a:rPr>
              <a:t>（遗传效应）</a:t>
            </a:r>
            <a:endParaRPr lang="en-US" altLang="zh-CN" sz="2100" b="1" dirty="0">
              <a:latin typeface="黑体" panose="02010609060101010101" charset="-122"/>
              <a:ea typeface="黑体" panose="02010609060101010101" charset="-122"/>
            </a:endParaRPr>
          </a:p>
          <a:p>
            <a:pPr eaLnBrk="1" hangingPunct="1"/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556647" y="4452236"/>
            <a:ext cx="2444353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b="1" dirty="0">
                <a:latin typeface="黑体" panose="02010609060101010101" charset="-122"/>
                <a:ea typeface="黑体" panose="02010609060101010101" charset="-122"/>
              </a:rPr>
              <a:t>蛋白质</a:t>
            </a:r>
            <a:endParaRPr lang="zh-CN" altLang="en-US" sz="21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3706607" y="4235934"/>
            <a:ext cx="1731169" cy="629841"/>
            <a:chOff x="2976" y="5825"/>
            <a:chExt cx="3634" cy="1764"/>
          </a:xfrm>
        </p:grpSpPr>
        <p:sp>
          <p:nvSpPr>
            <p:cNvPr id="23" name="右箭头 21"/>
            <p:cNvSpPr/>
            <p:nvPr/>
          </p:nvSpPr>
          <p:spPr>
            <a:xfrm>
              <a:off x="2976" y="7059"/>
              <a:ext cx="3634" cy="5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 noProof="1"/>
            </a:p>
          </p:txBody>
        </p:sp>
        <p:sp>
          <p:nvSpPr>
            <p:cNvPr id="24" name="文本框 22"/>
            <p:cNvSpPr txBox="1">
              <a:spLocks noChangeArrowheads="1"/>
            </p:cNvSpPr>
            <p:nvPr/>
          </p:nvSpPr>
          <p:spPr bwMode="auto">
            <a:xfrm>
              <a:off x="3379" y="5825"/>
              <a:ext cx="2992" cy="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100" b="1" dirty="0" smtClean="0">
                  <a:latin typeface="黑体" panose="02010609060101010101" charset="-122"/>
                  <a:ea typeface="黑体" panose="02010609060101010101" charset="-122"/>
                </a:rPr>
                <a:t>指导合成</a:t>
              </a:r>
              <a:endParaRPr lang="zh-CN" altLang="en-US" sz="2100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 bldLvl="0" animBg="1"/>
      <p:bldP spid="19" grpId="0" bldLvl="0" animBg="1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lum bright="-24000" contrast="48000"/>
          </a:blip>
          <a:srcRect b="43388"/>
          <a:stretch>
            <a:fillRect/>
          </a:stretch>
        </p:blipFill>
        <p:spPr>
          <a:xfrm>
            <a:off x="634365" y="92075"/>
            <a:ext cx="4684395" cy="33667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01620" y="2301240"/>
            <a:ext cx="6781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indent="266700" algn="l" eaLnBrk="1">
              <a:lnSpc>
                <a:spcPct val="100000"/>
              </a:lnSpc>
            </a:pPr>
            <a:r>
              <a:rPr lang="zh-CN" altLang="en-US" dirty="0">
                <a:latin typeface="楷体" panose="02010609060101010101" charset="-122"/>
                <a:ea typeface="楷体" panose="02010609060101010101" charset="-122"/>
                <a:sym typeface="+mn-ea"/>
              </a:rPr>
              <a:t>）</a:t>
            </a:r>
            <a:endParaRPr lang="zh-CN" altLang="en-US"/>
          </a:p>
        </p:txBody>
      </p:sp>
      <p:graphicFrame>
        <p:nvGraphicFramePr>
          <p:cNvPr id="3" name="对象 2"/>
          <p:cNvGraphicFramePr/>
          <p:nvPr/>
        </p:nvGraphicFramePr>
        <p:xfrm>
          <a:off x="473075" y="3647440"/>
          <a:ext cx="7252335" cy="130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8328660" imgH="1630680" progId="Paint.Picture">
                  <p:embed/>
                </p:oleObj>
              </mc:Choice>
              <mc:Fallback>
                <p:oleObj name="" r:id="rId2" imgW="8328660" imgH="163068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3075" y="3647440"/>
                        <a:ext cx="7252335" cy="130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634990" y="1360805"/>
            <a:ext cx="2933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疱疹病毒的基因指导合成了相应的蛋白质</a:t>
            </a:r>
            <a:endParaRPr lang="zh-CN" altLang="en-US" sz="240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lum bright="-24000" contrast="48000"/>
          </a:blip>
          <a:srcRect b="43388"/>
          <a:stretch>
            <a:fillRect/>
          </a:stretch>
        </p:blipFill>
        <p:spPr>
          <a:xfrm>
            <a:off x="140970" y="0"/>
            <a:ext cx="5008245" cy="39287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470525" y="1083945"/>
            <a:ext cx="32785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细胞核中的</a:t>
            </a:r>
            <a:r>
              <a:rPr lang="en-US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DNA</a:t>
            </a:r>
            <a:r>
              <a:rPr lang="zh-CN" sz="280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panose="02010800040101010101" pitchFamily="2" charset="-122"/>
                <a:ea typeface="华文新魏" panose="02010800040101010101" pitchFamily="2" charset="-122"/>
                <a:cs typeface="华文新魏" panose="02010800040101010101" pitchFamily="2" charset="-122"/>
              </a:rPr>
              <a:t>如何指导细胞质中蛋白质的合成？</a:t>
            </a:r>
            <a:endParaRPr lang="zh-CN" altLang="en-US" sz="280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华文新魏" panose="02010800040101010101" pitchFamily="2" charset="-122"/>
              <a:ea typeface="华文新魏" panose="02010800040101010101" pitchFamily="2" charset="-122"/>
              <a:cs typeface="华文新魏" panose="0201080004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1823085" y="1309370"/>
            <a:ext cx="1699895" cy="3638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 rot="20700000">
            <a:off x="1918335" y="843915"/>
            <a:ext cx="1336675" cy="521970"/>
          </a:xfrm>
          <a:prstGeom prst="rect">
            <a:avLst/>
          </a:prstGeom>
          <a:solidFill>
            <a:srgbClr val="F3F0C5"/>
          </a:solidFill>
          <a:ln>
            <a:noFill/>
          </a:ln>
        </p:spPr>
        <p:txBody>
          <a:bodyPr wrap="square" rtlCol="0">
            <a:spAutoFit/>
          </a:bodyPr>
          <a:p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信使</a:t>
            </a:r>
            <a:endParaRPr lang="zh-CN" altLang="en-US" sz="2800" b="1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8035" y="2721610"/>
            <a:ext cx="25304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一组数据：</a:t>
            </a:r>
            <a:endParaRPr lang="zh-CN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DNA 的直径约为 2 nm，核糖体直径约为 23 nm，细胞核核孔</a:t>
            </a:r>
            <a:r>
              <a:rPr lang="zh-CN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的直径约</a:t>
            </a:r>
            <a:r>
              <a: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 0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 nm</a:t>
            </a: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10180" y="725805"/>
            <a:ext cx="5892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？</a:t>
            </a:r>
            <a:endParaRPr lang="zh-CN" altLang="en-US" sz="3200" b="1" dirty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00" grpId="0"/>
      <p:bldP spid="12" grpId="2"/>
      <p:bldP spid="11" grpId="0" bldLvl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99"/>
          <p:cNvSpPr txBox="1">
            <a:spLocks noChangeArrowheads="1"/>
          </p:cNvSpPr>
          <p:nvPr/>
        </p:nvSpPr>
        <p:spPr bwMode="auto">
          <a:xfrm>
            <a:off x="885825" y="793115"/>
            <a:ext cx="7537450" cy="189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实验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2400" b="1" dirty="0">
                <a:latin typeface="黑体" panose="02010609060101010101" charset="-122"/>
                <a:ea typeface="黑体" panose="02010609060101010101" charset="-122"/>
              </a:rPr>
              <a:t>1955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年科学家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charset="-122"/>
              </a:rPr>
              <a:t>Brachet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用洋葱根尖和变形虫进行了如下实验：</a:t>
            </a:r>
            <a:r>
              <a:rPr lang="zh-CN" altLang="en-US" sz="2400" b="1" dirty="0">
                <a:latin typeface="宋体" panose="02010600030101010101" pitchFamily="2" charset="-122"/>
              </a:rPr>
              <a:t>  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endParaRPr lang="zh-CN" altLang="en-US" sz="2400" b="1" dirty="0">
              <a:latin typeface="宋体" panose="02010600030101010101" pitchFamily="2" charset="-122"/>
            </a:endParaRPr>
          </a:p>
          <a:p>
            <a:endParaRPr lang="zh-CN" altLang="en-US" sz="2100" b="1" dirty="0">
              <a:latin typeface="宋体" panose="02010600030101010101" pitchFamily="2" charset="-122"/>
            </a:endParaRPr>
          </a:p>
        </p:txBody>
      </p:sp>
      <p:sp>
        <p:nvSpPr>
          <p:cNvPr id="25603" name="文本框 1"/>
          <p:cNvSpPr txBox="1"/>
          <p:nvPr/>
        </p:nvSpPr>
        <p:spPr>
          <a:xfrm>
            <a:off x="1911985" y="1992630"/>
            <a:ext cx="5485765" cy="1522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solidFill>
                  <a:srgbClr val="004186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①若加入</a:t>
            </a:r>
            <a:r>
              <a:rPr lang="en-US" altLang="zh-CN" sz="2400" b="1" noProof="1">
                <a:solidFill>
                  <a:srgbClr val="004186"/>
                </a:solidFill>
                <a:latin typeface="Times New Roman" panose="02020603050405020304" pitchFamily="18" charset="0"/>
                <a:ea typeface="黑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RNA</a:t>
            </a:r>
            <a:r>
              <a:rPr lang="zh-CN" altLang="en-US" sz="2400" b="1" noProof="1">
                <a:solidFill>
                  <a:srgbClr val="004186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酶降解细胞中的</a:t>
            </a:r>
            <a:r>
              <a:rPr lang="en-US" altLang="zh-CN" sz="2400" b="1" noProof="1">
                <a:solidFill>
                  <a:srgbClr val="004186"/>
                </a:solidFill>
                <a:latin typeface="Times New Roman" panose="02020603050405020304" pitchFamily="18" charset="0"/>
                <a:ea typeface="黑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RNA</a:t>
            </a:r>
            <a:r>
              <a:rPr lang="zh-CN" altLang="en-US" sz="2400" b="1" noProof="1">
                <a:solidFill>
                  <a:srgbClr val="004186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，则蛋白质合成就停止；</a:t>
            </a:r>
            <a:endParaRPr lang="zh-CN" altLang="en-US" sz="2400" b="1" noProof="1">
              <a:solidFill>
                <a:srgbClr val="004186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  <a:p>
            <a:endParaRPr lang="zh-CN" altLang="en-US" sz="2100" noProof="1"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5604" name="文本框 2"/>
          <p:cNvSpPr txBox="1"/>
          <p:nvPr/>
        </p:nvSpPr>
        <p:spPr>
          <a:xfrm>
            <a:off x="1838960" y="2980055"/>
            <a:ext cx="5806679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noProof="1">
                <a:solidFill>
                  <a:srgbClr val="004186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宋体" panose="02010600030101010101" pitchFamily="2" charset="-122"/>
              </a:rPr>
              <a:t>②若再加入从生物体中提取的RNA，则又可以重新合成一些蛋白质。</a:t>
            </a:r>
            <a:endParaRPr lang="zh-CN" altLang="en-US" sz="2400" b="1" noProof="1">
              <a:solidFill>
                <a:srgbClr val="004186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03910" y="4179105"/>
            <a:ext cx="45005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700" dirty="0">
                <a:solidFill>
                  <a:srgbClr val="C00000"/>
                </a:solidFill>
                <a:ea typeface="宋体" panose="02010600030101010101" pitchFamily="2" charset="-122"/>
              </a:rPr>
              <a:t>RNA</a:t>
            </a:r>
            <a:r>
              <a:rPr lang="zh-CN" altLang="en-US" sz="2700" dirty="0">
                <a:solidFill>
                  <a:srgbClr val="C00000"/>
                </a:solidFill>
                <a:ea typeface="宋体" panose="02010600030101010101" pitchFamily="2" charset="-122"/>
              </a:rPr>
              <a:t>与蛋白质的合成有关</a:t>
            </a:r>
            <a:endParaRPr lang="zh-CN" altLang="en-US" sz="2700" dirty="0">
              <a:solidFill>
                <a:srgbClr val="C00000"/>
              </a:solidFill>
            </a:endParaRPr>
          </a:p>
        </p:txBody>
      </p:sp>
      <p:sp>
        <p:nvSpPr>
          <p:cNvPr id="6150" name="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1934210" cy="8274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l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寻找信使</a:t>
            </a:r>
            <a:endParaRPr lang="zh-CN" altLang="en-US" sz="3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99"/>
          <p:cNvSpPr txBox="1">
            <a:spLocks noChangeArrowheads="1"/>
          </p:cNvSpPr>
          <p:nvPr/>
        </p:nvSpPr>
        <p:spPr bwMode="auto">
          <a:xfrm>
            <a:off x="1358206" y="1329612"/>
            <a:ext cx="6436519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eaLnBrk="1" hangingPunct="1"/>
            <a:r>
              <a:rPr lang="en-US" altLang="zh-CN" sz="2400">
                <a:latin typeface="宋体" panose="02010600030101010101" pitchFamily="2" charset="-122"/>
              </a:rPr>
              <a:t>   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zh-CN" altLang="en-US" sz="210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endParaRPr lang="zh-CN" altLang="en-US" sz="2100">
              <a:latin typeface="宋体" panose="02010600030101010101" pitchFamily="2" charset="-122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5152648" y="2065498"/>
            <a:ext cx="2040731" cy="2272179"/>
            <a:chOff x="7515" y="2852"/>
            <a:chExt cx="4285" cy="4773"/>
          </a:xfrm>
        </p:grpSpPr>
        <p:pic>
          <p:nvPicPr>
            <p:cNvPr id="14351" name="图片 1" descr="Fig2-18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5" y="2852"/>
              <a:ext cx="4285" cy="3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文本框 3"/>
            <p:cNvSpPr txBox="1">
              <a:spLocks noChangeArrowheads="1"/>
            </p:cNvSpPr>
            <p:nvPr/>
          </p:nvSpPr>
          <p:spPr bwMode="auto">
            <a:xfrm>
              <a:off x="8885" y="6755"/>
              <a:ext cx="2679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1pPr>
              <a:lvl2pPr marL="742950" indent="-28575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3pPr>
              <a:lvl4pPr marL="16002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4pPr>
              <a:lvl5pPr marL="20574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9pPr>
            </a:lstStyle>
            <a:p>
              <a:pPr eaLnBrk="1" hangingPunct="1"/>
              <a:r>
                <a:rPr lang="zh-CN" altLang="en-US" sz="21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图</a:t>
              </a:r>
              <a:r>
                <a:rPr lang="en-US" altLang="zh-CN" sz="21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2</a:t>
              </a:r>
              <a:endParaRPr lang="zh-CN" altLang="en-US" sz="2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4345" name="组合 7"/>
          <p:cNvGrpSpPr/>
          <p:nvPr/>
        </p:nvGrpSpPr>
        <p:grpSpPr bwMode="auto">
          <a:xfrm rot="0">
            <a:off x="1979930" y="2065655"/>
            <a:ext cx="2211070" cy="2272665"/>
            <a:chOff x="1782" y="2852"/>
            <a:chExt cx="4642" cy="4773"/>
          </a:xfrm>
        </p:grpSpPr>
        <p:pic>
          <p:nvPicPr>
            <p:cNvPr id="14349" name="图片 2" descr="Fig2-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2852"/>
              <a:ext cx="4642" cy="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文本框 2"/>
            <p:cNvSpPr txBox="1">
              <a:spLocks noChangeArrowheads="1"/>
            </p:cNvSpPr>
            <p:nvPr/>
          </p:nvSpPr>
          <p:spPr bwMode="auto">
            <a:xfrm>
              <a:off x="3261" y="6755"/>
              <a:ext cx="2679" cy="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1pPr>
              <a:lvl2pPr marL="742950" indent="-28575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2pPr>
              <a:lvl3pPr marL="11430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3pPr>
              <a:lvl4pPr marL="16002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4pPr>
              <a:lvl5pPr marL="2057400" indent="-228600"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bg2"/>
                  </a:solidFill>
                  <a:latin typeface="Arial" panose="020B0604020202020204" pitchFamily="34" charset="0"/>
                  <a:ea typeface="仿宋_GB2312" pitchFamily="49" charset="-122"/>
                </a:defRPr>
              </a:lvl9pPr>
            </a:lstStyle>
            <a:p>
              <a:pPr eaLnBrk="1" hangingPunct="1"/>
              <a:r>
                <a:rPr lang="zh-CN" altLang="en-US" sz="21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图</a:t>
              </a:r>
              <a:r>
                <a:rPr lang="en-US" altLang="zh-CN" sz="2100" dirty="0" smtClean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1</a:t>
              </a:r>
              <a:endParaRPr lang="zh-CN" altLang="en-US" sz="21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3" name="右箭头 2"/>
          <p:cNvSpPr/>
          <p:nvPr/>
        </p:nvSpPr>
        <p:spPr>
          <a:xfrm>
            <a:off x="4290874" y="2617313"/>
            <a:ext cx="647700" cy="43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350" noProof="1"/>
          </a:p>
        </p:txBody>
      </p:sp>
      <p:sp>
        <p:nvSpPr>
          <p:cNvPr id="14344" name="矩形 16"/>
          <p:cNvSpPr>
            <a:spLocks noChangeArrowheads="1"/>
          </p:cNvSpPr>
          <p:nvPr/>
        </p:nvSpPr>
        <p:spPr bwMode="auto">
          <a:xfrm>
            <a:off x="1507034" y="4491912"/>
            <a:ext cx="648295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7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RNA</a:t>
            </a:r>
            <a:r>
              <a:rPr lang="zh-CN" altLang="en-US" sz="27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在细胞核合成，然后转移到细胞质中</a:t>
            </a:r>
            <a:endParaRPr lang="zh-CN" altLang="en-US" sz="27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3765" y="729615"/>
            <a:ext cx="7668895" cy="1383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100" dirty="0" smtClean="0">
                <a:latin typeface="楷体" panose="02010609060101010101" charset="-122"/>
                <a:ea typeface="楷体" panose="02010609060101010101" charset="-122"/>
              </a:rPr>
              <a:t>1955</a:t>
            </a:r>
            <a:r>
              <a:rPr lang="zh-CN" altLang="en-US" sz="2100" dirty="0" smtClean="0">
                <a:latin typeface="楷体" panose="02010609060101010101" charset="-122"/>
                <a:ea typeface="楷体" panose="02010609060101010101" charset="-122"/>
              </a:rPr>
              <a:t>科学家</a:t>
            </a:r>
            <a:r>
              <a:rPr lang="zh-CN" altLang="en-US" sz="2100" dirty="0">
                <a:latin typeface="楷体" panose="02010609060101010101" charset="-122"/>
                <a:ea typeface="楷体" panose="02010609060101010101" charset="-122"/>
              </a:rPr>
              <a:t>Goldstein（戈尔德斯坦）和Plaut（普劳特）将变形虫用放射性同位素</a:t>
            </a:r>
            <a:r>
              <a:rPr lang="zh-CN" altLang="en-US" sz="2100" baseline="3000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</a:rPr>
              <a:t>3</a:t>
            </a:r>
            <a:r>
              <a:rPr lang="zh-CN" altLang="en-US" sz="2100" dirty="0">
                <a:latin typeface="楷体" panose="02010609060101010101" charset="-122"/>
                <a:ea typeface="楷体" panose="02010609060101010101" charset="-122"/>
              </a:rPr>
              <a:t>H标记的尿嘧啶核糖核苷酸来培养，发现标记的RNA最初出</a:t>
            </a:r>
            <a:r>
              <a:rPr lang="zh-CN" altLang="en-US" sz="2100" dirty="0" smtClean="0">
                <a:latin typeface="楷体" panose="02010609060101010101" charset="-122"/>
                <a:ea typeface="楷体" panose="02010609060101010101" charset="-122"/>
              </a:rPr>
              <a:t>现在如</a:t>
            </a:r>
            <a:r>
              <a:rPr lang="zh-CN" altLang="en-US" sz="2100" dirty="0">
                <a:latin typeface="楷体" panose="02010609060101010101" charset="-122"/>
                <a:ea typeface="楷体" panose="02010609060101010101" charset="-122"/>
              </a:rPr>
              <a:t>图</a:t>
            </a:r>
            <a:r>
              <a:rPr lang="en-US" altLang="zh-CN" sz="2100" dirty="0" smtClean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100" dirty="0" smtClean="0">
                <a:latin typeface="楷体" panose="02010609060101010101" charset="-122"/>
                <a:ea typeface="楷体" panose="02010609060101010101" charset="-122"/>
              </a:rPr>
              <a:t>位置；</a:t>
            </a:r>
            <a:r>
              <a:rPr lang="zh-CN" altLang="en-US" sz="2100" dirty="0">
                <a:latin typeface="楷体" panose="02010609060101010101" charset="-122"/>
                <a:ea typeface="楷体" panose="02010609060101010101" charset="-122"/>
              </a:rPr>
              <a:t>经过一段时间后发</a:t>
            </a:r>
            <a:r>
              <a:rPr lang="zh-CN" altLang="en-US" sz="2100" dirty="0" smtClean="0">
                <a:latin typeface="楷体" panose="02010609060101010101" charset="-122"/>
                <a:ea typeface="楷体" panose="02010609060101010101" charset="-122"/>
              </a:rPr>
              <a:t>现放射性出现在如</a:t>
            </a:r>
            <a:r>
              <a:rPr lang="zh-CN" altLang="en-US" sz="2100" dirty="0">
                <a:latin typeface="楷体" panose="02010609060101010101" charset="-122"/>
                <a:ea typeface="楷体" panose="02010609060101010101" charset="-122"/>
              </a:rPr>
              <a:t>图</a:t>
            </a:r>
            <a:r>
              <a:rPr lang="en-US" altLang="zh-CN" sz="2100" dirty="0" smtClean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altLang="en-US" sz="2100" dirty="0" smtClean="0">
                <a:latin typeface="楷体" panose="02010609060101010101" charset="-122"/>
                <a:ea typeface="楷体" panose="02010609060101010101" charset="-122"/>
              </a:rPr>
              <a:t>位置</a:t>
            </a:r>
            <a:endParaRPr lang="zh-CN" altLang="en-US" sz="2100" dirty="0"/>
          </a:p>
        </p:txBody>
      </p:sp>
      <p:sp>
        <p:nvSpPr>
          <p:cNvPr id="6150" name="矩形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5890" y="0"/>
            <a:ext cx="1934210" cy="82740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2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l" eaLnBrk="1" hangingPunct="1"/>
            <a:r>
              <a:rPr lang="zh-CN" altLang="en-US" sz="3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寻找信使</a:t>
            </a: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4" grpId="1" animBg="1"/>
      <p:bldP spid="3" grpId="0" animBg="1"/>
      <p:bldP spid="3" grpId="1" animBg="1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53.xml><?xml version="1.0" encoding="utf-8"?>
<p:tagLst xmlns:p="http://schemas.openxmlformats.org/presentationml/2006/main">
  <p:tag name="KSO_WM_TEMPLATE_CATEGORY" val="custom"/>
  <p:tag name="KSO_WM_TEMPLATE_INDEX" val="595"/>
  <p:tag name="KSO_WM_TAG_VERSION" val="1.0"/>
  <p:tag name="KSO_WM_SLIDE_ID" val="custom595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55.xml><?xml version="1.0" encoding="utf-8"?>
<p:tagLst xmlns:p="http://schemas.openxmlformats.org/presentationml/2006/main">
  <p:tag name="KSO_WM_TEMPLATE_CATEGORY" val="custom"/>
  <p:tag name="KSO_WM_TEMPLATE_INDEX" val="595"/>
  <p:tag name="KSO_WM_TAG_VERSION" val="1.0"/>
  <p:tag name="KSO_WM_SLIDE_ID" val="custom595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56.xml><?xml version="1.0" encoding="utf-8"?>
<p:tagLst xmlns:p="http://schemas.openxmlformats.org/presentationml/2006/main">
  <p:tag name="REFSHAPE" val="201732396"/>
  <p:tag name="KSO_WM_UNIT_PLACING_PICTURE_USER_VIEWPORT" val="{&quot;height&quot;:2870,&quot;width&quot;:2726}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595"/>
  <p:tag name="KSO_WM_UNIT_TYPE" val="a"/>
  <p:tag name="KSO_WM_UNIT_INDEX" val="1"/>
  <p:tag name="KSO_WM_UNIT_ID" val="custom595_6*a*1"/>
  <p:tag name="KSO_WM_UNIT_CLEAR" val="1"/>
  <p:tag name="KSO_WM_UNIT_LAYERLEVEL" val="1"/>
  <p:tag name="KSO_WM_UNIT_ISCONTENTSTITLE" val="1"/>
  <p:tag name="KSO_WM_UNIT_VALUE" val="19"/>
  <p:tag name="KSO_WM_UNIT_HIGHLIGHT" val="0"/>
  <p:tag name="KSO_WM_UNIT_COMPATIBLE" val="0"/>
  <p:tag name="KSO_WM_UNIT_PRESET_TEXT" val="CONTENTS"/>
</p:tagLst>
</file>

<file path=ppt/tags/tag165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rgbClr val="0070C0"/>
          </a:solidFill>
        </a:ln>
      </a:spPr>
      <a:bodyPr rtlCol="0" anchor="ctr"/>
      <a:lstStyle>
        <a:defPPr algn="ctr">
          <a:defRPr lang="zh-CN" altLang="en-US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2004</Words>
  <Application>WPS 演示</Application>
  <PresentationFormat>全屏显示(16:9)</PresentationFormat>
  <Paragraphs>350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25</vt:i4>
      </vt:variant>
    </vt:vector>
  </HeadingPairs>
  <TitlesOfParts>
    <vt:vector size="56" baseType="lpstr">
      <vt:lpstr>Arial</vt:lpstr>
      <vt:lpstr>宋体</vt:lpstr>
      <vt:lpstr>Wingdings</vt:lpstr>
      <vt:lpstr>Calibri</vt:lpstr>
      <vt:lpstr>微软雅黑</vt:lpstr>
      <vt:lpstr>汉仪旗黑-85S</vt:lpstr>
      <vt:lpstr>Calibri</vt:lpstr>
      <vt:lpstr>楷体</vt:lpstr>
      <vt:lpstr>Kaiti SC</vt:lpstr>
      <vt:lpstr>仿宋_GB2312</vt:lpstr>
      <vt:lpstr>黑体</vt:lpstr>
      <vt:lpstr>Times New Roman</vt:lpstr>
      <vt:lpstr>华文新魏</vt:lpstr>
      <vt:lpstr>Arial Unicode MS</vt:lpstr>
      <vt:lpstr>PMingLiU</vt:lpstr>
      <vt:lpstr>楷体_GB2312</vt:lpstr>
      <vt:lpstr>新宋体</vt:lpstr>
      <vt:lpstr>幼圆</vt:lpstr>
      <vt:lpstr>华文中宋</vt:lpstr>
      <vt:lpstr>Arial Narrow</vt:lpstr>
      <vt:lpstr>仿宋</vt:lpstr>
      <vt:lpstr>Calibri Light</vt:lpstr>
      <vt:lpstr>1_Office 主题​​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话说病毒（3）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lenovo</cp:lastModifiedBy>
  <cp:revision>114</cp:revision>
  <dcterms:created xsi:type="dcterms:W3CDTF">2020-02-01T11:21:00Z</dcterms:created>
  <dcterms:modified xsi:type="dcterms:W3CDTF">2020-03-28T07:24:28Z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