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2" r:id="rId2"/>
    <p:sldId id="273" r:id="rId3"/>
    <p:sldId id="274" r:id="rId4"/>
    <p:sldId id="275" r:id="rId5"/>
    <p:sldId id="276" r:id="rId6"/>
    <p:sldId id="277" r:id="rId7"/>
    <p:sldId id="278" r:id="rId8"/>
    <p:sldId id="279" r:id="rId9"/>
    <p:sldId id="280" r:id="rId10"/>
    <p:sldId id="281" r:id="rId11"/>
    <p:sldId id="284" r:id="rId12"/>
    <p:sldId id="286" r:id="rId13"/>
    <p:sldId id="297" r:id="rId14"/>
    <p:sldId id="271"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0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07" autoAdjust="0"/>
  </p:normalViewPr>
  <p:slideViewPr>
    <p:cSldViewPr snapToGrid="0">
      <p:cViewPr varScale="1">
        <p:scale>
          <a:sx n="113" d="100"/>
          <a:sy n="113" d="100"/>
        </p:scale>
        <p:origin x="276"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a:t>但是由于力和运动的清晰概念还没有建立起来，所以没法深入研究。有关力和运动的清晰概念是牛顿最后建立起来的。我们来看看牛顿关于万有引力定律的推导</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a:t>我们知道，力的作用是相互的。太阳吸引行星，行星也同样吸引太阳， 也就是说，在引力的存在与性质上，行星和太阳的地位完全相当，因此，行星与太阳的引力也应与太阳的质量 </a:t>
            </a:r>
            <a:r>
              <a:rPr lang="en-US" altLang="zh-CN" dirty="0"/>
              <a:t>m </a:t>
            </a:r>
            <a:r>
              <a:rPr lang="zh-CN" altLang="en-US" dirty="0"/>
              <a:t>太 成正比</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2020/3/30</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2020/3/30</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wmf"/><Relationship Id="rId5" Type="http://schemas.openxmlformats.org/officeDocument/2006/relationships/oleObject" Target="../embeddings/oleObject17.bin"/><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1.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5.jpeg"/><Relationship Id="rId10"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4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46.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3.wmf"/><Relationship Id="rId18" Type="http://schemas.openxmlformats.org/officeDocument/2006/relationships/oleObject" Target="../embeddings/oleObject8.bin"/><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5.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22.wmf"/><Relationship Id="rId5" Type="http://schemas.openxmlformats.org/officeDocument/2006/relationships/image" Target="../media/image28.png"/><Relationship Id="rId15" Type="http://schemas.openxmlformats.org/officeDocument/2006/relationships/image" Target="../media/image24.wmf"/><Relationship Id="rId10" Type="http://schemas.openxmlformats.org/officeDocument/2006/relationships/oleObject" Target="../embeddings/oleObject4.bin"/><Relationship Id="rId19" Type="http://schemas.openxmlformats.org/officeDocument/2006/relationships/image" Target="../media/image26.wmf"/><Relationship Id="rId4" Type="http://schemas.openxmlformats.org/officeDocument/2006/relationships/image" Target="../media/image27.png"/><Relationship Id="rId9" Type="http://schemas.openxmlformats.org/officeDocument/2006/relationships/image" Target="../media/image21.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34.wmf"/><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5.wmf"/></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389364" y="2187930"/>
            <a:ext cx="5412105" cy="728345"/>
          </a:xfrm>
        </p:spPr>
        <p:txBody>
          <a:bodyPr>
            <a:normAutofit/>
          </a:bodyPr>
          <a:lstStyle/>
          <a:p>
            <a:pPr algn="ctr"/>
            <a:r>
              <a:rPr lang="zh-CN" altLang="en-US" sz="3200" b="1" spc="300" dirty="0">
                <a:solidFill>
                  <a:srgbClr val="FF0000"/>
                </a:solidFill>
                <a:latin typeface="微软雅黑" panose="020B0503020204020204" charset="-122"/>
                <a:ea typeface="微软雅黑" panose="020B0503020204020204" charset="-122"/>
                <a:sym typeface="+mn-ea"/>
              </a:rPr>
              <a:t>万有引力定律是如何发现的</a:t>
            </a:r>
            <a:endParaRPr lang="zh-CN" altLang="en-US" sz="32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高一物理</a:t>
            </a:r>
            <a:r>
              <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593165" y="3645777"/>
            <a:ext cx="4836240" cy="553998"/>
          </a:xfrm>
          <a:prstGeom prst="rect">
            <a:avLst/>
          </a:prstGeom>
          <a:noFill/>
        </p:spPr>
        <p:txBody>
          <a:bodyPr wrap="square" rtlCol="0">
            <a:spAutoFit/>
          </a:bodyPr>
          <a:lstStyle/>
          <a:p>
            <a:pPr algn="ctr">
              <a:lnSpc>
                <a:spcPct val="150000"/>
              </a:lnSpc>
            </a:pPr>
            <a:r>
              <a:rPr lang="zh-CN" altLang="en-US" sz="2000" spc="226" dirty="0">
                <a:solidFill>
                  <a:srgbClr val="0070C0"/>
                </a:solidFill>
                <a:latin typeface="微软雅黑" panose="020B0503020204020204" charset="-122"/>
                <a:ea typeface="微软雅黑" panose="020B0503020204020204" charset="-122"/>
              </a:rPr>
              <a:t>北京市第八十中学  赵艳红</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35472" y="263693"/>
            <a:ext cx="8139178" cy="331514"/>
          </a:xfrm>
        </p:spPr>
        <p:txBody>
          <a:bodyPr>
            <a:normAutofit fontScale="90000"/>
          </a:bodyPr>
          <a:lstStyle/>
          <a:p>
            <a:r>
              <a:rPr altLang="en-US" sz="1800" dirty="0">
                <a:solidFill>
                  <a:srgbClr val="002060"/>
                </a:solidFill>
                <a:latin typeface="微软雅黑" pitchFamily="34" charset="-122"/>
                <a:ea typeface="微软雅黑" pitchFamily="34" charset="-122"/>
              </a:rPr>
              <a:t>突破</a:t>
            </a:r>
            <a:r>
              <a:rPr lang="en-US" altLang="zh-CN" sz="1800" dirty="0">
                <a:solidFill>
                  <a:srgbClr val="002060"/>
                </a:solidFill>
                <a:latin typeface="微软雅黑" pitchFamily="34" charset="-122"/>
                <a:ea typeface="微软雅黑" pitchFamily="34" charset="-122"/>
              </a:rPr>
              <a:t>4</a:t>
            </a:r>
            <a:r>
              <a:rPr sz="1800" dirty="0">
                <a:solidFill>
                  <a:srgbClr val="002060"/>
                </a:solidFill>
                <a:latin typeface="微软雅黑" pitchFamily="34" charset="-122"/>
                <a:ea typeface="微软雅黑" pitchFamily="34" charset="-122"/>
              </a:rPr>
              <a:t>：猜想：宇宙间任何有质量的物体间普遍具有的一种作用力</a:t>
            </a:r>
            <a:br>
              <a:rPr lang="en-US" sz="1800" dirty="0">
                <a:solidFill>
                  <a:srgbClr val="002060"/>
                </a:solidFill>
                <a:latin typeface="微软雅黑" pitchFamily="34" charset="-122"/>
                <a:ea typeface="微软雅黑" pitchFamily="34" charset="-122"/>
              </a:rPr>
            </a:br>
            <a:r>
              <a:rPr dirty="0">
                <a:solidFill>
                  <a:srgbClr val="002060"/>
                </a:solidFill>
                <a:latin typeface="微软雅黑" pitchFamily="34" charset="-122"/>
                <a:ea typeface="微软雅黑" pitchFamily="34" charset="-122"/>
              </a:rPr>
              <a:t>                                                                     </a:t>
            </a:r>
            <a:r>
              <a:rPr lang="en-US" altLang="zh-CN" sz="1800" dirty="0">
                <a:solidFill>
                  <a:srgbClr val="002060"/>
                </a:solidFill>
                <a:latin typeface="微软雅黑" pitchFamily="34" charset="-122"/>
                <a:ea typeface="微软雅黑" pitchFamily="34" charset="-122"/>
              </a:rPr>
              <a:t>——</a:t>
            </a:r>
            <a:r>
              <a:rPr sz="1800" dirty="0">
                <a:solidFill>
                  <a:srgbClr val="002060"/>
                </a:solidFill>
                <a:latin typeface="微软雅黑" pitchFamily="34" charset="-122"/>
                <a:ea typeface="微软雅黑" pitchFamily="34" charset="-122"/>
              </a:rPr>
              <a:t>“万有”引力</a:t>
            </a:r>
            <a:endParaRPr lang="zh-CN" altLang="en-US" sz="1800" dirty="0">
              <a:solidFill>
                <a:srgbClr val="002060"/>
              </a:solidFill>
              <a:latin typeface="微软雅黑" pitchFamily="34" charset="-122"/>
              <a:ea typeface="微软雅黑" pitchFamily="34" charset="-122"/>
            </a:endParaRPr>
          </a:p>
        </p:txBody>
      </p:sp>
      <p:sp>
        <p:nvSpPr>
          <p:cNvPr id="3" name="内容占位符 2"/>
          <p:cNvSpPr>
            <a:spLocks noGrp="1"/>
          </p:cNvSpPr>
          <p:nvPr>
            <p:ph idx="1"/>
          </p:nvPr>
        </p:nvSpPr>
        <p:spPr>
          <a:xfrm>
            <a:off x="1204238" y="1231138"/>
            <a:ext cx="6767178" cy="1232362"/>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defTabSz="838200">
              <a:lnSpc>
                <a:spcPct val="125000"/>
              </a:lnSpc>
              <a:buNone/>
            </a:pPr>
            <a:r>
              <a:rPr lang="zh-CN" altLang="en-US" sz="2000" b="1" dirty="0">
                <a:latin typeface="Times New Roman" panose="02020603050405020304" pitchFamily="18" charset="0"/>
                <a:cs typeface="Times New Roman" panose="02020603050405020304" pitchFamily="18" charset="0"/>
              </a:rPr>
              <a:t>      自然界中任何两个物体都相互吸引，引力的大小与物体的质量 </a:t>
            </a:r>
            <a:r>
              <a:rPr lang="en-US" altLang="zh-CN" sz="2000" b="1" i="1" dirty="0">
                <a:latin typeface="Times New Roman" panose="02020603050405020304" pitchFamily="18" charset="0"/>
                <a:cs typeface="Times New Roman" panose="02020603050405020304" pitchFamily="18" charset="0"/>
              </a:rPr>
              <a:t>m</a:t>
            </a:r>
            <a:r>
              <a:rPr lang="en-US" altLang="zh-CN" sz="2000" b="1" baseline="-25000" dirty="0">
                <a:latin typeface="Times New Roman" panose="02020603050405020304" pitchFamily="18" charset="0"/>
                <a:cs typeface="Times New Roman" panose="02020603050405020304" pitchFamily="18" charset="0"/>
              </a:rPr>
              <a:t>1 </a:t>
            </a:r>
            <a:r>
              <a:rPr lang="zh-CN" altLang="en-US" sz="2000" b="1" dirty="0">
                <a:latin typeface="Times New Roman" panose="02020603050405020304" pitchFamily="18" charset="0"/>
                <a:cs typeface="Times New Roman" panose="02020603050405020304" pitchFamily="18" charset="0"/>
              </a:rPr>
              <a:t>和 </a:t>
            </a:r>
            <a:r>
              <a:rPr lang="en-US" altLang="zh-CN" sz="2000" b="1" i="1" dirty="0">
                <a:latin typeface="Times New Roman" panose="02020603050405020304" pitchFamily="18" charset="0"/>
                <a:cs typeface="Times New Roman" panose="02020603050405020304" pitchFamily="18" charset="0"/>
              </a:rPr>
              <a:t>m</a:t>
            </a:r>
            <a:r>
              <a:rPr lang="en-US" altLang="zh-CN" sz="2000" b="1" baseline="-25000" dirty="0">
                <a:latin typeface="Times New Roman" panose="02020603050405020304" pitchFamily="18" charset="0"/>
                <a:cs typeface="Times New Roman" panose="02020603050405020304" pitchFamily="18" charset="0"/>
              </a:rPr>
              <a:t>2 </a:t>
            </a:r>
            <a:r>
              <a:rPr lang="zh-CN" altLang="en-US" sz="2000" b="1" dirty="0">
                <a:latin typeface="Times New Roman" panose="02020603050405020304" pitchFamily="18" charset="0"/>
                <a:cs typeface="Times New Roman" panose="02020603050405020304" pitchFamily="18" charset="0"/>
              </a:rPr>
              <a:t>的乘积成正比、与它们之间距离</a:t>
            </a:r>
            <a:r>
              <a:rPr lang="en-US" altLang="zh-CN" sz="2000" b="1" i="1" dirty="0">
                <a:latin typeface="Times New Roman" panose="02020603050405020304" pitchFamily="18" charset="0"/>
                <a:cs typeface="Times New Roman" panose="02020603050405020304" pitchFamily="18" charset="0"/>
              </a:rPr>
              <a:t>r</a:t>
            </a:r>
            <a:r>
              <a:rPr lang="en-US" altLang="zh-CN" sz="2000" b="1" i="1" baseline="-25000"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的二次方成反比，引力的方向在它们的连线上。</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258" t="33527" r="40569" b="53224"/>
          <a:stretch/>
        </p:blipFill>
        <p:spPr bwMode="auto">
          <a:xfrm>
            <a:off x="4056709" y="2842101"/>
            <a:ext cx="3675721" cy="90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377528306"/>
              </p:ext>
            </p:extLst>
          </p:nvPr>
        </p:nvGraphicFramePr>
        <p:xfrm>
          <a:off x="1541765" y="2754351"/>
          <a:ext cx="1997094" cy="852692"/>
        </p:xfrm>
        <a:graphic>
          <a:graphicData uri="http://schemas.openxmlformats.org/presentationml/2006/ole">
            <mc:AlternateContent xmlns:mc="http://schemas.openxmlformats.org/markup-compatibility/2006">
              <mc:Choice xmlns:v="urn:schemas-microsoft-com:vml" Requires="v">
                <p:oleObj spid="_x0000_s6147" name="Equation" r:id="rId5" imgW="812520" imgH="393480" progId="">
                  <p:embed/>
                </p:oleObj>
              </mc:Choice>
              <mc:Fallback>
                <p:oleObj name="Equation" r:id="rId5" imgW="812520" imgH="39348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765" y="2754351"/>
                        <a:ext cx="1997094" cy="852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内容占位符 2"/>
          <p:cNvSpPr txBox="1">
            <a:spLocks/>
          </p:cNvSpPr>
          <p:nvPr/>
        </p:nvSpPr>
        <p:spPr>
          <a:xfrm>
            <a:off x="1703917" y="4099615"/>
            <a:ext cx="4833489" cy="43200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华文楷体" panose="02010600040101010101" pitchFamily="2" charset="-122"/>
                <a:ea typeface="华文楷体" panose="02010600040101010101"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华文楷体" panose="02010600040101010101" pitchFamily="2" charset="-122"/>
                <a:ea typeface="华文楷体" panose="02010600040101010101"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175" lvl="3" indent="0" algn="just">
              <a:lnSpc>
                <a:spcPct val="100000"/>
              </a:lnSpc>
              <a:spcBef>
                <a:spcPts val="750"/>
              </a:spcBef>
              <a:buNone/>
            </a:pPr>
            <a:r>
              <a:rPr lang="zh-CN" altLang="en-US" sz="2000" b="1" dirty="0">
                <a:latin typeface="Times New Roman" panose="02020603050405020304" pitchFamily="18" charset="0"/>
                <a:cs typeface="Times New Roman" panose="02020603050405020304" pitchFamily="18" charset="0"/>
              </a:rPr>
              <a:t>引力常量：</a:t>
            </a:r>
            <a:r>
              <a:rPr lang="en-US" altLang="zh-CN" sz="2000" b="1" i="1" dirty="0">
                <a:latin typeface="Times New Roman" panose="02020603050405020304" pitchFamily="18" charset="0"/>
                <a:cs typeface="Times New Roman" panose="02020603050405020304" pitchFamily="18" charset="0"/>
              </a:rPr>
              <a:t> G </a:t>
            </a:r>
            <a:r>
              <a:rPr lang="en-US" altLang="zh-CN" sz="2000" b="1" dirty="0">
                <a:latin typeface="Times New Roman" panose="02020603050405020304" pitchFamily="18" charset="0"/>
                <a:cs typeface="Times New Roman" panose="02020603050405020304" pitchFamily="18" charset="0"/>
              </a:rPr>
              <a:t>= 6.67 × 10</a:t>
            </a:r>
            <a:r>
              <a:rPr lang="en-US" altLang="zh-CN" sz="2000" b="1" baseline="30000" dirty="0">
                <a:latin typeface="Times New Roman" panose="02020603050405020304" pitchFamily="18" charset="0"/>
                <a:cs typeface="Times New Roman" panose="02020603050405020304" pitchFamily="18" charset="0"/>
              </a:rPr>
              <a:t> </a:t>
            </a:r>
            <a:r>
              <a:rPr lang="en-US" altLang="zh-CN" sz="2000" b="1" baseline="25000" dirty="0">
                <a:latin typeface="+mn-ea"/>
                <a:ea typeface="+mn-ea"/>
                <a:cs typeface="Times New Roman" panose="02020603050405020304" pitchFamily="18" charset="0"/>
              </a:rPr>
              <a:t>-</a:t>
            </a:r>
            <a:r>
              <a:rPr lang="en-US" altLang="zh-CN" sz="2000" b="1" baseline="25000" dirty="0">
                <a:latin typeface="Times New Roman" panose="02020603050405020304" pitchFamily="18" charset="0"/>
                <a:cs typeface="Times New Roman" panose="02020603050405020304" pitchFamily="18" charset="0"/>
              </a:rPr>
              <a:t>11</a:t>
            </a:r>
            <a:r>
              <a:rPr lang="en-US" altLang="zh-CN" sz="2000" b="1" dirty="0">
                <a:latin typeface="Times New Roman" panose="02020603050405020304" pitchFamily="18" charset="0"/>
                <a:cs typeface="Times New Roman" panose="02020603050405020304" pitchFamily="18" charset="0"/>
              </a:rPr>
              <a:t> N·m</a:t>
            </a:r>
            <a:r>
              <a:rPr lang="en-US" altLang="zh-CN" sz="2000" b="1" baseline="25000" dirty="0">
                <a:latin typeface="Times New Roman" panose="02020603050405020304" pitchFamily="18" charset="0"/>
                <a:cs typeface="Times New Roman" panose="02020603050405020304" pitchFamily="18" charset="0"/>
              </a:rPr>
              <a:t>2</a:t>
            </a:r>
            <a:r>
              <a:rPr lang="en-US" altLang="zh-CN" sz="2000" b="1" dirty="0">
                <a:latin typeface="Times New Roman" panose="02020603050405020304" pitchFamily="18" charset="0"/>
                <a:cs typeface="Times New Roman" panose="02020603050405020304" pitchFamily="18" charset="0"/>
              </a:rPr>
              <a:t>/kg</a:t>
            </a:r>
            <a:r>
              <a:rPr lang="en-US" altLang="zh-CN" sz="2000" b="1" baseline="25000" dirty="0">
                <a:latin typeface="Times New Roman" panose="02020603050405020304" pitchFamily="18" charset="0"/>
                <a:cs typeface="Times New Roman" panose="02020603050405020304" pitchFamily="18" charset="0"/>
              </a:rPr>
              <a:t>2</a:t>
            </a:r>
            <a:endParaRPr lang="zh-CN" altLang="en-US" sz="2000" b="1" baseline="25000" dirty="0">
              <a:latin typeface="Times New Roman" panose="02020603050405020304" pitchFamily="18" charset="0"/>
              <a:cs typeface="Times New Roman" panose="02020603050405020304" pitchFamily="18" charset="0"/>
            </a:endParaRPr>
          </a:p>
        </p:txBody>
      </p:sp>
      <p:sp>
        <p:nvSpPr>
          <p:cNvPr id="7" name="文本框 4"/>
          <p:cNvSpPr txBox="1">
            <a:spLocks/>
          </p:cNvSpPr>
          <p:nvPr/>
        </p:nvSpPr>
        <p:spPr>
          <a:xfrm>
            <a:off x="502412" y="596131"/>
            <a:ext cx="4101861" cy="629403"/>
          </a:xfrm>
          <a:prstGeom prst="rect">
            <a:avLst/>
          </a:prstGeom>
          <a:noFill/>
        </p:spPr>
        <p:txBody>
          <a:bodyPr vert="horz" wrap="square" lIns="68580" tIns="34290" rIns="68580" bIns="34290" rtlCol="0">
            <a:spAutoFit/>
          </a:bodyPr>
          <a:lstStyle/>
          <a:p>
            <a:pPr marL="171450" marR="0" lvl="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tabLst/>
              <a:defRPr/>
            </a:pPr>
            <a:r>
              <a:rPr kumimoji="0" lang="zh-CN" altLang="en-US" sz="2800" b="1" i="0" u="none" strike="noStrike" kern="1200" cap="none" spc="15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二、万有引力定律</a:t>
            </a:r>
          </a:p>
        </p:txBody>
      </p:sp>
      <p:sp>
        <p:nvSpPr>
          <p:cNvPr id="8" name="矩形 7"/>
          <p:cNvSpPr/>
          <p:nvPr/>
        </p:nvSpPr>
        <p:spPr>
          <a:xfrm>
            <a:off x="4703545" y="3662092"/>
            <a:ext cx="2492990" cy="369332"/>
          </a:xfrm>
          <a:prstGeom prst="rect">
            <a:avLst/>
          </a:prstGeom>
        </p:spPr>
        <p:txBody>
          <a:bodyPr wrap="none">
            <a:spAutoFit/>
          </a:bodyPr>
          <a:lstStyle/>
          <a:p>
            <a:r>
              <a:rPr lang="zh-CN" altLang="en-US" b="1" dirty="0"/>
              <a:t>任何两个物体（质点）</a:t>
            </a:r>
            <a:endParaRPr lang="zh-CN" altLang="en-US" dirty="0"/>
          </a:p>
        </p:txBody>
      </p:sp>
    </p:spTree>
    <p:extLst>
      <p:ext uri="{BB962C8B-B14F-4D97-AF65-F5344CB8AC3E}">
        <p14:creationId xmlns:p14="http://schemas.microsoft.com/office/powerpoint/2010/main" val="31917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47189" y="650739"/>
            <a:ext cx="3884076" cy="540000"/>
          </a:xfrm>
        </p:spPr>
        <p:style>
          <a:lnRef idx="2">
            <a:schemeClr val="accent6"/>
          </a:lnRef>
          <a:fillRef idx="1">
            <a:schemeClr val="lt1"/>
          </a:fillRef>
          <a:effectRef idx="0">
            <a:schemeClr val="accent6"/>
          </a:effectRef>
          <a:fontRef idx="minor">
            <a:schemeClr val="dk1"/>
          </a:fontRef>
        </p:style>
        <p:txBody>
          <a:bodyPr anchor="ctr" anchorCtr="0">
            <a:noAutofit/>
          </a:bodyPr>
          <a:lstStyle/>
          <a:p>
            <a:pPr marL="0" indent="0" algn="ctr">
              <a:buNone/>
            </a:pPr>
            <a:r>
              <a:rPr lang="en-US" altLang="zh-CN" sz="2200" b="1" i="1" dirty="0">
                <a:latin typeface="Times New Roman" panose="02020603050405020304" pitchFamily="18" charset="0"/>
                <a:cs typeface="Times New Roman" panose="02020603050405020304" pitchFamily="18" charset="0"/>
              </a:rPr>
              <a:t>G </a:t>
            </a:r>
            <a:r>
              <a:rPr lang="zh-CN" altLang="en-US" sz="2200" b="1"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6.67 × 10</a:t>
            </a:r>
            <a:r>
              <a:rPr lang="en-US" altLang="zh-CN" sz="2200" b="1" baseline="25000" dirty="0">
                <a:latin typeface="+mn-ea"/>
                <a:ea typeface="+mn-ea"/>
                <a:cs typeface="Times New Roman" panose="02020603050405020304" pitchFamily="18" charset="0"/>
              </a:rPr>
              <a:t>-</a:t>
            </a:r>
            <a:r>
              <a:rPr lang="en-US" altLang="zh-CN" sz="2200" b="1" baseline="25000" dirty="0">
                <a:latin typeface="Times New Roman" panose="02020603050405020304" pitchFamily="18" charset="0"/>
                <a:cs typeface="Times New Roman" panose="02020603050405020304" pitchFamily="18" charset="0"/>
              </a:rPr>
              <a:t>11</a:t>
            </a:r>
            <a:r>
              <a:rPr lang="en-US" altLang="zh-CN" sz="2200" b="1" dirty="0">
                <a:latin typeface="Times New Roman" panose="02020603050405020304" pitchFamily="18" charset="0"/>
                <a:cs typeface="Times New Roman" panose="02020603050405020304" pitchFamily="18" charset="0"/>
              </a:rPr>
              <a:t> N·m</a:t>
            </a:r>
            <a:r>
              <a:rPr lang="en-US" altLang="zh-CN" sz="2200" b="1" baseline="25000" dirty="0">
                <a:latin typeface="Times New Roman" panose="02020603050405020304" pitchFamily="18" charset="0"/>
                <a:cs typeface="Times New Roman" panose="02020603050405020304" pitchFamily="18" charset="0"/>
              </a:rPr>
              <a:t>2</a:t>
            </a:r>
            <a:r>
              <a:rPr lang="en-US" altLang="zh-CN" sz="2200" b="1" dirty="0">
                <a:latin typeface="Times New Roman" panose="02020603050405020304" pitchFamily="18" charset="0"/>
                <a:cs typeface="Times New Roman" panose="02020603050405020304" pitchFamily="18" charset="0"/>
              </a:rPr>
              <a:t>/kg</a:t>
            </a:r>
            <a:r>
              <a:rPr lang="en-US" altLang="zh-CN" sz="2200" b="1" baseline="25000" dirty="0">
                <a:latin typeface="Times New Roman" panose="02020603050405020304" pitchFamily="18" charset="0"/>
                <a:cs typeface="Times New Roman" panose="02020603050405020304" pitchFamily="18" charset="0"/>
              </a:rPr>
              <a:t>2</a:t>
            </a:r>
            <a:endParaRPr lang="zh-CN" altLang="en-US" sz="2200" b="1" dirty="0">
              <a:latin typeface="Times New Roman" panose="02020603050405020304" pitchFamily="18" charset="0"/>
              <a:cs typeface="Times New Roman" panose="02020603050405020304" pitchFamily="18" charset="0"/>
            </a:endParaRPr>
          </a:p>
        </p:txBody>
      </p:sp>
      <p:sp>
        <p:nvSpPr>
          <p:cNvPr id="13" name="文本框 4"/>
          <p:cNvSpPr txBox="1"/>
          <p:nvPr/>
        </p:nvSpPr>
        <p:spPr>
          <a:xfrm>
            <a:off x="749732" y="636744"/>
            <a:ext cx="3453248" cy="500137"/>
          </a:xfrm>
          <a:prstGeom prst="rect">
            <a:avLst/>
          </a:prstGeom>
          <a:noFill/>
        </p:spPr>
        <p:txBody>
          <a:bodyPr wrap="square" lIns="68580" tIns="34290" rIns="68580" bIns="34290"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三、引力常量的测定</a:t>
            </a:r>
          </a:p>
        </p:txBody>
      </p:sp>
      <p:sp>
        <p:nvSpPr>
          <p:cNvPr id="14" name="内容占位符 2"/>
          <p:cNvSpPr txBox="1">
            <a:spLocks/>
          </p:cNvSpPr>
          <p:nvPr/>
        </p:nvSpPr>
        <p:spPr>
          <a:xfrm>
            <a:off x="2423240" y="1491075"/>
            <a:ext cx="2929178" cy="1404000"/>
          </a:xfrm>
          <a:prstGeom prst="rect">
            <a:avLst/>
          </a:prstGeom>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华文楷体" panose="02010600040101010101" pitchFamily="2" charset="-122"/>
                <a:ea typeface="华文楷体" panose="02010600040101010101"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华文楷体" panose="02010600040101010101" pitchFamily="2" charset="-122"/>
                <a:ea typeface="华文楷体" panose="02010600040101010101"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5000"/>
              </a:lnSpc>
              <a:buFont typeface="Arial" panose="020B0604020202020204" pitchFamily="34" charset="0"/>
              <a:buNone/>
            </a:pPr>
            <a:r>
              <a:rPr lang="en-US" altLang="zh-CN" sz="2000" b="1" dirty="0">
                <a:latin typeface="Times New Roman" panose="02020603050405020304" pitchFamily="18" charset="0"/>
                <a:cs typeface="Times New Roman" panose="02020603050405020304" pitchFamily="18" charset="0"/>
              </a:rPr>
              <a:t>1798</a:t>
            </a:r>
            <a:r>
              <a:rPr lang="zh-CN" altLang="en-US" sz="2000" b="1" dirty="0">
                <a:latin typeface="Times New Roman" panose="02020603050405020304" pitchFamily="18" charset="0"/>
                <a:cs typeface="Times New Roman" panose="02020603050405020304" pitchFamily="18" charset="0"/>
              </a:rPr>
              <a:t>年卡文迪什在实验室利用扭称比较准确地得出引力常量</a:t>
            </a:r>
            <a:r>
              <a:rPr lang="en-US" altLang="zh-CN" sz="2000" b="1" i="1" dirty="0">
                <a:latin typeface="Times New Roman" panose="02020603050405020304" pitchFamily="18" charset="0"/>
                <a:cs typeface="Times New Roman" panose="02020603050405020304" pitchFamily="18" charset="0"/>
              </a:rPr>
              <a:t>G</a:t>
            </a:r>
            <a:r>
              <a:rPr lang="zh-CN" altLang="en-US" sz="2000" b="1" dirty="0">
                <a:latin typeface="Times New Roman" panose="02020603050405020304" pitchFamily="18" charset="0"/>
                <a:cs typeface="Times New Roman" panose="02020603050405020304" pitchFamily="18" charset="0"/>
              </a:rPr>
              <a:t>的数值。</a:t>
            </a:r>
          </a:p>
        </p:txBody>
      </p:sp>
      <p:grpSp>
        <p:nvGrpSpPr>
          <p:cNvPr id="4" name="组合 5"/>
          <p:cNvGrpSpPr/>
          <p:nvPr/>
        </p:nvGrpSpPr>
        <p:grpSpPr>
          <a:xfrm>
            <a:off x="522662" y="1745665"/>
            <a:ext cx="1244400" cy="1967006"/>
            <a:chOff x="903642" y="2080897"/>
            <a:chExt cx="1376278" cy="2175466"/>
          </a:xfrm>
        </p:grpSpPr>
        <p:pic>
          <p:nvPicPr>
            <p:cNvPr id="512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089"/>
            <a:stretch/>
          </p:blipFill>
          <p:spPr bwMode="auto">
            <a:xfrm>
              <a:off x="903642" y="2080897"/>
              <a:ext cx="1376278" cy="184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92667" y="3915968"/>
              <a:ext cx="998489" cy="340395"/>
            </a:xfrm>
            <a:prstGeom prst="rect">
              <a:avLst/>
            </a:prstGeom>
            <a:noFill/>
          </p:spPr>
          <p:txBody>
            <a:bodyPr wrap="none" rtlCol="0">
              <a:spAutoFit/>
            </a:bodyPr>
            <a:lstStyle/>
            <a:p>
              <a:r>
                <a:rPr lang="zh-CN" altLang="en-US" b="1" dirty="0">
                  <a:latin typeface="华文楷体" panose="02010600040101010101" pitchFamily="2" charset="-122"/>
                  <a:ea typeface="华文楷体" panose="02010600040101010101" pitchFamily="2" charset="-122"/>
                </a:rPr>
                <a:t>卡文迪什</a:t>
              </a:r>
              <a:endParaRPr lang="zh-CN" altLang="en-US" sz="1600" b="1" dirty="0">
                <a:latin typeface="华文楷体" panose="02010600040101010101" pitchFamily="2" charset="-122"/>
                <a:ea typeface="华文楷体" panose="02010600040101010101" pitchFamily="2" charset="-122"/>
              </a:endParaRPr>
            </a:p>
          </p:txBody>
        </p:sp>
      </p:grpSp>
      <p:pic>
        <p:nvPicPr>
          <p:cNvPr id="17" name="Picture 9" descr="https://timgsa.baidu.com/timg?image&amp;quality=80&amp;size=b9999_10000&amp;sec=1582995661834&amp;di=fcfc89f475edbce24af66c4f3059d323&amp;imgtype=0&amp;src=http%3A%2F%2Fpics4.baidu.com%2Ffeed%2Fb812c8fcc3cec3fd5d939859b03a6e3b869427a7.jpeg%3Ftoken%3Dbb54942496fe7c918d89e5dbcc07dc11%26s%3D0AA87C22A520450B1079F1C20000E0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969" y="1411703"/>
            <a:ext cx="2978729" cy="14754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985" name="Object 1"/>
          <p:cNvGraphicFramePr>
            <a:graphicFrameLocks noChangeAspect="1"/>
          </p:cNvGraphicFramePr>
          <p:nvPr/>
        </p:nvGraphicFramePr>
        <p:xfrm>
          <a:off x="2434759" y="3065780"/>
          <a:ext cx="1695450" cy="723900"/>
        </p:xfrm>
        <a:graphic>
          <a:graphicData uri="http://schemas.openxmlformats.org/presentationml/2006/ole">
            <mc:AlternateContent xmlns:mc="http://schemas.openxmlformats.org/markup-compatibility/2006">
              <mc:Choice xmlns:v="urn:schemas-microsoft-com:vml" Requires="v">
                <p:oleObj spid="_x0000_s41988" name="Equation" r:id="rId6" imgW="812520" imgH="393480" progId="">
                  <p:embed/>
                </p:oleObj>
              </mc:Choice>
              <mc:Fallback>
                <p:oleObj name="Equation" r:id="rId6" imgW="812520" imgH="393480"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4759" y="3065780"/>
                        <a:ext cx="16954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4356845" y="2999366"/>
          <a:ext cx="1140311" cy="837779"/>
        </p:xfrm>
        <a:graphic>
          <a:graphicData uri="http://schemas.openxmlformats.org/presentationml/2006/ole">
            <mc:AlternateContent xmlns:mc="http://schemas.openxmlformats.org/markup-compatibility/2006">
              <mc:Choice xmlns:v="urn:schemas-microsoft-com:vml" Requires="v">
                <p:oleObj spid="_x0000_s41989" name="公式" r:id="rId8" imgW="622080" imgH="457200" progId="Equation.3">
                  <p:embed/>
                </p:oleObj>
              </mc:Choice>
              <mc:Fallback>
                <p:oleObj name="公式" r:id="rId8" imgW="622080" imgH="4572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845" y="2999366"/>
                        <a:ext cx="1140311" cy="837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4"/>
          <p:cNvSpPr txBox="1"/>
          <p:nvPr/>
        </p:nvSpPr>
        <p:spPr>
          <a:xfrm>
            <a:off x="6103344" y="3332574"/>
            <a:ext cx="2677099" cy="1044203"/>
          </a:xfrm>
          <a:prstGeom prst="rect">
            <a:avLst/>
          </a:prstGeom>
          <a:noFill/>
          <a:ln w="9525">
            <a:solidFill>
              <a:srgbClr val="6ECDAB"/>
            </a:solidFill>
          </a:ln>
        </p:spPr>
        <p:txBody>
          <a:bodyPr wrap="square" lIns="73984" tIns="36992" rIns="73984" bIns="36992" anchor="t">
            <a:spAutoFit/>
          </a:bodyPr>
          <a:lstStyle/>
          <a:p>
            <a:pPr>
              <a:spcBef>
                <a:spcPct val="50000"/>
              </a:spcBef>
            </a:pPr>
            <a:r>
              <a:rPr lang="en-US" altLang="zh-CN" sz="1400" dirty="0">
                <a:solidFill>
                  <a:schemeClr val="tx1"/>
                </a:solidFill>
                <a:latin typeface="微软雅黑" pitchFamily="34" charset="-122"/>
                <a:ea typeface="微软雅黑" pitchFamily="34" charset="-122"/>
              </a:rPr>
              <a:t>1.</a:t>
            </a:r>
            <a:r>
              <a:rPr lang="zh-CN" altLang="en-US" sz="1400" dirty="0">
                <a:solidFill>
                  <a:schemeClr val="tx1"/>
                </a:solidFill>
                <a:latin typeface="微软雅黑" pitchFamily="34" charset="-122"/>
                <a:ea typeface="微软雅黑" pitchFamily="34" charset="-122"/>
              </a:rPr>
              <a:t>扭秤装置把微小力通过杠杆旋转反映出来</a:t>
            </a:r>
          </a:p>
          <a:p>
            <a:pPr>
              <a:spcBef>
                <a:spcPct val="50000"/>
              </a:spcBef>
            </a:pPr>
            <a:r>
              <a:rPr lang="en-US" altLang="zh-CN" sz="1400" dirty="0">
                <a:solidFill>
                  <a:schemeClr val="tx1"/>
                </a:solidFill>
                <a:latin typeface="微软雅黑" pitchFamily="34" charset="-122"/>
                <a:ea typeface="微软雅黑" pitchFamily="34" charset="-122"/>
              </a:rPr>
              <a:t>2.</a:t>
            </a:r>
            <a:r>
              <a:rPr lang="zh-CN" altLang="en-US" sz="1400" dirty="0">
                <a:solidFill>
                  <a:schemeClr val="tx1"/>
                </a:solidFill>
                <a:latin typeface="微软雅黑" pitchFamily="34" charset="-122"/>
                <a:ea typeface="微软雅黑" pitchFamily="34" charset="-122"/>
              </a:rPr>
              <a:t>扭转角度（微小形变）通过光标的移动来反映</a:t>
            </a:r>
            <a:endParaRPr lang="en-US" altLang="zh-CN" sz="1400" dirty="0">
              <a:solidFill>
                <a:schemeClr val="tx1"/>
              </a:solidFill>
              <a:latin typeface="微软雅黑" pitchFamily="34" charset="-122"/>
              <a:ea typeface="微软雅黑" pitchFamily="34" charset="-122"/>
            </a:endParaRPr>
          </a:p>
        </p:txBody>
      </p:sp>
      <p:pic>
        <p:nvPicPr>
          <p:cNvPr id="1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9258" t="33527" r="40569" b="53224"/>
          <a:stretch/>
        </p:blipFill>
        <p:spPr bwMode="auto">
          <a:xfrm>
            <a:off x="2071792" y="3946072"/>
            <a:ext cx="3675721" cy="90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1985"/>
                                        </p:tgtEl>
                                        <p:attrNameLst>
                                          <p:attrName>style.visibility</p:attrName>
                                        </p:attrNameLst>
                                      </p:cBhvr>
                                      <p:to>
                                        <p:strVal val="visible"/>
                                      </p:to>
                                    </p:set>
                                    <p:animEffect transition="in" filter="fade">
                                      <p:cBhvr>
                                        <p:cTn id="17" dur="1000"/>
                                        <p:tgtEl>
                                          <p:spTgt spid="41985"/>
                                        </p:tgtEl>
                                      </p:cBhvr>
                                    </p:animEffect>
                                    <p:anim calcmode="lin" valueType="num">
                                      <p:cBhvr>
                                        <p:cTn id="18" dur="1000" fill="hold"/>
                                        <p:tgtEl>
                                          <p:spTgt spid="41985"/>
                                        </p:tgtEl>
                                        <p:attrNameLst>
                                          <p:attrName>ppt_x</p:attrName>
                                        </p:attrNameLst>
                                      </p:cBhvr>
                                      <p:tavLst>
                                        <p:tav tm="0">
                                          <p:val>
                                            <p:strVal val="#ppt_x"/>
                                          </p:val>
                                        </p:tav>
                                        <p:tav tm="100000">
                                          <p:val>
                                            <p:strVal val="#ppt_x"/>
                                          </p:val>
                                        </p:tav>
                                      </p:tavLst>
                                    </p:anim>
                                    <p:anim calcmode="lin" valueType="num">
                                      <p:cBhvr>
                                        <p:cTn id="19" dur="1000" fill="hold"/>
                                        <p:tgtEl>
                                          <p:spTgt spid="4198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57361" y="696016"/>
            <a:ext cx="5815013" cy="424732"/>
          </a:xfrm>
          <a:prstGeom prst="rect">
            <a:avLst/>
          </a:prstGeom>
        </p:spPr>
        <p:txBody>
          <a:bodyPr wrap="square">
            <a:spAutoFit/>
          </a:bodyPr>
          <a:lstStyle/>
          <a:p>
            <a:pPr marL="82550" algn="just">
              <a:lnSpc>
                <a:spcPct val="120000"/>
              </a:lnSpc>
            </a:pPr>
            <a:r>
              <a:rPr lang="zh-CN" altLang="en-US" b="1" dirty="0"/>
              <a:t>引力常量是自然界中少数几个最重要的物理常量之一。</a:t>
            </a:r>
            <a:endParaRPr lang="zh-CN" altLang="en-US" b="1" dirty="0">
              <a:latin typeface="Times New Roman" panose="02020603050405020304" pitchFamily="18" charset="0"/>
              <a:cs typeface="Times New Roman" panose="02020603050405020304" pitchFamily="18" charset="0"/>
            </a:endParaRPr>
          </a:p>
        </p:txBody>
      </p:sp>
      <p:sp>
        <p:nvSpPr>
          <p:cNvPr id="13" name="矩形 12"/>
          <p:cNvSpPr/>
          <p:nvPr/>
        </p:nvSpPr>
        <p:spPr>
          <a:xfrm>
            <a:off x="1815417" y="1387674"/>
            <a:ext cx="5472112" cy="1754326"/>
          </a:xfrm>
          <a:prstGeom prst="rect">
            <a:avLst/>
          </a:prstGeom>
          <a:ln>
            <a:solidFill>
              <a:srgbClr val="0070C0"/>
            </a:solidFill>
          </a:ln>
        </p:spPr>
        <p:txBody>
          <a:bodyPr wrap="square">
            <a:spAutoFit/>
          </a:bodyPr>
          <a:lstStyle/>
          <a:p>
            <a:pPr algn="just">
              <a:lnSpc>
                <a:spcPct val="120000"/>
              </a:lnSpc>
            </a:pPr>
            <a:r>
              <a:rPr lang="zh-CN" altLang="en-US" dirty="0">
                <a:solidFill>
                  <a:srgbClr val="002060"/>
                </a:solidFill>
                <a:latin typeface="Times New Roman" pitchFamily="18" charset="0"/>
                <a:cs typeface="Times New Roman" pitchFamily="18" charset="0"/>
              </a:rPr>
              <a:t>     卡文迪什在对一些物体间的引力进行测量并算出引力常量</a:t>
            </a:r>
            <a:r>
              <a:rPr lang="en-US" altLang="zh-CN" i="1" dirty="0">
                <a:solidFill>
                  <a:srgbClr val="002060"/>
                </a:solidFill>
                <a:latin typeface="Times New Roman" pitchFamily="18" charset="0"/>
                <a:cs typeface="Times New Roman" pitchFamily="18" charset="0"/>
              </a:rPr>
              <a:t>G</a:t>
            </a:r>
            <a:r>
              <a:rPr lang="en-US" altLang="zh-CN" dirty="0">
                <a:solidFill>
                  <a:srgbClr val="002060"/>
                </a:solidFill>
                <a:latin typeface="Times New Roman" pitchFamily="18" charset="0"/>
                <a:cs typeface="Times New Roman" pitchFamily="18" charset="0"/>
              </a:rPr>
              <a:t> </a:t>
            </a:r>
            <a:r>
              <a:rPr lang="zh-CN" altLang="en-US" dirty="0">
                <a:solidFill>
                  <a:srgbClr val="002060"/>
                </a:solidFill>
                <a:latin typeface="Times New Roman" pitchFamily="18" charset="0"/>
                <a:cs typeface="Times New Roman" pitchFamily="18" charset="0"/>
              </a:rPr>
              <a:t>以后，又测量了多种物体间的引力，所得结果与利用引力常量 </a:t>
            </a:r>
            <a:r>
              <a:rPr lang="en-US" altLang="zh-CN" i="1" dirty="0">
                <a:solidFill>
                  <a:srgbClr val="002060"/>
                </a:solidFill>
                <a:latin typeface="Times New Roman" pitchFamily="18" charset="0"/>
                <a:cs typeface="Times New Roman" pitchFamily="18" charset="0"/>
              </a:rPr>
              <a:t>G </a:t>
            </a:r>
            <a:r>
              <a:rPr lang="zh-CN" altLang="en-US" dirty="0">
                <a:solidFill>
                  <a:srgbClr val="002060"/>
                </a:solidFill>
                <a:latin typeface="Times New Roman" pitchFamily="18" charset="0"/>
                <a:cs typeface="Times New Roman" pitchFamily="18" charset="0"/>
              </a:rPr>
              <a:t>按万有引力定律计算所得的结果相同。引力常量的普适性成了万有引力定律正确性的有力证据。</a:t>
            </a:r>
          </a:p>
        </p:txBody>
      </p:sp>
      <p:sp>
        <p:nvSpPr>
          <p:cNvPr id="8" name="内容占位符 2"/>
          <p:cNvSpPr txBox="1">
            <a:spLocks/>
          </p:cNvSpPr>
          <p:nvPr/>
        </p:nvSpPr>
        <p:spPr>
          <a:xfrm>
            <a:off x="2194559" y="3463028"/>
            <a:ext cx="4879845" cy="850282"/>
          </a:xfrm>
          <a:prstGeom prst="rect">
            <a:avLst/>
          </a:prstGeom>
        </p:spPr>
        <p:txBody>
          <a:bodyPr vert="horz" lIns="68580" tIns="34290" rIns="68580" bIns="34290" rtlCol="0" anchor="ctr" anchorCtr="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华文楷体" panose="02010600040101010101" pitchFamily="2" charset="-122"/>
                <a:ea typeface="华文楷体" panose="02010600040101010101"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华文楷体" panose="02010600040101010101" pitchFamily="2" charset="-122"/>
                <a:ea typeface="华文楷体" panose="02010600040101010101"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华文楷体" panose="02010600040101010101" pitchFamily="2" charset="-122"/>
                <a:ea typeface="华文楷体" panose="0201060004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175" lvl="3" indent="0">
              <a:lnSpc>
                <a:spcPct val="100000"/>
              </a:lnSpc>
              <a:buFont typeface="Wingdings" pitchFamily="2" charset="2"/>
              <a:buChar char="Ø"/>
            </a:pPr>
            <a:r>
              <a:rPr lang="zh-CN" altLang="en-US" sz="2400" b="1" dirty="0">
                <a:cs typeface="Times New Roman" panose="02020603050405020304" pitchFamily="18" charset="0"/>
              </a:rPr>
              <a:t>预言哈雷彗星的回归、发现新天体</a:t>
            </a:r>
            <a:endParaRPr lang="en-US" altLang="zh-CN" sz="2400" b="1" dirty="0">
              <a:cs typeface="Times New Roman" panose="02020603050405020304" pitchFamily="18" charset="0"/>
            </a:endParaRPr>
          </a:p>
          <a:p>
            <a:pPr marL="3175" lvl="3" indent="0">
              <a:lnSpc>
                <a:spcPct val="100000"/>
              </a:lnSpc>
              <a:buNone/>
            </a:pPr>
            <a:r>
              <a:rPr lang="zh-CN" altLang="en-US" sz="2400" b="1" dirty="0">
                <a:cs typeface="Times New Roman" panose="02020603050405020304" pitchFamily="18" charset="0"/>
              </a:rPr>
              <a:t>解释潮汐现象</a:t>
            </a:r>
            <a:r>
              <a:rPr lang="en-US" altLang="zh-CN" sz="2400" b="1" dirty="0">
                <a:cs typeface="Times New Roman" panose="02020603050405020304" pitchFamily="18" charset="0"/>
              </a:rPr>
              <a:t>……</a:t>
            </a:r>
            <a:endParaRPr lang="zh-CN" altLang="en-US" sz="2400" b="1" dirty="0">
              <a:cs typeface="Times New Roman" panose="02020603050405020304" pitchFamily="18" charset="0"/>
            </a:endParaRPr>
          </a:p>
        </p:txBody>
      </p:sp>
    </p:spTree>
    <p:extLst>
      <p:ext uri="{BB962C8B-B14F-4D97-AF65-F5344CB8AC3E}">
        <p14:creationId xmlns:p14="http://schemas.microsoft.com/office/powerpoint/2010/main" val="16114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537061" y="1583410"/>
            <a:ext cx="4778138" cy="2654573"/>
          </a:xfrm>
          <a:prstGeom prst="rect">
            <a:avLst/>
          </a:prstGeom>
          <a:noFill/>
        </p:spPr>
        <p:txBody>
          <a:bodyPr wrap="square" lIns="68580" tIns="34290" rIns="68580" bIns="34290" rtlCol="0">
            <a:spAutoFit/>
          </a:bodyPr>
          <a:lstStyle/>
          <a:p>
            <a:pPr marL="530225" indent="-530225">
              <a:lnSpc>
                <a:spcPct val="150000"/>
              </a:lnSpc>
              <a:buFont typeface="Wingdings" pitchFamily="2" charset="2"/>
              <a:buChar char="u"/>
            </a:pPr>
            <a:r>
              <a:rPr lang="zh-CN" altLang="en-US" sz="2800" b="1" dirty="0">
                <a:solidFill>
                  <a:srgbClr val="002060"/>
                </a:solidFill>
                <a:latin typeface="华文楷体" panose="02010600040101010101" pitchFamily="2" charset="-122"/>
                <a:ea typeface="华文楷体" panose="02010600040101010101" pitchFamily="2" charset="-122"/>
              </a:rPr>
              <a:t>万有引力定律的推导</a:t>
            </a:r>
            <a:endParaRPr lang="en-US" altLang="zh-CN" sz="2800" b="1" dirty="0">
              <a:solidFill>
                <a:srgbClr val="002060"/>
              </a:solidFill>
              <a:latin typeface="华文楷体" panose="02010600040101010101" pitchFamily="2" charset="-122"/>
              <a:ea typeface="华文楷体" panose="02010600040101010101" pitchFamily="2" charset="-122"/>
            </a:endParaRPr>
          </a:p>
          <a:p>
            <a:pPr marL="530225" indent="-530225">
              <a:lnSpc>
                <a:spcPct val="150000"/>
              </a:lnSpc>
              <a:buFont typeface="Wingdings" pitchFamily="2" charset="2"/>
              <a:buChar char="u"/>
            </a:pPr>
            <a:r>
              <a:rPr lang="zh-CN" altLang="en-US" sz="2800" b="1" dirty="0">
                <a:solidFill>
                  <a:srgbClr val="002060"/>
                </a:solidFill>
                <a:latin typeface="华文楷体" panose="02010600040101010101" pitchFamily="2" charset="-122"/>
                <a:ea typeface="华文楷体" panose="02010600040101010101" pitchFamily="2" charset="-122"/>
              </a:rPr>
              <a:t>万有引力定律的内容</a:t>
            </a:r>
            <a:endParaRPr lang="en-US" altLang="zh-CN" sz="2800" b="1" dirty="0">
              <a:solidFill>
                <a:srgbClr val="002060"/>
              </a:solidFill>
              <a:latin typeface="华文楷体" panose="02010600040101010101" pitchFamily="2" charset="-122"/>
              <a:ea typeface="华文楷体" panose="02010600040101010101" pitchFamily="2" charset="-122"/>
            </a:endParaRPr>
          </a:p>
          <a:p>
            <a:pPr marL="530225" indent="-530225">
              <a:lnSpc>
                <a:spcPct val="150000"/>
              </a:lnSpc>
              <a:buFont typeface="Wingdings" pitchFamily="2" charset="2"/>
              <a:buChar char="u"/>
            </a:pPr>
            <a:r>
              <a:rPr lang="zh-CN" altLang="en-US" sz="2800" b="1" dirty="0">
                <a:solidFill>
                  <a:srgbClr val="002060"/>
                </a:solidFill>
                <a:latin typeface="华文楷体" panose="02010600040101010101" pitchFamily="2" charset="-122"/>
                <a:ea typeface="华文楷体" panose="02010600040101010101" pitchFamily="2" charset="-122"/>
              </a:rPr>
              <a:t>“月</a:t>
            </a:r>
            <a:r>
              <a:rPr lang="en-US" altLang="zh-CN" sz="2800" dirty="0">
                <a:solidFill>
                  <a:srgbClr val="002060"/>
                </a:solidFill>
                <a:latin typeface="华文楷体" panose="02010600040101010101" pitchFamily="2" charset="-122"/>
                <a:ea typeface="华文楷体" panose="02010600040101010101" pitchFamily="2" charset="-122"/>
              </a:rPr>
              <a:t>—</a:t>
            </a:r>
            <a:r>
              <a:rPr lang="zh-CN" altLang="en-US" sz="2800" b="1" dirty="0">
                <a:solidFill>
                  <a:srgbClr val="002060"/>
                </a:solidFill>
                <a:latin typeface="华文楷体" panose="02010600040101010101" pitchFamily="2" charset="-122"/>
                <a:ea typeface="华文楷体" panose="02010600040101010101" pitchFamily="2" charset="-122"/>
              </a:rPr>
              <a:t>地”检验</a:t>
            </a:r>
            <a:endParaRPr lang="en-US" altLang="zh-CN" sz="2800" b="1" dirty="0">
              <a:solidFill>
                <a:srgbClr val="002060"/>
              </a:solidFill>
              <a:latin typeface="华文楷体" panose="02010600040101010101" pitchFamily="2" charset="-122"/>
              <a:ea typeface="华文楷体" panose="02010600040101010101" pitchFamily="2" charset="-122"/>
            </a:endParaRPr>
          </a:p>
          <a:p>
            <a:pPr marL="530225" indent="-530225">
              <a:lnSpc>
                <a:spcPct val="150000"/>
              </a:lnSpc>
              <a:buFont typeface="Wingdings" pitchFamily="2" charset="2"/>
              <a:buChar char="u"/>
            </a:pPr>
            <a:r>
              <a:rPr lang="zh-CN" altLang="en-US" sz="2800" b="1" dirty="0">
                <a:solidFill>
                  <a:srgbClr val="002060"/>
                </a:solidFill>
                <a:latin typeface="华文楷体" panose="02010600040101010101" pitchFamily="2" charset="-122"/>
                <a:ea typeface="华文楷体" panose="02010600040101010101" pitchFamily="2" charset="-122"/>
              </a:rPr>
              <a:t>引力常量的测定</a:t>
            </a:r>
            <a:endParaRPr lang="en-US" altLang="zh-CN" sz="2800" b="1" dirty="0">
              <a:solidFill>
                <a:srgbClr val="002060"/>
              </a:solidFill>
              <a:latin typeface="华文楷体" panose="02010600040101010101" pitchFamily="2" charset="-122"/>
              <a:ea typeface="华文楷体" panose="02010600040101010101" pitchFamily="2" charset="-122"/>
            </a:endParaRPr>
          </a:p>
        </p:txBody>
      </p:sp>
      <p:sp>
        <p:nvSpPr>
          <p:cNvPr id="10" name="TextBox 9"/>
          <p:cNvSpPr txBox="1"/>
          <p:nvPr/>
        </p:nvSpPr>
        <p:spPr>
          <a:xfrm>
            <a:off x="2966225" y="680223"/>
            <a:ext cx="3057247" cy="523220"/>
          </a:xfrm>
          <a:prstGeom prst="rect">
            <a:avLst/>
          </a:prstGeom>
          <a:noFill/>
        </p:spPr>
        <p:txBody>
          <a:bodyPr wrap="none" rtlCol="0">
            <a:spAutoFit/>
          </a:bodyPr>
          <a:lstStyle/>
          <a:p>
            <a:r>
              <a:rPr lang="zh-CN" altLang="en-US" sz="2800" b="1" dirty="0">
                <a:solidFill>
                  <a:srgbClr val="C00000"/>
                </a:solidFill>
              </a:rPr>
              <a:t>本节课的内容要点</a:t>
            </a:r>
          </a:p>
        </p:txBody>
      </p:sp>
    </p:spTree>
    <p:extLst>
      <p:ext uri="{BB962C8B-B14F-4D97-AF65-F5344CB8AC3E}">
        <p14:creationId xmlns:p14="http://schemas.microsoft.com/office/powerpoint/2010/main" val="45119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Users\admin\Desktop\区上传课\资料\自然哲学的数学原理原版封面.jpg"/>
          <p:cNvPicPr>
            <a:picLocks noChangeAspect="1" noChangeArrowheads="1"/>
          </p:cNvPicPr>
          <p:nvPr/>
        </p:nvPicPr>
        <p:blipFill>
          <a:blip r:embed="rId3"/>
          <a:srcRect/>
          <a:stretch>
            <a:fillRect/>
          </a:stretch>
        </p:blipFill>
        <p:spPr bwMode="auto">
          <a:xfrm>
            <a:off x="785308" y="2720772"/>
            <a:ext cx="1299882" cy="1929512"/>
          </a:xfrm>
          <a:prstGeom prst="rect">
            <a:avLst/>
          </a:prstGeom>
          <a:noFill/>
        </p:spPr>
      </p:pic>
      <p:pic>
        <p:nvPicPr>
          <p:cNvPr id="29698" name="Picture 2" descr="C:\Users\admin\Desktop\区上传课\资料\自然哲学的数学原理3.jpg"/>
          <p:cNvPicPr>
            <a:picLocks noChangeAspect="1" noChangeArrowheads="1"/>
          </p:cNvPicPr>
          <p:nvPr/>
        </p:nvPicPr>
        <p:blipFill>
          <a:blip r:embed="rId4"/>
          <a:srcRect/>
          <a:stretch>
            <a:fillRect/>
          </a:stretch>
        </p:blipFill>
        <p:spPr bwMode="auto">
          <a:xfrm>
            <a:off x="796067" y="777035"/>
            <a:ext cx="2735524" cy="1812285"/>
          </a:xfrm>
          <a:prstGeom prst="rect">
            <a:avLst/>
          </a:prstGeom>
          <a:noFill/>
        </p:spPr>
      </p:pic>
      <p:pic>
        <p:nvPicPr>
          <p:cNvPr id="29701" name="Picture 5" descr="C:\Users\admin\Desktop\区上传课\资料\自然哲学的数学原理1.jpg"/>
          <p:cNvPicPr>
            <a:picLocks noChangeAspect="1" noChangeArrowheads="1"/>
          </p:cNvPicPr>
          <p:nvPr/>
        </p:nvPicPr>
        <p:blipFill>
          <a:blip r:embed="rId5"/>
          <a:srcRect/>
          <a:stretch>
            <a:fillRect/>
          </a:stretch>
        </p:blipFill>
        <p:spPr bwMode="auto">
          <a:xfrm>
            <a:off x="2248350" y="2757564"/>
            <a:ext cx="1222208" cy="1709754"/>
          </a:xfrm>
          <a:prstGeom prst="rect">
            <a:avLst/>
          </a:prstGeom>
          <a:noFill/>
        </p:spPr>
      </p:pic>
      <p:sp>
        <p:nvSpPr>
          <p:cNvPr id="9" name="TextBox 8"/>
          <p:cNvSpPr txBox="1"/>
          <p:nvPr/>
        </p:nvSpPr>
        <p:spPr>
          <a:xfrm>
            <a:off x="4012602" y="994757"/>
            <a:ext cx="4240263" cy="369332"/>
          </a:xfrm>
          <a:prstGeom prst="rect">
            <a:avLst/>
          </a:prstGeom>
          <a:noFill/>
        </p:spPr>
        <p:txBody>
          <a:bodyPr wrap="none" rtlCol="0">
            <a:spAutoFit/>
          </a:bodyPr>
          <a:lstStyle/>
          <a:p>
            <a:pPr>
              <a:buFont typeface="Wingdings" pitchFamily="2" charset="2"/>
              <a:buChar char="Ø"/>
            </a:pPr>
            <a:r>
              <a:rPr lang="en-US" altLang="zh-CN" dirty="0"/>
              <a:t>1687</a:t>
            </a:r>
            <a:r>
              <a:rPr lang="zh-CN" altLang="en-US" dirty="0"/>
              <a:t>年  牛顿</a:t>
            </a:r>
            <a:r>
              <a:rPr lang="en-US" altLang="zh-CN" dirty="0"/>
              <a:t>《</a:t>
            </a:r>
            <a:r>
              <a:rPr lang="zh-CN" altLang="en-US" dirty="0"/>
              <a:t>自然哲学的数学原理</a:t>
            </a:r>
            <a:r>
              <a:rPr lang="en-US" altLang="zh-CN" dirty="0"/>
              <a:t>》</a:t>
            </a:r>
            <a:endParaRPr lang="zh-CN" altLang="en-US" dirty="0"/>
          </a:p>
        </p:txBody>
      </p:sp>
      <p:sp>
        <p:nvSpPr>
          <p:cNvPr id="10" name="矩形 9"/>
          <p:cNvSpPr/>
          <p:nvPr/>
        </p:nvSpPr>
        <p:spPr>
          <a:xfrm>
            <a:off x="4039496" y="1655618"/>
            <a:ext cx="4057902" cy="923330"/>
          </a:xfrm>
          <a:prstGeom prst="rect">
            <a:avLst/>
          </a:prstGeom>
        </p:spPr>
        <p:txBody>
          <a:bodyPr wrap="square">
            <a:spAutoFit/>
          </a:bodyPr>
          <a:lstStyle/>
          <a:p>
            <a:pPr algn="just">
              <a:buFont typeface="Wingdings" pitchFamily="2" charset="2"/>
              <a:buChar char="Ø"/>
            </a:pPr>
            <a:r>
              <a:rPr lang="zh-CN" altLang="en-US" dirty="0"/>
              <a:t>提出了力学的三大定律和万有引力定律，从而使经典力学成为一个完整的理论体系。</a:t>
            </a:r>
          </a:p>
        </p:txBody>
      </p:sp>
      <p:sp>
        <p:nvSpPr>
          <p:cNvPr id="11" name="TextBox 10"/>
          <p:cNvSpPr txBox="1"/>
          <p:nvPr/>
        </p:nvSpPr>
        <p:spPr>
          <a:xfrm>
            <a:off x="4074816" y="2848442"/>
            <a:ext cx="4022582" cy="1477328"/>
          </a:xfrm>
          <a:prstGeom prst="rect">
            <a:avLst/>
          </a:prstGeom>
          <a:noFill/>
        </p:spPr>
        <p:txBody>
          <a:bodyPr wrap="square" rtlCol="0">
            <a:spAutoFit/>
          </a:bodyPr>
          <a:lstStyle/>
          <a:p>
            <a:pPr algn="just">
              <a:buFont typeface="Wingdings" pitchFamily="2" charset="2"/>
              <a:buChar char="Ø"/>
            </a:pPr>
            <a:r>
              <a:rPr lang="zh-CN" altLang="en-US" dirty="0"/>
              <a:t>万有引力定律是科学史上最伟大的定律之一，它告诉我们宇宙中任何有质量的物体间都存在一种相互吸引的作用。这个引力与两个物体的质量成正比，与距离的平方成反比。</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027031" y="1457057"/>
            <a:ext cx="5314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latin typeface="+mn-ea"/>
                <a:ea typeface="+mn-ea"/>
              </a:rPr>
              <a:t>1.</a:t>
            </a:r>
            <a:r>
              <a:rPr lang="zh-CN" altLang="en-US" b="1" dirty="0">
                <a:latin typeface="+mn-ea"/>
                <a:ea typeface="+mn-ea"/>
              </a:rPr>
              <a:t>开普勒第一定律（轨道定律）</a:t>
            </a:r>
          </a:p>
        </p:txBody>
      </p:sp>
      <p:sp>
        <p:nvSpPr>
          <p:cNvPr id="21507" name="Text Box 3"/>
          <p:cNvSpPr txBox="1">
            <a:spLocks noChangeArrowheads="1"/>
          </p:cNvSpPr>
          <p:nvPr/>
        </p:nvSpPr>
        <p:spPr bwMode="auto">
          <a:xfrm>
            <a:off x="1150548" y="1790738"/>
            <a:ext cx="517494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dirty="0">
                <a:latin typeface="华文楷体" pitchFamily="2" charset="-122"/>
                <a:ea typeface="华文楷体" pitchFamily="2" charset="-122"/>
              </a:rPr>
              <a:t>所有行星绕太阳运动的轨道都是</a:t>
            </a:r>
            <a:r>
              <a:rPr lang="zh-CN" altLang="en-US" b="1" dirty="0">
                <a:solidFill>
                  <a:srgbClr val="C00000"/>
                </a:solidFill>
                <a:latin typeface="华文楷体" pitchFamily="2" charset="-122"/>
                <a:ea typeface="华文楷体" pitchFamily="2" charset="-122"/>
              </a:rPr>
              <a:t>椭圆</a:t>
            </a:r>
            <a:r>
              <a:rPr lang="zh-CN" altLang="en-US" b="1" dirty="0">
                <a:latin typeface="华文楷体" pitchFamily="2" charset="-122"/>
                <a:ea typeface="华文楷体" pitchFamily="2" charset="-122"/>
              </a:rPr>
              <a:t>，太阳处在椭圆的一个</a:t>
            </a:r>
            <a:r>
              <a:rPr lang="zh-CN" altLang="en-US" b="1" dirty="0">
                <a:solidFill>
                  <a:srgbClr val="C00000"/>
                </a:solidFill>
                <a:latin typeface="华文楷体" pitchFamily="2" charset="-122"/>
                <a:ea typeface="华文楷体" pitchFamily="2" charset="-122"/>
              </a:rPr>
              <a:t>焦点</a:t>
            </a:r>
            <a:r>
              <a:rPr lang="zh-CN" altLang="en-US" b="1" dirty="0">
                <a:latin typeface="华文楷体" pitchFamily="2" charset="-122"/>
                <a:ea typeface="华文楷体" pitchFamily="2" charset="-122"/>
              </a:rPr>
              <a:t>上。</a:t>
            </a:r>
          </a:p>
        </p:txBody>
      </p:sp>
      <p:sp>
        <p:nvSpPr>
          <p:cNvPr id="21508" name="Text Box 4"/>
          <p:cNvSpPr txBox="1">
            <a:spLocks noChangeArrowheads="1"/>
          </p:cNvSpPr>
          <p:nvPr/>
        </p:nvSpPr>
        <p:spPr bwMode="auto">
          <a:xfrm>
            <a:off x="1004907" y="2442388"/>
            <a:ext cx="5429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latin typeface="+mn-ea"/>
                <a:ea typeface="+mn-ea"/>
              </a:rPr>
              <a:t>2.</a:t>
            </a:r>
            <a:r>
              <a:rPr lang="zh-CN" altLang="en-US" b="1" dirty="0">
                <a:latin typeface="+mn-ea"/>
                <a:ea typeface="+mn-ea"/>
              </a:rPr>
              <a:t>开普勒第二定律（面积定律）</a:t>
            </a:r>
          </a:p>
        </p:txBody>
      </p:sp>
      <p:sp>
        <p:nvSpPr>
          <p:cNvPr id="21509" name="Text Box 5"/>
          <p:cNvSpPr txBox="1">
            <a:spLocks noChangeArrowheads="1"/>
          </p:cNvSpPr>
          <p:nvPr/>
        </p:nvSpPr>
        <p:spPr bwMode="auto">
          <a:xfrm>
            <a:off x="1126582" y="2787945"/>
            <a:ext cx="58121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dirty="0">
                <a:latin typeface="华文楷体" pitchFamily="2" charset="-122"/>
                <a:ea typeface="华文楷体" pitchFamily="2" charset="-122"/>
              </a:rPr>
              <a:t>对任意一个行星来说，它与太阳的连线在</a:t>
            </a:r>
            <a:r>
              <a:rPr lang="zh-CN" altLang="en-US" b="1" dirty="0">
                <a:solidFill>
                  <a:srgbClr val="C00000"/>
                </a:solidFill>
                <a:latin typeface="华文楷体" pitchFamily="2" charset="-122"/>
                <a:ea typeface="华文楷体" pitchFamily="2" charset="-122"/>
              </a:rPr>
              <a:t>相等的时间内</a:t>
            </a:r>
            <a:r>
              <a:rPr lang="zh-CN" altLang="en-US" b="1" dirty="0">
                <a:latin typeface="华文楷体" pitchFamily="2" charset="-122"/>
                <a:ea typeface="华文楷体" pitchFamily="2" charset="-122"/>
              </a:rPr>
              <a:t>扫过</a:t>
            </a:r>
            <a:r>
              <a:rPr lang="zh-CN" altLang="en-US" b="1" dirty="0">
                <a:solidFill>
                  <a:srgbClr val="C00000"/>
                </a:solidFill>
                <a:latin typeface="华文楷体" pitchFamily="2" charset="-122"/>
                <a:ea typeface="华文楷体" pitchFamily="2" charset="-122"/>
              </a:rPr>
              <a:t>的面积相等</a:t>
            </a:r>
            <a:r>
              <a:rPr lang="zh-CN" altLang="en-US" b="1" dirty="0">
                <a:latin typeface="华文楷体" pitchFamily="2" charset="-122"/>
                <a:ea typeface="华文楷体" pitchFamily="2" charset="-122"/>
              </a:rPr>
              <a:t>。</a:t>
            </a:r>
          </a:p>
        </p:txBody>
      </p:sp>
      <p:sp>
        <p:nvSpPr>
          <p:cNvPr id="21510" name="Text Box 6"/>
          <p:cNvSpPr txBox="1">
            <a:spLocks noChangeArrowheads="1"/>
          </p:cNvSpPr>
          <p:nvPr/>
        </p:nvSpPr>
        <p:spPr bwMode="auto">
          <a:xfrm>
            <a:off x="1004909" y="3426030"/>
            <a:ext cx="5429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latin typeface="+mn-ea"/>
                <a:ea typeface="+mn-ea"/>
              </a:rPr>
              <a:t>3.</a:t>
            </a:r>
            <a:r>
              <a:rPr lang="zh-CN" altLang="en-US" b="1" dirty="0">
                <a:latin typeface="+mn-ea"/>
                <a:ea typeface="+mn-ea"/>
              </a:rPr>
              <a:t>开普勒第三定律（周期定律）</a:t>
            </a:r>
          </a:p>
        </p:txBody>
      </p:sp>
      <p:sp>
        <p:nvSpPr>
          <p:cNvPr id="21511" name="Text Box 7"/>
          <p:cNvSpPr txBox="1">
            <a:spLocks noChangeArrowheads="1"/>
          </p:cNvSpPr>
          <p:nvPr/>
        </p:nvSpPr>
        <p:spPr bwMode="auto">
          <a:xfrm>
            <a:off x="1089711" y="3735964"/>
            <a:ext cx="566609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所有行星的椭圆轨道的半长轴的三次方跟公转周期的平方的比值都相等。 </a:t>
            </a:r>
          </a:p>
        </p:txBody>
      </p:sp>
      <p:sp>
        <p:nvSpPr>
          <p:cNvPr id="21512" name="Text Box 8"/>
          <p:cNvSpPr txBox="1">
            <a:spLocks noChangeArrowheads="1"/>
          </p:cNvSpPr>
          <p:nvPr/>
        </p:nvSpPr>
        <p:spPr bwMode="auto">
          <a:xfrm>
            <a:off x="4434195" y="4332890"/>
            <a:ext cx="3180683" cy="346249"/>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dirty="0">
                <a:latin typeface="华文楷体" pitchFamily="2" charset="-122"/>
                <a:ea typeface="华文楷体" pitchFamily="2" charset="-122"/>
              </a:rPr>
              <a:t>k </a:t>
            </a:r>
            <a:r>
              <a:rPr lang="zh-CN" altLang="en-US" dirty="0">
                <a:latin typeface="华文楷体" pitchFamily="2" charset="-122"/>
                <a:ea typeface="华文楷体" pitchFamily="2" charset="-122"/>
              </a:rPr>
              <a:t>的大小与行星无关</a:t>
            </a:r>
          </a:p>
        </p:txBody>
      </p:sp>
      <p:sp>
        <p:nvSpPr>
          <p:cNvPr id="21515" name="Line 11"/>
          <p:cNvSpPr>
            <a:spLocks noChangeShapeType="1"/>
          </p:cNvSpPr>
          <p:nvPr/>
        </p:nvSpPr>
        <p:spPr bwMode="auto">
          <a:xfrm>
            <a:off x="6565050" y="2999954"/>
            <a:ext cx="0" cy="1371600"/>
          </a:xfrm>
          <a:prstGeom prst="line">
            <a:avLst/>
          </a:prstGeom>
          <a:noFill/>
          <a:ln w="38100">
            <a:noFill/>
            <a:round/>
          </a:ln>
          <a:extLst>
            <a:ext uri="{909E8E84-426E-40DD-AFC4-6F175D3DCCD1}">
              <a14:hiddenFill xmlns:a14="http://schemas.microsoft.com/office/drawing/2010/main">
                <a:noFill/>
              </a14:hiddenFill>
            </a:ext>
          </a:extLst>
        </p:spPr>
        <p:txBody>
          <a:bodyPr lIns="68580" tIns="34290" rIns="68580" bIns="34290"/>
          <a:lstStyle/>
          <a:p>
            <a:endParaRPr lang="zh-CN" altLang="en-US" sz="2000" dirty="0">
              <a:latin typeface="华文楷体" pitchFamily="2" charset="-122"/>
              <a:ea typeface="华文楷体" pitchFamily="2" charset="-122"/>
            </a:endParaRPr>
          </a:p>
        </p:txBody>
      </p:sp>
      <p:graphicFrame>
        <p:nvGraphicFramePr>
          <p:cNvPr id="21525" name="Object 21"/>
          <p:cNvGraphicFramePr>
            <a:graphicFrameLocks noChangeAspect="1"/>
          </p:cNvGraphicFramePr>
          <p:nvPr/>
        </p:nvGraphicFramePr>
        <p:xfrm>
          <a:off x="3471290" y="4084742"/>
          <a:ext cx="823913" cy="735806"/>
        </p:xfrm>
        <a:graphic>
          <a:graphicData uri="http://schemas.openxmlformats.org/presentationml/2006/ole">
            <mc:AlternateContent xmlns:mc="http://schemas.openxmlformats.org/markup-compatibility/2006">
              <mc:Choice xmlns:v="urn:schemas-microsoft-com:vml" Requires="v">
                <p:oleObj spid="_x0000_s1027" name="公式" r:id="rId4" imgW="469800" imgH="419040" progId="Equation.3">
                  <p:embed/>
                </p:oleObj>
              </mc:Choice>
              <mc:Fallback>
                <p:oleObj name="公式" r:id="rId4" imgW="469800" imgH="41904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290" y="4084742"/>
                        <a:ext cx="823913" cy="735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785352" y="991753"/>
            <a:ext cx="4242187" cy="377026"/>
          </a:xfrm>
          <a:prstGeom prst="rect">
            <a:avLst/>
          </a:prstGeom>
          <a:noFill/>
        </p:spPr>
        <p:txBody>
          <a:bodyPr wrap="none" lIns="68580" tIns="34290" rIns="68580" bIns="34290" rtlCol="0">
            <a:spAutoFit/>
          </a:bodyPr>
          <a:lstStyle/>
          <a:p>
            <a:r>
              <a:rPr lang="zh-CN" altLang="en-US" sz="2000" b="1" dirty="0">
                <a:solidFill>
                  <a:schemeClr val="accent6">
                    <a:lumMod val="50000"/>
                  </a:schemeClr>
                </a:solidFill>
                <a:latin typeface="华文楷体" pitchFamily="2" charset="-122"/>
                <a:ea typeface="华文楷体" pitchFamily="2" charset="-122"/>
              </a:rPr>
              <a:t>回顾：开普勒行星运动定律的内容：</a:t>
            </a:r>
          </a:p>
        </p:txBody>
      </p:sp>
      <p:pic>
        <p:nvPicPr>
          <p:cNvPr id="20" name="图片 19"/>
          <p:cNvPicPr/>
          <p:nvPr/>
        </p:nvPicPr>
        <p:blipFill>
          <a:blip r:embed="rId6"/>
          <a:srcRect l="65832" t="27974" r="12117" b="37209"/>
          <a:stretch>
            <a:fillRect/>
          </a:stretch>
        </p:blipFill>
        <p:spPr bwMode="auto">
          <a:xfrm>
            <a:off x="6850886" y="2062811"/>
            <a:ext cx="1814051" cy="1182833"/>
          </a:xfrm>
          <a:prstGeom prst="rect">
            <a:avLst/>
          </a:prstGeom>
          <a:noFill/>
          <a:ln w="9525">
            <a:noFill/>
            <a:miter lim="800000"/>
            <a:headEnd/>
            <a:tailEnd/>
          </a:ln>
        </p:spPr>
      </p:pic>
      <p:sp>
        <p:nvSpPr>
          <p:cNvPr id="19" name="圆角矩形标注 18"/>
          <p:cNvSpPr/>
          <p:nvPr/>
        </p:nvSpPr>
        <p:spPr>
          <a:xfrm>
            <a:off x="4798610" y="3270637"/>
            <a:ext cx="3254432" cy="299258"/>
          </a:xfrm>
          <a:prstGeom prst="wedgeRoundRectCallout">
            <a:avLst>
              <a:gd name="adj1" fmla="val -40152"/>
              <a:gd name="adj2" fmla="val -11861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rgbClr val="002060"/>
                </a:solidFill>
                <a:latin typeface="+mn-ea"/>
                <a:cs typeface="Arial Unicode MS" pitchFamily="34" charset="-122"/>
              </a:rPr>
              <a:t>在一条轨道上，离太阳越远速度越小</a:t>
            </a:r>
          </a:p>
        </p:txBody>
      </p:sp>
      <p:sp>
        <p:nvSpPr>
          <p:cNvPr id="23" name="标题 1"/>
          <p:cNvSpPr>
            <a:spLocks noGrp="1"/>
          </p:cNvSpPr>
          <p:nvPr>
            <p:ph type="title"/>
          </p:nvPr>
        </p:nvSpPr>
        <p:spPr>
          <a:xfrm>
            <a:off x="517161" y="112102"/>
            <a:ext cx="8139178" cy="567185"/>
          </a:xfrm>
        </p:spPr>
        <p:txBody>
          <a:bodyPr>
            <a:noAutofit/>
          </a:bodyPr>
          <a:lstStyle/>
          <a:p>
            <a:r>
              <a:rPr altLang="en-US" sz="1600" dirty="0">
                <a:solidFill>
                  <a:srgbClr val="002060"/>
                </a:solidFill>
                <a:latin typeface="微软雅黑" pitchFamily="34" charset="-122"/>
                <a:ea typeface="微软雅黑" pitchFamily="34" charset="-122"/>
              </a:rPr>
              <a:t>突破</a:t>
            </a:r>
            <a:r>
              <a:rPr lang="en-US" altLang="zh-CN" sz="1600" dirty="0">
                <a:solidFill>
                  <a:srgbClr val="002060"/>
                </a:solidFill>
                <a:latin typeface="微软雅黑" pitchFamily="34" charset="-122"/>
                <a:ea typeface="微软雅黑" pitchFamily="34" charset="-122"/>
              </a:rPr>
              <a:t>1</a:t>
            </a:r>
            <a:r>
              <a:rPr sz="1600" dirty="0">
                <a:solidFill>
                  <a:srgbClr val="002060"/>
                </a:solidFill>
                <a:latin typeface="微软雅黑" pitchFamily="34" charset="-122"/>
                <a:ea typeface="微软雅黑" pitchFamily="34" charset="-122"/>
              </a:rPr>
              <a:t>：开普勒行星运动三定律的发现，轨道从圆周变为椭圆</a:t>
            </a:r>
            <a:r>
              <a:rPr lang="en-US" altLang="zh-CN" sz="1600" dirty="0">
                <a:solidFill>
                  <a:srgbClr val="002060"/>
                </a:solidFill>
                <a:latin typeface="微软雅黑" pitchFamily="34" charset="-122"/>
                <a:ea typeface="微软雅黑" pitchFamily="34" charset="-122"/>
              </a:rPr>
              <a:t>——</a:t>
            </a:r>
            <a:r>
              <a:rPr sz="1600" dirty="0">
                <a:solidFill>
                  <a:srgbClr val="002060"/>
                </a:solidFill>
                <a:latin typeface="微软雅黑" pitchFamily="34" charset="-122"/>
                <a:ea typeface="微软雅黑" pitchFamily="34" charset="-122"/>
              </a:rPr>
              <a:t>思考：什么原因控制着行星不脱离太阳，而是环绕着它运动？</a:t>
            </a:r>
            <a:endParaRPr lang="zh-CN" altLang="en-US" sz="1600" dirty="0">
              <a:solidFill>
                <a:srgbClr val="002060"/>
              </a:solidFill>
              <a:latin typeface="微软雅黑" pitchFamily="34" charset="-122"/>
              <a:ea typeface="微软雅黑" pitchFamily="34" charset="-122"/>
            </a:endParaRPr>
          </a:p>
        </p:txBody>
      </p:sp>
      <p:pic>
        <p:nvPicPr>
          <p:cNvPr id="24" name="Picture 2" descr="C:\Users\admin\Desktop\我第四周9-13\资料\某行星椭圆轨道.jpg"/>
          <p:cNvPicPr>
            <a:picLocks noChangeAspect="1" noChangeArrowheads="1"/>
          </p:cNvPicPr>
          <p:nvPr/>
        </p:nvPicPr>
        <p:blipFill>
          <a:blip r:embed="rId7" cstate="print"/>
          <a:srcRect/>
          <a:stretch>
            <a:fillRect/>
          </a:stretch>
        </p:blipFill>
        <p:spPr bwMode="auto">
          <a:xfrm>
            <a:off x="7042870" y="943568"/>
            <a:ext cx="1346000" cy="1070329"/>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linds(horizontal)">
                                      <p:cBhvr>
                                        <p:cTn id="12" dur="500"/>
                                        <p:tgtEl>
                                          <p:spTgt spid="2150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507"/>
                                        </p:tgtEl>
                                        <p:attrNameLst>
                                          <p:attrName>style.visibility</p:attrName>
                                        </p:attrNameLst>
                                      </p:cBhvr>
                                      <p:to>
                                        <p:strVal val="visible"/>
                                      </p:to>
                                    </p:set>
                                    <p:animEffect transition="in" filter="blinds(horizontal)">
                                      <p:cBhvr>
                                        <p:cTn id="15" dur="500"/>
                                        <p:tgtEl>
                                          <p:spTgt spid="2150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blinds(horizontal)">
                                      <p:cBhvr>
                                        <p:cTn id="20" dur="500"/>
                                        <p:tgtEl>
                                          <p:spTgt spid="2150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509"/>
                                        </p:tgtEl>
                                        <p:attrNameLst>
                                          <p:attrName>style.visibility</p:attrName>
                                        </p:attrNameLst>
                                      </p:cBhvr>
                                      <p:to>
                                        <p:strVal val="visible"/>
                                      </p:to>
                                    </p:set>
                                    <p:animEffect transition="in" filter="blinds(horizontal)">
                                      <p:cBhvr>
                                        <p:cTn id="23" dur="500"/>
                                        <p:tgtEl>
                                          <p:spTgt spid="21509"/>
                                        </p:tgtEl>
                                      </p:cBhvr>
                                    </p:animEffect>
                                  </p:childTnLst>
                                </p:cTn>
                              </p:par>
                              <p:par>
                                <p:cTn id="24" presetID="3"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1511"/>
                                        </p:tgtEl>
                                        <p:attrNameLst>
                                          <p:attrName>style.visibility</p:attrName>
                                        </p:attrNameLst>
                                      </p:cBhvr>
                                      <p:to>
                                        <p:strVal val="visible"/>
                                      </p:to>
                                    </p:set>
                                    <p:animEffect transition="in" filter="blinds(horizontal)">
                                      <p:cBhvr>
                                        <p:cTn id="36" dur="500"/>
                                        <p:tgtEl>
                                          <p:spTgt spid="215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1510"/>
                                        </p:tgtEl>
                                        <p:attrNameLst>
                                          <p:attrName>style.visibility</p:attrName>
                                        </p:attrNameLst>
                                      </p:cBhvr>
                                      <p:to>
                                        <p:strVal val="visible"/>
                                      </p:to>
                                    </p:set>
                                    <p:animEffect transition="in" filter="blinds(horizontal)">
                                      <p:cBhvr>
                                        <p:cTn id="39" dur="500"/>
                                        <p:tgtEl>
                                          <p:spTgt spid="215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1525"/>
                                        </p:tgtEl>
                                        <p:attrNameLst>
                                          <p:attrName>style.visibility</p:attrName>
                                        </p:attrNameLst>
                                      </p:cBhvr>
                                      <p:to>
                                        <p:strVal val="visible"/>
                                      </p:to>
                                    </p:set>
                                    <p:animEffect transition="in" filter="blinds(horizontal)">
                                      <p:cBhvr>
                                        <p:cTn id="44" dur="500"/>
                                        <p:tgtEl>
                                          <p:spTgt spid="2152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1512"/>
                                        </p:tgtEl>
                                        <p:attrNameLst>
                                          <p:attrName>style.visibility</p:attrName>
                                        </p:attrNameLst>
                                      </p:cBhvr>
                                      <p:to>
                                        <p:strVal val="visible"/>
                                      </p:to>
                                    </p:set>
                                    <p:animEffect transition="in" filter="blinds(horizontal)">
                                      <p:cBhvr>
                                        <p:cTn id="4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08" grpId="0"/>
      <p:bldP spid="21509" grpId="0"/>
      <p:bldP spid="21510" grpId="0"/>
      <p:bldP spid="21511" grpId="0"/>
      <p:bldP spid="21512" grpId="0" animBg="1"/>
      <p:bldP spid="27"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2683" y="1456055"/>
            <a:ext cx="4680000"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zh-CN" altLang="en-US" sz="2000" dirty="0">
                <a:solidFill>
                  <a:srgbClr val="002060"/>
                </a:solidFill>
                <a:latin typeface="+mn-ea"/>
              </a:rPr>
              <a:t>为什么行星会保持在椭圆轨道上运动？</a:t>
            </a:r>
          </a:p>
        </p:txBody>
      </p:sp>
      <p:grpSp>
        <p:nvGrpSpPr>
          <p:cNvPr id="6" name="组合 13"/>
          <p:cNvGrpSpPr/>
          <p:nvPr/>
        </p:nvGrpSpPr>
        <p:grpSpPr>
          <a:xfrm>
            <a:off x="771053" y="2389425"/>
            <a:ext cx="1373960" cy="1670005"/>
            <a:chOff x="7188170" y="2808886"/>
            <a:chExt cx="1373960" cy="1670005"/>
          </a:xfrm>
        </p:grpSpPr>
        <p:pic>
          <p:nvPicPr>
            <p:cNvPr id="4099" name="Picture 3"/>
            <p:cNvPicPr>
              <a:picLocks noChangeAspect="1" noChangeArrowheads="1"/>
            </p:cNvPicPr>
            <p:nvPr/>
          </p:nvPicPr>
          <p:blipFill rotWithShape="1">
            <a:blip r:embed="rId3" cstate="print">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rcRect b="21748"/>
            <a:stretch/>
          </p:blipFill>
          <p:spPr bwMode="auto">
            <a:xfrm>
              <a:off x="7196816" y="2808886"/>
              <a:ext cx="1030155" cy="120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188170" y="4017226"/>
              <a:ext cx="1373960" cy="461665"/>
            </a:xfrm>
            <a:prstGeom prst="rect">
              <a:avLst/>
            </a:prstGeom>
            <a:noFill/>
          </p:spPr>
          <p:txBody>
            <a:bodyPr wrap="square" rtlCol="0">
              <a:spAutoFit/>
            </a:bodyPr>
            <a:lstStyle/>
            <a:p>
              <a:pPr algn="ctr"/>
              <a:r>
                <a:rPr lang="zh-CN" altLang="en-US" sz="1200" b="1" dirty="0">
                  <a:latin typeface="华文楷体" panose="02010600040101010101" pitchFamily="2" charset="-122"/>
                  <a:ea typeface="华文楷体" panose="02010600040101010101" pitchFamily="2" charset="-122"/>
                </a:rPr>
                <a:t>开普勒</a:t>
              </a:r>
              <a:endParaRPr lang="en-US" altLang="zh-CN" sz="1200" b="1" dirty="0">
                <a:latin typeface="华文楷体" panose="02010600040101010101" pitchFamily="2" charset="-122"/>
                <a:ea typeface="华文楷体" panose="02010600040101010101" pitchFamily="2" charset="-122"/>
              </a:endParaRPr>
            </a:p>
            <a:p>
              <a:pPr algn="ctr"/>
              <a:r>
                <a:rPr lang="zh-CN" altLang="en-US" sz="1200" b="1"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1200" b="1" dirty="0">
                  <a:latin typeface="华文楷体" panose="02010600040101010101" pitchFamily="2" charset="-122"/>
                  <a:ea typeface="华文楷体" panose="02010600040101010101" pitchFamily="2" charset="-122"/>
                  <a:cs typeface="Times New Roman" panose="02020603050405020304" pitchFamily="18" charset="0"/>
                </a:rPr>
                <a:t>1571~1630</a:t>
              </a:r>
              <a:r>
                <a:rPr lang="zh-CN" altLang="en-US" sz="1200" b="1" dirty="0">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1200" b="1" dirty="0">
                <a:latin typeface="华文楷体" panose="02010600040101010101" pitchFamily="2" charset="-122"/>
                <a:ea typeface="华文楷体" panose="02010600040101010101" pitchFamily="2" charset="-122"/>
              </a:endParaRPr>
            </a:p>
          </p:txBody>
        </p:sp>
      </p:grpSp>
      <p:grpSp>
        <p:nvGrpSpPr>
          <p:cNvPr id="7" name="组合 19"/>
          <p:cNvGrpSpPr/>
          <p:nvPr/>
        </p:nvGrpSpPr>
        <p:grpSpPr>
          <a:xfrm>
            <a:off x="4842455" y="2407459"/>
            <a:ext cx="968353" cy="1606909"/>
            <a:chOff x="217436" y="2168109"/>
            <a:chExt cx="1006864" cy="1606909"/>
          </a:xfrm>
        </p:grpSpPr>
        <p:pic>
          <p:nvPicPr>
            <p:cNvPr id="21"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41" r="6041" b="21466"/>
            <a:stretch/>
          </p:blipFill>
          <p:spPr bwMode="auto">
            <a:xfrm>
              <a:off x="217436" y="2168109"/>
              <a:ext cx="1006864"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1269" y="3379018"/>
              <a:ext cx="864339" cy="396000"/>
            </a:xfrm>
            <a:prstGeom prst="rect">
              <a:avLst/>
            </a:prstGeom>
            <a:noFill/>
          </p:spPr>
          <p:txBody>
            <a:bodyPr wrap="none" rtlCol="0">
              <a:spAutoFit/>
            </a:bodyPr>
            <a:lstStyle/>
            <a:p>
              <a:pPr algn="ctr"/>
              <a:r>
                <a:rPr lang="zh-CN" altLang="en-US" sz="1200" b="1" dirty="0">
                  <a:latin typeface="华文楷体" panose="02010600040101010101" pitchFamily="2" charset="-122"/>
                  <a:ea typeface="华文楷体" panose="02010600040101010101" pitchFamily="2" charset="-122"/>
                </a:rPr>
                <a:t>笛卡尔</a:t>
              </a:r>
              <a:endParaRPr lang="en-US" altLang="zh-CN" sz="1200" b="1" dirty="0">
                <a:latin typeface="华文楷体" panose="02010600040101010101" pitchFamily="2" charset="-122"/>
                <a:ea typeface="华文楷体" panose="02010600040101010101" pitchFamily="2" charset="-122"/>
              </a:endParaRPr>
            </a:p>
            <a:p>
              <a:pPr algn="ctr"/>
              <a:r>
                <a:rPr lang="en-US" altLang="zh-CN" sz="1200" b="1" dirty="0">
                  <a:latin typeface="华文楷体" panose="02010600040101010101" pitchFamily="2" charset="-122"/>
                  <a:ea typeface="华文楷体" panose="02010600040101010101" pitchFamily="2" charset="-122"/>
                </a:rPr>
                <a:t>1596~1650</a:t>
              </a:r>
              <a:endParaRPr lang="zh-CN" altLang="en-US" sz="1200" b="1" dirty="0">
                <a:latin typeface="华文楷体" panose="02010600040101010101" pitchFamily="2" charset="-122"/>
                <a:ea typeface="华文楷体" panose="02010600040101010101" pitchFamily="2" charset="-122"/>
              </a:endParaRPr>
            </a:p>
          </p:txBody>
        </p:sp>
      </p:grpSp>
      <p:sp>
        <p:nvSpPr>
          <p:cNvPr id="23" name="TextBox 22"/>
          <p:cNvSpPr txBox="1"/>
          <p:nvPr/>
        </p:nvSpPr>
        <p:spPr>
          <a:xfrm>
            <a:off x="2026933" y="2289106"/>
            <a:ext cx="2484000" cy="1015663"/>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zh-CN" altLang="en-US" sz="2000" b="1" dirty="0">
                <a:solidFill>
                  <a:schemeClr val="accent4">
                    <a:lumMod val="50000"/>
                  </a:schemeClr>
                </a:solidFill>
                <a:latin typeface="华文楷体" panose="02010600040101010101" pitchFamily="2" charset="-122"/>
                <a:ea typeface="华文楷体" panose="02010600040101010101" pitchFamily="2" charset="-122"/>
              </a:rPr>
              <a:t>行星绕太阳运动，一定受到来自太阳的类似于磁力的作用。</a:t>
            </a:r>
          </a:p>
        </p:txBody>
      </p:sp>
      <p:sp>
        <p:nvSpPr>
          <p:cNvPr id="25" name="TextBox 24"/>
          <p:cNvSpPr txBox="1"/>
          <p:nvPr/>
        </p:nvSpPr>
        <p:spPr>
          <a:xfrm>
            <a:off x="6010230" y="2226345"/>
            <a:ext cx="2644772" cy="126000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000" b="1" dirty="0">
                <a:solidFill>
                  <a:schemeClr val="accent6">
                    <a:lumMod val="50000"/>
                  </a:schemeClr>
                </a:solidFill>
                <a:latin typeface="华文楷体" panose="02010600040101010101" pitchFamily="2" charset="-122"/>
                <a:ea typeface="华文楷体" panose="02010600040101010101" pitchFamily="2" charset="-122"/>
              </a:rPr>
              <a:t>太阳周围有一个巨大的漩涡，它的回旋带动了地球和其他行星的绕日运动。</a:t>
            </a:r>
          </a:p>
        </p:txBody>
      </p:sp>
      <p:sp>
        <p:nvSpPr>
          <p:cNvPr id="27" name="文本框 4"/>
          <p:cNvSpPr txBox="1"/>
          <p:nvPr/>
        </p:nvSpPr>
        <p:spPr>
          <a:xfrm>
            <a:off x="827352" y="762192"/>
            <a:ext cx="4810993" cy="500137"/>
          </a:xfrm>
          <a:prstGeom prst="rect">
            <a:avLst/>
          </a:prstGeom>
          <a:noFill/>
        </p:spPr>
        <p:txBody>
          <a:bodyPr wrap="square" lIns="68580" tIns="34290" rIns="68580" bIns="34290"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一、万有引力定律的发现</a:t>
            </a:r>
          </a:p>
        </p:txBody>
      </p:sp>
    </p:spTree>
    <p:extLst>
      <p:ext uri="{BB962C8B-B14F-4D97-AF65-F5344CB8AC3E}">
        <p14:creationId xmlns:p14="http://schemas.microsoft.com/office/powerpoint/2010/main" val="21275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12022" y="1129631"/>
            <a:ext cx="5067571"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zh-CN" altLang="en-US" sz="2000" b="1" dirty="0">
                <a:solidFill>
                  <a:schemeClr val="tx1"/>
                </a:solidFill>
                <a:latin typeface="华文楷体" panose="02010600040101010101" pitchFamily="2" charset="-122"/>
                <a:ea typeface="华文楷体" panose="02010600040101010101" pitchFamily="2" charset="-122"/>
              </a:rPr>
              <a:t>行星与太阳之间应该存在一种吸引作用</a:t>
            </a:r>
          </a:p>
        </p:txBody>
      </p:sp>
      <p:sp>
        <p:nvSpPr>
          <p:cNvPr id="34" name="内容占位符 2"/>
          <p:cNvSpPr>
            <a:spLocks noGrp="1"/>
          </p:cNvSpPr>
          <p:nvPr>
            <p:ph idx="1"/>
          </p:nvPr>
        </p:nvSpPr>
        <p:spPr>
          <a:xfrm>
            <a:off x="4058090" y="2177452"/>
            <a:ext cx="4308583" cy="1824077"/>
          </a:xfrm>
        </p:spPr>
        <p:style>
          <a:lnRef idx="2">
            <a:schemeClr val="accent6"/>
          </a:lnRef>
          <a:fillRef idx="1">
            <a:schemeClr val="lt1"/>
          </a:fillRef>
          <a:effectRef idx="0">
            <a:schemeClr val="accent6"/>
          </a:effectRef>
          <a:fontRef idx="minor">
            <a:schemeClr val="dk1"/>
          </a:fontRef>
        </p:style>
        <p:txBody>
          <a:bodyPr anchor="ctr" anchorCtr="0">
            <a:normAutofit/>
          </a:bodyPr>
          <a:lstStyle/>
          <a:p>
            <a:pPr marL="0" indent="0">
              <a:lnSpc>
                <a:spcPct val="125000"/>
              </a:lnSpc>
              <a:buNone/>
            </a:pPr>
            <a:r>
              <a:rPr lang="zh-CN" altLang="en-US" sz="1600" b="1" dirty="0"/>
              <a:t>胡克等人认为：</a:t>
            </a:r>
            <a:endParaRPr lang="en-US" altLang="zh-CN" sz="1600" b="1" dirty="0"/>
          </a:p>
          <a:p>
            <a:pPr marL="0" indent="0">
              <a:lnSpc>
                <a:spcPct val="125000"/>
              </a:lnSpc>
              <a:buNone/>
            </a:pPr>
            <a:r>
              <a:rPr lang="zh-CN" altLang="en-US" sz="1600" b="1" dirty="0"/>
              <a:t>      行星绕太阳运动是因为受到了太阳对它的引力，甚至证明了如果行星的轨道是圆形的，它所受引力的大小跟行星到太阳距离的二次方成反比。</a:t>
            </a:r>
          </a:p>
        </p:txBody>
      </p:sp>
      <p:grpSp>
        <p:nvGrpSpPr>
          <p:cNvPr id="2" name="组合 16"/>
          <p:cNvGrpSpPr/>
          <p:nvPr/>
        </p:nvGrpSpPr>
        <p:grpSpPr>
          <a:xfrm>
            <a:off x="462579" y="1563427"/>
            <a:ext cx="1552649" cy="2535236"/>
            <a:chOff x="4018144" y="2616611"/>
            <a:chExt cx="1512153" cy="2541055"/>
          </a:xfrm>
        </p:grpSpPr>
        <p:pic>
          <p:nvPicPr>
            <p:cNvPr id="18" name="Picture 17" descr="https://timgsa.baidu.com/timg?image&amp;quality=80&amp;size=b9999_10000&amp;sec=1582802633019&amp;di=7d02a3b6bf74d3e4c8ff8174322e3419&amp;imgtype=jpg&amp;src=http%3A%2F%2Fimg4.imgtn.bdimg.com%2Fit%2Fu%3D4144890369%2C3588028848%26fm%3D214%26gp%3D0.jpg"/>
            <p:cNvPicPr>
              <a:picLocks noChangeAspect="1" noChangeArrowheads="1"/>
            </p:cNvPicPr>
            <p:nvPr/>
          </p:nvPicPr>
          <p:blipFill rotWithShape="1">
            <a:blip r:embed="rId3">
              <a:extLst>
                <a:ext uri="{28A0092B-C50C-407E-A947-70E740481C1C}">
                  <a14:useLocalDpi xmlns:a14="http://schemas.microsoft.com/office/drawing/2010/main" val="0"/>
                </a:ext>
              </a:extLst>
            </a:blip>
            <a:srcRect l="29793" r="24241"/>
            <a:stretch/>
          </p:blipFill>
          <p:spPr bwMode="auto">
            <a:xfrm>
              <a:off x="4018144" y="2616611"/>
              <a:ext cx="1512153" cy="20544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292416" y="4634446"/>
              <a:ext cx="984565" cy="523220"/>
            </a:xfrm>
            <a:prstGeom prst="rect">
              <a:avLst/>
            </a:prstGeom>
            <a:noFill/>
          </p:spPr>
          <p:txBody>
            <a:bodyPr wrap="none" rtlCol="0">
              <a:spAutoFit/>
            </a:bodyPr>
            <a:lstStyle/>
            <a:p>
              <a:pPr algn="ctr"/>
              <a:r>
                <a:rPr lang="zh-CN" altLang="en-US" b="1" dirty="0">
                  <a:latin typeface="华文楷体" panose="02010600040101010101" pitchFamily="2" charset="-122"/>
                  <a:ea typeface="华文楷体" panose="02010600040101010101" pitchFamily="2" charset="-122"/>
                </a:rPr>
                <a:t>胡克</a:t>
              </a:r>
              <a:endParaRPr lang="en-US" altLang="zh-CN" b="1" dirty="0">
                <a:latin typeface="华文楷体" panose="02010600040101010101" pitchFamily="2" charset="-122"/>
                <a:ea typeface="华文楷体" panose="02010600040101010101" pitchFamily="2" charset="-122"/>
              </a:endParaRPr>
            </a:p>
            <a:p>
              <a:pPr algn="ctr"/>
              <a:r>
                <a:rPr lang="en-US" altLang="zh-CN" b="1" dirty="0">
                  <a:latin typeface="华文楷体" panose="02010600040101010101" pitchFamily="2" charset="-122"/>
                  <a:ea typeface="华文楷体" panose="02010600040101010101" pitchFamily="2" charset="-122"/>
                </a:rPr>
                <a:t>1635~1703</a:t>
              </a:r>
              <a:endParaRPr lang="zh-CN" altLang="en-US" b="1" dirty="0">
                <a:latin typeface="华文楷体" panose="02010600040101010101" pitchFamily="2" charset="-122"/>
                <a:ea typeface="华文楷体" panose="02010600040101010101" pitchFamily="2" charset="-122"/>
              </a:endParaRPr>
            </a:p>
          </p:txBody>
        </p:sp>
      </p:grpSp>
      <p:grpSp>
        <p:nvGrpSpPr>
          <p:cNvPr id="3" name="组合 19"/>
          <p:cNvGrpSpPr/>
          <p:nvPr/>
        </p:nvGrpSpPr>
        <p:grpSpPr>
          <a:xfrm>
            <a:off x="1990165" y="1581374"/>
            <a:ext cx="1519319" cy="2452744"/>
            <a:chOff x="7245920" y="2359493"/>
            <a:chExt cx="1632200" cy="2638117"/>
          </a:xfrm>
        </p:grpSpPr>
        <p:pic>
          <p:nvPicPr>
            <p:cNvPr id="21" name="Picture 2" descr="https://timgsa.baidu.com/timg?image&amp;quality=80&amp;size=b9999_10000&amp;sec=1583157800842&amp;di=4c4fb9854cc20cf9dffe8bbcc416072d&amp;imgtype=0&amp;src=http%3A%2F%2Fwww.kedo.gov.cn%2Fupload%2Fresources%2Fimage%2F2016%2F12%2F22%2F138943_650x650.jpg"/>
            <p:cNvPicPr>
              <a:picLocks noChangeAspect="1" noChangeArrowheads="1"/>
            </p:cNvPicPr>
            <p:nvPr/>
          </p:nvPicPr>
          <p:blipFill rotWithShape="1">
            <a:blip r:embed="rId4">
              <a:extLst>
                <a:ext uri="{28A0092B-C50C-407E-A947-70E740481C1C}">
                  <a14:useLocalDpi xmlns:a14="http://schemas.microsoft.com/office/drawing/2010/main" val="0"/>
                </a:ext>
              </a:extLst>
            </a:blip>
            <a:srcRect l="24850" t="7970" r="17470" b="32234"/>
            <a:stretch/>
          </p:blipFill>
          <p:spPr bwMode="auto">
            <a:xfrm>
              <a:off x="7245920" y="2359493"/>
              <a:ext cx="1632200" cy="223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382186" y="4474390"/>
              <a:ext cx="1359668" cy="523220"/>
            </a:xfrm>
            <a:prstGeom prst="rect">
              <a:avLst/>
            </a:prstGeom>
            <a:noFill/>
          </p:spPr>
          <p:txBody>
            <a:bodyPr wrap="none" rtlCol="0">
              <a:spAutoFit/>
            </a:bodyPr>
            <a:lstStyle/>
            <a:p>
              <a:pPr algn="ctr"/>
              <a:r>
                <a:rPr lang="zh-CN" altLang="en-US" b="1" dirty="0">
                  <a:latin typeface="华文楷体" panose="02010600040101010101" pitchFamily="2" charset="-122"/>
                  <a:ea typeface="华文楷体" panose="02010600040101010101" pitchFamily="2" charset="-122"/>
                  <a:cs typeface="Times New Roman" panose="02020603050405020304" pitchFamily="18" charset="0"/>
                </a:rPr>
                <a:t>哈雷</a:t>
              </a:r>
              <a:endParaRPr lang="en-US" altLang="zh-CN" b="1" dirty="0">
                <a:latin typeface="华文楷体" panose="02010600040101010101" pitchFamily="2" charset="-122"/>
                <a:ea typeface="华文楷体" panose="02010600040101010101" pitchFamily="2" charset="-122"/>
                <a:cs typeface="Times New Roman" panose="02020603050405020304" pitchFamily="18" charset="0"/>
              </a:endParaRPr>
            </a:p>
            <a:p>
              <a:pPr algn="ctr"/>
              <a:r>
                <a:rPr lang="zh-CN" altLang="en-US" b="1"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b="1" dirty="0">
                  <a:latin typeface="华文楷体" panose="02010600040101010101" pitchFamily="2" charset="-122"/>
                  <a:ea typeface="华文楷体" panose="02010600040101010101" pitchFamily="2" charset="-122"/>
                  <a:cs typeface="Times New Roman" panose="02020603050405020304" pitchFamily="18" charset="0"/>
                </a:rPr>
                <a:t>1656~1742</a:t>
              </a:r>
              <a:r>
                <a:rPr lang="zh-CN" altLang="en-US" b="1" dirty="0">
                  <a:latin typeface="华文楷体" panose="02010600040101010101" pitchFamily="2" charset="-122"/>
                  <a:ea typeface="华文楷体" panose="02010600040101010101" pitchFamily="2" charset="-122"/>
                  <a:cs typeface="Times New Roman" panose="02020603050405020304" pitchFamily="18" charset="0"/>
                </a:rPr>
                <a:t>）</a:t>
              </a:r>
            </a:p>
          </p:txBody>
        </p:sp>
      </p:grpSp>
      <p:sp>
        <p:nvSpPr>
          <p:cNvPr id="49" name="TextBox 48"/>
          <p:cNvSpPr txBox="1"/>
          <p:nvPr/>
        </p:nvSpPr>
        <p:spPr>
          <a:xfrm>
            <a:off x="834805" y="547440"/>
            <a:ext cx="1678665" cy="481863"/>
          </a:xfrm>
          <a:prstGeom prst="rect">
            <a:avLst/>
          </a:prstGeom>
          <a:noFill/>
        </p:spPr>
        <p:txBody>
          <a:bodyPr wrap="none" rtlCol="0" anchor="ctr" anchorCtr="0">
            <a:spAutoFit/>
          </a:bodyPr>
          <a:lstStyle/>
          <a:p>
            <a:pPr marL="457200" indent="-457200">
              <a:lnSpc>
                <a:spcPct val="150000"/>
              </a:lnSpc>
              <a:buFont typeface="Wingdings" panose="05000000000000000000" pitchFamily="2" charset="2"/>
              <a:buChar char="u"/>
            </a:pPr>
            <a:r>
              <a:rPr lang="zh-CN" altLang="en-US" sz="2000" b="1" dirty="0">
                <a:solidFill>
                  <a:srgbClr val="C00000"/>
                </a:solidFill>
                <a:latin typeface="黑体" panose="02010609060101010101" pitchFamily="49" charset="-122"/>
                <a:ea typeface="黑体" panose="02010609060101010101" pitchFamily="49" charset="-122"/>
              </a:rPr>
              <a:t>牛顿时代</a:t>
            </a:r>
            <a:endParaRPr lang="en-US" altLang="zh-CN" sz="2000" b="1"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590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4"/>
          <p:cNvGrpSpPr/>
          <p:nvPr/>
        </p:nvGrpSpPr>
        <p:grpSpPr>
          <a:xfrm>
            <a:off x="326876" y="2194559"/>
            <a:ext cx="2660073" cy="1925783"/>
            <a:chOff x="166545" y="2741773"/>
            <a:chExt cx="2660073" cy="1925783"/>
          </a:xfrm>
        </p:grpSpPr>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333" t="34199" r="50000" b="26313"/>
            <a:stretch/>
          </p:blipFill>
          <p:spPr bwMode="auto">
            <a:xfrm>
              <a:off x="166545" y="2741773"/>
              <a:ext cx="2660073" cy="192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305380" y="3585411"/>
              <a:ext cx="314510" cy="307777"/>
            </a:xfrm>
            <a:prstGeom prst="rect">
              <a:avLst/>
            </a:prstGeom>
            <a:noFill/>
          </p:spPr>
          <p:txBody>
            <a:bodyPr wrap="none" rtlCol="0">
              <a:spAutoFit/>
            </a:bodyPr>
            <a:lstStyle/>
            <a:p>
              <a:r>
                <a:rPr lang="en-US" altLang="zh-CN" i="1" dirty="0">
                  <a:latin typeface="Times New Roman" panose="02020603050405020304" pitchFamily="18" charset="0"/>
                  <a:cs typeface="Times New Roman" panose="02020603050405020304" pitchFamily="18" charset="0"/>
                </a:rPr>
                <a:t>m</a:t>
              </a:r>
              <a:endParaRPr lang="zh-CN" altLang="en-US" i="1" dirty="0">
                <a:latin typeface="Times New Roman" panose="02020603050405020304" pitchFamily="18" charset="0"/>
                <a:cs typeface="Times New Roman" panose="02020603050405020304" pitchFamily="18" charset="0"/>
              </a:endParaRPr>
            </a:p>
          </p:txBody>
        </p:sp>
      </p:grpSp>
      <p:sp>
        <p:nvSpPr>
          <p:cNvPr id="2" name="标题 1"/>
          <p:cNvSpPr>
            <a:spLocks noGrp="1"/>
          </p:cNvSpPr>
          <p:nvPr>
            <p:ph type="title"/>
          </p:nvPr>
        </p:nvSpPr>
        <p:spPr>
          <a:xfrm>
            <a:off x="513170" y="128067"/>
            <a:ext cx="8139178" cy="331514"/>
          </a:xfrm>
        </p:spPr>
        <p:txBody>
          <a:bodyPr>
            <a:noAutofit/>
          </a:bodyPr>
          <a:lstStyle/>
          <a:p>
            <a:r>
              <a:rPr altLang="en-US" sz="1600" dirty="0">
                <a:solidFill>
                  <a:srgbClr val="002060"/>
                </a:solidFill>
                <a:latin typeface="微软雅黑" pitchFamily="34" charset="-122"/>
                <a:ea typeface="微软雅黑" pitchFamily="34" charset="-122"/>
              </a:rPr>
              <a:t>突破</a:t>
            </a:r>
            <a:r>
              <a:rPr lang="en-US" altLang="zh-CN" sz="1600" dirty="0">
                <a:solidFill>
                  <a:srgbClr val="002060"/>
                </a:solidFill>
                <a:latin typeface="微软雅黑" pitchFamily="34" charset="-122"/>
                <a:ea typeface="微软雅黑" pitchFamily="34" charset="-122"/>
              </a:rPr>
              <a:t>2</a:t>
            </a:r>
            <a:r>
              <a:rPr altLang="en-US" sz="1600" dirty="0">
                <a:solidFill>
                  <a:srgbClr val="002060"/>
                </a:solidFill>
                <a:latin typeface="微软雅黑" pitchFamily="34" charset="-122"/>
                <a:ea typeface="微软雅黑" pitchFamily="34" charset="-122"/>
              </a:rPr>
              <a:t>：猜想：天上的运动与地上的运动遵循同样的规律。</a:t>
            </a:r>
            <a:r>
              <a:rPr lang="en-US" altLang="en-US" sz="1600" dirty="0">
                <a:solidFill>
                  <a:srgbClr val="002060"/>
                </a:solidFill>
                <a:latin typeface="微软雅黑" pitchFamily="34" charset="-122"/>
                <a:ea typeface="微软雅黑" pitchFamily="34" charset="-122"/>
              </a:rPr>
              <a:t>(</a:t>
            </a:r>
            <a:r>
              <a:rPr altLang="en-US" sz="1600" dirty="0">
                <a:solidFill>
                  <a:srgbClr val="002060"/>
                </a:solidFill>
                <a:latin typeface="微软雅黑" pitchFamily="34" charset="-122"/>
                <a:ea typeface="微软雅黑" pitchFamily="34" charset="-122"/>
              </a:rPr>
              <a:t>天地合一</a:t>
            </a:r>
            <a:r>
              <a:rPr lang="en-US" altLang="en-US" sz="1600" dirty="0">
                <a:solidFill>
                  <a:srgbClr val="002060"/>
                </a:solidFill>
                <a:latin typeface="微软雅黑" pitchFamily="34" charset="-122"/>
                <a:ea typeface="微软雅黑" pitchFamily="34" charset="-122"/>
              </a:rPr>
              <a:t>)</a:t>
            </a:r>
            <a:endParaRPr lang="zh-CN" altLang="en-US" sz="1600" dirty="0">
              <a:solidFill>
                <a:srgbClr val="002060"/>
              </a:solidFill>
              <a:latin typeface="微软雅黑" pitchFamily="34" charset="-122"/>
              <a:ea typeface="微软雅黑" pitchFamily="34" charset="-122"/>
            </a:endParaRPr>
          </a:p>
        </p:txBody>
      </p:sp>
      <p:sp>
        <p:nvSpPr>
          <p:cNvPr id="3" name="内容占位符 2"/>
          <p:cNvSpPr>
            <a:spLocks noGrp="1"/>
          </p:cNvSpPr>
          <p:nvPr>
            <p:ph idx="1"/>
          </p:nvPr>
        </p:nvSpPr>
        <p:spPr>
          <a:xfrm>
            <a:off x="656216" y="714469"/>
            <a:ext cx="7985374" cy="4042179"/>
          </a:xfrm>
        </p:spPr>
        <p:txBody>
          <a:bodyPr/>
          <a:lstStyle/>
          <a:p>
            <a:r>
              <a:rPr altLang="en-US" sz="1800" dirty="0">
                <a:solidFill>
                  <a:srgbClr val="C00000"/>
                </a:solidFill>
                <a:latin typeface="+mn-ea"/>
                <a:ea typeface="+mn-ea"/>
              </a:rPr>
              <a:t>万有引力定律的推导：</a:t>
            </a:r>
            <a:endParaRPr lang="en-US" altLang="en-US" sz="1800" dirty="0">
              <a:solidFill>
                <a:srgbClr val="C00000"/>
              </a:solidFill>
              <a:latin typeface="+mn-ea"/>
              <a:ea typeface="+mn-ea"/>
            </a:endParaRPr>
          </a:p>
          <a:p>
            <a:r>
              <a:rPr altLang="en-US" sz="1800" dirty="0">
                <a:latin typeface="黑体" pitchFamily="49" charset="-122"/>
                <a:ea typeface="黑体" pitchFamily="49" charset="-122"/>
              </a:rPr>
              <a:t>行星绕着太阳转，看作匀速圆周运动</a:t>
            </a:r>
            <a:endParaRPr lang="zh-CN" altLang="en-US" sz="1800" dirty="0">
              <a:latin typeface="黑体" pitchFamily="49" charset="-122"/>
              <a:ea typeface="黑体" pitchFamily="49" charset="-122"/>
            </a:endParaRPr>
          </a:p>
        </p:txBody>
      </p:sp>
      <p:sp>
        <p:nvSpPr>
          <p:cNvPr id="4" name="矩形 3"/>
          <p:cNvSpPr/>
          <p:nvPr/>
        </p:nvSpPr>
        <p:spPr>
          <a:xfrm>
            <a:off x="4853149" y="1140032"/>
            <a:ext cx="1844533" cy="507831"/>
          </a:xfrm>
          <a:prstGeom prst="rect">
            <a:avLst/>
          </a:prstGeom>
        </p:spPr>
        <p:txBody>
          <a:bodyPr wrap="square">
            <a:spAutoFit/>
          </a:bodyPr>
          <a:lstStyle/>
          <a:p>
            <a:pPr>
              <a:lnSpc>
                <a:spcPct val="150000"/>
              </a:lnSpc>
              <a:buFont typeface="Wingdings" pitchFamily="2" charset="2"/>
              <a:buChar char="Ø"/>
            </a:pPr>
            <a:r>
              <a:rPr lang="en-US" altLang="zh-CN" b="1" i="1" noProof="1">
                <a:solidFill>
                  <a:srgbClr val="C00000"/>
                </a:solidFill>
                <a:latin typeface="Times New Roman" pitchFamily="18" charset="0"/>
                <a:ea typeface="华文楷体" pitchFamily="2" charset="-122"/>
                <a:cs typeface="Times New Roman" pitchFamily="18" charset="0"/>
                <a:sym typeface="Arial" pitchFamily="34" charset="0"/>
              </a:rPr>
              <a:t>F</a:t>
            </a:r>
            <a:r>
              <a:rPr lang="zh-CN" altLang="en-US" b="1" baseline="-25000" noProof="1">
                <a:solidFill>
                  <a:srgbClr val="C00000"/>
                </a:solidFill>
                <a:latin typeface="Times New Roman" pitchFamily="18" charset="0"/>
                <a:ea typeface="华文楷体" pitchFamily="2" charset="-122"/>
                <a:cs typeface="Times New Roman" pitchFamily="18" charset="0"/>
                <a:sym typeface="Arial" pitchFamily="34" charset="0"/>
              </a:rPr>
              <a:t>引</a:t>
            </a:r>
            <a:r>
              <a:rPr lang="zh-CN" altLang="zh-CN" b="1" noProof="1">
                <a:solidFill>
                  <a:srgbClr val="C00000"/>
                </a:solidFill>
                <a:latin typeface="Times New Roman" pitchFamily="18" charset="0"/>
                <a:ea typeface="华文楷体" pitchFamily="2" charset="-122"/>
                <a:cs typeface="Times New Roman" pitchFamily="18" charset="0"/>
                <a:sym typeface="Arial" pitchFamily="34" charset="0"/>
              </a:rPr>
              <a:t>=</a:t>
            </a:r>
            <a:r>
              <a:rPr lang="en-US" altLang="zh-CN" b="1" i="1" noProof="1">
                <a:solidFill>
                  <a:srgbClr val="C00000"/>
                </a:solidFill>
                <a:latin typeface="Times New Roman" pitchFamily="18" charset="0"/>
                <a:ea typeface="华文楷体" pitchFamily="2" charset="-122"/>
                <a:cs typeface="Times New Roman" pitchFamily="18" charset="0"/>
                <a:sym typeface="Arial" pitchFamily="34" charset="0"/>
              </a:rPr>
              <a:t>F</a:t>
            </a:r>
            <a:r>
              <a:rPr lang="en-US" altLang="zh-CN" b="1" baseline="-25000" noProof="1">
                <a:solidFill>
                  <a:srgbClr val="C00000"/>
                </a:solidFill>
                <a:latin typeface="Times New Roman" pitchFamily="18" charset="0"/>
                <a:ea typeface="华文楷体" pitchFamily="2" charset="-122"/>
                <a:cs typeface="Times New Roman" pitchFamily="18" charset="0"/>
                <a:sym typeface="Arial" pitchFamily="34" charset="0"/>
              </a:rPr>
              <a:t>n  </a:t>
            </a:r>
            <a:r>
              <a:rPr lang="en-US" altLang="zh-CN" b="1" noProof="1">
                <a:solidFill>
                  <a:srgbClr val="C00000"/>
                </a:solidFill>
                <a:latin typeface="Times New Roman" pitchFamily="18" charset="0"/>
                <a:ea typeface="华文楷体" pitchFamily="2" charset="-122"/>
                <a:cs typeface="Times New Roman" pitchFamily="18" charset="0"/>
                <a:sym typeface="Arial" pitchFamily="34" charset="0"/>
              </a:rPr>
              <a:t>(=</a:t>
            </a:r>
            <a:r>
              <a:rPr lang="en-US" altLang="zh-CN" b="1" i="1" noProof="1">
                <a:solidFill>
                  <a:srgbClr val="C00000"/>
                </a:solidFill>
                <a:latin typeface="Times New Roman" pitchFamily="18" charset="0"/>
                <a:ea typeface="华文楷体" pitchFamily="2" charset="-122"/>
                <a:cs typeface="Times New Roman" pitchFamily="18" charset="0"/>
                <a:sym typeface="Arial" pitchFamily="34" charset="0"/>
              </a:rPr>
              <a:t>ma</a:t>
            </a:r>
            <a:r>
              <a:rPr lang="en-US" altLang="zh-CN" b="1" baseline="-25000" noProof="1">
                <a:solidFill>
                  <a:srgbClr val="C00000"/>
                </a:solidFill>
                <a:latin typeface="Times New Roman" pitchFamily="18" charset="0"/>
                <a:ea typeface="华文楷体" pitchFamily="2" charset="-122"/>
                <a:cs typeface="Times New Roman" pitchFamily="18" charset="0"/>
                <a:sym typeface="Arial" pitchFamily="34" charset="0"/>
              </a:rPr>
              <a:t>n</a:t>
            </a:r>
            <a:r>
              <a:rPr lang="en-US" altLang="zh-CN" b="1" noProof="1">
                <a:solidFill>
                  <a:srgbClr val="C00000"/>
                </a:solidFill>
                <a:latin typeface="Times New Roman" pitchFamily="18" charset="0"/>
                <a:ea typeface="华文楷体" pitchFamily="2" charset="-122"/>
                <a:cs typeface="Times New Roman" pitchFamily="18" charset="0"/>
                <a:sym typeface="Arial" pitchFamily="34" charset="0"/>
              </a:rPr>
              <a:t>)</a:t>
            </a:r>
            <a:endParaRPr lang="zh-CN" altLang="en-US" dirty="0">
              <a:solidFill>
                <a:srgbClr val="C00000"/>
              </a:solidFill>
              <a:latin typeface="Times New Roman" pitchFamily="18" charset="0"/>
              <a:cs typeface="Times New Roman" pitchFamily="18" charset="0"/>
            </a:endParaRPr>
          </a:p>
        </p:txBody>
      </p:sp>
      <p:pic>
        <p:nvPicPr>
          <p:cNvPr id="5" name="图片 4"/>
          <p:cNvPicPr/>
          <p:nvPr/>
        </p:nvPicPr>
        <p:blipFill>
          <a:blip r:embed="rId5"/>
          <a:srcRect l="28304" t="28075" r="46950" b="33439"/>
          <a:stretch>
            <a:fillRect/>
          </a:stretch>
        </p:blipFill>
        <p:spPr bwMode="auto">
          <a:xfrm>
            <a:off x="7013986" y="505610"/>
            <a:ext cx="1420009" cy="1250820"/>
          </a:xfrm>
          <a:prstGeom prst="rect">
            <a:avLst/>
          </a:prstGeom>
          <a:noFill/>
          <a:ln w="9525">
            <a:noFill/>
            <a:miter lim="800000"/>
            <a:headEnd/>
            <a:tailEnd/>
          </a:ln>
        </p:spPr>
      </p:pic>
      <p:sp>
        <p:nvSpPr>
          <p:cNvPr id="7" name="TextBox 6"/>
          <p:cNvSpPr txBox="1"/>
          <p:nvPr/>
        </p:nvSpPr>
        <p:spPr>
          <a:xfrm>
            <a:off x="2893807" y="1738573"/>
            <a:ext cx="5507916" cy="723916"/>
          </a:xfrm>
          <a:prstGeom prst="rect">
            <a:avLst/>
          </a:prstGeom>
          <a:noFill/>
        </p:spPr>
        <p:txBody>
          <a:bodyPr wrap="square" rtlCol="0">
            <a:spAutoFit/>
          </a:bodyPr>
          <a:lstStyle/>
          <a:p>
            <a:pPr>
              <a:lnSpc>
                <a:spcPct val="114000"/>
              </a:lnSpc>
            </a:pPr>
            <a:r>
              <a:rPr lang="zh-CN" altLang="en-US" b="1" dirty="0">
                <a:latin typeface="Times New Roman" pitchFamily="18" charset="0"/>
                <a:ea typeface="黑体" pitchFamily="49" charset="-122"/>
                <a:cs typeface="Times New Roman" pitchFamily="18" charset="0"/>
              </a:rPr>
              <a:t>        设行星的质量为</a:t>
            </a:r>
            <a:r>
              <a:rPr lang="en-US" altLang="zh-CN" b="1" i="1" dirty="0">
                <a:latin typeface="Times New Roman" pitchFamily="18" charset="0"/>
                <a:ea typeface="黑体" pitchFamily="49" charset="-122"/>
                <a:cs typeface="Times New Roman" pitchFamily="18" charset="0"/>
              </a:rPr>
              <a:t>m</a:t>
            </a:r>
            <a:r>
              <a:rPr lang="zh-CN" altLang="en-US" b="1" dirty="0">
                <a:latin typeface="Times New Roman" pitchFamily="18" charset="0"/>
                <a:ea typeface="黑体" pitchFamily="49" charset="-122"/>
                <a:cs typeface="Times New Roman" pitchFamily="18" charset="0"/>
              </a:rPr>
              <a:t>，速度为</a:t>
            </a:r>
            <a:r>
              <a:rPr lang="en-US" altLang="zh-CN" b="1" i="1" dirty="0">
                <a:latin typeface="Times New Roman" pitchFamily="18" charset="0"/>
                <a:ea typeface="黑体" pitchFamily="49" charset="-122"/>
                <a:cs typeface="Times New Roman" pitchFamily="18" charset="0"/>
              </a:rPr>
              <a:t>v</a:t>
            </a:r>
            <a:r>
              <a:rPr lang="zh-CN" altLang="en-US" b="1" dirty="0">
                <a:latin typeface="Times New Roman" pitchFamily="18" charset="0"/>
                <a:ea typeface="黑体" pitchFamily="49" charset="-122"/>
                <a:cs typeface="Times New Roman" pitchFamily="18" charset="0"/>
              </a:rPr>
              <a:t>，行星与太阳间的距离为</a:t>
            </a:r>
            <a:r>
              <a:rPr lang="en-US" altLang="zh-CN" b="1" i="1" dirty="0">
                <a:latin typeface="Times New Roman" pitchFamily="18" charset="0"/>
                <a:ea typeface="黑体" pitchFamily="49" charset="-122"/>
                <a:cs typeface="Times New Roman" pitchFamily="18" charset="0"/>
              </a:rPr>
              <a:t>r</a:t>
            </a:r>
            <a:r>
              <a:rPr lang="zh-CN" altLang="en-US" b="1" dirty="0">
                <a:latin typeface="Times New Roman" pitchFamily="18" charset="0"/>
                <a:ea typeface="黑体" pitchFamily="49" charset="-122"/>
                <a:cs typeface="Times New Roman" pitchFamily="18" charset="0"/>
              </a:rPr>
              <a:t>，行星绕太阳做圆周运动的向心力为</a:t>
            </a:r>
            <a:r>
              <a:rPr lang="en-US" altLang="zh-CN" b="1" i="1" dirty="0">
                <a:latin typeface="Times New Roman" pitchFamily="18" charset="0"/>
                <a:ea typeface="黑体" pitchFamily="49" charset="-122"/>
                <a:cs typeface="Times New Roman" pitchFamily="18" charset="0"/>
              </a:rPr>
              <a:t>F</a:t>
            </a:r>
            <a:r>
              <a:rPr lang="zh-CN" altLang="en-US" b="1" dirty="0">
                <a:latin typeface="Times New Roman" pitchFamily="18" charset="0"/>
                <a:ea typeface="黑体" pitchFamily="49" charset="-122"/>
                <a:cs typeface="Times New Roman" pitchFamily="18" charset="0"/>
              </a:rPr>
              <a:t>。</a:t>
            </a:r>
            <a:endParaRPr lang="en-US" altLang="zh-CN" b="1" i="1" dirty="0">
              <a:latin typeface="Times New Roman" pitchFamily="18" charset="0"/>
              <a:ea typeface="黑体" pitchFamily="49" charset="-122"/>
              <a:cs typeface="Times New Roman" pitchFamily="18" charset="0"/>
            </a:endParaRPr>
          </a:p>
        </p:txBody>
      </p:sp>
      <p:graphicFrame>
        <p:nvGraphicFramePr>
          <p:cNvPr id="48132" name="Object 4"/>
          <p:cNvGraphicFramePr>
            <a:graphicFrameLocks noChangeAspect="1"/>
          </p:cNvGraphicFramePr>
          <p:nvPr/>
        </p:nvGraphicFramePr>
        <p:xfrm>
          <a:off x="6710715" y="3040412"/>
          <a:ext cx="1524000" cy="698500"/>
        </p:xfrm>
        <a:graphic>
          <a:graphicData uri="http://schemas.openxmlformats.org/presentationml/2006/ole">
            <mc:AlternateContent xmlns:mc="http://schemas.openxmlformats.org/markup-compatibility/2006">
              <mc:Choice xmlns:v="urn:schemas-microsoft-com:vml" Requires="v">
                <p:oleObj spid="_x0000_s2057" name="Equation" r:id="rId6" imgW="1079280" imgH="482400" progId="">
                  <p:embed/>
                </p:oleObj>
              </mc:Choice>
              <mc:Fallback>
                <p:oleObj name="Equation" r:id="rId6" imgW="1079280" imgH="4824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0715" y="3040412"/>
                        <a:ext cx="1524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6764936" y="3872202"/>
          <a:ext cx="1279525" cy="623887"/>
        </p:xfrm>
        <a:graphic>
          <a:graphicData uri="http://schemas.openxmlformats.org/presentationml/2006/ole">
            <mc:AlternateContent xmlns:mc="http://schemas.openxmlformats.org/markup-compatibility/2006">
              <mc:Choice xmlns:v="urn:schemas-microsoft-com:vml" Requires="v">
                <p:oleObj spid="_x0000_s2058" name="Equation" r:id="rId8" imgW="825480" imgH="393480" progId="">
                  <p:embed/>
                </p:oleObj>
              </mc:Choice>
              <mc:Fallback>
                <p:oleObj name="Equation" r:id="rId8" imgW="825480" imgH="39348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4936" y="3872202"/>
                        <a:ext cx="1279525"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4" name="Object 6"/>
          <p:cNvGraphicFramePr>
            <a:graphicFrameLocks noChangeAspect="1"/>
          </p:cNvGraphicFramePr>
          <p:nvPr/>
        </p:nvGraphicFramePr>
        <p:xfrm>
          <a:off x="3776518" y="3043709"/>
          <a:ext cx="749300" cy="571500"/>
        </p:xfrm>
        <a:graphic>
          <a:graphicData uri="http://schemas.openxmlformats.org/presentationml/2006/ole">
            <mc:AlternateContent xmlns:mc="http://schemas.openxmlformats.org/markup-compatibility/2006">
              <mc:Choice xmlns:v="urn:schemas-microsoft-com:vml" Requires="v">
                <p:oleObj spid="_x0000_s2059" name="Equation" r:id="rId10" imgW="533160" imgH="393480" progId="">
                  <p:embed/>
                </p:oleObj>
              </mc:Choice>
              <mc:Fallback>
                <p:oleObj name="Equation" r:id="rId10" imgW="533160" imgH="393480" progId="">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6518" y="3043709"/>
                        <a:ext cx="7493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5" name="Object 7"/>
          <p:cNvGraphicFramePr>
            <a:graphicFrameLocks noChangeAspect="1"/>
          </p:cNvGraphicFramePr>
          <p:nvPr/>
        </p:nvGraphicFramePr>
        <p:xfrm>
          <a:off x="5103916" y="2633847"/>
          <a:ext cx="1092200" cy="609600"/>
        </p:xfrm>
        <a:graphic>
          <a:graphicData uri="http://schemas.openxmlformats.org/presentationml/2006/ole">
            <mc:AlternateContent xmlns:mc="http://schemas.openxmlformats.org/markup-compatibility/2006">
              <mc:Choice xmlns:v="urn:schemas-microsoft-com:vml" Requires="v">
                <p:oleObj spid="_x0000_s2060" name="Equation" r:id="rId12" imgW="774360" imgH="419040" progId="">
                  <p:embed/>
                </p:oleObj>
              </mc:Choice>
              <mc:Fallback>
                <p:oleObj name="Equation" r:id="rId12" imgW="774360" imgH="419040" progId="">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3916" y="2633847"/>
                        <a:ext cx="1092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6" name="Object 8"/>
          <p:cNvGraphicFramePr>
            <a:graphicFrameLocks noChangeAspect="1"/>
          </p:cNvGraphicFramePr>
          <p:nvPr/>
        </p:nvGraphicFramePr>
        <p:xfrm>
          <a:off x="3718441" y="2355850"/>
          <a:ext cx="865187" cy="663575"/>
        </p:xfrm>
        <a:graphic>
          <a:graphicData uri="http://schemas.openxmlformats.org/presentationml/2006/ole">
            <mc:AlternateContent xmlns:mc="http://schemas.openxmlformats.org/markup-compatibility/2006">
              <mc:Choice xmlns:v="urn:schemas-microsoft-com:vml" Requires="v">
                <p:oleObj spid="_x0000_s2061" name="公式" r:id="rId14" imgW="545760" imgH="419040" progId="Equation.3">
                  <p:embed/>
                </p:oleObj>
              </mc:Choice>
              <mc:Fallback>
                <p:oleObj name="公式" r:id="rId14" imgW="545760" imgH="419040" progId="Equation.3">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18441" y="2355850"/>
                        <a:ext cx="865187"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811690" y="3590875"/>
            <a:ext cx="2546026" cy="468270"/>
          </a:xfrm>
          <a:prstGeom prst="rect">
            <a:avLst/>
          </a:prstGeom>
          <a:noFill/>
        </p:spPr>
        <p:txBody>
          <a:bodyPr wrap="square" rtlCol="0">
            <a:spAutoFit/>
          </a:bodyPr>
          <a:lstStyle/>
          <a:p>
            <a:pPr algn="just">
              <a:lnSpc>
                <a:spcPct val="150000"/>
              </a:lnSpc>
              <a:buFont typeface="Wingdings" pitchFamily="2" charset="2"/>
              <a:buChar char="Ø"/>
            </a:pPr>
            <a:r>
              <a:rPr lang="zh-CN" altLang="en-US" b="1" dirty="0">
                <a:solidFill>
                  <a:srgbClr val="C00000"/>
                </a:solidFill>
                <a:latin typeface="华文楷体" pitchFamily="2" charset="-122"/>
                <a:ea typeface="华文楷体" pitchFamily="2" charset="-122"/>
                <a:cs typeface="Times New Roman" panose="02020603050405020304" pitchFamily="18" charset="0"/>
              </a:rPr>
              <a:t>根据开普勒第三定律</a:t>
            </a:r>
            <a:endParaRPr lang="zh-CN" altLang="en-US" b="1" baseline="-25000" dirty="0">
              <a:solidFill>
                <a:srgbClr val="C00000"/>
              </a:solidFill>
              <a:latin typeface="华文楷体" pitchFamily="2" charset="-122"/>
              <a:ea typeface="华文楷体" pitchFamily="2" charset="-122"/>
              <a:cs typeface="Times New Roman" panose="02020603050405020304" pitchFamily="18" charset="0"/>
            </a:endParaRPr>
          </a:p>
        </p:txBody>
      </p:sp>
      <p:graphicFrame>
        <p:nvGraphicFramePr>
          <p:cNvPr id="48147" name="Object 19"/>
          <p:cNvGraphicFramePr>
            <a:graphicFrameLocks noChangeAspect="1"/>
          </p:cNvGraphicFramePr>
          <p:nvPr/>
        </p:nvGraphicFramePr>
        <p:xfrm>
          <a:off x="5317202" y="3485778"/>
          <a:ext cx="663575" cy="663575"/>
        </p:xfrm>
        <a:graphic>
          <a:graphicData uri="http://schemas.openxmlformats.org/presentationml/2006/ole">
            <mc:AlternateContent xmlns:mc="http://schemas.openxmlformats.org/markup-compatibility/2006">
              <mc:Choice xmlns:v="urn:schemas-microsoft-com:vml" Requires="v">
                <p:oleObj spid="_x0000_s2062" name="公式" r:id="rId16" imgW="419040" imgH="419040" progId="Equation.3">
                  <p:embed/>
                </p:oleObj>
              </mc:Choice>
              <mc:Fallback>
                <p:oleObj name="公式" r:id="rId16" imgW="419040" imgH="419040" progId="Equation.3">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17202" y="3485778"/>
                        <a:ext cx="6635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燕尾形箭头 29"/>
          <p:cNvSpPr/>
          <p:nvPr/>
        </p:nvSpPr>
        <p:spPr>
          <a:xfrm>
            <a:off x="4678878" y="2873828"/>
            <a:ext cx="285008" cy="2137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燕尾形箭头 30"/>
          <p:cNvSpPr/>
          <p:nvPr/>
        </p:nvSpPr>
        <p:spPr>
          <a:xfrm>
            <a:off x="6256317" y="3264852"/>
            <a:ext cx="285008" cy="2137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31"/>
          <p:cNvGrpSpPr/>
          <p:nvPr/>
        </p:nvGrpSpPr>
        <p:grpSpPr>
          <a:xfrm>
            <a:off x="2861340" y="4282942"/>
            <a:ext cx="5314471" cy="623888"/>
            <a:chOff x="1576825" y="333840"/>
            <a:chExt cx="5314471" cy="623888"/>
          </a:xfrm>
        </p:grpSpPr>
        <p:sp>
          <p:nvSpPr>
            <p:cNvPr id="33" name="TextBox 32"/>
            <p:cNvSpPr txBox="1"/>
            <p:nvPr/>
          </p:nvSpPr>
          <p:spPr>
            <a:xfrm>
              <a:off x="1576825" y="377344"/>
              <a:ext cx="5314471" cy="507831"/>
            </a:xfrm>
            <a:prstGeom prst="rect">
              <a:avLst/>
            </a:prstGeom>
            <a:noFill/>
          </p:spPr>
          <p:txBody>
            <a:bodyPr wrap="square" rtlCol="0">
              <a:spAutoFit/>
            </a:bodyPr>
            <a:lstStyle/>
            <a:p>
              <a:pPr algn="just">
                <a:lnSpc>
                  <a:spcPct val="150000"/>
                </a:lnSpc>
              </a:pPr>
              <a:r>
                <a:rPr lang="zh-CN" altLang="en-US" b="1" dirty="0">
                  <a:latin typeface="Times New Roman" pitchFamily="18" charset="0"/>
                  <a:ea typeface="黑体" pitchFamily="49" charset="-122"/>
                  <a:cs typeface="Times New Roman" pitchFamily="18" charset="0"/>
                </a:rPr>
                <a:t>太阳对行星的引力，</a:t>
              </a:r>
              <a:endParaRPr lang="en-US" altLang="zh-CN" b="1" dirty="0">
                <a:latin typeface="Times New Roman" pitchFamily="18" charset="0"/>
                <a:ea typeface="黑体" pitchFamily="49" charset="-122"/>
                <a:cs typeface="Times New Roman" pitchFamily="18" charset="0"/>
              </a:endParaRPr>
            </a:p>
          </p:txBody>
        </p:sp>
        <p:graphicFrame>
          <p:nvGraphicFramePr>
            <p:cNvPr id="34" name="Object 6"/>
            <p:cNvGraphicFramePr>
              <a:graphicFrameLocks noChangeAspect="1"/>
            </p:cNvGraphicFramePr>
            <p:nvPr/>
          </p:nvGraphicFramePr>
          <p:xfrm>
            <a:off x="4107901" y="333840"/>
            <a:ext cx="1025525" cy="623888"/>
          </p:xfrm>
          <a:graphic>
            <a:graphicData uri="http://schemas.openxmlformats.org/presentationml/2006/ole">
              <mc:AlternateContent xmlns:mc="http://schemas.openxmlformats.org/markup-compatibility/2006">
                <mc:Choice xmlns:v="urn:schemas-microsoft-com:vml" Requires="v">
                  <p:oleObj spid="_x0000_s2063" name="公式" r:id="rId18" imgW="647640" imgH="393480" progId="Equation.3">
                    <p:embed/>
                  </p:oleObj>
                </mc:Choice>
                <mc:Fallback>
                  <p:oleObj name="公式" r:id="rId18" imgW="647640" imgH="393480" progId="Equation.3">
                    <p:embed/>
                    <p:pic>
                      <p:nvPicPr>
                        <p:cNvPr id="0"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7901" y="333840"/>
                          <a:ext cx="102552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136"/>
                                        </p:tgtEl>
                                        <p:attrNameLst>
                                          <p:attrName>style.visibility</p:attrName>
                                        </p:attrNameLst>
                                      </p:cBhvr>
                                      <p:to>
                                        <p:strVal val="visible"/>
                                      </p:to>
                                    </p:set>
                                    <p:animEffect transition="in" filter="blinds(horizontal)">
                                      <p:cBhvr>
                                        <p:cTn id="27" dur="500"/>
                                        <p:tgtEl>
                                          <p:spTgt spid="48136"/>
                                        </p:tgtEl>
                                      </p:cBhvr>
                                    </p:animEffect>
                                  </p:childTnLst>
                                </p:cTn>
                              </p:par>
                              <p:par>
                                <p:cTn id="28" presetID="3" presetClass="entr" presetSubtype="10" fill="hold" nodeType="withEffect">
                                  <p:stCondLst>
                                    <p:cond delay="0"/>
                                  </p:stCondLst>
                                  <p:childTnLst>
                                    <p:set>
                                      <p:cBhvr>
                                        <p:cTn id="29" dur="1" fill="hold">
                                          <p:stCondLst>
                                            <p:cond delay="0"/>
                                          </p:stCondLst>
                                        </p:cTn>
                                        <p:tgtEl>
                                          <p:spTgt spid="48134"/>
                                        </p:tgtEl>
                                        <p:attrNameLst>
                                          <p:attrName>style.visibility</p:attrName>
                                        </p:attrNameLst>
                                      </p:cBhvr>
                                      <p:to>
                                        <p:strVal val="visible"/>
                                      </p:to>
                                    </p:set>
                                    <p:animEffect transition="in" filter="blinds(horizontal)">
                                      <p:cBhvr>
                                        <p:cTn id="30" dur="500"/>
                                        <p:tgtEl>
                                          <p:spTgt spid="4813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par>
                                <p:cTn id="36" presetID="3" presetClass="entr" presetSubtype="10" fill="hold" nodeType="withEffect">
                                  <p:stCondLst>
                                    <p:cond delay="0"/>
                                  </p:stCondLst>
                                  <p:childTnLst>
                                    <p:set>
                                      <p:cBhvr>
                                        <p:cTn id="37" dur="1" fill="hold">
                                          <p:stCondLst>
                                            <p:cond delay="0"/>
                                          </p:stCondLst>
                                        </p:cTn>
                                        <p:tgtEl>
                                          <p:spTgt spid="48135"/>
                                        </p:tgtEl>
                                        <p:attrNameLst>
                                          <p:attrName>style.visibility</p:attrName>
                                        </p:attrNameLst>
                                      </p:cBhvr>
                                      <p:to>
                                        <p:strVal val="visible"/>
                                      </p:to>
                                    </p:set>
                                    <p:animEffect transition="in" filter="blinds(horizontal)">
                                      <p:cBhvr>
                                        <p:cTn id="38" dur="500"/>
                                        <p:tgtEl>
                                          <p:spTgt spid="4813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nodeType="withEffect">
                                  <p:stCondLst>
                                    <p:cond delay="0"/>
                                  </p:stCondLst>
                                  <p:childTnLst>
                                    <p:set>
                                      <p:cBhvr>
                                        <p:cTn id="45" dur="1" fill="hold">
                                          <p:stCondLst>
                                            <p:cond delay="0"/>
                                          </p:stCondLst>
                                        </p:cTn>
                                        <p:tgtEl>
                                          <p:spTgt spid="48147"/>
                                        </p:tgtEl>
                                        <p:attrNameLst>
                                          <p:attrName>style.visibility</p:attrName>
                                        </p:attrNameLst>
                                      </p:cBhvr>
                                      <p:to>
                                        <p:strVal val="visible"/>
                                      </p:to>
                                    </p:set>
                                    <p:animEffect transition="in" filter="blinds(horizontal)">
                                      <p:cBhvr>
                                        <p:cTn id="46" dur="500"/>
                                        <p:tgtEl>
                                          <p:spTgt spid="4814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linds(horizontal)">
                                      <p:cBhvr>
                                        <p:cTn id="51" dur="500"/>
                                        <p:tgtEl>
                                          <p:spTgt spid="31"/>
                                        </p:tgtEl>
                                      </p:cBhvr>
                                    </p:animEffect>
                                  </p:childTnLst>
                                </p:cTn>
                              </p:par>
                              <p:par>
                                <p:cTn id="52" presetID="3" presetClass="entr" presetSubtype="10" fill="hold" nodeType="withEffect">
                                  <p:stCondLst>
                                    <p:cond delay="0"/>
                                  </p:stCondLst>
                                  <p:childTnLst>
                                    <p:set>
                                      <p:cBhvr>
                                        <p:cTn id="53" dur="1" fill="hold">
                                          <p:stCondLst>
                                            <p:cond delay="0"/>
                                          </p:stCondLst>
                                        </p:cTn>
                                        <p:tgtEl>
                                          <p:spTgt spid="48132"/>
                                        </p:tgtEl>
                                        <p:attrNameLst>
                                          <p:attrName>style.visibility</p:attrName>
                                        </p:attrNameLst>
                                      </p:cBhvr>
                                      <p:to>
                                        <p:strVal val="visible"/>
                                      </p:to>
                                    </p:set>
                                    <p:animEffect transition="in" filter="blinds(horizontal)">
                                      <p:cBhvr>
                                        <p:cTn id="54" dur="500"/>
                                        <p:tgtEl>
                                          <p:spTgt spid="4813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48133"/>
                                        </p:tgtEl>
                                        <p:attrNameLst>
                                          <p:attrName>style.visibility</p:attrName>
                                        </p:attrNameLst>
                                      </p:cBhvr>
                                      <p:to>
                                        <p:strVal val="visible"/>
                                      </p:to>
                                    </p:set>
                                    <p:animEffect transition="in" filter="blinds(horizontal)">
                                      <p:cBhvr>
                                        <p:cTn id="59" dur="500"/>
                                        <p:tgtEl>
                                          <p:spTgt spid="4813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linds(horizontal)">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3" grpId="0"/>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047" y="1343738"/>
            <a:ext cx="6261144" cy="1015663"/>
          </a:xfrm>
          <a:prstGeom prst="rect">
            <a:avLst/>
          </a:prstGeom>
          <a:noFill/>
        </p:spPr>
        <p:txBody>
          <a:bodyPr wrap="square" rtlCol="0">
            <a:spAutoFit/>
          </a:bodyPr>
          <a:lstStyle/>
          <a:p>
            <a:pPr algn="just">
              <a:lnSpc>
                <a:spcPct val="150000"/>
              </a:lnSpc>
            </a:pPr>
            <a:r>
              <a:rPr lang="zh-CN" altLang="en-US" sz="2000" b="1" dirty="0">
                <a:latin typeface="Times New Roman" pitchFamily="18" charset="0"/>
                <a:ea typeface="黑体" pitchFamily="49" charset="-122"/>
                <a:cs typeface="Times New Roman" pitchFamily="18" charset="0"/>
              </a:rPr>
              <a:t>太阳吸引行星，行星也同样吸引太阳。</a:t>
            </a:r>
            <a:endParaRPr lang="en-US" altLang="zh-CN" sz="2000" b="1" dirty="0">
              <a:latin typeface="Times New Roman" pitchFamily="18" charset="0"/>
              <a:ea typeface="黑体" pitchFamily="49" charset="-122"/>
              <a:cs typeface="Times New Roman" pitchFamily="18" charset="0"/>
            </a:endParaRPr>
          </a:p>
          <a:p>
            <a:pPr algn="just">
              <a:lnSpc>
                <a:spcPct val="150000"/>
              </a:lnSpc>
            </a:pPr>
            <a:r>
              <a:rPr lang="zh-CN" altLang="en-US" sz="2000" b="1" dirty="0">
                <a:latin typeface="Times New Roman" pitchFamily="18" charset="0"/>
                <a:ea typeface="黑体" pitchFamily="49" charset="-122"/>
                <a:cs typeface="Times New Roman" pitchFamily="18" charset="0"/>
              </a:rPr>
              <a:t>行星对太阳的引力</a:t>
            </a:r>
            <a:r>
              <a:rPr lang="en-US" altLang="zh-CN" sz="2000" b="1" i="1" dirty="0">
                <a:latin typeface="Times New Roman" pitchFamily="18" charset="0"/>
                <a:ea typeface="黑体" pitchFamily="49" charset="-122"/>
                <a:cs typeface="Times New Roman" pitchFamily="18" charset="0"/>
              </a:rPr>
              <a:t>F</a:t>
            </a:r>
            <a:r>
              <a:rPr lang="en-US" altLang="zh-CN" sz="400" b="1" i="1" dirty="0">
                <a:latin typeface="Times New Roman" pitchFamily="18" charset="0"/>
                <a:ea typeface="黑体" pitchFamily="49" charset="-122"/>
                <a:cs typeface="Times New Roman" pitchFamily="18" charset="0"/>
              </a:rPr>
              <a:t> </a:t>
            </a:r>
            <a:r>
              <a:rPr lang="en-US" altLang="zh-CN" sz="1400" baseline="-25000" dirty="0">
                <a:latin typeface="Times New Roman" pitchFamily="18" charset="0"/>
                <a:ea typeface="黑体" pitchFamily="49" charset="-122"/>
                <a:cs typeface="Times New Roman" pitchFamily="18" charset="0"/>
              </a:rPr>
              <a:t>M</a:t>
            </a:r>
            <a:r>
              <a:rPr lang="zh-CN" altLang="en-US" sz="1400" baseline="-25000" dirty="0">
                <a:latin typeface="Times New Roman" pitchFamily="18" charset="0"/>
                <a:ea typeface="黑体" pitchFamily="49" charset="-122"/>
                <a:cs typeface="Times New Roman" pitchFamily="18" charset="0"/>
              </a:rPr>
              <a:t>引</a:t>
            </a:r>
            <a:r>
              <a:rPr lang="zh-CN" altLang="en-US" sz="2000" b="1" dirty="0">
                <a:latin typeface="Times New Roman" pitchFamily="18" charset="0"/>
                <a:ea typeface="黑体" pitchFamily="49" charset="-122"/>
                <a:cs typeface="Times New Roman" pitchFamily="18" charset="0"/>
              </a:rPr>
              <a:t>也应与太阳的质量</a:t>
            </a:r>
            <a:r>
              <a:rPr lang="en-US" altLang="zh-CN" sz="2000" b="1" i="1" dirty="0">
                <a:latin typeface="Times New Roman" pitchFamily="18" charset="0"/>
                <a:ea typeface="黑体" pitchFamily="49" charset="-122"/>
                <a:cs typeface="Times New Roman" pitchFamily="18" charset="0"/>
              </a:rPr>
              <a:t>M</a:t>
            </a:r>
            <a:r>
              <a:rPr lang="zh-CN" altLang="en-US" sz="2000" b="1" dirty="0">
                <a:latin typeface="Times New Roman" pitchFamily="18" charset="0"/>
                <a:ea typeface="黑体" pitchFamily="49" charset="-122"/>
                <a:cs typeface="Times New Roman" pitchFamily="18" charset="0"/>
              </a:rPr>
              <a:t>成正比。</a:t>
            </a:r>
          </a:p>
        </p:txBody>
      </p:sp>
      <p:graphicFrame>
        <p:nvGraphicFramePr>
          <p:cNvPr id="35" name="对象 34"/>
          <p:cNvGraphicFramePr>
            <a:graphicFrameLocks noChangeAspect="1"/>
          </p:cNvGraphicFramePr>
          <p:nvPr>
            <p:extLst>
              <p:ext uri="{D42A27DB-BD31-4B8C-83A1-F6EECF244321}">
                <p14:modId xmlns:p14="http://schemas.microsoft.com/office/powerpoint/2010/main" val="402264200"/>
              </p:ext>
            </p:extLst>
          </p:nvPr>
        </p:nvGraphicFramePr>
        <p:xfrm>
          <a:off x="2624222" y="3830034"/>
          <a:ext cx="2547937" cy="625475"/>
        </p:xfrm>
        <a:graphic>
          <a:graphicData uri="http://schemas.openxmlformats.org/presentationml/2006/ole">
            <mc:AlternateContent xmlns:mc="http://schemas.openxmlformats.org/markup-compatibility/2006">
              <mc:Choice xmlns:v="urn:schemas-microsoft-com:vml" Requires="v">
                <p:oleObj spid="_x0000_s3078" name="Equation" r:id="rId4" imgW="1650960" imgH="393480" progId="">
                  <p:embed/>
                </p:oleObj>
              </mc:Choice>
              <mc:Fallback>
                <p:oleObj name="Equation" r:id="rId4" imgW="1650960" imgH="3934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4222" y="3830034"/>
                        <a:ext cx="2547937"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5276355" y="3869086"/>
            <a:ext cx="2447057" cy="465961"/>
          </a:xfrm>
          <a:prstGeom prst="rect">
            <a:avLst/>
          </a:prstGeom>
          <a:noFill/>
        </p:spPr>
        <p:txBody>
          <a:bodyPr wrap="square" rtlCol="0">
            <a:spAutoFit/>
          </a:bodyPr>
          <a:lstStyle/>
          <a:p>
            <a:pPr algn="just">
              <a:lnSpc>
                <a:spcPct val="150000"/>
              </a:lnSpc>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（式中</a:t>
            </a:r>
            <a:r>
              <a:rPr lang="en-US" altLang="zh-CN" b="1" i="1" dirty="0">
                <a:latin typeface="Times New Roman" panose="02020603050405020304" pitchFamily="18" charset="0"/>
                <a:ea typeface="华文楷体" panose="02010600040101010101" pitchFamily="2" charset="-122"/>
                <a:cs typeface="Times New Roman" panose="02020603050405020304" pitchFamily="18" charset="0"/>
              </a:rPr>
              <a:t>G</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为比例系数</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TextBox 18"/>
          <p:cNvSpPr txBox="1"/>
          <p:nvPr/>
        </p:nvSpPr>
        <p:spPr>
          <a:xfrm>
            <a:off x="1716348" y="2379589"/>
            <a:ext cx="3781058" cy="553998"/>
          </a:xfrm>
          <a:prstGeom prst="rect">
            <a:avLst/>
          </a:prstGeom>
          <a:noFill/>
        </p:spPr>
        <p:txBody>
          <a:bodyPr wrap="square" rtlCol="0">
            <a:spAutoFit/>
          </a:bodyPr>
          <a:lstStyle/>
          <a:p>
            <a:pPr algn="just">
              <a:lnSpc>
                <a:spcPct val="150000"/>
              </a:lnSpc>
              <a:buFont typeface="Wingdings" pitchFamily="2" charset="2"/>
              <a:buChar char="Ø"/>
            </a:pPr>
            <a:r>
              <a:rPr lang="zh-CN" altLang="en-US" sz="2000" b="1" dirty="0">
                <a:solidFill>
                  <a:srgbClr val="C00000"/>
                </a:solidFill>
                <a:latin typeface="Times New Roman" pitchFamily="18" charset="0"/>
                <a:ea typeface="华文楷体" pitchFamily="2" charset="-122"/>
                <a:cs typeface="Times New Roman" pitchFamily="18" charset="0"/>
              </a:rPr>
              <a:t>由牛顿第三定律</a:t>
            </a:r>
            <a:r>
              <a:rPr lang="zh-CN" altLang="en-US" sz="2000" b="1" dirty="0">
                <a:latin typeface="Times New Roman" pitchFamily="18" charset="0"/>
                <a:ea typeface="华文楷体" pitchFamily="2" charset="-122"/>
                <a:cs typeface="Times New Roman" pitchFamily="18" charset="0"/>
              </a:rPr>
              <a:t>，</a:t>
            </a:r>
            <a:r>
              <a:rPr lang="en-US" altLang="zh-CN" sz="2000" b="1" i="1" dirty="0">
                <a:latin typeface="Times New Roman" pitchFamily="18" charset="0"/>
                <a:ea typeface="华文楷体" pitchFamily="2" charset="-122"/>
                <a:cs typeface="Times New Roman" pitchFamily="18" charset="0"/>
              </a:rPr>
              <a:t>F</a:t>
            </a:r>
            <a:r>
              <a:rPr lang="en-US" altLang="zh-CN" sz="1600" b="1" baseline="-25000" dirty="0">
                <a:latin typeface="Times New Roman" pitchFamily="18" charset="0"/>
                <a:ea typeface="华文楷体" pitchFamily="2" charset="-122"/>
                <a:cs typeface="Times New Roman" pitchFamily="18" charset="0"/>
              </a:rPr>
              <a:t>m</a:t>
            </a:r>
            <a:r>
              <a:rPr lang="zh-CN" altLang="en-US" sz="1600" b="1" baseline="-25000" dirty="0">
                <a:latin typeface="Times New Roman" pitchFamily="18" charset="0"/>
                <a:ea typeface="华文楷体" pitchFamily="2" charset="-122"/>
                <a:cs typeface="Times New Roman" pitchFamily="18" charset="0"/>
              </a:rPr>
              <a:t>引</a:t>
            </a:r>
            <a:r>
              <a:rPr lang="en-US" altLang="zh-CN" sz="2000" b="1" dirty="0">
                <a:latin typeface="Times New Roman" pitchFamily="18" charset="0"/>
                <a:ea typeface="华文楷体" pitchFamily="2" charset="-122"/>
                <a:cs typeface="Times New Roman" pitchFamily="18" charset="0"/>
              </a:rPr>
              <a:t>= </a:t>
            </a:r>
            <a:r>
              <a:rPr lang="en-US" altLang="zh-CN" sz="2000" b="1" i="1" dirty="0">
                <a:latin typeface="Times New Roman" pitchFamily="18" charset="0"/>
                <a:ea typeface="华文楷体" pitchFamily="2" charset="-122"/>
                <a:cs typeface="Times New Roman" pitchFamily="18" charset="0"/>
              </a:rPr>
              <a:t>F</a:t>
            </a:r>
            <a:r>
              <a:rPr lang="en-US" altLang="zh-CN" sz="1600" b="1" baseline="-25000" dirty="0">
                <a:latin typeface="Times New Roman" pitchFamily="18" charset="0"/>
                <a:ea typeface="华文楷体" pitchFamily="2" charset="-122"/>
                <a:cs typeface="Times New Roman" pitchFamily="18" charset="0"/>
              </a:rPr>
              <a:t>M</a:t>
            </a:r>
            <a:r>
              <a:rPr lang="zh-CN" altLang="en-US" sz="1600" b="1" baseline="-25000" dirty="0">
                <a:latin typeface="Times New Roman" pitchFamily="18" charset="0"/>
                <a:ea typeface="华文楷体" pitchFamily="2" charset="-122"/>
                <a:cs typeface="Times New Roman" pitchFamily="18" charset="0"/>
              </a:rPr>
              <a:t>引</a:t>
            </a:r>
            <a:endParaRPr lang="zh-CN" altLang="en-US" sz="2000" b="1" baseline="-25000" dirty="0">
              <a:latin typeface="Times New Roman" pitchFamily="18" charset="0"/>
              <a:ea typeface="华文楷体" pitchFamily="2" charset="-122"/>
              <a:cs typeface="Times New Roman" pitchFamily="18" charset="0"/>
            </a:endParaRPr>
          </a:p>
        </p:txBody>
      </p:sp>
      <p:graphicFrame>
        <p:nvGraphicFramePr>
          <p:cNvPr id="2055" name="Object 7"/>
          <p:cNvGraphicFramePr>
            <a:graphicFrameLocks noChangeAspect="1"/>
          </p:cNvGraphicFramePr>
          <p:nvPr/>
        </p:nvGraphicFramePr>
        <p:xfrm>
          <a:off x="7124692" y="1692276"/>
          <a:ext cx="1184282" cy="679450"/>
        </p:xfrm>
        <a:graphic>
          <a:graphicData uri="http://schemas.openxmlformats.org/presentationml/2006/ole">
            <mc:AlternateContent xmlns:mc="http://schemas.openxmlformats.org/markup-compatibility/2006">
              <mc:Choice xmlns:v="urn:schemas-microsoft-com:vml" Requires="v">
                <p:oleObj spid="_x0000_s3079" name="公式" r:id="rId6" imgW="685800" imgH="393480" progId="Equation.3">
                  <p:embed/>
                </p:oleObj>
              </mc:Choice>
              <mc:Fallback>
                <p:oleObj name="公式" r:id="rId6" imgW="68580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4692" y="1692276"/>
                        <a:ext cx="1184282" cy="679450"/>
                      </a:xfrm>
                      <a:prstGeom prst="rect">
                        <a:avLst/>
                      </a:prstGeom>
                      <a:solidFill>
                        <a:srgbClr val="CCFFFF"/>
                      </a:solidFill>
                      <a:ln w="9525">
                        <a:solidFill>
                          <a:srgbClr val="CCFFFF"/>
                        </a:solidFill>
                        <a:miter lim="800000"/>
                        <a:headEnd/>
                        <a:tailEnd/>
                      </a:ln>
                    </p:spPr>
                  </p:pic>
                </p:oleObj>
              </mc:Fallback>
            </mc:AlternateContent>
          </a:graphicData>
        </a:graphic>
      </p:graphicFrame>
      <p:graphicFrame>
        <p:nvGraphicFramePr>
          <p:cNvPr id="2058" name="Object 10"/>
          <p:cNvGraphicFramePr>
            <a:graphicFrameLocks noChangeAspect="1"/>
          </p:cNvGraphicFramePr>
          <p:nvPr/>
        </p:nvGraphicFramePr>
        <p:xfrm>
          <a:off x="3587071" y="3021013"/>
          <a:ext cx="1627187" cy="671512"/>
        </p:xfrm>
        <a:graphic>
          <a:graphicData uri="http://schemas.openxmlformats.org/presentationml/2006/ole">
            <mc:AlternateContent xmlns:mc="http://schemas.openxmlformats.org/markup-compatibility/2006">
              <mc:Choice xmlns:v="urn:schemas-microsoft-com:vml" Requires="v">
                <p:oleObj spid="_x0000_s3080" name="公式" r:id="rId8" imgW="952200" imgH="393480" progId="Equation.3">
                  <p:embed/>
                </p:oleObj>
              </mc:Choice>
              <mc:Fallback>
                <p:oleObj name="公式" r:id="rId8" imgW="95220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071" y="3021013"/>
                        <a:ext cx="1627187"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组合 20"/>
          <p:cNvGrpSpPr/>
          <p:nvPr/>
        </p:nvGrpSpPr>
        <p:grpSpPr>
          <a:xfrm>
            <a:off x="1221811" y="503327"/>
            <a:ext cx="6261144" cy="691071"/>
            <a:chOff x="1211053" y="503327"/>
            <a:chExt cx="6261144" cy="691071"/>
          </a:xfrm>
        </p:grpSpPr>
        <p:sp>
          <p:nvSpPr>
            <p:cNvPr id="22" name="TextBox 21"/>
            <p:cNvSpPr txBox="1"/>
            <p:nvPr/>
          </p:nvSpPr>
          <p:spPr>
            <a:xfrm>
              <a:off x="1211053" y="614012"/>
              <a:ext cx="6261144" cy="495585"/>
            </a:xfrm>
            <a:prstGeom prst="rect">
              <a:avLst/>
            </a:prstGeom>
            <a:noFill/>
          </p:spPr>
          <p:txBody>
            <a:bodyPr wrap="square" rtlCol="0">
              <a:spAutoFit/>
            </a:bodyPr>
            <a:lstStyle/>
            <a:p>
              <a:pPr algn="just">
                <a:lnSpc>
                  <a:spcPct val="150000"/>
                </a:lnSpc>
              </a:pPr>
              <a:r>
                <a:rPr lang="zh-CN" altLang="en-US" sz="2000" b="1" dirty="0">
                  <a:latin typeface="Times New Roman" pitchFamily="18" charset="0"/>
                  <a:ea typeface="黑体" pitchFamily="49" charset="-122"/>
                  <a:cs typeface="Times New Roman" pitchFamily="18" charset="0"/>
                </a:rPr>
                <a:t>太阳对行星的引力，</a:t>
              </a:r>
              <a:endParaRPr lang="en-US" altLang="zh-CN" sz="2000" b="1" dirty="0">
                <a:latin typeface="Times New Roman" pitchFamily="18" charset="0"/>
                <a:ea typeface="黑体" pitchFamily="49" charset="-122"/>
                <a:cs typeface="Times New Roman" pitchFamily="18" charset="0"/>
              </a:endParaRPr>
            </a:p>
          </p:txBody>
        </p:sp>
        <p:graphicFrame>
          <p:nvGraphicFramePr>
            <p:cNvPr id="23" name="Object 6"/>
            <p:cNvGraphicFramePr>
              <a:graphicFrameLocks noChangeAspect="1"/>
            </p:cNvGraphicFramePr>
            <p:nvPr/>
          </p:nvGraphicFramePr>
          <p:xfrm>
            <a:off x="4011072" y="503327"/>
            <a:ext cx="1135958" cy="691071"/>
          </p:xfrm>
          <a:graphic>
            <a:graphicData uri="http://schemas.openxmlformats.org/presentationml/2006/ole">
              <mc:AlternateContent xmlns:mc="http://schemas.openxmlformats.org/markup-compatibility/2006">
                <mc:Choice xmlns:v="urn:schemas-microsoft-com:vml" Requires="v">
                  <p:oleObj spid="_x0000_s3081" name="公式" r:id="rId10" imgW="647640" imgH="393480" progId="Equation.3">
                    <p:embed/>
                  </p:oleObj>
                </mc:Choice>
                <mc:Fallback>
                  <p:oleObj name="公式" r:id="rId10" imgW="647640" imgH="393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1072" y="503327"/>
                          <a:ext cx="1135958" cy="691071"/>
                        </a:xfrm>
                        <a:prstGeom prst="rect">
                          <a:avLst/>
                        </a:prstGeom>
                        <a:solidFill>
                          <a:srgbClr val="CCFFFF"/>
                        </a:solidFill>
                      </p:spPr>
                    </p:pic>
                  </p:oleObj>
                </mc:Fallback>
              </mc:AlternateContent>
            </a:graphicData>
          </a:graphic>
        </p:graphicFrame>
      </p:grpSp>
    </p:spTree>
    <p:extLst>
      <p:ext uri="{BB962C8B-B14F-4D97-AF65-F5344CB8AC3E}">
        <p14:creationId xmlns:p14="http://schemas.microsoft.com/office/powerpoint/2010/main" val="19996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blinds(horizontal)">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par>
                                <p:cTn id="18" presetID="3" presetClass="entr" presetSubtype="10" fill="hold" nodeType="withEffect">
                                  <p:stCondLst>
                                    <p:cond delay="0"/>
                                  </p:stCondLst>
                                  <p:childTnLst>
                                    <p:set>
                                      <p:cBhvr>
                                        <p:cTn id="19" dur="1" fill="hold">
                                          <p:stCondLst>
                                            <p:cond delay="0"/>
                                          </p:stCondLst>
                                        </p:cTn>
                                        <p:tgtEl>
                                          <p:spTgt spid="2058"/>
                                        </p:tgtEl>
                                        <p:attrNameLst>
                                          <p:attrName>style.visibility</p:attrName>
                                        </p:attrNameLst>
                                      </p:cBhvr>
                                      <p:to>
                                        <p:strVal val="visible"/>
                                      </p:to>
                                    </p:set>
                                    <p:animEffect transition="in" filter="blinds(horizontal)">
                                      <p:cBhvr>
                                        <p:cTn id="20" dur="500"/>
                                        <p:tgtEl>
                                          <p:spTgt spid="205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linds(horizontal)">
                                      <p:cBhvr>
                                        <p:cTn id="25" dur="500"/>
                                        <p:tgtEl>
                                          <p:spTgt spid="37"/>
                                        </p:tgtEl>
                                      </p:cBhvr>
                                    </p:animEffect>
                                  </p:childTnLst>
                                </p:cTn>
                              </p:par>
                              <p:par>
                                <p:cTn id="26" presetID="3"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150608"/>
            <a:ext cx="8139178" cy="502536"/>
          </a:xfrm>
        </p:spPr>
        <p:txBody>
          <a:bodyPr>
            <a:noAutofit/>
          </a:bodyPr>
          <a:lstStyle/>
          <a:p>
            <a:r>
              <a:rPr altLang="en-US" sz="1600" dirty="0">
                <a:solidFill>
                  <a:srgbClr val="002060"/>
                </a:solidFill>
              </a:rPr>
              <a:t>突破</a:t>
            </a:r>
            <a:r>
              <a:rPr lang="en-US" altLang="zh-CN" sz="1600" dirty="0">
                <a:solidFill>
                  <a:srgbClr val="002060"/>
                </a:solidFill>
              </a:rPr>
              <a:t>3</a:t>
            </a:r>
            <a:r>
              <a:rPr sz="1600" dirty="0">
                <a:solidFill>
                  <a:srgbClr val="002060"/>
                </a:solidFill>
              </a:rPr>
              <a:t>：猜想：不但行星与太阳之间的力满足这种平方反比的关系，其它星球之间的力也满足这个关系，地球对地面上物体的力也是同一种性质的力。</a:t>
            </a:r>
            <a:endParaRPr lang="zh-CN" altLang="en-US" sz="1600" dirty="0">
              <a:solidFill>
                <a:srgbClr val="002060"/>
              </a:solidFill>
            </a:endParaRPr>
          </a:p>
        </p:txBody>
      </p:sp>
      <p:sp>
        <p:nvSpPr>
          <p:cNvPr id="3" name="内容占位符 2"/>
          <p:cNvSpPr>
            <a:spLocks noGrp="1"/>
          </p:cNvSpPr>
          <p:nvPr>
            <p:ph idx="1"/>
          </p:nvPr>
        </p:nvSpPr>
        <p:spPr>
          <a:xfrm>
            <a:off x="481290" y="951284"/>
            <a:ext cx="8139178" cy="3450362"/>
          </a:xfrm>
        </p:spPr>
        <p:txBody>
          <a:bodyPr>
            <a:normAutofit/>
          </a:bodyPr>
          <a:lstStyle/>
          <a:p>
            <a:r>
              <a:rPr altLang="en-US" sz="2000" dirty="0"/>
              <a:t>月</a:t>
            </a:r>
            <a:r>
              <a:rPr lang="en-US" altLang="en-US" sz="2000" dirty="0"/>
              <a:t>-</a:t>
            </a:r>
            <a:r>
              <a:rPr altLang="en-US" sz="2000" dirty="0"/>
              <a:t>地</a:t>
            </a:r>
            <a:r>
              <a:rPr sz="2000" dirty="0"/>
              <a:t>检验：</a:t>
            </a:r>
            <a:endParaRPr lang="zh-CN" altLang="en-US" sz="2000" dirty="0"/>
          </a:p>
        </p:txBody>
      </p:sp>
      <p:sp>
        <p:nvSpPr>
          <p:cNvPr id="4" name="矩形 3"/>
          <p:cNvSpPr/>
          <p:nvPr/>
        </p:nvSpPr>
        <p:spPr>
          <a:xfrm>
            <a:off x="774133" y="1777852"/>
            <a:ext cx="6400800" cy="36813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buFont typeface="Wingdings" pitchFamily="2" charset="2"/>
              <a:buChar char="Ø"/>
            </a:pPr>
            <a:r>
              <a:rPr lang="zh-CN" altLang="en-US" sz="1600" b="1" dirty="0">
                <a:latin typeface="+mn-ea"/>
              </a:rPr>
              <a:t>假设地球对地面上的物体（苹果）的吸引力与地球对月球的吸引力是同一种力</a:t>
            </a:r>
            <a:endParaRPr lang="en-US" altLang="zh-CN" sz="1600" b="1" dirty="0">
              <a:latin typeface="+mn-ea"/>
            </a:endParaRPr>
          </a:p>
        </p:txBody>
      </p:sp>
      <p:grpSp>
        <p:nvGrpSpPr>
          <p:cNvPr id="17" name="组合 16"/>
          <p:cNvGrpSpPr/>
          <p:nvPr/>
        </p:nvGrpSpPr>
        <p:grpSpPr>
          <a:xfrm>
            <a:off x="1318162" y="2192338"/>
            <a:ext cx="2904588" cy="825500"/>
            <a:chOff x="1318162" y="2192338"/>
            <a:chExt cx="2904588" cy="825500"/>
          </a:xfrm>
        </p:grpSpPr>
        <p:graphicFrame>
          <p:nvGraphicFramePr>
            <p:cNvPr id="49155" name="Object 3"/>
            <p:cNvGraphicFramePr>
              <a:graphicFrameLocks noChangeAspect="1"/>
            </p:cNvGraphicFramePr>
            <p:nvPr/>
          </p:nvGraphicFramePr>
          <p:xfrm>
            <a:off x="2203450" y="2192338"/>
            <a:ext cx="2019300" cy="825500"/>
          </p:xfrm>
          <a:graphic>
            <a:graphicData uri="http://schemas.openxmlformats.org/presentationml/2006/ole">
              <mc:AlternateContent xmlns:mc="http://schemas.openxmlformats.org/markup-compatibility/2006">
                <mc:Choice xmlns:v="urn:schemas-microsoft-com:vml" Requires="v">
                  <p:oleObj spid="_x0000_s4102" name="公式" r:id="rId4" imgW="1104840" imgH="431640" progId="Equation.3">
                    <p:embed/>
                  </p:oleObj>
                </mc:Choice>
                <mc:Fallback>
                  <p:oleObj name="公式" r:id="rId4" imgW="11048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2192338"/>
                          <a:ext cx="20193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318162" y="2481943"/>
              <a:ext cx="800219" cy="338554"/>
            </a:xfrm>
            <a:prstGeom prst="rect">
              <a:avLst/>
            </a:prstGeom>
            <a:noFill/>
          </p:spPr>
          <p:txBody>
            <a:bodyPr wrap="none" rtlCol="0">
              <a:spAutoFit/>
            </a:bodyPr>
            <a:lstStyle/>
            <a:p>
              <a:r>
                <a:rPr lang="zh-CN" altLang="en-US" sz="1600" b="1" dirty="0">
                  <a:solidFill>
                    <a:srgbClr val="C00000"/>
                  </a:solidFill>
                </a:rPr>
                <a:t>对月球</a:t>
              </a:r>
            </a:p>
          </p:txBody>
        </p:sp>
      </p:grpSp>
      <p:grpSp>
        <p:nvGrpSpPr>
          <p:cNvPr id="18" name="组合 17"/>
          <p:cNvGrpSpPr/>
          <p:nvPr/>
        </p:nvGrpSpPr>
        <p:grpSpPr>
          <a:xfrm>
            <a:off x="544286" y="3136900"/>
            <a:ext cx="3629252" cy="769938"/>
            <a:chOff x="544286" y="3136900"/>
            <a:chExt cx="3629252" cy="769938"/>
          </a:xfrm>
        </p:grpSpPr>
        <p:graphicFrame>
          <p:nvGraphicFramePr>
            <p:cNvPr id="49156" name="Object 4"/>
            <p:cNvGraphicFramePr>
              <a:graphicFrameLocks noChangeAspect="1"/>
            </p:cNvGraphicFramePr>
            <p:nvPr/>
          </p:nvGraphicFramePr>
          <p:xfrm>
            <a:off x="2220913" y="3136900"/>
            <a:ext cx="1952625" cy="769938"/>
          </p:xfrm>
          <a:graphic>
            <a:graphicData uri="http://schemas.openxmlformats.org/presentationml/2006/ole">
              <mc:AlternateContent xmlns:mc="http://schemas.openxmlformats.org/markup-compatibility/2006">
                <mc:Choice xmlns:v="urn:schemas-microsoft-com:vml" Requires="v">
                  <p:oleObj spid="_x0000_s4103" name="公式" r:id="rId6" imgW="990360" imgH="419040" progId="Equation.3">
                    <p:embed/>
                  </p:oleObj>
                </mc:Choice>
                <mc:Fallback>
                  <p:oleObj name="公式" r:id="rId6" imgW="99036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913" y="3136900"/>
                          <a:ext cx="195262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44286" y="3311237"/>
              <a:ext cx="1620957" cy="338554"/>
            </a:xfrm>
            <a:prstGeom prst="rect">
              <a:avLst/>
            </a:prstGeom>
            <a:noFill/>
          </p:spPr>
          <p:txBody>
            <a:bodyPr wrap="none" rtlCol="0">
              <a:spAutoFit/>
            </a:bodyPr>
            <a:lstStyle/>
            <a:p>
              <a:r>
                <a:rPr lang="zh-CN" altLang="en-US" sz="1600" b="1" dirty="0"/>
                <a:t>对地面上的物体</a:t>
              </a:r>
            </a:p>
          </p:txBody>
        </p:sp>
      </p:grpSp>
      <p:graphicFrame>
        <p:nvGraphicFramePr>
          <p:cNvPr id="12" name="对象 11"/>
          <p:cNvGraphicFramePr>
            <a:graphicFrameLocks noChangeAspect="1"/>
          </p:cNvGraphicFramePr>
          <p:nvPr>
            <p:extLst>
              <p:ext uri="{D42A27DB-BD31-4B8C-83A1-F6EECF244321}">
                <p14:modId xmlns:p14="http://schemas.microsoft.com/office/powerpoint/2010/main" val="825859227"/>
              </p:ext>
            </p:extLst>
          </p:nvPr>
        </p:nvGraphicFramePr>
        <p:xfrm>
          <a:off x="4595668" y="4107349"/>
          <a:ext cx="3548063" cy="627062"/>
        </p:xfrm>
        <a:graphic>
          <a:graphicData uri="http://schemas.openxmlformats.org/presentationml/2006/ole">
            <mc:AlternateContent xmlns:mc="http://schemas.openxmlformats.org/markup-compatibility/2006">
              <mc:Choice xmlns:v="urn:schemas-microsoft-com:vml" Requires="v">
                <p:oleObj spid="_x0000_s4104" name="Equation" r:id="rId8" imgW="2286000" imgH="393480" progId="">
                  <p:embed/>
                </p:oleObj>
              </mc:Choice>
              <mc:Fallback>
                <p:oleObj name="Equation" r:id="rId8" imgW="2286000" imgH="39348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668" y="4107349"/>
                        <a:ext cx="3548063"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4302852" y="3667170"/>
            <a:ext cx="4350301" cy="400110"/>
          </a:xfrm>
          <a:prstGeom prst="rect">
            <a:avLst/>
          </a:prstGeom>
          <a:noFill/>
        </p:spPr>
        <p:txBody>
          <a:bodyPr wrap="square" rtlCol="0">
            <a:spAutoFit/>
          </a:bodyPr>
          <a:lstStyle/>
          <a:p>
            <a:r>
              <a:rPr lang="zh-CN" altLang="en-US" sz="2000" b="1" dirty="0">
                <a:latin typeface="华文楷体" panose="02010600040101010101" pitchFamily="2" charset="-122"/>
                <a:ea typeface="华文楷体" panose="02010600040101010101" pitchFamily="2" charset="-122"/>
              </a:rPr>
              <a:t>因地</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月间距约为地球半径的</a:t>
            </a:r>
            <a:r>
              <a:rPr lang="en-US" altLang="zh-CN" sz="2000" b="1" dirty="0">
                <a:latin typeface="华文楷体" panose="02010600040101010101" pitchFamily="2" charset="-122"/>
                <a:ea typeface="华文楷体" panose="02010600040101010101" pitchFamily="2" charset="-122"/>
              </a:rPr>
              <a:t>60</a:t>
            </a:r>
            <a:r>
              <a:rPr lang="zh-CN" altLang="en-US" sz="2000" b="1" dirty="0">
                <a:latin typeface="华文楷体" panose="02010600040101010101" pitchFamily="2" charset="-122"/>
                <a:ea typeface="华文楷体" panose="02010600040101010101" pitchFamily="2" charset="-122"/>
              </a:rPr>
              <a:t>倍</a:t>
            </a:r>
            <a:endParaRPr lang="en-US" altLang="zh-CN" sz="2000" b="1" dirty="0">
              <a:latin typeface="华文楷体" panose="02010600040101010101" pitchFamily="2" charset="-122"/>
              <a:ea typeface="华文楷体" panose="02010600040101010101" pitchFamily="2" charset="-122"/>
            </a:endParaRPr>
          </a:p>
        </p:txBody>
      </p:sp>
      <p:grpSp>
        <p:nvGrpSpPr>
          <p:cNvPr id="19" name="组合 18"/>
          <p:cNvGrpSpPr/>
          <p:nvPr/>
        </p:nvGrpSpPr>
        <p:grpSpPr>
          <a:xfrm>
            <a:off x="4096987" y="2608263"/>
            <a:ext cx="1781526" cy="827087"/>
            <a:chOff x="4096987" y="2608263"/>
            <a:chExt cx="1781526" cy="827087"/>
          </a:xfrm>
        </p:grpSpPr>
        <p:sp>
          <p:nvSpPr>
            <p:cNvPr id="11" name="燕尾形箭头 10"/>
            <p:cNvSpPr/>
            <p:nvPr/>
          </p:nvSpPr>
          <p:spPr>
            <a:xfrm>
              <a:off x="4096987" y="3004457"/>
              <a:ext cx="368135" cy="2493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对象 14"/>
            <p:cNvGraphicFramePr>
              <a:graphicFrameLocks noChangeAspect="1"/>
            </p:cNvGraphicFramePr>
            <p:nvPr/>
          </p:nvGraphicFramePr>
          <p:xfrm>
            <a:off x="4838700" y="2608263"/>
            <a:ext cx="1039813" cy="827087"/>
          </p:xfrm>
          <a:graphic>
            <a:graphicData uri="http://schemas.openxmlformats.org/presentationml/2006/ole">
              <mc:AlternateContent xmlns:mc="http://schemas.openxmlformats.org/markup-compatibility/2006">
                <mc:Choice xmlns:v="urn:schemas-microsoft-com:vml" Requires="v">
                  <p:oleObj spid="_x0000_s4105" name="公式" r:id="rId10" imgW="558720" imgH="444240" progId="Equation.3">
                    <p:embed/>
                  </p:oleObj>
                </mc:Choice>
                <mc:Fallback>
                  <p:oleObj name="公式" r:id="rId10" imgW="558720" imgH="4442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8700" y="2608263"/>
                          <a:ext cx="1039813"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 name="TextBox 15"/>
          <p:cNvSpPr txBox="1"/>
          <p:nvPr/>
        </p:nvSpPr>
        <p:spPr>
          <a:xfrm>
            <a:off x="785702" y="1355592"/>
            <a:ext cx="7547059" cy="338554"/>
          </a:xfrm>
          <a:prstGeom prst="rect">
            <a:avLst/>
          </a:prstGeom>
          <a:noFill/>
        </p:spPr>
        <p:txBody>
          <a:bodyPr wrap="square" rtlCol="0">
            <a:spAutoFit/>
          </a:bodyPr>
          <a:lstStyle/>
          <a:p>
            <a:pPr>
              <a:buFont typeface="Wingdings" pitchFamily="2" charset="2"/>
              <a:buChar char="Ø"/>
            </a:pPr>
            <a:r>
              <a:rPr lang="zh-CN" altLang="en-US" sz="1600" b="1" dirty="0">
                <a:solidFill>
                  <a:srgbClr val="C00000"/>
                </a:solidFill>
                <a:latin typeface="+mn-ea"/>
                <a:ea typeface="+mn-ea"/>
              </a:rPr>
              <a:t>假设地球与月球间的作用力跟太阳与行星间的作用力是同一种力。</a:t>
            </a:r>
            <a:endParaRPr lang="en-US" altLang="zh-CN" sz="1600" b="1" dirty="0">
              <a:solidFill>
                <a:srgbClr val="C00000"/>
              </a:solidFill>
              <a:latin typeface="+mn-ea"/>
              <a:ea typeface="+mn-ea"/>
            </a:endParaRPr>
          </a:p>
        </p:txBody>
      </p:sp>
      <p:grpSp>
        <p:nvGrpSpPr>
          <p:cNvPr id="28" name="组合 27"/>
          <p:cNvGrpSpPr/>
          <p:nvPr/>
        </p:nvGrpSpPr>
        <p:grpSpPr>
          <a:xfrm>
            <a:off x="7030192" y="873579"/>
            <a:ext cx="1817977" cy="1817977"/>
            <a:chOff x="7030192" y="873579"/>
            <a:chExt cx="1817977" cy="1817977"/>
          </a:xfrm>
        </p:grpSpPr>
        <p:pic>
          <p:nvPicPr>
            <p:cNvPr id="49162" name="Picture 10"/>
            <p:cNvPicPr>
              <a:picLocks noChangeAspect="1" noChangeArrowheads="1"/>
            </p:cNvPicPr>
            <p:nvPr/>
          </p:nvPicPr>
          <p:blipFill>
            <a:blip r:embed="rId12"/>
            <a:srcRect/>
            <a:stretch>
              <a:fillRect/>
            </a:stretch>
          </p:blipFill>
          <p:spPr bwMode="auto">
            <a:xfrm>
              <a:off x="7030192" y="873579"/>
              <a:ext cx="1817977" cy="1817977"/>
            </a:xfrm>
            <a:prstGeom prst="rect">
              <a:avLst/>
            </a:prstGeom>
            <a:noFill/>
            <a:ln w="9525">
              <a:noFill/>
              <a:miter lim="800000"/>
              <a:headEnd/>
              <a:tailEnd/>
            </a:ln>
            <a:effectLst/>
          </p:spPr>
        </p:pic>
        <p:grpSp>
          <p:nvGrpSpPr>
            <p:cNvPr id="26" name="组合 25"/>
            <p:cNvGrpSpPr/>
            <p:nvPr/>
          </p:nvGrpSpPr>
          <p:grpSpPr>
            <a:xfrm>
              <a:off x="7337503" y="1070517"/>
              <a:ext cx="591015" cy="691376"/>
              <a:chOff x="7337503" y="1070517"/>
              <a:chExt cx="591015" cy="691376"/>
            </a:xfrm>
          </p:grpSpPr>
          <p:cxnSp>
            <p:nvCxnSpPr>
              <p:cNvPr id="21" name="直接箭头连接符 20"/>
              <p:cNvCxnSpPr/>
              <p:nvPr/>
            </p:nvCxnSpPr>
            <p:spPr>
              <a:xfrm rot="16200000" flipV="1">
                <a:off x="7326352" y="1159727"/>
                <a:ext cx="613317" cy="59101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38224" y="1070517"/>
                <a:ext cx="274434" cy="369332"/>
              </a:xfrm>
              <a:prstGeom prst="rect">
                <a:avLst/>
              </a:prstGeom>
              <a:noFill/>
            </p:spPr>
            <p:txBody>
              <a:bodyPr wrap="none" rtlCol="0">
                <a:spAutoFit/>
              </a:bodyPr>
              <a:lstStyle/>
              <a:p>
                <a:r>
                  <a:rPr lang="en-US" altLang="zh-CN" i="1" dirty="0">
                    <a:solidFill>
                      <a:srgbClr val="FFC000"/>
                    </a:solidFill>
                    <a:latin typeface="Times New Roman" pitchFamily="18" charset="0"/>
                    <a:cs typeface="Times New Roman" pitchFamily="18" charset="0"/>
                  </a:rPr>
                  <a:t>r</a:t>
                </a:r>
                <a:endParaRPr lang="zh-CN" altLang="en-US" i="1" dirty="0">
                  <a:solidFill>
                    <a:srgbClr val="FFC000"/>
                  </a:solidFill>
                  <a:latin typeface="Times New Roman" pitchFamily="18" charset="0"/>
                  <a:cs typeface="Times New Roman" pitchFamily="18" charset="0"/>
                </a:endParaRPr>
              </a:p>
            </p:txBody>
          </p:sp>
        </p:grpSp>
        <p:grpSp>
          <p:nvGrpSpPr>
            <p:cNvPr id="27" name="组合 26"/>
            <p:cNvGrpSpPr/>
            <p:nvPr/>
          </p:nvGrpSpPr>
          <p:grpSpPr>
            <a:xfrm>
              <a:off x="7917366" y="1468244"/>
              <a:ext cx="667699" cy="369332"/>
              <a:chOff x="7917366" y="1468244"/>
              <a:chExt cx="667699" cy="369332"/>
            </a:xfrm>
          </p:grpSpPr>
          <p:sp>
            <p:nvSpPr>
              <p:cNvPr id="23" name="TextBox 22"/>
              <p:cNvSpPr txBox="1"/>
              <p:nvPr/>
            </p:nvSpPr>
            <p:spPr>
              <a:xfrm>
                <a:off x="8259335" y="1468244"/>
                <a:ext cx="325730" cy="369332"/>
              </a:xfrm>
              <a:prstGeom prst="rect">
                <a:avLst/>
              </a:prstGeom>
              <a:noFill/>
            </p:spPr>
            <p:txBody>
              <a:bodyPr wrap="none" rtlCol="0">
                <a:spAutoFit/>
              </a:bodyPr>
              <a:lstStyle/>
              <a:p>
                <a:r>
                  <a:rPr lang="en-US" altLang="zh-CN" i="1" dirty="0">
                    <a:solidFill>
                      <a:srgbClr val="FFC000"/>
                    </a:solidFill>
                    <a:latin typeface="Times New Roman" pitchFamily="18" charset="0"/>
                    <a:cs typeface="Times New Roman" pitchFamily="18" charset="0"/>
                  </a:rPr>
                  <a:t>R</a:t>
                </a:r>
                <a:endParaRPr lang="zh-CN" altLang="en-US" i="1" dirty="0">
                  <a:solidFill>
                    <a:srgbClr val="FFC000"/>
                  </a:solidFill>
                  <a:latin typeface="Times New Roman" pitchFamily="18" charset="0"/>
                  <a:cs typeface="Times New Roman" pitchFamily="18" charset="0"/>
                </a:endParaRPr>
              </a:p>
            </p:txBody>
          </p:sp>
          <p:cxnSp>
            <p:nvCxnSpPr>
              <p:cNvPr id="25" name="直接箭头连接符 24"/>
              <p:cNvCxnSpPr/>
              <p:nvPr/>
            </p:nvCxnSpPr>
            <p:spPr>
              <a:xfrm flipV="1">
                <a:off x="7917366" y="1739590"/>
                <a:ext cx="345688" cy="1115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4485" y="870211"/>
            <a:ext cx="3114604" cy="400110"/>
          </a:xfrm>
          <a:prstGeom prst="rect">
            <a:avLst/>
          </a:prstGeom>
          <a:noFill/>
        </p:spPr>
        <p:txBody>
          <a:bodyPr wrap="square" rtlCol="0">
            <a:spAutoFit/>
          </a:bodyPr>
          <a:lstStyle/>
          <a:p>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月球轨道的向心加速度：</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TextBox 7"/>
          <p:cNvSpPr txBox="1"/>
          <p:nvPr/>
        </p:nvSpPr>
        <p:spPr>
          <a:xfrm>
            <a:off x="1563381" y="3270450"/>
            <a:ext cx="6871856" cy="769441"/>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200" b="1" dirty="0">
                <a:latin typeface="华文楷体" panose="02010600040101010101" pitchFamily="2" charset="-122"/>
                <a:ea typeface="华文楷体" panose="02010600040101010101" pitchFamily="2" charset="-122"/>
              </a:rPr>
              <a:t>表明，地球对地面物体引力与天体间的引力本质是同一种性质的力，遵循同一规律！</a:t>
            </a:r>
            <a:endParaRPr lang="en-US" altLang="zh-CN" sz="2200" b="1"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7" name="矩形 6"/>
          <p:cNvSpPr/>
          <p:nvPr/>
        </p:nvSpPr>
        <p:spPr>
          <a:xfrm>
            <a:off x="3646721" y="4099066"/>
            <a:ext cx="2561920" cy="507831"/>
          </a:xfrm>
          <a:prstGeom prst="rect">
            <a:avLst/>
          </a:prstGeom>
        </p:spPr>
        <p:txBody>
          <a:bodyPr wrap="none">
            <a:spAutoFit/>
          </a:bodyPr>
          <a:lstStyle/>
          <a:p>
            <a:pPr>
              <a:lnSpc>
                <a:spcPct val="150000"/>
              </a:lnSpc>
            </a:pPr>
            <a:r>
              <a:rPr lang="zh-CN" altLang="en-US" b="1" dirty="0">
                <a:solidFill>
                  <a:srgbClr val="800000"/>
                </a:solidFill>
                <a:latin typeface="微软雅黑" panose="020B0503020204020204" pitchFamily="34" charset="-122"/>
                <a:ea typeface="微软雅黑" panose="020B0503020204020204" pitchFamily="34" charset="-122"/>
              </a:rPr>
              <a:t>牛顿的猜想得到了</a:t>
            </a:r>
            <a:r>
              <a:rPr lang="en-US" altLang="zh-CN" b="1" dirty="0">
                <a:solidFill>
                  <a:srgbClr val="800000"/>
                </a:solidFill>
                <a:latin typeface="微软雅黑" panose="020B0503020204020204" pitchFamily="34" charset="-122"/>
                <a:ea typeface="微软雅黑" panose="020B0503020204020204" pitchFamily="34" charset="-122"/>
              </a:rPr>
              <a:t> </a:t>
            </a:r>
            <a:r>
              <a:rPr lang="zh-CN" altLang="en-US" b="1" dirty="0">
                <a:solidFill>
                  <a:srgbClr val="800000"/>
                </a:solidFill>
                <a:latin typeface="微软雅黑" panose="020B0503020204020204" pitchFamily="34" charset="-122"/>
                <a:ea typeface="微软雅黑" panose="020B0503020204020204" pitchFamily="34" charset="-122"/>
              </a:rPr>
              <a:t>验证</a:t>
            </a:r>
            <a:endParaRPr lang="en-US" altLang="zh-CN" b="1" dirty="0">
              <a:solidFill>
                <a:srgbClr val="8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6" name="Picture 6"/>
          <p:cNvPicPr>
            <a:picLocks noChangeAspect="1" noChangeArrowheads="1"/>
          </p:cNvPicPr>
          <p:nvPr/>
        </p:nvPicPr>
        <p:blipFill>
          <a:blip r:embed="rId3"/>
          <a:srcRect l="30149"/>
          <a:stretch>
            <a:fillRect/>
          </a:stretch>
        </p:blipFill>
        <p:spPr bwMode="auto">
          <a:xfrm>
            <a:off x="3646845" y="2152650"/>
            <a:ext cx="4146288" cy="888016"/>
          </a:xfrm>
          <a:prstGeom prst="rect">
            <a:avLst/>
          </a:prstGeom>
          <a:noFill/>
          <a:ln w="9525">
            <a:noFill/>
            <a:miter lim="800000"/>
            <a:headEnd/>
            <a:tailEnd/>
          </a:ln>
          <a:effectLst/>
        </p:spPr>
      </p:pic>
      <p:pic>
        <p:nvPicPr>
          <p:cNvPr id="5127" name="Picture 7"/>
          <p:cNvPicPr>
            <a:picLocks noChangeAspect="1" noChangeArrowheads="1"/>
          </p:cNvPicPr>
          <p:nvPr/>
        </p:nvPicPr>
        <p:blipFill>
          <a:blip r:embed="rId4"/>
          <a:srcRect r="69648"/>
          <a:stretch>
            <a:fillRect/>
          </a:stretch>
        </p:blipFill>
        <p:spPr bwMode="auto">
          <a:xfrm>
            <a:off x="2685414" y="1313553"/>
            <a:ext cx="1875830" cy="924037"/>
          </a:xfrm>
          <a:prstGeom prst="rect">
            <a:avLst/>
          </a:prstGeom>
          <a:noFill/>
          <a:ln w="9525">
            <a:noFill/>
            <a:miter lim="800000"/>
            <a:headEnd/>
            <a:tailEnd/>
          </a:ln>
          <a:effectLst/>
        </p:spPr>
      </p:pic>
      <p:sp>
        <p:nvSpPr>
          <p:cNvPr id="14" name="矩形 13"/>
          <p:cNvSpPr/>
          <p:nvPr/>
        </p:nvSpPr>
        <p:spPr>
          <a:xfrm>
            <a:off x="5088368" y="1006735"/>
            <a:ext cx="3700631" cy="646331"/>
          </a:xfrm>
          <a:prstGeom prst="rect">
            <a:avLst/>
          </a:prstGeom>
          <a:ln>
            <a:solidFill>
              <a:srgbClr val="FFC000"/>
            </a:solidFill>
          </a:ln>
        </p:spPr>
        <p:txBody>
          <a:bodyPr wrap="square">
            <a:spAutoFit/>
          </a:bodyPr>
          <a:lstStyle/>
          <a:p>
            <a:pPr marL="625475"/>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月球公转周期 </a:t>
            </a:r>
            <a:r>
              <a:rPr lang="en-US" altLang="zh-CN" b="1" i="1" dirty="0">
                <a:latin typeface="Times New Roman" panose="02020603050405020304" pitchFamily="18" charset="0"/>
                <a:ea typeface="华文楷体" panose="02010600040101010101" pitchFamily="2" charset="-122"/>
                <a:cs typeface="Times New Roman" panose="02020603050405020304" pitchFamily="18" charset="0"/>
              </a:rPr>
              <a:t>T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27. 3 d</a:t>
            </a:r>
          </a:p>
          <a:p>
            <a:pPr marL="625475"/>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月地距离 </a:t>
            </a:r>
            <a:r>
              <a:rPr lang="en-US" altLang="zh-CN" b="1" i="1" dirty="0">
                <a:latin typeface="Times New Roman" panose="02020603050405020304" pitchFamily="18" charset="0"/>
                <a:ea typeface="华文楷体" panose="02010600040101010101" pitchFamily="2" charset="-122"/>
                <a:cs typeface="Times New Roman" panose="02020603050405020304" pitchFamily="18" charset="0"/>
              </a:rPr>
              <a:t>r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3. 84×10</a:t>
            </a:r>
            <a:r>
              <a:rPr lang="en-US" altLang="zh-CN" b="1" baseline="25000" dirty="0">
                <a:latin typeface="Times New Roman" panose="02020603050405020304" pitchFamily="18" charset="0"/>
                <a:ea typeface="华文楷体" panose="02010600040101010101" pitchFamily="2" charset="-122"/>
                <a:cs typeface="Times New Roman" panose="02020603050405020304" pitchFamily="18" charset="0"/>
              </a:rPr>
              <a:t>8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m</a:t>
            </a:r>
            <a:endParaRPr lang="zh-CN" altLang="en-US" b="1" dirty="0">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9942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blinds(horizontal)">
                                      <p:cBhvr>
                                        <p:cTn id="17" dur="500"/>
                                        <p:tgtEl>
                                          <p:spTgt spid="51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linds(horizont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7"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961</Words>
  <Application>Microsoft Office PowerPoint</Application>
  <PresentationFormat>全屏显示(16:9)</PresentationFormat>
  <Paragraphs>86</Paragraphs>
  <Slides>14</Slides>
  <Notes>14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14</vt:i4>
      </vt:variant>
    </vt:vector>
  </HeadingPairs>
  <TitlesOfParts>
    <vt:vector size="25" baseType="lpstr">
      <vt:lpstr>黑体</vt:lpstr>
      <vt:lpstr>华文楷体</vt:lpstr>
      <vt:lpstr>楷体</vt:lpstr>
      <vt:lpstr>微软雅黑</vt:lpstr>
      <vt:lpstr>Arial</vt:lpstr>
      <vt:lpstr>Calibri</vt:lpstr>
      <vt:lpstr>Times New Roman</vt:lpstr>
      <vt:lpstr>Wingdings</vt:lpstr>
      <vt:lpstr>1_Office 主题​​</vt:lpstr>
      <vt:lpstr>公式</vt:lpstr>
      <vt:lpstr>Equation</vt:lpstr>
      <vt:lpstr>万有引力定律是如何发现的</vt:lpstr>
      <vt:lpstr>PowerPoint 演示文稿</vt:lpstr>
      <vt:lpstr>突破1：开普勒行星运动三定律的发现，轨道从圆周变为椭圆——思考：什么原因控制着行星不脱离太阳，而是环绕着它运动？</vt:lpstr>
      <vt:lpstr>PowerPoint 演示文稿</vt:lpstr>
      <vt:lpstr>PowerPoint 演示文稿</vt:lpstr>
      <vt:lpstr>突破2：猜想：天上的运动与地上的运动遵循同样的规律。(天地合一)</vt:lpstr>
      <vt:lpstr>PowerPoint 演示文稿</vt:lpstr>
      <vt:lpstr>突破3：猜想：不但行星与太阳之间的力满足这种平方反比的关系，其它星球之间的力也满足这个关系，地球对地面上物体的力也是同一种性质的力。</vt:lpstr>
      <vt:lpstr>PowerPoint 演示文稿</vt:lpstr>
      <vt:lpstr>突破4：猜想：宇宙间任何有质量的物体间普遍具有的一种作用力                                                                      ——“万有”引力</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王军 ♂</cp:lastModifiedBy>
  <cp:revision>34</cp:revision>
  <dcterms:created xsi:type="dcterms:W3CDTF">2020-02-01T11:21:51Z</dcterms:created>
  <dcterms:modified xsi:type="dcterms:W3CDTF">2020-03-30T04:03:27Z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