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5" r:id="rId3"/>
    <p:sldId id="424" r:id="rId5"/>
    <p:sldId id="544" r:id="rId6"/>
    <p:sldId id="426" r:id="rId7"/>
    <p:sldId id="427" r:id="rId8"/>
    <p:sldId id="428" r:id="rId9"/>
    <p:sldId id="425" r:id="rId10"/>
    <p:sldId id="447" r:id="rId11"/>
    <p:sldId id="541" r:id="rId12"/>
    <p:sldId id="508" r:id="rId13"/>
    <p:sldId id="542" r:id="rId14"/>
    <p:sldId id="271" r:id="rId15"/>
    <p:sldId id="441" r:id="rId16"/>
    <p:sldId id="442" r:id="rId17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zrh" initials="z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3FC4B"/>
    <a:srgbClr val="397B31"/>
    <a:srgbClr val="3F931A"/>
    <a:srgbClr val="26877B"/>
    <a:srgbClr val="E8E8E8"/>
    <a:srgbClr val="F0E1C0"/>
    <a:srgbClr val="E1B884"/>
    <a:srgbClr val="06A976"/>
    <a:srgbClr val="E9C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45" autoAdjust="0"/>
  </p:normalViewPr>
  <p:slideViewPr>
    <p:cSldViewPr snapToGrid="0">
      <p:cViewPr varScale="1">
        <p:scale>
          <a:sx n="81" d="100"/>
          <a:sy n="81" d="100"/>
        </p:scale>
        <p:origin x="8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 dirty="0">
              <a:sym typeface="+mn-e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 dirty="0">
              <a:sym typeface="+mn-e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7761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7762" name="Rectangle 3"/>
          <p:cNvSpPr/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1137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91138" name="Rectangle 3"/>
          <p:cNvSpPr/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3185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93186" name="Rectangle 3"/>
          <p:cNvSpPr/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5233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95234" name="Rectangle 3"/>
          <p:cNvSpPr/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>
              <a:sym typeface="+mn-e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 dirty="0">
              <a:sym typeface="+mn-e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8305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98306" name="Rectangle 3"/>
          <p:cNvSpPr/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en-US" altLang="zh-CN" b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3185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93186" name="Rectangle 3"/>
          <p:cNvSpPr/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1"/>
          </p:nvPr>
        </p:nvSpPr>
        <p:spPr/>
        <p:txBody>
          <a:bodyPr/>
          <a:p>
            <a:endParaRPr lang="zh-CN" altLang="en-US" dirty="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01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02402" name="Rectangle 3"/>
          <p:cNvSpPr/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69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image" Target="file:///C:\Users\1V994W2\PycharmProjects\PPT_Background_Generation/pic_temp/pic_sup.png" TargetMode="External"/><Relationship Id="rId3" Type="http://schemas.openxmlformats.org/officeDocument/2006/relationships/image" Target="../media/image6.png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8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90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0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5" Type="http://schemas.openxmlformats.org/officeDocument/2006/relationships/tags" Target="../tags/tag11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1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tags" Target="../tags/tag123.xml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right_up.png" TargetMode="External"/><Relationship Id="rId8" Type="http://schemas.openxmlformats.org/officeDocument/2006/relationships/image" Target="../media/image3.png"/><Relationship Id="rId7" Type="http://schemas.openxmlformats.org/officeDocument/2006/relationships/tags" Target="../tags/tag127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7" Type="http://schemas.openxmlformats.org/officeDocument/2006/relationships/tags" Target="../tags/tag135.xml"/><Relationship Id="rId16" Type="http://schemas.openxmlformats.org/officeDocument/2006/relationships/tags" Target="../tags/tag134.xml"/><Relationship Id="rId15" Type="http://schemas.openxmlformats.org/officeDocument/2006/relationships/tags" Target="../tags/tag133.xml"/><Relationship Id="rId14" Type="http://schemas.openxmlformats.org/officeDocument/2006/relationships/tags" Target="../tags/tag132.xml"/><Relationship Id="rId13" Type="http://schemas.openxmlformats.org/officeDocument/2006/relationships/tags" Target="../tags/tag131.xml"/><Relationship Id="rId12" Type="http://schemas.openxmlformats.org/officeDocument/2006/relationships/tags" Target="../tags/tag130.xml"/><Relationship Id="rId11" Type="http://schemas.openxmlformats.org/officeDocument/2006/relationships/tags" Target="../tags/tag129.xml"/><Relationship Id="rId10" Type="http://schemas.openxmlformats.org/officeDocument/2006/relationships/tags" Target="../tags/tag12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7.png"/><Relationship Id="rId7" Type="http://schemas.openxmlformats.org/officeDocument/2006/relationships/tags" Target="../tags/tag139.xml"/><Relationship Id="rId6" Type="http://schemas.openxmlformats.org/officeDocument/2006/relationships/image" Target="file:///C:\Users\1V994W2\PycharmProjects\PPT_Background_Generation/pic_temp/0_pic_quater_left_up.png" TargetMode="External"/><Relationship Id="rId5" Type="http://schemas.openxmlformats.org/officeDocument/2006/relationships/image" Target="../media/image2.png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4" Type="http://schemas.openxmlformats.org/officeDocument/2006/relationships/tags" Target="../tags/tag144.xml"/><Relationship Id="rId13" Type="http://schemas.openxmlformats.org/officeDocument/2006/relationships/tags" Target="../tags/tag143.xml"/><Relationship Id="rId12" Type="http://schemas.openxmlformats.org/officeDocument/2006/relationships/tags" Target="../tags/tag142.xml"/><Relationship Id="rId11" Type="http://schemas.openxmlformats.org/officeDocument/2006/relationships/tags" Target="../tags/tag141.xml"/><Relationship Id="rId10" Type="http://schemas.openxmlformats.org/officeDocument/2006/relationships/tags" Target="../tags/tag140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10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23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4" Type="http://schemas.openxmlformats.org/officeDocument/2006/relationships/tags" Target="../tags/tag29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3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42.xml"/><Relationship Id="rId4" Type="http://schemas.openxmlformats.org/officeDocument/2006/relationships/image" Target="file:///C:\Users\1V994W2\Documents\Tencent%20Files\574576071\FileRecv\&#25340;&#35013;&#32032;&#26448;\forright\\06\subject_holdleft_84,125,158_0_staid_full_0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41.xml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52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image" Target="file:///C:\Users\1V994W2\PycharmProjects\PPT_Background_Generation/pic_temp/1_pic_quater_right_up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61.xml"/><Relationship Id="rId5" Type="http://schemas.openxmlformats.org/officeDocument/2006/relationships/image" Target="file:///C:\Users\1V994W2\PycharmProjects\PPT_Background_Generation/pic_temp/0_pic_quater_left_up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1">
          <a:blip r:embed="rId2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7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9144000" cy="514413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8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9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7" name="图片 6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4"/>
            <a:ext cx="8139178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19056" y="227885"/>
            <a:ext cx="8705888" cy="468836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961200" y="937016"/>
            <a:ext cx="7219800" cy="542767"/>
          </a:xfrm>
        </p:spPr>
        <p:txBody>
          <a:bodyPr wrap="square" anchor="ctr"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960835" y="1622900"/>
            <a:ext cx="7219950" cy="258421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3618452" cy="514413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8603933" y="0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437400" y="577871"/>
            <a:ext cx="2970000" cy="661582"/>
          </a:xfrm>
        </p:spPr>
        <p:txBody>
          <a:bodyPr wrap="square" anchor="ctr" anchorCtr="0">
            <a:normAutofit/>
          </a:bodyPr>
          <a:lstStyle>
            <a:lvl1pPr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440100" y="1323163"/>
            <a:ext cx="2967300" cy="3070279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3825900" y="577525"/>
            <a:ext cx="4860000" cy="381642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1998496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59000" y="585972"/>
            <a:ext cx="8232300" cy="469858"/>
          </a:xfrm>
        </p:spPr>
        <p:txBody>
          <a:bodyPr wrap="square" anchor="ctr">
            <a:normAutofit/>
          </a:bodyPr>
          <a:lstStyle>
            <a:lvl1pPr algn="ctr">
              <a:defRPr sz="27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459000" y="1244854"/>
            <a:ext cx="8231981" cy="621077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459581" y="2106260"/>
            <a:ext cx="8224200" cy="257341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0" y="3772194"/>
            <a:ext cx="9144000" cy="1371941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53600" y="502262"/>
            <a:ext cx="8232300" cy="423952"/>
          </a:xfrm>
        </p:spPr>
        <p:txBody>
          <a:bodyPr wrap="square" anchor="ctr" anchorCtr="0">
            <a:normAutofit/>
          </a:bodyPr>
          <a:lstStyle>
            <a:lvl1pPr algn="ctr">
              <a:defRPr sz="24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453628" y="1261056"/>
            <a:ext cx="8243100" cy="2408697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5"/>
            </p:custDataLst>
          </p:nvPr>
        </p:nvSpPr>
        <p:spPr>
          <a:xfrm>
            <a:off x="445500" y="3885780"/>
            <a:ext cx="8251200" cy="75879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0" y="0"/>
            <a:ext cx="9144000" cy="685885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4702505"/>
            <a:ext cx="9144000" cy="441630"/>
            <a:chOff x="0" y="6269233"/>
            <a:chExt cx="12192000" cy="588767"/>
          </a:xfrm>
        </p:grpSpPr>
        <p:pic>
          <p:nvPicPr>
            <p:cNvPr id="12" name="图片 11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1471910" y="6269233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6269233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434700" y="178222"/>
            <a:ext cx="8278200" cy="331514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434700" y="1247554"/>
            <a:ext cx="40068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4681800" y="1247554"/>
            <a:ext cx="4025700" cy="2171068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6"/>
            </p:custDataLst>
          </p:nvPr>
        </p:nvSpPr>
        <p:spPr>
          <a:xfrm>
            <a:off x="429300" y="3613046"/>
            <a:ext cx="40068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7"/>
            </p:custDataLst>
          </p:nvPr>
        </p:nvSpPr>
        <p:spPr>
          <a:xfrm>
            <a:off x="4689900" y="3610346"/>
            <a:ext cx="4025700" cy="585972"/>
          </a:xfrm>
        </p:spPr>
        <p:txBody>
          <a:bodyPr wrap="square"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715357"/>
            <a:ext cx="9144000" cy="371342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6" name="组合 5"/>
          <p:cNvGrpSpPr/>
          <p:nvPr>
            <p:custDataLst>
              <p:tags r:id="rId3"/>
            </p:custDataLst>
          </p:nvPr>
        </p:nvGrpSpPr>
        <p:grpSpPr>
          <a:xfrm>
            <a:off x="0" y="4150469"/>
            <a:ext cx="9143999" cy="993666"/>
            <a:chOff x="0" y="5533275"/>
            <a:chExt cx="12191999" cy="1324725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0571797" y="5533275"/>
              <a:ext cx="1620202" cy="132472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5533275"/>
              <a:ext cx="1620202" cy="132472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142100" y="1004524"/>
            <a:ext cx="6858000" cy="1790321"/>
          </a:xfrm>
        </p:spPr>
        <p:txBody>
          <a:bodyPr wrap="square" anchor="b">
            <a:normAutofit/>
          </a:bodyPr>
          <a:lstStyle>
            <a:lvl1pPr algn="ctr">
              <a:defRPr sz="45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1141810" y="2897458"/>
            <a:ext cx="6858000" cy="1242153"/>
          </a:xfrm>
        </p:spPr>
        <p:txBody>
          <a:bodyPr wrap="square"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3048000" y="4287541"/>
            <a:ext cx="3048000" cy="85659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8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5623560" y="1646123"/>
            <a:ext cx="3291840" cy="1851889"/>
          </a:xfrm>
          <a:prstGeom prst="rect">
            <a:avLst/>
          </a:prstGeom>
        </p:spPr>
      </p:pic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0" y="4702505"/>
            <a:ext cx="540068" cy="44163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50.xml"/><Relationship Id="rId24" Type="http://schemas.openxmlformats.org/officeDocument/2006/relationships/tags" Target="../tags/tag149.xml"/><Relationship Id="rId23" Type="http://schemas.openxmlformats.org/officeDocument/2006/relationships/tags" Target="../tags/tag148.xml"/><Relationship Id="rId22" Type="http://schemas.openxmlformats.org/officeDocument/2006/relationships/tags" Target="../tags/tag147.xml"/><Relationship Id="rId21" Type="http://schemas.openxmlformats.org/officeDocument/2006/relationships/tags" Target="../tags/tag146.xml"/><Relationship Id="rId20" Type="http://schemas.openxmlformats.org/officeDocument/2006/relationships/tags" Target="../tags/tag145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1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53.xml"/><Relationship Id="rId2" Type="http://schemas.openxmlformats.org/officeDocument/2006/relationships/image" Target="../media/image28.jpeg"/><Relationship Id="rId1" Type="http://schemas.openxmlformats.org/officeDocument/2006/relationships/tags" Target="../tags/tag15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slide" Target="slide7.xml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" Target="slide7.xml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slide" Target="slide13.xml"/><Relationship Id="rId1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r="53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000" spc="226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66619" y="1194123"/>
            <a:ext cx="4093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高一地理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24224" y="3699565"/>
            <a:ext cx="48362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北京市第十七中学 赵阳</a:t>
            </a:r>
            <a:endParaRPr lang="zh-CN" altLang="en-US" sz="2000" spc="226" dirty="0" smtClean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4625975" y="1801495"/>
            <a:ext cx="353441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 algn="l"/>
            <a:r>
              <a:rPr lang="zh-CN" altLang="en-US" sz="2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从身边中看流通</a:t>
            </a:r>
            <a:endParaRPr lang="zh-CN" altLang="en-US" sz="28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p>
            <a:fld id="{49AE70B2-8BF9-45C0-BB95-33D1B9D3A854}" type="slidenum">
              <a:rPr lang="zh-CN" altLang="en-US" sz="1200" smtClean="0">
                <a:solidFill>
                  <a:schemeClr val="tx1"/>
                </a:solidFill>
              </a:rPr>
            </a:fld>
            <a:endParaRPr lang="zh-CN" altLang="en-US" sz="1200" smtClean="0">
              <a:solidFill>
                <a:schemeClr val="tx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3950335" y="1377315"/>
            <a:ext cx="5212715" cy="2119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-1270" y="1330960"/>
            <a:ext cx="40366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dirty="0">
                <a:solidFill>
                  <a:srgbClr val="FF0000"/>
                </a:solidFill>
                <a:sym typeface="+mn-ea"/>
              </a:rPr>
              <a:t>【任务四】</a:t>
            </a:r>
            <a:endParaRPr lang="zh-CN" altLang="zh-CN" dirty="0">
              <a:solidFill>
                <a:srgbClr val="FF0000"/>
              </a:solidFill>
              <a:sym typeface="+mn-ea"/>
            </a:endParaRPr>
          </a:p>
          <a:p>
            <a:r>
              <a:rPr lang="en-US" altLang="zh-CN" dirty="0">
                <a:solidFill>
                  <a:schemeClr val="tx1"/>
                </a:solidFill>
                <a:sym typeface="+mn-ea"/>
              </a:rPr>
              <a:t>1</a:t>
            </a:r>
            <a:r>
              <a:rPr lang="zh-CN" altLang="en-US" dirty="0">
                <a:solidFill>
                  <a:schemeClr val="tx1"/>
                </a:solidFill>
                <a:sym typeface="+mn-ea"/>
              </a:rPr>
              <a:t>、</a:t>
            </a:r>
            <a:r>
              <a:rPr lang="zh-CN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  <a:sym typeface="+mn-ea"/>
              </a:rPr>
              <a:t>从自然地理环境的角度，说出川藏铁路修建过程中面临的主要挑战。</a:t>
            </a:r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-39370" y="2253615"/>
            <a:ext cx="541464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气候：高寒、缺氧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地形：地势起伏大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地质：冻土广布、地质灾害多发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</a:rPr>
              <a:t>河流：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需要跨越的河流众多</a:t>
            </a:r>
            <a:r>
              <a:rPr lang="zh-CN" altLang="en-US">
                <a:solidFill>
                  <a:srgbClr val="FF0000"/>
                </a:solidFill>
              </a:rPr>
              <a:t>（建桥）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8815" y="2253615"/>
            <a:ext cx="1321435" cy="316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69290" y="2528570"/>
            <a:ext cx="2096770" cy="316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17550" y="2835275"/>
            <a:ext cx="2632710" cy="316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621665" y="3141980"/>
            <a:ext cx="3328670" cy="316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7780" y="55245"/>
            <a:ext cx="906970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建设中的川藏铁路东起四川省成都市，途经雅安、昌都、林芝等地，最终抵达西藏自治区首府拉萨市。全线运营长度约190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km，累计爬升高度达16000 m。铁路经过四川盆地、横断山区、青藏高原等地形区，所经区域地形条件极其复杂，堪称“最具挑战的铁路工程”。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eaLnBrk="1"/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川藏铁路从建国初期就开始勘察，但直到2014年才投入建设。川藏铁路建成后，成都至拉萨的运行时间有望从目前的48小时缩短至13小时。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2">
            <a:lum bright="-6000" contrast="12000"/>
          </a:blip>
          <a:srcRect l="9159" r="7508"/>
          <a:stretch>
            <a:fillRect/>
          </a:stretch>
        </p:blipFill>
        <p:spPr>
          <a:xfrm>
            <a:off x="4102735" y="1330960"/>
            <a:ext cx="4907280" cy="3319780"/>
          </a:xfrm>
          <a:prstGeom prst="rect">
            <a:avLst/>
          </a:prstGeom>
          <a:ln w="12700">
            <a:solidFill>
              <a:srgbClr val="26877B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2225" y="3496945"/>
            <a:ext cx="39281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  <a:sym typeface="+mn-ea"/>
              </a:rPr>
              <a:t>2</a:t>
            </a:r>
            <a:r>
              <a:rPr lang="zh-CN" altLang="en-US"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  <a:sym typeface="+mn-ea"/>
              </a:rPr>
              <a:t>、</a:t>
            </a:r>
            <a:r>
              <a:rPr lang="zh-CN"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  <a:sym typeface="+mn-ea"/>
              </a:rPr>
              <a:t>与初期勘察时相比，简述目前修建川藏铁路的有利条件。 </a:t>
            </a:r>
            <a:endParaRPr lang="zh-CN">
              <a:latin typeface="华文细黑" panose="02010600040101010101" pitchFamily="2" charset="-122"/>
              <a:ea typeface="华文细黑" panose="02010600040101010101" pitchFamily="2" charset="-122"/>
              <a:cs typeface="华文细黑" panose="020106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2400" y="4094480"/>
            <a:ext cx="313055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运输需求更强；</a:t>
            </a:r>
            <a:endParaRPr lang="zh-CN" altLang="en-US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rgbClr val="FF0000"/>
                </a:solidFill>
                <a:sym typeface="+mn-ea"/>
              </a:rPr>
              <a:t>资金更加充足；</a:t>
            </a:r>
            <a:endParaRPr lang="zh-CN" altLang="en-US">
              <a:solidFill>
                <a:srgbClr val="FF0000"/>
              </a:solidFill>
              <a:sym typeface="+mn-ea"/>
            </a:endParaRPr>
          </a:p>
          <a:p>
            <a:r>
              <a:rPr lang="zh-CN" altLang="en-US">
                <a:solidFill>
                  <a:srgbClr val="FF0000"/>
                </a:solidFill>
              </a:rPr>
              <a:t>技术水平提升。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03705" y="579755"/>
            <a:ext cx="2087245" cy="258445"/>
          </a:xfrm>
          <a:prstGeom prst="rect">
            <a:avLst/>
          </a:prstGeom>
          <a:noFill/>
          <a:ln w="28575">
            <a:solidFill>
              <a:srgbClr val="397B3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171190" y="321310"/>
            <a:ext cx="2087245" cy="258445"/>
          </a:xfrm>
          <a:prstGeom prst="rect">
            <a:avLst/>
          </a:prstGeom>
          <a:noFill/>
          <a:ln w="28575">
            <a:solidFill>
              <a:srgbClr val="397B3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4102735" y="3801745"/>
            <a:ext cx="4907280" cy="119888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t">
            <a:spAutoFit/>
          </a:bodyPr>
          <a:p>
            <a:pPr indent="457200" eaLnBrk="1"/>
            <a:r>
              <a:rPr lang="zh-CN" altLang="en-US" sz="2400">
                <a:solidFill>
                  <a:srgbClr val="FFFF00"/>
                </a:solidFill>
              </a:rPr>
              <a:t>《2700亿川藏铁路吹响集结号，中国基建再次扛起拉动经济增长的大旗！》</a:t>
            </a:r>
            <a:endParaRPr lang="zh-CN" altLang="en-US" sz="2400">
              <a:solidFill>
                <a:srgbClr val="FFFF00"/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1454785" y="1068070"/>
            <a:ext cx="4509770" cy="1905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 bldLvl="0" animBg="1"/>
      <p:bldP spid="13" grpId="0" bldLvl="0" animBg="1"/>
      <p:bldP spid="15" grpId="0" bldLvl="0" animBg="1" uiExpand="1"/>
      <p:bldP spid="16" grpId="0" bldLvl="0" animBg="1"/>
      <p:bldP spid="6" grpId="0" uiExpand="1" build="p"/>
      <p:bldP spid="17" grpId="0" animBg="1"/>
      <p:bldP spid="11" grpId="0" animBg="1"/>
      <p:bldP spid="2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p>
            <a:fld id="{49AE70B2-8BF9-45C0-BB95-33D1B9D3A854}" type="slidenum">
              <a:rPr lang="zh-CN" altLang="en-US" sz="1200" smtClean="0">
                <a:solidFill>
                  <a:schemeClr val="tx1"/>
                </a:solidFill>
              </a:rPr>
            </a:fld>
            <a:endParaRPr lang="zh-CN" altLang="en-US" sz="1200" smtClean="0">
              <a:solidFill>
                <a:schemeClr val="tx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1"/>
          <a:stretch>
            <a:fillRect/>
          </a:stretch>
        </p:blipFill>
        <p:spPr>
          <a:xfrm>
            <a:off x="5112385" y="1268730"/>
            <a:ext cx="3884295" cy="19640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7780" y="55245"/>
            <a:ext cx="906970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建设中的川藏铁路东起四川省成都市，途经雅安、昌都、林芝等地，最终抵达西藏自治区首府拉萨市。全线运营长度约190</a:t>
            </a:r>
            <a:r>
              <a:rPr lang="en-US" altLang="zh-CN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</a:t>
            </a:r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km，累计爬升高度达16000 m。铁路经过四川盆地、横断山区、青藏高原等地形区，所经区域地形条件极其复杂，堪称“最具挑战的铁路工程”。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57200" eaLnBrk="1"/>
            <a:r>
              <a:rPr lang="zh-CN" altLang="en-US" sz="16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川藏铁路从建国初期就开始勘察，但直到2014年才投入建设。川藏铁路建成后，成都至拉萨的运行时间有望从目前的48小时缩短至13小时。</a:t>
            </a:r>
            <a:endParaRPr lang="zh-CN" altLang="en-US" sz="16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000250" y="1072515"/>
            <a:ext cx="2087245" cy="258445"/>
          </a:xfrm>
          <a:prstGeom prst="rect">
            <a:avLst/>
          </a:prstGeom>
          <a:noFill/>
          <a:ln w="28575">
            <a:solidFill>
              <a:srgbClr val="397B3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7780" y="1520825"/>
            <a:ext cx="48412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  <a:sym typeface="+mn-ea"/>
              </a:rPr>
              <a:t>3、说出铁路建成后对西藏带来的有利影响。</a:t>
            </a:r>
            <a:endParaRPr lang="en-US" altLang="zh-CN">
              <a:latin typeface="华文细黑" panose="02010600040101010101" pitchFamily="2" charset="-122"/>
              <a:ea typeface="华文细黑" panose="02010600040101010101" pitchFamily="2" charset="-122"/>
              <a:cs typeface="华文细黑" panose="020106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975" y="1910715"/>
            <a:ext cx="5383530" cy="132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 anchor="t">
            <a:spAutoFit/>
          </a:bodyPr>
          <a:p>
            <a:r>
              <a:rPr lang="zh-CN" altLang="en-US" sz="1600">
                <a:solidFill>
                  <a:srgbClr val="FF0000"/>
                </a:solidFill>
                <a:sym typeface="+mn-ea"/>
              </a:rPr>
              <a:t>完善了当地的交通网络，</a:t>
            </a:r>
            <a:r>
              <a:rPr lang="zh-CN" altLang="en-US" sz="1600">
                <a:solidFill>
                  <a:srgbClr val="FF0000"/>
                </a:solidFill>
                <a:sym typeface="宋体" panose="02010600030101010101" pitchFamily="2" charset="-122"/>
              </a:rPr>
              <a:t>缩短时空距离；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r>
              <a:rPr lang="zh-CN" altLang="en-US" sz="1600">
                <a:solidFill>
                  <a:srgbClr val="FF0000"/>
                </a:solidFill>
                <a:sym typeface="+mn-ea"/>
              </a:rPr>
              <a:t>促进西藏与内地间的商品往来，改善西藏物资供应；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r>
              <a:rPr lang="zh-CN" altLang="en-US" sz="1600">
                <a:solidFill>
                  <a:srgbClr val="FF0000"/>
                </a:solidFill>
                <a:sym typeface="+mn-ea"/>
              </a:rPr>
              <a:t>促进西藏资源开发、旅游业的发展，带动西藏经济发展；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r>
              <a:rPr lang="zh-CN" altLang="en-US" sz="1600">
                <a:solidFill>
                  <a:srgbClr val="FF0000"/>
                </a:solidFill>
                <a:sym typeface="+mn-ea"/>
              </a:rPr>
              <a:t>促进区域间的人员流动，促进文化交流，民族融合；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  <a:p>
            <a:r>
              <a:rPr lang="zh-CN" altLang="en-US" sz="1600">
                <a:solidFill>
                  <a:srgbClr val="FF0000"/>
                </a:solidFill>
                <a:sym typeface="+mn-ea"/>
              </a:rPr>
              <a:t>巩固国防安全。</a:t>
            </a:r>
            <a:endParaRPr lang="zh-CN" altLang="en-US" sz="16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3975" y="3442335"/>
            <a:ext cx="8204835" cy="1014730"/>
          </a:xfrm>
          <a:prstGeom prst="rect">
            <a:avLst/>
          </a:prstGeom>
          <a:solidFill>
            <a:srgbClr val="26877B"/>
          </a:solidFill>
          <a:ln w="9525">
            <a:noFill/>
          </a:ln>
        </p:spPr>
        <p:txBody>
          <a:bodyPr wrap="square">
            <a:spAutoFit/>
          </a:bodyPr>
          <a:p>
            <a:r>
              <a:rPr lang="zh-CN" sz="2000">
                <a:solidFill>
                  <a:schemeClr val="bg1"/>
                </a:solidFill>
                <a:latin typeface="+mj-ea"/>
                <a:cs typeface="+mj-ea"/>
              </a:rPr>
              <a:t>坚持“生态优先、绿色发展”指导思想：严守生态功能保障基线、环境质量安全底线、自然资源利用上线的“三大红线</a:t>
            </a:r>
            <a:r>
              <a:rPr lang="en-US" altLang="zh-CN" sz="2000">
                <a:solidFill>
                  <a:schemeClr val="bg1"/>
                </a:solidFill>
                <a:latin typeface="+mj-ea"/>
                <a:cs typeface="+mj-ea"/>
              </a:rPr>
              <a:t>“</a:t>
            </a:r>
            <a:r>
              <a:rPr lang="zh-CN" altLang="en-US" sz="2000">
                <a:solidFill>
                  <a:schemeClr val="bg1"/>
                </a:solidFill>
                <a:latin typeface="+mj-ea"/>
                <a:cs typeface="+mj-ea"/>
              </a:rPr>
              <a:t>，</a:t>
            </a:r>
            <a:r>
              <a:rPr lang="zh-CN" sz="2000">
                <a:solidFill>
                  <a:schemeClr val="bg1"/>
                </a:solidFill>
                <a:latin typeface="+mj-ea"/>
                <a:cs typeface="+mj-ea"/>
              </a:rPr>
              <a:t>落实最严格的环境保护和生态治理措施。</a:t>
            </a:r>
            <a:endParaRPr lang="zh-CN" sz="2000">
              <a:solidFill>
                <a:schemeClr val="bg1"/>
              </a:solidFill>
              <a:latin typeface="+mj-ea"/>
              <a:cs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8" grpId="0" animBg="1"/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  <a:endParaRPr lang="zh-CN" altLang="en-US" sz="5400" b="1" spc="300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  <a:endParaRPr lang="zh-CN" altLang="en-US" spc="226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Par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6737" name="Picture 46" descr="P_5734~1"/>
          <p:cNvPicPr>
            <a:picLocks noChangeAspect="1"/>
          </p:cNvPicPr>
          <p:nvPr/>
        </p:nvPicPr>
        <p:blipFill>
          <a:blip r:embed="rId1"/>
          <a:srcRect b="6944"/>
          <a:stretch>
            <a:fillRect/>
          </a:stretch>
        </p:blipFill>
        <p:spPr>
          <a:xfrm>
            <a:off x="1143000" y="0"/>
            <a:ext cx="6020991" cy="4624388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6738" name="Freeform 47"/>
          <p:cNvSpPr/>
          <p:nvPr/>
        </p:nvSpPr>
        <p:spPr>
          <a:xfrm>
            <a:off x="5551885" y="1772841"/>
            <a:ext cx="671513" cy="1204913"/>
          </a:xfrm>
          <a:custGeom>
            <a:avLst/>
            <a:gdLst/>
            <a:ahLst/>
            <a:cxnLst>
              <a:cxn ang="0">
                <a:pos x="25201563" y="0"/>
              </a:cxn>
              <a:cxn ang="0">
                <a:pos x="221773750" y="249496263"/>
              </a:cxn>
              <a:cxn ang="0">
                <a:pos x="42843450" y="816530625"/>
              </a:cxn>
              <a:cxn ang="0">
                <a:pos x="60483750" y="1116430013"/>
              </a:cxn>
              <a:cxn ang="0">
                <a:pos x="168851263" y="1222276575"/>
              </a:cxn>
              <a:cxn ang="0">
                <a:pos x="274697825" y="1257558763"/>
              </a:cxn>
              <a:cxn ang="0">
                <a:pos x="309980013" y="1310481250"/>
              </a:cxn>
              <a:cxn ang="0">
                <a:pos x="362902500" y="1328123138"/>
              </a:cxn>
              <a:cxn ang="0">
                <a:pos x="433466875" y="1433969700"/>
              </a:cxn>
              <a:cxn ang="0">
                <a:pos x="451108763" y="1489413138"/>
              </a:cxn>
              <a:cxn ang="0">
                <a:pos x="609877813" y="1559977513"/>
              </a:cxn>
              <a:cxn ang="0">
                <a:pos x="715724375" y="1648182188"/>
              </a:cxn>
              <a:cxn ang="0">
                <a:pos x="768648450" y="1771670638"/>
              </a:cxn>
              <a:cxn ang="0">
                <a:pos x="877014375" y="1806952825"/>
              </a:cxn>
              <a:cxn ang="0">
                <a:pos x="1000502825" y="1930439688"/>
              </a:cxn>
              <a:cxn ang="0">
                <a:pos x="1106349388" y="2089210325"/>
              </a:cxn>
              <a:cxn ang="0">
                <a:pos x="1141631575" y="2147483647"/>
              </a:cxn>
              <a:cxn ang="0">
                <a:pos x="1353324700" y="2147483647"/>
              </a:cxn>
              <a:cxn ang="0">
                <a:pos x="1406247188" y="2147483647"/>
              </a:cxn>
              <a:cxn ang="0">
                <a:pos x="1300400625" y="2147483647"/>
              </a:cxn>
              <a:cxn ang="0">
                <a:pos x="1247478138" y="2147483647"/>
              </a:cxn>
              <a:cxn ang="0">
                <a:pos x="1176913763" y="2147483647"/>
              </a:cxn>
            </a:cxnLst>
            <a:pathLst>
              <a:path w="564" h="1012">
                <a:moveTo>
                  <a:pt x="10" y="0"/>
                </a:moveTo>
                <a:cubicBezTo>
                  <a:pt x="50" y="15"/>
                  <a:pt x="69" y="62"/>
                  <a:pt x="88" y="99"/>
                </a:cubicBezTo>
                <a:cubicBezTo>
                  <a:pt x="85" y="166"/>
                  <a:pt x="106" y="294"/>
                  <a:pt x="17" y="324"/>
                </a:cubicBezTo>
                <a:cubicBezTo>
                  <a:pt x="0" y="376"/>
                  <a:pt x="6" y="388"/>
                  <a:pt x="24" y="443"/>
                </a:cubicBezTo>
                <a:cubicBezTo>
                  <a:pt x="30" y="462"/>
                  <a:pt x="48" y="479"/>
                  <a:pt x="67" y="485"/>
                </a:cubicBezTo>
                <a:cubicBezTo>
                  <a:pt x="81" y="490"/>
                  <a:pt x="109" y="499"/>
                  <a:pt x="109" y="499"/>
                </a:cubicBezTo>
                <a:cubicBezTo>
                  <a:pt x="114" y="506"/>
                  <a:pt x="116" y="515"/>
                  <a:pt x="123" y="520"/>
                </a:cubicBezTo>
                <a:cubicBezTo>
                  <a:pt x="129" y="525"/>
                  <a:pt x="139" y="522"/>
                  <a:pt x="144" y="527"/>
                </a:cubicBezTo>
                <a:cubicBezTo>
                  <a:pt x="156" y="539"/>
                  <a:pt x="172" y="569"/>
                  <a:pt x="172" y="569"/>
                </a:cubicBezTo>
                <a:cubicBezTo>
                  <a:pt x="174" y="576"/>
                  <a:pt x="174" y="585"/>
                  <a:pt x="179" y="591"/>
                </a:cubicBezTo>
                <a:cubicBezTo>
                  <a:pt x="184" y="596"/>
                  <a:pt x="233" y="616"/>
                  <a:pt x="242" y="619"/>
                </a:cubicBezTo>
                <a:cubicBezTo>
                  <a:pt x="255" y="632"/>
                  <a:pt x="273" y="640"/>
                  <a:pt x="284" y="654"/>
                </a:cubicBezTo>
                <a:cubicBezTo>
                  <a:pt x="299" y="673"/>
                  <a:pt x="281" y="685"/>
                  <a:pt x="305" y="703"/>
                </a:cubicBezTo>
                <a:cubicBezTo>
                  <a:pt x="317" y="712"/>
                  <a:pt x="348" y="717"/>
                  <a:pt x="348" y="717"/>
                </a:cubicBezTo>
                <a:cubicBezTo>
                  <a:pt x="373" y="734"/>
                  <a:pt x="372" y="749"/>
                  <a:pt x="397" y="766"/>
                </a:cubicBezTo>
                <a:cubicBezTo>
                  <a:pt x="406" y="794"/>
                  <a:pt x="418" y="808"/>
                  <a:pt x="439" y="829"/>
                </a:cubicBezTo>
                <a:cubicBezTo>
                  <a:pt x="444" y="845"/>
                  <a:pt x="440" y="868"/>
                  <a:pt x="453" y="879"/>
                </a:cubicBezTo>
                <a:cubicBezTo>
                  <a:pt x="462" y="887"/>
                  <a:pt x="517" y="901"/>
                  <a:pt x="537" y="914"/>
                </a:cubicBezTo>
                <a:cubicBezTo>
                  <a:pt x="537" y="915"/>
                  <a:pt x="564" y="950"/>
                  <a:pt x="558" y="956"/>
                </a:cubicBezTo>
                <a:cubicBezTo>
                  <a:pt x="548" y="966"/>
                  <a:pt x="530" y="965"/>
                  <a:pt x="516" y="970"/>
                </a:cubicBezTo>
                <a:cubicBezTo>
                  <a:pt x="509" y="972"/>
                  <a:pt x="495" y="977"/>
                  <a:pt x="495" y="977"/>
                </a:cubicBezTo>
                <a:cubicBezTo>
                  <a:pt x="470" y="1002"/>
                  <a:pt x="478" y="989"/>
                  <a:pt x="467" y="1012"/>
                </a:cubicBezTo>
              </a:path>
            </a:pathLst>
          </a:custGeom>
          <a:noFill/>
          <a:ln w="57150" cap="flat" cmpd="sng">
            <a:solidFill>
              <a:srgbClr val="3333FF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1350"/>
          </a:p>
        </p:txBody>
      </p:sp>
      <p:grpSp>
        <p:nvGrpSpPr>
          <p:cNvPr id="990258" name="Group 50"/>
          <p:cNvGrpSpPr/>
          <p:nvPr/>
        </p:nvGrpSpPr>
        <p:grpSpPr>
          <a:xfrm>
            <a:off x="5381625" y="2949179"/>
            <a:ext cx="775097" cy="269081"/>
            <a:chOff x="3560" y="2568"/>
            <a:chExt cx="651" cy="226"/>
          </a:xfrm>
        </p:grpSpPr>
        <p:sp>
          <p:nvSpPr>
            <p:cNvPr id="116746" name="Oval 9"/>
            <p:cNvSpPr/>
            <p:nvPr/>
          </p:nvSpPr>
          <p:spPr>
            <a:xfrm>
              <a:off x="4105" y="2568"/>
              <a:ext cx="106" cy="114"/>
            </a:xfrm>
            <a:prstGeom prst="ellipse">
              <a:avLst/>
            </a:prstGeom>
            <a:solidFill>
              <a:srgbClr val="3333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sz="1350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116747" name="Rectangle 10"/>
            <p:cNvSpPr/>
            <p:nvPr/>
          </p:nvSpPr>
          <p:spPr>
            <a:xfrm>
              <a:off x="3560" y="2568"/>
              <a:ext cx="476" cy="226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zh-CN" altLang="en-US" sz="1500" b="1" dirty="0">
                  <a:latin typeface="微软雅黑 Light" panose="020B0502040204020203" charset="-122"/>
                  <a:ea typeface="微软雅黑 Light" panose="020B0502040204020203" charset="-122"/>
                </a:rPr>
                <a:t>杭州</a:t>
              </a:r>
              <a:endParaRPr lang="zh-CN" altLang="en-US" sz="1500" b="1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grpSp>
        <p:nvGrpSpPr>
          <p:cNvPr id="990257" name="Group 49"/>
          <p:cNvGrpSpPr/>
          <p:nvPr/>
        </p:nvGrpSpPr>
        <p:grpSpPr>
          <a:xfrm>
            <a:off x="5328047" y="2625329"/>
            <a:ext cx="773906" cy="270272"/>
            <a:chOff x="3515" y="2296"/>
            <a:chExt cx="650" cy="227"/>
          </a:xfrm>
        </p:grpSpPr>
        <p:sp>
          <p:nvSpPr>
            <p:cNvPr id="116749" name="Oval 11"/>
            <p:cNvSpPr/>
            <p:nvPr/>
          </p:nvSpPr>
          <p:spPr>
            <a:xfrm>
              <a:off x="4059" y="2296"/>
              <a:ext cx="106" cy="114"/>
            </a:xfrm>
            <a:prstGeom prst="ellipse">
              <a:avLst/>
            </a:prstGeom>
            <a:solidFill>
              <a:srgbClr val="3333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sz="1350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116750" name="Rectangle 12"/>
            <p:cNvSpPr/>
            <p:nvPr/>
          </p:nvSpPr>
          <p:spPr>
            <a:xfrm>
              <a:off x="3515" y="2296"/>
              <a:ext cx="476" cy="227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zh-CN" altLang="en-US" sz="1500" b="1" dirty="0">
                  <a:latin typeface="微软雅黑 Light" panose="020B0502040204020203" charset="-122"/>
                  <a:ea typeface="微软雅黑 Light" panose="020B0502040204020203" charset="-122"/>
                </a:rPr>
                <a:t>扬州</a:t>
              </a:r>
              <a:endParaRPr lang="zh-CN" altLang="en-US" sz="1500" b="1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grpSp>
        <p:nvGrpSpPr>
          <p:cNvPr id="990240" name="Group 32"/>
          <p:cNvGrpSpPr/>
          <p:nvPr/>
        </p:nvGrpSpPr>
        <p:grpSpPr>
          <a:xfrm>
            <a:off x="4518422" y="1815704"/>
            <a:ext cx="702469" cy="269081"/>
            <a:chOff x="2744" y="1616"/>
            <a:chExt cx="545" cy="181"/>
          </a:xfrm>
        </p:grpSpPr>
        <p:sp>
          <p:nvSpPr>
            <p:cNvPr id="116752" name="Oval 13"/>
            <p:cNvSpPr/>
            <p:nvPr/>
          </p:nvSpPr>
          <p:spPr>
            <a:xfrm>
              <a:off x="3198" y="1661"/>
              <a:ext cx="91" cy="91"/>
            </a:xfrm>
            <a:prstGeom prst="ellipse">
              <a:avLst/>
            </a:prstGeom>
            <a:solidFill>
              <a:srgbClr val="3333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sz="1350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116753" name="Rectangle 14"/>
            <p:cNvSpPr/>
            <p:nvPr/>
          </p:nvSpPr>
          <p:spPr>
            <a:xfrm>
              <a:off x="2744" y="1616"/>
              <a:ext cx="408" cy="181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zh-CN" altLang="en-US" sz="1500" b="1" dirty="0">
                  <a:latin typeface="微软雅黑 Light" panose="020B0502040204020203" charset="-122"/>
                  <a:ea typeface="微软雅黑 Light" panose="020B0502040204020203" charset="-122"/>
                </a:rPr>
                <a:t>大同</a:t>
              </a:r>
              <a:endParaRPr lang="zh-CN" altLang="en-US" sz="1500" b="1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grpSp>
        <p:nvGrpSpPr>
          <p:cNvPr id="990243" name="Group 35"/>
          <p:cNvGrpSpPr/>
          <p:nvPr/>
        </p:nvGrpSpPr>
        <p:grpSpPr>
          <a:xfrm>
            <a:off x="5381625" y="3921919"/>
            <a:ext cx="809625" cy="270272"/>
            <a:chOff x="3379" y="3294"/>
            <a:chExt cx="544" cy="181"/>
          </a:xfrm>
        </p:grpSpPr>
        <p:sp>
          <p:nvSpPr>
            <p:cNvPr id="116755" name="Oval 15"/>
            <p:cNvSpPr/>
            <p:nvPr/>
          </p:nvSpPr>
          <p:spPr>
            <a:xfrm>
              <a:off x="3379" y="3294"/>
              <a:ext cx="91" cy="91"/>
            </a:xfrm>
            <a:prstGeom prst="ellipse">
              <a:avLst/>
            </a:prstGeom>
            <a:solidFill>
              <a:srgbClr val="3333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sz="1350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116756" name="Rectangle 16"/>
            <p:cNvSpPr/>
            <p:nvPr/>
          </p:nvSpPr>
          <p:spPr>
            <a:xfrm>
              <a:off x="3515" y="3294"/>
              <a:ext cx="408" cy="181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zh-CN" altLang="en-US" sz="1500" b="1" dirty="0">
                  <a:latin typeface="微软雅黑 Light" panose="020B0502040204020203" charset="-122"/>
                  <a:ea typeface="微软雅黑 Light" panose="020B0502040204020203" charset="-122"/>
                </a:rPr>
                <a:t>广州</a:t>
              </a:r>
              <a:endParaRPr lang="zh-CN" altLang="en-US" sz="1500" b="1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grpSp>
        <p:nvGrpSpPr>
          <p:cNvPr id="990236" name="Group 28"/>
          <p:cNvGrpSpPr/>
          <p:nvPr/>
        </p:nvGrpSpPr>
        <p:grpSpPr>
          <a:xfrm>
            <a:off x="6192441" y="357188"/>
            <a:ext cx="701278" cy="270272"/>
            <a:chOff x="4014" y="527"/>
            <a:chExt cx="544" cy="181"/>
          </a:xfrm>
        </p:grpSpPr>
        <p:sp>
          <p:nvSpPr>
            <p:cNvPr id="116758" name="Oval 18"/>
            <p:cNvSpPr/>
            <p:nvPr/>
          </p:nvSpPr>
          <p:spPr>
            <a:xfrm>
              <a:off x="4014" y="572"/>
              <a:ext cx="91" cy="91"/>
            </a:xfrm>
            <a:prstGeom prst="ellipse">
              <a:avLst/>
            </a:prstGeom>
            <a:solidFill>
              <a:srgbClr val="3333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sz="1350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116759" name="Rectangle 19"/>
            <p:cNvSpPr/>
            <p:nvPr/>
          </p:nvSpPr>
          <p:spPr>
            <a:xfrm>
              <a:off x="4150" y="527"/>
              <a:ext cx="408" cy="181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zh-CN" altLang="en-US" sz="1500" b="1" dirty="0">
                  <a:latin typeface="微软雅黑 Light" panose="020B0502040204020203" charset="-122"/>
                  <a:ea typeface="微软雅黑 Light" panose="020B0502040204020203" charset="-122"/>
                </a:rPr>
                <a:t>伊春</a:t>
              </a:r>
              <a:endParaRPr lang="zh-CN" altLang="en-US" sz="1500" b="1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grpSp>
        <p:nvGrpSpPr>
          <p:cNvPr id="990239" name="Group 31"/>
          <p:cNvGrpSpPr/>
          <p:nvPr/>
        </p:nvGrpSpPr>
        <p:grpSpPr>
          <a:xfrm>
            <a:off x="5274469" y="1383506"/>
            <a:ext cx="594122" cy="432197"/>
            <a:chOff x="3334" y="1389"/>
            <a:chExt cx="408" cy="272"/>
          </a:xfrm>
        </p:grpSpPr>
        <p:sp>
          <p:nvSpPr>
            <p:cNvPr id="116761" name="Oval 20"/>
            <p:cNvSpPr/>
            <p:nvPr/>
          </p:nvSpPr>
          <p:spPr>
            <a:xfrm>
              <a:off x="3470" y="1570"/>
              <a:ext cx="91" cy="91"/>
            </a:xfrm>
            <a:prstGeom prst="ellipse">
              <a:avLst/>
            </a:prstGeom>
            <a:solidFill>
              <a:srgbClr val="3333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sz="1350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116762" name="Rectangle 21"/>
            <p:cNvSpPr/>
            <p:nvPr/>
          </p:nvSpPr>
          <p:spPr>
            <a:xfrm>
              <a:off x="3334" y="1389"/>
              <a:ext cx="408" cy="181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zh-CN" altLang="en-US" sz="1500" b="1" dirty="0">
                  <a:latin typeface="微软雅黑 Light" panose="020B0502040204020203" charset="-122"/>
                  <a:ea typeface="微软雅黑 Light" panose="020B0502040204020203" charset="-122"/>
                </a:rPr>
                <a:t>北京</a:t>
              </a:r>
              <a:endParaRPr lang="zh-CN" altLang="en-US" sz="1500" b="1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grpSp>
        <p:nvGrpSpPr>
          <p:cNvPr id="990244" name="Group 36"/>
          <p:cNvGrpSpPr/>
          <p:nvPr/>
        </p:nvGrpSpPr>
        <p:grpSpPr>
          <a:xfrm>
            <a:off x="5004197" y="4407694"/>
            <a:ext cx="919163" cy="269081"/>
            <a:chOff x="3061" y="3612"/>
            <a:chExt cx="590" cy="181"/>
          </a:xfrm>
        </p:grpSpPr>
        <p:sp>
          <p:nvSpPr>
            <p:cNvPr id="116764" name="Oval 22"/>
            <p:cNvSpPr/>
            <p:nvPr/>
          </p:nvSpPr>
          <p:spPr>
            <a:xfrm>
              <a:off x="3061" y="3612"/>
              <a:ext cx="91" cy="91"/>
            </a:xfrm>
            <a:prstGeom prst="ellipse">
              <a:avLst/>
            </a:prstGeom>
            <a:solidFill>
              <a:srgbClr val="3333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sz="1350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116765" name="Rectangle 23"/>
            <p:cNvSpPr/>
            <p:nvPr/>
          </p:nvSpPr>
          <p:spPr>
            <a:xfrm>
              <a:off x="3243" y="3612"/>
              <a:ext cx="408" cy="181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zh-CN" altLang="en-US" sz="1500" b="1" dirty="0">
                  <a:latin typeface="微软雅黑 Light" panose="020B0502040204020203" charset="-122"/>
                  <a:ea typeface="微软雅黑 Light" panose="020B0502040204020203" charset="-122"/>
                </a:rPr>
                <a:t>海南</a:t>
              </a:r>
              <a:endParaRPr lang="zh-CN" altLang="en-US" sz="1500" b="1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sp>
        <p:nvSpPr>
          <p:cNvPr id="990232" name="AutoShape 24">
            <a:hlinkClick r:id="rId2" action="ppaction://hlinksldjump"/>
          </p:cNvPr>
          <p:cNvSpPr/>
          <p:nvPr/>
        </p:nvSpPr>
        <p:spPr>
          <a:xfrm>
            <a:off x="7325916" y="4407694"/>
            <a:ext cx="540544" cy="377429"/>
          </a:xfrm>
          <a:prstGeom prst="actionButtonBackPrevious">
            <a:avLst/>
          </a:prstGeom>
          <a:solidFill>
            <a:srgbClr val="33CC33"/>
          </a:solidFill>
          <a:ln w="9525">
            <a:noFill/>
          </a:ln>
        </p:spPr>
        <p:txBody>
          <a:bodyPr wrap="none" anchor="ctr" anchorCtr="0"/>
          <a:p>
            <a:endParaRPr lang="zh-CN" altLang="en-US" sz="1350" dirty="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90250" name="Line 42"/>
          <p:cNvSpPr/>
          <p:nvPr/>
        </p:nvSpPr>
        <p:spPr>
          <a:xfrm>
            <a:off x="5219700" y="1976438"/>
            <a:ext cx="486966" cy="1191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768" name="Line 44"/>
          <p:cNvSpPr/>
          <p:nvPr/>
        </p:nvSpPr>
        <p:spPr>
          <a:xfrm>
            <a:off x="1143000" y="4786313"/>
            <a:ext cx="6048375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90259" name="Freeform 51"/>
          <p:cNvSpPr/>
          <p:nvPr/>
        </p:nvSpPr>
        <p:spPr>
          <a:xfrm>
            <a:off x="5709047" y="1866900"/>
            <a:ext cx="782240" cy="2122885"/>
          </a:xfrm>
          <a:custGeom>
            <a:avLst/>
            <a:gdLst/>
            <a:ahLst/>
            <a:cxnLst>
              <a:cxn ang="0">
                <a:pos x="0" y="209173799"/>
              </a:cxn>
              <a:cxn ang="0">
                <a:pos x="284776726" y="156249715"/>
              </a:cxn>
              <a:cxn ang="0">
                <a:pos x="708162773" y="120967521"/>
              </a:cxn>
              <a:cxn ang="0">
                <a:pos x="1204634110" y="244455993"/>
              </a:cxn>
              <a:cxn ang="0">
                <a:pos x="1345762792" y="350302574"/>
              </a:cxn>
              <a:cxn ang="0">
                <a:pos x="1328120913" y="473789459"/>
              </a:cxn>
              <a:cxn ang="0">
                <a:pos x="1275198451" y="491431349"/>
              </a:cxn>
              <a:cxn ang="0">
                <a:pos x="1222274402" y="526713543"/>
              </a:cxn>
              <a:cxn ang="0">
                <a:pos x="1098787598" y="652721378"/>
              </a:cxn>
              <a:cxn ang="0">
                <a:pos x="1063505428" y="705643875"/>
              </a:cxn>
              <a:cxn ang="0">
                <a:pos x="1028223257" y="811490456"/>
              </a:cxn>
              <a:cxn ang="0">
                <a:pos x="1328120913" y="1572577778"/>
              </a:cxn>
              <a:cxn ang="0">
                <a:pos x="1486891475" y="1748988746"/>
              </a:cxn>
              <a:cxn ang="0">
                <a:pos x="1451609304" y="2147483647"/>
              </a:cxn>
              <a:cxn ang="0">
                <a:pos x="1416327134" y="2147483647"/>
              </a:cxn>
              <a:cxn ang="0">
                <a:pos x="1257556572" y="2147483647"/>
              </a:cxn>
              <a:cxn ang="0">
                <a:pos x="1151710060" y="2147483647"/>
              </a:cxn>
              <a:cxn ang="0">
                <a:pos x="1116427890" y="2147483647"/>
              </a:cxn>
              <a:cxn ang="0">
                <a:pos x="1010581378" y="2147483647"/>
              </a:cxn>
              <a:cxn ang="0">
                <a:pos x="957658916" y="2147483647"/>
              </a:cxn>
              <a:cxn ang="0">
                <a:pos x="743444944" y="2147483647"/>
              </a:cxn>
              <a:cxn ang="0">
                <a:pos x="584675970" y="2147483647"/>
              </a:cxn>
              <a:cxn ang="0">
                <a:pos x="302418605" y="2147483647"/>
              </a:cxn>
              <a:cxn ang="0">
                <a:pos x="267136434" y="2147483647"/>
              </a:cxn>
            </a:cxnLst>
            <a:pathLst>
              <a:path w="657" h="1783">
                <a:moveTo>
                  <a:pt x="0" y="83"/>
                </a:moveTo>
                <a:cubicBezTo>
                  <a:pt x="38" y="77"/>
                  <a:pt x="77" y="74"/>
                  <a:pt x="113" y="62"/>
                </a:cubicBezTo>
                <a:cubicBezTo>
                  <a:pt x="154" y="0"/>
                  <a:pt x="125" y="31"/>
                  <a:pt x="281" y="48"/>
                </a:cubicBezTo>
                <a:cubicBezTo>
                  <a:pt x="346" y="55"/>
                  <a:pt x="408" y="89"/>
                  <a:pt x="478" y="97"/>
                </a:cubicBezTo>
                <a:cubicBezTo>
                  <a:pt x="510" y="105"/>
                  <a:pt x="523" y="107"/>
                  <a:pt x="534" y="139"/>
                </a:cubicBezTo>
                <a:cubicBezTo>
                  <a:pt x="532" y="155"/>
                  <a:pt x="534" y="173"/>
                  <a:pt x="527" y="188"/>
                </a:cubicBezTo>
                <a:cubicBezTo>
                  <a:pt x="524" y="195"/>
                  <a:pt x="513" y="192"/>
                  <a:pt x="506" y="195"/>
                </a:cubicBezTo>
                <a:cubicBezTo>
                  <a:pt x="498" y="199"/>
                  <a:pt x="491" y="204"/>
                  <a:pt x="485" y="209"/>
                </a:cubicBezTo>
                <a:cubicBezTo>
                  <a:pt x="465" y="225"/>
                  <a:pt x="458" y="244"/>
                  <a:pt x="436" y="259"/>
                </a:cubicBezTo>
                <a:cubicBezTo>
                  <a:pt x="431" y="266"/>
                  <a:pt x="425" y="272"/>
                  <a:pt x="422" y="280"/>
                </a:cubicBezTo>
                <a:cubicBezTo>
                  <a:pt x="416" y="293"/>
                  <a:pt x="408" y="322"/>
                  <a:pt x="408" y="322"/>
                </a:cubicBezTo>
                <a:cubicBezTo>
                  <a:pt x="417" y="418"/>
                  <a:pt x="439" y="565"/>
                  <a:pt x="527" y="624"/>
                </a:cubicBezTo>
                <a:cubicBezTo>
                  <a:pt x="536" y="650"/>
                  <a:pt x="567" y="678"/>
                  <a:pt x="590" y="694"/>
                </a:cubicBezTo>
                <a:cubicBezTo>
                  <a:pt x="657" y="794"/>
                  <a:pt x="643" y="965"/>
                  <a:pt x="576" y="1066"/>
                </a:cubicBezTo>
                <a:cubicBezTo>
                  <a:pt x="571" y="1082"/>
                  <a:pt x="570" y="1101"/>
                  <a:pt x="562" y="1116"/>
                </a:cubicBezTo>
                <a:cubicBezTo>
                  <a:pt x="544" y="1151"/>
                  <a:pt x="522" y="1171"/>
                  <a:pt x="499" y="1200"/>
                </a:cubicBezTo>
                <a:cubicBezTo>
                  <a:pt x="484" y="1220"/>
                  <a:pt x="471" y="1242"/>
                  <a:pt x="457" y="1263"/>
                </a:cubicBezTo>
                <a:cubicBezTo>
                  <a:pt x="452" y="1270"/>
                  <a:pt x="443" y="1284"/>
                  <a:pt x="443" y="1284"/>
                </a:cubicBezTo>
                <a:cubicBezTo>
                  <a:pt x="436" y="1345"/>
                  <a:pt x="428" y="1398"/>
                  <a:pt x="401" y="1453"/>
                </a:cubicBezTo>
                <a:cubicBezTo>
                  <a:pt x="396" y="1479"/>
                  <a:pt x="390" y="1528"/>
                  <a:pt x="380" y="1551"/>
                </a:cubicBezTo>
                <a:cubicBezTo>
                  <a:pt x="362" y="1594"/>
                  <a:pt x="329" y="1621"/>
                  <a:pt x="295" y="1649"/>
                </a:cubicBezTo>
                <a:cubicBezTo>
                  <a:pt x="268" y="1671"/>
                  <a:pt x="267" y="1701"/>
                  <a:pt x="232" y="1713"/>
                </a:cubicBezTo>
                <a:cubicBezTo>
                  <a:pt x="199" y="1746"/>
                  <a:pt x="166" y="1755"/>
                  <a:pt x="120" y="1762"/>
                </a:cubicBezTo>
                <a:cubicBezTo>
                  <a:pt x="115" y="1769"/>
                  <a:pt x="106" y="1783"/>
                  <a:pt x="106" y="1783"/>
                </a:cubicBezTo>
              </a:path>
            </a:pathLst>
          </a:custGeom>
          <a:noFill/>
          <a:ln w="38100" cap="flat" cmpd="sng">
            <a:solidFill>
              <a:srgbClr val="FF3300"/>
            </a:solidFill>
            <a:prstDash val="lgDashDotDot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1350"/>
          </a:p>
        </p:txBody>
      </p:sp>
      <p:sp>
        <p:nvSpPr>
          <p:cNvPr id="116770" name="Text Box 52"/>
          <p:cNvSpPr txBox="1"/>
          <p:nvPr/>
        </p:nvSpPr>
        <p:spPr>
          <a:xfrm>
            <a:off x="1656160" y="4192191"/>
            <a:ext cx="1295400" cy="29908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endParaRPr lang="zh-CN" altLang="en-US" sz="1350" dirty="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116771" name="Line 53"/>
          <p:cNvSpPr/>
          <p:nvPr/>
        </p:nvSpPr>
        <p:spPr>
          <a:xfrm>
            <a:off x="2303860" y="4624388"/>
            <a:ext cx="0" cy="16192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772" name="Line 54"/>
          <p:cNvSpPr/>
          <p:nvPr/>
        </p:nvSpPr>
        <p:spPr>
          <a:xfrm>
            <a:off x="3437335" y="4624388"/>
            <a:ext cx="0" cy="16192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773" name="Line 55"/>
          <p:cNvSpPr/>
          <p:nvPr/>
        </p:nvSpPr>
        <p:spPr>
          <a:xfrm>
            <a:off x="4572000" y="4624388"/>
            <a:ext cx="0" cy="16192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774" name="Line 56"/>
          <p:cNvSpPr/>
          <p:nvPr/>
        </p:nvSpPr>
        <p:spPr>
          <a:xfrm>
            <a:off x="5760244" y="4624388"/>
            <a:ext cx="0" cy="161925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775" name="Line 57"/>
          <p:cNvSpPr/>
          <p:nvPr/>
        </p:nvSpPr>
        <p:spPr>
          <a:xfrm>
            <a:off x="7272338" y="0"/>
            <a:ext cx="0" cy="4624388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776" name="Line 58"/>
          <p:cNvSpPr/>
          <p:nvPr/>
        </p:nvSpPr>
        <p:spPr>
          <a:xfrm>
            <a:off x="7163991" y="1168004"/>
            <a:ext cx="108347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777" name="Line 60"/>
          <p:cNvSpPr/>
          <p:nvPr/>
        </p:nvSpPr>
        <p:spPr>
          <a:xfrm>
            <a:off x="7163991" y="2356247"/>
            <a:ext cx="108347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778" name="Line 61"/>
          <p:cNvSpPr/>
          <p:nvPr/>
        </p:nvSpPr>
        <p:spPr>
          <a:xfrm>
            <a:off x="7163991" y="3598069"/>
            <a:ext cx="108347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779" name="Line 63"/>
          <p:cNvSpPr/>
          <p:nvPr/>
        </p:nvSpPr>
        <p:spPr>
          <a:xfrm>
            <a:off x="6948488" y="4624388"/>
            <a:ext cx="0" cy="161925"/>
          </a:xfrm>
          <a:prstGeom prst="line">
            <a:avLst/>
          </a:prstGeom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6780" name="Freeform 64"/>
          <p:cNvSpPr/>
          <p:nvPr/>
        </p:nvSpPr>
        <p:spPr>
          <a:xfrm>
            <a:off x="1169194" y="4192191"/>
            <a:ext cx="1133475" cy="1619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42741250"/>
              </a:cxn>
              <a:cxn ang="0">
                <a:pos x="2147483647" y="342741250"/>
              </a:cxn>
              <a:cxn ang="0">
                <a:pos x="2147483647" y="113407825"/>
              </a:cxn>
            </a:cxnLst>
            <a:pathLst>
              <a:path w="952" h="136">
                <a:moveTo>
                  <a:pt x="0" y="0"/>
                </a:moveTo>
                <a:lnTo>
                  <a:pt x="0" y="136"/>
                </a:lnTo>
                <a:lnTo>
                  <a:pt x="952" y="136"/>
                </a:lnTo>
                <a:lnTo>
                  <a:pt x="952" y="45"/>
                </a:ln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 sz="1350"/>
          </a:p>
        </p:txBody>
      </p:sp>
      <p:sp>
        <p:nvSpPr>
          <p:cNvPr id="116781" name="Text Box 66"/>
          <p:cNvSpPr txBox="1"/>
          <p:nvPr/>
        </p:nvSpPr>
        <p:spPr>
          <a:xfrm>
            <a:off x="1980010" y="4030266"/>
            <a:ext cx="1188244" cy="321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1500" dirty="0">
                <a:latin typeface="微软雅黑 Light" panose="020B0502040204020203" charset="-122"/>
                <a:ea typeface="微软雅黑 Light" panose="020B0502040204020203" charset="-122"/>
              </a:rPr>
              <a:t>1000</a:t>
            </a:r>
            <a:r>
              <a:rPr lang="zh-CN" altLang="en-US" sz="1500" dirty="0">
                <a:latin typeface="微软雅黑 Light" panose="020B0502040204020203" charset="-122"/>
                <a:ea typeface="微软雅黑 Light" panose="020B0502040204020203" charset="-122"/>
              </a:rPr>
              <a:t>千米</a:t>
            </a:r>
            <a:endParaRPr lang="zh-CN" altLang="en-US" sz="1500" dirty="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9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99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8785" name="Picture 4" descr="world"/>
          <p:cNvPicPr>
            <a:picLocks noChangeAspect="1"/>
          </p:cNvPicPr>
          <p:nvPr/>
        </p:nvPicPr>
        <p:blipFill>
          <a:blip r:embed="rId1"/>
          <a:srcRect l="28360" r="14642" b="37468"/>
          <a:stretch>
            <a:fillRect/>
          </a:stretch>
        </p:blipFill>
        <p:spPr>
          <a:xfrm>
            <a:off x="1143000" y="200025"/>
            <a:ext cx="6536531" cy="49434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94325" name="Group 21"/>
          <p:cNvGrpSpPr/>
          <p:nvPr/>
        </p:nvGrpSpPr>
        <p:grpSpPr>
          <a:xfrm>
            <a:off x="5760244" y="1815704"/>
            <a:ext cx="647700" cy="431006"/>
            <a:chOff x="4014" y="1570"/>
            <a:chExt cx="408" cy="317"/>
          </a:xfrm>
        </p:grpSpPr>
        <p:sp>
          <p:nvSpPr>
            <p:cNvPr id="118787" name="Oval 5"/>
            <p:cNvSpPr/>
            <p:nvPr/>
          </p:nvSpPr>
          <p:spPr>
            <a:xfrm>
              <a:off x="4195" y="1570"/>
              <a:ext cx="91" cy="91"/>
            </a:xfrm>
            <a:prstGeom prst="ellipse">
              <a:avLst/>
            </a:prstGeom>
            <a:solidFill>
              <a:srgbClr val="3333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sz="1350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118788" name="Rectangle 6"/>
            <p:cNvSpPr/>
            <p:nvPr/>
          </p:nvSpPr>
          <p:spPr>
            <a:xfrm>
              <a:off x="4014" y="1706"/>
              <a:ext cx="408" cy="181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zh-CN" altLang="en-US" sz="1500" b="1" dirty="0">
                  <a:latin typeface="微软雅黑 Light" panose="020B0502040204020203" charset="-122"/>
                  <a:ea typeface="微软雅黑 Light" panose="020B0502040204020203" charset="-122"/>
                </a:rPr>
                <a:t>硅谷</a:t>
              </a:r>
              <a:endParaRPr lang="zh-CN" altLang="en-US" sz="1500" b="1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grpSp>
        <p:nvGrpSpPr>
          <p:cNvPr id="994324" name="Group 20"/>
          <p:cNvGrpSpPr/>
          <p:nvPr/>
        </p:nvGrpSpPr>
        <p:grpSpPr>
          <a:xfrm>
            <a:off x="2465785" y="1804988"/>
            <a:ext cx="647700" cy="334566"/>
            <a:chOff x="1111" y="1516"/>
            <a:chExt cx="408" cy="281"/>
          </a:xfrm>
        </p:grpSpPr>
        <p:sp>
          <p:nvSpPr>
            <p:cNvPr id="118790" name="Oval 7"/>
            <p:cNvSpPr/>
            <p:nvPr/>
          </p:nvSpPr>
          <p:spPr>
            <a:xfrm>
              <a:off x="1247" y="1706"/>
              <a:ext cx="91" cy="91"/>
            </a:xfrm>
            <a:prstGeom prst="ellipse">
              <a:avLst/>
            </a:prstGeom>
            <a:solidFill>
              <a:srgbClr val="3333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sz="1350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  <p:sp>
          <p:nvSpPr>
            <p:cNvPr id="118791" name="Rectangle 8"/>
            <p:cNvSpPr/>
            <p:nvPr/>
          </p:nvSpPr>
          <p:spPr>
            <a:xfrm>
              <a:off x="1111" y="1516"/>
              <a:ext cx="408" cy="181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p>
              <a:pPr algn="ctr"/>
              <a:r>
                <a:rPr lang="zh-CN" altLang="en-US" sz="1500" b="1" dirty="0">
                  <a:latin typeface="微软雅黑 Light" panose="020B0502040204020203" charset="-122"/>
                  <a:ea typeface="微软雅黑 Light" panose="020B0502040204020203" charset="-122"/>
                </a:rPr>
                <a:t>北京</a:t>
              </a:r>
              <a:endParaRPr lang="zh-CN" altLang="en-US" sz="1500" b="1" dirty="0"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sp>
        <p:nvSpPr>
          <p:cNvPr id="118792" name="Oval 9"/>
          <p:cNvSpPr/>
          <p:nvPr/>
        </p:nvSpPr>
        <p:spPr>
          <a:xfrm>
            <a:off x="3006329" y="2356247"/>
            <a:ext cx="108347" cy="108347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1350" dirty="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118793" name="Rectangle 10"/>
          <p:cNvSpPr/>
          <p:nvPr/>
        </p:nvSpPr>
        <p:spPr>
          <a:xfrm>
            <a:off x="2357438" y="2571750"/>
            <a:ext cx="594122" cy="269081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ctr"/>
            <a:r>
              <a:rPr lang="zh-CN" altLang="en-US" sz="1500" b="1" dirty="0">
                <a:latin typeface="微软雅黑 Light" panose="020B0502040204020203" charset="-122"/>
                <a:ea typeface="微软雅黑 Light" panose="020B0502040204020203" charset="-122"/>
              </a:rPr>
              <a:t>宝钢</a:t>
            </a:r>
            <a:endParaRPr lang="zh-CN" altLang="en-US" sz="1500" b="1" dirty="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94315" name="AutoShape 11">
            <a:hlinkClick r:id="rId2" action="ppaction://hlinksldjump"/>
          </p:cNvPr>
          <p:cNvSpPr/>
          <p:nvPr/>
        </p:nvSpPr>
        <p:spPr>
          <a:xfrm>
            <a:off x="6786563" y="4030266"/>
            <a:ext cx="539354" cy="377428"/>
          </a:xfrm>
          <a:prstGeom prst="actionButtonBackPrevious">
            <a:avLst/>
          </a:prstGeom>
          <a:solidFill>
            <a:srgbClr val="33CC33"/>
          </a:solidFill>
          <a:ln w="9525">
            <a:noFill/>
          </a:ln>
        </p:spPr>
        <p:txBody>
          <a:bodyPr wrap="none" anchor="ctr" anchorCtr="0"/>
          <a:p>
            <a:endParaRPr lang="zh-CN" altLang="en-US" sz="135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18795" name="Text Box 22"/>
          <p:cNvSpPr txBox="1"/>
          <p:nvPr/>
        </p:nvSpPr>
        <p:spPr>
          <a:xfrm>
            <a:off x="2627710" y="4407694"/>
            <a:ext cx="809625" cy="32385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none" lIns="0" tIns="0" rIns="0" bIns="0" anchor="ctr" anchorCtr="0"/>
          <a:p>
            <a:pPr algn="ctr"/>
            <a:r>
              <a:rPr lang="zh-CN" altLang="en-US" sz="1500" b="1" dirty="0">
                <a:latin typeface="微软雅黑 Light" panose="020B0502040204020203" charset="-122"/>
                <a:ea typeface="微软雅黑 Light" panose="020B0502040204020203" charset="-122"/>
              </a:rPr>
              <a:t>澳大利亚</a:t>
            </a:r>
            <a:endParaRPr lang="zh-CN" altLang="en-US" sz="1500" b="1" dirty="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118796" name="Oval 23"/>
          <p:cNvSpPr/>
          <p:nvPr/>
        </p:nvSpPr>
        <p:spPr>
          <a:xfrm>
            <a:off x="2574131" y="2463404"/>
            <a:ext cx="108347" cy="108347"/>
          </a:xfrm>
          <a:prstGeom prst="ellipse">
            <a:avLst/>
          </a:prstGeom>
          <a:solidFill>
            <a:srgbClr val="3333FF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1350" dirty="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431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90113" name="Rectangle 4"/>
          <p:cNvSpPr/>
          <p:nvPr/>
        </p:nvSpPr>
        <p:spPr>
          <a:xfrm>
            <a:off x="8507730" y="4752340"/>
            <a:ext cx="650875" cy="30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algn="ctr"/>
            <a:r>
              <a:rPr lang="en-US" altLang="zh-CN" sz="12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sz="12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0114" name="Text Box 32"/>
          <p:cNvSpPr txBox="1"/>
          <p:nvPr/>
        </p:nvSpPr>
        <p:spPr>
          <a:xfrm>
            <a:off x="2575560" y="35560"/>
            <a:ext cx="399288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u="none" dirty="0">
                <a:solidFill>
                  <a:schemeClr val="tx1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现代化的交通运输方式</a:t>
            </a:r>
            <a:endParaRPr lang="zh-CN" altLang="en-US" sz="2800" u="none" dirty="0">
              <a:solidFill>
                <a:schemeClr val="tx1"/>
              </a:solidFill>
              <a:latin typeface="Times New Roman" panose="02020603050405020304" pitchFamily="18" charset="0"/>
              <a:ea typeface="华文中宋" panose="02010600040101010101" pitchFamily="2" charset="-122"/>
            </a:endParaRPr>
          </a:p>
        </p:txBody>
      </p:sp>
      <p:grpSp>
        <p:nvGrpSpPr>
          <p:cNvPr id="883753" name="Group 41"/>
          <p:cNvGrpSpPr/>
          <p:nvPr/>
        </p:nvGrpSpPr>
        <p:grpSpPr>
          <a:xfrm>
            <a:off x="1386205" y="558165"/>
            <a:ext cx="2882900" cy="1816100"/>
            <a:chOff x="249" y="618"/>
            <a:chExt cx="2608" cy="1739"/>
          </a:xfrm>
        </p:grpSpPr>
        <p:pic>
          <p:nvPicPr>
            <p:cNvPr id="90116" name="Picture 31" descr="T0158A~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9" y="618"/>
              <a:ext cx="2608" cy="1739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90117" name="Text Box 35"/>
            <p:cNvSpPr txBox="1"/>
            <p:nvPr/>
          </p:nvSpPr>
          <p:spPr>
            <a:xfrm>
              <a:off x="341" y="799"/>
              <a:ext cx="997" cy="30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1500" b="1" u="none" dirty="0">
                  <a:solidFill>
                    <a:srgbClr val="FF0000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铁路运输</a:t>
              </a:r>
              <a:endParaRPr lang="zh-CN" altLang="en-US" sz="1500" b="1" u="none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grpSp>
        <p:nvGrpSpPr>
          <p:cNvPr id="883754" name="Group 42"/>
          <p:cNvGrpSpPr/>
          <p:nvPr/>
        </p:nvGrpSpPr>
        <p:grpSpPr>
          <a:xfrm>
            <a:off x="5004435" y="558800"/>
            <a:ext cx="3039110" cy="1812290"/>
            <a:chOff x="3016" y="618"/>
            <a:chExt cx="2540" cy="1737"/>
          </a:xfrm>
        </p:grpSpPr>
        <p:pic>
          <p:nvPicPr>
            <p:cNvPr id="90119" name="Picture 25" descr="695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16" y="618"/>
              <a:ext cx="2540" cy="1737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90120" name="Text Box 36"/>
            <p:cNvSpPr txBox="1"/>
            <p:nvPr/>
          </p:nvSpPr>
          <p:spPr>
            <a:xfrm>
              <a:off x="3016" y="799"/>
              <a:ext cx="998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1500" b="1" u="none" dirty="0">
                  <a:solidFill>
                    <a:srgbClr val="FF0000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公路运输</a:t>
              </a:r>
              <a:endParaRPr lang="zh-CN" altLang="en-US" sz="1500" b="1" u="none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86205" y="3176905"/>
            <a:ext cx="7225030" cy="1818005"/>
            <a:chOff x="2183" y="5018"/>
            <a:chExt cx="9909" cy="2774"/>
          </a:xfrm>
        </p:grpSpPr>
        <p:grpSp>
          <p:nvGrpSpPr>
            <p:cNvPr id="883759" name="Group 47"/>
            <p:cNvGrpSpPr/>
            <p:nvPr/>
          </p:nvGrpSpPr>
          <p:grpSpPr>
            <a:xfrm>
              <a:off x="2183" y="5070"/>
              <a:ext cx="3954" cy="2723"/>
              <a:chOff x="204" y="3022"/>
              <a:chExt cx="1950" cy="1298"/>
            </a:xfrm>
          </p:grpSpPr>
          <p:pic>
            <p:nvPicPr>
              <p:cNvPr id="90122" name="Picture 27" descr="JD7333~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4" y="3022"/>
                <a:ext cx="1950" cy="1298"/>
              </a:xfrm>
              <a:prstGeom prst="rect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sp>
            <p:nvSpPr>
              <p:cNvPr id="90123" name="Text Box 37"/>
              <p:cNvSpPr txBox="1"/>
              <p:nvPr/>
            </p:nvSpPr>
            <p:spPr>
              <a:xfrm>
                <a:off x="270" y="4025"/>
                <a:ext cx="1839" cy="23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zh-CN" altLang="en-US" sz="1500" b="1" u="none" dirty="0">
                    <a:solidFill>
                      <a:srgbClr val="FF0000"/>
                    </a:solidFill>
                    <a:latin typeface="微软雅黑 Light" panose="020B0502040204020203" charset="-122"/>
                    <a:ea typeface="微软雅黑 Light" panose="020B0502040204020203" charset="-122"/>
                  </a:rPr>
                  <a:t>水路运输（河运）</a:t>
                </a:r>
                <a:endParaRPr lang="zh-CN" altLang="en-US" sz="1500" b="1" u="none" dirty="0">
                  <a:solidFill>
                    <a:srgbClr val="FF0000"/>
                  </a:solidFill>
                  <a:latin typeface="微软雅黑 Light" panose="020B0502040204020203" charset="-122"/>
                  <a:ea typeface="微软雅黑 Light" panose="020B0502040204020203" charset="-122"/>
                </a:endParaRPr>
              </a:p>
            </p:txBody>
          </p:sp>
        </p:grpSp>
        <p:grpSp>
          <p:nvGrpSpPr>
            <p:cNvPr id="883762" name="Group 50"/>
            <p:cNvGrpSpPr/>
            <p:nvPr/>
          </p:nvGrpSpPr>
          <p:grpSpPr>
            <a:xfrm>
              <a:off x="7796" y="5018"/>
              <a:ext cx="4296" cy="2775"/>
              <a:chOff x="4286" y="1797"/>
              <a:chExt cx="2528" cy="1676"/>
            </a:xfrm>
          </p:grpSpPr>
          <p:pic>
            <p:nvPicPr>
              <p:cNvPr id="90128" name="Picture 49" descr="664777~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6" y="1797"/>
                <a:ext cx="2528" cy="1676"/>
              </a:xfrm>
              <a:prstGeom prst="rect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sp>
            <p:nvSpPr>
              <p:cNvPr id="90129" name="Text Box 38"/>
              <p:cNvSpPr txBox="1"/>
              <p:nvPr/>
            </p:nvSpPr>
            <p:spPr>
              <a:xfrm>
                <a:off x="4422" y="3158"/>
                <a:ext cx="1985" cy="29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p>
                <a:pPr>
                  <a:spcBef>
                    <a:spcPct val="50000"/>
                  </a:spcBef>
                </a:pPr>
                <a:r>
                  <a:rPr lang="zh-CN" altLang="en-US" sz="1500" b="1" u="none" dirty="0">
                    <a:solidFill>
                      <a:srgbClr val="FF0000"/>
                    </a:solidFill>
                    <a:latin typeface="微软雅黑 Light" panose="020B0502040204020203" charset="-122"/>
                    <a:ea typeface="微软雅黑 Light" panose="020B0502040204020203" charset="-122"/>
                  </a:rPr>
                  <a:t>水路运输（海运）</a:t>
                </a:r>
                <a:endParaRPr lang="zh-CN" altLang="en-US" sz="1500" b="1" u="none" dirty="0">
                  <a:solidFill>
                    <a:srgbClr val="FF0000"/>
                  </a:solidFill>
                  <a:latin typeface="微软雅黑 Light" panose="020B0502040204020203" charset="-122"/>
                  <a:ea typeface="微软雅黑 Light" panose="020B0502040204020203" charset="-122"/>
                </a:endParaRPr>
              </a:p>
            </p:txBody>
          </p:sp>
        </p:grpSp>
      </p:grpSp>
      <p:grpSp>
        <p:nvGrpSpPr>
          <p:cNvPr id="883757" name="Group 45"/>
          <p:cNvGrpSpPr/>
          <p:nvPr/>
        </p:nvGrpSpPr>
        <p:grpSpPr>
          <a:xfrm>
            <a:off x="1925320" y="1860550"/>
            <a:ext cx="2882900" cy="1682750"/>
            <a:chOff x="476" y="1253"/>
            <a:chExt cx="1980" cy="2450"/>
          </a:xfrm>
        </p:grpSpPr>
        <p:pic>
          <p:nvPicPr>
            <p:cNvPr id="90125" name="Picture 29" descr="T01324~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" y="1253"/>
              <a:ext cx="1980" cy="245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90126" name="Text Box 39"/>
            <p:cNvSpPr txBox="1"/>
            <p:nvPr/>
          </p:nvSpPr>
          <p:spPr>
            <a:xfrm>
              <a:off x="521" y="1344"/>
              <a:ext cx="1044" cy="46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1500" b="1" u="none" dirty="0">
                  <a:solidFill>
                    <a:srgbClr val="FF0000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管道运输</a:t>
              </a:r>
              <a:endParaRPr lang="zh-CN" altLang="en-US" sz="1500" b="1" u="none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grpSp>
        <p:nvGrpSpPr>
          <p:cNvPr id="883758" name="Group 46"/>
          <p:cNvGrpSpPr/>
          <p:nvPr/>
        </p:nvGrpSpPr>
        <p:grpSpPr>
          <a:xfrm>
            <a:off x="4463415" y="1860550"/>
            <a:ext cx="2720975" cy="1682750"/>
            <a:chOff x="2835" y="1480"/>
            <a:chExt cx="2700" cy="1800"/>
          </a:xfrm>
        </p:grpSpPr>
        <p:pic>
          <p:nvPicPr>
            <p:cNvPr id="90131" name="Picture 34" descr="G0_868~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35" y="1480"/>
              <a:ext cx="2700" cy="18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90132" name="Text Box 40"/>
            <p:cNvSpPr txBox="1"/>
            <p:nvPr/>
          </p:nvSpPr>
          <p:spPr>
            <a:xfrm>
              <a:off x="4377" y="1616"/>
              <a:ext cx="1043" cy="34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1500" u="none" dirty="0">
                  <a:solidFill>
                    <a:srgbClr val="FF0000"/>
                  </a:solidFill>
                  <a:latin typeface="微软雅黑 Light" panose="020B0502040204020203" charset="-122"/>
                  <a:ea typeface="微软雅黑 Light" panose="020B0502040204020203" charset="-122"/>
                </a:rPr>
                <a:t>航空运输</a:t>
              </a:r>
              <a:endParaRPr lang="zh-CN" altLang="en-US" sz="1500" u="none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07390" y="525145"/>
            <a:ext cx="3742690" cy="2038350"/>
            <a:chOff x="694" y="827"/>
            <a:chExt cx="5894" cy="321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4" y="827"/>
              <a:ext cx="5894" cy="3210"/>
            </a:xfrm>
            <a:prstGeom prst="rect">
              <a:avLst/>
            </a:prstGeom>
          </p:spPr>
        </p:pic>
        <p:sp>
          <p:nvSpPr>
            <p:cNvPr id="4" name="Text Box 35"/>
            <p:cNvSpPr txBox="1"/>
            <p:nvPr/>
          </p:nvSpPr>
          <p:spPr>
            <a:xfrm>
              <a:off x="4860" y="880"/>
              <a:ext cx="1728" cy="580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p>
              <a:pPr lvl="0" algn="l"/>
              <a:r>
                <a: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sym typeface="+mn-ea"/>
                </a:rPr>
                <a:t>高速公路</a:t>
              </a:r>
              <a:endParaRPr lang="zh-CN" altLang="en-US" dirty="0">
                <a:solidFill>
                  <a:srgbClr val="FFFF00"/>
                </a:solidFill>
                <a:latin typeface="Times New Roman" panose="02020603050405020304" pitchFamily="18" charset="0"/>
                <a:ea typeface="华文中宋" panose="02010600040101010101" pitchFamily="2" charset="-122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463415" y="525780"/>
            <a:ext cx="4148455" cy="2004695"/>
            <a:chOff x="6937" y="1018"/>
            <a:chExt cx="6533" cy="315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37" y="1018"/>
              <a:ext cx="6533" cy="3157"/>
            </a:xfrm>
            <a:prstGeom prst="rect">
              <a:avLst/>
            </a:prstGeom>
          </p:spPr>
        </p:pic>
        <p:sp>
          <p:nvSpPr>
            <p:cNvPr id="6" name="Text Box 35"/>
            <p:cNvSpPr txBox="1"/>
            <p:nvPr/>
          </p:nvSpPr>
          <p:spPr>
            <a:xfrm>
              <a:off x="7072" y="1018"/>
              <a:ext cx="1728" cy="580"/>
            </a:xfrm>
            <a:prstGeom prst="rect">
              <a:avLst/>
            </a:prstGeom>
            <a:noFill/>
          </p:spPr>
          <p:txBody>
            <a:bodyPr wrap="none" rtlCol="0" anchor="t" anchorCtr="0">
              <a:spAutoFit/>
            </a:bodyPr>
            <a:p>
              <a:pPr lvl="0" algn="l"/>
              <a:r>
                <a: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sym typeface="+mn-ea"/>
                </a:rPr>
                <a:t>高速铁路</a:t>
              </a:r>
              <a:endParaRPr lang="zh-CN" altLang="en-US" dirty="0">
                <a:solidFill>
                  <a:srgbClr val="FFFF00"/>
                </a:solidFill>
                <a:latin typeface="Times New Roman" panose="02020603050405020304" pitchFamily="18" charset="0"/>
                <a:ea typeface="华文中宋" panose="02010600040101010101" pitchFamily="2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7390" y="2564338"/>
            <a:ext cx="3736975" cy="2431679"/>
            <a:chOff x="301" y="4701"/>
            <a:chExt cx="5885" cy="301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9">
              <a:lum bright="-12000" contrast="18000"/>
            </a:blip>
            <a:stretch>
              <a:fillRect/>
            </a:stretch>
          </p:blipFill>
          <p:spPr>
            <a:xfrm>
              <a:off x="301" y="4701"/>
              <a:ext cx="5885" cy="3016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59" y="4707"/>
              <a:ext cx="1728" cy="45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l"/>
              <a:r>
                <a: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sym typeface="+mn-ea"/>
                </a:rPr>
                <a:t>地下铁路</a:t>
              </a:r>
              <a:endParaRPr lang="zh-CN" altLang="en-US" dirty="0">
                <a:solidFill>
                  <a:srgbClr val="FFFF00"/>
                </a:solidFill>
                <a:latin typeface="Times New Roman" panose="02020603050405020304" pitchFamily="18" charset="0"/>
                <a:ea typeface="华文中宋" panose="02010600040101010101" pitchFamily="2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443631" y="2536825"/>
            <a:ext cx="4167604" cy="2458720"/>
            <a:chOff x="6783" y="4405"/>
            <a:chExt cx="6083" cy="492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83" y="4405"/>
              <a:ext cx="6083" cy="4927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6982" y="4459"/>
              <a:ext cx="2292" cy="73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 dirty="0">
                  <a:solidFill>
                    <a:srgbClr val="FFFF00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sym typeface="+mn-ea"/>
                </a:rPr>
                <a:t>轻轨铁路</a:t>
              </a:r>
              <a:endParaRPr lang="zh-CN" altLang="en-US" dirty="0">
                <a:solidFill>
                  <a:srgbClr val="FFFF00"/>
                </a:solidFill>
                <a:latin typeface="Times New Roman" panose="02020603050405020304" pitchFamily="18" charset="0"/>
                <a:ea typeface="华文中宋" panose="02010600040101010101" pitchFamily="2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8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8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883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883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2162" name="Rectangle 16"/>
          <p:cNvSpPr/>
          <p:nvPr/>
        </p:nvSpPr>
        <p:spPr>
          <a:xfrm>
            <a:off x="257175" y="1203960"/>
            <a:ext cx="6933565" cy="316928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A.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宝钢从澳大利亚运进</a:t>
            </a:r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20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万吨铁矿石    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B.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从大庆输送原油到大连炼油厂        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C.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中国向日本运送救灾药品和地震救援队（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D.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从伊春（东北林区）运输木材到北京  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E.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从海南运输大批新鲜蔬菜、瓜果到北京（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F.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从澳大利亚运送</a:t>
            </a:r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1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吨大龙虾到北京     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G.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从密云县城运输家具到密云某度假村  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H.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从杭州运</a:t>
            </a:r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2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万吨化肥到扬州           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K.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从山西大同运</a:t>
            </a:r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2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万吨电煤到广州       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L.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美国硅谷向北京中关村发送某芯片产品（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92184" name="Oval 42"/>
          <p:cNvSpPr/>
          <p:nvPr/>
        </p:nvSpPr>
        <p:spPr>
          <a:xfrm>
            <a:off x="2470150" y="557530"/>
            <a:ext cx="1106170" cy="432435"/>
          </a:xfrm>
          <a:prstGeom prst="ellipse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200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185" name="Oval 44"/>
          <p:cNvSpPr/>
          <p:nvPr/>
        </p:nvSpPr>
        <p:spPr>
          <a:xfrm>
            <a:off x="5429885" y="537845"/>
            <a:ext cx="1115060" cy="432435"/>
          </a:xfrm>
          <a:prstGeom prst="ellipse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200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128" name="Text Box 8"/>
          <p:cNvSpPr txBox="1"/>
          <p:nvPr/>
        </p:nvSpPr>
        <p:spPr>
          <a:xfrm>
            <a:off x="257175" y="575945"/>
            <a:ext cx="7545705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fontAlgn="base" hangingPunct="1">
              <a:spcBef>
                <a:spcPct val="50000"/>
              </a:spcBef>
              <a:buNone/>
            </a:pPr>
            <a:r>
              <a:rPr lang="zh-CN" altLang="zh-CN" sz="2100" dirty="0">
                <a:solidFill>
                  <a:srgbClr val="FF0000"/>
                </a:solidFill>
                <a:sym typeface="+mn-ea"/>
              </a:rPr>
              <a:t>【任务一】</a:t>
            </a:r>
            <a:r>
              <a:rPr lang="zh-CN" altLang="en-US" sz="2100" b="1" dirty="0">
                <a:latin typeface="黑体" panose="02010600030101010101" charset="-122"/>
                <a:ea typeface="黑体" panose="02010600030101010101" charset="-122"/>
                <a:sym typeface="+mn-ea"/>
              </a:rPr>
              <a:t>为下列运输任务选择适当的交通运输方式。</a:t>
            </a:r>
            <a:endParaRPr lang="zh-CN" altLang="en-US" sz="2100" b="1" strike="noStrike" noProof="1" dirty="0">
              <a:solidFill>
                <a:schemeClr val="tx1"/>
              </a:solidFill>
              <a:latin typeface="+mn-lt"/>
              <a:ea typeface="黑体" panose="02010600030101010101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762750" y="4762963"/>
            <a:ext cx="2025000" cy="237629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4" name="AutoShape 32">
            <a:hlinkClick r:id="rId1" action="ppaction://hlinksldjump"/>
          </p:cNvPr>
          <p:cNvSpPr/>
          <p:nvPr/>
        </p:nvSpPr>
        <p:spPr>
          <a:xfrm>
            <a:off x="5381625" y="4462463"/>
            <a:ext cx="917972" cy="323850"/>
          </a:xfrm>
          <a:prstGeom prst="actionButtonBlank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p>
            <a:pPr algn="ctr"/>
            <a:r>
              <a:rPr lang="zh-CN" altLang="en-US" sz="1400" u="none" dirty="0">
                <a:latin typeface="微软雅黑 Light" panose="020B0502040204020203" charset="-122"/>
                <a:ea typeface="微软雅黑 Light" panose="020B0502040204020203" charset="-122"/>
              </a:rPr>
              <a:t>设置问题</a:t>
            </a:r>
            <a:endParaRPr lang="zh-CN" altLang="en-US" sz="1400" u="none" dirty="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4209" name="Rectangle 16"/>
          <p:cNvSpPr/>
          <p:nvPr/>
        </p:nvSpPr>
        <p:spPr>
          <a:xfrm>
            <a:off x="176530" y="337185"/>
            <a:ext cx="887476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indent="266700"/>
            <a:r>
              <a:rPr lang="zh-CN" altLang="zh-CN" dirty="0">
                <a:solidFill>
                  <a:srgbClr val="FF0000"/>
                </a:solidFill>
                <a:sym typeface="+mn-ea"/>
              </a:rPr>
              <a:t>【任务二】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1</a:t>
            </a:r>
            <a:r>
              <a:rPr lang="zh-CN" altLang="en-US" dirty="0">
                <a:solidFill>
                  <a:schemeClr val="tx1"/>
                </a:solidFill>
                <a:sym typeface="+mn-ea"/>
              </a:rPr>
              <a:t>、</a:t>
            </a:r>
            <a:r>
              <a:rPr lang="zh-CN" altLang="en-US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读“四种</a:t>
            </a:r>
            <a:r>
              <a:rPr lang="zh-CN" altLang="en-US" b="1" u="none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交通运输方式</a:t>
            </a:r>
            <a:r>
              <a:rPr lang="zh-CN" altLang="en-US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的</a:t>
            </a:r>
            <a:r>
              <a:rPr lang="zh-CN" altLang="en-US" b="1" u="none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运费与运距</a:t>
            </a:r>
            <a:r>
              <a:rPr lang="zh-CN" altLang="en-US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相关示意图”，回答下列各题。</a:t>
            </a:r>
            <a:endParaRPr lang="zh-CN" altLang="en-US" b="1" u="none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pic>
        <p:nvPicPr>
          <p:cNvPr id="94210" name="Picture 18" descr="38-2"/>
          <p:cNvPicPr>
            <a:picLocks noChangeAspect="1"/>
          </p:cNvPicPr>
          <p:nvPr/>
        </p:nvPicPr>
        <p:blipFill>
          <a:blip r:embed="rId1">
            <a:lum contrast="6000"/>
          </a:blip>
          <a:stretch>
            <a:fillRect/>
          </a:stretch>
        </p:blipFill>
        <p:spPr>
          <a:xfrm>
            <a:off x="92869" y="897731"/>
            <a:ext cx="2646760" cy="23657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4211" name="Rectangle 20"/>
          <p:cNvSpPr/>
          <p:nvPr/>
        </p:nvSpPr>
        <p:spPr>
          <a:xfrm>
            <a:off x="2906316" y="776288"/>
            <a:ext cx="5792390" cy="645160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en-US" altLang="zh-CN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1</a:t>
            </a:r>
            <a:r>
              <a:rPr lang="zh-CN" altLang="en-US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）运距小于</a:t>
            </a:r>
            <a:r>
              <a:rPr lang="en-US" altLang="zh-CN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80</a:t>
            </a:r>
            <a:r>
              <a:rPr lang="zh-CN" altLang="en-US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千米时，最廉价的运输方式是</a:t>
            </a:r>
            <a:r>
              <a:rPr lang="en-US" altLang="zh-CN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________</a:t>
            </a:r>
            <a:r>
              <a:rPr lang="zh-CN" altLang="en-US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。</a:t>
            </a:r>
            <a:endParaRPr lang="zh-CN" altLang="en-US" b="1" u="none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  <a:p>
            <a:pPr eaLnBrk="0" hangingPunct="0"/>
            <a:r>
              <a:rPr lang="zh-CN" altLang="en-US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其重要的优点是</a:t>
            </a:r>
            <a:r>
              <a:rPr lang="en-US" altLang="zh-CN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_________</a:t>
            </a:r>
            <a:r>
              <a:rPr lang="zh-CN" altLang="en-US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性强（门到门，点到点） </a:t>
            </a:r>
            <a:endParaRPr lang="zh-CN" altLang="en-US" b="1" u="none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15479" name="Text Box 23"/>
          <p:cNvSpPr txBox="1"/>
          <p:nvPr/>
        </p:nvSpPr>
        <p:spPr>
          <a:xfrm>
            <a:off x="4744641" y="1037035"/>
            <a:ext cx="857250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灵活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915480" name="Text Box 24"/>
          <p:cNvSpPr txBox="1"/>
          <p:nvPr/>
        </p:nvSpPr>
        <p:spPr>
          <a:xfrm>
            <a:off x="7493794" y="767954"/>
            <a:ext cx="1134666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u="none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</a:rPr>
              <a:t>公路</a:t>
            </a:r>
            <a:endParaRPr lang="zh-CN" altLang="en-US" sz="2000" b="1" u="none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</a:endParaRPr>
          </a:p>
        </p:txBody>
      </p:sp>
      <p:sp>
        <p:nvSpPr>
          <p:cNvPr id="94214" name="Rectangle 26"/>
          <p:cNvSpPr/>
          <p:nvPr/>
        </p:nvSpPr>
        <p:spPr>
          <a:xfrm>
            <a:off x="2865835" y="1644254"/>
            <a:ext cx="6326981" cy="645160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en-US" altLang="zh-CN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2</a:t>
            </a:r>
            <a:r>
              <a:rPr lang="zh-CN" altLang="en-US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）运距在80千米～550千米范围内，最廉价的运输方式是________。其主要优点是______性好（受自然因素影响较小）</a:t>
            </a:r>
            <a:endParaRPr lang="zh-CN" altLang="en-US" b="1" u="none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15483" name="Text Box 27"/>
          <p:cNvSpPr txBox="1"/>
          <p:nvPr/>
        </p:nvSpPr>
        <p:spPr>
          <a:xfrm>
            <a:off x="3067050" y="1924050"/>
            <a:ext cx="814388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铁路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915484" name="Text Box 28"/>
          <p:cNvSpPr txBox="1"/>
          <p:nvPr/>
        </p:nvSpPr>
        <p:spPr>
          <a:xfrm>
            <a:off x="5344716" y="1907381"/>
            <a:ext cx="814388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连续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94217" name="Rectangle 30"/>
          <p:cNvSpPr/>
          <p:nvPr/>
        </p:nvSpPr>
        <p:spPr>
          <a:xfrm>
            <a:off x="2156222" y="3444478"/>
            <a:ext cx="6827044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4</a:t>
            </a:r>
            <a:r>
              <a:rPr lang="zh-CN" altLang="en-US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）在不同距离范围内，运价均昂贵的是</a:t>
            </a:r>
            <a:r>
              <a:rPr lang="en-US" altLang="zh-CN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_____</a:t>
            </a:r>
            <a:r>
              <a:rPr lang="zh-CN" altLang="en-US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。适合它运送的货物具有时效______、重量______、价值______、体积______等特点。</a:t>
            </a:r>
            <a:endParaRPr lang="zh-CN" altLang="en-US" b="1" u="none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4218" name="Rectangle 32"/>
          <p:cNvSpPr/>
          <p:nvPr/>
        </p:nvSpPr>
        <p:spPr>
          <a:xfrm>
            <a:off x="2906316" y="2571750"/>
            <a:ext cx="6010275" cy="645160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3</a:t>
            </a:r>
            <a:r>
              <a:rPr lang="zh-CN" altLang="en-US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）运距大于550千米时，最廉价的运输方式是______。它的缺点是______性和______性都差</a:t>
            </a:r>
            <a:endParaRPr lang="zh-CN" altLang="en-US" b="1" u="none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15489" name="Text Box 33"/>
          <p:cNvSpPr txBox="1"/>
          <p:nvPr/>
        </p:nvSpPr>
        <p:spPr>
          <a:xfrm>
            <a:off x="7541260" y="2533650"/>
            <a:ext cx="96393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水运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915490" name="Text Box 34"/>
          <p:cNvSpPr txBox="1"/>
          <p:nvPr/>
        </p:nvSpPr>
        <p:spPr>
          <a:xfrm>
            <a:off x="3787140" y="2849245"/>
            <a:ext cx="78105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灵活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915491" name="Text Box 35"/>
          <p:cNvSpPr txBox="1"/>
          <p:nvPr/>
        </p:nvSpPr>
        <p:spPr>
          <a:xfrm>
            <a:off x="4931410" y="2849245"/>
            <a:ext cx="95631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连续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915492" name="Text Box 36"/>
          <p:cNvSpPr txBox="1"/>
          <p:nvPr/>
        </p:nvSpPr>
        <p:spPr>
          <a:xfrm>
            <a:off x="6255385" y="3444240"/>
            <a:ext cx="88519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空运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915493" name="Text Box 37"/>
          <p:cNvSpPr txBox="1"/>
          <p:nvPr/>
        </p:nvSpPr>
        <p:spPr>
          <a:xfrm>
            <a:off x="7222331" y="3715941"/>
            <a:ext cx="400050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小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915494" name="Text Box 38"/>
          <p:cNvSpPr txBox="1"/>
          <p:nvPr/>
        </p:nvSpPr>
        <p:spPr>
          <a:xfrm>
            <a:off x="5926931" y="3715941"/>
            <a:ext cx="342900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高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915495" name="Text Box 39"/>
          <p:cNvSpPr txBox="1"/>
          <p:nvPr/>
        </p:nvSpPr>
        <p:spPr>
          <a:xfrm>
            <a:off x="4523185" y="3715941"/>
            <a:ext cx="400050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轻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915496" name="Text Box 40"/>
          <p:cNvSpPr txBox="1"/>
          <p:nvPr/>
        </p:nvSpPr>
        <p:spPr>
          <a:xfrm>
            <a:off x="3230166" y="3715941"/>
            <a:ext cx="400050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强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915497" name="Line 41"/>
          <p:cNvSpPr/>
          <p:nvPr/>
        </p:nvSpPr>
        <p:spPr>
          <a:xfrm>
            <a:off x="396479" y="2733675"/>
            <a:ext cx="0" cy="32385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5498" name="Line 42"/>
          <p:cNvSpPr/>
          <p:nvPr/>
        </p:nvSpPr>
        <p:spPr>
          <a:xfrm>
            <a:off x="1282304" y="2031206"/>
            <a:ext cx="0" cy="1026319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4229" name="Rectangle 43"/>
          <p:cNvSpPr/>
          <p:nvPr/>
        </p:nvSpPr>
        <p:spPr>
          <a:xfrm>
            <a:off x="1169194" y="4439841"/>
            <a:ext cx="774739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5</a:t>
            </a:r>
            <a:r>
              <a:rPr lang="zh-CN" altLang="en-US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）运价随距离变化而变化最显著的是</a:t>
            </a:r>
            <a:r>
              <a:rPr lang="en-US" altLang="zh-CN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___________</a:t>
            </a:r>
            <a:r>
              <a:rPr lang="zh-CN" altLang="en-US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。它最适合</a:t>
            </a:r>
            <a:r>
              <a:rPr lang="en-US" altLang="zh-CN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_______ </a:t>
            </a:r>
            <a:r>
              <a:rPr lang="zh-CN" altLang="en-US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运输。</a:t>
            </a:r>
            <a:endParaRPr lang="zh-CN" altLang="en-US" b="1" u="none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15500" name="Text Box 44"/>
          <p:cNvSpPr txBox="1"/>
          <p:nvPr/>
        </p:nvSpPr>
        <p:spPr>
          <a:xfrm>
            <a:off x="5434013" y="4439841"/>
            <a:ext cx="917972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公路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915501" name="Text Box 45"/>
          <p:cNvSpPr txBox="1"/>
          <p:nvPr/>
        </p:nvSpPr>
        <p:spPr>
          <a:xfrm>
            <a:off x="7323535" y="4439841"/>
            <a:ext cx="1134665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短途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915505" name="Oval 49"/>
          <p:cNvSpPr/>
          <p:nvPr/>
        </p:nvSpPr>
        <p:spPr>
          <a:xfrm>
            <a:off x="13097" y="897731"/>
            <a:ext cx="404813" cy="6477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135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15506" name="Oval 50"/>
          <p:cNvSpPr/>
          <p:nvPr/>
        </p:nvSpPr>
        <p:spPr>
          <a:xfrm>
            <a:off x="1876425" y="3003947"/>
            <a:ext cx="594122" cy="37742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135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15507" name="Text Box 51"/>
          <p:cNvSpPr txBox="1"/>
          <p:nvPr/>
        </p:nvSpPr>
        <p:spPr>
          <a:xfrm>
            <a:off x="5601970" y="4022725"/>
            <a:ext cx="2728595" cy="368300"/>
          </a:xfrm>
          <a:prstGeom prst="rect">
            <a:avLst/>
          </a:prstGeom>
          <a:solidFill>
            <a:srgbClr val="3F931A"/>
          </a:solidFill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b="1" u="none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0030101010101" charset="-122"/>
              </a:rPr>
              <a:t>空运适宜的运输任务特点</a:t>
            </a:r>
            <a:endParaRPr lang="zh-CN" altLang="en-US" b="1" u="none" dirty="0">
              <a:solidFill>
                <a:schemeClr val="bg1"/>
              </a:solidFill>
              <a:latin typeface="Times New Roman" panose="02020603050405020304" pitchFamily="18" charset="0"/>
              <a:ea typeface="黑体" panose="02010600030101010101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838950" y="4791538"/>
            <a:ext cx="2025000" cy="237629"/>
          </a:xfrm>
        </p:spPr>
        <p:txBody>
          <a:bodyPr/>
          <a:p>
            <a:fld id="{49AE70B2-8BF9-45C0-BB95-33D1B9D3A854}" type="slidenum">
              <a:rPr lang="zh-CN" altLang="en-US" smtClean="0">
                <a:solidFill>
                  <a:schemeClr val="tx1"/>
                </a:solidFill>
              </a:rPr>
            </a:fld>
            <a:endParaRPr lang="zh-CN" altLang="en-US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5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1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15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15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1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1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1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15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15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1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5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15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915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1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915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915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915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2" dur="1000"/>
                                        <p:tgtEl>
                                          <p:spTgt spid="915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5" dur="1000"/>
                                        <p:tgtEl>
                                          <p:spTgt spid="915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5479" grpId="0"/>
      <p:bldP spid="915480" grpId="0"/>
      <p:bldP spid="915483" grpId="0"/>
      <p:bldP spid="915484" grpId="0"/>
      <p:bldP spid="915489" grpId="0"/>
      <p:bldP spid="915490" grpId="0"/>
      <p:bldP spid="915491" grpId="0"/>
      <p:bldP spid="915492" grpId="0"/>
      <p:bldP spid="915493" grpId="0"/>
      <p:bldP spid="915494" grpId="0"/>
      <p:bldP spid="915495" grpId="0"/>
      <p:bldP spid="915496" grpId="0"/>
      <p:bldP spid="915500" grpId="0"/>
      <p:bldP spid="915501" grpId="0"/>
      <p:bldP spid="915505" grpId="0" bldLvl="0" animBg="1"/>
      <p:bldP spid="915506" grpId="0" bldLvl="0" animBg="1"/>
      <p:bldP spid="91550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6258" name="Rectangle 7"/>
          <p:cNvSpPr/>
          <p:nvPr/>
        </p:nvSpPr>
        <p:spPr>
          <a:xfrm>
            <a:off x="1143000" y="1828086"/>
            <a:ext cx="309880" cy="2990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endParaRPr lang="zh-CN" altLang="en-US" sz="135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96259" name="Picture 6" descr="y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6797" y="198200"/>
            <a:ext cx="2808684" cy="23288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6260" name="Rectangle 9"/>
          <p:cNvSpPr/>
          <p:nvPr/>
        </p:nvSpPr>
        <p:spPr>
          <a:xfrm>
            <a:off x="93345" y="299085"/>
            <a:ext cx="536194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 algn="l"/>
            <a:r>
              <a:rPr lang="en-US" altLang="zh-CN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2</a:t>
            </a:r>
            <a:r>
              <a:rPr lang="zh-CN" altLang="en-US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、</a:t>
            </a:r>
            <a:r>
              <a:rPr lang="en-US" altLang="zh-CN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读图，比较主要</a:t>
            </a:r>
            <a:r>
              <a:rPr lang="en-US" altLang="zh-CN" b="1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运输方式</a:t>
            </a:r>
            <a:r>
              <a:rPr lang="en-US" altLang="zh-CN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的</a:t>
            </a:r>
            <a:r>
              <a:rPr lang="en-US" altLang="zh-CN" b="1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运量和速度</a:t>
            </a:r>
            <a:r>
              <a:rPr lang="en-US" altLang="zh-CN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的特点，</a:t>
            </a:r>
            <a:endParaRPr lang="en-US" altLang="zh-CN" b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lvl="0" algn="l"/>
            <a:r>
              <a:rPr lang="en-US" altLang="zh-CN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     图中数字所代表的运输方式为 :</a:t>
            </a:r>
            <a:endParaRPr lang="en-US" altLang="zh-CN" b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lvl="0" algn="l"/>
            <a:r>
              <a:rPr lang="en-US" altLang="zh-CN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A．①水运、②铁路、③空运、④公路 	</a:t>
            </a:r>
            <a:endParaRPr lang="en-US" altLang="zh-CN" b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lvl="0" algn="l"/>
            <a:r>
              <a:rPr lang="en-US" altLang="zh-CN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B．①公路、②铁路、③空运、④水运</a:t>
            </a:r>
            <a:endParaRPr lang="en-US" altLang="zh-CN" b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lvl="0" algn="l"/>
            <a:r>
              <a:rPr lang="en-US" altLang="zh-CN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C．①铁路、②水运、③空运、④公路 </a:t>
            </a:r>
            <a:endParaRPr lang="en-US" altLang="zh-CN" b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lvl="0" algn="l"/>
            <a:r>
              <a:rPr lang="en-US" altLang="zh-CN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D．①公路、②水运、③空运、④铁路</a:t>
            </a:r>
            <a:endParaRPr lang="en-US" altLang="zh-CN" b="1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540375" y="299085"/>
            <a:ext cx="2269490" cy="2275205"/>
            <a:chOff x="8725" y="471"/>
            <a:chExt cx="3574" cy="3583"/>
          </a:xfrm>
        </p:grpSpPr>
        <p:sp>
          <p:nvSpPr>
            <p:cNvPr id="960524" name="Oval 12"/>
            <p:cNvSpPr/>
            <p:nvPr/>
          </p:nvSpPr>
          <p:spPr>
            <a:xfrm>
              <a:off x="8725" y="471"/>
              <a:ext cx="638" cy="766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sz="1350" u="none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960525" name="Oval 13"/>
            <p:cNvSpPr/>
            <p:nvPr/>
          </p:nvSpPr>
          <p:spPr>
            <a:xfrm>
              <a:off x="11277" y="3458"/>
              <a:ext cx="1022" cy="596"/>
            </a:xfrm>
            <a:prstGeom prst="ellipse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sz="1350" u="none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960526" name="Rectangle 14"/>
          <p:cNvSpPr/>
          <p:nvPr/>
        </p:nvSpPr>
        <p:spPr>
          <a:xfrm>
            <a:off x="7598966" y="1601946"/>
            <a:ext cx="759619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000" b="1" u="none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0030101010101" charset="-122"/>
              </a:rPr>
              <a:t>水运</a:t>
            </a:r>
            <a:endParaRPr lang="zh-CN" altLang="en-US" sz="2000" b="1" u="none" dirty="0">
              <a:solidFill>
                <a:srgbClr val="0000CC"/>
              </a:solidFill>
              <a:latin typeface="Times New Roman" panose="02020603050405020304" pitchFamily="18" charset="0"/>
              <a:ea typeface="黑体" panose="02010600030101010101" charset="-122"/>
            </a:endParaRPr>
          </a:p>
        </p:txBody>
      </p:sp>
      <p:sp>
        <p:nvSpPr>
          <p:cNvPr id="960527" name="Rectangle 15"/>
          <p:cNvSpPr/>
          <p:nvPr/>
        </p:nvSpPr>
        <p:spPr>
          <a:xfrm>
            <a:off x="6026150" y="198200"/>
            <a:ext cx="756047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/>
            <a:r>
              <a:rPr lang="zh-CN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空运</a:t>
            </a:r>
            <a:endParaRPr lang="zh-CN" altLang="en-US" sz="2000" b="1" dirty="0">
              <a:solidFill>
                <a:srgbClr val="0000CC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960528" name="Rectangle 16"/>
          <p:cNvSpPr/>
          <p:nvPr/>
        </p:nvSpPr>
        <p:spPr>
          <a:xfrm>
            <a:off x="6188075" y="1548369"/>
            <a:ext cx="756047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/>
            <a:r>
              <a:rPr lang="zh-CN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公路</a:t>
            </a:r>
            <a:endParaRPr lang="zh-CN" altLang="en-US" sz="2000" b="1" dirty="0">
              <a:solidFill>
                <a:srgbClr val="0000CC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960529" name="Rectangle 17"/>
          <p:cNvSpPr/>
          <p:nvPr/>
        </p:nvSpPr>
        <p:spPr>
          <a:xfrm>
            <a:off x="6890544" y="630396"/>
            <a:ext cx="809625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/>
            <a:r>
              <a:rPr lang="zh-CN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铁路</a:t>
            </a:r>
            <a:endParaRPr lang="zh-CN" altLang="en-US" sz="2000" b="1" dirty="0">
              <a:solidFill>
                <a:srgbClr val="0000CC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96269" name="Text Box 18"/>
          <p:cNvSpPr txBox="1"/>
          <p:nvPr/>
        </p:nvSpPr>
        <p:spPr>
          <a:xfrm>
            <a:off x="1925241" y="844154"/>
            <a:ext cx="2862263" cy="29908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1350" u="none" dirty="0"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en-US" sz="135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363980" y="2641600"/>
            <a:ext cx="6335395" cy="2153285"/>
            <a:chOff x="2444" y="2670"/>
            <a:chExt cx="9448" cy="3180"/>
          </a:xfrm>
        </p:grpSpPr>
        <p:grpSp>
          <p:nvGrpSpPr>
            <p:cNvPr id="5" name="组合 4"/>
            <p:cNvGrpSpPr/>
            <p:nvPr/>
          </p:nvGrpSpPr>
          <p:grpSpPr>
            <a:xfrm>
              <a:off x="2444" y="2670"/>
              <a:ext cx="9449" cy="3130"/>
              <a:chOff x="4929" y="2709"/>
              <a:chExt cx="6942" cy="2583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2">
                <a:lum bright="-12000" contrast="24000"/>
              </a:blip>
              <a:srcRect l="57672"/>
              <a:stretch>
                <a:fillRect/>
              </a:stretch>
            </p:blipFill>
            <p:spPr>
              <a:xfrm>
                <a:off x="7965" y="2724"/>
                <a:ext cx="3906" cy="2568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2">
                <a:lum bright="-12000" contrast="24000"/>
              </a:blip>
              <a:srcRect l="4410" t="-584" r="62094" b="8217"/>
              <a:stretch>
                <a:fillRect/>
              </a:stretch>
            </p:blipFill>
            <p:spPr>
              <a:xfrm>
                <a:off x="4929" y="2709"/>
                <a:ext cx="3091" cy="2372"/>
              </a:xfrm>
              <a:prstGeom prst="rect">
                <a:avLst/>
              </a:prstGeom>
            </p:spPr>
          </p:pic>
        </p:grpSp>
        <p:sp>
          <p:nvSpPr>
            <p:cNvPr id="6" name="矩形 5"/>
            <p:cNvSpPr/>
            <p:nvPr/>
          </p:nvSpPr>
          <p:spPr>
            <a:xfrm>
              <a:off x="5095" y="5444"/>
              <a:ext cx="4246" cy="4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/>
                <a:t>不同的交通运输方式</a:t>
              </a:r>
              <a:endParaRPr lang="zh-CN" altLang="en-US" sz="1600"/>
            </a:p>
          </p:txBody>
        </p:sp>
      </p:grp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6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6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60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60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0526" grpId="0"/>
      <p:bldP spid="960527" grpId="0"/>
      <p:bldP spid="960528" grpId="0"/>
      <p:bldP spid="9605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7281" name="Rectangle 3"/>
          <p:cNvSpPr/>
          <p:nvPr/>
        </p:nvSpPr>
        <p:spPr>
          <a:xfrm>
            <a:off x="1143000" y="1828086"/>
            <a:ext cx="309880" cy="2990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endParaRPr lang="zh-CN" altLang="en-US" sz="135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962888" name="Group 328"/>
          <p:cNvGraphicFramePr>
            <a:graphicFrameLocks noGrp="1"/>
          </p:cNvGraphicFramePr>
          <p:nvPr/>
        </p:nvGraphicFramePr>
        <p:xfrm>
          <a:off x="84535" y="979885"/>
          <a:ext cx="9033510" cy="3166745"/>
        </p:xfrm>
        <a:graphic>
          <a:graphicData uri="http://schemas.openxmlformats.org/drawingml/2006/table">
            <a:tbl>
              <a:tblPr/>
              <a:tblGrid>
                <a:gridCol w="1143635"/>
                <a:gridCol w="1148715"/>
                <a:gridCol w="1468755"/>
                <a:gridCol w="1457960"/>
                <a:gridCol w="3814445"/>
              </a:tblGrid>
              <a:tr h="365760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800" b="1" i="0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 Light" panose="020B0502040204020203" charset="-122"/>
                          <a:ea typeface="微软雅黑 Light" panose="020B0502040204020203" charset="-122"/>
                          <a:cs typeface="Times New Roman" panose="02020603050405020304" pitchFamily="18" charset="0"/>
                        </a:rPr>
                        <a:t>运输方式特点</a:t>
                      </a: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800" b="1" i="0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 Light" panose="020B0502040204020203" charset="-122"/>
                          <a:ea typeface="微软雅黑 Light" panose="020B0502040204020203" charset="-122"/>
                          <a:cs typeface="Times New Roman" panose="02020603050405020304" pitchFamily="18" charset="0"/>
                        </a:rPr>
                        <a:t>适宜的运输任务特点</a:t>
                      </a: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65760">
                <a:tc vMerge="1"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800" b="1" i="0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 Light" panose="020B0502040204020203" charset="-122"/>
                          <a:ea typeface="微软雅黑 Light" panose="020B0502040204020203" charset="-122"/>
                          <a:cs typeface="Times New Roman" panose="02020603050405020304" pitchFamily="18" charset="0"/>
                        </a:rPr>
                        <a:t>运量</a:t>
                      </a: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800" b="1" i="0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 Light" panose="020B0502040204020203" charset="-122"/>
                          <a:ea typeface="微软雅黑 Light" panose="020B0502040204020203" charset="-122"/>
                          <a:cs typeface="Times New Roman" panose="02020603050405020304" pitchFamily="18" charset="0"/>
                        </a:rPr>
                        <a:t>运速</a:t>
                      </a: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800" b="1" i="0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 Light" panose="020B0502040204020203" charset="-122"/>
                          <a:ea typeface="微软雅黑 Light" panose="020B0502040204020203" charset="-122"/>
                          <a:cs typeface="Times New Roman" panose="02020603050405020304" pitchFamily="18" charset="0"/>
                        </a:rPr>
                        <a:t>运价</a:t>
                      </a: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vMerge="1">
                  <a:tcPr/>
                </a:tc>
              </a:tr>
              <a:tr h="40703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800" b="1" i="0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 Light" panose="020B0502040204020203" charset="-122"/>
                          <a:ea typeface="微软雅黑 Light" panose="020B0502040204020203" charset="-122"/>
                          <a:cs typeface="Times New Roman" panose="02020603050405020304" pitchFamily="18" charset="0"/>
                        </a:rPr>
                        <a:t>公路</a:t>
                      </a: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095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800" b="1" i="0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 Light" panose="020B0502040204020203" charset="-122"/>
                          <a:ea typeface="微软雅黑 Light" panose="020B0502040204020203" charset="-122"/>
                          <a:cs typeface="Times New Roman" panose="02020603050405020304" pitchFamily="18" charset="0"/>
                        </a:rPr>
                        <a:t>铁路</a:t>
                      </a: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8451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800" b="1" i="0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水运 </a:t>
                      </a: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  <a:cs typeface="微软雅黑 Light" panose="020B0502040204020203" charset="-122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800" b="1" i="0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 Light" panose="020B0502040204020203" charset="-122"/>
                          <a:ea typeface="微软雅黑 Light" panose="020B0502040204020203" charset="-122"/>
                          <a:cs typeface="微软雅黑 Light" panose="020B0502040204020203" charset="-122"/>
                        </a:rPr>
                        <a:t>（海运）</a:t>
                      </a: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  <a:cs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40767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800" b="1" i="0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 Light" panose="020B0502040204020203" charset="-122"/>
                          <a:ea typeface="微软雅黑 Light" panose="020B0502040204020203" charset="-122"/>
                          <a:cs typeface="Times New Roman" panose="02020603050405020304" pitchFamily="18" charset="0"/>
                        </a:rPr>
                        <a:t>航空</a:t>
                      </a: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429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800" b="1" i="0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 Light" panose="020B0502040204020203" charset="-122"/>
                          <a:ea typeface="微软雅黑 Light" panose="020B0502040204020203" charset="-122"/>
                          <a:cs typeface="Times New Roman" panose="02020603050405020304" pitchFamily="18" charset="0"/>
                        </a:rPr>
                        <a:t>管道</a:t>
                      </a: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800" b="1" i="0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 Light" panose="020B0502040204020203" charset="-122"/>
                          <a:ea typeface="微软雅黑 Light" panose="020B0502040204020203" charset="-122"/>
                          <a:cs typeface="Times New Roman" panose="02020603050405020304" pitchFamily="18" charset="0"/>
                        </a:rPr>
                        <a:t>/</a:t>
                      </a:r>
                      <a:endParaRPr kumimoji="1" lang="en-US" altLang="zh-CN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800" b="1" i="0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 Light" panose="020B0502040204020203" charset="-122"/>
                          <a:ea typeface="微软雅黑 Light" panose="020B0502040204020203" charset="-122"/>
                          <a:cs typeface="Times New Roman" panose="02020603050405020304" pitchFamily="18" charset="0"/>
                        </a:rPr>
                        <a:t>/</a:t>
                      </a:r>
                      <a:endParaRPr kumimoji="1" lang="en-US" altLang="zh-CN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1800" b="1" i="0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 Light" panose="020B0502040204020203" charset="-122"/>
                          <a:ea typeface="微软雅黑 Light" panose="020B0502040204020203" charset="-122"/>
                          <a:cs typeface="Times New Roman" panose="02020603050405020304" pitchFamily="18" charset="0"/>
                        </a:rPr>
                        <a:t>/</a:t>
                      </a:r>
                      <a:endParaRPr kumimoji="1" lang="en-US" altLang="zh-CN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SzPct val="75000"/>
                        <a:defRPr kumimoji="1"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defRPr kumimoji="1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1" lang="zh-CN" altLang="en-US" sz="1800" b="1" i="0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 Light" panose="020B0502040204020203" charset="-122"/>
                        <a:ea typeface="微软雅黑 Light" panose="020B0502040204020203" charset="-12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962825" name="Text Box 265"/>
          <p:cNvSpPr txBox="1"/>
          <p:nvPr/>
        </p:nvSpPr>
        <p:spPr>
          <a:xfrm>
            <a:off x="1382634" y="2127012"/>
            <a:ext cx="431006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u="none" dirty="0">
                <a:solidFill>
                  <a:srgbClr val="FFFF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优</a:t>
            </a:r>
            <a:endParaRPr lang="zh-CN" altLang="en-US" sz="2400" b="1" u="none" dirty="0">
              <a:solidFill>
                <a:srgbClr val="FFFF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62826" name="Text Box 266"/>
          <p:cNvSpPr txBox="1"/>
          <p:nvPr/>
        </p:nvSpPr>
        <p:spPr>
          <a:xfrm>
            <a:off x="1382078" y="1681004"/>
            <a:ext cx="431006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u="none" dirty="0">
                <a:solidFill>
                  <a:srgbClr val="FFFF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中</a:t>
            </a:r>
            <a:endParaRPr lang="zh-CN" altLang="en-US" sz="2400" b="1" u="none" dirty="0">
              <a:solidFill>
                <a:srgbClr val="FFFF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62827" name="Text Box 267"/>
          <p:cNvSpPr txBox="1"/>
          <p:nvPr/>
        </p:nvSpPr>
        <p:spPr>
          <a:xfrm>
            <a:off x="1284605" y="2670810"/>
            <a:ext cx="12401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u="none" dirty="0">
                <a:solidFill>
                  <a:srgbClr val="FFFF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最优</a:t>
            </a:r>
            <a:endParaRPr lang="zh-CN" altLang="en-US" sz="2400" b="1" u="none" dirty="0">
              <a:solidFill>
                <a:srgbClr val="FFFF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62828" name="Text Box 268"/>
          <p:cNvSpPr txBox="1"/>
          <p:nvPr/>
        </p:nvSpPr>
        <p:spPr>
          <a:xfrm>
            <a:off x="1338263" y="3319463"/>
            <a:ext cx="431006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u="none" dirty="0">
                <a:solidFill>
                  <a:srgbClr val="FFFF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差</a:t>
            </a:r>
            <a:endParaRPr lang="zh-CN" altLang="en-US" sz="2400" b="1" u="none" dirty="0">
              <a:solidFill>
                <a:srgbClr val="FFFF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62829" name="Text Box 269"/>
          <p:cNvSpPr txBox="1"/>
          <p:nvPr/>
        </p:nvSpPr>
        <p:spPr>
          <a:xfrm>
            <a:off x="2771458" y="2078831"/>
            <a:ext cx="431006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u="none" dirty="0">
                <a:solidFill>
                  <a:srgbClr val="FFFF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优</a:t>
            </a:r>
            <a:endParaRPr lang="zh-CN" altLang="en-US" sz="2400" b="1" u="none" dirty="0">
              <a:solidFill>
                <a:srgbClr val="FFFF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62830" name="Text Box 270"/>
          <p:cNvSpPr txBox="1"/>
          <p:nvPr/>
        </p:nvSpPr>
        <p:spPr>
          <a:xfrm>
            <a:off x="2751217" y="1690609"/>
            <a:ext cx="431006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u="none" dirty="0">
                <a:solidFill>
                  <a:srgbClr val="FFFF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中</a:t>
            </a:r>
            <a:endParaRPr lang="zh-CN" altLang="en-US" sz="2400" b="1" u="none" dirty="0">
              <a:solidFill>
                <a:srgbClr val="FFFF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62831" name="Text Box 271"/>
          <p:cNvSpPr txBox="1"/>
          <p:nvPr/>
        </p:nvSpPr>
        <p:spPr>
          <a:xfrm>
            <a:off x="2645966" y="3329702"/>
            <a:ext cx="809625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u="none" dirty="0">
                <a:solidFill>
                  <a:srgbClr val="FFFF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最优</a:t>
            </a:r>
            <a:endParaRPr lang="zh-CN" altLang="en-US" sz="2400" b="1" u="none" dirty="0">
              <a:solidFill>
                <a:srgbClr val="FFFF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62832" name="Text Box 272"/>
          <p:cNvSpPr txBox="1"/>
          <p:nvPr/>
        </p:nvSpPr>
        <p:spPr>
          <a:xfrm>
            <a:off x="2771934" y="2651443"/>
            <a:ext cx="431006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u="none" dirty="0">
                <a:solidFill>
                  <a:srgbClr val="FFFF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差</a:t>
            </a:r>
            <a:endParaRPr lang="zh-CN" altLang="en-US" sz="2400" b="1" u="none" dirty="0">
              <a:solidFill>
                <a:srgbClr val="FFFF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62833" name="Text Box 273"/>
          <p:cNvSpPr txBox="1"/>
          <p:nvPr/>
        </p:nvSpPr>
        <p:spPr>
          <a:xfrm>
            <a:off x="4213781" y="2078752"/>
            <a:ext cx="431006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u="none" dirty="0">
                <a:solidFill>
                  <a:srgbClr val="FFFF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优</a:t>
            </a:r>
            <a:endParaRPr lang="zh-CN" altLang="en-US" sz="2400" b="1" u="none" dirty="0">
              <a:solidFill>
                <a:srgbClr val="FFFF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62834" name="Text Box 274"/>
          <p:cNvSpPr txBox="1"/>
          <p:nvPr/>
        </p:nvSpPr>
        <p:spPr>
          <a:xfrm>
            <a:off x="4233466" y="1690211"/>
            <a:ext cx="431006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u="none" dirty="0">
                <a:solidFill>
                  <a:srgbClr val="FFFF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中</a:t>
            </a:r>
            <a:endParaRPr lang="zh-CN" altLang="en-US" sz="2400" b="1" u="none" dirty="0">
              <a:solidFill>
                <a:srgbClr val="FFFF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62835" name="Text Box 275"/>
          <p:cNvSpPr txBox="1"/>
          <p:nvPr/>
        </p:nvSpPr>
        <p:spPr>
          <a:xfrm>
            <a:off x="4213860" y="3358277"/>
            <a:ext cx="431006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u="none" dirty="0">
                <a:solidFill>
                  <a:srgbClr val="FFFF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差</a:t>
            </a:r>
            <a:endParaRPr lang="zh-CN" altLang="en-US" sz="2400" b="1" u="none" dirty="0">
              <a:solidFill>
                <a:srgbClr val="FFFF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62836" name="Text Box 276"/>
          <p:cNvSpPr txBox="1"/>
          <p:nvPr/>
        </p:nvSpPr>
        <p:spPr>
          <a:xfrm>
            <a:off x="3988435" y="2651760"/>
            <a:ext cx="11677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u="none" dirty="0">
                <a:solidFill>
                  <a:srgbClr val="FFFF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最优</a:t>
            </a:r>
            <a:endParaRPr lang="zh-CN" altLang="en-US" sz="2400" b="1" u="none" dirty="0">
              <a:solidFill>
                <a:srgbClr val="FFFF00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62837" name="Text Box 277"/>
          <p:cNvSpPr txBox="1"/>
          <p:nvPr/>
        </p:nvSpPr>
        <p:spPr>
          <a:xfrm>
            <a:off x="5297170" y="1757680"/>
            <a:ext cx="335597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1400" b="1" dirty="0">
                <a:solidFill>
                  <a:srgbClr val="23FC4B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小运量，门对门，价值较高，中短途。</a:t>
            </a:r>
            <a:endParaRPr lang="zh-CN" altLang="en-US" sz="1400" b="1" dirty="0">
              <a:solidFill>
                <a:srgbClr val="23FC4B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sp>
        <p:nvSpPr>
          <p:cNvPr id="962844" name="Text Box 284"/>
          <p:cNvSpPr txBox="1"/>
          <p:nvPr/>
        </p:nvSpPr>
        <p:spPr>
          <a:xfrm>
            <a:off x="5314950" y="2140585"/>
            <a:ext cx="338518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1400" b="1" dirty="0">
                <a:solidFill>
                  <a:srgbClr val="23FC4B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大运量，非急迫，价值较低，中远途。</a:t>
            </a:r>
            <a:endParaRPr lang="zh-CN" altLang="en-US" sz="1400" b="1" dirty="0">
              <a:solidFill>
                <a:srgbClr val="23FC4B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sp>
        <p:nvSpPr>
          <p:cNvPr id="962845" name="Text Box 285"/>
          <p:cNvSpPr txBox="1"/>
          <p:nvPr/>
        </p:nvSpPr>
        <p:spPr>
          <a:xfrm>
            <a:off x="5287645" y="2669540"/>
            <a:ext cx="3365500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1400" b="1" dirty="0">
                <a:solidFill>
                  <a:srgbClr val="23FC4B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大运量，非急迫，价值低，中远途。</a:t>
            </a:r>
            <a:endParaRPr lang="zh-CN" altLang="en-US" sz="1400" b="1" dirty="0">
              <a:solidFill>
                <a:srgbClr val="23FC4B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sp>
        <p:nvSpPr>
          <p:cNvPr id="962846" name="Text Box 286"/>
          <p:cNvSpPr txBox="1"/>
          <p:nvPr/>
        </p:nvSpPr>
        <p:spPr>
          <a:xfrm>
            <a:off x="5314950" y="3423920"/>
            <a:ext cx="380301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1400" b="1" u="none" dirty="0">
                <a:solidFill>
                  <a:srgbClr val="23FC4B"/>
                </a:solidFill>
                <a:latin typeface="微软雅黑 Light" panose="020B0502040204020203" charset="-122"/>
                <a:ea typeface="微软雅黑 Light" panose="020B0502040204020203" charset="-122"/>
              </a:rPr>
              <a:t>小运量，紧迫，贵重，中远途（登机费时）</a:t>
            </a:r>
            <a:endParaRPr lang="zh-CN" altLang="en-US" sz="1400" b="1" u="none" dirty="0">
              <a:solidFill>
                <a:srgbClr val="23FC4B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7346" name="Rectangle 288"/>
          <p:cNvSpPr/>
          <p:nvPr/>
        </p:nvSpPr>
        <p:spPr>
          <a:xfrm>
            <a:off x="508397" y="86916"/>
            <a:ext cx="8026003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2000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3</a:t>
            </a:r>
            <a:r>
              <a:rPr lang="zh-CN" altLang="en-US" sz="2000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、比较主要运输方式，用</a:t>
            </a:r>
            <a:r>
              <a:rPr lang="zh-CN" altLang="en-US" sz="2000" b="1" u="none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“最优，优，中，差”</a:t>
            </a:r>
            <a:r>
              <a:rPr lang="zh-CN" altLang="en-US" sz="2000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来形容各种运输方式的特点，概括各种方式适宜承担的运输任务特点。</a:t>
            </a:r>
            <a:endParaRPr lang="zh-CN" altLang="en-US" sz="2000" b="1" u="none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962853" name="Rectangle 293"/>
          <p:cNvSpPr/>
          <p:nvPr/>
        </p:nvSpPr>
        <p:spPr>
          <a:xfrm>
            <a:off x="1382395" y="3792220"/>
            <a:ext cx="6438900" cy="32385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algn="l"/>
            <a:r>
              <a:rPr b="1" u="none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连续性好，运量大，运价低，安全性高，占地少</a:t>
            </a:r>
            <a:r>
              <a:rPr lang="en-US" b="1" u="none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,</a:t>
            </a:r>
            <a:r>
              <a:rPr b="1" u="none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灵活性差</a:t>
            </a:r>
            <a:r>
              <a:rPr lang="zh-CN" b="1" u="none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。</a:t>
            </a:r>
            <a:endParaRPr lang="zh-CN" b="1" u="none" dirty="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grpSp>
        <p:nvGrpSpPr>
          <p:cNvPr id="962889" name="Group 329"/>
          <p:cNvGrpSpPr/>
          <p:nvPr/>
        </p:nvGrpSpPr>
        <p:grpSpPr>
          <a:xfrm>
            <a:off x="2434194" y="1653540"/>
            <a:ext cx="2853928" cy="2126456"/>
            <a:chOff x="476" y="1253"/>
            <a:chExt cx="1980" cy="2450"/>
          </a:xfrm>
        </p:grpSpPr>
        <p:pic>
          <p:nvPicPr>
            <p:cNvPr id="97352" name="Picture 330" descr="T01324~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6" y="1253"/>
              <a:ext cx="1980" cy="245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97353" name="Text Box 331"/>
            <p:cNvSpPr txBox="1"/>
            <p:nvPr/>
          </p:nvSpPr>
          <p:spPr>
            <a:xfrm>
              <a:off x="521" y="1344"/>
              <a:ext cx="1044" cy="37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1500" b="1" u="none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0030101010101" charset="-122"/>
                </a:rPr>
                <a:t>管道运输</a:t>
              </a:r>
              <a:endParaRPr lang="zh-CN" altLang="en-US" sz="1500" b="1" u="none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</a:endParaRPr>
            </a:p>
          </p:txBody>
        </p:sp>
      </p:grpSp>
      <p:sp>
        <p:nvSpPr>
          <p:cNvPr id="962892" name="Text Box 332"/>
          <p:cNvSpPr txBox="1"/>
          <p:nvPr/>
        </p:nvSpPr>
        <p:spPr>
          <a:xfrm>
            <a:off x="3582988" y="1719660"/>
            <a:ext cx="1837135" cy="922020"/>
          </a:xfrm>
          <a:prstGeom prst="rect">
            <a:avLst/>
          </a:prstGeom>
          <a:solidFill>
            <a:srgbClr val="FF3300"/>
          </a:solidFill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1350" b="1" u="none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北京</a:t>
            </a:r>
            <a:r>
              <a:rPr lang="en-US" altLang="zh-CN" sz="1350" b="1" u="none" dirty="0">
                <a:solidFill>
                  <a:schemeClr val="bg1"/>
                </a:solidFill>
                <a:latin typeface="Times New Roman" panose="02020603050405020304" pitchFamily="18" charset="0"/>
                <a:ea typeface="楷体_GB2312" panose="02010609030101010101" pitchFamily="49" charset="-122"/>
              </a:rPr>
              <a:t>—</a:t>
            </a:r>
            <a:r>
              <a:rPr lang="zh-CN" altLang="en-US" sz="1350" b="1" u="none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石家庄（</a:t>
            </a:r>
            <a:r>
              <a:rPr lang="en-US" altLang="zh-CN" sz="1350" u="none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330km</a:t>
            </a:r>
            <a:r>
              <a:rPr lang="zh-CN" altLang="en-US" sz="1350" b="1" u="none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）汽车票价：均价</a:t>
            </a:r>
            <a:r>
              <a:rPr lang="en-US" altLang="zh-CN" sz="1350" b="1" u="none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90</a:t>
            </a:r>
            <a:r>
              <a:rPr lang="zh-CN" altLang="en-US" sz="1350" b="1" u="none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元；</a:t>
            </a:r>
            <a:r>
              <a:rPr lang="en-US" altLang="zh-CN" sz="1350" b="1" u="none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K-</a:t>
            </a:r>
            <a:r>
              <a:rPr lang="zh-CN" altLang="en-US" sz="1350" b="1" u="none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火车票价：</a:t>
            </a:r>
            <a:r>
              <a:rPr lang="en-US" altLang="zh-CN" sz="1350" b="1" u="none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43.5</a:t>
            </a:r>
            <a:r>
              <a:rPr lang="zh-CN" altLang="en-US" sz="1350" b="1" u="none" dirty="0">
                <a:solidFill>
                  <a:schemeClr val="bg1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元</a:t>
            </a:r>
            <a:endParaRPr lang="zh-CN" altLang="en-US" sz="1350" b="1" u="none" dirty="0">
              <a:solidFill>
                <a:schemeClr val="bg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97355" name="AutoShape 333"/>
          <p:cNvSpPr/>
          <p:nvPr/>
        </p:nvSpPr>
        <p:spPr>
          <a:xfrm>
            <a:off x="4780121" y="1479074"/>
            <a:ext cx="216694" cy="161925"/>
          </a:xfrm>
          <a:prstGeom prst="actionButtonInformation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p>
            <a:endParaRPr lang="zh-CN" altLang="en-US" sz="135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p>
            <a:fld id="{49AE70B2-8BF9-45C0-BB95-33D1B9D3A854}" type="slidenum">
              <a:rPr lang="zh-CN" altLang="en-US" sz="1200" b="1" smtClean="0">
                <a:solidFill>
                  <a:schemeClr val="tx1"/>
                </a:solidFill>
              </a:rPr>
            </a:fld>
            <a:endParaRPr lang="zh-CN" altLang="en-US" sz="1200" b="1" smtClean="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84250" y="4312920"/>
            <a:ext cx="54743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1" lang="zh-CN" altLang="en-US" sz="2400" b="1" smtClean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  <a:cs typeface="Times New Roman" panose="02020603050405020304" pitchFamily="18" charset="0"/>
                <a:sym typeface="+mn-ea"/>
              </a:rPr>
              <a:t>根据运输任务特点选择合适的运输方式</a:t>
            </a:r>
            <a:endParaRPr kumimoji="1" lang="zh-CN" altLang="en-US" sz="2400" b="1" smtClean="0">
              <a:solidFill>
                <a:srgbClr val="FF0000"/>
              </a:solidFill>
              <a:latin typeface="微软雅黑 Light" panose="020B0502040204020203" charset="-122"/>
              <a:ea typeface="微软雅黑 Light" panose="020B0502040204020203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6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6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6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62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62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62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62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62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962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62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962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962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6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962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962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7" dur="500"/>
                                        <p:tgtEl>
                                          <p:spTgt spid="96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962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73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355"/>
                  </p:tgtEl>
                </p:cond>
              </p:nextCondLst>
            </p:seq>
          </p:childTnLst>
        </p:cTn>
      </p:par>
    </p:tnLst>
    <p:bldLst>
      <p:bldP spid="962825" grpId="0"/>
      <p:bldP spid="962826" grpId="0"/>
      <p:bldP spid="962827" grpId="0"/>
      <p:bldP spid="962828" grpId="0"/>
      <p:bldP spid="962829" grpId="0"/>
      <p:bldP spid="962830" grpId="0"/>
      <p:bldP spid="962831" grpId="0"/>
      <p:bldP spid="962832" grpId="0"/>
      <p:bldP spid="962833" grpId="0"/>
      <p:bldP spid="962834" grpId="0"/>
      <p:bldP spid="962835" grpId="0"/>
      <p:bldP spid="962836" grpId="0"/>
      <p:bldP spid="962837" grpId="0"/>
      <p:bldP spid="962844" grpId="0"/>
      <p:bldP spid="962845" grpId="0"/>
      <p:bldP spid="962846" grpId="0"/>
      <p:bldP spid="962853" grpId="0" bldLvl="0" animBg="1"/>
      <p:bldP spid="962892" grpId="0" bldLvl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2162" name="Rectangle 16"/>
          <p:cNvSpPr/>
          <p:nvPr/>
        </p:nvSpPr>
        <p:spPr>
          <a:xfrm>
            <a:off x="257175" y="1203960"/>
            <a:ext cx="6933565" cy="316928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A.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宝钢从澳大利亚运进</a:t>
            </a:r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20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万吨铁矿石    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B.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从大庆输送原油到大连炼油厂        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C.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中国向日本运送救灾药品和地震救援队（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D.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从伊春（东北林区）运输木材到北京  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E.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从海南运输大批新鲜蔬菜、瓜果到北京（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F.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从澳大利亚运送</a:t>
            </a:r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1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吨大龙虾到北京     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G.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从密云县城运输家具到密云某度假村  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H.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从杭州运</a:t>
            </a:r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2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万吨化肥到扬州           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K.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从山西大同运</a:t>
            </a:r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2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万吨电煤到广州       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  <a:p>
            <a:pPr indent="266700"/>
            <a:r>
              <a:rPr lang="en-US" altLang="zh-CN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L.</a:t>
            </a:r>
            <a:r>
              <a:rPr lang="zh-CN" altLang="en-US" sz="2000" b="1" u="none" dirty="0">
                <a:solidFill>
                  <a:schemeClr val="tx1"/>
                </a:solidFill>
                <a:latin typeface="黑体" panose="02010600030101010101" charset="-122"/>
                <a:ea typeface="黑体" panose="02010600030101010101" charset="-122"/>
              </a:rPr>
              <a:t>美国硅谷向北京中关村发送某芯片产品（        ）</a:t>
            </a:r>
            <a:endParaRPr lang="zh-CN" altLang="en-US" sz="2000" b="1" u="none" dirty="0">
              <a:solidFill>
                <a:schemeClr val="tx1"/>
              </a:solidFill>
              <a:latin typeface="黑体" panose="02010600030101010101" charset="-122"/>
              <a:ea typeface="黑体" panose="02010600030101010101" charset="-122"/>
            </a:endParaRPr>
          </a:p>
        </p:txBody>
      </p:sp>
      <p:sp>
        <p:nvSpPr>
          <p:cNvPr id="772113" name="Text Box 17"/>
          <p:cNvSpPr txBox="1"/>
          <p:nvPr/>
        </p:nvSpPr>
        <p:spPr>
          <a:xfrm>
            <a:off x="5306060" y="1207135"/>
            <a:ext cx="178625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u="none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</a:rPr>
              <a:t>水运（海运）</a:t>
            </a:r>
            <a:endParaRPr lang="zh-CN" altLang="en-US" sz="2000" b="1" u="none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</a:endParaRPr>
          </a:p>
        </p:txBody>
      </p:sp>
      <p:sp>
        <p:nvSpPr>
          <p:cNvPr id="772114" name="Text Box 18"/>
          <p:cNvSpPr txBox="1"/>
          <p:nvPr/>
        </p:nvSpPr>
        <p:spPr>
          <a:xfrm>
            <a:off x="5463064" y="1502649"/>
            <a:ext cx="756047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u="none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</a:rPr>
              <a:t>管道</a:t>
            </a:r>
            <a:endParaRPr lang="zh-CN" altLang="en-US" sz="2000" b="1" u="none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</a:endParaRPr>
          </a:p>
        </p:txBody>
      </p:sp>
      <p:sp>
        <p:nvSpPr>
          <p:cNvPr id="772115" name="Text Box 19"/>
          <p:cNvSpPr txBox="1"/>
          <p:nvPr/>
        </p:nvSpPr>
        <p:spPr>
          <a:xfrm>
            <a:off x="5484019" y="1815704"/>
            <a:ext cx="756047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航空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772116" name="Text Box 20"/>
          <p:cNvSpPr txBox="1"/>
          <p:nvPr/>
        </p:nvSpPr>
        <p:spPr>
          <a:xfrm>
            <a:off x="5462429" y="2117725"/>
            <a:ext cx="756047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铁路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772117" name="Text Box 21"/>
          <p:cNvSpPr txBox="1"/>
          <p:nvPr/>
        </p:nvSpPr>
        <p:spPr>
          <a:xfrm>
            <a:off x="5477034" y="2421017"/>
            <a:ext cx="756047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铁路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772119" name="Text Box 23"/>
          <p:cNvSpPr txBox="1"/>
          <p:nvPr/>
        </p:nvSpPr>
        <p:spPr>
          <a:xfrm>
            <a:off x="5457984" y="2748439"/>
            <a:ext cx="756047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航空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772120" name="Text Box 24"/>
          <p:cNvSpPr txBox="1"/>
          <p:nvPr/>
        </p:nvSpPr>
        <p:spPr>
          <a:xfrm>
            <a:off x="5436394" y="3050461"/>
            <a:ext cx="756047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公路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772121" name="Text Box 25"/>
          <p:cNvSpPr txBox="1"/>
          <p:nvPr/>
        </p:nvSpPr>
        <p:spPr>
          <a:xfrm>
            <a:off x="5262245" y="3343275"/>
            <a:ext cx="194945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水运（河运）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772122" name="Text Box 26"/>
          <p:cNvSpPr txBox="1"/>
          <p:nvPr/>
        </p:nvSpPr>
        <p:spPr>
          <a:xfrm>
            <a:off x="5299710" y="3663315"/>
            <a:ext cx="261747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铁路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-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海运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772123" name="Text Box 27"/>
          <p:cNvSpPr txBox="1"/>
          <p:nvPr/>
        </p:nvSpPr>
        <p:spPr>
          <a:xfrm>
            <a:off x="5484019" y="3974386"/>
            <a:ext cx="756047" cy="39878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lvl="0"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0030101010101" charset="-122"/>
                <a:sym typeface="+mn-ea"/>
              </a:rPr>
              <a:t>航空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0030101010101" charset="-122"/>
              <a:sym typeface="+mn-ea"/>
            </a:endParaRPr>
          </a:p>
        </p:txBody>
      </p:sp>
      <p:sp>
        <p:nvSpPr>
          <p:cNvPr id="772129" name="AutoShape 33">
            <a:hlinkClick r:id="rId1" action="ppaction://hlinksldjump"/>
          </p:cNvPr>
          <p:cNvSpPr/>
          <p:nvPr/>
        </p:nvSpPr>
        <p:spPr>
          <a:xfrm>
            <a:off x="7316391" y="1313260"/>
            <a:ext cx="378619" cy="216694"/>
          </a:xfrm>
          <a:prstGeom prst="actionButtonForwardNext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p>
            <a:endParaRPr lang="zh-CN" altLang="en-US" sz="200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72131" name="AutoShape 35">
            <a:hlinkClick r:id="rId1" action="ppaction://hlinksldjump"/>
          </p:cNvPr>
          <p:cNvSpPr/>
          <p:nvPr/>
        </p:nvSpPr>
        <p:spPr>
          <a:xfrm>
            <a:off x="7325916" y="4026694"/>
            <a:ext cx="378619" cy="216694"/>
          </a:xfrm>
          <a:prstGeom prst="actionButtonForwardNext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p>
            <a:endParaRPr lang="zh-CN" altLang="en-US" sz="200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72134" name="AutoShape 38">
            <a:hlinkClick r:id="rId2" action="ppaction://hlinksldjump"/>
          </p:cNvPr>
          <p:cNvSpPr/>
          <p:nvPr/>
        </p:nvSpPr>
        <p:spPr>
          <a:xfrm>
            <a:off x="7325916" y="2263379"/>
            <a:ext cx="379809" cy="215503"/>
          </a:xfrm>
          <a:prstGeom prst="actionButtonForwardNext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p>
            <a:endParaRPr lang="zh-CN" altLang="en-US" sz="200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72135" name="AutoShape 39">
            <a:hlinkClick r:id="rId2" action="ppaction://hlinksldjump"/>
          </p:cNvPr>
          <p:cNvSpPr/>
          <p:nvPr/>
        </p:nvSpPr>
        <p:spPr>
          <a:xfrm>
            <a:off x="7325916" y="2571750"/>
            <a:ext cx="379809" cy="215504"/>
          </a:xfrm>
          <a:prstGeom prst="actionButtonForwardNext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p>
            <a:endParaRPr lang="zh-CN" altLang="en-US" sz="200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72136" name="AutoShape 40">
            <a:hlinkClick r:id="rId2" action="ppaction://hlinksldjump"/>
          </p:cNvPr>
          <p:cNvSpPr/>
          <p:nvPr/>
        </p:nvSpPr>
        <p:spPr>
          <a:xfrm>
            <a:off x="7325916" y="3429000"/>
            <a:ext cx="379809" cy="215504"/>
          </a:xfrm>
          <a:prstGeom prst="actionButtonForwardNext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p>
            <a:endParaRPr lang="zh-CN" altLang="en-US" sz="200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72137" name="AutoShape 41">
            <a:hlinkClick r:id="rId2" action="ppaction://hlinksldjump"/>
          </p:cNvPr>
          <p:cNvSpPr/>
          <p:nvPr/>
        </p:nvSpPr>
        <p:spPr>
          <a:xfrm>
            <a:off x="7325916" y="3708797"/>
            <a:ext cx="379809" cy="215503"/>
          </a:xfrm>
          <a:prstGeom prst="actionButtonForwardNext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p>
            <a:endParaRPr lang="zh-CN" altLang="en-US" sz="200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184" name="Oval 42"/>
          <p:cNvSpPr/>
          <p:nvPr/>
        </p:nvSpPr>
        <p:spPr>
          <a:xfrm>
            <a:off x="2470150" y="557530"/>
            <a:ext cx="1106170" cy="432435"/>
          </a:xfrm>
          <a:prstGeom prst="ellipse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200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2185" name="Oval 44"/>
          <p:cNvSpPr/>
          <p:nvPr/>
        </p:nvSpPr>
        <p:spPr>
          <a:xfrm>
            <a:off x="5429885" y="537845"/>
            <a:ext cx="1115060" cy="432435"/>
          </a:xfrm>
          <a:prstGeom prst="ellipse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200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5128" name="Text Box 8"/>
          <p:cNvSpPr txBox="1"/>
          <p:nvPr/>
        </p:nvSpPr>
        <p:spPr>
          <a:xfrm>
            <a:off x="257175" y="575945"/>
            <a:ext cx="7545705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fontAlgn="base" hangingPunct="1">
              <a:spcBef>
                <a:spcPct val="50000"/>
              </a:spcBef>
              <a:buNone/>
            </a:pPr>
            <a:r>
              <a:rPr lang="zh-CN" altLang="zh-CN" sz="2100" dirty="0">
                <a:solidFill>
                  <a:srgbClr val="FF0000"/>
                </a:solidFill>
                <a:sym typeface="+mn-ea"/>
              </a:rPr>
              <a:t>【任务一】</a:t>
            </a:r>
            <a:r>
              <a:rPr lang="zh-CN" altLang="en-US" sz="2100" b="1" dirty="0">
                <a:latin typeface="黑体" panose="02010600030101010101" charset="-122"/>
                <a:ea typeface="黑体" panose="02010600030101010101" charset="-122"/>
                <a:sym typeface="+mn-ea"/>
              </a:rPr>
              <a:t>为下列运输任务选择适当的交通运输方式。</a:t>
            </a:r>
            <a:endParaRPr lang="zh-CN" altLang="en-US" sz="2100" b="1" strike="noStrike" noProof="1" dirty="0">
              <a:solidFill>
                <a:schemeClr val="tx1"/>
              </a:solidFill>
              <a:latin typeface="+mn-lt"/>
              <a:ea typeface="黑体" panose="02010600030101010101" charset="-122"/>
              <a:cs typeface="+mn-cs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762750" y="4762963"/>
            <a:ext cx="2025000" cy="237629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62852" name="AutoShape 292"/>
          <p:cNvSpPr/>
          <p:nvPr/>
        </p:nvSpPr>
        <p:spPr>
          <a:xfrm>
            <a:off x="5354955" y="4373245"/>
            <a:ext cx="996315" cy="325755"/>
          </a:xfrm>
          <a:prstGeom prst="actionButtonBlank">
            <a:avLst/>
          </a:prstGeom>
          <a:solidFill>
            <a:schemeClr val="accent1"/>
          </a:solidFill>
          <a:ln w="9525">
            <a:noFill/>
          </a:ln>
        </p:spPr>
        <p:txBody>
          <a:bodyPr wrap="none" anchor="ctr" anchorCtr="0"/>
          <a:p>
            <a:pPr algn="ctr"/>
            <a:r>
              <a:rPr lang="zh-CN" altLang="en-US" sz="1600" u="none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回馈问题</a:t>
            </a:r>
            <a:endParaRPr lang="zh-CN" altLang="en-US" sz="1600" u="none" dirty="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7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7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7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7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7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7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7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72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7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2113" grpId="0"/>
      <p:bldP spid="772114" grpId="0"/>
      <p:bldP spid="772115" grpId="0"/>
      <p:bldP spid="772116" grpId="0"/>
      <p:bldP spid="772117" grpId="0"/>
      <p:bldP spid="772119" grpId="0"/>
      <p:bldP spid="772120" grpId="0"/>
      <p:bldP spid="772121" grpId="0"/>
      <p:bldP spid="772122" grpId="0"/>
      <p:bldP spid="772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801063"/>
            <a:ext cx="2025000" cy="237629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65735" y="81280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olidFill>
                  <a:srgbClr val="FF0000"/>
                </a:solidFill>
                <a:sym typeface="+mn-ea"/>
              </a:rPr>
              <a:t>交通布局：</a:t>
            </a:r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lum bright="-6000" contrast="30000"/>
          </a:blip>
          <a:srcRect l="9272" r="9879"/>
          <a:stretch>
            <a:fillRect/>
          </a:stretch>
        </p:blipFill>
        <p:spPr>
          <a:xfrm>
            <a:off x="12065" y="652780"/>
            <a:ext cx="4458335" cy="364363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732280" y="2709545"/>
            <a:ext cx="812165" cy="71628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333500" y="90805"/>
            <a:ext cx="77012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600">
                <a:sym typeface="+mn-ea"/>
              </a:rPr>
              <a:t>交通运输业的空间分布和地域组合。（包括交通线网的布局和站点、码头的布局等）</a:t>
            </a:r>
            <a:endParaRPr lang="zh-CN" altLang="en-US" sz="1600"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628515" y="796925"/>
            <a:ext cx="4168775" cy="3448120"/>
            <a:chOff x="-119" y="807"/>
            <a:chExt cx="8893" cy="742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>
              <a:lum bright="-30000" contrast="60000"/>
            </a:blip>
            <a:stretch>
              <a:fillRect/>
            </a:stretch>
          </p:blipFill>
          <p:spPr>
            <a:xfrm>
              <a:off x="-119" y="807"/>
              <a:ext cx="8893" cy="7229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915" y="7509"/>
              <a:ext cx="6818" cy="7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r>
                <a:rPr lang="zh-CN" altLang="en-US" sz="1600" b="1"/>
                <a:t>我国中长期高速铁路网规划图</a:t>
              </a:r>
              <a:endParaRPr lang="zh-CN" altLang="en-US" sz="16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101378" name="图片 3" descr="textimage55.jpeg"/>
          <p:cNvPicPr>
            <a:picLocks noChangeAspect="1"/>
          </p:cNvPicPr>
          <p:nvPr/>
        </p:nvPicPr>
        <p:blipFill>
          <a:blip r:embed="rId1">
            <a:lum bright="-12000" contrast="35999"/>
          </a:blip>
          <a:stretch>
            <a:fillRect/>
          </a:stretch>
        </p:blipFill>
        <p:spPr>
          <a:xfrm>
            <a:off x="4220766" y="54769"/>
            <a:ext cx="4468415" cy="38457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379" name="Rectangle 3"/>
          <p:cNvSpPr/>
          <p:nvPr/>
        </p:nvSpPr>
        <p:spPr>
          <a:xfrm>
            <a:off x="1143000" y="1828086"/>
            <a:ext cx="309880" cy="29908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endParaRPr lang="zh-CN" altLang="en-US" sz="1350" u="none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01380" name="Rectangle 9"/>
          <p:cNvSpPr/>
          <p:nvPr/>
        </p:nvSpPr>
        <p:spPr>
          <a:xfrm>
            <a:off x="17780" y="195580"/>
            <a:ext cx="416750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zh-CN" sz="2000" dirty="0">
                <a:solidFill>
                  <a:srgbClr val="FF0000"/>
                </a:solidFill>
                <a:sym typeface="+mn-ea"/>
              </a:rPr>
              <a:t>【任务三】</a:t>
            </a:r>
            <a:endParaRPr lang="zh-CN" altLang="zh-CN" sz="2000" dirty="0">
              <a:solidFill>
                <a:srgbClr val="FF0000"/>
              </a:solidFill>
              <a:sym typeface="+mn-ea"/>
            </a:endParaRPr>
          </a:p>
          <a:p>
            <a:r>
              <a:rPr lang="en-US" altLang="zh-CN" sz="2000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1</a:t>
            </a:r>
            <a:r>
              <a:rPr lang="zh-CN" altLang="en-US" sz="2000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、读四川交通图，比较其东、西部交通运输的分布特点。</a:t>
            </a:r>
            <a:endParaRPr lang="zh-CN" altLang="en-US" sz="2000" b="1" u="none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101381" name="Rectangle 10"/>
          <p:cNvSpPr/>
          <p:nvPr/>
        </p:nvSpPr>
        <p:spPr>
          <a:xfrm>
            <a:off x="17860" y="2768124"/>
            <a:ext cx="3851671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000" b="1" u="none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</a:rPr>
              <a:t>2、读图</a:t>
            </a:r>
            <a:r>
              <a:rPr lang="zh-CN" altLang="en-US" sz="2000" b="1" dirty="0">
                <a:solidFill>
                  <a:schemeClr val="tx1"/>
                </a:solidFill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尝试说出导致这种分布状况的主要原因。</a:t>
            </a:r>
            <a:endParaRPr lang="zh-CN" altLang="en-US" sz="2000" b="1" u="none" dirty="0">
              <a:solidFill>
                <a:schemeClr val="tx1"/>
              </a:solidFill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grpSp>
        <p:nvGrpSpPr>
          <p:cNvPr id="101385" name="Group 22"/>
          <p:cNvGrpSpPr/>
          <p:nvPr/>
        </p:nvGrpSpPr>
        <p:grpSpPr>
          <a:xfrm>
            <a:off x="6407944" y="1527572"/>
            <a:ext cx="1026319" cy="342900"/>
            <a:chOff x="4286" y="1192"/>
            <a:chExt cx="862" cy="288"/>
          </a:xfrm>
        </p:grpSpPr>
        <p:sp>
          <p:nvSpPr>
            <p:cNvPr id="101386" name="Oval 20"/>
            <p:cNvSpPr/>
            <p:nvPr/>
          </p:nvSpPr>
          <p:spPr>
            <a:xfrm>
              <a:off x="4286" y="1389"/>
              <a:ext cx="91" cy="91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p>
              <a:endParaRPr lang="zh-CN" altLang="en-US" sz="1350" u="none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01387" name="Text Box 21"/>
            <p:cNvSpPr txBox="1"/>
            <p:nvPr/>
          </p:nvSpPr>
          <p:spPr>
            <a:xfrm>
              <a:off x="4332" y="1192"/>
              <a:ext cx="816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>
                <a:spcBef>
                  <a:spcPct val="50000"/>
                </a:spcBef>
              </a:pPr>
              <a:endParaRPr lang="zh-CN" altLang="en-US" sz="1350" b="1" u="none" dirty="0">
                <a:latin typeface="Times New Roman" panose="02020603050405020304" pitchFamily="18" charset="0"/>
                <a:ea typeface="黑体" panose="02010600030101010101" charset="-122"/>
              </a:endParaRPr>
            </a:p>
          </p:txBody>
        </p:sp>
      </p:grpSp>
      <p:sp>
        <p:nvSpPr>
          <p:cNvPr id="963615" name="Line 31"/>
          <p:cNvSpPr/>
          <p:nvPr/>
        </p:nvSpPr>
        <p:spPr>
          <a:xfrm>
            <a:off x="6138863" y="88106"/>
            <a:ext cx="0" cy="3780235"/>
          </a:xfrm>
          <a:prstGeom prst="line">
            <a:avLst/>
          </a:prstGeom>
          <a:ln w="571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01391" name="Line 32"/>
          <p:cNvSpPr/>
          <p:nvPr/>
        </p:nvSpPr>
        <p:spPr>
          <a:xfrm>
            <a:off x="7056835" y="2571750"/>
            <a:ext cx="378619" cy="0"/>
          </a:xfrm>
          <a:prstGeom prst="line">
            <a:avLst/>
          </a:prstGeom>
          <a:ln w="28575" cap="flat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63609" name="Text Box 25"/>
          <p:cNvSpPr txBox="1"/>
          <p:nvPr/>
        </p:nvSpPr>
        <p:spPr>
          <a:xfrm>
            <a:off x="84455" y="1324610"/>
            <a:ext cx="3768725" cy="984885"/>
          </a:xfrm>
          <a:prstGeom prst="rect">
            <a:avLst/>
          </a:prstGeom>
          <a:noFill/>
          <a:ln w="2857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0" tIns="0" rIns="0" bIns="0" anchor="t" anchorCtr="0">
            <a:spAutoFit/>
          </a:bodyPr>
          <a:p>
            <a:r>
              <a:rPr lang="zh-CN" altLang="en-US" sz="1600" b="1" u="none" dirty="0">
                <a:latin typeface="微软雅黑 Light" panose="020B0502040204020203" charset="-122"/>
                <a:ea typeface="微软雅黑 Light" panose="020B0502040204020203" charset="-122"/>
              </a:rPr>
              <a:t>东部交通</a:t>
            </a:r>
            <a:r>
              <a:rPr lang="zh-CN" altLang="en-US" sz="1600" b="1" u="none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点、线</a:t>
            </a:r>
            <a:r>
              <a:rPr lang="zh-CN" altLang="en-US" sz="1600" b="1" u="none" dirty="0">
                <a:latin typeface="微软雅黑 Light" panose="020B0502040204020203" charset="-122"/>
                <a:ea typeface="微软雅黑 Light" panose="020B0502040204020203" charset="-122"/>
              </a:rPr>
              <a:t>密集，西部较稀疏。</a:t>
            </a:r>
            <a:endParaRPr lang="zh-CN" altLang="en-US" sz="1600" b="1" u="none" dirty="0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zh-CN" altLang="en-US" sz="1600" b="1" u="none" dirty="0">
                <a:latin typeface="微软雅黑 Light" panose="020B0502040204020203" charset="-122"/>
                <a:ea typeface="微软雅黑 Light" panose="020B0502040204020203" charset="-122"/>
              </a:rPr>
              <a:t>东部交通线路分布形成</a:t>
            </a:r>
            <a:r>
              <a:rPr lang="zh-CN" altLang="en-US" sz="1600" b="1" u="none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网络形态</a:t>
            </a:r>
            <a:r>
              <a:rPr lang="zh-CN" altLang="en-US" sz="1600" b="1" u="none" dirty="0">
                <a:latin typeface="微软雅黑 Light" panose="020B0502040204020203" charset="-122"/>
                <a:ea typeface="微软雅黑 Light" panose="020B0502040204020203" charset="-122"/>
              </a:rPr>
              <a:t>等，</a:t>
            </a:r>
            <a:endParaRPr lang="zh-CN" altLang="en-US" sz="1600" b="1" u="none" dirty="0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zh-CN" altLang="en-US" sz="1600" b="1" u="none" dirty="0">
                <a:latin typeface="微软雅黑 Light" panose="020B0502040204020203" charset="-122"/>
                <a:ea typeface="微软雅黑 Light" panose="020B0502040204020203" charset="-122"/>
              </a:rPr>
              <a:t>西部东西</a:t>
            </a:r>
            <a:r>
              <a:rPr lang="zh-CN" altLang="en-US" sz="1600" b="1" u="none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走向</a:t>
            </a:r>
            <a:r>
              <a:rPr lang="zh-CN" altLang="en-US" sz="1600" b="1" u="none" dirty="0">
                <a:latin typeface="微软雅黑 Light" panose="020B0502040204020203" charset="-122"/>
                <a:ea typeface="微软雅黑 Light" panose="020B0502040204020203" charset="-122"/>
              </a:rPr>
              <a:t>。</a:t>
            </a:r>
            <a:endParaRPr lang="zh-CN" altLang="en-US" sz="1600" b="1" u="none" dirty="0">
              <a:latin typeface="微软雅黑 Light" panose="020B0502040204020203" charset="-122"/>
              <a:ea typeface="微软雅黑 Light" panose="020B0502040204020203" charset="-122"/>
            </a:endParaRPr>
          </a:p>
          <a:p>
            <a:r>
              <a:rPr lang="zh-CN" altLang="en-US" sz="1600" b="1" u="none" dirty="0">
                <a:latin typeface="微软雅黑 Light" panose="020B0502040204020203" charset="-122"/>
                <a:ea typeface="微软雅黑 Light" panose="020B0502040204020203" charset="-122"/>
              </a:rPr>
              <a:t>东部交通运输方式</a:t>
            </a:r>
            <a:r>
              <a:rPr lang="zh-CN" altLang="en-US" sz="1600" b="1" u="none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多样</a:t>
            </a:r>
            <a:r>
              <a:rPr lang="zh-CN" altLang="en-US" sz="1600" b="1" u="none" dirty="0">
                <a:latin typeface="微软雅黑 Light" panose="020B0502040204020203" charset="-122"/>
                <a:ea typeface="微软雅黑 Light" panose="020B0502040204020203" charset="-122"/>
              </a:rPr>
              <a:t>，西部比较</a:t>
            </a:r>
            <a:r>
              <a:rPr lang="zh-CN" altLang="en-US" sz="1600" b="1" u="none" dirty="0">
                <a:solidFill>
                  <a:srgbClr val="FF0000"/>
                </a:solidFill>
                <a:latin typeface="微软雅黑 Light" panose="020B0502040204020203" charset="-122"/>
                <a:ea typeface="微软雅黑 Light" panose="020B0502040204020203" charset="-122"/>
              </a:rPr>
              <a:t>单一</a:t>
            </a:r>
            <a:r>
              <a:rPr lang="zh-CN" altLang="en-US" sz="1600" b="1" u="none" dirty="0">
                <a:latin typeface="微软雅黑 Light" panose="020B0502040204020203" charset="-122"/>
                <a:ea typeface="微软雅黑 Light" panose="020B0502040204020203" charset="-122"/>
              </a:rPr>
              <a:t>。</a:t>
            </a:r>
            <a:endParaRPr lang="zh-CN" altLang="en-US" sz="1600" b="1" u="none" dirty="0"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1130" y="3591560"/>
            <a:ext cx="3378835" cy="553720"/>
          </a:xfrm>
          <a:prstGeom prst="rect">
            <a:avLst/>
          </a:prstGeom>
          <a:solidFill>
            <a:schemeClr val="bg1"/>
          </a:solidFill>
          <a:ln w="2857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 lIns="0" tIns="0" rIns="0" bIns="0" anchor="t" anchorCtr="0">
            <a:spAutoFit/>
          </a:bodyPr>
          <a:p>
            <a:pPr lvl="0" algn="l"/>
            <a:r>
              <a:rPr lang="zh-CN" altLang="en-US" b="1" dirty="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自然：地形</a:t>
            </a:r>
            <a:endParaRPr lang="zh-CN" altLang="en-US" b="1" dirty="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  <a:p>
            <a:pPr lvl="0" algn="l"/>
            <a:r>
              <a:rPr lang="zh-CN" altLang="en-US" b="1" dirty="0">
                <a:latin typeface="微软雅黑 Light" panose="020B0502040204020203" charset="-122"/>
                <a:ea typeface="微软雅黑 Light" panose="020B0502040204020203" charset="-122"/>
                <a:sym typeface="+mn-ea"/>
              </a:rPr>
              <a:t>经济：</a:t>
            </a:r>
            <a:endParaRPr lang="zh-CN" altLang="en-US" b="1" dirty="0">
              <a:latin typeface="微软雅黑 Light" panose="020B0502040204020203" charset="-122"/>
              <a:ea typeface="微软雅黑 Light" panose="020B0502040204020203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5245" y="59690"/>
            <a:ext cx="9033510" cy="5003800"/>
            <a:chOff x="105" y="155"/>
            <a:chExt cx="14226" cy="7880"/>
          </a:xfrm>
        </p:grpSpPr>
        <p:grpSp>
          <p:nvGrpSpPr>
            <p:cNvPr id="8" name="组合 7"/>
            <p:cNvGrpSpPr/>
            <p:nvPr/>
          </p:nvGrpSpPr>
          <p:grpSpPr>
            <a:xfrm>
              <a:off x="105" y="155"/>
              <a:ext cx="14226" cy="7880"/>
              <a:chOff x="57" y="109"/>
              <a:chExt cx="14226" cy="7880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2">
                <a:lum bright="-12000" contrast="36000"/>
              </a:blip>
              <a:srcRect t="12162"/>
              <a:stretch>
                <a:fillRect/>
              </a:stretch>
            </p:blipFill>
            <p:spPr>
              <a:xfrm>
                <a:off x="57" y="109"/>
                <a:ext cx="14226" cy="7881"/>
              </a:xfrm>
              <a:prstGeom prst="rect">
                <a:avLst/>
              </a:prstGeom>
            </p:spPr>
          </p:pic>
          <p:sp>
            <p:nvSpPr>
              <p:cNvPr id="9" name="文本框 8"/>
              <p:cNvSpPr txBox="1"/>
              <p:nvPr/>
            </p:nvSpPr>
            <p:spPr>
              <a:xfrm>
                <a:off x="1026" y="6882"/>
                <a:ext cx="4859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400">
                    <a:solidFill>
                      <a:schemeClr val="bg1"/>
                    </a:solidFill>
                    <a:sym typeface="+mn-ea"/>
                  </a:rPr>
                  <a:t>将成为中国西南地区</a:t>
                </a:r>
                <a:endParaRPr lang="zh-CN" altLang="en-US" sz="2400">
                  <a:solidFill>
                    <a:schemeClr val="bg1"/>
                  </a:solidFill>
                  <a:sym typeface="+mn-ea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2064" y="2837"/>
              <a:ext cx="10891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>
                  <a:solidFill>
                    <a:schemeClr val="bg1"/>
                  </a:solidFill>
                </a:rPr>
                <a:t>川藏铁路——又一天通往圣城的天路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51130" y="4020820"/>
            <a:ext cx="7635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>
                <a:solidFill>
                  <a:schemeClr val="bg1"/>
                </a:solidFill>
              </a:rPr>
              <a:t>预计2028年全线建成通车</a:t>
            </a:r>
            <a:r>
              <a:rPr lang="zh-CN" altLang="en-US">
                <a:solidFill>
                  <a:schemeClr val="bg1"/>
                </a:solidFill>
              </a:rPr>
              <a:t>，到时从成都到拉萨仅需13个小时。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636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636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636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636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3609" grpId="0" animBg="1" uiExpand="1" build="p"/>
      <p:bldP spid="18" grpId="0"/>
      <p:bldP spid="6" grpId="1" animBg="1" uiExpand="1" build="p"/>
    </p:bldLst>
  </p:timing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151.xml><?xml version="1.0" encoding="utf-8"?>
<p:tagLst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52.xml><?xml version="1.0" encoding="utf-8"?>
<p:tagLst xmlns:p="http://schemas.openxmlformats.org/presentationml/2006/main">
  <p:tag name="KSO_WM_UNIT_PLACING_PICTURE_USER_VIEWPORT" val="{&quot;height&quot;:1926,&quot;width&quot;:1944}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4538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2607</Words>
  <Application>WPS 演示</Application>
  <PresentationFormat>全屏显示(16:9)</PresentationFormat>
  <Paragraphs>325</Paragraphs>
  <Slides>14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Arial</vt:lpstr>
      <vt:lpstr>宋体</vt:lpstr>
      <vt:lpstr>Wingdings</vt:lpstr>
      <vt:lpstr>Calibri</vt:lpstr>
      <vt:lpstr>微软雅黑</vt:lpstr>
      <vt:lpstr>汉仪旗黑-85S</vt:lpstr>
      <vt:lpstr>黑体</vt:lpstr>
      <vt:lpstr>楷体</vt:lpstr>
      <vt:lpstr>Times New Roman</vt:lpstr>
      <vt:lpstr>华文中宋</vt:lpstr>
      <vt:lpstr>微软雅黑 Light</vt:lpstr>
      <vt:lpstr>Tahoma</vt:lpstr>
      <vt:lpstr>楷体_GB2312</vt:lpstr>
      <vt:lpstr>华文细黑</vt:lpstr>
      <vt:lpstr>Arial Unicode MS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zrh</cp:lastModifiedBy>
  <cp:revision>163</cp:revision>
  <dcterms:created xsi:type="dcterms:W3CDTF">2020-02-01T11:21:00Z</dcterms:created>
  <dcterms:modified xsi:type="dcterms:W3CDTF">2020-03-22T06:16:02Z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2052-11.8.2.8555</vt:lpwstr>
  </property>
</Properties>
</file>