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62" r:id="rId3"/>
    <p:sldId id="261" r:id="rId4"/>
    <p:sldId id="263" r:id="rId5"/>
    <p:sldId id="264" r:id="rId6"/>
    <p:sldId id="265" r:id="rId7"/>
    <p:sldId id="269" r:id="rId8"/>
    <p:sldId id="267" r:id="rId9"/>
    <p:sldId id="268" r:id="rId10"/>
    <p:sldId id="270" r:id="rId11"/>
    <p:sldId id="272" r:id="rId12"/>
    <p:sldId id="258" r:id="rId13"/>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732" y="9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AA207-7FDB-4640-A325-5AAD2272FB05}" type="datetimeFigureOut">
              <a:rPr kumimoji="1" lang="zh-CN" altLang="en-US" smtClean="0"/>
              <a:t>2020/3/28</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1339C-DDDC-234E-91EA-FF861FE4B78F}" type="slidenum">
              <a:rPr kumimoji="1" lang="zh-CN" altLang="en-US" smtClean="0"/>
              <a:t>‹#›</a:t>
            </a:fld>
            <a:endParaRPr kumimoji="1" lang="zh-CN" altLang="en-US"/>
          </a:p>
        </p:txBody>
      </p:sp>
    </p:spTree>
    <p:extLst>
      <p:ext uri="{BB962C8B-B14F-4D97-AF65-F5344CB8AC3E}">
        <p14:creationId xmlns:p14="http://schemas.microsoft.com/office/powerpoint/2010/main" val="18556157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a:t>
            </a:fld>
            <a:endParaRPr lang="zh-CN" altLang="en-US"/>
          </a:p>
        </p:txBody>
      </p:sp>
    </p:spTree>
    <p:extLst>
      <p:ext uri="{BB962C8B-B14F-4D97-AF65-F5344CB8AC3E}">
        <p14:creationId xmlns:p14="http://schemas.microsoft.com/office/powerpoint/2010/main" val="318126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2</a:t>
            </a:fld>
            <a:endParaRPr lang="zh-CN" altLang="en-US"/>
          </a:p>
        </p:txBody>
      </p:sp>
    </p:spTree>
    <p:extLst>
      <p:ext uri="{BB962C8B-B14F-4D97-AF65-F5344CB8AC3E}">
        <p14:creationId xmlns:p14="http://schemas.microsoft.com/office/powerpoint/2010/main" val="327404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幻灯片图像占位符 1"/>
          <p:cNvSpPr>
            <a:spLocks noGrp="1" noRot="1" noChangeAspect="1" noChangeArrowheads="1"/>
          </p:cNvSpPr>
          <p:nvPr>
            <p:ph type="sldImg" idx="4294967295"/>
          </p:nvPr>
        </p:nvSpPr>
        <p:spPr>
          <a:ln>
            <a:miter lim="800000"/>
          </a:ln>
        </p:spPr>
      </p:sp>
      <p:sp>
        <p:nvSpPr>
          <p:cNvPr id="94210" name="备注占位符 2"/>
          <p:cNvSpPr>
            <a:spLocks noGrp="1" noChangeArrowheads="1"/>
          </p:cNvSpPr>
          <p:nvPr>
            <p:ph type="body" idx="4294967295"/>
          </p:nvPr>
        </p:nvSpPr>
        <p:spPr/>
        <p:txBody>
          <a:bodyPr/>
          <a:lstStyle/>
          <a:p>
            <a:endParaRPr lang="zh-CN" altLang="en-US">
              <a:latin typeface="Calibri" charset="0"/>
              <a:ea typeface="宋体" charset="0"/>
            </a:endParaRPr>
          </a:p>
        </p:txBody>
      </p:sp>
      <p:sp>
        <p:nvSpPr>
          <p:cNvPr id="942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92D9A9E-BBC2-3948-A297-310696AC3435}" type="slidenum">
              <a:rPr lang="zh-CN" altLang="en-US"/>
              <a:pPr/>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noChangeArrowheads="1"/>
          </p:cNvSpPr>
          <p:nvPr>
            <p:ph type="sldImg" idx="4294967295"/>
          </p:nvPr>
        </p:nvSpPr>
        <p:spPr>
          <a:ln>
            <a:miter lim="800000"/>
          </a:ln>
        </p:spPr>
      </p:sp>
      <p:sp>
        <p:nvSpPr>
          <p:cNvPr id="98306" name="备注占位符 2"/>
          <p:cNvSpPr>
            <a:spLocks noGrp="1" noChangeArrowheads="1"/>
          </p:cNvSpPr>
          <p:nvPr>
            <p:ph type="body" idx="4294967295"/>
          </p:nvPr>
        </p:nvSpPr>
        <p:spPr/>
        <p:txBody>
          <a:bodyPr/>
          <a:lstStyle/>
          <a:p>
            <a:endParaRPr lang="zh-CN" altLang="en-US" dirty="0">
              <a:latin typeface="Calibri" charset="0"/>
              <a:ea typeface="宋体" charset="0"/>
            </a:endParaRPr>
          </a:p>
        </p:txBody>
      </p:sp>
      <p:sp>
        <p:nvSpPr>
          <p:cNvPr id="9830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3022489-350D-1F43-9BB4-4DBBD9723E9F}" type="slidenum">
              <a:rPr lang="zh-CN" altLang="en-US"/>
              <a:pPr/>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4171" y="1143183"/>
            <a:ext cx="6049660" cy="308644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12</a:t>
            </a:fld>
            <a:endParaRPr lang="zh-CN" altLang="en-US"/>
          </a:p>
        </p:txBody>
      </p:sp>
    </p:spTree>
    <p:extLst>
      <p:ext uri="{BB962C8B-B14F-4D97-AF65-F5344CB8AC3E}">
        <p14:creationId xmlns:p14="http://schemas.microsoft.com/office/powerpoint/2010/main" val="1120371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2852762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15885436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2191470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导航">
    <p:bg bwMode="auto">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noProof="1">
              <a:latin typeface="隶书" pitchFamily="49" charset="-122"/>
              <a:ea typeface="隶书" pitchFamily="49" charset="-122"/>
              <a:sym typeface="+mn-ea"/>
            </a:endParaRPr>
          </a:p>
        </p:txBody>
      </p:sp>
      <p:sp>
        <p:nvSpPr>
          <p:cNvPr id="2" name="标题 1"/>
          <p:cNvSpPr>
            <a:spLocks noGrp="1"/>
          </p:cNvSpPr>
          <p:nvPr>
            <p:ph type="title"/>
          </p:nvPr>
        </p:nvSpPr>
        <p:spPr>
          <a:xfrm>
            <a:off x="434700" y="237600"/>
            <a:ext cx="8278200" cy="441964"/>
          </a:xfrm>
        </p:spPr>
        <p:txBody>
          <a:bodyPr/>
          <a:lstStyle>
            <a:lvl1pPr>
              <a:defRPr baseline="0">
                <a:solidFill>
                  <a:schemeClr val="bg1"/>
                </a:solidFill>
                <a:latin typeface="Arial" panose="020B0604020202020204" pitchFamily="34" charset="0"/>
                <a:ea typeface="隶书" pitchFamily="49" charset="-122"/>
              </a:defRPr>
            </a:lvl1pPr>
          </a:lstStyle>
          <a:p>
            <a:r>
              <a:rPr lang="zh-CN" altLang="en-US" noProof="1"/>
              <a:t>单击此处编辑母版标题样式</a:t>
            </a:r>
          </a:p>
        </p:txBody>
      </p:sp>
      <p:sp>
        <p:nvSpPr>
          <p:cNvPr id="7" name="内容占位符 6"/>
          <p:cNvSpPr>
            <a:spLocks noGrp="1"/>
          </p:cNvSpPr>
          <p:nvPr>
            <p:ph sz="quarter" idx="13"/>
          </p:nvPr>
        </p:nvSpPr>
        <p:spPr>
          <a:xfrm>
            <a:off x="434700" y="1663200"/>
            <a:ext cx="4006800" cy="2894400"/>
          </a:xfrm>
        </p:spPr>
        <p:txBody>
          <a:bodyPr/>
          <a:lstStyle>
            <a:lvl1pPr>
              <a:defRPr baseline="0">
                <a:latin typeface="Arial" panose="020B0604020202020204" pitchFamily="34" charset="0"/>
                <a:ea typeface="隶书" pitchFamily="49" charset="-122"/>
              </a:defRPr>
            </a:lvl1pPr>
            <a:lvl2pPr>
              <a:defRPr baseline="0">
                <a:latin typeface="Arial" panose="020B0604020202020204" pitchFamily="34" charset="0"/>
                <a:ea typeface="隶书" pitchFamily="49" charset="-122"/>
              </a:defRPr>
            </a:lvl2pPr>
            <a:lvl3pPr>
              <a:defRPr baseline="0">
                <a:latin typeface="Arial" panose="020B0604020202020204" pitchFamily="34" charset="0"/>
                <a:ea typeface="隶书" pitchFamily="49" charset="-122"/>
              </a:defRPr>
            </a:lvl3pPr>
            <a:lvl4pPr>
              <a:defRPr baseline="0">
                <a:latin typeface="Arial" panose="020B0604020202020204" pitchFamily="34" charset="0"/>
                <a:ea typeface="隶书" pitchFamily="49" charset="-122"/>
              </a:defRPr>
            </a:lvl4pPr>
            <a:lvl5pPr>
              <a:defRPr baseline="0">
                <a:latin typeface="Arial" panose="020B0604020202020204" pitchFamily="34" charset="0"/>
                <a:ea typeface="隶书" pitchFamily="49"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内容占位符 8"/>
          <p:cNvSpPr>
            <a:spLocks noGrp="1"/>
          </p:cNvSpPr>
          <p:nvPr>
            <p:ph sz="quarter" idx="14"/>
          </p:nvPr>
        </p:nvSpPr>
        <p:spPr>
          <a:xfrm>
            <a:off x="4681800" y="1663200"/>
            <a:ext cx="4025700" cy="2894400"/>
          </a:xfrm>
        </p:spPr>
        <p:txBody>
          <a:bodyPr/>
          <a:lstStyle>
            <a:lvl1pPr>
              <a:defRPr baseline="0">
                <a:latin typeface="Arial" panose="020B0604020202020204" pitchFamily="34" charset="0"/>
                <a:ea typeface="隶书" pitchFamily="49" charset="-122"/>
              </a:defRPr>
            </a:lvl1pPr>
            <a:lvl2pPr>
              <a:defRPr baseline="0">
                <a:latin typeface="Arial" panose="020B0604020202020204" pitchFamily="34" charset="0"/>
                <a:ea typeface="隶书" pitchFamily="49" charset="-122"/>
              </a:defRPr>
            </a:lvl2pPr>
            <a:lvl3pPr>
              <a:defRPr baseline="0">
                <a:latin typeface="Arial" panose="020B0604020202020204" pitchFamily="34" charset="0"/>
                <a:ea typeface="隶书" pitchFamily="49" charset="-122"/>
              </a:defRPr>
            </a:lvl3pPr>
            <a:lvl4pPr>
              <a:defRPr baseline="0">
                <a:latin typeface="Arial" panose="020B0604020202020204" pitchFamily="34" charset="0"/>
                <a:ea typeface="隶书" pitchFamily="49" charset="-122"/>
              </a:defRPr>
            </a:lvl4pPr>
            <a:lvl5pPr>
              <a:defRPr baseline="0">
                <a:latin typeface="Arial" panose="020B0604020202020204" pitchFamily="34" charset="0"/>
                <a:ea typeface="隶书" pitchFamily="49"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1" name="文本占位符 10"/>
          <p:cNvSpPr>
            <a:spLocks noGrp="1"/>
          </p:cNvSpPr>
          <p:nvPr>
            <p:ph type="body" sz="quarter" idx="15"/>
          </p:nvPr>
        </p:nvSpPr>
        <p:spPr>
          <a:xfrm>
            <a:off x="429300" y="4816800"/>
            <a:ext cx="4006800" cy="781200"/>
          </a:xfrm>
        </p:spPr>
        <p:txBody>
          <a:bodyPr/>
          <a:lstStyle>
            <a:lvl1pPr>
              <a:defRPr baseline="0">
                <a:latin typeface="Arial" panose="020B0604020202020204" pitchFamily="34" charset="0"/>
                <a:ea typeface="隶书" pitchFamily="49" charset="-122"/>
              </a:defRPr>
            </a:lvl1pPr>
          </a:lstStyle>
          <a:p>
            <a:pPr lvl="0"/>
            <a:r>
              <a:rPr lang="zh-CN" altLang="en-US" noProof="1"/>
              <a:t>单击此处编辑母版文本样式</a:t>
            </a:r>
          </a:p>
        </p:txBody>
      </p:sp>
      <p:sp>
        <p:nvSpPr>
          <p:cNvPr id="13" name="文本占位符 12"/>
          <p:cNvSpPr>
            <a:spLocks noGrp="1"/>
          </p:cNvSpPr>
          <p:nvPr>
            <p:ph type="body" sz="quarter" idx="16"/>
          </p:nvPr>
        </p:nvSpPr>
        <p:spPr>
          <a:xfrm>
            <a:off x="4689900" y="4813200"/>
            <a:ext cx="4025700" cy="781200"/>
          </a:xfrm>
        </p:spPr>
        <p:txBody>
          <a:bodyPr/>
          <a:lstStyle>
            <a:lvl1pPr>
              <a:defRPr baseline="0">
                <a:latin typeface="Arial" panose="020B0604020202020204" pitchFamily="34" charset="0"/>
                <a:ea typeface="隶书" pitchFamily="49" charset="-122"/>
              </a:defRPr>
            </a:lvl1pPr>
          </a:lstStyle>
          <a:p>
            <a:pPr lvl="0"/>
            <a:r>
              <a:rPr lang="zh-CN" altLang="en-US" noProof="1"/>
              <a:t>单击此处编辑母版文本样式</a:t>
            </a:r>
          </a:p>
        </p:txBody>
      </p:sp>
      <p:sp>
        <p:nvSpPr>
          <p:cNvPr id="10" name="日期占位符 2"/>
          <p:cNvSpPr>
            <a:spLocks noGrp="1"/>
          </p:cNvSpPr>
          <p:nvPr>
            <p:ph type="dt" sz="half" idx="17"/>
            <p:custDataLst>
              <p:tags r:id="rId2"/>
            </p:custDataLst>
          </p:nvPr>
        </p:nvSpPr>
        <p:spPr/>
        <p:txBody>
          <a:bodyPr/>
          <a:lstStyle>
            <a:lvl1pPr>
              <a:defRPr/>
            </a:lvl1pPr>
          </a:lstStyle>
          <a:p>
            <a:fld id="{572BF9FD-1E20-2D4B-B85C-CFB0167968D8}" type="datetime1">
              <a:rPr lang="zh-CN" altLang="en-US"/>
              <a:pPr/>
              <a:t>2020/3/28</a:t>
            </a:fld>
            <a:endParaRPr lang="zh-CN" altLang="en-US"/>
          </a:p>
        </p:txBody>
      </p:sp>
      <p:sp>
        <p:nvSpPr>
          <p:cNvPr id="12" name="页脚占位符 3"/>
          <p:cNvSpPr>
            <a:spLocks noGrp="1"/>
          </p:cNvSpPr>
          <p:nvPr>
            <p:ph type="ftr" sz="quarter" idx="18"/>
            <p:custDataLst>
              <p:tags r:id="rId3"/>
            </p:custDataLst>
          </p:nvPr>
        </p:nvSpPr>
        <p:spPr/>
        <p:txBody>
          <a:bodyPr/>
          <a:lstStyle>
            <a:lvl1pPr>
              <a:defRPr baseline="0" dirty="0">
                <a:latin typeface="隶书" pitchFamily="49" charset="-122"/>
                <a:ea typeface="隶书" pitchFamily="49" charset="-122"/>
              </a:defRPr>
            </a:lvl1pPr>
          </a:lstStyle>
          <a:p>
            <a:endParaRPr lang="zh-CN" altLang="en-US"/>
          </a:p>
        </p:txBody>
      </p:sp>
      <p:sp>
        <p:nvSpPr>
          <p:cNvPr id="14" name="灯片编号占位符 4"/>
          <p:cNvSpPr>
            <a:spLocks noGrp="1"/>
          </p:cNvSpPr>
          <p:nvPr>
            <p:ph type="sldNum" sz="quarter" idx="19"/>
            <p:custDataLst>
              <p:tags r:id="rId4"/>
            </p:custDataLst>
          </p:nvPr>
        </p:nvSpPr>
        <p:spPr/>
        <p:txBody>
          <a:bodyPr/>
          <a:lstStyle>
            <a:lvl1pPr>
              <a:defRPr/>
            </a:lvl1pPr>
          </a:lstStyle>
          <a:p>
            <a:fld id="{DE67D279-AB5F-C64F-92A5-9326739D62B3}" type="slidenum">
              <a:rPr lang="zh-CN" altLang="en-US"/>
              <a:pPr/>
              <a:t>‹#›</a:t>
            </a:fld>
            <a:endParaRPr lang="zh-CN" altLang="en-US"/>
          </a:p>
        </p:txBody>
      </p:sp>
    </p:spTree>
    <p:extLst>
      <p:ext uri="{BB962C8B-B14F-4D97-AF65-F5344CB8AC3E}">
        <p14:creationId xmlns:p14="http://schemas.microsoft.com/office/powerpoint/2010/main" val="22594515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37819560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38851896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26988130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22242363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42920932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17967004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17504702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37580392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67D88-24EE-E64A-A265-991E2550556C}" type="datetimeFigureOut">
              <a:rPr kumimoji="1" lang="zh-CN" altLang="en-US" smtClean="0"/>
              <a:t>2020/3/28</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937047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19CXXL-42.TI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slideLayout" Target="../slideLayouts/slideLayout12.xml"/><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0" y="0"/>
            <a:ext cx="9144000" cy="6858000"/>
          </a:xfrm>
          <a:prstGeom prst="rect">
            <a:avLst/>
          </a:prstGeom>
        </p:spPr>
      </p:pic>
      <p:sp>
        <p:nvSpPr>
          <p:cNvPr id="19" name="矩形 18"/>
          <p:cNvSpPr/>
          <p:nvPr/>
        </p:nvSpPr>
        <p:spPr>
          <a:xfrm>
            <a:off x="227305" y="1532873"/>
            <a:ext cx="8566930" cy="954107"/>
          </a:xfrm>
          <a:prstGeom prst="rect">
            <a:avLst/>
          </a:prstGeom>
        </p:spPr>
        <p:txBody>
          <a:bodyPr wrap="square">
            <a:spAutoFit/>
          </a:bodyPr>
          <a:lstStyle/>
          <a:p>
            <a:pPr algn="ctr"/>
            <a:r>
              <a:rPr lang="zh-CN" altLang="en-US" sz="2800" b="1" spc="300" dirty="0">
                <a:latin typeface="微软雅黑" panose="020B0503020204020204" pitchFamily="34" charset="-122"/>
                <a:ea typeface="微软雅黑" panose="020B0503020204020204" pitchFamily="34" charset="-122"/>
              </a:rPr>
              <a:t>微课名称：</a:t>
            </a:r>
            <a:endParaRPr lang="en-US" altLang="zh-CN" sz="2800" b="1" spc="300" dirty="0">
              <a:latin typeface="微软雅黑" panose="020B0503020204020204" pitchFamily="34" charset="-122"/>
              <a:ea typeface="微软雅黑" panose="020B0503020204020204" pitchFamily="34" charset="-122"/>
            </a:endParaRPr>
          </a:p>
          <a:p>
            <a:pPr algn="ctr"/>
            <a:r>
              <a:rPr lang="zh-CN" altLang="en-US" sz="2800" b="1" spc="300" dirty="0" smtClean="0">
                <a:latin typeface="微软雅黑" panose="020B0503020204020204" pitchFamily="34" charset="-122"/>
                <a:ea typeface="微软雅黑" panose="020B0503020204020204" pitchFamily="34" charset="-122"/>
              </a:rPr>
              <a:t>中华民族的抗日战争与解放战争（二）</a:t>
            </a:r>
            <a:endParaRPr lang="zh-CN" altLang="en-US" sz="2800" b="1" spc="300" dirty="0">
              <a:latin typeface="微软雅黑" panose="020B0503020204020204" pitchFamily="34" charset="-122"/>
              <a:ea typeface="微软雅黑" panose="020B0503020204020204" pitchFamily="34" charset="-122"/>
            </a:endParaRPr>
          </a:p>
        </p:txBody>
      </p:sp>
      <p:sp>
        <p:nvSpPr>
          <p:cNvPr id="20" name="矩形 19"/>
          <p:cNvSpPr/>
          <p:nvPr/>
        </p:nvSpPr>
        <p:spPr>
          <a:xfrm>
            <a:off x="2058681" y="2781342"/>
            <a:ext cx="6304300" cy="2836674"/>
          </a:xfrm>
          <a:prstGeom prst="rect">
            <a:avLst/>
          </a:prstGeom>
        </p:spPr>
        <p:txBody>
          <a:bodyPr wrap="square">
            <a:spAutoFit/>
          </a:bodyPr>
          <a:lstStyle/>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学段：高中</a:t>
            </a: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学科：历史</a:t>
            </a:r>
            <a:endPar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年级：高一</a:t>
            </a:r>
          </a:p>
          <a:p>
            <a:pPr>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版本：部编版</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中外历史纲要</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（上）</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smtClean="0">
                <a:solidFill>
                  <a:schemeClr val="tx1">
                    <a:lumMod val="85000"/>
                    <a:lumOff val="15000"/>
                  </a:schemeClr>
                </a:solidFill>
                <a:latin typeface="微软雅黑" panose="020B0503020204020204" pitchFamily="34" charset="-122"/>
                <a:ea typeface="微软雅黑" panose="020B0503020204020204" pitchFamily="34" charset="-122"/>
              </a:rPr>
              <a:t>第八单元 </a:t>
            </a:r>
            <a:endPar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单位：北京市朝阳外国语学校</a:t>
            </a:r>
            <a:endPar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作者</a:t>
            </a:r>
            <a:r>
              <a:rPr lang="zh-CN" altLang="en-US" sz="2000" spc="226" dirty="0" smtClean="0">
                <a:solidFill>
                  <a:schemeClr val="tx1">
                    <a:lumMod val="85000"/>
                    <a:lumOff val="15000"/>
                  </a:schemeClr>
                </a:solidFill>
                <a:latin typeface="微软雅黑" panose="020B0503020204020204" pitchFamily="34" charset="-122"/>
                <a:ea typeface="微软雅黑" panose="020B0503020204020204" pitchFamily="34" charset="-122"/>
              </a:rPr>
              <a:t>：刘博</a:t>
            </a:r>
            <a:endPar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7422014" y="5031920"/>
            <a:ext cx="1412769" cy="1676513"/>
          </a:xfrm>
          <a:prstGeom prst="rect">
            <a:avLst/>
          </a:prstGeom>
        </p:spPr>
      </p:pic>
      <p:pic>
        <p:nvPicPr>
          <p:cNvPr id="2" name="图片 1" descr="111 (2)"/>
          <p:cNvPicPr>
            <a:picLocks noChangeAspect="1"/>
          </p:cNvPicPr>
          <p:nvPr/>
        </p:nvPicPr>
        <p:blipFill>
          <a:blip r:embed="rId5"/>
          <a:stretch>
            <a:fillRect/>
          </a:stretch>
        </p:blipFill>
        <p:spPr>
          <a:xfrm>
            <a:off x="227305" y="255143"/>
            <a:ext cx="5268236" cy="874314"/>
          </a:xfrm>
          <a:prstGeom prst="rect">
            <a:avLst/>
          </a:prstGeom>
        </p:spPr>
      </p:pic>
    </p:spTree>
    <p:extLst>
      <p:ext uri="{BB962C8B-B14F-4D97-AF65-F5344CB8AC3E}">
        <p14:creationId xmlns:p14="http://schemas.microsoft.com/office/powerpoint/2010/main" val="37342201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391" y="274638"/>
            <a:ext cx="8842609" cy="1143000"/>
          </a:xfrm>
        </p:spPr>
        <p:txBody>
          <a:bodyPr>
            <a:normAutofit/>
          </a:bodyPr>
          <a:lstStyle/>
          <a:p>
            <a:pPr algn="l"/>
            <a:r>
              <a:rPr lang="zh-CN" altLang="en-US" sz="3200" b="1" kern="100" dirty="0" smtClean="0">
                <a:latin typeface="+mn-ea"/>
                <a:cs typeface="Times New Roman" panose="02020603050405020304" pitchFamily="18" charset="0"/>
              </a:rPr>
              <a:t>课标：</a:t>
            </a:r>
            <a:r>
              <a:rPr lang="zh-CN" altLang="zh-CN" sz="3200" b="1" kern="100" dirty="0" smtClean="0">
                <a:latin typeface="+mn-ea"/>
                <a:cs typeface="Times New Roman" panose="02020603050405020304" pitchFamily="18" charset="0"/>
              </a:rPr>
              <a:t>共产党领导人民解放战争取得胜</a:t>
            </a:r>
            <a:r>
              <a:rPr lang="zh-CN" altLang="zh-CN" sz="3200" b="1" kern="100" dirty="0">
                <a:latin typeface="+mn-ea"/>
                <a:cs typeface="Times New Roman" panose="02020603050405020304" pitchFamily="18" charset="0"/>
              </a:rPr>
              <a:t>利的意义</a:t>
            </a:r>
            <a:endParaRPr kumimoji="1" lang="zh-CN" altLang="en-US" sz="3200" b="1" dirty="0"/>
          </a:p>
        </p:txBody>
      </p:sp>
      <p:sp>
        <p:nvSpPr>
          <p:cNvPr id="3" name="内容占位符 2"/>
          <p:cNvSpPr>
            <a:spLocks noGrp="1"/>
          </p:cNvSpPr>
          <p:nvPr>
            <p:ph idx="1"/>
          </p:nvPr>
        </p:nvSpPr>
        <p:spPr>
          <a:xfrm>
            <a:off x="382772" y="1206795"/>
            <a:ext cx="8229600" cy="4525963"/>
          </a:xfrm>
        </p:spPr>
        <p:txBody>
          <a:bodyPr>
            <a:normAutofit fontScale="92500" lnSpcReduction="10000"/>
          </a:bodyPr>
          <a:lstStyle/>
          <a:p>
            <a:pPr marL="0" indent="0">
              <a:buNone/>
            </a:pPr>
            <a:r>
              <a:rPr lang="en-US" altLang="zh-CN" dirty="0" smtClean="0">
                <a:latin typeface="楷体"/>
                <a:ea typeface="楷体"/>
                <a:cs typeface="楷体"/>
              </a:rPr>
              <a:t>    </a:t>
            </a:r>
            <a:r>
              <a:rPr lang="zh-CN" altLang="zh-CN" dirty="0" smtClean="0">
                <a:latin typeface="楷体"/>
                <a:ea typeface="楷体"/>
                <a:cs typeface="楷体"/>
              </a:rPr>
              <a:t>中国人民</a:t>
            </a:r>
            <a:r>
              <a:rPr lang="zh-CN" altLang="zh-CN" dirty="0">
                <a:latin typeface="楷体"/>
                <a:ea typeface="楷体"/>
                <a:cs typeface="楷体"/>
              </a:rPr>
              <a:t>革命的胜利，是马克思主义普遍原理与中国革命具体实践相结合的胜利，是毛泽东思想的胜利，是</a:t>
            </a:r>
            <a:r>
              <a:rPr lang="en-US" altLang="zh-CN" dirty="0">
                <a:latin typeface="楷体"/>
                <a:ea typeface="楷体"/>
                <a:cs typeface="楷体"/>
              </a:rPr>
              <a:t>20</a:t>
            </a:r>
            <a:r>
              <a:rPr lang="zh-CN" altLang="zh-CN" dirty="0">
                <a:latin typeface="楷体"/>
                <a:ea typeface="楷体"/>
                <a:cs typeface="楷体"/>
              </a:rPr>
              <a:t>世纪人类历史上最具影响</a:t>
            </a:r>
            <a:r>
              <a:rPr lang="zh-CN" altLang="zh-CN" dirty="0" smtClean="0">
                <a:latin typeface="楷体"/>
                <a:ea typeface="楷体"/>
                <a:cs typeface="楷体"/>
              </a:rPr>
              <a:t>的伟大事件之一</a:t>
            </a:r>
            <a:r>
              <a:rPr lang="zh-CN" altLang="en-US" dirty="0" smtClean="0">
                <a:latin typeface="楷体"/>
                <a:ea typeface="楷体"/>
                <a:cs typeface="楷体"/>
              </a:rPr>
              <a:t>；</a:t>
            </a:r>
            <a:endParaRPr lang="en-US" altLang="zh-CN" dirty="0" smtClean="0">
              <a:latin typeface="楷体"/>
              <a:ea typeface="楷体"/>
              <a:cs typeface="楷体"/>
            </a:endParaRPr>
          </a:p>
          <a:p>
            <a:pPr marL="0" indent="0">
              <a:buNone/>
            </a:pPr>
            <a:r>
              <a:rPr lang="en-US" altLang="zh-CN" dirty="0" smtClean="0">
                <a:latin typeface="楷体"/>
                <a:ea typeface="楷体"/>
                <a:cs typeface="楷体"/>
              </a:rPr>
              <a:t>    </a:t>
            </a:r>
            <a:r>
              <a:rPr lang="zh-CN" altLang="zh-CN" dirty="0" smtClean="0">
                <a:latin typeface="楷体"/>
                <a:ea typeface="楷体"/>
                <a:cs typeface="楷体"/>
              </a:rPr>
              <a:t>它揭开</a:t>
            </a:r>
            <a:r>
              <a:rPr lang="zh-CN" altLang="zh-CN" dirty="0">
                <a:latin typeface="楷体"/>
                <a:ea typeface="楷体"/>
                <a:cs typeface="楷体"/>
              </a:rPr>
              <a:t>了中国历史的新纪元，一个新的中国就要诞生了</a:t>
            </a:r>
            <a:r>
              <a:rPr lang="zh-CN" altLang="zh-CN" dirty="0" smtClean="0">
                <a:latin typeface="楷体"/>
                <a:ea typeface="楷体"/>
                <a:cs typeface="楷体"/>
              </a:rPr>
              <a:t>。</a:t>
            </a:r>
            <a:r>
              <a:rPr lang="zh-CN" altLang="en-US" dirty="0" smtClean="0">
                <a:latin typeface="楷体"/>
                <a:ea typeface="楷体"/>
                <a:cs typeface="楷体"/>
              </a:rPr>
              <a:t>它标</a:t>
            </a:r>
            <a:r>
              <a:rPr lang="zh-CN" altLang="en-US" dirty="0">
                <a:latin typeface="楷体"/>
                <a:ea typeface="楷体"/>
                <a:cs typeface="楷体"/>
              </a:rPr>
              <a:t>志着中国一百多年的屈辱和分裂的历史从此结束，人们期盼已久的独立统一的新中国即将诞生</a:t>
            </a:r>
            <a:r>
              <a:rPr lang="zh-CN" altLang="en-US" dirty="0" smtClean="0">
                <a:latin typeface="楷体"/>
                <a:ea typeface="楷体"/>
                <a:cs typeface="楷体"/>
              </a:rPr>
              <a:t>；</a:t>
            </a:r>
            <a:endParaRPr lang="en-US" altLang="zh-CN" dirty="0" smtClean="0">
              <a:latin typeface="楷体"/>
              <a:ea typeface="楷体"/>
              <a:cs typeface="楷体"/>
            </a:endParaRPr>
          </a:p>
          <a:p>
            <a:pPr marL="0" indent="0">
              <a:buNone/>
            </a:pPr>
            <a:r>
              <a:rPr lang="zh-CN" altLang="en-US" dirty="0" smtClean="0">
                <a:latin typeface="楷体"/>
                <a:ea typeface="楷体"/>
                <a:cs typeface="楷体"/>
              </a:rPr>
              <a:t>    它改变</a:t>
            </a:r>
            <a:r>
              <a:rPr lang="zh-CN" altLang="en-US" dirty="0">
                <a:latin typeface="楷体"/>
                <a:ea typeface="楷体"/>
                <a:cs typeface="楷体"/>
              </a:rPr>
              <a:t>了世界政治格局，鼓舞了被压迫民族和人民解放斗争的</a:t>
            </a:r>
            <a:r>
              <a:rPr lang="zh-CN" altLang="en-US" dirty="0" smtClean="0">
                <a:latin typeface="楷体"/>
                <a:ea typeface="楷体"/>
                <a:cs typeface="楷体"/>
              </a:rPr>
              <a:t>士气。</a:t>
            </a:r>
            <a:endParaRPr lang="zh-CN" altLang="en-US" dirty="0">
              <a:latin typeface="楷体"/>
              <a:ea typeface="楷体"/>
              <a:cs typeface="楷体"/>
            </a:endParaRPr>
          </a:p>
          <a:p>
            <a:pPr marL="0" indent="0">
              <a:buNone/>
            </a:pPr>
            <a:endParaRPr lang="zh-CN" altLang="en-US" dirty="0">
              <a:latin typeface="楷体"/>
              <a:ea typeface="楷体"/>
              <a:cs typeface="楷体"/>
            </a:endParaRPr>
          </a:p>
          <a:p>
            <a:pPr marL="0" indent="0">
              <a:buNone/>
            </a:pPr>
            <a:endParaRPr lang="zh-CN" altLang="zh-CN" dirty="0">
              <a:latin typeface="楷体"/>
              <a:ea typeface="楷体"/>
              <a:cs typeface="楷体"/>
            </a:endParaRPr>
          </a:p>
          <a:p>
            <a:endParaRPr kumimoji="1" lang="zh-CN" altLang="en-US" dirty="0"/>
          </a:p>
        </p:txBody>
      </p:sp>
    </p:spTree>
    <p:extLst>
      <p:ext uri="{BB962C8B-B14F-4D97-AF65-F5344CB8AC3E}">
        <p14:creationId xmlns:p14="http://schemas.microsoft.com/office/powerpoint/2010/main" val="4133545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196454" y="219075"/>
            <a:ext cx="8278415" cy="441325"/>
          </a:xfrm>
        </p:spPr>
        <p:txBody>
          <a:bodyPr>
            <a:normAutofit fontScale="90000"/>
          </a:bodyPr>
          <a:lstStyle/>
          <a:p>
            <a:r>
              <a:rPr lang="en-US" altLang="en-US" sz="2800" dirty="0" smtClean="0">
                <a:latin typeface="Arial" charset="0"/>
                <a:ea typeface="隶书" charset="0"/>
              </a:rPr>
              <a:t>知识体系</a:t>
            </a:r>
            <a:endParaRPr lang="zh-CN" altLang="en-US" sz="2800" dirty="0">
              <a:latin typeface="Arial" charset="0"/>
              <a:ea typeface="隶书" charset="0"/>
            </a:endParaRPr>
          </a:p>
        </p:txBody>
      </p:sp>
      <p:sp>
        <p:nvSpPr>
          <p:cNvPr id="97282" name="文本框 6"/>
          <p:cNvSpPr txBox="1">
            <a:spLocks noChangeArrowheads="1"/>
          </p:cNvSpPr>
          <p:nvPr/>
        </p:nvSpPr>
        <p:spPr bwMode="auto">
          <a:xfrm>
            <a:off x="51197" y="2192339"/>
            <a:ext cx="456009"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sz="2800" b="1">
                <a:latin typeface="黑体" charset="0"/>
                <a:ea typeface="黑体" charset="0"/>
                <a:cs typeface="黑体" charset="0"/>
              </a:rPr>
              <a:t>人民解放战争</a:t>
            </a:r>
          </a:p>
        </p:txBody>
      </p:sp>
      <p:sp>
        <p:nvSpPr>
          <p:cNvPr id="97283" name="文本框 1"/>
          <p:cNvSpPr txBox="1">
            <a:spLocks noChangeArrowheads="1"/>
          </p:cNvSpPr>
          <p:nvPr/>
        </p:nvSpPr>
        <p:spPr bwMode="auto">
          <a:xfrm>
            <a:off x="833278" y="935503"/>
            <a:ext cx="29546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zh-CN" altLang="en-US" sz="2400" dirty="0">
                <a:solidFill>
                  <a:srgbClr val="262626"/>
                </a:solidFill>
                <a:latin typeface="黑体" charset="0"/>
                <a:ea typeface="黑体" charset="0"/>
                <a:cs typeface="黑体" charset="0"/>
              </a:rPr>
              <a:t>争取和平民主的斗争</a:t>
            </a:r>
          </a:p>
        </p:txBody>
      </p:sp>
      <p:sp>
        <p:nvSpPr>
          <p:cNvPr id="97284" name="文本框 2"/>
          <p:cNvSpPr txBox="1">
            <a:spLocks noChangeArrowheads="1"/>
          </p:cNvSpPr>
          <p:nvPr/>
        </p:nvSpPr>
        <p:spPr bwMode="auto">
          <a:xfrm>
            <a:off x="888683" y="2032060"/>
            <a:ext cx="23391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zh-CN" altLang="en-US" sz="2400" dirty="0">
                <a:solidFill>
                  <a:srgbClr val="262626"/>
                </a:solidFill>
                <a:latin typeface="黑体" charset="0"/>
                <a:ea typeface="黑体" charset="0"/>
                <a:cs typeface="黑体" charset="0"/>
              </a:rPr>
              <a:t>全面内战的爆发</a:t>
            </a:r>
          </a:p>
        </p:txBody>
      </p:sp>
      <p:sp>
        <p:nvSpPr>
          <p:cNvPr id="97285" name="文本框 3"/>
          <p:cNvSpPr txBox="1">
            <a:spLocks noChangeArrowheads="1"/>
          </p:cNvSpPr>
          <p:nvPr/>
        </p:nvSpPr>
        <p:spPr bwMode="auto">
          <a:xfrm>
            <a:off x="720328" y="2931284"/>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dirty="0">
                <a:solidFill>
                  <a:srgbClr val="262626"/>
                </a:solidFill>
                <a:latin typeface="黑体" charset="0"/>
                <a:ea typeface="黑体" charset="0"/>
                <a:cs typeface="黑体" charset="0"/>
              </a:rPr>
              <a:t>国民党政权的统治危机</a:t>
            </a:r>
          </a:p>
        </p:txBody>
      </p:sp>
      <p:sp>
        <p:nvSpPr>
          <p:cNvPr id="97286" name="文本框 5"/>
          <p:cNvSpPr txBox="1">
            <a:spLocks noChangeArrowheads="1"/>
          </p:cNvSpPr>
          <p:nvPr/>
        </p:nvSpPr>
        <p:spPr bwMode="auto">
          <a:xfrm>
            <a:off x="720328" y="5068889"/>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dirty="0">
                <a:solidFill>
                  <a:srgbClr val="262626"/>
                </a:solidFill>
                <a:latin typeface="黑体" charset="0"/>
                <a:ea typeface="黑体" charset="0"/>
                <a:cs typeface="黑体" charset="0"/>
              </a:rPr>
              <a:t>新民主主义革命的胜利</a:t>
            </a:r>
          </a:p>
        </p:txBody>
      </p:sp>
      <p:sp>
        <p:nvSpPr>
          <p:cNvPr id="97287" name="文本框 7"/>
          <p:cNvSpPr txBox="1">
            <a:spLocks noChangeArrowheads="1"/>
          </p:cNvSpPr>
          <p:nvPr/>
        </p:nvSpPr>
        <p:spPr bwMode="auto">
          <a:xfrm>
            <a:off x="4290537" y="879909"/>
            <a:ext cx="2646878" cy="89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400" dirty="0">
                <a:solidFill>
                  <a:srgbClr val="262626"/>
                </a:solidFill>
                <a:latin typeface="黑体" charset="0"/>
                <a:ea typeface="黑体" charset="0"/>
                <a:cs typeface="黑体" charset="0"/>
                <a:sym typeface="隶书" charset="0"/>
              </a:rPr>
              <a:t>重庆谈判</a:t>
            </a:r>
          </a:p>
          <a:p>
            <a:pPr>
              <a:lnSpc>
                <a:spcPct val="110000"/>
              </a:lnSpc>
            </a:pPr>
            <a:r>
              <a:rPr lang="zh-CN" altLang="en-US" sz="2400" dirty="0">
                <a:solidFill>
                  <a:srgbClr val="262626"/>
                </a:solidFill>
                <a:latin typeface="黑体" charset="0"/>
                <a:ea typeface="黑体" charset="0"/>
                <a:cs typeface="黑体" charset="0"/>
              </a:rPr>
              <a:t>重庆政治协商会议</a:t>
            </a:r>
          </a:p>
        </p:txBody>
      </p:sp>
      <p:sp>
        <p:nvSpPr>
          <p:cNvPr id="97288" name="文本框 8"/>
          <p:cNvSpPr txBox="1">
            <a:spLocks noChangeArrowheads="1"/>
          </p:cNvSpPr>
          <p:nvPr/>
        </p:nvSpPr>
        <p:spPr bwMode="auto">
          <a:xfrm>
            <a:off x="3982760" y="1818508"/>
            <a:ext cx="3262432" cy="89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400" dirty="0">
                <a:solidFill>
                  <a:srgbClr val="262626"/>
                </a:solidFill>
                <a:latin typeface="黑体" charset="0"/>
                <a:ea typeface="黑体" charset="0"/>
                <a:cs typeface="黑体" charset="0"/>
                <a:sym typeface="隶书" charset="0"/>
              </a:rPr>
              <a:t>全面内战爆发</a:t>
            </a:r>
          </a:p>
          <a:p>
            <a:pPr>
              <a:lnSpc>
                <a:spcPct val="110000"/>
              </a:lnSpc>
            </a:pPr>
            <a:r>
              <a:rPr lang="zh-CN" altLang="en-US" sz="2400" dirty="0">
                <a:solidFill>
                  <a:srgbClr val="262626"/>
                </a:solidFill>
                <a:latin typeface="黑体" charset="0"/>
                <a:ea typeface="黑体" charset="0"/>
                <a:cs typeface="黑体" charset="0"/>
              </a:rPr>
              <a:t>从全面进攻到重点进攻</a:t>
            </a:r>
          </a:p>
        </p:txBody>
      </p:sp>
      <p:sp>
        <p:nvSpPr>
          <p:cNvPr id="97289" name="文本框 10"/>
          <p:cNvSpPr txBox="1">
            <a:spLocks noChangeArrowheads="1"/>
          </p:cNvSpPr>
          <p:nvPr/>
        </p:nvSpPr>
        <p:spPr bwMode="auto">
          <a:xfrm>
            <a:off x="4290537" y="2771353"/>
            <a:ext cx="4493538" cy="89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400" dirty="0">
                <a:solidFill>
                  <a:srgbClr val="262626"/>
                </a:solidFill>
                <a:latin typeface="黑体" charset="0"/>
                <a:ea typeface="黑体" charset="0"/>
                <a:cs typeface="黑体" charset="0"/>
                <a:sym typeface="隶书" charset="0"/>
              </a:rPr>
              <a:t>国统区经济陷入崩溃</a:t>
            </a:r>
          </a:p>
          <a:p>
            <a:pPr>
              <a:lnSpc>
                <a:spcPct val="110000"/>
              </a:lnSpc>
            </a:pPr>
            <a:r>
              <a:rPr lang="zh-CN" altLang="en-US" sz="2400" dirty="0">
                <a:solidFill>
                  <a:srgbClr val="262626"/>
                </a:solidFill>
                <a:latin typeface="黑体" charset="0"/>
                <a:ea typeface="黑体" charset="0"/>
                <a:cs typeface="黑体" charset="0"/>
              </a:rPr>
              <a:t>包办</a:t>
            </a:r>
            <a:r>
              <a:rPr lang="en-US" altLang="zh-CN" sz="2400" dirty="0">
                <a:solidFill>
                  <a:srgbClr val="262626"/>
                </a:solidFill>
                <a:latin typeface="黑体" charset="0"/>
                <a:ea typeface="黑体" charset="0"/>
                <a:cs typeface="黑体" charset="0"/>
              </a:rPr>
              <a:t>“</a:t>
            </a:r>
            <a:r>
              <a:rPr lang="zh-CN" altLang="en-US" sz="2400" dirty="0">
                <a:solidFill>
                  <a:srgbClr val="262626"/>
                </a:solidFill>
                <a:latin typeface="黑体" charset="0"/>
                <a:ea typeface="黑体" charset="0"/>
                <a:cs typeface="黑体" charset="0"/>
              </a:rPr>
              <a:t>国民大会</a:t>
            </a:r>
            <a:r>
              <a:rPr lang="en-US" altLang="zh-CN" sz="2400" dirty="0">
                <a:solidFill>
                  <a:srgbClr val="262626"/>
                </a:solidFill>
                <a:latin typeface="黑体" charset="0"/>
                <a:ea typeface="黑体" charset="0"/>
                <a:cs typeface="黑体" charset="0"/>
              </a:rPr>
              <a:t>”——</a:t>
            </a:r>
            <a:r>
              <a:rPr lang="zh-CN" altLang="en-US" sz="2400" dirty="0">
                <a:solidFill>
                  <a:srgbClr val="262626"/>
                </a:solidFill>
                <a:latin typeface="黑体" charset="0"/>
                <a:ea typeface="黑体" charset="0"/>
                <a:cs typeface="黑体" charset="0"/>
              </a:rPr>
              <a:t>制宪国大</a:t>
            </a:r>
          </a:p>
        </p:txBody>
      </p:sp>
      <p:sp>
        <p:nvSpPr>
          <p:cNvPr id="97290" name="文本框 11"/>
          <p:cNvSpPr txBox="1">
            <a:spLocks noChangeArrowheads="1"/>
          </p:cNvSpPr>
          <p:nvPr/>
        </p:nvSpPr>
        <p:spPr bwMode="auto">
          <a:xfrm>
            <a:off x="4045268" y="3668760"/>
            <a:ext cx="5161241" cy="293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zh-CN" sz="2400" dirty="0">
                <a:solidFill>
                  <a:srgbClr val="262626"/>
                </a:solidFill>
                <a:latin typeface="黑体" charset="0"/>
                <a:ea typeface="黑体" charset="0"/>
                <a:cs typeface="黑体" charset="0"/>
                <a:sym typeface="隶书" charset="0"/>
              </a:rPr>
              <a:t>土地改革：《中国土地法大纲》</a:t>
            </a:r>
          </a:p>
          <a:p>
            <a:pPr>
              <a:lnSpc>
                <a:spcPct val="110000"/>
              </a:lnSpc>
            </a:pPr>
            <a:r>
              <a:rPr lang="zh-CN" sz="2400" dirty="0">
                <a:solidFill>
                  <a:srgbClr val="262626"/>
                </a:solidFill>
                <a:latin typeface="黑体" charset="0"/>
                <a:ea typeface="黑体" charset="0"/>
                <a:cs typeface="黑体" charset="0"/>
              </a:rPr>
              <a:t>战略进攻</a:t>
            </a:r>
            <a:r>
              <a:rPr lang="en-US" altLang="zh-CN" sz="2400" dirty="0">
                <a:solidFill>
                  <a:srgbClr val="262626"/>
                </a:solidFill>
                <a:latin typeface="黑体" charset="0"/>
                <a:ea typeface="黑体" charset="0"/>
                <a:cs typeface="黑体" charset="0"/>
              </a:rPr>
              <a:t>——</a:t>
            </a:r>
            <a:r>
              <a:rPr lang="zh-CN" altLang="en-US" sz="2400" dirty="0">
                <a:solidFill>
                  <a:srgbClr val="262626"/>
                </a:solidFill>
                <a:latin typeface="黑体" charset="0"/>
                <a:ea typeface="黑体" charset="0"/>
                <a:cs typeface="黑体" charset="0"/>
              </a:rPr>
              <a:t>千里跃进大别山</a:t>
            </a:r>
          </a:p>
          <a:p>
            <a:pPr>
              <a:lnSpc>
                <a:spcPct val="110000"/>
              </a:lnSpc>
            </a:pPr>
            <a:r>
              <a:rPr lang="zh-CN" altLang="en-US" sz="2400" dirty="0">
                <a:solidFill>
                  <a:srgbClr val="262626"/>
                </a:solidFill>
                <a:latin typeface="黑体" charset="0"/>
                <a:ea typeface="黑体" charset="0"/>
                <a:cs typeface="黑体" charset="0"/>
              </a:rPr>
              <a:t>战略决战</a:t>
            </a:r>
            <a:r>
              <a:rPr lang="en-US" altLang="zh-CN" sz="2400" dirty="0">
                <a:solidFill>
                  <a:srgbClr val="262626"/>
                </a:solidFill>
                <a:latin typeface="黑体" charset="0"/>
                <a:ea typeface="黑体" charset="0"/>
                <a:cs typeface="黑体" charset="0"/>
              </a:rPr>
              <a:t>——</a:t>
            </a:r>
            <a:r>
              <a:rPr lang="zh-CN" altLang="en-US" sz="2400" dirty="0">
                <a:solidFill>
                  <a:srgbClr val="262626"/>
                </a:solidFill>
                <a:latin typeface="黑体" charset="0"/>
                <a:ea typeface="黑体" charset="0"/>
                <a:cs typeface="黑体" charset="0"/>
              </a:rPr>
              <a:t>三大战役：辽沈战役、淮海战役、平津战役</a:t>
            </a:r>
          </a:p>
          <a:p>
            <a:pPr>
              <a:lnSpc>
                <a:spcPct val="110000"/>
              </a:lnSpc>
            </a:pPr>
            <a:r>
              <a:rPr lang="zh-CN" altLang="en-US" sz="2400" dirty="0">
                <a:solidFill>
                  <a:srgbClr val="262626"/>
                </a:solidFill>
                <a:latin typeface="黑体" charset="0"/>
                <a:ea typeface="黑体" charset="0"/>
                <a:cs typeface="黑体" charset="0"/>
              </a:rPr>
              <a:t>中共七届二中全会：召开、内容</a:t>
            </a:r>
          </a:p>
          <a:p>
            <a:pPr>
              <a:lnSpc>
                <a:spcPct val="110000"/>
              </a:lnSpc>
            </a:pPr>
            <a:r>
              <a:rPr lang="zh-CN" altLang="en-US" sz="2400" dirty="0">
                <a:solidFill>
                  <a:srgbClr val="262626"/>
                </a:solidFill>
                <a:latin typeface="黑体" charset="0"/>
                <a:ea typeface="黑体" charset="0"/>
                <a:cs typeface="黑体" charset="0"/>
              </a:rPr>
              <a:t>国民党政权的覆灭</a:t>
            </a:r>
          </a:p>
          <a:p>
            <a:pPr>
              <a:lnSpc>
                <a:spcPct val="110000"/>
              </a:lnSpc>
            </a:pPr>
            <a:r>
              <a:rPr lang="zh-CN" altLang="en-US" sz="2400" dirty="0">
                <a:solidFill>
                  <a:srgbClr val="262626"/>
                </a:solidFill>
                <a:latin typeface="黑体" charset="0"/>
                <a:ea typeface="黑体" charset="0"/>
                <a:cs typeface="黑体" charset="0"/>
              </a:rPr>
              <a:t>新民主主义革命的胜利：原因、意义</a:t>
            </a:r>
          </a:p>
        </p:txBody>
      </p:sp>
      <p:sp>
        <p:nvSpPr>
          <p:cNvPr id="13" name="左大括号 12"/>
          <p:cNvSpPr/>
          <p:nvPr/>
        </p:nvSpPr>
        <p:spPr>
          <a:xfrm>
            <a:off x="3982760" y="935504"/>
            <a:ext cx="288122" cy="687135"/>
          </a:xfrm>
          <a:prstGeom prst="leftBrace">
            <a:avLst>
              <a:gd name="adj1" fmla="val 62737"/>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a:solidFill>
                <a:srgbClr val="000000"/>
              </a:solidFill>
              <a:latin typeface="隶书" charset="0"/>
              <a:ea typeface="隶书" charset="0"/>
              <a:cs typeface="隶书" charset="0"/>
            </a:endParaRPr>
          </a:p>
        </p:txBody>
      </p:sp>
      <p:sp>
        <p:nvSpPr>
          <p:cNvPr id="14" name="左大括号 13"/>
          <p:cNvSpPr/>
          <p:nvPr/>
        </p:nvSpPr>
        <p:spPr>
          <a:xfrm>
            <a:off x="3787933" y="2017070"/>
            <a:ext cx="233718" cy="611188"/>
          </a:xfrm>
          <a:prstGeom prst="leftBrace">
            <a:avLst>
              <a:gd name="adj1" fmla="val 62737"/>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a:solidFill>
                <a:srgbClr val="000000"/>
              </a:solidFill>
              <a:latin typeface="隶书" charset="0"/>
              <a:ea typeface="隶书" charset="0"/>
              <a:cs typeface="隶书" charset="0"/>
            </a:endParaRPr>
          </a:p>
        </p:txBody>
      </p:sp>
      <p:sp>
        <p:nvSpPr>
          <p:cNvPr id="15" name="左大括号 14"/>
          <p:cNvSpPr/>
          <p:nvPr/>
        </p:nvSpPr>
        <p:spPr>
          <a:xfrm>
            <a:off x="4045268" y="2931284"/>
            <a:ext cx="225614" cy="690257"/>
          </a:xfrm>
          <a:prstGeom prst="leftBrace">
            <a:avLst>
              <a:gd name="adj1" fmla="val 62737"/>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a:solidFill>
                <a:srgbClr val="000000"/>
              </a:solidFill>
              <a:latin typeface="隶书" charset="0"/>
              <a:ea typeface="隶书" charset="0"/>
              <a:cs typeface="隶书" charset="0"/>
            </a:endParaRPr>
          </a:p>
        </p:txBody>
      </p:sp>
      <p:sp>
        <p:nvSpPr>
          <p:cNvPr id="16" name="左大括号 15"/>
          <p:cNvSpPr/>
          <p:nvPr/>
        </p:nvSpPr>
        <p:spPr>
          <a:xfrm>
            <a:off x="3787934" y="3958735"/>
            <a:ext cx="233717" cy="2409073"/>
          </a:xfrm>
          <a:prstGeom prst="leftBrace">
            <a:avLst>
              <a:gd name="adj1" fmla="val 62737"/>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a:solidFill>
                <a:srgbClr val="000000"/>
              </a:solidFill>
              <a:latin typeface="隶书" charset="0"/>
              <a:ea typeface="隶书" charset="0"/>
              <a:cs typeface="隶书" charset="0"/>
            </a:endParaRPr>
          </a:p>
        </p:txBody>
      </p:sp>
      <p:sp>
        <p:nvSpPr>
          <p:cNvPr id="17" name="左大括号 16"/>
          <p:cNvSpPr/>
          <p:nvPr/>
        </p:nvSpPr>
        <p:spPr>
          <a:xfrm>
            <a:off x="507206" y="1105276"/>
            <a:ext cx="213122" cy="4184276"/>
          </a:xfrm>
          <a:prstGeom prst="leftBrace">
            <a:avLst>
              <a:gd name="adj1" fmla="val 62737"/>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a:solidFill>
                <a:srgbClr val="000000"/>
              </a:solidFill>
              <a:latin typeface="隶书" charset="0"/>
              <a:ea typeface="隶书" charset="0"/>
              <a:cs typeface="隶书" charset="0"/>
            </a:endParaRPr>
          </a:p>
        </p:txBody>
      </p:sp>
    </p:spTree>
    <p:custDataLst>
      <p:tags r:id="rId1"/>
    </p:custDataLst>
    <p:extLst>
      <p:ext uri="{BB962C8B-B14F-4D97-AF65-F5344CB8AC3E}">
        <p14:creationId xmlns:p14="http://schemas.microsoft.com/office/powerpoint/2010/main" val="2674292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0" y="0"/>
            <a:ext cx="9144000" cy="6858000"/>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2280753" y="2046354"/>
            <a:ext cx="1959419" cy="2325216"/>
          </a:xfrm>
          <a:prstGeom prst="rect">
            <a:avLst/>
          </a:prstGeom>
        </p:spPr>
      </p:pic>
      <p:sp>
        <p:nvSpPr>
          <p:cNvPr id="11" name="矩形 10"/>
          <p:cNvSpPr/>
          <p:nvPr/>
        </p:nvSpPr>
        <p:spPr>
          <a:xfrm>
            <a:off x="4240172" y="2486559"/>
            <a:ext cx="3153580" cy="819233"/>
          </a:xfrm>
          <a:prstGeom prst="rect">
            <a:avLst/>
          </a:prstGeom>
        </p:spPr>
        <p:txBody>
          <a:bodyPr wrap="square" lIns="67598" tIns="33799" rIns="67598" bIns="33799" anchor="t">
            <a:spAutoFit/>
          </a:bodyPr>
          <a:lstStyle/>
          <a:p>
            <a:pPr algn="ctr" fontAlgn="ctr"/>
            <a:r>
              <a:rPr lang="zh-CN" altLang="en-US" sz="4880" b="1" spc="591" dirty="0">
                <a:latin typeface="微软雅黑" panose="020B0503020204020204" pitchFamily="34" charset="-122"/>
                <a:ea typeface="微软雅黑" panose="020B0503020204020204" pitchFamily="34" charset="-122"/>
              </a:rPr>
              <a:t>谢谢观看</a:t>
            </a:r>
          </a:p>
        </p:txBody>
      </p:sp>
      <p:sp>
        <p:nvSpPr>
          <p:cNvPr id="12" name="矩形 11"/>
          <p:cNvSpPr/>
          <p:nvPr/>
        </p:nvSpPr>
        <p:spPr>
          <a:xfrm>
            <a:off x="4464474" y="3477846"/>
            <a:ext cx="2806677" cy="320087"/>
          </a:xfrm>
          <a:prstGeom prst="rect">
            <a:avLst/>
          </a:prstGeom>
        </p:spPr>
        <p:txBody>
          <a:bodyPr wrap="none">
            <a:spAutoFit/>
          </a:bodyPr>
          <a:lstStyle/>
          <a:p>
            <a:r>
              <a:rPr lang="en-US" altLang="zh-CN" sz="1480" dirty="0">
                <a:latin typeface="Arial" panose="020B0604020202020204" pitchFamily="34" charset="0"/>
              </a:rPr>
              <a:t>THANK YOU FOR WATCHING</a:t>
            </a:r>
            <a:endParaRPr lang="zh-CN" altLang="en-US" sz="1480" dirty="0"/>
          </a:p>
        </p:txBody>
      </p:sp>
      <p:pic>
        <p:nvPicPr>
          <p:cNvPr id="6" name="图片 5" descr="111 (2)"/>
          <p:cNvPicPr>
            <a:picLocks noChangeAspect="1"/>
          </p:cNvPicPr>
          <p:nvPr/>
        </p:nvPicPr>
        <p:blipFill>
          <a:blip r:embed="rId5"/>
          <a:stretch>
            <a:fillRect/>
          </a:stretch>
        </p:blipFill>
        <p:spPr>
          <a:xfrm>
            <a:off x="227305" y="255143"/>
            <a:ext cx="5268236" cy="874314"/>
          </a:xfrm>
          <a:prstGeom prst="rect">
            <a:avLst/>
          </a:prstGeom>
        </p:spPr>
      </p:pic>
    </p:spTree>
    <p:extLst>
      <p:ext uri="{BB962C8B-B14F-4D97-AF65-F5344CB8AC3E}">
        <p14:creationId xmlns:p14="http://schemas.microsoft.com/office/powerpoint/2010/main" val="728296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5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9109" y="6718703"/>
            <a:ext cx="9163109" cy="139297"/>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4267649" y="-8125"/>
            <a:ext cx="655116" cy="290964"/>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23" name="椭圆 22"/>
          <p:cNvSpPr/>
          <p:nvPr/>
        </p:nvSpPr>
        <p:spPr>
          <a:xfrm>
            <a:off x="532687" y="2156675"/>
            <a:ext cx="766849" cy="254465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4" name="TextBox 20"/>
          <p:cNvSpPr txBox="1"/>
          <p:nvPr/>
        </p:nvSpPr>
        <p:spPr>
          <a:xfrm>
            <a:off x="724000" y="2564389"/>
            <a:ext cx="369332" cy="1729223"/>
          </a:xfrm>
          <a:prstGeom prst="rect">
            <a:avLst/>
          </a:prstGeom>
          <a:noFill/>
        </p:spPr>
        <p:txBody>
          <a:bodyPr vert="eaVert" wrap="square" lIns="0" tIns="0" rIns="0" bIns="0" rtlCol="0">
            <a:spAutoFit/>
          </a:bodyPr>
          <a:lstStyle/>
          <a:p>
            <a:pPr algn="ctr"/>
            <a:r>
              <a:rPr lang="zh-CN" altLang="en-US" sz="2400" b="1" dirty="0">
                <a:latin typeface="微软雅黑" panose="020B0503020204020204" pitchFamily="34" charset="-122"/>
                <a:ea typeface="微软雅黑" panose="020B0503020204020204" pitchFamily="34" charset="-122"/>
              </a:rPr>
              <a:t>课标要求</a:t>
            </a:r>
          </a:p>
        </p:txBody>
      </p:sp>
      <p:sp>
        <p:nvSpPr>
          <p:cNvPr id="28" name="矩形 27"/>
          <p:cNvSpPr/>
          <p:nvPr/>
        </p:nvSpPr>
        <p:spPr>
          <a:xfrm>
            <a:off x="3675725" y="530020"/>
            <a:ext cx="1838965" cy="584776"/>
          </a:xfrm>
          <a:prstGeom prst="rect">
            <a:avLst/>
          </a:prstGeom>
        </p:spPr>
        <p:txBody>
          <a:bodyPr wrap="none">
            <a:spAutoFit/>
          </a:bodyPr>
          <a:lstStyle/>
          <a:p>
            <a:pPr algn="ctr" defTabSz="815975"/>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单元概述</a:t>
            </a:r>
            <a:endParaRPr lang="en-CA" altLang="zh-CN" sz="32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 name="矩形 1">
            <a:extLst>
              <a:ext uri="{FF2B5EF4-FFF2-40B4-BE49-F238E27FC236}">
                <a16:creationId xmlns="" xmlns:a16="http://schemas.microsoft.com/office/drawing/2014/main" id="{44BF04ED-849E-441D-9366-B6DEC1697746}"/>
              </a:ext>
            </a:extLst>
          </p:cNvPr>
          <p:cNvSpPr/>
          <p:nvPr/>
        </p:nvSpPr>
        <p:spPr>
          <a:xfrm>
            <a:off x="1449722" y="2281922"/>
            <a:ext cx="7269101" cy="2062103"/>
          </a:xfrm>
          <a:prstGeom prst="rect">
            <a:avLst/>
          </a:prstGeom>
        </p:spPr>
        <p:txBody>
          <a:bodyPr wrap="square">
            <a:spAutoFit/>
          </a:bodyPr>
          <a:lstStyle/>
          <a:p>
            <a:r>
              <a:rPr lang="zh-CN" altLang="en-US" sz="3200" dirty="0" smtClean="0"/>
              <a:t>        通过</a:t>
            </a:r>
            <a:r>
              <a:rPr lang="zh-CN" altLang="zh-CN" sz="3200" b="1" dirty="0" smtClean="0"/>
              <a:t>了解</a:t>
            </a:r>
            <a:r>
              <a:rPr lang="zh-CN" altLang="zh-CN" sz="3200" dirty="0"/>
              <a:t>全面内战的爆发及人民解放战争的进</a:t>
            </a:r>
            <a:r>
              <a:rPr lang="zh-CN" altLang="zh-CN" sz="3200" dirty="0" smtClean="0"/>
              <a:t>程</a:t>
            </a:r>
            <a:r>
              <a:rPr lang="zh-CN" altLang="en-US" sz="3200" dirty="0" smtClean="0"/>
              <a:t>，</a:t>
            </a:r>
            <a:r>
              <a:rPr lang="zh-CN" altLang="zh-CN" sz="3200" b="1" dirty="0"/>
              <a:t>分析</a:t>
            </a:r>
            <a:r>
              <a:rPr lang="zh-CN" altLang="zh-CN" sz="3200" dirty="0"/>
              <a:t>国民党政权在大陆统治灭亡的原因，</a:t>
            </a:r>
            <a:r>
              <a:rPr lang="zh-CN" altLang="zh-CN" sz="3200" b="1" dirty="0"/>
              <a:t>探讨</a:t>
            </a:r>
            <a:r>
              <a:rPr lang="zh-CN" altLang="zh-CN" sz="3200" dirty="0"/>
              <a:t>中国共产党领导人民取得中国革命胜利的原因和意义</a:t>
            </a:r>
            <a:r>
              <a:rPr lang="zh-CN" altLang="zh-CN" sz="3200" dirty="0" smtClean="0"/>
              <a:t>。</a:t>
            </a:r>
            <a:endParaRPr lang="en-US" altLang="zh-CN" sz="3200" b="1" dirty="0" smtClean="0"/>
          </a:p>
        </p:txBody>
      </p:sp>
    </p:spTree>
    <p:extLst>
      <p:ext uri="{BB962C8B-B14F-4D97-AF65-F5344CB8AC3E}">
        <p14:creationId xmlns:p14="http://schemas.microsoft.com/office/powerpoint/2010/main" val="7029920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时空观念</a:t>
            </a:r>
            <a:endParaRPr kumimoji="1" lang="zh-CN" altLang="en-US" dirty="0"/>
          </a:p>
        </p:txBody>
      </p:sp>
      <p:pic>
        <p:nvPicPr>
          <p:cNvPr id="5" name="图片 96260" descr="C:/Users/HP/Desktop/纲要上/《新课程学案》中外历史纲要（上/19CXXL-42.T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657327"/>
            <a:ext cx="9144000" cy="372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3631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7877"/>
            <a:ext cx="8229600" cy="650883"/>
          </a:xfrm>
        </p:spPr>
        <p:txBody>
          <a:bodyPr>
            <a:normAutofit fontScale="90000"/>
          </a:bodyPr>
          <a:lstStyle/>
          <a:p>
            <a:r>
              <a:rPr kumimoji="1" lang="zh-CN" altLang="en-US" sz="3200" dirty="0" smtClean="0"/>
              <a:t>问题探究：抗战胜利之初的两种命运、两种前途</a:t>
            </a:r>
            <a:endParaRPr kumimoji="1" lang="zh-CN" altLang="en-US" sz="3200" dirty="0"/>
          </a:p>
        </p:txBody>
      </p:sp>
      <p:sp>
        <p:nvSpPr>
          <p:cNvPr id="3" name="内容占位符 2"/>
          <p:cNvSpPr>
            <a:spLocks noGrp="1"/>
          </p:cNvSpPr>
          <p:nvPr>
            <p:ph idx="1"/>
          </p:nvPr>
        </p:nvSpPr>
        <p:spPr>
          <a:xfrm>
            <a:off x="457200" y="697037"/>
            <a:ext cx="8229600" cy="4840170"/>
          </a:xfrm>
        </p:spPr>
        <p:txBody>
          <a:bodyPr>
            <a:normAutofit fontScale="70000" lnSpcReduction="20000"/>
          </a:bodyPr>
          <a:lstStyle/>
          <a:p>
            <a:pPr indent="0">
              <a:buNone/>
            </a:pPr>
            <a:r>
              <a:rPr lang="zh-CN" altLang="en-US" dirty="0" smtClean="0">
                <a:solidFill>
                  <a:srgbClr val="000000"/>
                </a:solidFill>
                <a:latin typeface="楷体"/>
                <a:ea typeface="楷体"/>
                <a:cs typeface="楷体"/>
              </a:rPr>
              <a:t>    </a:t>
            </a:r>
            <a:r>
              <a:rPr lang="zh-CN" altLang="en-US" b="1" dirty="0" smtClean="0">
                <a:solidFill>
                  <a:srgbClr val="000000"/>
                </a:solidFill>
                <a:latin typeface="楷体"/>
                <a:ea typeface="楷体"/>
                <a:cs typeface="楷体"/>
              </a:rPr>
              <a:t>材料</a:t>
            </a:r>
            <a:r>
              <a:rPr lang="zh-CN" altLang="en-US" b="1" dirty="0">
                <a:solidFill>
                  <a:srgbClr val="000000"/>
                </a:solidFill>
                <a:latin typeface="楷体"/>
                <a:ea typeface="楷体"/>
                <a:cs typeface="楷体"/>
              </a:rPr>
              <a:t>一</a:t>
            </a:r>
            <a:r>
              <a:rPr lang="zh-CN" altLang="en-US" dirty="0">
                <a:latin typeface="楷体"/>
                <a:ea typeface="楷体"/>
                <a:cs typeface="楷体"/>
              </a:rPr>
              <a:t>  目前摆在中国人民面前的有</a:t>
            </a:r>
            <a:r>
              <a:rPr lang="zh-CN" altLang="en-US" dirty="0">
                <a:solidFill>
                  <a:srgbClr val="FF0000"/>
                </a:solidFill>
                <a:latin typeface="楷体"/>
                <a:ea typeface="楷体"/>
                <a:cs typeface="楷体"/>
              </a:rPr>
              <a:t>两个前途</a:t>
            </a:r>
            <a:r>
              <a:rPr lang="zh-CN" altLang="en-US" dirty="0">
                <a:latin typeface="楷体"/>
                <a:ea typeface="楷体"/>
                <a:cs typeface="楷体"/>
              </a:rPr>
              <a:t>。</a:t>
            </a:r>
            <a:r>
              <a:rPr lang="zh-CN" altLang="en-US" dirty="0">
                <a:solidFill>
                  <a:srgbClr val="FF0000"/>
                </a:solidFill>
                <a:latin typeface="楷体"/>
                <a:ea typeface="楷体"/>
                <a:cs typeface="楷体"/>
              </a:rPr>
              <a:t>美帝国主义和国民党反动派</a:t>
            </a:r>
            <a:r>
              <a:rPr lang="zh-CN" altLang="en-US" dirty="0">
                <a:latin typeface="楷体"/>
                <a:ea typeface="楷体"/>
                <a:cs typeface="楷体"/>
              </a:rPr>
              <a:t>，要使中回到</a:t>
            </a:r>
            <a:r>
              <a:rPr lang="zh-CN" altLang="en-US" dirty="0">
                <a:solidFill>
                  <a:srgbClr val="FF0000"/>
                </a:solidFill>
                <a:latin typeface="楷体"/>
                <a:ea typeface="楷体"/>
                <a:cs typeface="楷体"/>
              </a:rPr>
              <a:t>不独立，不自由、不民主、不统一、不富强的老状态</a:t>
            </a:r>
            <a:r>
              <a:rPr lang="zh-CN" altLang="en-US" dirty="0">
                <a:latin typeface="楷体"/>
                <a:ea typeface="楷体"/>
                <a:cs typeface="楷体"/>
              </a:rPr>
              <a:t>里。这是个黑暗的前途。</a:t>
            </a:r>
            <a:r>
              <a:rPr lang="zh-CN" altLang="en-US" dirty="0">
                <a:solidFill>
                  <a:srgbClr val="FF0000"/>
                </a:solidFill>
                <a:latin typeface="楷体"/>
                <a:ea typeface="楷体"/>
                <a:cs typeface="楷体"/>
              </a:rPr>
              <a:t>中国共产党和中国人民</a:t>
            </a:r>
            <a:r>
              <a:rPr lang="zh-CN" altLang="en-US" dirty="0">
                <a:latin typeface="楷体"/>
                <a:ea typeface="楷体"/>
                <a:cs typeface="楷体"/>
              </a:rPr>
              <a:t>要彻底打败日本侵略者，把中国建设成为一个</a:t>
            </a:r>
            <a:r>
              <a:rPr lang="zh-CN" altLang="en-US" dirty="0">
                <a:solidFill>
                  <a:srgbClr val="FF0000"/>
                </a:solidFill>
                <a:latin typeface="楷体"/>
                <a:ea typeface="楷体"/>
                <a:cs typeface="楷体"/>
              </a:rPr>
              <a:t>独立、自由、民主、统一、富强的新国家</a:t>
            </a:r>
            <a:r>
              <a:rPr lang="zh-CN" altLang="en-US" dirty="0">
                <a:latin typeface="楷体"/>
                <a:ea typeface="楷体"/>
                <a:cs typeface="楷体"/>
              </a:rPr>
              <a:t>。这是个光明的前途。我们要努力争取实现光明的前途。</a:t>
            </a:r>
          </a:p>
          <a:p>
            <a:pPr indent="0" algn="r">
              <a:buNone/>
            </a:pPr>
            <a:r>
              <a:rPr lang="zh-CN" altLang="en-US" dirty="0">
                <a:latin typeface="楷体"/>
                <a:ea typeface="楷体"/>
                <a:cs typeface="楷体"/>
              </a:rPr>
              <a:t> ——毛泽东《论联合政府》</a:t>
            </a:r>
            <a:r>
              <a:rPr lang="zh-CN" altLang="en-US" dirty="0" smtClean="0">
                <a:latin typeface="楷体"/>
                <a:ea typeface="楷体"/>
                <a:cs typeface="楷体"/>
              </a:rPr>
              <a:t>1945.4</a:t>
            </a:r>
            <a:endParaRPr lang="en-US" altLang="zh-CN" dirty="0" smtClean="0">
              <a:latin typeface="楷体"/>
              <a:ea typeface="楷体"/>
              <a:cs typeface="楷体"/>
            </a:endParaRPr>
          </a:p>
          <a:p>
            <a:pPr indent="0">
              <a:buNone/>
            </a:pPr>
            <a:r>
              <a:rPr lang="zh-CN" altLang="en-US" dirty="0" smtClean="0">
                <a:solidFill>
                  <a:srgbClr val="000000"/>
                </a:solidFill>
                <a:ea typeface="华文楷体" panose="02010600040101010101" charset="-122"/>
              </a:rPr>
              <a:t>        </a:t>
            </a:r>
            <a:r>
              <a:rPr lang="zh-CN" altLang="en-US" b="1" dirty="0" smtClean="0">
                <a:solidFill>
                  <a:srgbClr val="000000"/>
                </a:solidFill>
                <a:ea typeface="华文楷体" panose="02010600040101010101" charset="-122"/>
              </a:rPr>
              <a:t>材料二</a:t>
            </a:r>
            <a:r>
              <a:rPr lang="zh-CN" altLang="en-US" dirty="0">
                <a:ea typeface="华文楷体" panose="02010600040101010101" charset="-122"/>
              </a:rPr>
              <a:t>　</a:t>
            </a:r>
            <a:r>
              <a:rPr lang="zh-CN" altLang="en-US" dirty="0">
                <a:latin typeface="楷体"/>
                <a:ea typeface="楷体"/>
                <a:cs typeface="楷体"/>
              </a:rPr>
              <a:t>我全民族面前的重大任务是：巩固国内团结，保证</a:t>
            </a:r>
            <a:r>
              <a:rPr lang="zh-CN" altLang="en-US" dirty="0">
                <a:solidFill>
                  <a:srgbClr val="FF0000"/>
                </a:solidFill>
                <a:latin typeface="楷体"/>
                <a:ea typeface="楷体"/>
                <a:cs typeface="楷体"/>
              </a:rPr>
              <a:t>国内和平</a:t>
            </a:r>
            <a:r>
              <a:rPr lang="zh-CN" altLang="en-US" dirty="0">
                <a:latin typeface="楷体"/>
                <a:ea typeface="楷体"/>
                <a:cs typeface="楷体"/>
              </a:rPr>
              <a:t>，……在</a:t>
            </a:r>
            <a:r>
              <a:rPr lang="zh-CN" altLang="en-US" dirty="0">
                <a:solidFill>
                  <a:srgbClr val="FF0000"/>
                </a:solidFill>
                <a:latin typeface="楷体"/>
                <a:ea typeface="楷体"/>
                <a:cs typeface="楷体"/>
              </a:rPr>
              <a:t>和平民主团结</a:t>
            </a:r>
            <a:r>
              <a:rPr lang="zh-CN" altLang="en-US" dirty="0">
                <a:latin typeface="楷体"/>
                <a:ea typeface="楷体"/>
                <a:cs typeface="楷体"/>
              </a:rPr>
              <a:t>的基础上实现全国的统一，建设</a:t>
            </a:r>
            <a:r>
              <a:rPr lang="zh-CN" altLang="en-US" dirty="0">
                <a:solidFill>
                  <a:srgbClr val="FF0000"/>
                </a:solidFill>
                <a:latin typeface="楷体"/>
                <a:ea typeface="楷体"/>
                <a:cs typeface="楷体"/>
              </a:rPr>
              <a:t>独立自主富强</a:t>
            </a:r>
            <a:r>
              <a:rPr lang="zh-CN" altLang="en-US" dirty="0">
                <a:latin typeface="楷体"/>
                <a:ea typeface="楷体"/>
                <a:cs typeface="楷体"/>
              </a:rPr>
              <a:t>的新中国……</a:t>
            </a:r>
          </a:p>
          <a:p>
            <a:pPr indent="0" algn="r">
              <a:buNone/>
            </a:pPr>
            <a:r>
              <a:rPr lang="zh-CN" altLang="en-US" dirty="0">
                <a:latin typeface="楷体"/>
                <a:ea typeface="楷体"/>
                <a:cs typeface="楷体"/>
              </a:rPr>
              <a:t>——1945年8月25日《中共中央对目前时局的宣言》</a:t>
            </a:r>
          </a:p>
          <a:p>
            <a:pPr indent="0">
              <a:buNone/>
            </a:pPr>
            <a:r>
              <a:rPr lang="zh-CN" altLang="en-US" dirty="0" smtClean="0">
                <a:solidFill>
                  <a:srgbClr val="000000"/>
                </a:solidFill>
                <a:ea typeface="华文楷体" panose="02010600040101010101" charset="-122"/>
              </a:rPr>
              <a:t>        </a:t>
            </a:r>
            <a:r>
              <a:rPr lang="zh-CN" altLang="en-US" b="1" dirty="0" smtClean="0">
                <a:solidFill>
                  <a:srgbClr val="000000"/>
                </a:solidFill>
                <a:ea typeface="华文楷体" panose="02010600040101010101" charset="-122"/>
              </a:rPr>
              <a:t>材料</a:t>
            </a:r>
            <a:r>
              <a:rPr lang="zh-CN" altLang="en-US" b="1" dirty="0">
                <a:solidFill>
                  <a:srgbClr val="000000"/>
                </a:solidFill>
                <a:ea typeface="华文楷体" panose="02010600040101010101" charset="-122"/>
              </a:rPr>
              <a:t>三</a:t>
            </a:r>
            <a:r>
              <a:rPr lang="zh-CN" altLang="en-US" dirty="0">
                <a:ea typeface="华文楷体" panose="02010600040101010101" charset="-122"/>
              </a:rPr>
              <a:t>   </a:t>
            </a:r>
            <a:r>
              <a:rPr lang="zh-CN" altLang="en-US" dirty="0">
                <a:latin typeface="楷体"/>
                <a:ea typeface="楷体"/>
                <a:cs typeface="楷体"/>
              </a:rPr>
              <a:t>1945年8月15日中国民主同盟在《在抗战胜利声中的紧急呼吁》中提出“民主统一，和平建国”的口号……致公党、中国民主促进会、九三学社等先后成立并发表政治主张。他们的</a:t>
            </a:r>
            <a:r>
              <a:rPr lang="zh-CN" altLang="en-US" dirty="0">
                <a:solidFill>
                  <a:srgbClr val="FF0000"/>
                </a:solidFill>
                <a:latin typeface="楷体"/>
                <a:ea typeface="楷体"/>
                <a:cs typeface="楷体"/>
              </a:rPr>
              <a:t>共同愿望</a:t>
            </a:r>
            <a:r>
              <a:rPr lang="zh-CN" altLang="en-US" dirty="0">
                <a:latin typeface="楷体"/>
                <a:ea typeface="楷体"/>
                <a:cs typeface="楷体"/>
              </a:rPr>
              <a:t>是在中国保持一个</a:t>
            </a:r>
            <a:r>
              <a:rPr lang="zh-CN" altLang="en-US" dirty="0">
                <a:solidFill>
                  <a:srgbClr val="FF0000"/>
                </a:solidFill>
                <a:latin typeface="楷体"/>
                <a:ea typeface="楷体"/>
                <a:cs typeface="楷体"/>
              </a:rPr>
              <a:t>和平的环境和实现民主政治</a:t>
            </a:r>
            <a:r>
              <a:rPr lang="zh-CN" altLang="en-US" dirty="0">
                <a:latin typeface="楷体"/>
                <a:ea typeface="楷体"/>
                <a:cs typeface="楷体"/>
              </a:rPr>
              <a:t>。</a:t>
            </a:r>
          </a:p>
          <a:p>
            <a:pPr indent="0" algn="r">
              <a:buNone/>
            </a:pPr>
            <a:r>
              <a:rPr lang="zh-CN" altLang="en-US" dirty="0">
                <a:latin typeface="楷体"/>
                <a:ea typeface="楷体"/>
                <a:cs typeface="楷体"/>
              </a:rPr>
              <a:t>——白寿彝主编《中国通史》</a:t>
            </a:r>
          </a:p>
          <a:p>
            <a:endParaRPr kumimoji="1" lang="zh-CN" altLang="en-US" dirty="0"/>
          </a:p>
        </p:txBody>
      </p:sp>
    </p:spTree>
    <p:extLst>
      <p:ext uri="{BB962C8B-B14F-4D97-AF65-F5344CB8AC3E}">
        <p14:creationId xmlns:p14="http://schemas.microsoft.com/office/powerpoint/2010/main" val="13231382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6353"/>
            <a:ext cx="8519958" cy="1143000"/>
          </a:xfrm>
        </p:spPr>
        <p:txBody>
          <a:bodyPr>
            <a:normAutofit/>
          </a:bodyPr>
          <a:lstStyle/>
          <a:p>
            <a:pPr algn="l"/>
            <a:r>
              <a:rPr kumimoji="1" lang="en-US" altLang="en-US" sz="3200" dirty="0" smtClean="0"/>
              <a:t>课标</a:t>
            </a:r>
            <a:r>
              <a:rPr kumimoji="1" lang="zh-CN" altLang="en-US" sz="3200" dirty="0" smtClean="0"/>
              <a:t>：</a:t>
            </a:r>
            <a:r>
              <a:rPr lang="zh-CN" altLang="zh-CN" sz="3200" dirty="0"/>
              <a:t>全面内战的爆发及人民解放战争的进程</a:t>
            </a:r>
            <a:endParaRPr kumimoji="1" lang="zh-CN" altLang="en-US" sz="3200" dirty="0"/>
          </a:p>
        </p:txBody>
      </p:sp>
      <p:sp>
        <p:nvSpPr>
          <p:cNvPr id="3" name="内容占位符 2"/>
          <p:cNvSpPr>
            <a:spLocks noGrp="1"/>
          </p:cNvSpPr>
          <p:nvPr>
            <p:ph idx="1"/>
          </p:nvPr>
        </p:nvSpPr>
        <p:spPr>
          <a:xfrm>
            <a:off x="457200" y="1159353"/>
            <a:ext cx="8229600" cy="5698647"/>
          </a:xfrm>
        </p:spPr>
        <p:txBody>
          <a:bodyPr>
            <a:normAutofit fontScale="85000" lnSpcReduction="10000"/>
          </a:bodyPr>
          <a:lstStyle/>
          <a:p>
            <a:pPr marL="0" indent="0">
              <a:buNone/>
            </a:pPr>
            <a:r>
              <a:rPr lang="zh-CN" altLang="zh-CN" b="1" dirty="0">
                <a:latin typeface="楷体"/>
                <a:ea typeface="楷体"/>
                <a:cs typeface="楷体"/>
              </a:rPr>
              <a:t>（</a:t>
            </a:r>
            <a:r>
              <a:rPr lang="en-US" altLang="zh-CN" b="1" dirty="0">
                <a:latin typeface="楷体"/>
                <a:ea typeface="楷体"/>
                <a:cs typeface="楷体"/>
              </a:rPr>
              <a:t>1</a:t>
            </a:r>
            <a:r>
              <a:rPr lang="zh-CN" altLang="zh-CN" b="1" dirty="0">
                <a:latin typeface="楷体"/>
                <a:ea typeface="楷体"/>
                <a:cs typeface="楷体"/>
              </a:rPr>
              <a:t>）</a:t>
            </a:r>
            <a:r>
              <a:rPr lang="zh-CN" altLang="zh-CN" b="1" dirty="0">
                <a:solidFill>
                  <a:srgbClr val="FF0000"/>
                </a:solidFill>
                <a:latin typeface="楷体"/>
                <a:ea typeface="楷体"/>
                <a:cs typeface="楷体"/>
              </a:rPr>
              <a:t>爆发</a:t>
            </a:r>
            <a:r>
              <a:rPr lang="zh-CN" altLang="zh-CN" b="1" dirty="0">
                <a:latin typeface="楷体"/>
                <a:ea typeface="楷体"/>
                <a:cs typeface="楷体"/>
              </a:rPr>
              <a:t>：</a:t>
            </a:r>
            <a:r>
              <a:rPr lang="en-US" altLang="zh-CN" dirty="0">
                <a:latin typeface="楷体"/>
                <a:ea typeface="楷体"/>
                <a:cs typeface="楷体"/>
              </a:rPr>
              <a:t>1946</a:t>
            </a:r>
            <a:r>
              <a:rPr lang="zh-CN" altLang="zh-CN" dirty="0">
                <a:latin typeface="楷体"/>
                <a:ea typeface="楷体"/>
                <a:cs typeface="楷体"/>
              </a:rPr>
              <a:t>年</a:t>
            </a:r>
            <a:r>
              <a:rPr lang="en-US" altLang="zh-CN" dirty="0">
                <a:latin typeface="楷体"/>
                <a:ea typeface="楷体"/>
                <a:cs typeface="楷体"/>
              </a:rPr>
              <a:t>6</a:t>
            </a:r>
            <a:r>
              <a:rPr lang="zh-CN" altLang="zh-CN" dirty="0">
                <a:latin typeface="楷体"/>
                <a:ea typeface="楷体"/>
                <a:cs typeface="楷体"/>
              </a:rPr>
              <a:t>月，国民党以围攻中原解放区为起点，向解放区展开大规模的进攻，全面内战爆发。</a:t>
            </a:r>
          </a:p>
          <a:p>
            <a:pPr marL="0" indent="0">
              <a:buNone/>
            </a:pPr>
            <a:r>
              <a:rPr lang="zh-CN" altLang="zh-CN" b="1" dirty="0">
                <a:latin typeface="楷体"/>
                <a:ea typeface="楷体"/>
                <a:cs typeface="楷体"/>
              </a:rPr>
              <a:t>（</a:t>
            </a:r>
            <a:r>
              <a:rPr lang="en-US" altLang="zh-CN" b="1" dirty="0">
                <a:latin typeface="楷体"/>
                <a:ea typeface="楷体"/>
                <a:cs typeface="楷体"/>
              </a:rPr>
              <a:t>2</a:t>
            </a:r>
            <a:r>
              <a:rPr lang="zh-CN" altLang="zh-CN" b="1" dirty="0">
                <a:latin typeface="楷体"/>
                <a:ea typeface="楷体"/>
                <a:cs typeface="楷体"/>
              </a:rPr>
              <a:t>）进程：</a:t>
            </a:r>
            <a:endParaRPr lang="zh-CN" altLang="zh-CN" dirty="0">
              <a:latin typeface="楷体"/>
              <a:ea typeface="楷体"/>
              <a:cs typeface="楷体"/>
            </a:endParaRPr>
          </a:p>
          <a:p>
            <a:pPr marL="0" indent="0">
              <a:buNone/>
            </a:pPr>
            <a:r>
              <a:rPr lang="zh-CN" altLang="en-US" dirty="0" smtClean="0">
                <a:latin typeface="楷体"/>
                <a:ea typeface="楷体"/>
                <a:cs typeface="楷体"/>
              </a:rPr>
              <a:t>    </a:t>
            </a:r>
            <a:r>
              <a:rPr lang="en-US" altLang="zh-CN" dirty="0" smtClean="0">
                <a:latin typeface="楷体"/>
                <a:ea typeface="楷体"/>
                <a:cs typeface="楷体"/>
              </a:rPr>
              <a:t>a. </a:t>
            </a:r>
            <a:r>
              <a:rPr lang="zh-CN" altLang="zh-CN" dirty="0" smtClean="0">
                <a:solidFill>
                  <a:srgbClr val="FF0000"/>
                </a:solidFill>
                <a:latin typeface="楷体"/>
                <a:ea typeface="楷体"/>
                <a:cs typeface="楷体"/>
              </a:rPr>
              <a:t>战</a:t>
            </a:r>
            <a:r>
              <a:rPr lang="zh-CN" altLang="zh-CN" dirty="0">
                <a:solidFill>
                  <a:srgbClr val="FF0000"/>
                </a:solidFill>
                <a:latin typeface="楷体"/>
                <a:ea typeface="楷体"/>
                <a:cs typeface="楷体"/>
              </a:rPr>
              <a:t>略防御阶段</a:t>
            </a:r>
            <a:r>
              <a:rPr lang="zh-CN" altLang="zh-CN" dirty="0">
                <a:latin typeface="楷体"/>
                <a:ea typeface="楷体"/>
                <a:cs typeface="楷体"/>
              </a:rPr>
              <a:t>（</a:t>
            </a:r>
            <a:r>
              <a:rPr lang="en-US" altLang="zh-CN" dirty="0">
                <a:latin typeface="楷体"/>
                <a:ea typeface="楷体"/>
                <a:cs typeface="楷体"/>
              </a:rPr>
              <a:t>1946.6</a:t>
            </a:r>
            <a:r>
              <a:rPr lang="zh-CN" altLang="zh-CN" dirty="0">
                <a:latin typeface="楷体"/>
                <a:ea typeface="楷体"/>
                <a:cs typeface="楷体"/>
              </a:rPr>
              <a:t>—</a:t>
            </a:r>
            <a:r>
              <a:rPr lang="en-US" altLang="zh-CN" dirty="0">
                <a:latin typeface="楷体"/>
                <a:ea typeface="楷体"/>
                <a:cs typeface="楷体"/>
              </a:rPr>
              <a:t>1947.6</a:t>
            </a:r>
            <a:r>
              <a:rPr lang="zh-CN" altLang="zh-CN" dirty="0">
                <a:latin typeface="楷体"/>
                <a:ea typeface="楷体"/>
                <a:cs typeface="楷体"/>
              </a:rPr>
              <a:t>）：粉碎全面进攻和重点进攻（陕北解放区和中原解放区）</a:t>
            </a:r>
          </a:p>
          <a:p>
            <a:pPr marL="0" indent="0">
              <a:buNone/>
            </a:pPr>
            <a:r>
              <a:rPr lang="en-US" altLang="zh-CN" dirty="0" smtClean="0">
                <a:latin typeface="楷体"/>
                <a:ea typeface="楷体"/>
                <a:cs typeface="楷体"/>
              </a:rPr>
              <a:t>    b. </a:t>
            </a:r>
            <a:r>
              <a:rPr lang="zh-CN" altLang="zh-CN" dirty="0" smtClean="0">
                <a:solidFill>
                  <a:srgbClr val="FF0000"/>
                </a:solidFill>
                <a:latin typeface="楷体"/>
                <a:ea typeface="楷体"/>
                <a:cs typeface="楷体"/>
              </a:rPr>
              <a:t>战略反攻阶段</a:t>
            </a:r>
            <a:r>
              <a:rPr lang="zh-CN" altLang="zh-CN" dirty="0">
                <a:latin typeface="楷体"/>
                <a:ea typeface="楷体"/>
                <a:cs typeface="楷体"/>
              </a:rPr>
              <a:t>（</a:t>
            </a:r>
            <a:r>
              <a:rPr lang="en-US" altLang="zh-CN" dirty="0">
                <a:latin typeface="楷体"/>
                <a:ea typeface="楷体"/>
                <a:cs typeface="楷体"/>
              </a:rPr>
              <a:t>1947.6</a:t>
            </a:r>
            <a:r>
              <a:rPr lang="zh-CN" altLang="zh-CN" dirty="0">
                <a:latin typeface="楷体"/>
                <a:ea typeface="楷体"/>
                <a:cs typeface="楷体"/>
              </a:rPr>
              <a:t>—</a:t>
            </a:r>
            <a:r>
              <a:rPr lang="en-US" altLang="zh-CN" dirty="0">
                <a:latin typeface="楷体"/>
                <a:ea typeface="楷体"/>
                <a:cs typeface="楷体"/>
              </a:rPr>
              <a:t>1948.9</a:t>
            </a:r>
            <a:r>
              <a:rPr lang="zh-CN" altLang="zh-CN" dirty="0">
                <a:latin typeface="楷体"/>
                <a:ea typeface="楷体"/>
                <a:cs typeface="楷体"/>
              </a:rPr>
              <a:t>）：刘邓大军千里挺进大别山</a:t>
            </a:r>
          </a:p>
          <a:p>
            <a:pPr marL="0" indent="0">
              <a:buNone/>
            </a:pPr>
            <a:r>
              <a:rPr lang="en-US" altLang="zh-CN" dirty="0" smtClean="0">
                <a:latin typeface="楷体"/>
                <a:ea typeface="楷体"/>
                <a:cs typeface="楷体"/>
              </a:rPr>
              <a:t>    c. </a:t>
            </a:r>
            <a:r>
              <a:rPr lang="zh-CN" altLang="zh-CN" dirty="0" smtClean="0">
                <a:solidFill>
                  <a:srgbClr val="FF0000"/>
                </a:solidFill>
                <a:latin typeface="楷体"/>
                <a:ea typeface="楷体"/>
                <a:cs typeface="楷体"/>
              </a:rPr>
              <a:t>战略决战阶段</a:t>
            </a:r>
            <a:r>
              <a:rPr lang="zh-CN" altLang="zh-CN" dirty="0">
                <a:latin typeface="楷体"/>
                <a:ea typeface="楷体"/>
                <a:cs typeface="楷体"/>
              </a:rPr>
              <a:t>（</a:t>
            </a:r>
            <a:r>
              <a:rPr lang="en-US" altLang="zh-CN" dirty="0">
                <a:latin typeface="楷体"/>
                <a:ea typeface="楷体"/>
                <a:cs typeface="楷体"/>
              </a:rPr>
              <a:t>1948.9</a:t>
            </a:r>
            <a:r>
              <a:rPr lang="zh-CN" altLang="zh-CN" dirty="0">
                <a:latin typeface="楷体"/>
                <a:ea typeface="楷体"/>
                <a:cs typeface="楷体"/>
              </a:rPr>
              <a:t>—</a:t>
            </a:r>
            <a:r>
              <a:rPr lang="en-US" altLang="zh-CN" dirty="0">
                <a:latin typeface="楷体"/>
                <a:ea typeface="楷体"/>
                <a:cs typeface="楷体"/>
              </a:rPr>
              <a:t>1949.1</a:t>
            </a:r>
            <a:r>
              <a:rPr lang="zh-CN" altLang="zh-CN" dirty="0">
                <a:latin typeface="楷体"/>
                <a:ea typeface="楷体"/>
                <a:cs typeface="楷体"/>
              </a:rPr>
              <a:t>）：三大战役（辽沈战役、淮海战役、平津战役）基本摧毁了国民党的主要军事力量，为中国革命在全国的胜利奠定了基础。</a:t>
            </a:r>
          </a:p>
          <a:p>
            <a:pPr marL="0" indent="0">
              <a:buNone/>
            </a:pPr>
            <a:r>
              <a:rPr lang="en-US" altLang="zh-CN" dirty="0" smtClean="0">
                <a:latin typeface="楷体"/>
                <a:ea typeface="楷体"/>
                <a:cs typeface="楷体"/>
              </a:rPr>
              <a:t>    d.</a:t>
            </a:r>
            <a:r>
              <a:rPr lang="zh-CN" altLang="zh-CN" dirty="0" smtClean="0">
                <a:solidFill>
                  <a:srgbClr val="FF0000"/>
                </a:solidFill>
                <a:latin typeface="楷体"/>
                <a:ea typeface="楷体"/>
                <a:cs typeface="楷体"/>
              </a:rPr>
              <a:t>最</a:t>
            </a:r>
            <a:r>
              <a:rPr lang="zh-CN" altLang="en-US" dirty="0" smtClean="0">
                <a:solidFill>
                  <a:srgbClr val="FF0000"/>
                </a:solidFill>
                <a:latin typeface="楷体"/>
                <a:ea typeface="楷体"/>
                <a:cs typeface="楷体"/>
              </a:rPr>
              <a:t>后决胜</a:t>
            </a:r>
            <a:r>
              <a:rPr lang="zh-CN" altLang="zh-CN" dirty="0" smtClean="0">
                <a:solidFill>
                  <a:srgbClr val="FF0000"/>
                </a:solidFill>
                <a:latin typeface="楷体"/>
                <a:ea typeface="楷体"/>
                <a:cs typeface="楷体"/>
              </a:rPr>
              <a:t>阶段</a:t>
            </a:r>
            <a:r>
              <a:rPr lang="zh-CN" altLang="zh-CN" dirty="0">
                <a:latin typeface="楷体"/>
                <a:ea typeface="楷体"/>
                <a:cs typeface="楷体"/>
              </a:rPr>
              <a:t>（</a:t>
            </a:r>
            <a:r>
              <a:rPr lang="en-US" altLang="zh-CN" dirty="0">
                <a:latin typeface="楷体"/>
                <a:ea typeface="楷体"/>
                <a:cs typeface="楷体"/>
              </a:rPr>
              <a:t>1949.1</a:t>
            </a:r>
            <a:r>
              <a:rPr lang="zh-CN" altLang="zh-CN" dirty="0">
                <a:latin typeface="楷体"/>
                <a:ea typeface="楷体"/>
                <a:cs typeface="楷体"/>
              </a:rPr>
              <a:t>—</a:t>
            </a:r>
            <a:r>
              <a:rPr lang="en-US" altLang="zh-CN" dirty="0">
                <a:latin typeface="楷体"/>
                <a:ea typeface="楷体"/>
                <a:cs typeface="楷体"/>
              </a:rPr>
              <a:t>1949.10</a:t>
            </a:r>
            <a:r>
              <a:rPr lang="zh-CN" altLang="zh-CN" dirty="0">
                <a:latin typeface="楷体"/>
                <a:ea typeface="楷体"/>
                <a:cs typeface="楷体"/>
              </a:rPr>
              <a:t>）：渡江战役，</a:t>
            </a:r>
            <a:r>
              <a:rPr lang="en-US" altLang="zh-CN" dirty="0">
                <a:latin typeface="楷体"/>
                <a:ea typeface="楷体"/>
                <a:cs typeface="楷体"/>
              </a:rPr>
              <a:t>1949</a:t>
            </a:r>
            <a:r>
              <a:rPr lang="zh-CN" altLang="zh-CN" dirty="0">
                <a:latin typeface="楷体"/>
                <a:ea typeface="楷体"/>
                <a:cs typeface="楷体"/>
              </a:rPr>
              <a:t>年</a:t>
            </a:r>
            <a:r>
              <a:rPr lang="en-US" altLang="zh-CN" dirty="0">
                <a:latin typeface="楷体"/>
                <a:ea typeface="楷体"/>
                <a:cs typeface="楷体"/>
              </a:rPr>
              <a:t>4</a:t>
            </a:r>
            <a:r>
              <a:rPr lang="zh-CN" altLang="zh-CN" dirty="0">
                <a:latin typeface="楷体"/>
                <a:ea typeface="楷体"/>
                <a:cs typeface="楷体"/>
              </a:rPr>
              <a:t>月</a:t>
            </a:r>
            <a:r>
              <a:rPr lang="en-US" altLang="zh-CN" dirty="0">
                <a:latin typeface="楷体"/>
                <a:ea typeface="楷体"/>
                <a:cs typeface="楷体"/>
              </a:rPr>
              <a:t>23</a:t>
            </a:r>
            <a:r>
              <a:rPr lang="zh-CN" altLang="zh-CN" dirty="0">
                <a:latin typeface="楷体"/>
                <a:ea typeface="楷体"/>
                <a:cs typeface="楷体"/>
              </a:rPr>
              <a:t>日，人民解放军占领南京，国民党蒋介石集团在大陆的统治覆灭，</a:t>
            </a:r>
            <a:r>
              <a:rPr lang="zh-CN" altLang="zh-CN" b="1" dirty="0">
                <a:latin typeface="楷体"/>
                <a:ea typeface="楷体"/>
                <a:cs typeface="楷体"/>
              </a:rPr>
              <a:t>中华民国时期结束</a:t>
            </a:r>
            <a:r>
              <a:rPr lang="zh-CN" altLang="zh-CN" dirty="0" smtClean="0">
                <a:latin typeface="楷体"/>
                <a:ea typeface="楷体"/>
                <a:cs typeface="楷体"/>
              </a:rPr>
              <a:t>。</a:t>
            </a:r>
            <a:endParaRPr lang="zh-CN" altLang="zh-CN" dirty="0">
              <a:latin typeface="楷体"/>
              <a:ea typeface="楷体"/>
              <a:cs typeface="楷体"/>
            </a:endParaRPr>
          </a:p>
        </p:txBody>
      </p:sp>
    </p:spTree>
    <p:extLst>
      <p:ext uri="{BB962C8B-B14F-4D97-AF65-F5344CB8AC3E}">
        <p14:creationId xmlns:p14="http://schemas.microsoft.com/office/powerpoint/2010/main" val="27436749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7"/>
            <a:ext cx="8229600" cy="2717162"/>
          </a:xfrm>
        </p:spPr>
        <p:txBody>
          <a:bodyPr>
            <a:noAutofit/>
          </a:bodyPr>
          <a:lstStyle/>
          <a:p>
            <a:pPr algn="l"/>
            <a:r>
              <a:rPr kumimoji="1" lang="zh-CN" altLang="en-US" sz="2800" dirty="0" smtClean="0"/>
              <a:t>问题探究：分析</a:t>
            </a:r>
            <a:r>
              <a:rPr lang="zh-CN" altLang="zh-CN" sz="2800" b="1" dirty="0" smtClean="0"/>
              <a:t>国民党政权</a:t>
            </a:r>
            <a:r>
              <a:rPr lang="zh-CN" altLang="zh-CN" sz="2800" b="1" dirty="0"/>
              <a:t>在大陆统治灭亡的</a:t>
            </a:r>
            <a:r>
              <a:rPr lang="zh-CN" altLang="zh-CN" sz="2800" b="1" dirty="0" smtClean="0"/>
              <a:t>原因</a:t>
            </a:r>
            <a:r>
              <a:rPr lang="en-US" altLang="zh-CN" sz="2800" b="1" dirty="0" smtClean="0"/>
              <a:t/>
            </a:r>
            <a:br>
              <a:rPr lang="en-US" altLang="zh-CN" sz="2800" b="1" dirty="0" smtClean="0"/>
            </a:br>
            <a:r>
              <a:rPr lang="en-US" altLang="zh-CN" sz="2800" b="1" dirty="0" smtClean="0"/>
              <a:t>        </a:t>
            </a:r>
            <a:r>
              <a:rPr kumimoji="1" lang="zh-CN" altLang="en-US" sz="2800" dirty="0" smtClean="0"/>
              <a:t>台湾的一些</a:t>
            </a:r>
            <a:r>
              <a:rPr kumimoji="1" lang="zh-CN" altLang="en-US" sz="2800" dirty="0"/>
              <a:t>学者，甚至蒋介石的高级将领以及他们的后代，总要提这样一个疑问，直到现在他们还是一头雾水，不知道从</a:t>
            </a:r>
            <a:r>
              <a:rPr kumimoji="1" lang="en-US" altLang="zh-CN" sz="2800" dirty="0"/>
              <a:t>1947</a:t>
            </a:r>
            <a:r>
              <a:rPr kumimoji="1" lang="zh-CN" altLang="en-US" sz="2800" dirty="0"/>
              <a:t>年到</a:t>
            </a:r>
            <a:r>
              <a:rPr kumimoji="1" lang="en-US" altLang="zh-CN" sz="2800" dirty="0"/>
              <a:t>1949</a:t>
            </a:r>
            <a:r>
              <a:rPr kumimoji="1" lang="zh-CN" altLang="en-US" sz="2800" dirty="0"/>
              <a:t>年间到底发生了什么事情？怎么国民党好好的一个政权就没有了？坍塌得太迅速</a:t>
            </a:r>
            <a:r>
              <a:rPr kumimoji="1" lang="zh-CN" altLang="en-US" sz="2800" dirty="0" smtClean="0"/>
              <a:t>了</a:t>
            </a:r>
            <a:r>
              <a:rPr kumimoji="1" lang="zh-CN" altLang="zh-CN" sz="2800" dirty="0"/>
              <a:t>！</a:t>
            </a:r>
            <a:endParaRPr kumimoji="1" lang="zh-CN" altLang="en-US" sz="2800" dirty="0"/>
          </a:p>
        </p:txBody>
      </p:sp>
      <p:pic>
        <p:nvPicPr>
          <p:cNvPr id="4"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40" r="167"/>
          <a:stretch/>
        </p:blipFill>
        <p:spPr bwMode="auto">
          <a:xfrm>
            <a:off x="457200" y="2991799"/>
            <a:ext cx="8067871" cy="350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3137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文本框 9"/>
          <p:cNvSpPr txBox="1">
            <a:spLocks noChangeArrowheads="1"/>
          </p:cNvSpPr>
          <p:nvPr/>
        </p:nvSpPr>
        <p:spPr bwMode="auto">
          <a:xfrm>
            <a:off x="22622" y="1109515"/>
            <a:ext cx="875585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sz="2400" dirty="0" smtClean="0">
                <a:latin typeface="黑体" charset="0"/>
                <a:ea typeface="黑体" charset="0"/>
                <a:cs typeface="黑体" charset="0"/>
              </a:rPr>
              <a:t>【</a:t>
            </a:r>
            <a:r>
              <a:rPr lang="zh-CN" altLang="en-US" sz="2400" dirty="0" smtClean="0">
                <a:latin typeface="黑体" charset="0"/>
                <a:ea typeface="黑体" charset="0"/>
                <a:cs typeface="黑体" charset="0"/>
              </a:rPr>
              <a:t>问题探究</a:t>
            </a:r>
            <a:r>
              <a:rPr lang="zh-CN" sz="2400" dirty="0" smtClean="0">
                <a:latin typeface="黑体" charset="0"/>
                <a:ea typeface="黑体" charset="0"/>
                <a:cs typeface="黑体" charset="0"/>
              </a:rPr>
              <a:t>】</a:t>
            </a:r>
            <a:r>
              <a:rPr lang="zh-CN" altLang="en-US" sz="2400" dirty="0" smtClean="0">
                <a:latin typeface="黑体" charset="0"/>
                <a:ea typeface="黑体" charset="0"/>
                <a:cs typeface="黑体" charset="0"/>
              </a:rPr>
              <a:t>国民党</a:t>
            </a:r>
            <a:r>
              <a:rPr lang="zh-CN" sz="2400" dirty="0" smtClean="0">
                <a:latin typeface="黑体" charset="0"/>
                <a:ea typeface="黑体" charset="0"/>
                <a:cs typeface="黑体" charset="0"/>
              </a:rPr>
              <a:t>在大陆统治</a:t>
            </a:r>
            <a:r>
              <a:rPr lang="en-US" altLang="en-US" sz="2400" dirty="0" smtClean="0">
                <a:latin typeface="黑体" charset="0"/>
                <a:ea typeface="黑体" charset="0"/>
                <a:cs typeface="黑体" charset="0"/>
              </a:rPr>
              <a:t>灭亡</a:t>
            </a:r>
            <a:r>
              <a:rPr lang="zh-CN" sz="2400" dirty="0" smtClean="0">
                <a:latin typeface="黑体" charset="0"/>
                <a:ea typeface="黑体" charset="0"/>
                <a:cs typeface="黑体" charset="0"/>
              </a:rPr>
              <a:t>的原因</a:t>
            </a:r>
            <a:endParaRPr lang="zh-CN" sz="2400" dirty="0">
              <a:latin typeface="黑体" charset="0"/>
              <a:ea typeface="黑体" charset="0"/>
              <a:cs typeface="黑体" charset="0"/>
            </a:endParaRPr>
          </a:p>
        </p:txBody>
      </p:sp>
      <p:grpSp>
        <p:nvGrpSpPr>
          <p:cNvPr id="93188" name="组合 1"/>
          <p:cNvGrpSpPr>
            <a:grpSpLocks/>
          </p:cNvGrpSpPr>
          <p:nvPr/>
        </p:nvGrpSpPr>
        <p:grpSpPr bwMode="auto">
          <a:xfrm>
            <a:off x="4706541" y="2109789"/>
            <a:ext cx="3710890" cy="1201737"/>
            <a:chOff x="4689816" y="1557791"/>
            <a:chExt cx="3304381" cy="962818"/>
          </a:xfrm>
        </p:grpSpPr>
        <p:sp>
          <p:nvSpPr>
            <p:cNvPr id="3" name="五边形 23"/>
            <p:cNvSpPr/>
            <p:nvPr>
              <p:custDataLst>
                <p:tags r:id="rId22"/>
              </p:custDataLst>
            </p:nvPr>
          </p:nvSpPr>
          <p:spPr>
            <a:xfrm>
              <a:off x="4698726" y="1606123"/>
              <a:ext cx="3295471" cy="914486"/>
            </a:xfrm>
            <a:custGeom>
              <a:avLst/>
              <a:gdLst>
                <a:gd name="connsiteX0" fmla="*/ 0 w 3251200"/>
                <a:gd name="connsiteY0" fmla="*/ 0 h 914400"/>
                <a:gd name="connsiteX1" fmla="*/ 2551117 w 3251200"/>
                <a:gd name="connsiteY1" fmla="*/ 0 h 914400"/>
                <a:gd name="connsiteX2" fmla="*/ 3251200 w 3251200"/>
                <a:gd name="connsiteY2" fmla="*/ 457200 h 914400"/>
                <a:gd name="connsiteX3" fmla="*/ 2551117 w 3251200"/>
                <a:gd name="connsiteY3" fmla="*/ 914400 h 914400"/>
                <a:gd name="connsiteX4" fmla="*/ 0 w 3251200"/>
                <a:gd name="connsiteY4" fmla="*/ 914400 h 914400"/>
                <a:gd name="connsiteX5" fmla="*/ 0 w 3251200"/>
                <a:gd name="connsiteY5" fmla="*/ 0 h 914400"/>
                <a:gd name="connsiteX0-1" fmla="*/ 0 w 3251200"/>
                <a:gd name="connsiteY0-2" fmla="*/ 0 h 914400"/>
                <a:gd name="connsiteX1-3" fmla="*/ 2551117 w 3251200"/>
                <a:gd name="connsiteY1-4" fmla="*/ 0 h 914400"/>
                <a:gd name="connsiteX2-5" fmla="*/ 3251200 w 3251200"/>
                <a:gd name="connsiteY2-6" fmla="*/ 457200 h 914400"/>
                <a:gd name="connsiteX3-7" fmla="*/ 2551117 w 3251200"/>
                <a:gd name="connsiteY3-8" fmla="*/ 914400 h 914400"/>
                <a:gd name="connsiteX4-9" fmla="*/ 6350 w 3251200"/>
                <a:gd name="connsiteY4-10" fmla="*/ 876300 h 914400"/>
                <a:gd name="connsiteX5-11" fmla="*/ 0 w 3251200"/>
                <a:gd name="connsiteY5-12" fmla="*/ 0 h 914400"/>
                <a:gd name="connsiteX0-13" fmla="*/ 22345 w 3273545"/>
                <a:gd name="connsiteY0-14" fmla="*/ 0 h 914400"/>
                <a:gd name="connsiteX1-15" fmla="*/ 2573462 w 3273545"/>
                <a:gd name="connsiteY1-16" fmla="*/ 0 h 914400"/>
                <a:gd name="connsiteX2-17" fmla="*/ 3273545 w 3273545"/>
                <a:gd name="connsiteY2-18" fmla="*/ 457200 h 914400"/>
                <a:gd name="connsiteX3-19" fmla="*/ 2573462 w 3273545"/>
                <a:gd name="connsiteY3-20" fmla="*/ 914400 h 914400"/>
                <a:gd name="connsiteX4-21" fmla="*/ 120 w 3273545"/>
                <a:gd name="connsiteY4-22" fmla="*/ 878682 h 914400"/>
                <a:gd name="connsiteX5-23" fmla="*/ 22345 w 3273545"/>
                <a:gd name="connsiteY5-24" fmla="*/ 0 h 914400"/>
                <a:gd name="connsiteX0-25" fmla="*/ 22345 w 3273545"/>
                <a:gd name="connsiteY0-26" fmla="*/ 0 h 914400"/>
                <a:gd name="connsiteX1-27" fmla="*/ 2573462 w 3273545"/>
                <a:gd name="connsiteY1-28" fmla="*/ 0 h 914400"/>
                <a:gd name="connsiteX2-29" fmla="*/ 3273545 w 3273545"/>
                <a:gd name="connsiteY2-30" fmla="*/ 457200 h 914400"/>
                <a:gd name="connsiteX3-31" fmla="*/ 2573462 w 3273545"/>
                <a:gd name="connsiteY3-32" fmla="*/ 914400 h 914400"/>
                <a:gd name="connsiteX4-33" fmla="*/ 120 w 3273545"/>
                <a:gd name="connsiteY4-34" fmla="*/ 873920 h 914400"/>
                <a:gd name="connsiteX5-35" fmla="*/ 22345 w 3273545"/>
                <a:gd name="connsiteY5-36" fmla="*/ 0 h 914400"/>
                <a:gd name="connsiteX0-37" fmla="*/ 22345 w 3286245"/>
                <a:gd name="connsiteY0-38" fmla="*/ 0 h 914400"/>
                <a:gd name="connsiteX1-39" fmla="*/ 2573462 w 3286245"/>
                <a:gd name="connsiteY1-40" fmla="*/ 0 h 914400"/>
                <a:gd name="connsiteX2-41" fmla="*/ 3286245 w 3286245"/>
                <a:gd name="connsiteY2-42" fmla="*/ 460375 h 914400"/>
                <a:gd name="connsiteX3-43" fmla="*/ 2573462 w 3286245"/>
                <a:gd name="connsiteY3-44" fmla="*/ 914400 h 914400"/>
                <a:gd name="connsiteX4-45" fmla="*/ 120 w 3286245"/>
                <a:gd name="connsiteY4-46" fmla="*/ 873920 h 914400"/>
                <a:gd name="connsiteX5-47" fmla="*/ 22345 w 3286245"/>
                <a:gd name="connsiteY5-48" fmla="*/ 0 h 914400"/>
                <a:gd name="connsiteX0-49" fmla="*/ 22345 w 3295770"/>
                <a:gd name="connsiteY0-50" fmla="*/ 0 h 914400"/>
                <a:gd name="connsiteX1-51" fmla="*/ 2573462 w 3295770"/>
                <a:gd name="connsiteY1-52" fmla="*/ 0 h 914400"/>
                <a:gd name="connsiteX2-53" fmla="*/ 3295770 w 3295770"/>
                <a:gd name="connsiteY2-54" fmla="*/ 476250 h 914400"/>
                <a:gd name="connsiteX3-55" fmla="*/ 2573462 w 3295770"/>
                <a:gd name="connsiteY3-56" fmla="*/ 914400 h 914400"/>
                <a:gd name="connsiteX4-57" fmla="*/ 120 w 3295770"/>
                <a:gd name="connsiteY4-58" fmla="*/ 873920 h 914400"/>
                <a:gd name="connsiteX5-59" fmla="*/ 22345 w 3295770"/>
                <a:gd name="connsiteY5-60" fmla="*/ 0 h 9144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3295770" h="914400">
                  <a:moveTo>
                    <a:pt x="22345" y="0"/>
                  </a:moveTo>
                  <a:lnTo>
                    <a:pt x="2573462" y="0"/>
                  </a:lnTo>
                  <a:lnTo>
                    <a:pt x="3295770" y="476250"/>
                  </a:lnTo>
                  <a:lnTo>
                    <a:pt x="2573462" y="914400"/>
                  </a:lnTo>
                  <a:lnTo>
                    <a:pt x="120" y="873920"/>
                  </a:lnTo>
                  <a:cubicBezTo>
                    <a:pt x="-1997" y="581820"/>
                    <a:pt x="24462" y="292100"/>
                    <a:pt x="22345" y="0"/>
                  </a:cubicBezTo>
                  <a:close/>
                </a:path>
              </a:pathLst>
            </a:custGeom>
            <a:solidFill>
              <a:srgbClr val="CDCDCD"/>
            </a:solidFill>
            <a:ln>
              <a:noFill/>
            </a:ln>
          </p:spPr>
          <p:style>
            <a:lnRef idx="2">
              <a:srgbClr val="BDCA46">
                <a:shade val="50000"/>
              </a:srgbClr>
            </a:lnRef>
            <a:fillRef idx="1">
              <a:srgbClr val="BDCA46"/>
            </a:fillRef>
            <a:effectRef idx="0">
              <a:srgbClr val="BDCA46"/>
            </a:effectRef>
            <a:fontRef idx="minor">
              <a:sysClr val="window" lastClr="FFFFFF"/>
            </a:fontRef>
          </p:style>
          <p:txBody>
            <a:bodyPr anchor="ctr">
              <a:normAutofit/>
            </a:bodyPr>
            <a:lstStyle/>
            <a:p>
              <a:pPr algn="ctr"/>
              <a:endParaRPr lang="zh-CN" altLang="en-US">
                <a:solidFill>
                  <a:srgbClr val="FFFFFF"/>
                </a:solidFill>
                <a:latin typeface="隶书" charset="0"/>
                <a:ea typeface="隶书" charset="0"/>
                <a:cs typeface="隶书" charset="0"/>
                <a:sym typeface="Arial" charset="0"/>
              </a:endParaRPr>
            </a:p>
          </p:txBody>
        </p:sp>
        <p:sp>
          <p:nvSpPr>
            <p:cNvPr id="9" name="五边形 8"/>
            <p:cNvSpPr/>
            <p:nvPr>
              <p:custDataLst>
                <p:tags r:id="rId23"/>
              </p:custDataLst>
            </p:nvPr>
          </p:nvSpPr>
          <p:spPr>
            <a:xfrm>
              <a:off x="4694907" y="1557791"/>
              <a:ext cx="3252193" cy="914486"/>
            </a:xfrm>
            <a:prstGeom prst="homePlate">
              <a:avLst>
                <a:gd name="adj" fmla="val 76562"/>
              </a:avLst>
            </a:prstGeom>
            <a:solidFill>
              <a:srgbClr val="DB4A23"/>
            </a:solidFill>
            <a:ln>
              <a:noFill/>
            </a:ln>
          </p:spPr>
          <p:style>
            <a:lnRef idx="2">
              <a:srgbClr val="BDCA46">
                <a:shade val="50000"/>
              </a:srgbClr>
            </a:lnRef>
            <a:fillRef idx="1">
              <a:srgbClr val="BDCA46"/>
            </a:fillRef>
            <a:effectRef idx="0">
              <a:srgbClr val="BDCA46"/>
            </a:effectRef>
            <a:fontRef idx="minor">
              <a:sysClr val="window" lastClr="FFFFFF"/>
            </a:fontRef>
          </p:style>
          <p:txBody>
            <a:bodyPr lIns="828000" tIns="0" rIns="0" bIns="0" anchor="ctr">
              <a:normAutofit/>
            </a:bodyPr>
            <a:lstStyle/>
            <a:p>
              <a:pPr algn="ctr"/>
              <a:r>
                <a:rPr lang="zh-CN" altLang="en-US" sz="2000" noProof="1">
                  <a:latin typeface="黑体" panose="02010609060101010101" charset="-122"/>
                  <a:ea typeface="黑体" panose="02010609060101010101" charset="-122"/>
                  <a:sym typeface="Arial" panose="020B0604020202020204" pitchFamily="34" charset="0"/>
                </a:rPr>
                <a:t>派系斗争，内部分散</a:t>
              </a:r>
            </a:p>
          </p:txBody>
        </p:sp>
        <p:sp>
          <p:nvSpPr>
            <p:cNvPr id="10" name="任意多边形 9"/>
            <p:cNvSpPr/>
            <p:nvPr>
              <p:custDataLst>
                <p:tags r:id="rId24"/>
              </p:custDataLst>
            </p:nvPr>
          </p:nvSpPr>
          <p:spPr>
            <a:xfrm>
              <a:off x="4699999" y="2030933"/>
              <a:ext cx="735721" cy="436257"/>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9" y="connsiteY0-10"/>
                </a:cxn>
                <a:cxn ang="0">
                  <a:pos x="connsiteX1-11" y="connsiteY1-12"/>
                </a:cxn>
                <a:cxn ang="0">
                  <a:pos x="connsiteX2-13" y="connsiteY2-14"/>
                </a:cxn>
                <a:cxn ang="0">
                  <a:pos x="connsiteX3-15" y="connsiteY3-16"/>
                </a:cxn>
              </a:cxnLst>
              <a:rect l="l" t="t" r="r" b="b"/>
              <a:pathLst>
                <a:path w="735013" h="435769">
                  <a:moveTo>
                    <a:pt x="651669" y="0"/>
                  </a:moveTo>
                  <a:lnTo>
                    <a:pt x="735013" y="80962"/>
                  </a:lnTo>
                  <a:lnTo>
                    <a:pt x="0" y="435769"/>
                  </a:lnTo>
                  <a:lnTo>
                    <a:pt x="651669" y="0"/>
                  </a:lnTo>
                  <a:close/>
                </a:path>
              </a:pathLst>
            </a:custGeom>
            <a:solidFill>
              <a:srgbClr val="DB4A23">
                <a:lumMod val="50000"/>
              </a:srgbClr>
            </a:solidFill>
            <a:ln>
              <a:noFill/>
            </a:ln>
          </p:spPr>
          <p:style>
            <a:lnRef idx="2">
              <a:srgbClr val="BDCA46">
                <a:shade val="50000"/>
              </a:srgbClr>
            </a:lnRef>
            <a:fillRef idx="1">
              <a:srgbClr val="BDCA46"/>
            </a:fillRef>
            <a:effectRef idx="0">
              <a:srgbClr val="BDCA46"/>
            </a:effectRef>
            <a:fontRef idx="minor">
              <a:sysClr val="window" lastClr="FFFFFF"/>
            </a:fontRef>
          </p:style>
          <p:txBody>
            <a:bodyPr anchor="ctr">
              <a:normAutofit/>
            </a:bodyPr>
            <a:lstStyle/>
            <a:p>
              <a:pPr algn="ctr"/>
              <a:endParaRPr lang="zh-CN" altLang="en-US">
                <a:solidFill>
                  <a:srgbClr val="FFFFFF"/>
                </a:solidFill>
                <a:latin typeface="隶书" charset="0"/>
                <a:ea typeface="隶书" charset="0"/>
                <a:cs typeface="隶书" charset="0"/>
                <a:sym typeface="Arial" charset="0"/>
              </a:endParaRPr>
            </a:p>
          </p:txBody>
        </p:sp>
        <p:sp>
          <p:nvSpPr>
            <p:cNvPr id="4" name="任意多边形 3"/>
            <p:cNvSpPr/>
            <p:nvPr>
              <p:custDataLst>
                <p:tags r:id="rId25"/>
              </p:custDataLst>
            </p:nvPr>
          </p:nvSpPr>
          <p:spPr>
            <a:xfrm>
              <a:off x="4689816" y="1557791"/>
              <a:ext cx="745904" cy="909399"/>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rgbClr val="DB4A23">
                <a:lumMod val="75000"/>
              </a:srgbClr>
            </a:solidFill>
            <a:ln>
              <a:noFill/>
            </a:ln>
          </p:spPr>
          <p:style>
            <a:lnRef idx="2">
              <a:srgbClr val="BDCA46">
                <a:shade val="50000"/>
              </a:srgbClr>
            </a:lnRef>
            <a:fillRef idx="1">
              <a:srgbClr val="BDCA46"/>
            </a:fillRef>
            <a:effectRef idx="0">
              <a:srgbClr val="BDCA46"/>
            </a:effectRef>
            <a:fontRef idx="minor">
              <a:sysClr val="window" lastClr="FFFFFF"/>
            </a:fontRef>
          </p:style>
          <p:txBody>
            <a:bodyPr lIns="36000" tIns="0" rIns="288000" bIns="0" anchor="ctr">
              <a:normAutofit/>
            </a:bodyPr>
            <a:lstStyle/>
            <a:p>
              <a:pPr algn="ctr"/>
              <a:r>
                <a:rPr lang="en-US" altLang="zh-CN" sz="2400">
                  <a:solidFill>
                    <a:srgbClr val="FFFFFF"/>
                  </a:solidFill>
                  <a:latin typeface="隶书" charset="0"/>
                  <a:ea typeface="隶书" charset="0"/>
                  <a:cs typeface="隶书" charset="0"/>
                  <a:sym typeface="Arial" charset="0"/>
                </a:rPr>
                <a:t>02</a:t>
              </a:r>
              <a:endParaRPr lang="zh-CN" altLang="en-US" sz="2400">
                <a:solidFill>
                  <a:srgbClr val="FFFFFF"/>
                </a:solidFill>
                <a:latin typeface="隶书" charset="0"/>
                <a:ea typeface="隶书" charset="0"/>
                <a:cs typeface="隶书" charset="0"/>
                <a:sym typeface="Arial" charset="0"/>
              </a:endParaRPr>
            </a:p>
          </p:txBody>
        </p:sp>
      </p:grpSp>
      <p:grpSp>
        <p:nvGrpSpPr>
          <p:cNvPr id="93193" name="组合 15"/>
          <p:cNvGrpSpPr>
            <a:grpSpLocks/>
          </p:cNvGrpSpPr>
          <p:nvPr/>
        </p:nvGrpSpPr>
        <p:grpSpPr bwMode="auto">
          <a:xfrm>
            <a:off x="688895" y="2109789"/>
            <a:ext cx="3711655" cy="1201737"/>
            <a:chOff x="1057165" y="1557791"/>
            <a:chExt cx="3304381" cy="962818"/>
          </a:xfrm>
        </p:grpSpPr>
        <p:sp>
          <p:nvSpPr>
            <p:cNvPr id="18" name="五边形 23"/>
            <p:cNvSpPr/>
            <p:nvPr>
              <p:custDataLst>
                <p:tags r:id="rId18"/>
              </p:custDataLst>
            </p:nvPr>
          </p:nvSpPr>
          <p:spPr>
            <a:xfrm flipH="1">
              <a:off x="1057165" y="1606123"/>
              <a:ext cx="3295471" cy="914486"/>
            </a:xfrm>
            <a:custGeom>
              <a:avLst/>
              <a:gdLst>
                <a:gd name="connsiteX0" fmla="*/ 0 w 3251200"/>
                <a:gd name="connsiteY0" fmla="*/ 0 h 914400"/>
                <a:gd name="connsiteX1" fmla="*/ 2551117 w 3251200"/>
                <a:gd name="connsiteY1" fmla="*/ 0 h 914400"/>
                <a:gd name="connsiteX2" fmla="*/ 3251200 w 3251200"/>
                <a:gd name="connsiteY2" fmla="*/ 457200 h 914400"/>
                <a:gd name="connsiteX3" fmla="*/ 2551117 w 3251200"/>
                <a:gd name="connsiteY3" fmla="*/ 914400 h 914400"/>
                <a:gd name="connsiteX4" fmla="*/ 0 w 3251200"/>
                <a:gd name="connsiteY4" fmla="*/ 914400 h 914400"/>
                <a:gd name="connsiteX5" fmla="*/ 0 w 3251200"/>
                <a:gd name="connsiteY5" fmla="*/ 0 h 914400"/>
                <a:gd name="connsiteX0-1" fmla="*/ 0 w 3251200"/>
                <a:gd name="connsiteY0-2" fmla="*/ 0 h 914400"/>
                <a:gd name="connsiteX1-3" fmla="*/ 2551117 w 3251200"/>
                <a:gd name="connsiteY1-4" fmla="*/ 0 h 914400"/>
                <a:gd name="connsiteX2-5" fmla="*/ 3251200 w 3251200"/>
                <a:gd name="connsiteY2-6" fmla="*/ 457200 h 914400"/>
                <a:gd name="connsiteX3-7" fmla="*/ 2551117 w 3251200"/>
                <a:gd name="connsiteY3-8" fmla="*/ 914400 h 914400"/>
                <a:gd name="connsiteX4-9" fmla="*/ 6350 w 3251200"/>
                <a:gd name="connsiteY4-10" fmla="*/ 876300 h 914400"/>
                <a:gd name="connsiteX5-11" fmla="*/ 0 w 3251200"/>
                <a:gd name="connsiteY5-12" fmla="*/ 0 h 914400"/>
                <a:gd name="connsiteX0-13" fmla="*/ 22345 w 3273545"/>
                <a:gd name="connsiteY0-14" fmla="*/ 0 h 914400"/>
                <a:gd name="connsiteX1-15" fmla="*/ 2573462 w 3273545"/>
                <a:gd name="connsiteY1-16" fmla="*/ 0 h 914400"/>
                <a:gd name="connsiteX2-17" fmla="*/ 3273545 w 3273545"/>
                <a:gd name="connsiteY2-18" fmla="*/ 457200 h 914400"/>
                <a:gd name="connsiteX3-19" fmla="*/ 2573462 w 3273545"/>
                <a:gd name="connsiteY3-20" fmla="*/ 914400 h 914400"/>
                <a:gd name="connsiteX4-21" fmla="*/ 120 w 3273545"/>
                <a:gd name="connsiteY4-22" fmla="*/ 878682 h 914400"/>
                <a:gd name="connsiteX5-23" fmla="*/ 22345 w 3273545"/>
                <a:gd name="connsiteY5-24" fmla="*/ 0 h 914400"/>
                <a:gd name="connsiteX0-25" fmla="*/ 22345 w 3273545"/>
                <a:gd name="connsiteY0-26" fmla="*/ 0 h 914400"/>
                <a:gd name="connsiteX1-27" fmla="*/ 2573462 w 3273545"/>
                <a:gd name="connsiteY1-28" fmla="*/ 0 h 914400"/>
                <a:gd name="connsiteX2-29" fmla="*/ 3273545 w 3273545"/>
                <a:gd name="connsiteY2-30" fmla="*/ 457200 h 914400"/>
                <a:gd name="connsiteX3-31" fmla="*/ 2573462 w 3273545"/>
                <a:gd name="connsiteY3-32" fmla="*/ 914400 h 914400"/>
                <a:gd name="connsiteX4-33" fmla="*/ 120 w 3273545"/>
                <a:gd name="connsiteY4-34" fmla="*/ 873920 h 914400"/>
                <a:gd name="connsiteX5-35" fmla="*/ 22345 w 3273545"/>
                <a:gd name="connsiteY5-36" fmla="*/ 0 h 914400"/>
                <a:gd name="connsiteX0-37" fmla="*/ 22345 w 3286245"/>
                <a:gd name="connsiteY0-38" fmla="*/ 0 h 914400"/>
                <a:gd name="connsiteX1-39" fmla="*/ 2573462 w 3286245"/>
                <a:gd name="connsiteY1-40" fmla="*/ 0 h 914400"/>
                <a:gd name="connsiteX2-41" fmla="*/ 3286245 w 3286245"/>
                <a:gd name="connsiteY2-42" fmla="*/ 460375 h 914400"/>
                <a:gd name="connsiteX3-43" fmla="*/ 2573462 w 3286245"/>
                <a:gd name="connsiteY3-44" fmla="*/ 914400 h 914400"/>
                <a:gd name="connsiteX4-45" fmla="*/ 120 w 3286245"/>
                <a:gd name="connsiteY4-46" fmla="*/ 873920 h 914400"/>
                <a:gd name="connsiteX5-47" fmla="*/ 22345 w 3286245"/>
                <a:gd name="connsiteY5-48" fmla="*/ 0 h 914400"/>
                <a:gd name="connsiteX0-49" fmla="*/ 22345 w 3295770"/>
                <a:gd name="connsiteY0-50" fmla="*/ 0 h 914400"/>
                <a:gd name="connsiteX1-51" fmla="*/ 2573462 w 3295770"/>
                <a:gd name="connsiteY1-52" fmla="*/ 0 h 914400"/>
                <a:gd name="connsiteX2-53" fmla="*/ 3295770 w 3295770"/>
                <a:gd name="connsiteY2-54" fmla="*/ 476250 h 914400"/>
                <a:gd name="connsiteX3-55" fmla="*/ 2573462 w 3295770"/>
                <a:gd name="connsiteY3-56" fmla="*/ 914400 h 914400"/>
                <a:gd name="connsiteX4-57" fmla="*/ 120 w 3295770"/>
                <a:gd name="connsiteY4-58" fmla="*/ 873920 h 914400"/>
                <a:gd name="connsiteX5-59" fmla="*/ 22345 w 3295770"/>
                <a:gd name="connsiteY5-60" fmla="*/ 0 h 9144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3295770" h="914400">
                  <a:moveTo>
                    <a:pt x="22345" y="0"/>
                  </a:moveTo>
                  <a:lnTo>
                    <a:pt x="2573462" y="0"/>
                  </a:lnTo>
                  <a:lnTo>
                    <a:pt x="3295770" y="476250"/>
                  </a:lnTo>
                  <a:lnTo>
                    <a:pt x="2573462" y="914400"/>
                  </a:lnTo>
                  <a:lnTo>
                    <a:pt x="120" y="873920"/>
                  </a:lnTo>
                  <a:cubicBezTo>
                    <a:pt x="-1997" y="581820"/>
                    <a:pt x="24462" y="292100"/>
                    <a:pt x="22345" y="0"/>
                  </a:cubicBezTo>
                  <a:close/>
                </a:path>
              </a:pathLst>
            </a:custGeom>
            <a:solidFill>
              <a:srgbClr val="CDCDCD"/>
            </a:solidFill>
            <a:ln>
              <a:noFill/>
            </a:ln>
          </p:spPr>
          <p:style>
            <a:lnRef idx="2">
              <a:srgbClr val="BDCA46">
                <a:shade val="50000"/>
              </a:srgbClr>
            </a:lnRef>
            <a:fillRef idx="1">
              <a:srgbClr val="BDCA46"/>
            </a:fillRef>
            <a:effectRef idx="0">
              <a:srgbClr val="BDCA46"/>
            </a:effectRef>
            <a:fontRef idx="minor">
              <a:sysClr val="window" lastClr="FFFFFF"/>
            </a:fontRef>
          </p:style>
          <p:txBody>
            <a:bodyPr anchor="ctr">
              <a:normAutofit/>
            </a:bodyPr>
            <a:lstStyle/>
            <a:p>
              <a:pPr algn="ctr"/>
              <a:endParaRPr lang="zh-CN" altLang="en-US">
                <a:solidFill>
                  <a:srgbClr val="FFFFFF"/>
                </a:solidFill>
                <a:latin typeface="隶书" charset="0"/>
                <a:ea typeface="隶书" charset="0"/>
                <a:cs typeface="隶书" charset="0"/>
                <a:sym typeface="Arial" charset="0"/>
              </a:endParaRPr>
            </a:p>
          </p:txBody>
        </p:sp>
        <p:sp>
          <p:nvSpPr>
            <p:cNvPr id="19" name="五边形 18"/>
            <p:cNvSpPr/>
            <p:nvPr>
              <p:custDataLst>
                <p:tags r:id="rId19"/>
              </p:custDataLst>
            </p:nvPr>
          </p:nvSpPr>
          <p:spPr>
            <a:xfrm flipH="1">
              <a:off x="1104262" y="1557791"/>
              <a:ext cx="3252193" cy="914486"/>
            </a:xfrm>
            <a:prstGeom prst="homePlate">
              <a:avLst>
                <a:gd name="adj" fmla="val 76562"/>
              </a:avLst>
            </a:prstGeom>
            <a:solidFill>
              <a:srgbClr val="D11125"/>
            </a:solidFill>
            <a:ln>
              <a:noFill/>
            </a:ln>
          </p:spPr>
          <p:style>
            <a:lnRef idx="2">
              <a:srgbClr val="BDCA46">
                <a:shade val="50000"/>
              </a:srgbClr>
            </a:lnRef>
            <a:fillRef idx="1">
              <a:srgbClr val="BDCA46"/>
            </a:fillRef>
            <a:effectRef idx="0">
              <a:srgbClr val="BDCA46"/>
            </a:effectRef>
            <a:fontRef idx="minor">
              <a:sysClr val="window" lastClr="FFFFFF"/>
            </a:fontRef>
          </p:style>
          <p:txBody>
            <a:bodyPr lIns="0" tIns="0" rIns="828000" bIns="0" anchor="ctr">
              <a:normAutofit/>
            </a:bodyPr>
            <a:lstStyle/>
            <a:p>
              <a:pPr algn="ctr"/>
              <a:r>
                <a:rPr lang="zh-CN" altLang="en-US" sz="2000" dirty="0">
                  <a:solidFill>
                    <a:srgbClr val="FFFFFF"/>
                  </a:solidFill>
                  <a:latin typeface="黑体" charset="0"/>
                  <a:ea typeface="黑体" charset="0"/>
                  <a:cs typeface="黑体" charset="0"/>
                  <a:sym typeface="Arial" charset="0"/>
                </a:rPr>
                <a:t>官员腐败，不得民心</a:t>
              </a:r>
            </a:p>
          </p:txBody>
        </p:sp>
        <p:sp>
          <p:nvSpPr>
            <p:cNvPr id="20" name="任意多边形 19"/>
            <p:cNvSpPr/>
            <p:nvPr>
              <p:custDataLst>
                <p:tags r:id="rId20"/>
              </p:custDataLst>
            </p:nvPr>
          </p:nvSpPr>
          <p:spPr>
            <a:xfrm flipH="1">
              <a:off x="3615642" y="2030933"/>
              <a:ext cx="735721" cy="436257"/>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9" y="connsiteY0-10"/>
                </a:cxn>
                <a:cxn ang="0">
                  <a:pos x="connsiteX1-11" y="connsiteY1-12"/>
                </a:cxn>
                <a:cxn ang="0">
                  <a:pos x="connsiteX2-13" y="connsiteY2-14"/>
                </a:cxn>
                <a:cxn ang="0">
                  <a:pos x="connsiteX3-15" y="connsiteY3-16"/>
                </a:cxn>
              </a:cxnLst>
              <a:rect l="l" t="t" r="r" b="b"/>
              <a:pathLst>
                <a:path w="735013" h="435769">
                  <a:moveTo>
                    <a:pt x="651669" y="0"/>
                  </a:moveTo>
                  <a:lnTo>
                    <a:pt x="735013" y="80962"/>
                  </a:lnTo>
                  <a:lnTo>
                    <a:pt x="0" y="435769"/>
                  </a:lnTo>
                  <a:lnTo>
                    <a:pt x="651669" y="0"/>
                  </a:lnTo>
                  <a:close/>
                </a:path>
              </a:pathLst>
            </a:custGeom>
            <a:solidFill>
              <a:srgbClr val="D11125">
                <a:lumMod val="50000"/>
              </a:srgbClr>
            </a:solidFill>
            <a:ln>
              <a:noFill/>
            </a:ln>
          </p:spPr>
          <p:style>
            <a:lnRef idx="2">
              <a:srgbClr val="BDCA46">
                <a:shade val="50000"/>
              </a:srgbClr>
            </a:lnRef>
            <a:fillRef idx="1">
              <a:srgbClr val="BDCA46"/>
            </a:fillRef>
            <a:effectRef idx="0">
              <a:srgbClr val="BDCA46"/>
            </a:effectRef>
            <a:fontRef idx="minor">
              <a:sysClr val="window" lastClr="FFFFFF"/>
            </a:fontRef>
          </p:style>
          <p:txBody>
            <a:bodyPr anchor="ctr">
              <a:normAutofit/>
            </a:bodyPr>
            <a:lstStyle/>
            <a:p>
              <a:pPr algn="ctr"/>
              <a:endParaRPr lang="zh-CN" altLang="en-US">
                <a:solidFill>
                  <a:srgbClr val="FFFFFF"/>
                </a:solidFill>
                <a:latin typeface="隶书" charset="0"/>
                <a:ea typeface="隶书" charset="0"/>
                <a:cs typeface="隶书" charset="0"/>
                <a:sym typeface="Arial" charset="0"/>
              </a:endParaRPr>
            </a:p>
          </p:txBody>
        </p:sp>
        <p:sp>
          <p:nvSpPr>
            <p:cNvPr id="21" name="任意多边形 20"/>
            <p:cNvSpPr/>
            <p:nvPr>
              <p:custDataLst>
                <p:tags r:id="rId21"/>
              </p:custDataLst>
            </p:nvPr>
          </p:nvSpPr>
          <p:spPr>
            <a:xfrm flipH="1">
              <a:off x="3615642" y="1557791"/>
              <a:ext cx="745904" cy="909399"/>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rgbClr val="D11125">
                <a:lumMod val="75000"/>
              </a:srgbClr>
            </a:solidFill>
            <a:ln>
              <a:noFill/>
            </a:ln>
          </p:spPr>
          <p:style>
            <a:lnRef idx="2">
              <a:srgbClr val="BDCA46">
                <a:shade val="50000"/>
              </a:srgbClr>
            </a:lnRef>
            <a:fillRef idx="1">
              <a:srgbClr val="BDCA46"/>
            </a:fillRef>
            <a:effectRef idx="0">
              <a:srgbClr val="BDCA46"/>
            </a:effectRef>
            <a:fontRef idx="minor">
              <a:sysClr val="window" lastClr="FFFFFF"/>
            </a:fontRef>
          </p:style>
          <p:txBody>
            <a:bodyPr lIns="288000" tIns="0" rIns="36000" bIns="0" anchor="ctr">
              <a:normAutofit/>
            </a:bodyPr>
            <a:lstStyle/>
            <a:p>
              <a:pPr algn="ctr"/>
              <a:r>
                <a:rPr lang="en-US" altLang="zh-CN" sz="2400">
                  <a:solidFill>
                    <a:srgbClr val="FFFFFF"/>
                  </a:solidFill>
                  <a:latin typeface="隶书" charset="0"/>
                  <a:ea typeface="隶书" charset="0"/>
                  <a:cs typeface="隶书" charset="0"/>
                  <a:sym typeface="Arial" charset="0"/>
                </a:rPr>
                <a:t>01</a:t>
              </a:r>
              <a:endParaRPr lang="zh-CN" altLang="en-US" sz="2400">
                <a:solidFill>
                  <a:srgbClr val="FFFFFF"/>
                </a:solidFill>
                <a:latin typeface="隶书" charset="0"/>
                <a:ea typeface="隶书" charset="0"/>
                <a:cs typeface="隶书" charset="0"/>
                <a:sym typeface="Arial" charset="0"/>
              </a:endParaRPr>
            </a:p>
          </p:txBody>
        </p:sp>
      </p:grpSp>
      <p:grpSp>
        <p:nvGrpSpPr>
          <p:cNvPr id="93198" name="组合 21"/>
          <p:cNvGrpSpPr>
            <a:grpSpLocks/>
          </p:cNvGrpSpPr>
          <p:nvPr/>
        </p:nvGrpSpPr>
        <p:grpSpPr bwMode="auto">
          <a:xfrm>
            <a:off x="4706542" y="3805238"/>
            <a:ext cx="3710890" cy="1200150"/>
            <a:chOff x="4689816" y="1557791"/>
            <a:chExt cx="3304381" cy="962818"/>
          </a:xfrm>
        </p:grpSpPr>
        <p:sp>
          <p:nvSpPr>
            <p:cNvPr id="28" name="五边形 23"/>
            <p:cNvSpPr/>
            <p:nvPr>
              <p:custDataLst>
                <p:tags r:id="rId14"/>
              </p:custDataLst>
            </p:nvPr>
          </p:nvSpPr>
          <p:spPr>
            <a:xfrm>
              <a:off x="4698726" y="1606187"/>
              <a:ext cx="3295471" cy="914422"/>
            </a:xfrm>
            <a:custGeom>
              <a:avLst/>
              <a:gdLst>
                <a:gd name="connsiteX0" fmla="*/ 0 w 3251200"/>
                <a:gd name="connsiteY0" fmla="*/ 0 h 914400"/>
                <a:gd name="connsiteX1" fmla="*/ 2551117 w 3251200"/>
                <a:gd name="connsiteY1" fmla="*/ 0 h 914400"/>
                <a:gd name="connsiteX2" fmla="*/ 3251200 w 3251200"/>
                <a:gd name="connsiteY2" fmla="*/ 457200 h 914400"/>
                <a:gd name="connsiteX3" fmla="*/ 2551117 w 3251200"/>
                <a:gd name="connsiteY3" fmla="*/ 914400 h 914400"/>
                <a:gd name="connsiteX4" fmla="*/ 0 w 3251200"/>
                <a:gd name="connsiteY4" fmla="*/ 914400 h 914400"/>
                <a:gd name="connsiteX5" fmla="*/ 0 w 3251200"/>
                <a:gd name="connsiteY5" fmla="*/ 0 h 914400"/>
                <a:gd name="connsiteX0-1" fmla="*/ 0 w 3251200"/>
                <a:gd name="connsiteY0-2" fmla="*/ 0 h 914400"/>
                <a:gd name="connsiteX1-3" fmla="*/ 2551117 w 3251200"/>
                <a:gd name="connsiteY1-4" fmla="*/ 0 h 914400"/>
                <a:gd name="connsiteX2-5" fmla="*/ 3251200 w 3251200"/>
                <a:gd name="connsiteY2-6" fmla="*/ 457200 h 914400"/>
                <a:gd name="connsiteX3-7" fmla="*/ 2551117 w 3251200"/>
                <a:gd name="connsiteY3-8" fmla="*/ 914400 h 914400"/>
                <a:gd name="connsiteX4-9" fmla="*/ 6350 w 3251200"/>
                <a:gd name="connsiteY4-10" fmla="*/ 876300 h 914400"/>
                <a:gd name="connsiteX5-11" fmla="*/ 0 w 3251200"/>
                <a:gd name="connsiteY5-12" fmla="*/ 0 h 914400"/>
                <a:gd name="connsiteX0-13" fmla="*/ 22345 w 3273545"/>
                <a:gd name="connsiteY0-14" fmla="*/ 0 h 914400"/>
                <a:gd name="connsiteX1-15" fmla="*/ 2573462 w 3273545"/>
                <a:gd name="connsiteY1-16" fmla="*/ 0 h 914400"/>
                <a:gd name="connsiteX2-17" fmla="*/ 3273545 w 3273545"/>
                <a:gd name="connsiteY2-18" fmla="*/ 457200 h 914400"/>
                <a:gd name="connsiteX3-19" fmla="*/ 2573462 w 3273545"/>
                <a:gd name="connsiteY3-20" fmla="*/ 914400 h 914400"/>
                <a:gd name="connsiteX4-21" fmla="*/ 120 w 3273545"/>
                <a:gd name="connsiteY4-22" fmla="*/ 878682 h 914400"/>
                <a:gd name="connsiteX5-23" fmla="*/ 22345 w 3273545"/>
                <a:gd name="connsiteY5-24" fmla="*/ 0 h 914400"/>
                <a:gd name="connsiteX0-25" fmla="*/ 22345 w 3273545"/>
                <a:gd name="connsiteY0-26" fmla="*/ 0 h 914400"/>
                <a:gd name="connsiteX1-27" fmla="*/ 2573462 w 3273545"/>
                <a:gd name="connsiteY1-28" fmla="*/ 0 h 914400"/>
                <a:gd name="connsiteX2-29" fmla="*/ 3273545 w 3273545"/>
                <a:gd name="connsiteY2-30" fmla="*/ 457200 h 914400"/>
                <a:gd name="connsiteX3-31" fmla="*/ 2573462 w 3273545"/>
                <a:gd name="connsiteY3-32" fmla="*/ 914400 h 914400"/>
                <a:gd name="connsiteX4-33" fmla="*/ 120 w 3273545"/>
                <a:gd name="connsiteY4-34" fmla="*/ 873920 h 914400"/>
                <a:gd name="connsiteX5-35" fmla="*/ 22345 w 3273545"/>
                <a:gd name="connsiteY5-36" fmla="*/ 0 h 914400"/>
                <a:gd name="connsiteX0-37" fmla="*/ 22345 w 3286245"/>
                <a:gd name="connsiteY0-38" fmla="*/ 0 h 914400"/>
                <a:gd name="connsiteX1-39" fmla="*/ 2573462 w 3286245"/>
                <a:gd name="connsiteY1-40" fmla="*/ 0 h 914400"/>
                <a:gd name="connsiteX2-41" fmla="*/ 3286245 w 3286245"/>
                <a:gd name="connsiteY2-42" fmla="*/ 460375 h 914400"/>
                <a:gd name="connsiteX3-43" fmla="*/ 2573462 w 3286245"/>
                <a:gd name="connsiteY3-44" fmla="*/ 914400 h 914400"/>
                <a:gd name="connsiteX4-45" fmla="*/ 120 w 3286245"/>
                <a:gd name="connsiteY4-46" fmla="*/ 873920 h 914400"/>
                <a:gd name="connsiteX5-47" fmla="*/ 22345 w 3286245"/>
                <a:gd name="connsiteY5-48" fmla="*/ 0 h 914400"/>
                <a:gd name="connsiteX0-49" fmla="*/ 22345 w 3295770"/>
                <a:gd name="connsiteY0-50" fmla="*/ 0 h 914400"/>
                <a:gd name="connsiteX1-51" fmla="*/ 2573462 w 3295770"/>
                <a:gd name="connsiteY1-52" fmla="*/ 0 h 914400"/>
                <a:gd name="connsiteX2-53" fmla="*/ 3295770 w 3295770"/>
                <a:gd name="connsiteY2-54" fmla="*/ 476250 h 914400"/>
                <a:gd name="connsiteX3-55" fmla="*/ 2573462 w 3295770"/>
                <a:gd name="connsiteY3-56" fmla="*/ 914400 h 914400"/>
                <a:gd name="connsiteX4-57" fmla="*/ 120 w 3295770"/>
                <a:gd name="connsiteY4-58" fmla="*/ 873920 h 914400"/>
                <a:gd name="connsiteX5-59" fmla="*/ 22345 w 3295770"/>
                <a:gd name="connsiteY5-60" fmla="*/ 0 h 9144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3295770" h="914400">
                  <a:moveTo>
                    <a:pt x="22345" y="0"/>
                  </a:moveTo>
                  <a:lnTo>
                    <a:pt x="2573462" y="0"/>
                  </a:lnTo>
                  <a:lnTo>
                    <a:pt x="3295770" y="476250"/>
                  </a:lnTo>
                  <a:lnTo>
                    <a:pt x="2573462" y="914400"/>
                  </a:lnTo>
                  <a:lnTo>
                    <a:pt x="120" y="873920"/>
                  </a:lnTo>
                  <a:cubicBezTo>
                    <a:pt x="-1997" y="581820"/>
                    <a:pt x="24462" y="292100"/>
                    <a:pt x="22345" y="0"/>
                  </a:cubicBezTo>
                  <a:close/>
                </a:path>
              </a:pathLst>
            </a:custGeom>
            <a:solidFill>
              <a:srgbClr val="CDCDCD"/>
            </a:solidFill>
            <a:ln>
              <a:noFill/>
            </a:ln>
          </p:spPr>
          <p:style>
            <a:lnRef idx="2">
              <a:srgbClr val="BDCA46">
                <a:shade val="50000"/>
              </a:srgbClr>
            </a:lnRef>
            <a:fillRef idx="1">
              <a:srgbClr val="BDCA46"/>
            </a:fillRef>
            <a:effectRef idx="0">
              <a:srgbClr val="BDCA46"/>
            </a:effectRef>
            <a:fontRef idx="minor">
              <a:sysClr val="window" lastClr="FFFFFF"/>
            </a:fontRef>
          </p:style>
          <p:txBody>
            <a:bodyPr anchor="ctr">
              <a:normAutofit/>
            </a:bodyPr>
            <a:lstStyle/>
            <a:p>
              <a:pPr algn="ctr"/>
              <a:endParaRPr lang="zh-CN" altLang="en-US">
                <a:solidFill>
                  <a:srgbClr val="FFFFFF"/>
                </a:solidFill>
                <a:latin typeface="隶书" charset="0"/>
                <a:ea typeface="隶书" charset="0"/>
                <a:cs typeface="隶书" charset="0"/>
                <a:sym typeface="Arial" charset="0"/>
              </a:endParaRPr>
            </a:p>
          </p:txBody>
        </p:sp>
        <p:sp>
          <p:nvSpPr>
            <p:cNvPr id="29" name="五边形 28"/>
            <p:cNvSpPr/>
            <p:nvPr>
              <p:custDataLst>
                <p:tags r:id="rId15"/>
              </p:custDataLst>
            </p:nvPr>
          </p:nvSpPr>
          <p:spPr>
            <a:xfrm>
              <a:off x="4694907" y="1557791"/>
              <a:ext cx="3252193" cy="914422"/>
            </a:xfrm>
            <a:prstGeom prst="homePlate">
              <a:avLst>
                <a:gd name="adj" fmla="val 76562"/>
              </a:avLst>
            </a:prstGeom>
            <a:solidFill>
              <a:srgbClr val="DB4A23"/>
            </a:solidFill>
            <a:ln>
              <a:noFill/>
            </a:ln>
          </p:spPr>
          <p:style>
            <a:lnRef idx="2">
              <a:srgbClr val="BDCA46">
                <a:shade val="50000"/>
              </a:srgbClr>
            </a:lnRef>
            <a:fillRef idx="1">
              <a:srgbClr val="BDCA46"/>
            </a:fillRef>
            <a:effectRef idx="0">
              <a:srgbClr val="BDCA46"/>
            </a:effectRef>
            <a:fontRef idx="minor">
              <a:sysClr val="window" lastClr="FFFFFF"/>
            </a:fontRef>
          </p:style>
          <p:txBody>
            <a:bodyPr lIns="828000" tIns="0" rIns="0" bIns="0" anchor="ctr">
              <a:normAutofit/>
            </a:bodyPr>
            <a:lstStyle/>
            <a:p>
              <a:pPr algn="ctr"/>
              <a:r>
                <a:rPr lang="zh-CN" altLang="en-US" sz="2000" dirty="0">
                  <a:solidFill>
                    <a:srgbClr val="FFFFFF"/>
                  </a:solidFill>
                  <a:latin typeface="黑体" charset="0"/>
                  <a:ea typeface="黑体" charset="0"/>
                  <a:cs typeface="黑体" charset="0"/>
                  <a:sym typeface="Arial" charset="0"/>
                </a:rPr>
                <a:t>发动内战，背离民心</a:t>
              </a:r>
            </a:p>
          </p:txBody>
        </p:sp>
        <p:sp>
          <p:nvSpPr>
            <p:cNvPr id="30" name="任意多边形 29"/>
            <p:cNvSpPr/>
            <p:nvPr>
              <p:custDataLst>
                <p:tags r:id="rId16"/>
              </p:custDataLst>
            </p:nvPr>
          </p:nvSpPr>
          <p:spPr>
            <a:xfrm>
              <a:off x="4699999" y="2030285"/>
              <a:ext cx="735721" cy="436834"/>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9" y="connsiteY0-10"/>
                </a:cxn>
                <a:cxn ang="0">
                  <a:pos x="connsiteX1-11" y="connsiteY1-12"/>
                </a:cxn>
                <a:cxn ang="0">
                  <a:pos x="connsiteX2-13" y="connsiteY2-14"/>
                </a:cxn>
                <a:cxn ang="0">
                  <a:pos x="connsiteX3-15" y="connsiteY3-16"/>
                </a:cxn>
              </a:cxnLst>
              <a:rect l="l" t="t" r="r" b="b"/>
              <a:pathLst>
                <a:path w="735013" h="435769">
                  <a:moveTo>
                    <a:pt x="651669" y="0"/>
                  </a:moveTo>
                  <a:lnTo>
                    <a:pt x="735013" y="80962"/>
                  </a:lnTo>
                  <a:lnTo>
                    <a:pt x="0" y="435769"/>
                  </a:lnTo>
                  <a:lnTo>
                    <a:pt x="651669" y="0"/>
                  </a:lnTo>
                  <a:close/>
                </a:path>
              </a:pathLst>
            </a:custGeom>
            <a:solidFill>
              <a:srgbClr val="DB4A23">
                <a:lumMod val="50000"/>
              </a:srgbClr>
            </a:solidFill>
            <a:ln>
              <a:noFill/>
            </a:ln>
          </p:spPr>
          <p:style>
            <a:lnRef idx="2">
              <a:srgbClr val="BDCA46">
                <a:shade val="50000"/>
              </a:srgbClr>
            </a:lnRef>
            <a:fillRef idx="1">
              <a:srgbClr val="BDCA46"/>
            </a:fillRef>
            <a:effectRef idx="0">
              <a:srgbClr val="BDCA46"/>
            </a:effectRef>
            <a:fontRef idx="minor">
              <a:sysClr val="window" lastClr="FFFFFF"/>
            </a:fontRef>
          </p:style>
          <p:txBody>
            <a:bodyPr anchor="ctr">
              <a:normAutofit/>
            </a:bodyPr>
            <a:lstStyle/>
            <a:p>
              <a:pPr algn="ctr"/>
              <a:endParaRPr lang="zh-CN" altLang="en-US">
                <a:solidFill>
                  <a:srgbClr val="FFFFFF"/>
                </a:solidFill>
                <a:latin typeface="隶书" charset="0"/>
                <a:ea typeface="隶书" charset="0"/>
                <a:cs typeface="隶书" charset="0"/>
                <a:sym typeface="Arial" charset="0"/>
              </a:endParaRPr>
            </a:p>
          </p:txBody>
        </p:sp>
        <p:sp>
          <p:nvSpPr>
            <p:cNvPr id="31" name="任意多边形 30"/>
            <p:cNvSpPr/>
            <p:nvPr>
              <p:custDataLst>
                <p:tags r:id="rId17"/>
              </p:custDataLst>
            </p:nvPr>
          </p:nvSpPr>
          <p:spPr>
            <a:xfrm>
              <a:off x="4689816" y="1557791"/>
              <a:ext cx="745904" cy="909328"/>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rgbClr val="DB4A23">
                <a:lumMod val="75000"/>
              </a:srgbClr>
            </a:solidFill>
            <a:ln>
              <a:noFill/>
            </a:ln>
          </p:spPr>
          <p:style>
            <a:lnRef idx="2">
              <a:srgbClr val="BDCA46">
                <a:shade val="50000"/>
              </a:srgbClr>
            </a:lnRef>
            <a:fillRef idx="1">
              <a:srgbClr val="BDCA46"/>
            </a:fillRef>
            <a:effectRef idx="0">
              <a:srgbClr val="BDCA46"/>
            </a:effectRef>
            <a:fontRef idx="minor">
              <a:sysClr val="window" lastClr="FFFFFF"/>
            </a:fontRef>
          </p:style>
          <p:txBody>
            <a:bodyPr lIns="36000" tIns="0" rIns="288000" bIns="0" anchor="ctr">
              <a:normAutofit/>
            </a:bodyPr>
            <a:lstStyle/>
            <a:p>
              <a:pPr algn="ctr"/>
              <a:r>
                <a:rPr lang="en-US" altLang="zh-CN" sz="2400">
                  <a:solidFill>
                    <a:srgbClr val="FFFFFF"/>
                  </a:solidFill>
                  <a:latin typeface="隶书" charset="0"/>
                  <a:ea typeface="隶书" charset="0"/>
                  <a:cs typeface="隶书" charset="0"/>
                  <a:sym typeface="Arial" charset="0"/>
                </a:rPr>
                <a:t>04</a:t>
              </a:r>
              <a:endParaRPr lang="zh-CN" altLang="en-US" sz="2400">
                <a:solidFill>
                  <a:srgbClr val="FFFFFF"/>
                </a:solidFill>
                <a:latin typeface="隶书" charset="0"/>
                <a:ea typeface="隶书" charset="0"/>
                <a:cs typeface="隶书" charset="0"/>
                <a:sym typeface="Arial" charset="0"/>
              </a:endParaRPr>
            </a:p>
          </p:txBody>
        </p:sp>
      </p:grpSp>
      <p:grpSp>
        <p:nvGrpSpPr>
          <p:cNvPr id="93203" name="组合 31"/>
          <p:cNvGrpSpPr>
            <a:grpSpLocks/>
          </p:cNvGrpSpPr>
          <p:nvPr/>
        </p:nvGrpSpPr>
        <p:grpSpPr bwMode="auto">
          <a:xfrm>
            <a:off x="741797" y="3805238"/>
            <a:ext cx="3658753" cy="1200150"/>
            <a:chOff x="1057165" y="1557791"/>
            <a:chExt cx="3304381" cy="962818"/>
          </a:xfrm>
        </p:grpSpPr>
        <p:sp>
          <p:nvSpPr>
            <p:cNvPr id="33" name="五边形 23"/>
            <p:cNvSpPr/>
            <p:nvPr>
              <p:custDataLst>
                <p:tags r:id="rId10"/>
              </p:custDataLst>
            </p:nvPr>
          </p:nvSpPr>
          <p:spPr>
            <a:xfrm flipH="1">
              <a:off x="1057165" y="1606187"/>
              <a:ext cx="3295471" cy="914422"/>
            </a:xfrm>
            <a:custGeom>
              <a:avLst/>
              <a:gdLst>
                <a:gd name="connsiteX0" fmla="*/ 0 w 3251200"/>
                <a:gd name="connsiteY0" fmla="*/ 0 h 914400"/>
                <a:gd name="connsiteX1" fmla="*/ 2551117 w 3251200"/>
                <a:gd name="connsiteY1" fmla="*/ 0 h 914400"/>
                <a:gd name="connsiteX2" fmla="*/ 3251200 w 3251200"/>
                <a:gd name="connsiteY2" fmla="*/ 457200 h 914400"/>
                <a:gd name="connsiteX3" fmla="*/ 2551117 w 3251200"/>
                <a:gd name="connsiteY3" fmla="*/ 914400 h 914400"/>
                <a:gd name="connsiteX4" fmla="*/ 0 w 3251200"/>
                <a:gd name="connsiteY4" fmla="*/ 914400 h 914400"/>
                <a:gd name="connsiteX5" fmla="*/ 0 w 3251200"/>
                <a:gd name="connsiteY5" fmla="*/ 0 h 914400"/>
                <a:gd name="connsiteX0-1" fmla="*/ 0 w 3251200"/>
                <a:gd name="connsiteY0-2" fmla="*/ 0 h 914400"/>
                <a:gd name="connsiteX1-3" fmla="*/ 2551117 w 3251200"/>
                <a:gd name="connsiteY1-4" fmla="*/ 0 h 914400"/>
                <a:gd name="connsiteX2-5" fmla="*/ 3251200 w 3251200"/>
                <a:gd name="connsiteY2-6" fmla="*/ 457200 h 914400"/>
                <a:gd name="connsiteX3-7" fmla="*/ 2551117 w 3251200"/>
                <a:gd name="connsiteY3-8" fmla="*/ 914400 h 914400"/>
                <a:gd name="connsiteX4-9" fmla="*/ 6350 w 3251200"/>
                <a:gd name="connsiteY4-10" fmla="*/ 876300 h 914400"/>
                <a:gd name="connsiteX5-11" fmla="*/ 0 w 3251200"/>
                <a:gd name="connsiteY5-12" fmla="*/ 0 h 914400"/>
                <a:gd name="connsiteX0-13" fmla="*/ 22345 w 3273545"/>
                <a:gd name="connsiteY0-14" fmla="*/ 0 h 914400"/>
                <a:gd name="connsiteX1-15" fmla="*/ 2573462 w 3273545"/>
                <a:gd name="connsiteY1-16" fmla="*/ 0 h 914400"/>
                <a:gd name="connsiteX2-17" fmla="*/ 3273545 w 3273545"/>
                <a:gd name="connsiteY2-18" fmla="*/ 457200 h 914400"/>
                <a:gd name="connsiteX3-19" fmla="*/ 2573462 w 3273545"/>
                <a:gd name="connsiteY3-20" fmla="*/ 914400 h 914400"/>
                <a:gd name="connsiteX4-21" fmla="*/ 120 w 3273545"/>
                <a:gd name="connsiteY4-22" fmla="*/ 878682 h 914400"/>
                <a:gd name="connsiteX5-23" fmla="*/ 22345 w 3273545"/>
                <a:gd name="connsiteY5-24" fmla="*/ 0 h 914400"/>
                <a:gd name="connsiteX0-25" fmla="*/ 22345 w 3273545"/>
                <a:gd name="connsiteY0-26" fmla="*/ 0 h 914400"/>
                <a:gd name="connsiteX1-27" fmla="*/ 2573462 w 3273545"/>
                <a:gd name="connsiteY1-28" fmla="*/ 0 h 914400"/>
                <a:gd name="connsiteX2-29" fmla="*/ 3273545 w 3273545"/>
                <a:gd name="connsiteY2-30" fmla="*/ 457200 h 914400"/>
                <a:gd name="connsiteX3-31" fmla="*/ 2573462 w 3273545"/>
                <a:gd name="connsiteY3-32" fmla="*/ 914400 h 914400"/>
                <a:gd name="connsiteX4-33" fmla="*/ 120 w 3273545"/>
                <a:gd name="connsiteY4-34" fmla="*/ 873920 h 914400"/>
                <a:gd name="connsiteX5-35" fmla="*/ 22345 w 3273545"/>
                <a:gd name="connsiteY5-36" fmla="*/ 0 h 914400"/>
                <a:gd name="connsiteX0-37" fmla="*/ 22345 w 3286245"/>
                <a:gd name="connsiteY0-38" fmla="*/ 0 h 914400"/>
                <a:gd name="connsiteX1-39" fmla="*/ 2573462 w 3286245"/>
                <a:gd name="connsiteY1-40" fmla="*/ 0 h 914400"/>
                <a:gd name="connsiteX2-41" fmla="*/ 3286245 w 3286245"/>
                <a:gd name="connsiteY2-42" fmla="*/ 460375 h 914400"/>
                <a:gd name="connsiteX3-43" fmla="*/ 2573462 w 3286245"/>
                <a:gd name="connsiteY3-44" fmla="*/ 914400 h 914400"/>
                <a:gd name="connsiteX4-45" fmla="*/ 120 w 3286245"/>
                <a:gd name="connsiteY4-46" fmla="*/ 873920 h 914400"/>
                <a:gd name="connsiteX5-47" fmla="*/ 22345 w 3286245"/>
                <a:gd name="connsiteY5-48" fmla="*/ 0 h 914400"/>
                <a:gd name="connsiteX0-49" fmla="*/ 22345 w 3295770"/>
                <a:gd name="connsiteY0-50" fmla="*/ 0 h 914400"/>
                <a:gd name="connsiteX1-51" fmla="*/ 2573462 w 3295770"/>
                <a:gd name="connsiteY1-52" fmla="*/ 0 h 914400"/>
                <a:gd name="connsiteX2-53" fmla="*/ 3295770 w 3295770"/>
                <a:gd name="connsiteY2-54" fmla="*/ 476250 h 914400"/>
                <a:gd name="connsiteX3-55" fmla="*/ 2573462 w 3295770"/>
                <a:gd name="connsiteY3-56" fmla="*/ 914400 h 914400"/>
                <a:gd name="connsiteX4-57" fmla="*/ 120 w 3295770"/>
                <a:gd name="connsiteY4-58" fmla="*/ 873920 h 914400"/>
                <a:gd name="connsiteX5-59" fmla="*/ 22345 w 3295770"/>
                <a:gd name="connsiteY5-60" fmla="*/ 0 h 9144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3295770" h="914400">
                  <a:moveTo>
                    <a:pt x="22345" y="0"/>
                  </a:moveTo>
                  <a:lnTo>
                    <a:pt x="2573462" y="0"/>
                  </a:lnTo>
                  <a:lnTo>
                    <a:pt x="3295770" y="476250"/>
                  </a:lnTo>
                  <a:lnTo>
                    <a:pt x="2573462" y="914400"/>
                  </a:lnTo>
                  <a:lnTo>
                    <a:pt x="120" y="873920"/>
                  </a:lnTo>
                  <a:cubicBezTo>
                    <a:pt x="-1997" y="581820"/>
                    <a:pt x="24462" y="292100"/>
                    <a:pt x="22345" y="0"/>
                  </a:cubicBezTo>
                  <a:close/>
                </a:path>
              </a:pathLst>
            </a:custGeom>
            <a:solidFill>
              <a:srgbClr val="CDCDCD"/>
            </a:solidFill>
            <a:ln>
              <a:noFill/>
            </a:ln>
          </p:spPr>
          <p:style>
            <a:lnRef idx="2">
              <a:srgbClr val="BDCA46">
                <a:shade val="50000"/>
              </a:srgbClr>
            </a:lnRef>
            <a:fillRef idx="1">
              <a:srgbClr val="BDCA46"/>
            </a:fillRef>
            <a:effectRef idx="0">
              <a:srgbClr val="BDCA46"/>
            </a:effectRef>
            <a:fontRef idx="minor">
              <a:sysClr val="window" lastClr="FFFFFF"/>
            </a:fontRef>
          </p:style>
          <p:txBody>
            <a:bodyPr anchor="ctr">
              <a:normAutofit/>
            </a:bodyPr>
            <a:lstStyle/>
            <a:p>
              <a:pPr algn="ctr"/>
              <a:endParaRPr lang="zh-CN" altLang="en-US">
                <a:solidFill>
                  <a:srgbClr val="FFFFFF"/>
                </a:solidFill>
                <a:latin typeface="隶书" charset="0"/>
                <a:ea typeface="隶书" charset="0"/>
                <a:cs typeface="隶书" charset="0"/>
                <a:sym typeface="Arial" charset="0"/>
              </a:endParaRPr>
            </a:p>
          </p:txBody>
        </p:sp>
        <p:sp>
          <p:nvSpPr>
            <p:cNvPr id="34" name="五边形 33"/>
            <p:cNvSpPr/>
            <p:nvPr>
              <p:custDataLst>
                <p:tags r:id="rId11"/>
              </p:custDataLst>
            </p:nvPr>
          </p:nvSpPr>
          <p:spPr>
            <a:xfrm flipH="1">
              <a:off x="1104262" y="1557791"/>
              <a:ext cx="3252193" cy="914422"/>
            </a:xfrm>
            <a:prstGeom prst="homePlate">
              <a:avLst>
                <a:gd name="adj" fmla="val 76562"/>
              </a:avLst>
            </a:prstGeom>
            <a:solidFill>
              <a:srgbClr val="D11125"/>
            </a:solidFill>
            <a:ln>
              <a:noFill/>
            </a:ln>
          </p:spPr>
          <p:style>
            <a:lnRef idx="2">
              <a:srgbClr val="BDCA46">
                <a:shade val="50000"/>
              </a:srgbClr>
            </a:lnRef>
            <a:fillRef idx="1">
              <a:srgbClr val="BDCA46"/>
            </a:fillRef>
            <a:effectRef idx="0">
              <a:srgbClr val="BDCA46"/>
            </a:effectRef>
            <a:fontRef idx="minor">
              <a:sysClr val="window" lastClr="FFFFFF"/>
            </a:fontRef>
          </p:style>
          <p:txBody>
            <a:bodyPr lIns="0" tIns="0" rIns="828000" bIns="0" anchor="ctr">
              <a:normAutofit/>
            </a:bodyPr>
            <a:lstStyle/>
            <a:p>
              <a:pPr algn="ctr"/>
              <a:r>
                <a:rPr lang="zh-CN" altLang="en-US" sz="2000">
                  <a:solidFill>
                    <a:srgbClr val="FFFFFF"/>
                  </a:solidFill>
                  <a:latin typeface="黑体" charset="0"/>
                  <a:ea typeface="黑体" charset="0"/>
                  <a:cs typeface="黑体" charset="0"/>
                  <a:sym typeface="Arial" charset="0"/>
                </a:rPr>
                <a:t>经济崩溃，众叛亲离</a:t>
              </a:r>
            </a:p>
          </p:txBody>
        </p:sp>
        <p:sp>
          <p:nvSpPr>
            <p:cNvPr id="35" name="任意多边形 34"/>
            <p:cNvSpPr/>
            <p:nvPr>
              <p:custDataLst>
                <p:tags r:id="rId12"/>
              </p:custDataLst>
            </p:nvPr>
          </p:nvSpPr>
          <p:spPr>
            <a:xfrm flipH="1">
              <a:off x="3615642" y="2030285"/>
              <a:ext cx="735721" cy="436834"/>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9" y="connsiteY0-10"/>
                </a:cxn>
                <a:cxn ang="0">
                  <a:pos x="connsiteX1-11" y="connsiteY1-12"/>
                </a:cxn>
                <a:cxn ang="0">
                  <a:pos x="connsiteX2-13" y="connsiteY2-14"/>
                </a:cxn>
                <a:cxn ang="0">
                  <a:pos x="connsiteX3-15" y="connsiteY3-16"/>
                </a:cxn>
              </a:cxnLst>
              <a:rect l="l" t="t" r="r" b="b"/>
              <a:pathLst>
                <a:path w="735013" h="435769">
                  <a:moveTo>
                    <a:pt x="651669" y="0"/>
                  </a:moveTo>
                  <a:lnTo>
                    <a:pt x="735013" y="80962"/>
                  </a:lnTo>
                  <a:lnTo>
                    <a:pt x="0" y="435769"/>
                  </a:lnTo>
                  <a:lnTo>
                    <a:pt x="651669" y="0"/>
                  </a:lnTo>
                  <a:close/>
                </a:path>
              </a:pathLst>
            </a:custGeom>
            <a:solidFill>
              <a:srgbClr val="D11125">
                <a:lumMod val="50000"/>
              </a:srgbClr>
            </a:solidFill>
            <a:ln>
              <a:noFill/>
            </a:ln>
          </p:spPr>
          <p:style>
            <a:lnRef idx="2">
              <a:srgbClr val="BDCA46">
                <a:shade val="50000"/>
              </a:srgbClr>
            </a:lnRef>
            <a:fillRef idx="1">
              <a:srgbClr val="BDCA46"/>
            </a:fillRef>
            <a:effectRef idx="0">
              <a:srgbClr val="BDCA46"/>
            </a:effectRef>
            <a:fontRef idx="minor">
              <a:sysClr val="window" lastClr="FFFFFF"/>
            </a:fontRef>
          </p:style>
          <p:txBody>
            <a:bodyPr anchor="ctr">
              <a:normAutofit/>
            </a:bodyPr>
            <a:lstStyle/>
            <a:p>
              <a:pPr algn="ctr"/>
              <a:endParaRPr lang="zh-CN" altLang="en-US">
                <a:solidFill>
                  <a:srgbClr val="FFFFFF"/>
                </a:solidFill>
                <a:latin typeface="隶书" charset="0"/>
                <a:ea typeface="隶书" charset="0"/>
                <a:cs typeface="隶书" charset="0"/>
                <a:sym typeface="Arial" charset="0"/>
              </a:endParaRPr>
            </a:p>
          </p:txBody>
        </p:sp>
        <p:sp>
          <p:nvSpPr>
            <p:cNvPr id="36" name="任意多边形 35"/>
            <p:cNvSpPr/>
            <p:nvPr>
              <p:custDataLst>
                <p:tags r:id="rId13"/>
              </p:custDataLst>
            </p:nvPr>
          </p:nvSpPr>
          <p:spPr>
            <a:xfrm flipH="1">
              <a:off x="3615642" y="1557791"/>
              <a:ext cx="745904" cy="909328"/>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rgbClr val="D11125">
                <a:lumMod val="75000"/>
              </a:srgbClr>
            </a:solidFill>
            <a:ln>
              <a:noFill/>
            </a:ln>
          </p:spPr>
          <p:style>
            <a:lnRef idx="2">
              <a:srgbClr val="BDCA46">
                <a:shade val="50000"/>
              </a:srgbClr>
            </a:lnRef>
            <a:fillRef idx="1">
              <a:srgbClr val="BDCA46"/>
            </a:fillRef>
            <a:effectRef idx="0">
              <a:srgbClr val="BDCA46"/>
            </a:effectRef>
            <a:fontRef idx="minor">
              <a:sysClr val="window" lastClr="FFFFFF"/>
            </a:fontRef>
          </p:style>
          <p:txBody>
            <a:bodyPr lIns="288000" tIns="0" rIns="36000" bIns="0" anchor="ctr">
              <a:normAutofit/>
            </a:bodyPr>
            <a:lstStyle/>
            <a:p>
              <a:pPr algn="ctr"/>
              <a:r>
                <a:rPr lang="en-US" altLang="zh-CN" sz="2400">
                  <a:solidFill>
                    <a:srgbClr val="FFFFFF"/>
                  </a:solidFill>
                  <a:latin typeface="隶书" charset="0"/>
                  <a:ea typeface="隶书" charset="0"/>
                  <a:cs typeface="隶书" charset="0"/>
                  <a:sym typeface="Arial" charset="0"/>
                </a:rPr>
                <a:t>03</a:t>
              </a:r>
              <a:endParaRPr lang="zh-CN" altLang="en-US" sz="2400">
                <a:solidFill>
                  <a:srgbClr val="FFFFFF"/>
                </a:solidFill>
                <a:latin typeface="隶书" charset="0"/>
                <a:ea typeface="隶书" charset="0"/>
                <a:cs typeface="隶书" charset="0"/>
                <a:sym typeface="Arial" charset="0"/>
              </a:endParaRPr>
            </a:p>
          </p:txBody>
        </p:sp>
      </p:grpSp>
      <p:grpSp>
        <p:nvGrpSpPr>
          <p:cNvPr id="93208" name="组合 36"/>
          <p:cNvGrpSpPr>
            <a:grpSpLocks/>
          </p:cNvGrpSpPr>
          <p:nvPr/>
        </p:nvGrpSpPr>
        <p:grpSpPr bwMode="auto">
          <a:xfrm>
            <a:off x="4706541" y="5499100"/>
            <a:ext cx="3657999" cy="1201738"/>
            <a:chOff x="4689816" y="1557791"/>
            <a:chExt cx="3910695" cy="962818"/>
          </a:xfrm>
        </p:grpSpPr>
        <p:sp>
          <p:nvSpPr>
            <p:cNvPr id="38" name="五边形 23"/>
            <p:cNvSpPr/>
            <p:nvPr>
              <p:custDataLst>
                <p:tags r:id="rId6"/>
              </p:custDataLst>
            </p:nvPr>
          </p:nvSpPr>
          <p:spPr>
            <a:xfrm>
              <a:off x="4698726" y="1606123"/>
              <a:ext cx="3295471" cy="914486"/>
            </a:xfrm>
            <a:custGeom>
              <a:avLst/>
              <a:gdLst>
                <a:gd name="connsiteX0" fmla="*/ 0 w 3251200"/>
                <a:gd name="connsiteY0" fmla="*/ 0 h 914400"/>
                <a:gd name="connsiteX1" fmla="*/ 2551117 w 3251200"/>
                <a:gd name="connsiteY1" fmla="*/ 0 h 914400"/>
                <a:gd name="connsiteX2" fmla="*/ 3251200 w 3251200"/>
                <a:gd name="connsiteY2" fmla="*/ 457200 h 914400"/>
                <a:gd name="connsiteX3" fmla="*/ 2551117 w 3251200"/>
                <a:gd name="connsiteY3" fmla="*/ 914400 h 914400"/>
                <a:gd name="connsiteX4" fmla="*/ 0 w 3251200"/>
                <a:gd name="connsiteY4" fmla="*/ 914400 h 914400"/>
                <a:gd name="connsiteX5" fmla="*/ 0 w 3251200"/>
                <a:gd name="connsiteY5" fmla="*/ 0 h 914400"/>
                <a:gd name="connsiteX0-1" fmla="*/ 0 w 3251200"/>
                <a:gd name="connsiteY0-2" fmla="*/ 0 h 914400"/>
                <a:gd name="connsiteX1-3" fmla="*/ 2551117 w 3251200"/>
                <a:gd name="connsiteY1-4" fmla="*/ 0 h 914400"/>
                <a:gd name="connsiteX2-5" fmla="*/ 3251200 w 3251200"/>
                <a:gd name="connsiteY2-6" fmla="*/ 457200 h 914400"/>
                <a:gd name="connsiteX3-7" fmla="*/ 2551117 w 3251200"/>
                <a:gd name="connsiteY3-8" fmla="*/ 914400 h 914400"/>
                <a:gd name="connsiteX4-9" fmla="*/ 6350 w 3251200"/>
                <a:gd name="connsiteY4-10" fmla="*/ 876300 h 914400"/>
                <a:gd name="connsiteX5-11" fmla="*/ 0 w 3251200"/>
                <a:gd name="connsiteY5-12" fmla="*/ 0 h 914400"/>
                <a:gd name="connsiteX0-13" fmla="*/ 22345 w 3273545"/>
                <a:gd name="connsiteY0-14" fmla="*/ 0 h 914400"/>
                <a:gd name="connsiteX1-15" fmla="*/ 2573462 w 3273545"/>
                <a:gd name="connsiteY1-16" fmla="*/ 0 h 914400"/>
                <a:gd name="connsiteX2-17" fmla="*/ 3273545 w 3273545"/>
                <a:gd name="connsiteY2-18" fmla="*/ 457200 h 914400"/>
                <a:gd name="connsiteX3-19" fmla="*/ 2573462 w 3273545"/>
                <a:gd name="connsiteY3-20" fmla="*/ 914400 h 914400"/>
                <a:gd name="connsiteX4-21" fmla="*/ 120 w 3273545"/>
                <a:gd name="connsiteY4-22" fmla="*/ 878682 h 914400"/>
                <a:gd name="connsiteX5-23" fmla="*/ 22345 w 3273545"/>
                <a:gd name="connsiteY5-24" fmla="*/ 0 h 914400"/>
                <a:gd name="connsiteX0-25" fmla="*/ 22345 w 3273545"/>
                <a:gd name="connsiteY0-26" fmla="*/ 0 h 914400"/>
                <a:gd name="connsiteX1-27" fmla="*/ 2573462 w 3273545"/>
                <a:gd name="connsiteY1-28" fmla="*/ 0 h 914400"/>
                <a:gd name="connsiteX2-29" fmla="*/ 3273545 w 3273545"/>
                <a:gd name="connsiteY2-30" fmla="*/ 457200 h 914400"/>
                <a:gd name="connsiteX3-31" fmla="*/ 2573462 w 3273545"/>
                <a:gd name="connsiteY3-32" fmla="*/ 914400 h 914400"/>
                <a:gd name="connsiteX4-33" fmla="*/ 120 w 3273545"/>
                <a:gd name="connsiteY4-34" fmla="*/ 873920 h 914400"/>
                <a:gd name="connsiteX5-35" fmla="*/ 22345 w 3273545"/>
                <a:gd name="connsiteY5-36" fmla="*/ 0 h 914400"/>
                <a:gd name="connsiteX0-37" fmla="*/ 22345 w 3286245"/>
                <a:gd name="connsiteY0-38" fmla="*/ 0 h 914400"/>
                <a:gd name="connsiteX1-39" fmla="*/ 2573462 w 3286245"/>
                <a:gd name="connsiteY1-40" fmla="*/ 0 h 914400"/>
                <a:gd name="connsiteX2-41" fmla="*/ 3286245 w 3286245"/>
                <a:gd name="connsiteY2-42" fmla="*/ 460375 h 914400"/>
                <a:gd name="connsiteX3-43" fmla="*/ 2573462 w 3286245"/>
                <a:gd name="connsiteY3-44" fmla="*/ 914400 h 914400"/>
                <a:gd name="connsiteX4-45" fmla="*/ 120 w 3286245"/>
                <a:gd name="connsiteY4-46" fmla="*/ 873920 h 914400"/>
                <a:gd name="connsiteX5-47" fmla="*/ 22345 w 3286245"/>
                <a:gd name="connsiteY5-48" fmla="*/ 0 h 914400"/>
                <a:gd name="connsiteX0-49" fmla="*/ 22345 w 3295770"/>
                <a:gd name="connsiteY0-50" fmla="*/ 0 h 914400"/>
                <a:gd name="connsiteX1-51" fmla="*/ 2573462 w 3295770"/>
                <a:gd name="connsiteY1-52" fmla="*/ 0 h 914400"/>
                <a:gd name="connsiteX2-53" fmla="*/ 3295770 w 3295770"/>
                <a:gd name="connsiteY2-54" fmla="*/ 476250 h 914400"/>
                <a:gd name="connsiteX3-55" fmla="*/ 2573462 w 3295770"/>
                <a:gd name="connsiteY3-56" fmla="*/ 914400 h 914400"/>
                <a:gd name="connsiteX4-57" fmla="*/ 120 w 3295770"/>
                <a:gd name="connsiteY4-58" fmla="*/ 873920 h 914400"/>
                <a:gd name="connsiteX5-59" fmla="*/ 22345 w 3295770"/>
                <a:gd name="connsiteY5-60" fmla="*/ 0 h 9144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3295770" h="914400">
                  <a:moveTo>
                    <a:pt x="22345" y="0"/>
                  </a:moveTo>
                  <a:lnTo>
                    <a:pt x="2573462" y="0"/>
                  </a:lnTo>
                  <a:lnTo>
                    <a:pt x="3295770" y="476250"/>
                  </a:lnTo>
                  <a:lnTo>
                    <a:pt x="2573462" y="914400"/>
                  </a:lnTo>
                  <a:lnTo>
                    <a:pt x="120" y="873920"/>
                  </a:lnTo>
                  <a:cubicBezTo>
                    <a:pt x="-1997" y="581820"/>
                    <a:pt x="24462" y="292100"/>
                    <a:pt x="22345" y="0"/>
                  </a:cubicBezTo>
                  <a:close/>
                </a:path>
              </a:pathLst>
            </a:custGeom>
            <a:solidFill>
              <a:srgbClr val="CDCDCD"/>
            </a:solidFill>
            <a:ln>
              <a:noFill/>
            </a:ln>
          </p:spPr>
          <p:style>
            <a:lnRef idx="2">
              <a:srgbClr val="BDCA46">
                <a:shade val="50000"/>
              </a:srgbClr>
            </a:lnRef>
            <a:fillRef idx="1">
              <a:srgbClr val="BDCA46"/>
            </a:fillRef>
            <a:effectRef idx="0">
              <a:srgbClr val="BDCA46"/>
            </a:effectRef>
            <a:fontRef idx="minor">
              <a:sysClr val="window" lastClr="FFFFFF"/>
            </a:fontRef>
          </p:style>
          <p:txBody>
            <a:bodyPr anchor="ctr">
              <a:normAutofit/>
            </a:bodyPr>
            <a:lstStyle/>
            <a:p>
              <a:pPr algn="ctr"/>
              <a:endParaRPr lang="zh-CN" altLang="en-US">
                <a:solidFill>
                  <a:srgbClr val="FFFFFF"/>
                </a:solidFill>
                <a:latin typeface="隶书" charset="0"/>
                <a:ea typeface="隶书" charset="0"/>
                <a:cs typeface="隶书" charset="0"/>
                <a:sym typeface="Arial" charset="0"/>
              </a:endParaRPr>
            </a:p>
          </p:txBody>
        </p:sp>
        <p:sp>
          <p:nvSpPr>
            <p:cNvPr id="39" name="五边形 38"/>
            <p:cNvSpPr/>
            <p:nvPr>
              <p:custDataLst>
                <p:tags r:id="rId7"/>
              </p:custDataLst>
            </p:nvPr>
          </p:nvSpPr>
          <p:spPr>
            <a:xfrm>
              <a:off x="4694907" y="1557791"/>
              <a:ext cx="3905604" cy="914486"/>
            </a:xfrm>
            <a:prstGeom prst="homePlate">
              <a:avLst>
                <a:gd name="adj" fmla="val 76562"/>
              </a:avLst>
            </a:prstGeom>
            <a:solidFill>
              <a:srgbClr val="DB4A23"/>
            </a:solidFill>
            <a:ln>
              <a:noFill/>
            </a:ln>
          </p:spPr>
          <p:style>
            <a:lnRef idx="2">
              <a:srgbClr val="BDCA46">
                <a:shade val="50000"/>
              </a:srgbClr>
            </a:lnRef>
            <a:fillRef idx="1">
              <a:srgbClr val="BDCA46"/>
            </a:fillRef>
            <a:effectRef idx="0">
              <a:srgbClr val="BDCA46"/>
            </a:effectRef>
            <a:fontRef idx="minor">
              <a:sysClr val="window" lastClr="FFFFFF"/>
            </a:fontRef>
          </p:style>
          <p:txBody>
            <a:bodyPr lIns="828000" tIns="0" rIns="0" bIns="0" anchor="ctr">
              <a:normAutofit/>
            </a:bodyPr>
            <a:lstStyle/>
            <a:p>
              <a:pPr algn="ctr"/>
              <a:r>
                <a:rPr lang="zh-CN" altLang="en-US" sz="2000" dirty="0">
                  <a:solidFill>
                    <a:srgbClr val="FFFFFF"/>
                  </a:solidFill>
                  <a:latin typeface="黑体" charset="0"/>
                  <a:ea typeface="黑体" charset="0"/>
                  <a:cs typeface="黑体" charset="0"/>
                  <a:sym typeface="Arial" charset="0"/>
                </a:rPr>
                <a:t>中共壮大，顺乎民心</a:t>
              </a:r>
            </a:p>
          </p:txBody>
        </p:sp>
        <p:sp>
          <p:nvSpPr>
            <p:cNvPr id="40" name="任意多边形 39"/>
            <p:cNvSpPr/>
            <p:nvPr>
              <p:custDataLst>
                <p:tags r:id="rId8"/>
              </p:custDataLst>
            </p:nvPr>
          </p:nvSpPr>
          <p:spPr>
            <a:xfrm>
              <a:off x="4699999" y="2030933"/>
              <a:ext cx="735721" cy="436257"/>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9" y="connsiteY0-10"/>
                </a:cxn>
                <a:cxn ang="0">
                  <a:pos x="connsiteX1-11" y="connsiteY1-12"/>
                </a:cxn>
                <a:cxn ang="0">
                  <a:pos x="connsiteX2-13" y="connsiteY2-14"/>
                </a:cxn>
                <a:cxn ang="0">
                  <a:pos x="connsiteX3-15" y="connsiteY3-16"/>
                </a:cxn>
              </a:cxnLst>
              <a:rect l="l" t="t" r="r" b="b"/>
              <a:pathLst>
                <a:path w="735013" h="435769">
                  <a:moveTo>
                    <a:pt x="651669" y="0"/>
                  </a:moveTo>
                  <a:lnTo>
                    <a:pt x="735013" y="80962"/>
                  </a:lnTo>
                  <a:lnTo>
                    <a:pt x="0" y="435769"/>
                  </a:lnTo>
                  <a:lnTo>
                    <a:pt x="651669" y="0"/>
                  </a:lnTo>
                  <a:close/>
                </a:path>
              </a:pathLst>
            </a:custGeom>
            <a:solidFill>
              <a:srgbClr val="DB4A23">
                <a:lumMod val="50000"/>
              </a:srgbClr>
            </a:solidFill>
            <a:ln>
              <a:noFill/>
            </a:ln>
          </p:spPr>
          <p:style>
            <a:lnRef idx="2">
              <a:srgbClr val="BDCA46">
                <a:shade val="50000"/>
              </a:srgbClr>
            </a:lnRef>
            <a:fillRef idx="1">
              <a:srgbClr val="BDCA46"/>
            </a:fillRef>
            <a:effectRef idx="0">
              <a:srgbClr val="BDCA46"/>
            </a:effectRef>
            <a:fontRef idx="minor">
              <a:sysClr val="window" lastClr="FFFFFF"/>
            </a:fontRef>
          </p:style>
          <p:txBody>
            <a:bodyPr anchor="ctr">
              <a:normAutofit/>
            </a:bodyPr>
            <a:lstStyle/>
            <a:p>
              <a:pPr algn="ctr"/>
              <a:endParaRPr lang="zh-CN" altLang="en-US">
                <a:solidFill>
                  <a:srgbClr val="FFFFFF"/>
                </a:solidFill>
                <a:latin typeface="隶书" charset="0"/>
                <a:ea typeface="隶书" charset="0"/>
                <a:cs typeface="隶书" charset="0"/>
                <a:sym typeface="Arial" charset="0"/>
              </a:endParaRPr>
            </a:p>
          </p:txBody>
        </p:sp>
        <p:sp>
          <p:nvSpPr>
            <p:cNvPr id="41" name="任意多边形 40"/>
            <p:cNvSpPr/>
            <p:nvPr>
              <p:custDataLst>
                <p:tags r:id="rId9"/>
              </p:custDataLst>
            </p:nvPr>
          </p:nvSpPr>
          <p:spPr>
            <a:xfrm>
              <a:off x="4689816" y="1557791"/>
              <a:ext cx="745904" cy="909399"/>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rgbClr val="DB4A23">
                <a:lumMod val="75000"/>
              </a:srgbClr>
            </a:solidFill>
            <a:ln>
              <a:noFill/>
            </a:ln>
          </p:spPr>
          <p:style>
            <a:lnRef idx="2">
              <a:srgbClr val="BDCA46">
                <a:shade val="50000"/>
              </a:srgbClr>
            </a:lnRef>
            <a:fillRef idx="1">
              <a:srgbClr val="BDCA46"/>
            </a:fillRef>
            <a:effectRef idx="0">
              <a:srgbClr val="BDCA46"/>
            </a:effectRef>
            <a:fontRef idx="minor">
              <a:sysClr val="window" lastClr="FFFFFF"/>
            </a:fontRef>
          </p:style>
          <p:txBody>
            <a:bodyPr lIns="36000" tIns="0" rIns="288000" bIns="0" anchor="ctr">
              <a:normAutofit/>
            </a:bodyPr>
            <a:lstStyle/>
            <a:p>
              <a:pPr algn="ctr"/>
              <a:r>
                <a:rPr lang="en-US" altLang="zh-CN" sz="2400">
                  <a:solidFill>
                    <a:srgbClr val="FFFFFF"/>
                  </a:solidFill>
                  <a:latin typeface="隶书" charset="0"/>
                  <a:ea typeface="隶书" charset="0"/>
                  <a:cs typeface="隶书" charset="0"/>
                  <a:sym typeface="Arial" charset="0"/>
                </a:rPr>
                <a:t>06</a:t>
              </a:r>
              <a:endParaRPr lang="zh-CN" altLang="en-US" sz="2400">
                <a:solidFill>
                  <a:srgbClr val="FFFFFF"/>
                </a:solidFill>
                <a:latin typeface="隶书" charset="0"/>
                <a:ea typeface="隶书" charset="0"/>
                <a:cs typeface="隶书" charset="0"/>
                <a:sym typeface="Arial" charset="0"/>
              </a:endParaRPr>
            </a:p>
          </p:txBody>
        </p:sp>
      </p:grpSp>
      <p:grpSp>
        <p:nvGrpSpPr>
          <p:cNvPr id="93213" name="组合 41"/>
          <p:cNvGrpSpPr>
            <a:grpSpLocks/>
          </p:cNvGrpSpPr>
          <p:nvPr/>
        </p:nvGrpSpPr>
        <p:grpSpPr bwMode="auto">
          <a:xfrm>
            <a:off x="688895" y="5499100"/>
            <a:ext cx="3711655" cy="1201738"/>
            <a:chOff x="1057165" y="1557791"/>
            <a:chExt cx="3304381" cy="962818"/>
          </a:xfrm>
        </p:grpSpPr>
        <p:sp>
          <p:nvSpPr>
            <p:cNvPr id="46" name="五边形 23"/>
            <p:cNvSpPr/>
            <p:nvPr>
              <p:custDataLst>
                <p:tags r:id="rId2"/>
              </p:custDataLst>
            </p:nvPr>
          </p:nvSpPr>
          <p:spPr>
            <a:xfrm flipH="1">
              <a:off x="1057165" y="1606123"/>
              <a:ext cx="3295471" cy="914486"/>
            </a:xfrm>
            <a:custGeom>
              <a:avLst/>
              <a:gdLst>
                <a:gd name="connsiteX0" fmla="*/ 0 w 3251200"/>
                <a:gd name="connsiteY0" fmla="*/ 0 h 914400"/>
                <a:gd name="connsiteX1" fmla="*/ 2551117 w 3251200"/>
                <a:gd name="connsiteY1" fmla="*/ 0 h 914400"/>
                <a:gd name="connsiteX2" fmla="*/ 3251200 w 3251200"/>
                <a:gd name="connsiteY2" fmla="*/ 457200 h 914400"/>
                <a:gd name="connsiteX3" fmla="*/ 2551117 w 3251200"/>
                <a:gd name="connsiteY3" fmla="*/ 914400 h 914400"/>
                <a:gd name="connsiteX4" fmla="*/ 0 w 3251200"/>
                <a:gd name="connsiteY4" fmla="*/ 914400 h 914400"/>
                <a:gd name="connsiteX5" fmla="*/ 0 w 3251200"/>
                <a:gd name="connsiteY5" fmla="*/ 0 h 914400"/>
                <a:gd name="connsiteX0-1" fmla="*/ 0 w 3251200"/>
                <a:gd name="connsiteY0-2" fmla="*/ 0 h 914400"/>
                <a:gd name="connsiteX1-3" fmla="*/ 2551117 w 3251200"/>
                <a:gd name="connsiteY1-4" fmla="*/ 0 h 914400"/>
                <a:gd name="connsiteX2-5" fmla="*/ 3251200 w 3251200"/>
                <a:gd name="connsiteY2-6" fmla="*/ 457200 h 914400"/>
                <a:gd name="connsiteX3-7" fmla="*/ 2551117 w 3251200"/>
                <a:gd name="connsiteY3-8" fmla="*/ 914400 h 914400"/>
                <a:gd name="connsiteX4-9" fmla="*/ 6350 w 3251200"/>
                <a:gd name="connsiteY4-10" fmla="*/ 876300 h 914400"/>
                <a:gd name="connsiteX5-11" fmla="*/ 0 w 3251200"/>
                <a:gd name="connsiteY5-12" fmla="*/ 0 h 914400"/>
                <a:gd name="connsiteX0-13" fmla="*/ 22345 w 3273545"/>
                <a:gd name="connsiteY0-14" fmla="*/ 0 h 914400"/>
                <a:gd name="connsiteX1-15" fmla="*/ 2573462 w 3273545"/>
                <a:gd name="connsiteY1-16" fmla="*/ 0 h 914400"/>
                <a:gd name="connsiteX2-17" fmla="*/ 3273545 w 3273545"/>
                <a:gd name="connsiteY2-18" fmla="*/ 457200 h 914400"/>
                <a:gd name="connsiteX3-19" fmla="*/ 2573462 w 3273545"/>
                <a:gd name="connsiteY3-20" fmla="*/ 914400 h 914400"/>
                <a:gd name="connsiteX4-21" fmla="*/ 120 w 3273545"/>
                <a:gd name="connsiteY4-22" fmla="*/ 878682 h 914400"/>
                <a:gd name="connsiteX5-23" fmla="*/ 22345 w 3273545"/>
                <a:gd name="connsiteY5-24" fmla="*/ 0 h 914400"/>
                <a:gd name="connsiteX0-25" fmla="*/ 22345 w 3273545"/>
                <a:gd name="connsiteY0-26" fmla="*/ 0 h 914400"/>
                <a:gd name="connsiteX1-27" fmla="*/ 2573462 w 3273545"/>
                <a:gd name="connsiteY1-28" fmla="*/ 0 h 914400"/>
                <a:gd name="connsiteX2-29" fmla="*/ 3273545 w 3273545"/>
                <a:gd name="connsiteY2-30" fmla="*/ 457200 h 914400"/>
                <a:gd name="connsiteX3-31" fmla="*/ 2573462 w 3273545"/>
                <a:gd name="connsiteY3-32" fmla="*/ 914400 h 914400"/>
                <a:gd name="connsiteX4-33" fmla="*/ 120 w 3273545"/>
                <a:gd name="connsiteY4-34" fmla="*/ 873920 h 914400"/>
                <a:gd name="connsiteX5-35" fmla="*/ 22345 w 3273545"/>
                <a:gd name="connsiteY5-36" fmla="*/ 0 h 914400"/>
                <a:gd name="connsiteX0-37" fmla="*/ 22345 w 3286245"/>
                <a:gd name="connsiteY0-38" fmla="*/ 0 h 914400"/>
                <a:gd name="connsiteX1-39" fmla="*/ 2573462 w 3286245"/>
                <a:gd name="connsiteY1-40" fmla="*/ 0 h 914400"/>
                <a:gd name="connsiteX2-41" fmla="*/ 3286245 w 3286245"/>
                <a:gd name="connsiteY2-42" fmla="*/ 460375 h 914400"/>
                <a:gd name="connsiteX3-43" fmla="*/ 2573462 w 3286245"/>
                <a:gd name="connsiteY3-44" fmla="*/ 914400 h 914400"/>
                <a:gd name="connsiteX4-45" fmla="*/ 120 w 3286245"/>
                <a:gd name="connsiteY4-46" fmla="*/ 873920 h 914400"/>
                <a:gd name="connsiteX5-47" fmla="*/ 22345 w 3286245"/>
                <a:gd name="connsiteY5-48" fmla="*/ 0 h 914400"/>
                <a:gd name="connsiteX0-49" fmla="*/ 22345 w 3295770"/>
                <a:gd name="connsiteY0-50" fmla="*/ 0 h 914400"/>
                <a:gd name="connsiteX1-51" fmla="*/ 2573462 w 3295770"/>
                <a:gd name="connsiteY1-52" fmla="*/ 0 h 914400"/>
                <a:gd name="connsiteX2-53" fmla="*/ 3295770 w 3295770"/>
                <a:gd name="connsiteY2-54" fmla="*/ 476250 h 914400"/>
                <a:gd name="connsiteX3-55" fmla="*/ 2573462 w 3295770"/>
                <a:gd name="connsiteY3-56" fmla="*/ 914400 h 914400"/>
                <a:gd name="connsiteX4-57" fmla="*/ 120 w 3295770"/>
                <a:gd name="connsiteY4-58" fmla="*/ 873920 h 914400"/>
                <a:gd name="connsiteX5-59" fmla="*/ 22345 w 3295770"/>
                <a:gd name="connsiteY5-60" fmla="*/ 0 h 9144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3295770" h="914400">
                  <a:moveTo>
                    <a:pt x="22345" y="0"/>
                  </a:moveTo>
                  <a:lnTo>
                    <a:pt x="2573462" y="0"/>
                  </a:lnTo>
                  <a:lnTo>
                    <a:pt x="3295770" y="476250"/>
                  </a:lnTo>
                  <a:lnTo>
                    <a:pt x="2573462" y="914400"/>
                  </a:lnTo>
                  <a:lnTo>
                    <a:pt x="120" y="873920"/>
                  </a:lnTo>
                  <a:cubicBezTo>
                    <a:pt x="-1997" y="581820"/>
                    <a:pt x="24462" y="292100"/>
                    <a:pt x="22345" y="0"/>
                  </a:cubicBezTo>
                  <a:close/>
                </a:path>
              </a:pathLst>
            </a:custGeom>
            <a:solidFill>
              <a:srgbClr val="CDCDCD"/>
            </a:solidFill>
            <a:ln>
              <a:noFill/>
            </a:ln>
          </p:spPr>
          <p:style>
            <a:lnRef idx="2">
              <a:srgbClr val="BDCA46">
                <a:shade val="50000"/>
              </a:srgbClr>
            </a:lnRef>
            <a:fillRef idx="1">
              <a:srgbClr val="BDCA46"/>
            </a:fillRef>
            <a:effectRef idx="0">
              <a:srgbClr val="BDCA46"/>
            </a:effectRef>
            <a:fontRef idx="minor">
              <a:sysClr val="window" lastClr="FFFFFF"/>
            </a:fontRef>
          </p:style>
          <p:txBody>
            <a:bodyPr anchor="ctr">
              <a:normAutofit/>
            </a:bodyPr>
            <a:lstStyle/>
            <a:p>
              <a:pPr algn="ctr"/>
              <a:endParaRPr lang="zh-CN" altLang="en-US">
                <a:solidFill>
                  <a:srgbClr val="FFFFFF"/>
                </a:solidFill>
                <a:latin typeface="隶书" charset="0"/>
                <a:ea typeface="隶书" charset="0"/>
                <a:cs typeface="隶书" charset="0"/>
                <a:sym typeface="Arial" charset="0"/>
              </a:endParaRPr>
            </a:p>
          </p:txBody>
        </p:sp>
        <p:sp>
          <p:nvSpPr>
            <p:cNvPr id="47" name="五边形 46"/>
            <p:cNvSpPr/>
            <p:nvPr>
              <p:custDataLst>
                <p:tags r:id="rId3"/>
              </p:custDataLst>
            </p:nvPr>
          </p:nvSpPr>
          <p:spPr>
            <a:xfrm flipH="1">
              <a:off x="1104262" y="1557791"/>
              <a:ext cx="3252193" cy="914486"/>
            </a:xfrm>
            <a:prstGeom prst="homePlate">
              <a:avLst>
                <a:gd name="adj" fmla="val 76562"/>
              </a:avLst>
            </a:prstGeom>
            <a:solidFill>
              <a:srgbClr val="D11125"/>
            </a:solidFill>
            <a:ln>
              <a:noFill/>
            </a:ln>
          </p:spPr>
          <p:style>
            <a:lnRef idx="2">
              <a:srgbClr val="BDCA46">
                <a:shade val="50000"/>
              </a:srgbClr>
            </a:lnRef>
            <a:fillRef idx="1">
              <a:srgbClr val="BDCA46"/>
            </a:fillRef>
            <a:effectRef idx="0">
              <a:srgbClr val="BDCA46"/>
            </a:effectRef>
            <a:fontRef idx="minor">
              <a:sysClr val="window" lastClr="FFFFFF"/>
            </a:fontRef>
          </p:style>
          <p:txBody>
            <a:bodyPr lIns="0" tIns="0" rIns="828000" bIns="0" anchor="ctr">
              <a:normAutofit/>
            </a:bodyPr>
            <a:lstStyle/>
            <a:p>
              <a:pPr algn="ctr"/>
              <a:r>
                <a:rPr lang="zh-CN" altLang="en-US" sz="2000" dirty="0">
                  <a:solidFill>
                    <a:srgbClr val="FFFFFF"/>
                  </a:solidFill>
                  <a:latin typeface="黑体" charset="0"/>
                  <a:ea typeface="黑体" charset="0"/>
                  <a:cs typeface="黑体" charset="0"/>
                  <a:sym typeface="Arial" charset="0"/>
                </a:rPr>
                <a:t>外交失败，美援断绝</a:t>
              </a:r>
            </a:p>
          </p:txBody>
        </p:sp>
        <p:sp>
          <p:nvSpPr>
            <p:cNvPr id="48" name="任意多边形 47"/>
            <p:cNvSpPr/>
            <p:nvPr>
              <p:custDataLst>
                <p:tags r:id="rId4"/>
              </p:custDataLst>
            </p:nvPr>
          </p:nvSpPr>
          <p:spPr>
            <a:xfrm flipH="1">
              <a:off x="3615642" y="2030933"/>
              <a:ext cx="735721" cy="436257"/>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9" y="connsiteY0-10"/>
                </a:cxn>
                <a:cxn ang="0">
                  <a:pos x="connsiteX1-11" y="connsiteY1-12"/>
                </a:cxn>
                <a:cxn ang="0">
                  <a:pos x="connsiteX2-13" y="connsiteY2-14"/>
                </a:cxn>
                <a:cxn ang="0">
                  <a:pos x="connsiteX3-15" y="connsiteY3-16"/>
                </a:cxn>
              </a:cxnLst>
              <a:rect l="l" t="t" r="r" b="b"/>
              <a:pathLst>
                <a:path w="735013" h="435769">
                  <a:moveTo>
                    <a:pt x="651669" y="0"/>
                  </a:moveTo>
                  <a:lnTo>
                    <a:pt x="735013" y="80962"/>
                  </a:lnTo>
                  <a:lnTo>
                    <a:pt x="0" y="435769"/>
                  </a:lnTo>
                  <a:lnTo>
                    <a:pt x="651669" y="0"/>
                  </a:lnTo>
                  <a:close/>
                </a:path>
              </a:pathLst>
            </a:custGeom>
            <a:solidFill>
              <a:srgbClr val="D11125">
                <a:lumMod val="50000"/>
              </a:srgbClr>
            </a:solidFill>
            <a:ln>
              <a:noFill/>
            </a:ln>
          </p:spPr>
          <p:style>
            <a:lnRef idx="2">
              <a:srgbClr val="BDCA46">
                <a:shade val="50000"/>
              </a:srgbClr>
            </a:lnRef>
            <a:fillRef idx="1">
              <a:srgbClr val="BDCA46"/>
            </a:fillRef>
            <a:effectRef idx="0">
              <a:srgbClr val="BDCA46"/>
            </a:effectRef>
            <a:fontRef idx="minor">
              <a:sysClr val="window" lastClr="FFFFFF"/>
            </a:fontRef>
          </p:style>
          <p:txBody>
            <a:bodyPr anchor="ctr">
              <a:normAutofit/>
            </a:bodyPr>
            <a:lstStyle/>
            <a:p>
              <a:pPr algn="ctr"/>
              <a:endParaRPr lang="zh-CN" altLang="en-US">
                <a:solidFill>
                  <a:srgbClr val="FFFFFF"/>
                </a:solidFill>
                <a:latin typeface="隶书" charset="0"/>
                <a:ea typeface="隶书" charset="0"/>
                <a:cs typeface="隶书" charset="0"/>
                <a:sym typeface="Arial" charset="0"/>
              </a:endParaRPr>
            </a:p>
          </p:txBody>
        </p:sp>
        <p:sp>
          <p:nvSpPr>
            <p:cNvPr id="49" name="任意多边形 48"/>
            <p:cNvSpPr/>
            <p:nvPr>
              <p:custDataLst>
                <p:tags r:id="rId5"/>
              </p:custDataLst>
            </p:nvPr>
          </p:nvSpPr>
          <p:spPr>
            <a:xfrm flipH="1">
              <a:off x="3615642" y="1557791"/>
              <a:ext cx="745904" cy="909399"/>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rgbClr val="D11125">
                <a:lumMod val="75000"/>
              </a:srgbClr>
            </a:solidFill>
            <a:ln>
              <a:noFill/>
            </a:ln>
          </p:spPr>
          <p:style>
            <a:lnRef idx="2">
              <a:srgbClr val="BDCA46">
                <a:shade val="50000"/>
              </a:srgbClr>
            </a:lnRef>
            <a:fillRef idx="1">
              <a:srgbClr val="BDCA46"/>
            </a:fillRef>
            <a:effectRef idx="0">
              <a:srgbClr val="BDCA46"/>
            </a:effectRef>
            <a:fontRef idx="minor">
              <a:sysClr val="window" lastClr="FFFFFF"/>
            </a:fontRef>
          </p:style>
          <p:txBody>
            <a:bodyPr lIns="288000" tIns="0" rIns="36000" bIns="0" anchor="ctr">
              <a:normAutofit/>
            </a:bodyPr>
            <a:lstStyle/>
            <a:p>
              <a:pPr algn="ctr"/>
              <a:r>
                <a:rPr lang="en-US" altLang="zh-CN" sz="2400">
                  <a:solidFill>
                    <a:srgbClr val="FFFFFF"/>
                  </a:solidFill>
                  <a:latin typeface="隶书" charset="0"/>
                  <a:ea typeface="隶书" charset="0"/>
                  <a:cs typeface="隶书" charset="0"/>
                  <a:sym typeface="Arial" charset="0"/>
                </a:rPr>
                <a:t>05</a:t>
              </a:r>
              <a:endParaRPr lang="zh-CN" altLang="en-US" sz="2400">
                <a:solidFill>
                  <a:srgbClr val="FFFFFF"/>
                </a:solidFill>
                <a:latin typeface="隶书" charset="0"/>
                <a:ea typeface="隶书" charset="0"/>
                <a:cs typeface="隶书" charset="0"/>
                <a:sym typeface="Arial" charset="0"/>
              </a:endParaRPr>
            </a:p>
          </p:txBody>
        </p:sp>
      </p:grpSp>
    </p:spTree>
    <p:custDataLst>
      <p:tags r:id="rId1"/>
    </p:custDataLst>
    <p:extLst>
      <p:ext uri="{BB962C8B-B14F-4D97-AF65-F5344CB8AC3E}">
        <p14:creationId xmlns:p14="http://schemas.microsoft.com/office/powerpoint/2010/main" val="26217390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kumimoji="1" lang="zh-CN" altLang="en-US" sz="3200" dirty="0" smtClean="0"/>
              <a:t>课标：</a:t>
            </a:r>
            <a:r>
              <a:rPr lang="zh-CN" altLang="zh-CN" sz="3200" b="1" dirty="0"/>
              <a:t>中国共产党领导人民取得中国革命胜利的</a:t>
            </a:r>
            <a:r>
              <a:rPr lang="zh-CN" altLang="zh-CN" sz="3200" b="1" dirty="0" smtClean="0"/>
              <a:t>原因</a:t>
            </a:r>
            <a:endParaRPr kumimoji="1" lang="zh-CN" altLang="en-US" sz="3200" dirty="0"/>
          </a:p>
        </p:txBody>
      </p:sp>
      <p:sp>
        <p:nvSpPr>
          <p:cNvPr id="3" name="内容占位符 2"/>
          <p:cNvSpPr>
            <a:spLocks noGrp="1"/>
          </p:cNvSpPr>
          <p:nvPr>
            <p:ph idx="1"/>
          </p:nvPr>
        </p:nvSpPr>
        <p:spPr>
          <a:xfrm>
            <a:off x="457200" y="1600200"/>
            <a:ext cx="8229600" cy="4856920"/>
          </a:xfrm>
        </p:spPr>
        <p:txBody>
          <a:bodyPr>
            <a:normAutofit/>
          </a:bodyPr>
          <a:lstStyle/>
          <a:p>
            <a:r>
              <a:rPr kumimoji="1" lang="zh-CN" altLang="en-US" dirty="0" smtClean="0">
                <a:latin typeface="楷体"/>
                <a:ea typeface="楷体"/>
                <a:cs typeface="楷体"/>
              </a:rPr>
              <a:t>（</a:t>
            </a:r>
            <a:r>
              <a:rPr kumimoji="1" lang="en-US" altLang="zh-CN" dirty="0" smtClean="0">
                <a:latin typeface="楷体"/>
                <a:ea typeface="楷体"/>
                <a:cs typeface="楷体"/>
              </a:rPr>
              <a:t>1</a:t>
            </a:r>
            <a:r>
              <a:rPr kumimoji="1" lang="zh-CN" altLang="en-US" dirty="0" smtClean="0">
                <a:latin typeface="楷体"/>
                <a:ea typeface="楷体"/>
                <a:cs typeface="楷体"/>
              </a:rPr>
              <a:t>）内因：</a:t>
            </a:r>
            <a:r>
              <a:rPr lang="zh-CN" altLang="zh-CN" dirty="0" smtClean="0">
                <a:latin typeface="楷体"/>
                <a:ea typeface="楷体"/>
                <a:cs typeface="楷体"/>
              </a:rPr>
              <a:t>共产党顺应时代发展的</a:t>
            </a:r>
            <a:r>
              <a:rPr lang="zh-CN" altLang="zh-CN" dirty="0">
                <a:latin typeface="楷体"/>
                <a:ea typeface="楷体"/>
                <a:cs typeface="楷体"/>
              </a:rPr>
              <a:t>潮流、代表了中国国最广大人民的根本利益，得到了广大民众的支持，故能领导人民取得中国新民主主义革命的胜利</a:t>
            </a:r>
            <a:r>
              <a:rPr lang="zh-CN" altLang="zh-CN" dirty="0" smtClean="0">
                <a:latin typeface="楷体"/>
                <a:ea typeface="楷体"/>
                <a:cs typeface="楷体"/>
              </a:rPr>
              <a:t>；</a:t>
            </a:r>
            <a:endParaRPr lang="en-US" altLang="zh-CN" b="1" dirty="0" smtClean="0">
              <a:latin typeface="楷体"/>
              <a:ea typeface="楷体"/>
              <a:cs typeface="楷体"/>
            </a:endParaRPr>
          </a:p>
          <a:p>
            <a:r>
              <a:rPr lang="zh-CN" altLang="zh-CN" b="1" dirty="0" smtClean="0">
                <a:latin typeface="楷体"/>
                <a:ea typeface="楷体"/>
                <a:cs typeface="楷体"/>
              </a:rPr>
              <a:t>（</a:t>
            </a:r>
            <a:r>
              <a:rPr lang="en-US" altLang="zh-CN" b="1" dirty="0" smtClean="0">
                <a:latin typeface="楷体"/>
                <a:ea typeface="楷体"/>
                <a:cs typeface="楷体"/>
              </a:rPr>
              <a:t>2</a:t>
            </a:r>
            <a:r>
              <a:rPr lang="zh-CN" altLang="en-US" b="1" dirty="0" smtClean="0">
                <a:latin typeface="楷体"/>
                <a:ea typeface="楷体"/>
                <a:cs typeface="楷体"/>
              </a:rPr>
              <a:t>）</a:t>
            </a:r>
            <a:r>
              <a:rPr lang="zh-CN" altLang="en-US" dirty="0" smtClean="0">
                <a:latin typeface="楷体"/>
                <a:ea typeface="楷体"/>
                <a:cs typeface="楷体"/>
              </a:rPr>
              <a:t>外因：</a:t>
            </a:r>
            <a:r>
              <a:rPr lang="zh-CN" altLang="zh-CN" dirty="0" smtClean="0">
                <a:latin typeface="楷体"/>
                <a:ea typeface="楷体"/>
                <a:cs typeface="楷体"/>
              </a:rPr>
              <a:t>国民党因</a:t>
            </a:r>
            <a:r>
              <a:rPr lang="zh-CN" altLang="zh-CN" dirty="0">
                <a:latin typeface="楷体"/>
                <a:ea typeface="楷体"/>
                <a:cs typeface="楷体"/>
              </a:rPr>
              <a:t>其不能解决中国社会的根本矛盾，不能应对中国社会的发展要求，不能代表广大民众的切身利益，从而失去了民众的支持，丧失了在中国大陆的统治权。 </a:t>
            </a:r>
            <a:endParaRPr kumimoji="1" lang="zh-CN" altLang="en-US" dirty="0">
              <a:latin typeface="楷体"/>
              <a:ea typeface="楷体"/>
              <a:cs typeface="楷体"/>
            </a:endParaRPr>
          </a:p>
        </p:txBody>
      </p:sp>
    </p:spTree>
    <p:extLst>
      <p:ext uri="{BB962C8B-B14F-4D97-AF65-F5344CB8AC3E}">
        <p14:creationId xmlns:p14="http://schemas.microsoft.com/office/powerpoint/2010/main" val="35333887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9401"/>
            <a:ext cx="8229600" cy="1143000"/>
          </a:xfrm>
        </p:spPr>
        <p:txBody>
          <a:bodyPr>
            <a:noAutofit/>
          </a:bodyPr>
          <a:lstStyle/>
          <a:p>
            <a:pPr algn="l">
              <a:spcAft>
                <a:spcPts val="0"/>
              </a:spcAft>
            </a:pPr>
            <a:r>
              <a:rPr kumimoji="1" lang="zh-CN" altLang="en-US" sz="3200" dirty="0" smtClean="0">
                <a:latin typeface="+mn-ea"/>
                <a:ea typeface="+mn-ea"/>
              </a:rPr>
              <a:t>问题探究：阅读材料，结合所学知识</a:t>
            </a:r>
            <a:r>
              <a:rPr lang="zh-CN" altLang="zh-CN" sz="3200" kern="100" dirty="0" smtClean="0">
                <a:latin typeface="+mn-ea"/>
                <a:ea typeface="+mn-ea"/>
                <a:cs typeface="Times New Roman" panose="02020603050405020304" pitchFamily="18" charset="0"/>
              </a:rPr>
              <a:t>归纳共产党领导人民解放战争取得胜利的意义</a:t>
            </a:r>
            <a:endParaRPr kumimoji="1" lang="zh-CN" altLang="en-US" sz="3200" dirty="0">
              <a:latin typeface="+mn-ea"/>
              <a:ea typeface="+mn-ea"/>
            </a:endParaRPr>
          </a:p>
        </p:txBody>
      </p:sp>
      <p:sp>
        <p:nvSpPr>
          <p:cNvPr id="3" name="内容占位符 2"/>
          <p:cNvSpPr>
            <a:spLocks noGrp="1"/>
          </p:cNvSpPr>
          <p:nvPr>
            <p:ph idx="1"/>
          </p:nvPr>
        </p:nvSpPr>
        <p:spPr>
          <a:xfrm>
            <a:off x="172223" y="1218068"/>
            <a:ext cx="8686800" cy="4683002"/>
          </a:xfrm>
        </p:spPr>
        <p:txBody>
          <a:bodyPr>
            <a:normAutofit fontScale="70000" lnSpcReduction="20000"/>
          </a:bodyPr>
          <a:lstStyle/>
          <a:p>
            <a:pPr marL="0" indent="0">
              <a:buNone/>
            </a:pPr>
            <a:r>
              <a:rPr lang="en-US" altLang="zh-CN" kern="100" dirty="0" smtClean="0">
                <a:latin typeface="Calibri" panose="020F0502020204030204" pitchFamily="34" charset="0"/>
                <a:ea typeface="黑体" panose="02010609060101010101" pitchFamily="49" charset="-122"/>
                <a:cs typeface="黑体" panose="02010609060101010101" pitchFamily="49" charset="-122"/>
              </a:rPr>
              <a:t>        </a:t>
            </a:r>
            <a:r>
              <a:rPr lang="zh-CN" altLang="zh-CN" kern="100" dirty="0" smtClean="0">
                <a:latin typeface="Calibri" panose="020F0502020204030204" pitchFamily="34" charset="0"/>
                <a:ea typeface="黑体" panose="02010609060101010101" pitchFamily="49" charset="-122"/>
                <a:cs typeface="黑体" panose="02010609060101010101" pitchFamily="49" charset="-122"/>
              </a:rPr>
              <a:t>材料</a:t>
            </a:r>
            <a:r>
              <a:rPr lang="zh-CN" altLang="zh-CN" kern="100" dirty="0">
                <a:latin typeface="Calibri" panose="020F0502020204030204" pitchFamily="34" charset="0"/>
                <a:ea typeface="黑体" panose="02010609060101010101" pitchFamily="49" charset="-122"/>
                <a:cs typeface="黑体" panose="02010609060101010101" pitchFamily="49" charset="-122"/>
              </a:rPr>
              <a:t>一  </a:t>
            </a:r>
            <a:r>
              <a:rPr lang="zh-CN" altLang="zh-CN" kern="100" dirty="0">
                <a:latin typeface="楷体"/>
                <a:ea typeface="楷体"/>
                <a:cs typeface="楷体"/>
              </a:rPr>
              <a:t>解放战争使中国人民的正义事业，是争取“独立、和平、民主的新中国”的力量战胜了国民党蒋介石集团的一党专制、独裁统治。在这一过程中，中国共产党领导中国人民赢得了新民主主义革命的胜利和人民民主专政的新中国的成立</a:t>
            </a:r>
            <a:r>
              <a:rPr lang="zh-CN" altLang="zh-CN" kern="100" dirty="0" smtClean="0">
                <a:latin typeface="楷体"/>
                <a:ea typeface="楷体"/>
                <a:cs typeface="楷体"/>
              </a:rPr>
              <a:t>。</a:t>
            </a:r>
            <a:endParaRPr lang="en-US" altLang="zh-CN" kern="100" dirty="0" smtClean="0">
              <a:latin typeface="楷体"/>
              <a:ea typeface="楷体"/>
              <a:cs typeface="楷体"/>
            </a:endParaRPr>
          </a:p>
          <a:p>
            <a:pPr marL="0" indent="0" algn="r">
              <a:buNone/>
            </a:pPr>
            <a:r>
              <a:rPr lang="zh-CN" altLang="zh-CN" kern="100" dirty="0" smtClean="0">
                <a:latin typeface="楷体"/>
                <a:ea typeface="楷体"/>
                <a:cs typeface="楷体"/>
              </a:rPr>
              <a:t>—</a:t>
            </a:r>
            <a:r>
              <a:rPr lang="zh-CN" altLang="zh-CN" kern="100" dirty="0">
                <a:latin typeface="楷体"/>
                <a:ea typeface="楷体"/>
                <a:cs typeface="楷体"/>
              </a:rPr>
              <a:t>—宋月红 《解放战争时中国人民的正义事业</a:t>
            </a:r>
            <a:r>
              <a:rPr lang="zh-CN" altLang="zh-CN" kern="100" dirty="0" smtClean="0">
                <a:latin typeface="楷体"/>
                <a:ea typeface="楷体"/>
                <a:cs typeface="楷体"/>
              </a:rPr>
              <a:t>》</a:t>
            </a:r>
            <a:endParaRPr lang="en-US" altLang="zh-CN" kern="100" dirty="0" smtClean="0">
              <a:latin typeface="楷体"/>
              <a:ea typeface="楷体"/>
              <a:cs typeface="楷体"/>
            </a:endParaRPr>
          </a:p>
          <a:p>
            <a:pPr marL="0" indent="0">
              <a:buNone/>
            </a:pPr>
            <a:r>
              <a:rPr lang="en-US" altLang="zh-CN" kern="100" dirty="0" smtClean="0">
                <a:latin typeface="Calibri" panose="020F0502020204030204" pitchFamily="34" charset="0"/>
                <a:ea typeface="黑体" panose="02010609060101010101" pitchFamily="49" charset="-122"/>
                <a:cs typeface="黑体" panose="02010609060101010101" pitchFamily="49" charset="-122"/>
              </a:rPr>
              <a:t>        </a:t>
            </a:r>
            <a:r>
              <a:rPr lang="zh-CN" altLang="zh-CN" kern="100" dirty="0" smtClean="0">
                <a:latin typeface="Calibri" panose="020F0502020204030204" pitchFamily="34" charset="0"/>
                <a:ea typeface="黑体" panose="02010609060101010101" pitchFamily="49" charset="-122"/>
                <a:cs typeface="黑体" panose="02010609060101010101" pitchFamily="49" charset="-122"/>
              </a:rPr>
              <a:t>材料二</a:t>
            </a:r>
            <a:r>
              <a:rPr lang="zh-CN" altLang="zh-CN" kern="100" dirty="0" smtClean="0">
                <a:latin typeface="Calibri" panose="020F0502020204030204" pitchFamily="34" charset="0"/>
                <a:ea typeface="宋体" panose="02010600030101010101" pitchFamily="2" charset="-122"/>
                <a:cs typeface="Times New Roman" panose="02020603050405020304" pitchFamily="18" charset="0"/>
              </a:rPr>
              <a:t>  </a:t>
            </a:r>
            <a:r>
              <a:rPr lang="zh-CN" altLang="zh-CN" kern="100" dirty="0">
                <a:latin typeface="楷体"/>
                <a:ea typeface="楷体"/>
                <a:cs typeface="楷体"/>
              </a:rPr>
              <a:t>中国人民解放战争的胜利不单是中国的大事，而且是全世界的大事。……这一伟大胜利后，英美帝国主义在东方大陆的最根深蒂固的碉堡被摧毁了，中国封建主义官僚资本主义的脊梁被打断了，支配了</a:t>
            </a:r>
            <a:r>
              <a:rPr lang="zh-CN" altLang="zh-CN" kern="100" dirty="0" smtClean="0">
                <a:latin typeface="楷体"/>
                <a:ea typeface="楷体"/>
                <a:cs typeface="楷体"/>
              </a:rPr>
              <a:t>中国人民</a:t>
            </a:r>
            <a:r>
              <a:rPr lang="en-US" altLang="zh-CN" kern="100" dirty="0" smtClean="0">
                <a:latin typeface="楷体"/>
                <a:ea typeface="楷体"/>
                <a:cs typeface="楷体"/>
              </a:rPr>
              <a:t>2000</a:t>
            </a:r>
            <a:r>
              <a:rPr lang="zh-CN" altLang="en-US" kern="100" smtClean="0">
                <a:latin typeface="楷体"/>
                <a:ea typeface="楷体"/>
                <a:cs typeface="楷体"/>
              </a:rPr>
              <a:t>多</a:t>
            </a:r>
            <a:r>
              <a:rPr lang="zh-CN" altLang="zh-CN" kern="100" smtClean="0">
                <a:latin typeface="楷体"/>
                <a:ea typeface="楷体"/>
                <a:cs typeface="楷体"/>
              </a:rPr>
              <a:t>年</a:t>
            </a:r>
            <a:r>
              <a:rPr lang="zh-CN" altLang="zh-CN" kern="100" dirty="0">
                <a:latin typeface="楷体"/>
                <a:ea typeface="楷体"/>
                <a:cs typeface="楷体"/>
              </a:rPr>
              <a:t>的封建势力终结了，奴役中国人民</a:t>
            </a:r>
            <a:r>
              <a:rPr lang="en-US" altLang="zh-CN" kern="100" dirty="0">
                <a:latin typeface="楷体"/>
                <a:ea typeface="楷体"/>
                <a:cs typeface="楷体"/>
              </a:rPr>
              <a:t>100</a:t>
            </a:r>
            <a:r>
              <a:rPr lang="zh-CN" altLang="zh-CN" kern="100" dirty="0">
                <a:latin typeface="楷体"/>
                <a:ea typeface="楷体"/>
                <a:cs typeface="楷体"/>
              </a:rPr>
              <a:t>年的帝国主义势力的完蛋了，中国人民掌握了自己的命运，历史走上了新的方向。……中国人民的胜利也对东方</a:t>
            </a:r>
            <a:r>
              <a:rPr lang="en-US" altLang="zh-CN" kern="100" dirty="0">
                <a:latin typeface="楷体"/>
                <a:ea typeface="楷体"/>
                <a:cs typeface="楷体"/>
              </a:rPr>
              <a:t>10</a:t>
            </a:r>
            <a:r>
              <a:rPr lang="zh-CN" altLang="zh-CN" kern="100" dirty="0">
                <a:latin typeface="楷体"/>
                <a:ea typeface="楷体"/>
                <a:cs typeface="楷体"/>
              </a:rPr>
              <a:t>万万在帝国主义奴役下受难的殖民地人民给予了最大的影响。……中国人民经过艰苦卓绝的三年的人民解放战争，终于将美帝国主义包围苏联，奴役全世界人民的计划打破了，世界上坚持和平的势力与挑发战争的势力对比已经起了基本的变化</a:t>
            </a:r>
            <a:r>
              <a:rPr lang="zh-CN" altLang="zh-CN" kern="100" dirty="0" smtClean="0">
                <a:latin typeface="楷体"/>
                <a:ea typeface="楷体"/>
                <a:cs typeface="楷体"/>
              </a:rPr>
              <a:t>。 </a:t>
            </a:r>
            <a:endParaRPr lang="en-US" altLang="zh-CN" kern="100" dirty="0" smtClean="0">
              <a:latin typeface="楷体"/>
              <a:ea typeface="楷体"/>
              <a:cs typeface="楷体"/>
            </a:endParaRPr>
          </a:p>
          <a:p>
            <a:pPr marL="0" indent="0" algn="r">
              <a:buNone/>
            </a:pPr>
            <a:r>
              <a:rPr lang="zh-CN" altLang="zh-CN" kern="100" dirty="0" smtClean="0">
                <a:latin typeface="楷体"/>
                <a:ea typeface="楷体"/>
                <a:cs typeface="楷体"/>
              </a:rPr>
              <a:t>—</a:t>
            </a:r>
            <a:r>
              <a:rPr lang="zh-CN" altLang="zh-CN" kern="100" dirty="0">
                <a:latin typeface="楷体"/>
                <a:ea typeface="楷体"/>
                <a:cs typeface="楷体"/>
              </a:rPr>
              <a:t>—摘编自夏衍《中国人民解放战争胜利的意义</a:t>
            </a:r>
            <a:r>
              <a:rPr lang="zh-CN" altLang="zh-CN" kern="100" dirty="0" smtClean="0">
                <a:latin typeface="楷体"/>
                <a:ea typeface="楷体"/>
                <a:cs typeface="楷体"/>
              </a:rPr>
              <a:t>》</a:t>
            </a:r>
            <a:endParaRPr kumimoji="1" lang="zh-CN" altLang="en-US" dirty="0">
              <a:latin typeface="楷体"/>
              <a:ea typeface="楷体"/>
              <a:cs typeface="楷体"/>
            </a:endParaRPr>
          </a:p>
        </p:txBody>
      </p:sp>
    </p:spTree>
    <p:extLst>
      <p:ext uri="{BB962C8B-B14F-4D97-AF65-F5344CB8AC3E}">
        <p14:creationId xmlns:p14="http://schemas.microsoft.com/office/powerpoint/2010/main" val="24008743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13"/>
  <p:tag name="KSO_WM_UNIT_ID" val="diagram160021_6*m_i*1_13"/>
  <p:tag name="KSO_WM_UNIT_CLEAR" val="1"/>
  <p:tag name="KSO_WM_UNIT_LAYERLEVEL" val="1_1"/>
  <p:tag name="KSO_WM_DIAGRAM_GROUP_CODE" val="m1-1"/>
  <p:tag name="KSO_WM_UNIT_DIAGRAM_SCHEMECOLOR_ID" val="0"/>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h_f"/>
  <p:tag name="KSO_WM_UNIT_INDEX" val="1_6_1"/>
  <p:tag name="KSO_WM_UNIT_ID" val="diagram160021_6*m_h_f*1_6_1"/>
  <p:tag name="KSO_WM_UNIT_CLEAR" val="1"/>
  <p:tag name="KSO_WM_UNIT_LAYERLEVEL" val="1_1_1"/>
  <p:tag name="KSO_WM_UNIT_VALUE" val="27"/>
  <p:tag name="KSO_WM_UNIT_HIGHLIGHT" val="0"/>
  <p:tag name="KSO_WM_UNIT_COMPATIBLE" val="0"/>
  <p:tag name="KSO_WM_UNIT_PRESET_TEXT_INDEX" val="4"/>
  <p:tag name="KSO_WM_UNIT_PRESET_TEXT_LEN" val="12"/>
  <p:tag name="KSO_WM_DIAGRAM_GROUP_CODE" val="m1-1"/>
  <p:tag name="KSO_WM_UNIT_FILL_FORE_SCHEMECOLOR_INDEX" val="6"/>
  <p:tag name="KSO_WM_UNIT_FILL_TYPE" val="1"/>
  <p:tag name="KSO_WM_UNIT_TEXT_FILL_FORE_SCHEMECOLOR_INDEX" val="14"/>
  <p:tag name="KSO_WM_UNIT_TEXT_FILL_TYPE" val="1"/>
  <p:tag name="KSO_WM_UNIT_DIAGRAM_SCHEMECOLOR_ID" val="0"/>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14"/>
  <p:tag name="KSO_WM_UNIT_ID" val="diagram160021_6*m_i*1_14"/>
  <p:tag name="KSO_WM_UNIT_CLEAR" val="1"/>
  <p:tag name="KSO_WM_UNIT_LAYERLEVEL" val="1_1"/>
  <p:tag name="KSO_WM_DIAGRAM_GROUP_CODE" val="m1-1"/>
  <p:tag name="KSO_WM_UNIT_FILL_FORE_SCHEMECOLOR_INDEX" val="6"/>
  <p:tag name="KSO_WM_UNIT_FILL_TYPE" val="1"/>
  <p:tag name="KSO_WM_UNIT_DIAGRAM_SCHEMECOLOR_ID" val="0"/>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15"/>
  <p:tag name="KSO_WM_UNIT_ID" val="diagram160021_6*m_i*1_15"/>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DIAGRAM_SCHEMECOLOR_ID" val="0"/>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10"/>
  <p:tag name="KSO_WM_UNIT_ID" val="diagram160021_6*m_i*1_10"/>
  <p:tag name="KSO_WM_UNIT_CLEAR" val="1"/>
  <p:tag name="KSO_WM_UNIT_LAYERLEVEL" val="1_1"/>
  <p:tag name="KSO_WM_DIAGRAM_GROUP_CODE" val="m1-1"/>
  <p:tag name="KSO_WM_UNIT_DIAGRAM_SCHEMECOLOR_ID" val="0"/>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h_f"/>
  <p:tag name="KSO_WM_UNIT_INDEX" val="1_3_1"/>
  <p:tag name="KSO_WM_UNIT_ID" val="diagram160021_6*m_h_f*1_3_1"/>
  <p:tag name="KSO_WM_UNIT_CLEAR" val="1"/>
  <p:tag name="KSO_WM_UNIT_LAYERLEVEL" val="1_1_1"/>
  <p:tag name="KSO_WM_UNIT_VALUE" val="27"/>
  <p:tag name="KSO_WM_UNIT_HIGHLIGHT" val="0"/>
  <p:tag name="KSO_WM_UNIT_COMPATIBLE" val="0"/>
  <p:tag name="KSO_WM_UNIT_PRESET_TEXT_INDEX" val="4"/>
  <p:tag name="KSO_WM_UNIT_PRESET_TEXT_LEN" val="12"/>
  <p:tag name="KSO_WM_DIAGRAM_GROUP_CODE" val="m1-1"/>
  <p:tag name="KSO_WM_UNIT_FILL_FORE_SCHEMECOLOR_INDEX" val="5"/>
  <p:tag name="KSO_WM_UNIT_FILL_TYPE" val="1"/>
  <p:tag name="KSO_WM_UNIT_TEXT_FILL_FORE_SCHEMECOLOR_INDEX" val="14"/>
  <p:tag name="KSO_WM_UNIT_TEXT_FILL_TYPE" val="1"/>
  <p:tag name="KSO_WM_UNIT_DIAGRAM_SCHEMECOLOR_ID" val="0"/>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11"/>
  <p:tag name="KSO_WM_UNIT_ID" val="diagram160021_6*m_i*1_11"/>
  <p:tag name="KSO_WM_UNIT_CLEAR" val="1"/>
  <p:tag name="KSO_WM_UNIT_LAYERLEVEL" val="1_1"/>
  <p:tag name="KSO_WM_DIAGRAM_GROUP_CODE" val="m1-1"/>
  <p:tag name="KSO_WM_UNIT_FILL_FORE_SCHEMECOLOR_INDEX" val="5"/>
  <p:tag name="KSO_WM_UNIT_FILL_TYPE" val="1"/>
  <p:tag name="KSO_WM_UNIT_DIAGRAM_SCHEMECOLOR_ID" val="0"/>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12"/>
  <p:tag name="KSO_WM_UNIT_ID" val="diagram160021_6*m_i*1_1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DIAGRAM_SCHEMECOLOR_ID" val="0"/>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7"/>
  <p:tag name="KSO_WM_UNIT_ID" val="diagram160021_6*m_i*1_7"/>
  <p:tag name="KSO_WM_UNIT_CLEAR" val="1"/>
  <p:tag name="KSO_WM_UNIT_LAYERLEVEL" val="1_1"/>
  <p:tag name="KSO_WM_DIAGRAM_GROUP_CODE" val="m1-1"/>
  <p:tag name="KSO_WM_UNIT_DIAGRAM_SCHEMECOLOR_ID" val="0"/>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h_f"/>
  <p:tag name="KSO_WM_UNIT_INDEX" val="1_4_1"/>
  <p:tag name="KSO_WM_UNIT_ID" val="diagram160021_6*m_h_f*1_4_1"/>
  <p:tag name="KSO_WM_UNIT_CLEAR" val="1"/>
  <p:tag name="KSO_WM_UNIT_LAYERLEVEL" val="1_1_1"/>
  <p:tag name="KSO_WM_UNIT_VALUE" val="27"/>
  <p:tag name="KSO_WM_UNIT_HIGHLIGHT" val="0"/>
  <p:tag name="KSO_WM_UNIT_COMPATIBLE" val="0"/>
  <p:tag name="KSO_WM_UNIT_PRESET_TEXT_INDEX" val="4"/>
  <p:tag name="KSO_WM_UNIT_PRESET_TEXT_LEN" val="12"/>
  <p:tag name="KSO_WM_DIAGRAM_GROUP_CODE" val="m1-1"/>
  <p:tag name="KSO_WM_UNIT_FILL_FORE_SCHEMECOLOR_INDEX" val="6"/>
  <p:tag name="KSO_WM_UNIT_FILL_TYPE" val="1"/>
  <p:tag name="KSO_WM_UNIT_TEXT_FILL_FORE_SCHEMECOLOR_INDEX" val="14"/>
  <p:tag name="KSO_WM_UNIT_TEXT_FILL_TYPE" val="1"/>
  <p:tag name="KSO_WM_UNIT_DIAGRAM_SCHEMECOLOR_ID" val="0"/>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8"/>
  <p:tag name="KSO_WM_UNIT_ID" val="diagram160021_6*m_i*1_8"/>
  <p:tag name="KSO_WM_UNIT_CLEAR" val="1"/>
  <p:tag name="KSO_WM_UNIT_LAYERLEVEL" val="1_1"/>
  <p:tag name="KSO_WM_DIAGRAM_GROUP_CODE" val="m1-1"/>
  <p:tag name="KSO_WM_UNIT_FILL_FORE_SCHEMECOLOR_INDEX" val="6"/>
  <p:tag name="KSO_WM_UNIT_FILL_TYPE" val="1"/>
  <p:tag name="KSO_WM_UNIT_DIAGRAM_SCHEMECOLOR_ID" val="0"/>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9"/>
  <p:tag name="KSO_WM_UNIT_ID" val="diagram160021_6*m_i*1_9"/>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DIAGRAM_SCHEMECOLOR_ID" val="0"/>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4"/>
  <p:tag name="KSO_WM_UNIT_ID" val="diagram160021_6*m_i*1_4"/>
  <p:tag name="KSO_WM_UNIT_CLEAR" val="1"/>
  <p:tag name="KSO_WM_UNIT_LAYERLEVEL" val="1_1"/>
  <p:tag name="KSO_WM_DIAGRAM_GROUP_CODE" val="m1-1"/>
  <p:tag name="KSO_WM_UNIT_DIAGRAM_SCHEMECOLOR_ID" val="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h_f"/>
  <p:tag name="KSO_WM_UNIT_INDEX" val="1_1_1"/>
  <p:tag name="KSO_WM_UNIT_ID" val="diagram160021_6*m_h_f*1_1_1"/>
  <p:tag name="KSO_WM_UNIT_CLEAR" val="1"/>
  <p:tag name="KSO_WM_UNIT_LAYERLEVEL" val="1_1_1"/>
  <p:tag name="KSO_WM_UNIT_VALUE" val="27"/>
  <p:tag name="KSO_WM_UNIT_HIGHLIGHT" val="0"/>
  <p:tag name="KSO_WM_UNIT_COMPATIBLE" val="0"/>
  <p:tag name="KSO_WM_UNIT_PRESET_TEXT_INDEX" val="4"/>
  <p:tag name="KSO_WM_UNIT_PRESET_TEXT_LEN" val="12"/>
  <p:tag name="KSO_WM_DIAGRAM_GROUP_CODE" val="m1-1"/>
  <p:tag name="KSO_WM_UNIT_FILL_FORE_SCHEMECOLOR_INDEX" val="5"/>
  <p:tag name="KSO_WM_UNIT_FILL_TYPE" val="1"/>
  <p:tag name="KSO_WM_UNIT_TEXT_FILL_FORE_SCHEMECOLOR_INDEX" val="14"/>
  <p:tag name="KSO_WM_UNIT_TEXT_FILL_TYPE" val="1"/>
  <p:tag name="KSO_WM_UNIT_DIAGRAM_SCHEMECOLOR_ID" val="0"/>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5"/>
  <p:tag name="KSO_WM_UNIT_ID" val="diagram160021_6*m_i*1_5"/>
  <p:tag name="KSO_WM_UNIT_CLEAR" val="1"/>
  <p:tag name="KSO_WM_UNIT_LAYERLEVEL" val="1_1"/>
  <p:tag name="KSO_WM_DIAGRAM_GROUP_CODE" val="m1-1"/>
  <p:tag name="KSO_WM_UNIT_FILL_FORE_SCHEMECOLOR_INDEX" val="5"/>
  <p:tag name="KSO_WM_UNIT_FILL_TYPE" val="1"/>
  <p:tag name="KSO_WM_UNIT_DIAGRAM_SCHEMECOLOR_ID" val="0"/>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6"/>
  <p:tag name="KSO_WM_UNIT_ID" val="diagram160021_6*m_i*1_6"/>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DIAGRAM_SCHEMECOLOR_ID" val="0"/>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1"/>
  <p:tag name="KSO_WM_UNIT_ID" val="diagram160021_6*m_i*1_1"/>
  <p:tag name="KSO_WM_UNIT_CLEAR" val="1"/>
  <p:tag name="KSO_WM_UNIT_LAYERLEVEL" val="1_1"/>
  <p:tag name="KSO_WM_DIAGRAM_GROUP_CODE" val="m1-1"/>
  <p:tag name="KSO_WM_UNIT_DIAGRAM_SCHEMECOLOR_ID" val="0"/>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h_f"/>
  <p:tag name="KSO_WM_UNIT_INDEX" val="1_2_1"/>
  <p:tag name="KSO_WM_UNIT_ID" val="diagram160021_6*m_h_f*1_2_1"/>
  <p:tag name="KSO_WM_UNIT_CLEAR" val="1"/>
  <p:tag name="KSO_WM_UNIT_LAYERLEVEL" val="1_1_1"/>
  <p:tag name="KSO_WM_UNIT_VALUE" val="27"/>
  <p:tag name="KSO_WM_UNIT_HIGHLIGHT" val="0"/>
  <p:tag name="KSO_WM_UNIT_COMPATIBLE" val="0"/>
  <p:tag name="KSO_WM_UNIT_PRESET_TEXT_INDEX" val="4"/>
  <p:tag name="KSO_WM_UNIT_PRESET_TEXT_LEN" val="12"/>
  <p:tag name="KSO_WM_DIAGRAM_GROUP_CODE" val="m1-1"/>
  <p:tag name="KSO_WM_UNIT_FILL_FORE_SCHEMECOLOR_INDEX" val="6"/>
  <p:tag name="KSO_WM_UNIT_FILL_TYPE" val="1"/>
  <p:tag name="KSO_WM_UNIT_TEXT_FILL_FORE_SCHEMECOLOR_INDEX" val="14"/>
  <p:tag name="KSO_WM_UNIT_TEXT_FILL_TYPE" val="1"/>
  <p:tag name="KSO_WM_UNIT_DIAGRAM_SCHEMECOLOR_ID" val="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2"/>
  <p:tag name="KSO_WM_UNIT_ID" val="diagram160021_6*m_i*1_2"/>
  <p:tag name="KSO_WM_UNIT_CLEAR" val="1"/>
  <p:tag name="KSO_WM_UNIT_LAYERLEVEL" val="1_1"/>
  <p:tag name="KSO_WM_DIAGRAM_GROUP_CODE" val="m1-1"/>
  <p:tag name="KSO_WM_UNIT_FILL_FORE_SCHEMECOLOR_INDEX" val="6"/>
  <p:tag name="KSO_WM_UNIT_FILL_TYPE" val="1"/>
  <p:tag name="KSO_WM_UNIT_DIAGRAM_SCHEMECOLOR_ID" val="0"/>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3"/>
  <p:tag name="KSO_WM_UNIT_ID" val="diagram160021_6*m_i*1_3"/>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DIAGRAM_SCHEMECOLOR_ID" val="0"/>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SLIDE_ID" val="custom20191571_13"/>
  <p:tag name="KSO_WM_TEMPLATE_SUBCATEGORY" val="0"/>
  <p:tag name="KSO_WM_TEMPLATE_MASTER_TYPE" val="1"/>
  <p:tag name="KSO_WM_TEMPLATE_COLOR_TYPE" val="1"/>
  <p:tag name="KSO_WM_SLIDE_TYPE" val="text"/>
  <p:tag name="KSO_WM_SLIDE_SUBTYPE" val="picTxt"/>
  <p:tag name="KSO_WM_SLIDE_ITEM_CNT" val="0"/>
  <p:tag name="KSO_WM_SLIDE_INDEX" val="13"/>
  <p:tag name="KSO_WM_SLIDE_SIZE" val="869*422"/>
  <p:tag name="KSO_WM_SLIDE_POSITION" val="45*18"/>
  <p:tag name="KSO_WM_TAG_VERSION" val="1.0"/>
  <p:tag name="KSO_WM_BEAUTIFY_FLAG" val="#wm#"/>
  <p:tag name="KSO_WM_TEMPLATE_CATEGORY" val="custom"/>
  <p:tag name="KSO_WM_TEMPLATE_INDEX" val="20191571"/>
  <p:tag name="KSO_WM_SLIDE_LAYOUT" val="a_d_f"/>
  <p:tag name="KSO_WM_SLIDE_LAYOUT_CNT" val="1_2_2"/>
</p:tagLst>
</file>

<file path=ppt/tags/tag3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191571_13*a*1"/>
  <p:tag name="KSO_WM_TEMPLATE_CATEGORY" val="custom"/>
  <p:tag name="KSO_WM_TEMPLATE_INDEX" val="20191571"/>
  <p:tag name="KSO_WM_UNIT_LAYERLEVEL" val="1"/>
  <p:tag name="KSO_WM_TAG_VERSION" val="1.0"/>
  <p:tag name="KSO_WM_BEAUTIFY_FLAG" val="#wm#"/>
  <p:tag name="KSO_WM_UNIT_PRESET_TEXT" val="单击此处添加标题"/>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ID" val="custom20191571_13"/>
  <p:tag name="KSO_WM_TEMPLATE_SUBCATEGORY" val="0"/>
  <p:tag name="KSO_WM_TEMPLATE_MASTER_TYPE" val="1"/>
  <p:tag name="KSO_WM_TEMPLATE_COLOR_TYPE" val="1"/>
  <p:tag name="KSO_WM_SLIDE_TYPE" val="text"/>
  <p:tag name="KSO_WM_SLIDE_SUBTYPE" val="picTxt"/>
  <p:tag name="KSO_WM_SLIDE_ITEM_CNT" val="0"/>
  <p:tag name="KSO_WM_SLIDE_INDEX" val="13"/>
  <p:tag name="KSO_WM_SLIDE_SIZE" val="869*422"/>
  <p:tag name="KSO_WM_SLIDE_POSITION" val="45*18"/>
  <p:tag name="KSO_WM_TAG_VERSION" val="1.0"/>
  <p:tag name="KSO_WM_BEAUTIFY_FLAG" val="#wm#"/>
  <p:tag name="KSO_WM_TEMPLATE_CATEGORY" val="custom"/>
  <p:tag name="KSO_WM_TEMPLATE_INDEX" val="20191571"/>
  <p:tag name="KSO_WM_SLIDE_LAYOUT" val="a_d_f"/>
  <p:tag name="KSO_WM_SLIDE_LAYOUT_CNT" val="1_2_2"/>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16"/>
  <p:tag name="KSO_WM_UNIT_ID" val="diagram160021_6*m_i*1_16"/>
  <p:tag name="KSO_WM_UNIT_CLEAR" val="1"/>
  <p:tag name="KSO_WM_UNIT_LAYERLEVEL" val="1_1"/>
  <p:tag name="KSO_WM_DIAGRAM_GROUP_CODE" val="m1-1"/>
  <p:tag name="KSO_WM_UNIT_DIAGRAM_SCHEMECOLOR_ID" val="0"/>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h_f"/>
  <p:tag name="KSO_WM_UNIT_INDEX" val="1_5_1"/>
  <p:tag name="KSO_WM_UNIT_ID" val="diagram160021_6*m_h_f*1_5_1"/>
  <p:tag name="KSO_WM_UNIT_CLEAR" val="1"/>
  <p:tag name="KSO_WM_UNIT_LAYERLEVEL" val="1_1_1"/>
  <p:tag name="KSO_WM_UNIT_VALUE" val="27"/>
  <p:tag name="KSO_WM_UNIT_HIGHLIGHT" val="0"/>
  <p:tag name="KSO_WM_UNIT_COMPATIBLE" val="0"/>
  <p:tag name="KSO_WM_UNIT_PRESET_TEXT_INDEX" val="4"/>
  <p:tag name="KSO_WM_UNIT_PRESET_TEXT_LEN" val="12"/>
  <p:tag name="KSO_WM_DIAGRAM_GROUP_CODE" val="m1-1"/>
  <p:tag name="KSO_WM_UNIT_FILL_FORE_SCHEMECOLOR_INDEX" val="5"/>
  <p:tag name="KSO_WM_UNIT_FILL_TYPE" val="1"/>
  <p:tag name="KSO_WM_UNIT_TEXT_FILL_FORE_SCHEMECOLOR_INDEX" val="14"/>
  <p:tag name="KSO_WM_UNIT_TEXT_FILL_TYPE" val="1"/>
  <p:tag name="KSO_WM_UNIT_DIAGRAM_SCHEMECOLOR_ID" val="0"/>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17"/>
  <p:tag name="KSO_WM_UNIT_ID" val="diagram160021_6*m_i*1_17"/>
  <p:tag name="KSO_WM_UNIT_CLEAR" val="1"/>
  <p:tag name="KSO_WM_UNIT_LAYERLEVEL" val="1_1"/>
  <p:tag name="KSO_WM_DIAGRAM_GROUP_CODE" val="m1-1"/>
  <p:tag name="KSO_WM_UNIT_FILL_FORE_SCHEMECOLOR_INDEX" val="5"/>
  <p:tag name="KSO_WM_UNIT_FILL_TYPE" val="1"/>
  <p:tag name="KSO_WM_UNIT_DIAGRAM_SCHEMECOLOR_ID" val="0"/>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1"/>
  <p:tag name="KSO_WM_UNIT_TYPE" val="m_i"/>
  <p:tag name="KSO_WM_UNIT_INDEX" val="1_18"/>
  <p:tag name="KSO_WM_UNIT_ID" val="diagram160021_6*m_i*1_18"/>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DIAGRAM_SCHEMECOLOR_ID" val="0"/>
</p:tagLst>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602</TotalTime>
  <Words>975</Words>
  <Application>Microsoft Office PowerPoint</Application>
  <PresentationFormat>全屏显示(4:3)</PresentationFormat>
  <Paragraphs>78</Paragraphs>
  <Slides>12</Slides>
  <Notes>5</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主题</vt:lpstr>
      <vt:lpstr>PowerPoint 演示文稿</vt:lpstr>
      <vt:lpstr>PowerPoint 演示文稿</vt:lpstr>
      <vt:lpstr>时空观念</vt:lpstr>
      <vt:lpstr>问题探究：抗战胜利之初的两种命运、两种前途</vt:lpstr>
      <vt:lpstr>课标：全面内战的爆发及人民解放战争的进程</vt:lpstr>
      <vt:lpstr>问题探究：分析国民党政权在大陆统治灭亡的原因         台湾的一些学者，甚至蒋介石的高级将领以及他们的后代，总要提这样一个疑问，直到现在他们还是一头雾水，不知道从1947年到1949年间到底发生了什么事情？怎么国民党好好的一个政权就没有了？坍塌得太迅速了！</vt:lpstr>
      <vt:lpstr>PowerPoint 演示文稿</vt:lpstr>
      <vt:lpstr>课标：中国共产党领导人民取得中国革命胜利的原因</vt:lpstr>
      <vt:lpstr>问题探究：阅读材料，结合所学知识归纳共产党领导人民解放战争取得胜利的意义</vt:lpstr>
      <vt:lpstr>课标：共产党领导人民解放战争取得胜利的意义</vt:lpstr>
      <vt:lpstr>知识体系</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apple apple</dc:creator>
  <cp:lastModifiedBy>user</cp:lastModifiedBy>
  <cp:revision>59</cp:revision>
  <dcterms:created xsi:type="dcterms:W3CDTF">2020-03-14T07:11:03Z</dcterms:created>
  <dcterms:modified xsi:type="dcterms:W3CDTF">2020-03-28T00:51:09Z</dcterms:modified>
</cp:coreProperties>
</file>