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heme/theme2.xml" ContentType="application/vnd.openxmlformats-officedocument.theme+xml"/>
  <Override PartName="/ppt/tags/tag111.xml" ContentType="application/vnd.openxmlformats-officedocument.presentationml.tags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12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tags/tag118.xml" ContentType="application/vnd.openxmlformats-officedocument.presentationml.tags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tags/tag119.xml" ContentType="application/vnd.openxmlformats-officedocument.presentationml.tags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tags/tag120.xml" ContentType="application/vnd.openxmlformats-officedocument.presentationml.tags+xml"/>
  <Override PartName="/ppt/embeddings/oleObject15.bin" ContentType="application/vnd.openxmlformats-officedocument.oleObject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344" r:id="rId3"/>
    <p:sldId id="343" r:id="rId4"/>
    <p:sldId id="312" r:id="rId5"/>
    <p:sldId id="340" r:id="rId6"/>
    <p:sldId id="338" r:id="rId7"/>
    <p:sldId id="341" r:id="rId8"/>
    <p:sldId id="342" r:id="rId9"/>
    <p:sldId id="339" r:id="rId10"/>
    <p:sldId id="345" r:id="rId11"/>
    <p:sldId id="347" r:id="rId12"/>
    <p:sldId id="346" r:id="rId13"/>
    <p:sldId id="271" r:id="rId1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作者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8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Calibri" panose="020F0502020204030204"/>
            </a:endParaRP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smtClean="0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58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hangingPunct="0"/>
            <a:fld id="{B7047A9C-2F53-4015-82A8-3B0D153AAD20}" type="slidenum">
              <a:rPr lang="zh-CN" altLang="en-US" sz="1800">
                <a:latin typeface="Calibri" pitchFamily="34" charset="0"/>
                <a:ea typeface="微软雅黑" pitchFamily="34" charset="-122"/>
              </a:rPr>
              <a:pPr hangingPunct="0"/>
              <a:t>1</a:t>
            </a:fld>
            <a:endParaRPr lang="en-US" altLang="zh-CN" sz="18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56.xml"/><Relationship Id="rId10" Type="http://schemas.openxmlformats.org/officeDocument/2006/relationships/image" Target="../media/image3.png"/><Relationship Id="rId4" Type="http://schemas.openxmlformats.org/officeDocument/2006/relationships/tags" Target="../tags/tag55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file:///C:\Users\1V994W2\PycharmProjects\PPT_Background_Generation\pic_temp\pic_sup.png" TargetMode="Externa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6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66.xml"/><Relationship Id="rId10" Type="http://schemas.openxmlformats.org/officeDocument/2006/relationships/image" Target="../media/image3.png"/><Relationship Id="rId4" Type="http://schemas.openxmlformats.org/officeDocument/2006/relationships/tags" Target="../tags/tag65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file:///C:\Users\1V994W2\PycharmProjects\PPT_Background_Generation\pic_temp\1_pic_quater_right_up.png" TargetMode="Externa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3.png"/><Relationship Id="rId5" Type="http://schemas.openxmlformats.org/officeDocument/2006/relationships/tags" Target="../tags/tag72.xml"/><Relationship Id="rId10" Type="http://schemas.openxmlformats.org/officeDocument/2006/relationships/image" Target="file:///C:\Users\1V994W2\PycharmProjects\PPT_Background_Generation\pic_temp\0_pic_quater_left_up.png" TargetMode="External"/><Relationship Id="rId4" Type="http://schemas.openxmlformats.org/officeDocument/2006/relationships/tags" Target="../tags/tag71.xml"/><Relationship Id="rId9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\pic_temp\0_pic_quater_left_up.png" TargetMode="External"/><Relationship Id="rId3" Type="http://schemas.openxmlformats.org/officeDocument/2006/relationships/tags" Target="../tags/tag77.xml"/><Relationship Id="rId7" Type="http://schemas.openxmlformats.org/officeDocument/2006/relationships/image" Target="../media/image2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file:///C:\Users\1V994W2\PycharmProjects\PPT_Background_Generation\pic_temp\1_pic_quater_right_up.png" TargetMode="Externa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3.png"/><Relationship Id="rId5" Type="http://schemas.openxmlformats.org/officeDocument/2006/relationships/tags" Target="../tags/tag84.xml"/><Relationship Id="rId10" Type="http://schemas.openxmlformats.org/officeDocument/2006/relationships/image" Target="file:///C:\Users\1V994W2\PycharmProjects\PPT_Background_Generation\pic_temp\0_pic_quater_left_up.png" TargetMode="External"/><Relationship Id="rId4" Type="http://schemas.openxmlformats.org/officeDocument/2006/relationships/tags" Target="../tags/tag83.xml"/><Relationship Id="rId9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file:///C:\Users\1V994W2\PycharmProjects\PPT_Background_Generation\pic_temp\1_pic_quater_right_up.png" TargetMode="Externa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3.png"/><Relationship Id="rId5" Type="http://schemas.openxmlformats.org/officeDocument/2006/relationships/tags" Target="../tags/tag91.xml"/><Relationship Id="rId10" Type="http://schemas.openxmlformats.org/officeDocument/2006/relationships/image" Target="file:///C:\Users\1V994W2\PycharmProjects\PPT_Background_Generation\pic_temp\0_pic_quater_left_up.png" TargetMode="External"/><Relationship Id="rId4" Type="http://schemas.openxmlformats.org/officeDocument/2006/relationships/tags" Target="../tags/tag90.xml"/><Relationship Id="rId9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\pic_temp\1_pic_quater_righ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3.png"/><Relationship Id="rId5" Type="http://schemas.openxmlformats.org/officeDocument/2006/relationships/tags" Target="../tags/tag98.xml"/><Relationship Id="rId10" Type="http://schemas.openxmlformats.org/officeDocument/2006/relationships/image" Target="file:///C:\Users\1V994W2\PycharmProjects\PPT_Background_Generation\pic_temp\0_pic_quater_left_up.png" TargetMode="External"/><Relationship Id="rId4" Type="http://schemas.openxmlformats.org/officeDocument/2006/relationships/tags" Target="../tags/tag97.xml"/><Relationship Id="rId9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file:///C:\Users\1V994W2\PycharmProjects\PPT_Background_Generation\pic_temp\1_pic_quater_left_down.png" TargetMode="Externa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7.png"/><Relationship Id="rId5" Type="http://schemas.openxmlformats.org/officeDocument/2006/relationships/tags" Target="../tags/tag105.xml"/><Relationship Id="rId10" Type="http://schemas.openxmlformats.org/officeDocument/2006/relationships/image" Target="file:///C:\Users\1V994W2\PycharmProjects\PPT_Background_Generation\pic_temp\0_pic_quater_left_up.png" TargetMode="External"/><Relationship Id="rId4" Type="http://schemas.openxmlformats.org/officeDocument/2006/relationships/tags" Target="../tags/tag104.xml"/><Relationship Id="rId9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14.xml"/><Relationship Id="rId10" Type="http://schemas.openxmlformats.org/officeDocument/2006/relationships/image" Target="../media/image3.png"/><Relationship Id="rId4" Type="http://schemas.openxmlformats.org/officeDocument/2006/relationships/tags" Target="../tags/tag13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file:///C:\Users\1V994W2\PycharmProjects\PPT_Background_Generation\pic_temp\pic_half_top.png" TargetMode="Externa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24.xml"/><Relationship Id="rId10" Type="http://schemas.openxmlformats.org/officeDocument/2006/relationships/image" Target="../media/image3.png"/><Relationship Id="rId4" Type="http://schemas.openxmlformats.org/officeDocument/2006/relationships/tags" Target="../tags/tag23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30.xml"/><Relationship Id="rId10" Type="http://schemas.openxmlformats.org/officeDocument/2006/relationships/image" Target="../media/image3.png"/><Relationship Id="rId4" Type="http://schemas.openxmlformats.org/officeDocument/2006/relationships/tags" Target="../tags/tag29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tags" Target="../tags/tag34.xml"/><Relationship Id="rId7" Type="http://schemas.openxmlformats.org/officeDocument/2006/relationships/image" Target="../media/image5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6.xml"/><Relationship Id="rId10" Type="http://schemas.openxmlformats.org/officeDocument/2006/relationships/image" Target="file:///C:\Users\1V994W2\PycharmProjects\PPT_Background_Generation\pic_temp\1_pic_quater_right_up.png" TargetMode="External"/><Relationship Id="rId4" Type="http://schemas.openxmlformats.org/officeDocument/2006/relationships/tags" Target="../tags/tag35.xml"/><Relationship Id="rId9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44.xml"/><Relationship Id="rId10" Type="http://schemas.openxmlformats.org/officeDocument/2006/relationships/image" Target="../media/image3.png"/><Relationship Id="rId4" Type="http://schemas.openxmlformats.org/officeDocument/2006/relationships/tags" Target="../tags/tag43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50.xml"/><Relationship Id="rId10" Type="http://schemas.openxmlformats.org/officeDocument/2006/relationships/image" Target="../media/image3.png"/><Relationship Id="rId4" Type="http://schemas.openxmlformats.org/officeDocument/2006/relationships/tags" Target="../tags/tag49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lIns="0" tIns="0" rIns="0" bIns="0" anchor="t" anchorCtr="0"/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lIns="0" tIns="0" rIns="0" bIns="0" anchor="t" anchorCtr="0"/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/>
          </p:nvPr>
        </p:nvSpPr>
        <p:spPr>
          <a:xfrm>
            <a:off x="4824417" y="2391469"/>
            <a:ext cx="3619500" cy="833540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4824418" y="1509822"/>
            <a:ext cx="3619024" cy="728276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日期占位符 15"/>
          <p:cNvSpPr>
            <a:spLocks noGrp="1"/>
          </p:cNvSpPr>
          <p:nvPr>
            <p:ph type="dt" sz="half" idx="17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D30A9D41-6499-4613-A766-8856DE3EDAC7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8" name="页脚占位符 16"/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9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7F80C913-74FB-42F5-94C7-B7DA36636D0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4" name="图片 7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图片 5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469"/>
            <a:ext cx="8139178" cy="404217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FF89CBF1-5C87-4542-AB7D-CF74ED22F620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80F7B07C-C9E2-4124-8524-65C5CC7B2E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 descr="C:\Users\1V994W2\PycharmProjects\PPT_Background_Generation\pic_temp\pic_sup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占位符 6"/>
          <p:cNvSpPr>
            <a:spLocks noGrp="1"/>
          </p:cNvSpPr>
          <p:nvPr>
            <p:ph type="body" idx="14"/>
          </p:nvPr>
        </p:nvSpPr>
        <p:spPr>
          <a:xfrm>
            <a:off x="4953000" y="2739014"/>
            <a:ext cx="3619500" cy="833540"/>
          </a:xfrm>
        </p:spPr>
        <p:txBody>
          <a:bodyPr lIns="0" tIns="0" rIns="0" bIns="0" anchor="t" anchorCtr="0"/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/>
          </p:nvPr>
        </p:nvSpPr>
        <p:spPr>
          <a:xfrm>
            <a:off x="4953000" y="1571581"/>
            <a:ext cx="3619024" cy="1014061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5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65066737-E85D-4B38-B58C-1F751D6C8192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7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43C70DD7-9886-4A58-B456-597EBA6CC4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4" name="图片 6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图片 5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4"/>
            <a:ext cx="8139178" cy="33151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44F6FF4D-7CE0-495D-B258-54563F1E7CF0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3F354268-7818-4484-BF53-45B74DD0214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>
            <p:custDataLst>
              <p:tags r:id="rId1"/>
            </p:custDataLst>
          </p:nvPr>
        </p:nvSpPr>
        <p:spPr>
          <a:xfrm>
            <a:off x="219075" y="228600"/>
            <a:ext cx="8705850" cy="468788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  <p:grpSp>
        <p:nvGrpSpPr>
          <p:cNvPr id="5" name="组合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6" name="图片 8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9" r:link="rId10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7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>
            <a:blip r:embed="rId11" r:link="rId12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200" y="937016"/>
            <a:ext cx="7219800" cy="542767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2900"/>
            <a:ext cx="7219950" cy="258421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38DC81AD-EC29-46D5-8876-CC89976E101E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DA5C30B3-E09D-48E3-B46B-3341BDCEACD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  <p:pic>
        <p:nvPicPr>
          <p:cNvPr id="6" name="图片 7" descr="C:\Users\1V994W2\PycharmProjects\PPT_Background_Generation\pic_temp\0_pic_quater_left_up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8604250" y="0"/>
            <a:ext cx="5397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400" y="577871"/>
            <a:ext cx="2970000" cy="661582"/>
          </a:xfrm>
        </p:spPr>
        <p:txBody>
          <a:bodyPr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163"/>
            <a:ext cx="2967300" cy="307027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525"/>
            <a:ext cx="4860000" cy="381642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5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13C33AEE-52E4-4D4D-8D04-CAE2D7CE02D2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8EB34208-2F8D-479A-82FC-DF5C3F330CD2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  <p:grpSp>
        <p:nvGrpSpPr>
          <p:cNvPr id="6" name="组合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8" name="图片 9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9" r:link="rId10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7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>
            <a:blip r:embed="rId11" r:link="rId12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5972"/>
            <a:ext cx="8232300" cy="469858"/>
          </a:xfrm>
        </p:spPr>
        <p:txBody>
          <a:bodyPr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4854"/>
            <a:ext cx="8231981" cy="621077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260"/>
            <a:ext cx="8224200" cy="257341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15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B23E53A2-5A83-44C9-8194-BEFC0F6A53D8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EACCBF0F-8399-4AB5-9A64-7E0F6F8819B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/>
          <p:cNvSpPr/>
          <p:nvPr>
            <p:custDataLst>
              <p:tags r:id="rId1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  <p:grpSp>
        <p:nvGrpSpPr>
          <p:cNvPr id="6" name="组合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8" name="图片 9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9" r:link="rId10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7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>
            <a:blip r:embed="rId11" r:link="rId12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262"/>
            <a:ext cx="8232300" cy="423952"/>
          </a:xfrm>
        </p:spPr>
        <p:txBody>
          <a:bodyPr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056"/>
            <a:ext cx="8243100" cy="240869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780"/>
            <a:ext cx="8251200" cy="75879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15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6620DE00-3279-47AD-885D-3E771BDB98D1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90AE3BD8-F865-4970-916F-FC818A9AB2D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  <p:grpSp>
        <p:nvGrpSpPr>
          <p:cNvPr id="10" name="组合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4702175"/>
            <a:ext cx="9144000" cy="441325"/>
            <a:chOff x="0" y="6269233"/>
            <a:chExt cx="12192000" cy="588767"/>
          </a:xfrm>
        </p:grpSpPr>
        <p:pic>
          <p:nvPicPr>
            <p:cNvPr id="12" name="图片 11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9" r:link="rId10"/>
            <a:srcRect/>
            <a:stretch>
              <a:fillRect/>
            </a:stretch>
          </p:blipFill>
          <p:spPr bwMode="auto">
            <a:xfrm>
              <a:off x="11471910" y="6269233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图片 9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>
            <a:blip r:embed="rId11" r:link="rId12"/>
            <a:srcRect/>
            <a:stretch>
              <a:fillRect/>
            </a:stretch>
          </p:blipFill>
          <p:spPr bwMode="auto">
            <a:xfrm>
              <a:off x="0" y="6269233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222"/>
            <a:ext cx="8278200" cy="33151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554"/>
            <a:ext cx="4006800" cy="217106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554"/>
            <a:ext cx="4025700" cy="217106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3046"/>
            <a:ext cx="4006800" cy="58597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346"/>
            <a:ext cx="4025700" cy="58597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17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AEE5EBBD-ABAC-4FE5-B391-9817362A5AC9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18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19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1AB80EB0-7785-4E7B-B9B6-14C3C931A969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>
            <p:custDataLst>
              <p:tags r:id="rId1"/>
            </p:custDataLst>
          </p:nvPr>
        </p:nvSpPr>
        <p:spPr>
          <a:xfrm>
            <a:off x="0" y="715963"/>
            <a:ext cx="9144000" cy="371316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  <p:grpSp>
        <p:nvGrpSpPr>
          <p:cNvPr id="5" name="组合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4149725"/>
            <a:ext cx="9144000" cy="993775"/>
            <a:chOff x="0" y="5533275"/>
            <a:chExt cx="12191999" cy="1324725"/>
          </a:xfrm>
        </p:grpSpPr>
        <p:pic>
          <p:nvPicPr>
            <p:cNvPr id="6" name="图片 8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9" r:link="rId10"/>
            <a:srcRect/>
            <a:stretch>
              <a:fillRect/>
            </a:stretch>
          </p:blipFill>
          <p:spPr bwMode="auto">
            <a:xfrm>
              <a:off x="10571797" y="5533275"/>
              <a:ext cx="1620202" cy="132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7" descr="C:\Users\1V994W2\PycharmProjects\PPT_Background_Generation\pic_temp\1_pic_quater_left_down.png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>
            <a:blip r:embed="rId11" r:link="rId12"/>
            <a:srcRect/>
            <a:stretch>
              <a:fillRect/>
            </a:stretch>
          </p:blipFill>
          <p:spPr bwMode="auto">
            <a:xfrm>
              <a:off x="0" y="5533275"/>
              <a:ext cx="1620202" cy="132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100" y="1004524"/>
            <a:ext cx="6858000" cy="1790321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58"/>
            <a:ext cx="6858000" cy="1242153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347977BF-78AB-470D-ACC7-777659314C14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D4B6B0E3-75DB-4DB1-9BE2-62391290D6F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603FB-DC45-4962-9DD1-BFC8DCF937A5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0D82-3F8D-444C-8117-AB2EC00147D5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5" name="图片 7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图片 6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/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69"/>
            <a:ext cx="8139178" cy="4042179"/>
          </a:xfrm>
        </p:spPr>
        <p:txBody>
          <a:bodyPr/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35B6F86D-8917-42A4-B017-41468E3A614B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487C2CE2-CCC3-437E-98C6-808C58E33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C:\Users\1V994W2\PycharmProjects\PPT_Background_Generation\pic_temp\pic_half_top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3048000" y="4287838"/>
            <a:ext cx="30480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3569970" y="2185543"/>
            <a:ext cx="3660458" cy="811154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5BA80870-DD96-4E1E-8518-9D0D80CF58C7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97B6E6B0-9732-47B9-9F6E-5AE26ADFA6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6" name="图片 8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7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469"/>
            <a:ext cx="3962432" cy="4042179"/>
          </a:xfrm>
        </p:spPr>
        <p:txBody>
          <a:bodyPr/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469"/>
            <a:ext cx="3962432" cy="4042179"/>
          </a:xfrm>
        </p:spPr>
        <p:txBody>
          <a:bodyPr/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0E5F01D3-4A15-4A24-ACD3-C127B1023E70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E36B052B-BC50-42D5-9261-65D6A78EB2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8" name="图片 10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9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8" y="714469"/>
            <a:ext cx="3962432" cy="285788"/>
          </a:xfrm>
        </p:spPr>
        <p:txBody>
          <a:bodyPr anchor="ctr" anchorCtr="0"/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024"/>
            <a:ext cx="3962400" cy="3701521"/>
          </a:xfrm>
        </p:spPr>
        <p:txBody>
          <a:bodyPr/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3" y="714469"/>
            <a:ext cx="3962432" cy="285788"/>
          </a:xfrm>
        </p:spPr>
        <p:txBody>
          <a:bodyPr anchor="ctr" anchorCtr="0"/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024"/>
            <a:ext cx="3962432" cy="3701521"/>
          </a:xfrm>
        </p:spPr>
        <p:txBody>
          <a:bodyPr/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47481015-C7C7-4AD0-A214-D46B68A67238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6BC63ED9-79E1-4065-87CE-E80861278C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C:\Users\1V994W2\Documents\Tencent Files\574576071\FileRecv\拼装素材\forright\\06\subject_holdleft_84,125,158_0_staid_full_0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5622925" y="1646238"/>
            <a:ext cx="329247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5" descr="C:\Users\1V994W2\PycharmProjects\PPT_Background_Generation\pic_temp\1_pic_quater_right_up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0" y="4702175"/>
            <a:ext cx="5397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4"/>
            <a:ext cx="8139178" cy="33151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558E6253-64B6-4DE6-8959-8381FCF82EE7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882B7896-8DC8-43FC-8642-50CBF1B4B9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7C966-C0D0-4048-A752-E55A1D891337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EFB8F-EEA6-4E91-908F-962740775DA0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6" name="图片 8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7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467"/>
            <a:ext cx="8139178" cy="33151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469"/>
            <a:ext cx="3962432" cy="4042179"/>
          </a:xfrm>
        </p:spPr>
        <p:txBody>
          <a:bodyPr/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469"/>
            <a:ext cx="3962432" cy="4042179"/>
          </a:xfrm>
        </p:spPr>
        <p:txBody>
          <a:bodyPr/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D47CE0C8-9685-427C-B819-08A1876262E1}" type="datetimeFigureOut">
              <a:rPr lang="zh-CN" altLang="en-US"/>
              <a:pPr>
                <a:defRPr/>
              </a:pPr>
              <a:t>2020/3/29</a:t>
            </a:fld>
            <a:endParaRPr lang="zh-CN" altLang="en-US" dirty="0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B9DE9FE9-BC42-4E9F-9BF4-7372BE0AA3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5" name="图片 7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图片 6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469"/>
            <a:ext cx="713238" cy="4042179"/>
          </a:xfrm>
        </p:spPr>
        <p:txBody>
          <a:bodyPr vert="eaVert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463"/>
            <a:ext cx="7371076" cy="4042179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7A1BB448-6383-4B21-920D-A66280978780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66456DDA-6A77-4499-9679-4592720C4D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1650" y="331788"/>
            <a:ext cx="8140700" cy="331787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1650" y="720725"/>
            <a:ext cx="8140700" cy="4043363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fontAlgn="auto" hangingPunct="0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Calibri" panose="020F0502020204030204"/>
              </a:defRPr>
            </a:lvl1pPr>
          </a:lstStyle>
          <a:p>
            <a:pPr>
              <a:defRPr/>
            </a:pPr>
            <a:fld id="{1EE04875-59FC-4D59-8644-FA321AC86F1B}" type="datetimeFigureOut">
              <a:rPr lang="zh-CN" altLang="en-US"/>
              <a:pPr>
                <a:defRPr/>
              </a:pPr>
              <a:t>2020/3/29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 fontAlgn="auto" hangingPunct="0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Calibri" panose="020F0502020204030204"/>
              </a:defRPr>
            </a:lvl1pPr>
          </a:lstStyle>
          <a:p>
            <a:pPr>
              <a:defRPr/>
            </a:pPr>
            <a:fld id="{2FF8EDEB-F151-4C9F-98EA-60C76C462C4C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67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66" r:id="rId19"/>
  </p:sldLayoutIdLst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b="1" kern="1200" spc="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3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9.wmf"/><Relationship Id="rId2" Type="http://schemas.openxmlformats.org/officeDocument/2006/relationships/tags" Target="../tags/tag119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8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2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wmf"/><Relationship Id="rId2" Type="http://schemas.openxmlformats.org/officeDocument/2006/relationships/tags" Target="../tags/tag1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wmf"/><Relationship Id="rId2" Type="http://schemas.openxmlformats.org/officeDocument/2006/relationships/tags" Target="../tags/tag1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wmf"/><Relationship Id="rId2" Type="http://schemas.openxmlformats.org/officeDocument/2006/relationships/tags" Target="../tags/tag1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wmf"/><Relationship Id="rId2" Type="http://schemas.openxmlformats.org/officeDocument/2006/relationships/tags" Target="../tags/tag1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3"/>
          <p:cNvPicPr>
            <a:picLocks noChangeAspect="1"/>
          </p:cNvPicPr>
          <p:nvPr/>
        </p:nvPicPr>
        <p:blipFill>
          <a:blip r:embed="rId4"/>
          <a:srcRect r="53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标题 14"/>
          <p:cNvSpPr>
            <a:spLocks noGrp="1"/>
          </p:cNvSpPr>
          <p:nvPr>
            <p:ph type="ctrTitle" idx="13"/>
          </p:nvPr>
        </p:nvSpPr>
        <p:spPr bwMode="auto">
          <a:xfrm>
            <a:off x="3438525" y="2283619"/>
            <a:ext cx="5159374" cy="728662"/>
          </a:xfrm>
        </p:spPr>
        <p:txBody>
          <a:bodyPr numCol="1" compatLnSpc="1">
            <a:prstTxWarp prst="textNoShape">
              <a:avLst/>
            </a:prstTxWarp>
            <a:normAutofit fontScale="90000"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Arial" charset="0"/>
                <a:ea typeface="微软雅黑" pitchFamily="34" charset="-122"/>
              </a:rPr>
              <a:t/>
            </a:r>
            <a:br>
              <a:rPr lang="en-US" altLang="zh-CN" sz="3600" b="1" dirty="0" smtClean="0">
                <a:solidFill>
                  <a:srgbClr val="FF0000"/>
                </a:solidFill>
                <a:latin typeface="Arial" charset="0"/>
                <a:ea typeface="微软雅黑" pitchFamily="34" charset="-122"/>
              </a:rPr>
            </a:br>
            <a:r>
              <a:rPr lang="zh-CN" altLang="en-US" sz="3600" b="1" dirty="0" smtClean="0">
                <a:solidFill>
                  <a:srgbClr val="FF0000"/>
                </a:solidFill>
                <a:latin typeface="Arial" charset="0"/>
                <a:ea typeface="微软雅黑" pitchFamily="34" charset="-122"/>
              </a:rPr>
              <a:t>人类对行星运动规律的认识（二）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charset="0"/>
                <a:ea typeface="微软雅黑" pitchFamily="34" charset="-122"/>
              </a:rPr>
              <a:t/>
            </a:r>
            <a:br>
              <a:rPr lang="en-US" altLang="zh-CN" sz="3600" b="1" dirty="0" smtClean="0">
                <a:solidFill>
                  <a:srgbClr val="FF0000"/>
                </a:solidFill>
                <a:latin typeface="Arial" charset="0"/>
                <a:ea typeface="微软雅黑" pitchFamily="34" charset="-122"/>
              </a:rPr>
            </a:br>
            <a:r>
              <a:rPr lang="en-US" altLang="zh-CN" sz="31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1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开普勒三定律</a:t>
            </a:r>
            <a:r>
              <a:rPr lang="en-US" altLang="zh-CN" sz="31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31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</a:br>
            <a:endParaRPr lang="zh-CN" altLang="en-US" sz="36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81563" y="3624263"/>
            <a:ext cx="3602037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kern="0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lang="en-US" altLang="zh-CN" sz="2000" kern="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22533" name="文本框 10"/>
          <p:cNvSpPr txBox="1">
            <a:spLocks noChangeArrowheads="1"/>
          </p:cNvSpPr>
          <p:nvPr/>
        </p:nvSpPr>
        <p:spPr bwMode="auto">
          <a:xfrm>
            <a:off x="3771656" y="1349525"/>
            <a:ext cx="45023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hangingPunct="0"/>
            <a:r>
              <a:rPr lang="zh-CN" altLang="en-US" sz="2000" b="1" dirty="0">
                <a:solidFill>
                  <a:srgbClr val="002060"/>
                </a:solidFill>
                <a:latin typeface="微软雅黑" pitchFamily="34" charset="-122"/>
                <a:ea typeface="楷体" pitchFamily="49" charset="-122"/>
                <a:sym typeface="+mn-ea"/>
              </a:rPr>
              <a:t>朝阳区线上课堂</a:t>
            </a:r>
            <a:r>
              <a:rPr lang="en-US" altLang="zh-CN" sz="2000" b="1" dirty="0">
                <a:solidFill>
                  <a:srgbClr val="002060"/>
                </a:solidFill>
                <a:latin typeface="微软雅黑" pitchFamily="34" charset="-122"/>
                <a:ea typeface="楷体" pitchFamily="49" charset="-122"/>
                <a:sym typeface="+mn-ea"/>
              </a:rPr>
              <a:t>·</a:t>
            </a:r>
            <a:r>
              <a:rPr lang="zh-CN" altLang="en-US" sz="2000" b="1" dirty="0">
                <a:solidFill>
                  <a:srgbClr val="002060"/>
                </a:solidFill>
                <a:latin typeface="微软雅黑" pitchFamily="34" charset="-122"/>
                <a:ea typeface="楷体" pitchFamily="49" charset="-122"/>
                <a:sym typeface="+mn-ea"/>
              </a:rPr>
              <a:t>高一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itchFamily="34" charset="-122"/>
                <a:ea typeface="楷体" pitchFamily="49" charset="-122"/>
                <a:sym typeface="+mn-ea"/>
              </a:rPr>
              <a:t>物理</a:t>
            </a:r>
            <a:endParaRPr lang="zh-CN" altLang="en-US" b="1" dirty="0">
              <a:solidFill>
                <a:srgbClr val="002060"/>
              </a:solidFill>
              <a:latin typeface="微软雅黑" pitchFamily="34" charset="-122"/>
              <a:ea typeface="楷体" pitchFamily="49" charset="-122"/>
              <a:sym typeface="+mn-ea"/>
            </a:endParaRPr>
          </a:p>
        </p:txBody>
      </p:sp>
      <p:sp>
        <p:nvSpPr>
          <p:cNvPr id="22534" name="文本框 8"/>
          <p:cNvSpPr txBox="1">
            <a:spLocks noChangeArrowheads="1"/>
          </p:cNvSpPr>
          <p:nvPr/>
        </p:nvSpPr>
        <p:spPr bwMode="auto">
          <a:xfrm>
            <a:off x="3438525" y="3624262"/>
            <a:ext cx="4835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2000" dirty="0">
                <a:solidFill>
                  <a:srgbClr val="141E1E"/>
                </a:solidFill>
                <a:latin typeface="微软雅黑" pitchFamily="34" charset="-122"/>
                <a:ea typeface="微软雅黑" pitchFamily="34" charset="-122"/>
              </a:rPr>
              <a:t>北京市东方德才学校   尹德利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-1" y="0"/>
            <a:ext cx="8562109" cy="164782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buChar char="•"/>
              <a:defRPr sz="1200" kern="12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buChar char="•"/>
              <a:tabLst>
                <a:tab pos="1206500" algn="l"/>
              </a:tabLst>
              <a:defRPr sz="1200" kern="12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buChar char="•"/>
              <a:defRPr sz="1200" kern="12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buChar char="•"/>
              <a:defRPr sz="1200" kern="12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buChar char="•"/>
              <a:defRPr sz="1200" kern="12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例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2】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某行星绕太阳沿椭圆轨道运行，如图所示。它的近日点</a:t>
            </a:r>
            <a:r>
              <a:rPr lang="en-US" altLang="zh-CN" sz="2400" b="1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到太阳的距离为</a:t>
            </a:r>
            <a:r>
              <a:rPr lang="en-US" altLang="zh-CN" sz="2400" b="1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，远日点</a:t>
            </a:r>
            <a:r>
              <a:rPr lang="en-US" altLang="zh-CN" sz="2400" b="1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到太阳的距离为</a:t>
            </a:r>
            <a:r>
              <a:rPr lang="en-US" altLang="zh-CN" sz="2400" b="1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。若行星经过近日点的速度为</a:t>
            </a:r>
            <a:r>
              <a:rPr lang="en-US" altLang="zh-CN" sz="2400" b="1" i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</a:t>
            </a:r>
            <a:r>
              <a:rPr lang="en-US" altLang="zh-CN" sz="2400" b="1" i="1" baseline="-250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，行星经过远日点的速度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</a:t>
            </a:r>
            <a:r>
              <a:rPr lang="en-US" altLang="zh-CN" sz="2400" b="1" i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</a:t>
            </a:r>
            <a:r>
              <a:rPr lang="en-US" altLang="zh-CN" sz="2400" b="1" i="1" baseline="-250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sz="2400" b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求</a:t>
            </a:r>
            <a:endParaRPr lang="zh-CN" altLang="en-US" sz="24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3" y="2566430"/>
            <a:ext cx="2524341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172" name="对象 7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935344"/>
              </p:ext>
            </p:extLst>
          </p:nvPr>
        </p:nvGraphicFramePr>
        <p:xfrm>
          <a:off x="1237180" y="1357861"/>
          <a:ext cx="815976" cy="84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" name="Equation" r:id="rId5" imgW="419040" imgH="431640" progId="Equation.DSMT4">
                  <p:embed/>
                </p:oleObj>
              </mc:Choice>
              <mc:Fallback>
                <p:oleObj name="Equation" r:id="rId5" imgW="419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7180" y="1357861"/>
                        <a:ext cx="815976" cy="840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142874" y="4248770"/>
            <a:ext cx="3480709" cy="535873"/>
            <a:chOff x="164423" y="4248770"/>
            <a:chExt cx="2768189" cy="535873"/>
          </a:xfrm>
        </p:grpSpPr>
        <p:sp>
          <p:nvSpPr>
            <p:cNvPr id="3" name="TextBox 2"/>
            <p:cNvSpPr txBox="1"/>
            <p:nvPr/>
          </p:nvSpPr>
          <p:spPr>
            <a:xfrm>
              <a:off x="164423" y="4248770"/>
              <a:ext cx="27681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</a:rPr>
                <a:t>不能用               求</a:t>
              </a:r>
              <a:r>
                <a:rPr lang="en-US" altLang="zh-CN" sz="2800" b="1" dirty="0" smtClean="0">
                  <a:solidFill>
                    <a:srgbClr val="FF0000"/>
                  </a:solidFill>
                </a:rPr>
                <a:t>!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8110643"/>
                </p:ext>
              </p:extLst>
            </p:nvPr>
          </p:nvGraphicFramePr>
          <p:xfrm>
            <a:off x="1108122" y="4322978"/>
            <a:ext cx="1147616" cy="461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0" name="Equation" r:id="rId7" imgW="444240" imgH="139680" progId="Equation.DSMT4">
                    <p:embed/>
                  </p:oleObj>
                </mc:Choice>
                <mc:Fallback>
                  <p:oleObj name="Equation" r:id="rId7" imgW="44424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08122" y="4322978"/>
                          <a:ext cx="1147616" cy="4616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弧形 5"/>
          <p:cNvSpPr/>
          <p:nvPr/>
        </p:nvSpPr>
        <p:spPr>
          <a:xfrm rot="14230303">
            <a:off x="600850" y="2825028"/>
            <a:ext cx="1092530" cy="1092530"/>
          </a:xfrm>
          <a:prstGeom prst="arc">
            <a:avLst>
              <a:gd name="adj1" fmla="val 16200000"/>
              <a:gd name="adj2" fmla="val 19467733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弧形 11"/>
          <p:cNvSpPr/>
          <p:nvPr/>
        </p:nvSpPr>
        <p:spPr>
          <a:xfrm rot="8174659" flipH="1">
            <a:off x="-296007" y="1941886"/>
            <a:ext cx="2836897" cy="2858812"/>
          </a:xfrm>
          <a:prstGeom prst="arc">
            <a:avLst>
              <a:gd name="adj1" fmla="val 18747518"/>
              <a:gd name="adj2" fmla="val 1918703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135536" y="1618449"/>
            <a:ext cx="5889711" cy="3377883"/>
            <a:chOff x="3135536" y="1618449"/>
            <a:chExt cx="5889711" cy="3377883"/>
          </a:xfrm>
        </p:grpSpPr>
        <p:sp>
          <p:nvSpPr>
            <p:cNvPr id="7168" name="TextBox 7167"/>
            <p:cNvSpPr txBox="1"/>
            <p:nvPr/>
          </p:nvSpPr>
          <p:spPr>
            <a:xfrm>
              <a:off x="3135536" y="1618449"/>
              <a:ext cx="588971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【</a:t>
              </a:r>
              <a:r>
                <a:rPr lang="zh-CN" altLang="en-US" b="1" dirty="0" smtClean="0"/>
                <a:t>解析</a:t>
              </a:r>
              <a:r>
                <a:rPr lang="en-US" altLang="zh-CN" b="1" dirty="0" smtClean="0"/>
                <a:t>】</a:t>
              </a:r>
              <a:r>
                <a:rPr lang="zh-CN" altLang="en-US" b="1" dirty="0" smtClean="0">
                  <a:latin typeface="楷体" pitchFamily="49" charset="-122"/>
                  <a:ea typeface="楷体" pitchFamily="49" charset="-122"/>
                </a:rPr>
                <a:t>取</a:t>
              </a: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一个很短的时间△</a:t>
              </a:r>
              <a:r>
                <a:rPr lang="en-US" altLang="zh-CN" b="1" dirty="0">
                  <a:latin typeface="楷体" pitchFamily="49" charset="-122"/>
                  <a:ea typeface="楷体" pitchFamily="49" charset="-122"/>
                </a:rPr>
                <a:t>t</a:t>
              </a:r>
              <a:r>
                <a:rPr lang="zh-CN" altLang="en-US" b="1" dirty="0" smtClean="0">
                  <a:latin typeface="楷体" pitchFamily="49" charset="-122"/>
                  <a:ea typeface="楷体" pitchFamily="49" charset="-122"/>
                </a:rPr>
                <a:t>，在这一小段时间内</a:t>
              </a: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行星的运动看成匀速率运动，</a:t>
              </a:r>
              <a:r>
                <a:rPr lang="zh-CN" altLang="en-US" b="1" dirty="0" smtClean="0">
                  <a:latin typeface="楷体" pitchFamily="49" charset="-122"/>
                  <a:ea typeface="楷体" pitchFamily="49" charset="-122"/>
                </a:rPr>
                <a:t>行星在</a:t>
              </a:r>
              <a:r>
                <a:rPr lang="en-US" altLang="zh-CN" b="1" i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</a:t>
              </a:r>
              <a:r>
                <a:rPr lang="zh-CN" altLang="en-US" b="1" i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、</a:t>
              </a:r>
              <a:r>
                <a:rPr lang="en-US" altLang="zh-CN" b="1" i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B</a:t>
              </a:r>
              <a:r>
                <a:rPr lang="zh-CN" altLang="en-US" b="1" dirty="0" smtClean="0">
                  <a:latin typeface="楷体" pitchFamily="49" charset="-122"/>
                  <a:ea typeface="楷体" pitchFamily="49" charset="-122"/>
                </a:rPr>
                <a:t>附近走过的弧长分别设为</a:t>
              </a:r>
              <a:r>
                <a:rPr lang="en-US" altLang="zh-CN" b="1" i="1" dirty="0" err="1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b="1" cap="all" baseline="-25000" dirty="0" err="1" smtClean="0">
                  <a:latin typeface="楷体" pitchFamily="49" charset="-122"/>
                  <a:ea typeface="楷体" pitchFamily="49" charset="-122"/>
                </a:rPr>
                <a:t>A</a:t>
              </a:r>
              <a:r>
                <a:rPr lang="zh-CN" altLang="en-US" b="1" cap="all" dirty="0" smtClean="0">
                  <a:latin typeface="楷体" pitchFamily="49" charset="-122"/>
                  <a:ea typeface="楷体" pitchFamily="49" charset="-122"/>
                </a:rPr>
                <a:t>和</a:t>
              </a:r>
              <a:r>
                <a:rPr lang="en-US" altLang="zh-CN" b="1" i="1" dirty="0" err="1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b="1" cap="all" baseline="-25000" dirty="0" err="1" smtClean="0">
                  <a:latin typeface="楷体" pitchFamily="49" charset="-122"/>
                  <a:ea typeface="楷体" pitchFamily="49" charset="-122"/>
                </a:rPr>
                <a:t>B</a:t>
              </a:r>
              <a:r>
                <a:rPr lang="zh-CN" altLang="en-US" b="1" cap="all" dirty="0" smtClean="0">
                  <a:latin typeface="楷体" pitchFamily="49" charset="-122"/>
                  <a:ea typeface="楷体" pitchFamily="49" charset="-122"/>
                </a:rPr>
                <a:t>，行星和太阳的连线</a:t>
              </a:r>
              <a:r>
                <a:rPr lang="zh-CN" altLang="en-US" b="1" dirty="0" smtClean="0">
                  <a:latin typeface="楷体" pitchFamily="49" charset="-122"/>
                  <a:ea typeface="楷体" pitchFamily="49" charset="-122"/>
                </a:rPr>
                <a:t>扫</a:t>
              </a: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过的</a:t>
              </a:r>
              <a:r>
                <a:rPr lang="zh-CN" altLang="en-US" b="1" dirty="0" smtClean="0">
                  <a:latin typeface="楷体" pitchFamily="49" charset="-122"/>
                  <a:ea typeface="楷体" pitchFamily="49" charset="-122"/>
                </a:rPr>
                <a:t>面积分别为</a:t>
              </a:r>
              <a:r>
                <a:rPr lang="en-US" altLang="zh-CN" b="1" i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</a:t>
              </a:r>
              <a:r>
                <a:rPr lang="en-US" altLang="zh-CN" b="1" cap="all" baseline="-25000" dirty="0" smtClean="0">
                  <a:latin typeface="楷体" pitchFamily="49" charset="-122"/>
                  <a:ea typeface="楷体" pitchFamily="49" charset="-122"/>
                </a:rPr>
                <a:t>A</a:t>
              </a:r>
              <a:r>
                <a:rPr lang="zh-CN" altLang="en-US" b="1" cap="all" dirty="0" smtClean="0">
                  <a:latin typeface="楷体" pitchFamily="49" charset="-122"/>
                  <a:ea typeface="楷体" pitchFamily="49" charset="-122"/>
                </a:rPr>
                <a:t>和</a:t>
              </a:r>
              <a:r>
                <a:rPr lang="en-US" altLang="zh-CN" b="1" i="1" cap="all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</a:t>
              </a:r>
              <a:r>
                <a:rPr lang="en-US" altLang="zh-CN" b="1" cap="all" baseline="-25000" dirty="0" smtClean="0">
                  <a:latin typeface="楷体" pitchFamily="49" charset="-122"/>
                  <a:ea typeface="楷体" pitchFamily="49" charset="-122"/>
                </a:rPr>
                <a:t>B</a:t>
              </a:r>
              <a:r>
                <a:rPr lang="zh-CN" altLang="en-US" b="1" dirty="0" smtClean="0">
                  <a:latin typeface="楷体" pitchFamily="49" charset="-122"/>
                  <a:ea typeface="楷体" pitchFamily="49" charset="-122"/>
                </a:rPr>
                <a:t>。由开普勒第三定律和扇形面积公式有</a:t>
              </a:r>
              <a:endParaRPr lang="zh-CN" altLang="en-US" b="1" dirty="0">
                <a:latin typeface="楷体" pitchFamily="49" charset="-122"/>
                <a:ea typeface="楷体" pitchFamily="49" charset="-122"/>
              </a:endParaRPr>
            </a:p>
          </p:txBody>
        </p:sp>
        <p:graphicFrame>
          <p:nvGraphicFramePr>
            <p:cNvPr id="7169" name="对象 71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1047340"/>
                </p:ext>
              </p:extLst>
            </p:nvPr>
          </p:nvGraphicFramePr>
          <p:xfrm>
            <a:off x="3956092" y="3557441"/>
            <a:ext cx="1450975" cy="703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1" name="Equation" r:id="rId9" imgW="812520" imgH="393480" progId="Equation.DSMT4">
                    <p:embed/>
                  </p:oleObj>
                </mc:Choice>
                <mc:Fallback>
                  <p:oleObj name="Equation" r:id="rId9" imgW="8125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956092" y="3557441"/>
                          <a:ext cx="1450975" cy="703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对象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9758011"/>
                </p:ext>
              </p:extLst>
            </p:nvPr>
          </p:nvGraphicFramePr>
          <p:xfrm>
            <a:off x="6446034" y="4126462"/>
            <a:ext cx="996950" cy="869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2" name="Equation" r:id="rId11" imgW="495000" imgH="431640" progId="Equation.DSMT4">
                    <p:embed/>
                  </p:oleObj>
                </mc:Choice>
                <mc:Fallback>
                  <p:oleObj name="Equation" r:id="rId11" imgW="49500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446034" y="4126462"/>
                          <a:ext cx="996950" cy="8698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8671939"/>
                </p:ext>
              </p:extLst>
            </p:nvPr>
          </p:nvGraphicFramePr>
          <p:xfrm>
            <a:off x="5671609" y="3557441"/>
            <a:ext cx="817563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3" name="Equation" r:id="rId13" imgW="457200" imgH="431640" progId="Equation.DSMT4">
                    <p:embed/>
                  </p:oleObj>
                </mc:Choice>
                <mc:Fallback>
                  <p:oleObj name="Equation" r:id="rId13" imgW="45720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671609" y="3557441"/>
                          <a:ext cx="817563" cy="771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9626454"/>
                </p:ext>
              </p:extLst>
            </p:nvPr>
          </p:nvGraphicFramePr>
          <p:xfrm>
            <a:off x="3789838" y="4409260"/>
            <a:ext cx="2111375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4" name="Equation" r:id="rId15" imgW="1180800" imgH="228600" progId="Equation.DSMT4">
                    <p:embed/>
                  </p:oleObj>
                </mc:Choice>
                <mc:Fallback>
                  <p:oleObj name="Equation" r:id="rId15" imgW="11808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789838" y="4409260"/>
                          <a:ext cx="2111375" cy="407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308110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44" y="175759"/>
            <a:ext cx="26860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timgsa.baidu.com/timg?image&amp;quality=80&amp;size=b9999_10000&amp;sec=1585449158061&amp;di=041f417c9eee97acf79fed754dc5bbad&amp;imgtype=0&amp;src=http%3A%2F%2Fe.hiphotos.baidu.com%2Fbaike%2Fw%3D268%2Fsign%3Dca8938ed3987e9504217f46a2839531b%2Fb90e7bec54e736d153a7bb2698504fc2d56269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84" y="870874"/>
            <a:ext cx="1787956" cy="13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http://img1.imgtn.bdimg.com/it/u=526574522,3904784553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AutoShape 6" descr="http://img1.imgtn.bdimg.com/it/u=526574522,3904784553&amp;fm=26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94" y="2567608"/>
            <a:ext cx="1873209" cy="108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982503" y="3722309"/>
            <a:ext cx="7460852" cy="939800"/>
            <a:chOff x="982503" y="4203700"/>
            <a:chExt cx="7460852" cy="939800"/>
          </a:xfrm>
        </p:grpSpPr>
        <p:graphicFrame>
          <p:nvGraphicFramePr>
            <p:cNvPr id="14" name="对象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8010085"/>
                </p:ext>
              </p:extLst>
            </p:nvPr>
          </p:nvGraphicFramePr>
          <p:xfrm>
            <a:off x="982503" y="4203700"/>
            <a:ext cx="2974975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2" name="Equation" r:id="rId7" imgW="1447560" imgH="457200" progId="Equation.DSMT4">
                    <p:embed/>
                  </p:oleObj>
                </mc:Choice>
                <mc:Fallback>
                  <p:oleObj name="Equation" r:id="rId7" imgW="144756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82503" y="4203700"/>
                          <a:ext cx="2974975" cy="939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4251366" y="4431277"/>
              <a:ext cx="4191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zh-CN" altLang="en-US" b="1" dirty="0" smtClean="0">
                  <a:solidFill>
                    <a:srgbClr val="C00000"/>
                  </a:solidFill>
                </a:rPr>
                <a:t>与行星无关与中心天体有关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81473"/>
            <a:ext cx="6383009" cy="223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7982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826" y="333375"/>
            <a:ext cx="643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开普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勒发现行星运动三定律的意义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249" y="1018341"/>
            <a:ext cx="8118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1.</a:t>
            </a:r>
            <a:r>
              <a:rPr lang="zh-CN" altLang="en-US" sz="2800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观念上，彻底改变了人类从古希腊时期流传</a:t>
            </a:r>
            <a:r>
              <a:rPr lang="zh-CN" altLang="en-US" sz="28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下来</a:t>
            </a:r>
            <a:r>
              <a:rPr lang="zh-CN" altLang="en-US" sz="2800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的“地球中心”“圆轨道” “匀速圆周运动”等传统的宇宙结构及天体运动观念。</a:t>
            </a:r>
            <a:endParaRPr lang="zh-CN" altLang="en-US" sz="2800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" y="2283698"/>
            <a:ext cx="80718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2.</a:t>
            </a:r>
            <a:r>
              <a:rPr lang="zh-CN" altLang="en-US" sz="2800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方法上，开普勒彻底抛弃了古希腊的“本轮</a:t>
            </a:r>
            <a:r>
              <a:rPr lang="en-US" altLang="zh-CN" sz="2800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-</a:t>
            </a:r>
            <a:r>
              <a:rPr lang="zh-CN" altLang="en-US" sz="2800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均轮”“偏心轮”模型，代之以“椭圆运动模型”；第一次运用数学公式描述行星的运动规律，把天文学研究推向定量化和精确化。</a:t>
            </a:r>
            <a:endParaRPr lang="zh-CN" altLang="en-US" sz="2800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49" y="4099580"/>
            <a:ext cx="764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3.</a:t>
            </a:r>
            <a:r>
              <a:rPr lang="zh-CN" altLang="en-US" sz="2800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为牛顿发现万有引力定律奠定了坚实的基础。</a:t>
            </a:r>
            <a:endParaRPr lang="zh-CN" altLang="en-US" sz="2800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34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4463" y="793750"/>
            <a:ext cx="12350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2376488" y="2360613"/>
            <a:ext cx="4659312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075" y="3508375"/>
            <a:ext cx="4205288" cy="442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kern="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0025" y="257175"/>
            <a:ext cx="472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 smtClean="0">
                <a:solidFill>
                  <a:srgbClr val="FF3300"/>
                </a:solidFill>
                <a:ea typeface="隶书" pitchFamily="49" charset="-122"/>
              </a:rPr>
              <a:t>一、行星运动定律</a:t>
            </a:r>
            <a:endParaRPr lang="zh-CN" altLang="en-US" sz="4000" b="1" dirty="0">
              <a:solidFill>
                <a:srgbClr val="FF3300"/>
              </a:solidFill>
              <a:ea typeface="隶书" pitchFamily="49" charset="-12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31787" y="1752600"/>
            <a:ext cx="41640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所有行星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围绕太阳运动的</a:t>
            </a:r>
            <a:r>
              <a:rPr lang="zh-CN" altLang="en-US" sz="2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轨道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都是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椭圆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太阳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处在椭圆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的一个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焦点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上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1787" y="3029278"/>
            <a:ext cx="4095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/>
              <a:t>这个定律也叫</a:t>
            </a:r>
            <a:r>
              <a:rPr lang="zh-CN" altLang="en-US" b="1" dirty="0">
                <a:solidFill>
                  <a:srgbClr val="FF0000"/>
                </a:solidFill>
              </a:rPr>
              <a:t>轨道定律</a:t>
            </a:r>
            <a:r>
              <a:rPr lang="zh-CN" altLang="en-US" b="1" dirty="0"/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200025" y="1093926"/>
            <a:ext cx="3240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开</a:t>
            </a:r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普勒第一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定律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6" descr="03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46" y="924840"/>
            <a:ext cx="42068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60" name="ShockwaveFlash1" r:id="rId2" imgW="2416490" imgH="1752381"/>
        </mc:Choice>
        <mc:Fallback>
          <p:control name="ShockwaveFlash1" r:id="rId2" imgW="2416490" imgH="175238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38650" y="2324100"/>
                  <a:ext cx="3649663" cy="26479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3713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" y="2269099"/>
            <a:ext cx="2625474" cy="187427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8825" y="888775"/>
            <a:ext cx="8886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zh-CN" b="1" dirty="0" smtClean="0">
                <a:latin typeface="Times New Roman" pitchFamily="18" charset="0"/>
                <a:cs typeface="Times New Roman" pitchFamily="18" charset="0"/>
              </a:rPr>
              <a:t>在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平面内，到两个固定点的距离之和等于定</a:t>
            </a:r>
            <a:r>
              <a:rPr lang="zh-CN" altLang="zh-CN" b="1" dirty="0" smtClean="0">
                <a:latin typeface="Times New Roman" pitchFamily="18" charset="0"/>
                <a:cs typeface="Times New Roman" pitchFamily="18" charset="0"/>
              </a:rPr>
              <a:t>长的点的轨迹叫椭圆。这两个</a:t>
            </a:r>
            <a:r>
              <a:rPr lang="zh-CN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固定点</a:t>
            </a:r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zh-CN" b="1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zh-CN" b="1" dirty="0" smtClean="0">
                <a:latin typeface="Times New Roman" pitchFamily="18" charset="0"/>
                <a:cs typeface="Times New Roman" pitchFamily="18" charset="0"/>
              </a:rPr>
              <a:t>叫椭圆的</a:t>
            </a:r>
            <a:r>
              <a:rPr lang="zh-CN" altLang="zh-C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两个</a:t>
            </a:r>
            <a:r>
              <a:rPr lang="zh-CN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焦点</a:t>
            </a:r>
            <a:r>
              <a:rPr lang="zh-CN" altLang="zh-CN" b="1" dirty="0" smtClean="0">
                <a:latin typeface="Times New Roman" pitchFamily="18" charset="0"/>
                <a:cs typeface="Times New Roman" pitchFamily="18" charset="0"/>
              </a:rPr>
              <a:t>，两个固定点间的距离叫椭圆的</a:t>
            </a:r>
            <a:r>
              <a:rPr lang="zh-CN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焦距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076" y="242444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新魏" pitchFamily="2" charset="-122"/>
                <a:ea typeface="华文新魏" pitchFamily="2" charset="-122"/>
              </a:rPr>
              <a:t>何为椭圆？</a:t>
            </a:r>
            <a:endParaRPr lang="zh-CN" altLang="en-US" sz="36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344641"/>
            <a:ext cx="6214824" cy="244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29076" y="4292554"/>
            <a:ext cx="2371726" cy="377825"/>
            <a:chOff x="552449" y="4273504"/>
            <a:chExt cx="2371726" cy="377825"/>
          </a:xfrm>
        </p:grpSpPr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0314865"/>
                </p:ext>
              </p:extLst>
            </p:nvPr>
          </p:nvGraphicFramePr>
          <p:xfrm>
            <a:off x="552449" y="4273504"/>
            <a:ext cx="1404938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" name="Equation" r:id="rId6" imgW="876240" imgH="228600" progId="Equation.DSMT4">
                    <p:embed/>
                  </p:oleObj>
                </mc:Choice>
                <mc:Fallback>
                  <p:oleObj name="Equation" r:id="rId6" imgW="8762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449" y="4273504"/>
                          <a:ext cx="1404938" cy="3778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6840226"/>
                </p:ext>
              </p:extLst>
            </p:nvPr>
          </p:nvGraphicFramePr>
          <p:xfrm>
            <a:off x="2033588" y="4309321"/>
            <a:ext cx="890587" cy="2849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8" name="Equation" r:id="rId8" imgW="583920" imgH="203040" progId="Equation.DSMT4">
                    <p:embed/>
                  </p:oleObj>
                </mc:Choice>
                <mc:Fallback>
                  <p:oleObj name="Equation" r:id="rId8" imgW="5839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3588" y="4309321"/>
                          <a:ext cx="890587" cy="2849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117123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33372" y="415816"/>
            <a:ext cx="40544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开</a:t>
            </a:r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普勒第二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定律</a:t>
            </a:r>
            <a:endParaRPr lang="zh-CN" altLang="en-US" sz="28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7" descr="E:\物理\高一物理教案\天体运动\万有引力的引入.files\8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92" y="261437"/>
            <a:ext cx="3735408" cy="23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3372" y="2553530"/>
            <a:ext cx="391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这个定律也叫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面积定律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7960" y="1124009"/>
            <a:ext cx="45259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对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任意一颗行星来说，它与太阳的连线在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相等的时间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内扫过的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面积相等</a:t>
            </a:r>
            <a:r>
              <a:rPr lang="zh-CN" altLang="en-US" sz="2800" b="1" dirty="0">
                <a:solidFill>
                  <a:srgbClr val="0000FF"/>
                </a:solidFill>
              </a:rPr>
              <a:t>。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7959" y="3174040"/>
            <a:ext cx="4827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推论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：在离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太阳较近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的位置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，行星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运行的速度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较大，而离太阳较远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的位置，运行速度较小。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53" y="2808682"/>
            <a:ext cx="3296576" cy="211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25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58785" y="478373"/>
            <a:ext cx="33988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开</a:t>
            </a:r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普勒第三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定律</a:t>
            </a:r>
            <a:endParaRPr lang="en-US" altLang="zh-CN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164404"/>
              </p:ext>
            </p:extLst>
          </p:nvPr>
        </p:nvGraphicFramePr>
        <p:xfrm>
          <a:off x="725485" y="3074948"/>
          <a:ext cx="25812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4" imgW="1231560" imgH="457200" progId="Equation.DSMT4">
                  <p:embed/>
                </p:oleObj>
              </mc:Choice>
              <mc:Fallback>
                <p:oleObj name="Equation" r:id="rId4" imgW="1231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5485" y="3074948"/>
                        <a:ext cx="25812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307975" y="1001593"/>
            <a:ext cx="46594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所有行星轨道的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半长轴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三次方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跟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公转周期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二次方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的比值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都相等</a:t>
            </a:r>
            <a:endParaRPr lang="en-US" altLang="zh-CN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25485" y="4049755"/>
            <a:ext cx="1432720" cy="877845"/>
            <a:chOff x="725485" y="3659059"/>
            <a:chExt cx="1432720" cy="877845"/>
          </a:xfrm>
        </p:grpSpPr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2623892"/>
                </p:ext>
              </p:extLst>
            </p:nvPr>
          </p:nvGraphicFramePr>
          <p:xfrm>
            <a:off x="1173955" y="3659059"/>
            <a:ext cx="984250" cy="877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1" name="Equation" r:id="rId6" imgW="469800" imgH="419040" progId="Equation.DSMT4">
                    <p:embed/>
                  </p:oleObj>
                </mc:Choice>
                <mc:Fallback>
                  <p:oleObj name="Equation" r:id="rId6" imgW="46980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73955" y="3659059"/>
                          <a:ext cx="984250" cy="8778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725485" y="388114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itchFamily="49" charset="-122"/>
                  <a:ea typeface="黑体" pitchFamily="49" charset="-122"/>
                </a:rPr>
                <a:t>或</a:t>
              </a:r>
              <a:endParaRPr lang="zh-CN" altLang="en-US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41369" y="4455980"/>
            <a:ext cx="263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zh-CN" altLang="en-US" b="1" dirty="0" smtClean="0"/>
              <a:t>是一个比例系数</a:t>
            </a:r>
            <a:endParaRPr lang="zh-CN" altLang="en-US" b="1" dirty="0"/>
          </a:p>
        </p:txBody>
      </p:sp>
      <p:sp>
        <p:nvSpPr>
          <p:cNvPr id="3" name="AutoShape 82" descr="http://img5.imgtn.bdimg.com/it/u=4091923743,3704367924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AutoShape 84" descr="http://img5.imgtn.bdimg.com/it/u=4091923743,3704367924&amp;fm=26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157" name="Picture 8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76" y="1222361"/>
            <a:ext cx="3749592" cy="233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433179" y="2430217"/>
            <a:ext cx="3836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这个定律也叫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周期定律</a:t>
            </a:r>
            <a:endParaRPr lang="en-US" altLang="zh-CN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0970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7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474700"/>
              </p:ext>
            </p:extLst>
          </p:nvPr>
        </p:nvGraphicFramePr>
        <p:xfrm>
          <a:off x="342900" y="352425"/>
          <a:ext cx="8458200" cy="3621024"/>
        </p:xfrm>
        <a:graphic>
          <a:graphicData uri="http://schemas.openxmlformats.org/drawingml/2006/table">
            <a:tbl>
              <a:tblPr/>
              <a:tblGrid>
                <a:gridCol w="1619250"/>
                <a:gridCol w="1276350"/>
                <a:gridCol w="1905000"/>
                <a:gridCol w="1752600"/>
                <a:gridCol w="1905000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行星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或卫星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中心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天体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半长轴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x10</a:t>
                      </a:r>
                      <a:r>
                        <a:rPr kumimoji="0" lang="en-US" altLang="zh-CN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6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km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公转周期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天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k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水星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太阳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87.97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3.36×10</a:t>
                      </a:r>
                      <a:r>
                        <a:rPr kumimoji="0" lang="en-US" altLang="zh-CN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金星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3.35×10</a:t>
                      </a:r>
                      <a:r>
                        <a:rPr kumimoji="0" lang="en-US" altLang="zh-CN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火星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687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3.36×10</a:t>
                      </a:r>
                      <a:r>
                        <a:rPr kumimoji="0" lang="en-US" altLang="zh-CN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同步卫星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地球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0.0424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1.02×10</a:t>
                      </a:r>
                      <a:r>
                        <a:rPr kumimoji="0" lang="en-US" altLang="zh-CN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月球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0.3844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27.322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1.02×10</a:t>
                      </a:r>
                      <a:r>
                        <a:rPr kumimoji="0" lang="en-US" altLang="zh-CN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13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2022" y="4217787"/>
            <a:ext cx="694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比例系数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与行星无关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而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与中心天体有关</a:t>
            </a:r>
            <a:endParaRPr lang="zh-CN" altLang="en-US" sz="28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38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66675"/>
            <a:ext cx="7246937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9126" y="447675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行星的轨道与圆十分接近，在高中阶段可按圆轨道处理。</a:t>
            </a:r>
            <a:endParaRPr lang="zh-CN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243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2" y="971550"/>
            <a:ext cx="8105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zh-CN" altLang="en-US" sz="2800" b="1" dirty="0" smtClean="0"/>
              <a:t>行星</a:t>
            </a:r>
            <a:r>
              <a:rPr lang="zh-CN" altLang="en-US" sz="2800" b="1" dirty="0"/>
              <a:t>绕太阳运动的</a:t>
            </a:r>
            <a:r>
              <a:rPr lang="zh-CN" altLang="en-US" sz="2800" b="1" dirty="0" smtClean="0"/>
              <a:t>轨道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可以看做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圆轨道</a:t>
            </a:r>
            <a:r>
              <a:rPr lang="zh-CN" altLang="en-US" sz="2800" b="1" dirty="0" smtClean="0"/>
              <a:t>，</a:t>
            </a:r>
            <a:r>
              <a:rPr lang="zh-CN" altLang="en-US" sz="2800" b="1" dirty="0"/>
              <a:t>太阳处在圆心。</a:t>
            </a:r>
          </a:p>
          <a:p>
            <a:pPr marL="457200" indent="-457200">
              <a:buFont typeface="Wingdings" pitchFamily="2" charset="2"/>
              <a:buChar char="u"/>
            </a:pPr>
            <a:r>
              <a:rPr lang="zh-CN" altLang="en-US" sz="2800" b="1" dirty="0" smtClean="0"/>
              <a:t>对</a:t>
            </a:r>
            <a:r>
              <a:rPr lang="zh-CN" altLang="en-US" sz="2800" b="1" dirty="0"/>
              <a:t>某一行星来说</a:t>
            </a:r>
            <a:r>
              <a:rPr lang="zh-CN" altLang="en-US" sz="2800" b="1" dirty="0" smtClean="0"/>
              <a:t>，该行星绕太阳可以视为做</a:t>
            </a:r>
            <a:r>
              <a:rPr lang="zh-CN" altLang="en-US" sz="2800" b="1" dirty="0">
                <a:solidFill>
                  <a:srgbClr val="0000FF"/>
                </a:solidFill>
              </a:rPr>
              <a:t>匀速圆周运动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pPr marL="457200" indent="-457200">
              <a:buFont typeface="Wingdings" pitchFamily="2" charset="2"/>
              <a:buChar char="u"/>
            </a:pPr>
            <a:r>
              <a:rPr lang="zh-CN" altLang="en-US" sz="2800" b="1" dirty="0" smtClean="0"/>
              <a:t>所有</a:t>
            </a:r>
            <a:r>
              <a:rPr lang="zh-CN" altLang="en-US" sz="2800" b="1" dirty="0"/>
              <a:t>行星轨道半径</a:t>
            </a:r>
            <a:r>
              <a:rPr lang="en-US" altLang="zh-CN" sz="2800" b="1" i="1" dirty="0"/>
              <a:t>r </a:t>
            </a:r>
            <a:r>
              <a:rPr lang="zh-CN" altLang="en-US" sz="2800" b="1" dirty="0"/>
              <a:t>的三次方跟它的公转周期</a:t>
            </a:r>
            <a:r>
              <a:rPr lang="en-US" altLang="zh-CN" sz="2800" b="1" i="1" dirty="0"/>
              <a:t>T </a:t>
            </a:r>
            <a:r>
              <a:rPr lang="zh-CN" altLang="en-US" sz="2800" b="1" dirty="0" smtClean="0"/>
              <a:t>的二次方</a:t>
            </a:r>
            <a:r>
              <a:rPr lang="zh-CN" altLang="en-US" sz="2800" b="1" dirty="0"/>
              <a:t>的比值都相等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948353"/>
              </p:ext>
            </p:extLst>
          </p:nvPr>
        </p:nvGraphicFramePr>
        <p:xfrm>
          <a:off x="1654175" y="3744913"/>
          <a:ext cx="98425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4" imgW="469800" imgH="419040" progId="Equation.DSMT4">
                  <p:embed/>
                </p:oleObj>
              </mc:Choice>
              <mc:Fallback>
                <p:oleObj name="Equation" r:id="rId4" imgW="469800" imgH="41904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3744913"/>
                        <a:ext cx="98425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7843"/>
              </p:ext>
            </p:extLst>
          </p:nvPr>
        </p:nvGraphicFramePr>
        <p:xfrm>
          <a:off x="4662488" y="3709988"/>
          <a:ext cx="186213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6" imgW="888840" imgH="507960" progId="Equation.DSMT4">
                  <p:embed/>
                </p:oleObj>
              </mc:Choice>
              <mc:Fallback>
                <p:oleObj name="Equation" r:id="rId6" imgW="888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3709988"/>
                        <a:ext cx="186213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622" y="210185"/>
            <a:ext cx="220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简化处理</a:t>
            </a:r>
            <a:endParaRPr lang="zh-CN" altLang="en-US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7458999" y="3200758"/>
            <a:ext cx="1438275" cy="1490663"/>
          </a:xfrm>
          <a:prstGeom prst="wedgeEllipseCallout">
            <a:avLst>
              <a:gd name="adj1" fmla="val -113939"/>
              <a:gd name="adj2" fmla="val 2281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常用公式</a:t>
            </a:r>
            <a:endParaRPr lang="zh-CN" altLang="en-US" dirty="0"/>
          </a:p>
        </p:txBody>
      </p:sp>
      <p:sp>
        <p:nvSpPr>
          <p:cNvPr id="7" name="右箭头 6"/>
          <p:cNvSpPr/>
          <p:nvPr/>
        </p:nvSpPr>
        <p:spPr>
          <a:xfrm>
            <a:off x="2992582" y="3946089"/>
            <a:ext cx="1330036" cy="56653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8465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23825" y="890587"/>
            <a:ext cx="8915400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en-US" altLang="zh-CN" sz="280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kumimoji="1" lang="zh-CN" altLang="en-US" sz="280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kumimoji="1" lang="en-US" altLang="zh-CN" sz="280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1】</a:t>
            </a:r>
            <a:r>
              <a:rPr kumimoji="1" lang="zh-CN" altLang="en-US" dirty="0" smtClean="0">
                <a:latin typeface="宋体" pitchFamily="2" charset="-122"/>
                <a:ea typeface="宋体" pitchFamily="2" charset="-122"/>
              </a:rPr>
              <a:t>有两颗行星，已知它们</a:t>
            </a:r>
            <a:r>
              <a:rPr kumimoji="1" lang="zh-CN" altLang="en-US" dirty="0">
                <a:latin typeface="宋体" pitchFamily="2" charset="-122"/>
                <a:ea typeface="宋体" pitchFamily="2" charset="-122"/>
              </a:rPr>
              <a:t>绕太阳运转的轨道半径之比是</a:t>
            </a:r>
            <a:r>
              <a:rPr kumimoji="1" lang="en-US" altLang="zh-CN" dirty="0" smtClean="0">
                <a:latin typeface="宋体" pitchFamily="2" charset="-122"/>
                <a:ea typeface="宋体" pitchFamily="2" charset="-122"/>
              </a:rPr>
              <a:t>1:4</a:t>
            </a:r>
            <a:r>
              <a:rPr kumimoji="1" lang="zh-CN" altLang="en-US" dirty="0" smtClean="0">
                <a:latin typeface="宋体" pitchFamily="2" charset="-122"/>
                <a:ea typeface="宋体" pitchFamily="2" charset="-122"/>
              </a:rPr>
              <a:t>，求它们</a:t>
            </a:r>
            <a:r>
              <a:rPr kumimoji="1" lang="zh-CN" altLang="en-US" dirty="0">
                <a:latin typeface="宋体" pitchFamily="2" charset="-122"/>
                <a:ea typeface="宋体" pitchFamily="2" charset="-122"/>
              </a:rPr>
              <a:t>绕太阳运转的周期之</a:t>
            </a:r>
            <a:r>
              <a:rPr kumimoji="1" lang="zh-CN" altLang="en-US" dirty="0" smtClean="0">
                <a:latin typeface="宋体" pitchFamily="2" charset="-122"/>
                <a:ea typeface="宋体" pitchFamily="2" charset="-122"/>
              </a:rPr>
              <a:t>比。</a:t>
            </a:r>
            <a:endParaRPr kumimoji="1" lang="zh-CN" altLang="en-US" dirty="0"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884491"/>
              </p:ext>
            </p:extLst>
          </p:nvPr>
        </p:nvGraphicFramePr>
        <p:xfrm>
          <a:off x="1326490" y="2947650"/>
          <a:ext cx="177006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Equation" r:id="rId4" imgW="888840" imgH="507960" progId="Equation.DSMT4">
                  <p:embed/>
                </p:oleObj>
              </mc:Choice>
              <mc:Fallback>
                <p:oleObj name="Equation" r:id="rId4" imgW="8888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6490" y="2947650"/>
                        <a:ext cx="1770063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692491"/>
              </p:ext>
            </p:extLst>
          </p:nvPr>
        </p:nvGraphicFramePr>
        <p:xfrm>
          <a:off x="3925125" y="2925526"/>
          <a:ext cx="2857500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" name="Equation" r:id="rId6" imgW="1434960" imgH="571320" progId="Equation.DSMT4">
                  <p:embed/>
                </p:oleObj>
              </mc:Choice>
              <mc:Fallback>
                <p:oleObj name="Equation" r:id="rId6" imgW="14349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25125" y="2925526"/>
                        <a:ext cx="2857500" cy="113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00025" y="190494"/>
            <a:ext cx="472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 smtClean="0">
                <a:solidFill>
                  <a:srgbClr val="FF3300"/>
                </a:solidFill>
                <a:ea typeface="隶书" pitchFamily="49" charset="-122"/>
              </a:rPr>
              <a:t>二、例题讲解</a:t>
            </a:r>
            <a:endParaRPr lang="zh-CN" altLang="en-US" sz="4000" b="1" dirty="0">
              <a:solidFill>
                <a:srgbClr val="FF3300"/>
              </a:solidFill>
              <a:ea typeface="隶书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840" y="2336577"/>
            <a:ext cx="374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解：由开普勒第三定律得</a:t>
            </a:r>
            <a:endParaRPr lang="zh-CN" alt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5191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|8.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8.9|9.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8.3|2.6|3.3|12.8|13.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7|14.3|7.3|6.4|14.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1.4|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8|75.1|4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33.6|6.4|18.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7.1|20.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11132</TotalTime>
  <Words>619</Words>
  <Application>Microsoft Office PowerPoint</Application>
  <PresentationFormat>全屏显示(16:9)</PresentationFormat>
  <Paragraphs>70</Paragraphs>
  <Slides>13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1_Office 主题​​</vt:lpstr>
      <vt:lpstr>Equation</vt:lpstr>
      <vt:lpstr> 人类对行星运动规律的认识（二） ——开普勒三定律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254</cp:revision>
  <dcterms:created xsi:type="dcterms:W3CDTF">2020-02-01T11:21:51Z</dcterms:created>
  <dcterms:modified xsi:type="dcterms:W3CDTF">2020-03-29T03:56:20Z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