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heme/theme2.xml" ContentType="application/vnd.openxmlformats-officedocument.theme+xml"/>
  <Override PartName="/ppt/tags/tag111.xml" ContentType="application/vnd.openxmlformats-officedocument.presentationml.tags+xml"/>
  <Override PartName="/ppt/notesSlides/notesSlide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5" r:id="rId2"/>
    <p:sldId id="308" r:id="rId3"/>
    <p:sldId id="348" r:id="rId4"/>
    <p:sldId id="346" r:id="rId5"/>
    <p:sldId id="332" r:id="rId6"/>
    <p:sldId id="326" r:id="rId7"/>
    <p:sldId id="322" r:id="rId8"/>
    <p:sldId id="334" r:id="rId9"/>
    <p:sldId id="351" r:id="rId10"/>
    <p:sldId id="339" r:id="rId11"/>
    <p:sldId id="309" r:id="rId12"/>
    <p:sldId id="329" r:id="rId13"/>
    <p:sldId id="350" r:id="rId14"/>
    <p:sldId id="355" r:id="rId15"/>
    <p:sldId id="352" r:id="rId16"/>
    <p:sldId id="319" r:id="rId17"/>
    <p:sldId id="356" r:id="rId18"/>
    <p:sldId id="330" r:id="rId19"/>
    <p:sldId id="333" r:id="rId20"/>
    <p:sldId id="331" r:id="rId21"/>
    <p:sldId id="341" r:id="rId22"/>
    <p:sldId id="358" r:id="rId23"/>
    <p:sldId id="345" r:id="rId24"/>
    <p:sldId id="347" r:id="rId25"/>
    <p:sldId id="343" r:id="rId26"/>
    <p:sldId id="357" r:id="rId27"/>
    <p:sldId id="271" r:id="rId28"/>
  </p:sldIdLst>
  <p:sldSz cx="9144000" cy="5143500" type="screen16x9"/>
  <p:notesSz cx="6858000" cy="9144000"/>
  <p:defaultTextStyle>
    <a:defPPr>
      <a:defRPr lang="zh-CN"/>
    </a:defPPr>
    <a:lvl1pPr algn="l" rtl="0" fontAlgn="base">
      <a:spcBef>
        <a:spcPct val="0"/>
      </a:spcBef>
      <a:spcAft>
        <a:spcPct val="0"/>
      </a:spcAft>
      <a:defRPr sz="2400" kern="1200">
        <a:solidFill>
          <a:srgbClr val="000000"/>
        </a:solidFill>
        <a:latin typeface="Arial" charset="0"/>
        <a:ea typeface="宋体" charset="-122"/>
        <a:cs typeface="+mn-cs"/>
        <a:sym typeface="Calibri" pitchFamily="34" charset="0"/>
      </a:defRPr>
    </a:lvl1pPr>
    <a:lvl2pPr marL="457200" algn="l" rtl="0" fontAlgn="base">
      <a:spcBef>
        <a:spcPct val="0"/>
      </a:spcBef>
      <a:spcAft>
        <a:spcPct val="0"/>
      </a:spcAft>
      <a:defRPr sz="2400" kern="1200">
        <a:solidFill>
          <a:srgbClr val="000000"/>
        </a:solidFill>
        <a:latin typeface="Arial" charset="0"/>
        <a:ea typeface="宋体" charset="-122"/>
        <a:cs typeface="+mn-cs"/>
        <a:sym typeface="Calibri" pitchFamily="34" charset="0"/>
      </a:defRPr>
    </a:lvl2pPr>
    <a:lvl3pPr marL="914400" algn="l" rtl="0" fontAlgn="base">
      <a:spcBef>
        <a:spcPct val="0"/>
      </a:spcBef>
      <a:spcAft>
        <a:spcPct val="0"/>
      </a:spcAft>
      <a:defRPr sz="2400" kern="1200">
        <a:solidFill>
          <a:srgbClr val="000000"/>
        </a:solidFill>
        <a:latin typeface="Arial" charset="0"/>
        <a:ea typeface="宋体" charset="-122"/>
        <a:cs typeface="+mn-cs"/>
        <a:sym typeface="Calibri" pitchFamily="34" charset="0"/>
      </a:defRPr>
    </a:lvl3pPr>
    <a:lvl4pPr marL="1371600" algn="l" rtl="0" fontAlgn="base">
      <a:spcBef>
        <a:spcPct val="0"/>
      </a:spcBef>
      <a:spcAft>
        <a:spcPct val="0"/>
      </a:spcAft>
      <a:defRPr sz="2400" kern="1200">
        <a:solidFill>
          <a:srgbClr val="000000"/>
        </a:solidFill>
        <a:latin typeface="Arial" charset="0"/>
        <a:ea typeface="宋体" charset="-122"/>
        <a:cs typeface="+mn-cs"/>
        <a:sym typeface="Calibri" pitchFamily="34" charset="0"/>
      </a:defRPr>
    </a:lvl4pPr>
    <a:lvl5pPr marL="1828800" algn="l" rtl="0" fontAlgn="base">
      <a:spcBef>
        <a:spcPct val="0"/>
      </a:spcBef>
      <a:spcAft>
        <a:spcPct val="0"/>
      </a:spcAft>
      <a:defRPr sz="2400" kern="1200">
        <a:solidFill>
          <a:srgbClr val="000000"/>
        </a:solidFill>
        <a:latin typeface="Arial" charset="0"/>
        <a:ea typeface="宋体" charset="-122"/>
        <a:cs typeface="+mn-cs"/>
        <a:sym typeface="Calibri" pitchFamily="34" charset="0"/>
      </a:defRPr>
    </a:lvl5pPr>
    <a:lvl6pPr marL="2286000" algn="l" defTabSz="914400" rtl="0" eaLnBrk="1" latinLnBrk="0" hangingPunct="1">
      <a:defRPr sz="2400" kern="1200">
        <a:solidFill>
          <a:srgbClr val="000000"/>
        </a:solidFill>
        <a:latin typeface="Arial" charset="0"/>
        <a:ea typeface="宋体" charset="-122"/>
        <a:cs typeface="+mn-cs"/>
        <a:sym typeface="Calibri" pitchFamily="34" charset="0"/>
      </a:defRPr>
    </a:lvl6pPr>
    <a:lvl7pPr marL="2743200" algn="l" defTabSz="914400" rtl="0" eaLnBrk="1" latinLnBrk="0" hangingPunct="1">
      <a:defRPr sz="2400" kern="1200">
        <a:solidFill>
          <a:srgbClr val="000000"/>
        </a:solidFill>
        <a:latin typeface="Arial" charset="0"/>
        <a:ea typeface="宋体" charset="-122"/>
        <a:cs typeface="+mn-cs"/>
        <a:sym typeface="Calibri" pitchFamily="34" charset="0"/>
      </a:defRPr>
    </a:lvl7pPr>
    <a:lvl8pPr marL="3200400" algn="l" defTabSz="914400" rtl="0" eaLnBrk="1" latinLnBrk="0" hangingPunct="1">
      <a:defRPr sz="2400" kern="1200">
        <a:solidFill>
          <a:srgbClr val="000000"/>
        </a:solidFill>
        <a:latin typeface="Arial" charset="0"/>
        <a:ea typeface="宋体" charset="-122"/>
        <a:cs typeface="+mn-cs"/>
        <a:sym typeface="Calibri" pitchFamily="34" charset="0"/>
      </a:defRPr>
    </a:lvl8pPr>
    <a:lvl9pPr marL="3657600" algn="l" defTabSz="914400" rtl="0" eaLnBrk="1" latinLnBrk="0" hangingPunct="1">
      <a:defRPr sz="2400" kern="1200">
        <a:solidFill>
          <a:srgbClr val="000000"/>
        </a:solidFill>
        <a:latin typeface="Arial" charset="0"/>
        <a:ea typeface="宋体" charset="-122"/>
        <a:cs typeface="+mn-cs"/>
        <a:sym typeface="Calibri"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9933FF"/>
    <a:srgbClr val="FF0000"/>
    <a:srgbClr val="FF99FF"/>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86" d="100"/>
          <a:sy n="86" d="100"/>
        </p:scale>
        <p:origin x="-906"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pPr lvl="0"/>
            <a:endParaRPr noProof="0">
              <a:sym typeface="Calibri" panose="020F0502020204030204"/>
            </a:endParaRPr>
          </a:p>
        </p:txBody>
      </p:sp>
      <p:sp>
        <p:nvSpPr>
          <p:cNvPr id="110" name="Shape 110"/>
          <p:cNvSpPr>
            <a:spLocks noGrp="1"/>
          </p:cNvSpPr>
          <p:nvPr>
            <p:ph type="body" sz="quarter" idx="1"/>
          </p:nvPr>
        </p:nvSpPr>
        <p:spPr>
          <a:xfrm>
            <a:off x="914400" y="4343400"/>
            <a:ext cx="5029200" cy="4114800"/>
          </a:xfrm>
          <a:prstGeom prst="rect">
            <a:avLst/>
          </a:prstGeom>
        </p:spPr>
        <p:txBody>
          <a:bodyPr vert="horz" wrap="square" lIns="91440" tIns="45720" rIns="91440" bIns="45720" numCol="1" anchor="t" anchorCtr="0" compatLnSpc="1">
            <a:prstTxWarp prst="textNoShape">
              <a:avLst/>
            </a:prstTxWarp>
          </a:bodyPr>
          <a:lstStyle/>
          <a:p>
            <a:pPr lvl="0"/>
            <a:endParaRPr lang="zh-CN" altLang="en-US" smtClean="0">
              <a:sym typeface="Calibri" pitchFamily="34" charset="0"/>
            </a:endParaRPr>
          </a:p>
        </p:txBody>
      </p:sp>
    </p:spTree>
    <p:extLst>
      <p:ext uri="{BB962C8B-B14F-4D97-AF65-F5344CB8AC3E}">
        <p14:creationId xmlns:p14="http://schemas.microsoft.com/office/powerpoint/2010/main" val="1191958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p:spPr>
      </p:sp>
      <p:sp>
        <p:nvSpPr>
          <p:cNvPr id="23554" name="备注占位符 2"/>
          <p:cNvSpPr>
            <a:spLocks noGrp="1"/>
          </p:cNvSpPr>
          <p:nvPr>
            <p:ph type="body" idx="1"/>
          </p:nvPr>
        </p:nvSpPr>
        <p:spPr bwMode="auto">
          <a:noFill/>
        </p:spPr>
        <p:txBody>
          <a:bodyPr/>
          <a:lstStyle/>
          <a:p>
            <a:pPr eaLnBrk="1" hangingPunct="1">
              <a:spcBef>
                <a:spcPct val="0"/>
              </a:spcBef>
            </a:pPr>
            <a:endParaRPr lang="zh-CN" altLang="en-US" smtClean="0">
              <a:solidFill>
                <a:srgbClr val="000000"/>
              </a:solidFill>
              <a:ea typeface="宋体" charset="-122"/>
            </a:endParaRPr>
          </a:p>
        </p:txBody>
      </p:sp>
      <p:sp>
        <p:nvSpPr>
          <p:cNvPr id="23555" name="灯片编号占位符 3"/>
          <p:cNvSpPr>
            <a:spLocks noGrp="1"/>
          </p:cNvSpPr>
          <p:nvPr>
            <p:ph type="sldNum" sz="quarter" idx="4294967295"/>
          </p:nvPr>
        </p:nvSpPr>
        <p:spPr bwMode="auto">
          <a:xfrm>
            <a:off x="0" y="0"/>
            <a:ext cx="0" cy="0"/>
          </a:xfrm>
          <a:prstGeom prst="rect">
            <a:avLst/>
          </a:prstGeom>
          <a:noFill/>
          <a:ln>
            <a:miter lim="800000"/>
            <a:headEnd/>
            <a:tailEnd/>
          </a:ln>
        </p:spPr>
        <p:txBody>
          <a:bodyPr/>
          <a:lstStyle/>
          <a:p>
            <a:pPr hangingPunct="0"/>
            <a:fld id="{B7047A9C-2F53-4015-82A8-3B0D153AAD20}" type="slidenum">
              <a:rPr lang="zh-CN" altLang="en-US" sz="1800">
                <a:latin typeface="Calibri" pitchFamily="34" charset="0"/>
                <a:ea typeface="微软雅黑" pitchFamily="34" charset="-122"/>
              </a:rPr>
              <a:pPr hangingPunct="0"/>
              <a:t>1</a:t>
            </a:fld>
            <a:endParaRPr lang="en-US" altLang="zh-CN" sz="1800">
              <a:latin typeface="Calibri" pitchFamily="34" charset="0"/>
              <a:ea typeface="微软雅黑"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043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6.xml"/><Relationship Id="rId10" Type="http://schemas.openxmlformats.org/officeDocument/2006/relationships/image" Target="../media/image3.png"/><Relationship Id="rId4" Type="http://schemas.openxmlformats.org/officeDocument/2006/relationships/tags" Target="../tags/tag55.xml"/><Relationship Id="rId9" Type="http://schemas.openxmlformats.org/officeDocument/2006/relationships/image" Target="file:///C:\Users\1V994W2\PycharmProjects\PPT_Background_Generation\pic_temp\0_pic_quater_left_up.png"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file:///C:\Users\1V994W2\PycharmProjects\PPT_Background_Generation\pic_temp\pic_sup.png"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66.xml"/><Relationship Id="rId10" Type="http://schemas.openxmlformats.org/officeDocument/2006/relationships/image" Target="../media/image3.png"/><Relationship Id="rId4" Type="http://schemas.openxmlformats.org/officeDocument/2006/relationships/tags" Target="../tags/tag65.xml"/><Relationship Id="rId9" Type="http://schemas.openxmlformats.org/officeDocument/2006/relationships/image" Target="file:///C:\Users\1V994W2\PycharmProjects\PPT_Background_Generation\pic_temp\0_pic_quater_left_up.png"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3.png"/><Relationship Id="rId5" Type="http://schemas.openxmlformats.org/officeDocument/2006/relationships/tags" Target="../tags/tag72.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1.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77.xml"/><Relationship Id="rId7"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3.png"/><Relationship Id="rId5" Type="http://schemas.openxmlformats.org/officeDocument/2006/relationships/tags" Target="../tags/tag84.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3.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3.png"/><Relationship Id="rId5" Type="http://schemas.openxmlformats.org/officeDocument/2006/relationships/tags" Target="../tags/tag91.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0.xml"/><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3.png"/><Relationship Id="rId5" Type="http://schemas.openxmlformats.org/officeDocument/2006/relationships/tags" Target="../tags/tag98.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7.xml"/><Relationship Id="rId9"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file:///C:\Users\1V994W2\PycharmProjects\PPT_Background_Generation\pic_temp\1_pic_quater_left_down.png"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8.png"/><Relationship Id="rId5" Type="http://schemas.openxmlformats.org/officeDocument/2006/relationships/tags" Target="../tags/tag105.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104.xml"/><Relationship Id="rId9"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14.xml"/><Relationship Id="rId10" Type="http://schemas.openxmlformats.org/officeDocument/2006/relationships/image" Target="../media/image3.png"/><Relationship Id="rId4" Type="http://schemas.openxmlformats.org/officeDocument/2006/relationships/tags" Target="../tags/tag13.xml"/><Relationship Id="rId9" Type="http://schemas.openxmlformats.org/officeDocument/2006/relationships/image" Target="file:///C:\Users\1V994W2\PycharmProjects\PPT_Background_Generation\pic_temp\0_pic_quater_left_up.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file:///C:\Users\1V994W2\PycharmProjects\PPT_Background_Generation\pic_temp\pic_half_top.png"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24.xml"/><Relationship Id="rId10" Type="http://schemas.openxmlformats.org/officeDocument/2006/relationships/image" Target="../media/image3.png"/><Relationship Id="rId4" Type="http://schemas.openxmlformats.org/officeDocument/2006/relationships/tags" Target="../tags/tag23.xml"/><Relationship Id="rId9" Type="http://schemas.openxmlformats.org/officeDocument/2006/relationships/image" Target="file:///C:\Users\1V994W2\PycharmProjects\PPT_Background_Generation\pic_temp\0_pic_quater_lef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0.xml"/><Relationship Id="rId10" Type="http://schemas.openxmlformats.org/officeDocument/2006/relationships/image" Target="../media/image3.png"/><Relationship Id="rId4" Type="http://schemas.openxmlformats.org/officeDocument/2006/relationships/tags" Target="../tags/tag29.xml"/><Relationship Id="rId9"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image" Target="file:///C:\Users\1V994W2\PycharmProjects\PPT_Background_Generation\pic_temp\1_pic_quater_right_up.png" TargetMode="External"/><Relationship Id="rId4" Type="http://schemas.openxmlformats.org/officeDocument/2006/relationships/tags" Target="../tags/tag35.xml"/><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44.xml"/><Relationship Id="rId10" Type="http://schemas.openxmlformats.org/officeDocument/2006/relationships/image" Target="../media/image3.png"/><Relationship Id="rId4" Type="http://schemas.openxmlformats.org/officeDocument/2006/relationships/tags" Target="../tags/tag43.xml"/><Relationship Id="rId9" Type="http://schemas.openxmlformats.org/officeDocument/2006/relationships/image" Target="file:///C:\Users\1V994W2\PycharmProjects\PPT_Background_Generation\pic_temp\0_pic_quater_lef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0.xml"/><Relationship Id="rId10" Type="http://schemas.openxmlformats.org/officeDocument/2006/relationships/image" Target="../media/image3.png"/><Relationship Id="rId4" Type="http://schemas.openxmlformats.org/officeDocument/2006/relationships/tags" Target="../tags/tag49.xml"/><Relationship Id="rId9" Type="http://schemas.openxmlformats.org/officeDocument/2006/relationships/image" Target="file:///C:\Users\1V994W2\PycharmProjects\PPT_Background_Generation\pic_temp\0_pic_quater_left_up.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6" name="文本占位符 5"/>
          <p:cNvSpPr>
            <a:spLocks noGrp="1"/>
          </p:cNvSpPr>
          <p:nvPr>
            <p:ph type="body" sz="quarter" idx="16"/>
          </p:nvPr>
        </p:nvSpPr>
        <p:spPr>
          <a:xfrm>
            <a:off x="4824418" y="3497935"/>
            <a:ext cx="1433036" cy="306743"/>
          </a:xfrm>
          <a:prstGeom prst="rect">
            <a:avLst/>
          </a:prstGeom>
        </p:spPr>
        <p:txBody>
          <a:bodyPr lIns="0" tIns="0" rIns="0" bIns="0" anchor="t" anchorCtr="0"/>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p>
        </p:txBody>
      </p:sp>
      <p:sp>
        <p:nvSpPr>
          <p:cNvPr id="4" name="文本占位符 3"/>
          <p:cNvSpPr>
            <a:spLocks noGrp="1"/>
          </p:cNvSpPr>
          <p:nvPr>
            <p:ph type="body" sz="quarter" idx="15"/>
          </p:nvPr>
        </p:nvSpPr>
        <p:spPr>
          <a:xfrm>
            <a:off x="4824418" y="3854214"/>
            <a:ext cx="1433036" cy="306743"/>
          </a:xfrm>
          <a:prstGeom prst="rect">
            <a:avLst/>
          </a:prstGeom>
        </p:spPr>
        <p:txBody>
          <a:bodyPr lIns="0" tIns="0" rIns="0" bIns="0" anchor="t" anchorCtr="0"/>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p>
        </p:txBody>
      </p:sp>
      <p:sp>
        <p:nvSpPr>
          <p:cNvPr id="3" name="副标题 2"/>
          <p:cNvSpPr>
            <a:spLocks noGrp="1"/>
          </p:cNvSpPr>
          <p:nvPr>
            <p:ph type="subTitle" idx="14"/>
          </p:nvPr>
        </p:nvSpPr>
        <p:spPr>
          <a:xfrm>
            <a:off x="4824417" y="2391469"/>
            <a:ext cx="3619500" cy="833540"/>
          </a:xfrm>
        </p:spPr>
        <p:txBody>
          <a:bodyPr lIns="0" tIns="0" rIns="0" bIns="0" anchor="t" anchorCtr="0"/>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单击此处编辑母版副标题样式</a:t>
            </a:r>
          </a:p>
        </p:txBody>
      </p:sp>
      <p:sp>
        <p:nvSpPr>
          <p:cNvPr id="2" name="标题 1"/>
          <p:cNvSpPr>
            <a:spLocks noGrp="1"/>
          </p:cNvSpPr>
          <p:nvPr>
            <p:ph type="ctrTitle" idx="13"/>
          </p:nvPr>
        </p:nvSpPr>
        <p:spPr>
          <a:xfrm>
            <a:off x="4824418" y="1509822"/>
            <a:ext cx="3619024" cy="728276"/>
          </a:xfrm>
        </p:spPr>
        <p:txBody>
          <a:bodyPr lIns="0" tIns="0" rIns="0" bIns="0"/>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单击此处编辑母版标题样式</a:t>
            </a:r>
          </a:p>
        </p:txBody>
      </p:sp>
      <p:sp>
        <p:nvSpPr>
          <p:cNvPr id="7" name="日期占位符 15"/>
          <p:cNvSpPr>
            <a:spLocks noGrp="1"/>
          </p:cNvSpPr>
          <p:nvPr>
            <p:ph type="dt" sz="half" idx="17"/>
            <p:custDataLst>
              <p:tags r:id="rId1"/>
            </p:custDataLst>
          </p:nvPr>
        </p:nvSpPr>
        <p:spPr/>
        <p:txBody>
          <a:bodyPr/>
          <a:lstStyle>
            <a:lvl1pPr>
              <a:defRPr>
                <a:latin typeface="Arial" panose="020B0604020202020204" pitchFamily="34" charset="0"/>
                <a:ea typeface="微软雅黑" panose="020B0503020204020204" charset="-122"/>
              </a:defRPr>
            </a:lvl1pPr>
          </a:lstStyle>
          <a:p>
            <a:pPr>
              <a:defRPr/>
            </a:pPr>
            <a:fld id="{A9A43B35-5597-4661-BAA6-49233E9A7693}" type="datetime1">
              <a:rPr lang="zh-CN" altLang="en-US" smtClean="0"/>
              <a:t>2020/3/28</a:t>
            </a:fld>
            <a:endParaRPr lang="zh-CN" altLang="en-US"/>
          </a:p>
        </p:txBody>
      </p:sp>
      <p:sp>
        <p:nvSpPr>
          <p:cNvPr id="8" name="页脚占位符 16"/>
          <p:cNvSpPr>
            <a:spLocks noGrp="1"/>
          </p:cNvSpPr>
          <p:nvPr>
            <p:ph type="ftr" sz="quarter" idx="18"/>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17"/>
          <p:cNvSpPr>
            <a:spLocks noGrp="1"/>
          </p:cNvSpPr>
          <p:nvPr>
            <p:ph type="sldNum" sz="quarter" idx="19"/>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7F80C913-74FB-42F5-94C7-B7DA36636D0E}"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3" name="组合 1"/>
          <p:cNvGrpSpPr>
            <a:grpSpLocks/>
          </p:cNvGrpSpPr>
          <p:nvPr>
            <p:custDataLst>
              <p:tags r:id="rId1"/>
            </p:custDataLst>
          </p:nvPr>
        </p:nvGrpSpPr>
        <p:grpSpPr bwMode="auto">
          <a:xfrm>
            <a:off x="0" y="0"/>
            <a:ext cx="9144000" cy="441325"/>
            <a:chOff x="0" y="0"/>
            <a:chExt cx="12192000" cy="588767"/>
          </a:xfrm>
        </p:grpSpPr>
        <p:pic>
          <p:nvPicPr>
            <p:cNvPr id="4" name="图片 7"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5" name="图片 5"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7" name="内容占位符 6"/>
          <p:cNvSpPr>
            <a:spLocks noGrp="1"/>
          </p:cNvSpPr>
          <p:nvPr>
            <p:ph sz="quarter" idx="13"/>
          </p:nvPr>
        </p:nvSpPr>
        <p:spPr>
          <a:xfrm>
            <a:off x="502448" y="714469"/>
            <a:ext cx="8139178" cy="4042179"/>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日期占位符 2"/>
          <p:cNvSpPr>
            <a:spLocks noGrp="1"/>
          </p:cNvSpPr>
          <p:nvPr>
            <p:ph type="dt" sz="half" idx="14"/>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6615B80D-580D-4B12-8754-C20F064D3E92}" type="datetime1">
              <a:rPr lang="zh-CN" altLang="en-US" smtClean="0"/>
              <a:t>2020/3/28</a:t>
            </a:fld>
            <a:endParaRPr lang="zh-CN" altLang="en-US"/>
          </a:p>
        </p:txBody>
      </p:sp>
      <p:sp>
        <p:nvSpPr>
          <p:cNvPr id="8" name="页脚占位符 3"/>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4"/>
          <p:cNvSpPr>
            <a:spLocks noGrp="1"/>
          </p:cNvSpPr>
          <p:nvPr>
            <p:ph type="sldNum"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80F7B07C-C9E2-4124-8524-65C5CC7B2EC0}"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4" name="图片 5" descr="C:\Users\1V994W2\PycharmProjects\PPT_Background_Generation\pic_temp\pic_sup.png"/>
          <p:cNvPicPr>
            <a:picLocks noChangeAspect="1" noChangeArrowheads="1"/>
          </p:cNvPicPr>
          <p:nvPr>
            <p:custDataLst>
              <p:tags r:id="rId1"/>
            </p:custDataLst>
          </p:nvPr>
        </p:nvPicPr>
        <p:blipFill>
          <a:blip r:embed="rId6" r:link="rId7" cstate="print"/>
          <a:srcRect/>
          <a:stretch>
            <a:fillRect/>
          </a:stretch>
        </p:blipFill>
        <p:spPr bwMode="auto">
          <a:xfrm>
            <a:off x="0" y="0"/>
            <a:ext cx="9144000" cy="5143500"/>
          </a:xfrm>
          <a:prstGeom prst="rect">
            <a:avLst/>
          </a:prstGeom>
          <a:noFill/>
          <a:ln w="9525">
            <a:noFill/>
            <a:miter lim="800000"/>
            <a:headEnd/>
            <a:tailEnd/>
          </a:ln>
        </p:spPr>
      </p:pic>
      <p:sp>
        <p:nvSpPr>
          <p:cNvPr id="7" name="文本占位符 6"/>
          <p:cNvSpPr>
            <a:spLocks noGrp="1"/>
          </p:cNvSpPr>
          <p:nvPr>
            <p:ph type="body" idx="14"/>
          </p:nvPr>
        </p:nvSpPr>
        <p:spPr>
          <a:xfrm>
            <a:off x="4953000" y="2739014"/>
            <a:ext cx="3619500" cy="833540"/>
          </a:xfrm>
        </p:spPr>
        <p:txBody>
          <a:bodyPr lIns="0" tIns="0" rIns="0" bIns="0" anchor="t" anchorCtr="0"/>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p>
        </p:txBody>
      </p:sp>
      <p:sp>
        <p:nvSpPr>
          <p:cNvPr id="2" name="标题 1"/>
          <p:cNvSpPr>
            <a:spLocks noGrp="1"/>
          </p:cNvSpPr>
          <p:nvPr>
            <p:ph type="title" idx="13"/>
          </p:nvPr>
        </p:nvSpPr>
        <p:spPr>
          <a:xfrm>
            <a:off x="4953000" y="1571581"/>
            <a:ext cx="3619024" cy="1014061"/>
          </a:xfrm>
        </p:spPr>
        <p:txBody>
          <a:bodyPr lIns="0" tIns="0" rIns="0" bIns="0"/>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单击此处编辑母版标题样式</a:t>
            </a:r>
          </a:p>
        </p:txBody>
      </p:sp>
      <p:sp>
        <p:nvSpPr>
          <p:cNvPr id="5" name="日期占位符 2"/>
          <p:cNvSpPr>
            <a:spLocks noGrp="1"/>
          </p:cNvSpPr>
          <p:nvPr>
            <p:ph type="dt" sz="half" idx="15"/>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D69620C8-DE26-4DD0-9795-4D543E9533F4}" type="datetime1">
              <a:rPr lang="zh-CN" altLang="en-US" smtClean="0"/>
              <a:t>2020/3/28</a:t>
            </a:fld>
            <a:endParaRPr lang="zh-CN" altLang="en-US"/>
          </a:p>
        </p:txBody>
      </p:sp>
      <p:sp>
        <p:nvSpPr>
          <p:cNvPr id="6"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7"/>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43C70DD7-9886-4A58-B456-597EBA6CC472}"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3" name="组合 7"/>
          <p:cNvGrpSpPr>
            <a:grpSpLocks/>
          </p:cNvGrpSpPr>
          <p:nvPr>
            <p:custDataLst>
              <p:tags r:id="rId1"/>
            </p:custDataLst>
          </p:nvPr>
        </p:nvGrpSpPr>
        <p:grpSpPr bwMode="auto">
          <a:xfrm>
            <a:off x="0" y="0"/>
            <a:ext cx="9144000" cy="441325"/>
            <a:chOff x="0" y="0"/>
            <a:chExt cx="12192000" cy="588767"/>
          </a:xfrm>
        </p:grpSpPr>
        <p:pic>
          <p:nvPicPr>
            <p:cNvPr id="4" name="图片 6"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5" name="图片 5"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4"/>
            <a:ext cx="8139178" cy="33151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6" name="日期占位符 2"/>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74ADB9E9-4605-486B-A02F-1152F68C92E1}" type="datetime1">
              <a:rPr lang="zh-CN" altLang="en-US" smtClean="0"/>
              <a:t>2020/3/28</a:t>
            </a:fld>
            <a:endParaRPr lang="zh-CN" altLang="en-US"/>
          </a:p>
        </p:txBody>
      </p:sp>
      <p:sp>
        <p:nvSpPr>
          <p:cNvPr id="7" name="页脚占位符 3"/>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3F354268-7818-4484-BF53-45B74DD02143}" type="slidenum">
              <a:rPr lang="zh-CN" altLang="en-US"/>
              <a:pPr>
                <a:defRPr/>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4" name="矩形 9"/>
          <p:cNvSpPr/>
          <p:nvPr>
            <p:custDataLst>
              <p:tags r:id="rId1"/>
            </p:custDataLst>
          </p:nvPr>
        </p:nvSpPr>
        <p:spPr>
          <a:xfrm>
            <a:off x="219075" y="228600"/>
            <a:ext cx="8705850" cy="468788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5" name="组合 5"/>
          <p:cNvGrpSpPr>
            <a:grpSpLocks/>
          </p:cNvGrpSpPr>
          <p:nvPr>
            <p:custDataLst>
              <p:tags r:id="rId2"/>
            </p:custDataLst>
          </p:nvPr>
        </p:nvGrpSpPr>
        <p:grpSpPr bwMode="auto">
          <a:xfrm>
            <a:off x="0" y="0"/>
            <a:ext cx="9144000" cy="441325"/>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0" y="0"/>
              <a:ext cx="720090" cy="588767"/>
            </a:xfrm>
            <a:prstGeom prst="rect">
              <a:avLst/>
            </a:prstGeom>
            <a:noFill/>
            <a:ln w="9525">
              <a:noFill/>
              <a:miter lim="800000"/>
              <a:headEnd/>
              <a:tailEnd/>
            </a:ln>
          </p:spPr>
        </p:pic>
        <p:pic>
          <p:nvPicPr>
            <p:cNvPr id="8"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961200" y="937016"/>
            <a:ext cx="7219800" cy="542767"/>
          </a:xfrm>
        </p:spPr>
        <p:txBody>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nvPr>
        </p:nvSpPr>
        <p:spPr>
          <a:xfrm>
            <a:off x="960835" y="1622900"/>
            <a:ext cx="7219950" cy="2584219"/>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2"/>
          <p:cNvSpPr>
            <a:spLocks noGrp="1"/>
          </p:cNvSpPr>
          <p:nvPr>
            <p:ph type="dt" sz="half" idx="14"/>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CFC1E376-A6A3-4692-8C00-827736C62C56}" type="datetime1">
              <a:rPr lang="zh-CN" altLang="en-US" smtClean="0"/>
              <a:t>2020/3/28</a:t>
            </a:fld>
            <a:endParaRPr lang="zh-CN" altLang="en-US"/>
          </a:p>
        </p:txBody>
      </p:sp>
      <p:sp>
        <p:nvSpPr>
          <p:cNvPr id="10"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DA5C30B3-E09D-48E3-B46B-3341BDCEACDF}" type="slidenum">
              <a:rPr lang="zh-CN" altLang="en-US"/>
              <a:pPr>
                <a:defRPr/>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5" name="矩形 9"/>
          <p:cNvSpPr/>
          <p:nvPr>
            <p:custDataLst>
              <p:tags r:id="rId1"/>
            </p:custDataLst>
          </p:nvPr>
        </p:nvSpPr>
        <p:spPr>
          <a:xfrm>
            <a:off x="0" y="0"/>
            <a:ext cx="3617913"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pic>
        <p:nvPicPr>
          <p:cNvPr id="6" name="图片 7" descr="C:\Users\1V994W2\PycharmProjects\PPT_Background_Generation\pic_temp\0_pic_quater_left_up.png"/>
          <p:cNvPicPr>
            <a:picLocks noChangeAspect="1" noChangeArrowheads="1"/>
          </p:cNvPicPr>
          <p:nvPr>
            <p:custDataLst>
              <p:tags r:id="rId2"/>
            </p:custDataLst>
          </p:nvPr>
        </p:nvPicPr>
        <p:blipFill>
          <a:blip r:embed="rId7" r:link="rId8" cstate="print"/>
          <a:srcRect/>
          <a:stretch>
            <a:fillRect/>
          </a:stretch>
        </p:blipFill>
        <p:spPr bwMode="auto">
          <a:xfrm>
            <a:off x="8604250" y="0"/>
            <a:ext cx="539750" cy="441325"/>
          </a:xfrm>
          <a:prstGeom prst="rect">
            <a:avLst/>
          </a:prstGeom>
          <a:noFill/>
          <a:ln w="9525">
            <a:noFill/>
            <a:miter lim="800000"/>
            <a:headEnd/>
            <a:tailEnd/>
          </a:ln>
        </p:spPr>
      </p:pic>
      <p:sp>
        <p:nvSpPr>
          <p:cNvPr id="2" name="标题 1"/>
          <p:cNvSpPr>
            <a:spLocks noGrp="1"/>
          </p:cNvSpPr>
          <p:nvPr>
            <p:ph type="title"/>
          </p:nvPr>
        </p:nvSpPr>
        <p:spPr>
          <a:xfrm>
            <a:off x="437400" y="577871"/>
            <a:ext cx="2970000" cy="661582"/>
          </a:xfrm>
        </p:spPr>
        <p:txBody>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文本占位符 6"/>
          <p:cNvSpPr>
            <a:spLocks noGrp="1"/>
          </p:cNvSpPr>
          <p:nvPr>
            <p:ph type="body" sz="quarter" idx="13"/>
          </p:nvPr>
        </p:nvSpPr>
        <p:spPr>
          <a:xfrm>
            <a:off x="440100" y="1323163"/>
            <a:ext cx="2967300" cy="3070279"/>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nvPr>
        </p:nvSpPr>
        <p:spPr>
          <a:xfrm>
            <a:off x="3825900" y="577525"/>
            <a:ext cx="4860000" cy="3816424"/>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FFAB75C9-C1CE-4EC2-AABF-D29692667902}" type="datetime1">
              <a:rPr lang="zh-CN" altLang="en-US" smtClean="0"/>
              <a:t>2020/3/28</a:t>
            </a:fld>
            <a:endParaRPr lang="zh-CN" altLang="en-US"/>
          </a:p>
        </p:txBody>
      </p:sp>
      <p:sp>
        <p:nvSpPr>
          <p:cNvPr id="10"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8EB34208-2F8D-479A-82FC-DF5C3F330CD2}" type="slidenum">
              <a:rPr lang="zh-CN" altLang="en-US"/>
              <a:pPr>
                <a:defRPr/>
              </a:pPr>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5" name="矩形 10"/>
          <p:cNvSpPr/>
          <p:nvPr>
            <p:custDataLst>
              <p:tags r:id="rId1"/>
            </p:custDataLst>
          </p:nvPr>
        </p:nvSpPr>
        <p:spPr>
          <a:xfrm>
            <a:off x="0" y="0"/>
            <a:ext cx="9144000" cy="199866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6" name="组合 5"/>
          <p:cNvGrpSpPr>
            <a:grpSpLocks/>
          </p:cNvGrpSpPr>
          <p:nvPr>
            <p:custDataLst>
              <p:tags r:id="rId2"/>
            </p:custDataLst>
          </p:nvPr>
        </p:nvGrpSpPr>
        <p:grpSpPr bwMode="auto">
          <a:xfrm>
            <a:off x="0" y="0"/>
            <a:ext cx="9144000" cy="441325"/>
            <a:chOff x="0" y="0"/>
            <a:chExt cx="12192000" cy="588767"/>
          </a:xfrm>
        </p:grpSpPr>
        <p:pic>
          <p:nvPicPr>
            <p:cNvPr id="8" name="图片 9"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0" y="0"/>
              <a:ext cx="720090" cy="588767"/>
            </a:xfrm>
            <a:prstGeom prst="rect">
              <a:avLst/>
            </a:prstGeom>
            <a:noFill/>
            <a:ln w="9525">
              <a:noFill/>
              <a:miter lim="800000"/>
              <a:headEnd/>
              <a:tailEnd/>
            </a:ln>
          </p:spPr>
        </p:pic>
        <p:pic>
          <p:nvPicPr>
            <p:cNvPr id="10"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459000" y="585972"/>
            <a:ext cx="8232300" cy="469858"/>
          </a:xfrm>
        </p:spPr>
        <p:txBody>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7" name="文本占位符 6"/>
          <p:cNvSpPr>
            <a:spLocks noGrp="1"/>
          </p:cNvSpPr>
          <p:nvPr>
            <p:ph type="body" sz="quarter" idx="13"/>
          </p:nvPr>
        </p:nvSpPr>
        <p:spPr>
          <a:xfrm>
            <a:off x="459000" y="1244854"/>
            <a:ext cx="8231981" cy="621077"/>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nvPr>
        </p:nvSpPr>
        <p:spPr>
          <a:xfrm>
            <a:off x="459581" y="2106260"/>
            <a:ext cx="8224200" cy="257341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5C7E540D-2AE6-4881-A6BF-18D5E78D2065}" type="datetime1">
              <a:rPr lang="zh-CN" altLang="en-US" smtClean="0"/>
              <a:t>2020/3/28</a:t>
            </a:fld>
            <a:endParaRPr lang="zh-CN" altLang="en-US"/>
          </a:p>
        </p:txBody>
      </p:sp>
      <p:sp>
        <p:nvSpPr>
          <p:cNvPr id="12"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EACCBF0F-8399-4AB5-9A64-7E0F6F8819BD}" type="slidenum">
              <a:rPr lang="zh-CN" altLang="en-US"/>
              <a:pPr>
                <a:defRPr/>
              </a:pPr>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5" name="矩形 10"/>
          <p:cNvSpPr/>
          <p:nvPr>
            <p:custDataLst>
              <p:tags r:id="rId1"/>
            </p:custDataLst>
          </p:nvPr>
        </p:nvSpPr>
        <p:spPr>
          <a:xfrm>
            <a:off x="0" y="3771900"/>
            <a:ext cx="9144000" cy="13716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6" name="组合 5"/>
          <p:cNvGrpSpPr>
            <a:grpSpLocks/>
          </p:cNvGrpSpPr>
          <p:nvPr>
            <p:custDataLst>
              <p:tags r:id="rId2"/>
            </p:custDataLst>
          </p:nvPr>
        </p:nvGrpSpPr>
        <p:grpSpPr bwMode="auto">
          <a:xfrm>
            <a:off x="0" y="0"/>
            <a:ext cx="9144000" cy="441325"/>
            <a:chOff x="0" y="0"/>
            <a:chExt cx="12192000" cy="588767"/>
          </a:xfrm>
        </p:grpSpPr>
        <p:pic>
          <p:nvPicPr>
            <p:cNvPr id="8" name="图片 9"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0" y="0"/>
              <a:ext cx="720090" cy="588767"/>
            </a:xfrm>
            <a:prstGeom prst="rect">
              <a:avLst/>
            </a:prstGeom>
            <a:noFill/>
            <a:ln w="9525">
              <a:noFill/>
              <a:miter lim="800000"/>
              <a:headEnd/>
              <a:tailEnd/>
            </a:ln>
          </p:spPr>
        </p:pic>
        <p:pic>
          <p:nvPicPr>
            <p:cNvPr id="10"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453600" y="502262"/>
            <a:ext cx="8232300" cy="423952"/>
          </a:xfrm>
        </p:spPr>
        <p:txBody>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nvPr>
        </p:nvSpPr>
        <p:spPr>
          <a:xfrm>
            <a:off x="453628" y="1261056"/>
            <a:ext cx="8243100" cy="240869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nvPr>
        </p:nvSpPr>
        <p:spPr>
          <a:xfrm>
            <a:off x="445500" y="3885780"/>
            <a:ext cx="8251200" cy="758794"/>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1"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F94CADB6-980C-41F2-8A26-520B688D1D7B}" type="datetime1">
              <a:rPr lang="zh-CN" altLang="en-US" smtClean="0"/>
              <a:t>2020/3/28</a:t>
            </a:fld>
            <a:endParaRPr lang="zh-CN" altLang="en-US"/>
          </a:p>
        </p:txBody>
      </p:sp>
      <p:sp>
        <p:nvSpPr>
          <p:cNvPr id="12"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90AE3BD8-F865-4970-916F-FC818A9AB2D6}" type="slidenum">
              <a:rPr lang="zh-CN" altLang="en-US"/>
              <a:pPr>
                <a:defRPr/>
              </a:pPr>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13"/>
          <p:cNvSpPr/>
          <p:nvPr>
            <p:custDataLst>
              <p:tags r:id="rId1"/>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10" name="组合 5"/>
          <p:cNvGrpSpPr>
            <a:grpSpLocks/>
          </p:cNvGrpSpPr>
          <p:nvPr>
            <p:custDataLst>
              <p:tags r:id="rId2"/>
            </p:custDataLst>
          </p:nvPr>
        </p:nvGrpSpPr>
        <p:grpSpPr bwMode="auto">
          <a:xfrm>
            <a:off x="0" y="4702175"/>
            <a:ext cx="9144000" cy="441325"/>
            <a:chOff x="0" y="6269233"/>
            <a:chExt cx="12192000" cy="588767"/>
          </a:xfrm>
        </p:grpSpPr>
        <p:pic>
          <p:nvPicPr>
            <p:cNvPr id="12" name="图片 11"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11471910" y="6269233"/>
              <a:ext cx="720090" cy="588767"/>
            </a:xfrm>
            <a:prstGeom prst="rect">
              <a:avLst/>
            </a:prstGeom>
            <a:noFill/>
            <a:ln w="9525">
              <a:noFill/>
              <a:miter lim="800000"/>
              <a:headEnd/>
              <a:tailEnd/>
            </a:ln>
          </p:spPr>
        </p:pic>
        <p:pic>
          <p:nvPicPr>
            <p:cNvPr id="14" name="图片 9" descr="C:\Users\1V994W2\PycharmProjects\PPT_Background_Generation\pic_temp\1_pic_quater_right_up.png"/>
            <p:cNvPicPr>
              <a:picLocks noChangeAspect="1" noChangeArrowheads="1"/>
            </p:cNvPicPr>
            <p:nvPr userDrawn="1">
              <p:custDataLst>
                <p:tags r:id="rId7"/>
              </p:custDataLst>
            </p:nvPr>
          </p:nvPicPr>
          <p:blipFill>
            <a:blip r:embed="rId11" r:link="rId12" cstate="print"/>
            <a:srcRect/>
            <a:stretch>
              <a:fillRect/>
            </a:stretch>
          </p:blipFill>
          <p:spPr bwMode="auto">
            <a:xfrm>
              <a:off x="0" y="6269233"/>
              <a:ext cx="720090" cy="588767"/>
            </a:xfrm>
            <a:prstGeom prst="rect">
              <a:avLst/>
            </a:prstGeom>
            <a:noFill/>
            <a:ln w="9525">
              <a:noFill/>
              <a:miter lim="800000"/>
              <a:headEnd/>
              <a:tailEnd/>
            </a:ln>
          </p:spPr>
        </p:pic>
      </p:grpSp>
      <p:sp>
        <p:nvSpPr>
          <p:cNvPr id="2" name="标题 1"/>
          <p:cNvSpPr>
            <a:spLocks noGrp="1"/>
          </p:cNvSpPr>
          <p:nvPr>
            <p:ph type="title"/>
          </p:nvPr>
        </p:nvSpPr>
        <p:spPr>
          <a:xfrm>
            <a:off x="434700" y="178222"/>
            <a:ext cx="8278200" cy="33151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nvPr>
        </p:nvSpPr>
        <p:spPr>
          <a:xfrm>
            <a:off x="434700" y="1247554"/>
            <a:ext cx="4006800" cy="217106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nvPr>
        </p:nvSpPr>
        <p:spPr>
          <a:xfrm>
            <a:off x="4681800" y="1247554"/>
            <a:ext cx="4025700" cy="217106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nvPr>
        </p:nvSpPr>
        <p:spPr>
          <a:xfrm>
            <a:off x="429300" y="3613046"/>
            <a:ext cx="4006800" cy="585972"/>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nvPr>
        </p:nvSpPr>
        <p:spPr>
          <a:xfrm>
            <a:off x="4689900" y="3610346"/>
            <a:ext cx="4025700" cy="585972"/>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5" name="日期占位符 2"/>
          <p:cNvSpPr>
            <a:spLocks noGrp="1"/>
          </p:cNvSpPr>
          <p:nvPr>
            <p:ph type="dt" sz="half" idx="17"/>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BEF42548-5AD1-45D1-8052-820178291CA4}" type="datetime1">
              <a:rPr lang="zh-CN" altLang="en-US" smtClean="0"/>
              <a:t>2020/3/28</a:t>
            </a:fld>
            <a:endParaRPr lang="zh-CN" altLang="en-US"/>
          </a:p>
        </p:txBody>
      </p:sp>
      <p:sp>
        <p:nvSpPr>
          <p:cNvPr id="16" name="页脚占位符 3"/>
          <p:cNvSpPr>
            <a:spLocks noGrp="1"/>
          </p:cNvSpPr>
          <p:nvPr>
            <p:ph type="ftr" sz="quarter" idx="18"/>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7" name="灯片编号占位符 4"/>
          <p:cNvSpPr>
            <a:spLocks noGrp="1"/>
          </p:cNvSpPr>
          <p:nvPr>
            <p:ph type="sldNum" sz="quarter" idx="19"/>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1AB80EB0-7785-4E7B-B9B6-14C3C931A969}" type="slidenum">
              <a:rPr lang="zh-CN" altLang="en-US"/>
              <a:pPr>
                <a:defRPr/>
              </a:pPr>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4" name="矩形 9"/>
          <p:cNvSpPr/>
          <p:nvPr>
            <p:custDataLst>
              <p:tags r:id="rId1"/>
            </p:custDataLst>
          </p:nvPr>
        </p:nvSpPr>
        <p:spPr>
          <a:xfrm>
            <a:off x="0" y="715963"/>
            <a:ext cx="9144000" cy="371316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5" name="组合 5"/>
          <p:cNvGrpSpPr>
            <a:grpSpLocks/>
          </p:cNvGrpSpPr>
          <p:nvPr>
            <p:custDataLst>
              <p:tags r:id="rId2"/>
            </p:custDataLst>
          </p:nvPr>
        </p:nvGrpSpPr>
        <p:grpSpPr bwMode="auto">
          <a:xfrm>
            <a:off x="0" y="4149725"/>
            <a:ext cx="9144000" cy="993775"/>
            <a:chOff x="0" y="5533275"/>
            <a:chExt cx="12191999" cy="1324725"/>
          </a:xfrm>
        </p:grpSpPr>
        <p:pic>
          <p:nvPicPr>
            <p:cNvPr id="6" name="图片 8"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10571797" y="5533275"/>
              <a:ext cx="1620202" cy="1324725"/>
            </a:xfrm>
            <a:prstGeom prst="rect">
              <a:avLst/>
            </a:prstGeom>
            <a:noFill/>
            <a:ln w="9525">
              <a:noFill/>
              <a:miter lim="800000"/>
              <a:headEnd/>
              <a:tailEnd/>
            </a:ln>
          </p:spPr>
        </p:pic>
        <p:pic>
          <p:nvPicPr>
            <p:cNvPr id="8" name="图片 7" descr="C:\Users\1V994W2\PycharmProjects\PPT_Background_Generation\pic_temp\1_pic_quater_left_down.png"/>
            <p:cNvPicPr>
              <a:picLocks noChangeAspect="1" noChangeArrowheads="1"/>
            </p:cNvPicPr>
            <p:nvPr userDrawn="1">
              <p:custDataLst>
                <p:tags r:id="rId7"/>
              </p:custDataLst>
            </p:nvPr>
          </p:nvPicPr>
          <p:blipFill>
            <a:blip r:embed="rId11" r:link="rId12" cstate="print"/>
            <a:srcRect/>
            <a:stretch>
              <a:fillRect/>
            </a:stretch>
          </p:blipFill>
          <p:spPr bwMode="auto">
            <a:xfrm>
              <a:off x="0" y="5533275"/>
              <a:ext cx="1620202" cy="1324725"/>
            </a:xfrm>
            <a:prstGeom prst="rect">
              <a:avLst/>
            </a:prstGeom>
            <a:noFill/>
            <a:ln w="9525">
              <a:noFill/>
              <a:miter lim="800000"/>
              <a:headEnd/>
              <a:tailEnd/>
            </a:ln>
          </p:spPr>
        </p:pic>
      </p:grpSp>
      <p:sp>
        <p:nvSpPr>
          <p:cNvPr id="2" name="标题 1"/>
          <p:cNvSpPr>
            <a:spLocks noGrp="1"/>
          </p:cNvSpPr>
          <p:nvPr>
            <p:ph type="title"/>
          </p:nvPr>
        </p:nvSpPr>
        <p:spPr>
          <a:xfrm>
            <a:off x="1142100" y="1004524"/>
            <a:ext cx="6858000" cy="1790321"/>
          </a:xfrm>
        </p:spPr>
        <p:txBody>
          <a:bodyPr anchor="b"/>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文本占位符 6"/>
          <p:cNvSpPr>
            <a:spLocks noGrp="1"/>
          </p:cNvSpPr>
          <p:nvPr>
            <p:ph type="body" sz="quarter" idx="13"/>
          </p:nvPr>
        </p:nvSpPr>
        <p:spPr>
          <a:xfrm>
            <a:off x="1141810" y="2897458"/>
            <a:ext cx="6858000" cy="1242153"/>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日期占位符 2"/>
          <p:cNvSpPr>
            <a:spLocks noGrp="1"/>
          </p:cNvSpPr>
          <p:nvPr>
            <p:ph type="dt" sz="half" idx="14"/>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63E818AC-A8CA-4C5D-ADB6-D337F7B43D2C}" type="datetime1">
              <a:rPr lang="zh-CN" altLang="en-US" smtClean="0"/>
              <a:t>2020/3/28</a:t>
            </a:fld>
            <a:endParaRPr lang="zh-CN" altLang="en-US"/>
          </a:p>
        </p:txBody>
      </p:sp>
      <p:sp>
        <p:nvSpPr>
          <p:cNvPr id="10"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D4B6B0E3-75DB-4DB1-9BE2-62391290D6F6}" type="slidenum">
              <a:rPr lang="zh-CN" altLang="en-US"/>
              <a:pPr>
                <a:defRPr/>
              </a:pPr>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pPr>
              <a:defRPr/>
            </a:pPr>
            <a:fld id="{048DE313-0728-4336-92CC-68CE4DA9BDB3}" type="datetime1">
              <a:rPr lang="zh-CN" altLang="en-US" smtClean="0"/>
              <a:t>2020/3/28</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596D0D82-3F8D-444C-8117-AB2EC00147D5}"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8"/>
          <p:cNvGrpSpPr>
            <a:grpSpLocks/>
          </p:cNvGrpSpPr>
          <p:nvPr>
            <p:custDataLst>
              <p:tags r:id="rId1"/>
            </p:custDataLst>
          </p:nvPr>
        </p:nvGrpSpPr>
        <p:grpSpPr bwMode="auto">
          <a:xfrm>
            <a:off x="0" y="0"/>
            <a:ext cx="9144000" cy="441325"/>
            <a:chOff x="0" y="0"/>
            <a:chExt cx="12192000" cy="588767"/>
          </a:xfrm>
        </p:grpSpPr>
        <p:pic>
          <p:nvPicPr>
            <p:cNvPr id="5" name="图片 7"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6" name="图片 6"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7"/>
            <a:ext cx="8139178" cy="331514"/>
          </a:xfrm>
        </p:spPr>
        <p:txBody>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502412" y="714469"/>
            <a:ext cx="8139178" cy="4042179"/>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3"/>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94C14687-5DC9-4F99-8233-D678F367CF6E}" type="datetime1">
              <a:rPr lang="zh-CN" altLang="en-US" smtClean="0"/>
              <a:t>2020/3/28</a:t>
            </a:fld>
            <a:endParaRPr lang="zh-CN" altLang="en-US"/>
          </a:p>
        </p:txBody>
      </p:sp>
      <p:sp>
        <p:nvSpPr>
          <p:cNvPr id="8" name="页脚占位符 4"/>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487C2CE2-CCC3-437E-98C6-808C58E3396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3" name="图片 6" descr="C:\Users\1V994W2\PycharmProjects\PPT_Background_Generation\pic_temp\pic_half_top.png"/>
          <p:cNvPicPr>
            <a:picLocks noChangeAspect="1" noChangeArrowheads="1"/>
          </p:cNvPicPr>
          <p:nvPr>
            <p:custDataLst>
              <p:tags r:id="rId1"/>
            </p:custDataLst>
          </p:nvPr>
        </p:nvPicPr>
        <p:blipFill>
          <a:blip r:embed="rId6" r:link="rId7" cstate="print"/>
          <a:srcRect/>
          <a:stretch>
            <a:fillRect/>
          </a:stretch>
        </p:blipFill>
        <p:spPr bwMode="auto">
          <a:xfrm>
            <a:off x="3048000" y="4287838"/>
            <a:ext cx="3048000" cy="855662"/>
          </a:xfrm>
          <a:prstGeom prst="rect">
            <a:avLst/>
          </a:prstGeom>
          <a:noFill/>
          <a:ln w="9525">
            <a:noFill/>
            <a:miter lim="800000"/>
            <a:headEnd/>
            <a:tailEnd/>
          </a:ln>
        </p:spPr>
      </p:pic>
      <p:sp>
        <p:nvSpPr>
          <p:cNvPr id="2" name="标题 1"/>
          <p:cNvSpPr>
            <a:spLocks noGrp="1"/>
          </p:cNvSpPr>
          <p:nvPr>
            <p:ph type="ctrTitle" idx="13"/>
          </p:nvPr>
        </p:nvSpPr>
        <p:spPr>
          <a:xfrm>
            <a:off x="3569970" y="2185543"/>
            <a:ext cx="3660458" cy="811154"/>
          </a:xfrm>
        </p:spPr>
        <p:txBody>
          <a:bodyPr lIns="0" tIns="0" rIns="0" bIns="0"/>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单击此处编辑母版标题样式</a:t>
            </a:r>
          </a:p>
        </p:txBody>
      </p:sp>
      <p:sp>
        <p:nvSpPr>
          <p:cNvPr id="4" name="日期占位符 3"/>
          <p:cNvSpPr>
            <a:spLocks noGrp="1"/>
          </p:cNvSpPr>
          <p:nvPr>
            <p:ph type="dt" sz="half" idx="14"/>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54A3FCF6-C74D-4814-8A52-8C23E8C6CBA5}" type="datetime1">
              <a:rPr lang="zh-CN" altLang="en-US" smtClean="0"/>
              <a:t>2020/3/28</a:t>
            </a:fld>
            <a:endParaRPr lang="zh-CN" altLang="en-US"/>
          </a:p>
        </p:txBody>
      </p:sp>
      <p:sp>
        <p:nvSpPr>
          <p:cNvPr id="5" name="页脚占位符 4"/>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97B6E6B0-9732-47B9-9F6E-5AE26ADFA66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5" name="组合 9"/>
          <p:cNvGrpSpPr>
            <a:grpSpLocks/>
          </p:cNvGrpSpPr>
          <p:nvPr>
            <p:custDataLst>
              <p:tags r:id="rId1"/>
            </p:custDataLst>
          </p:nvPr>
        </p:nvGrpSpPr>
        <p:grpSpPr bwMode="auto">
          <a:xfrm>
            <a:off x="0" y="0"/>
            <a:ext cx="9144000" cy="441325"/>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7" name="图片 7"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7"/>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502448" y="714469"/>
            <a:ext cx="3962432" cy="4042179"/>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4679158" y="714469"/>
            <a:ext cx="3962432" cy="4042179"/>
          </a:xfrm>
        </p:spPr>
        <p:txBody>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4"/>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81D70953-F2FA-4444-8E94-CAEF8A928891}" type="datetime1">
              <a:rPr lang="zh-CN" altLang="en-US" smtClean="0"/>
              <a:t>2020/3/28</a:t>
            </a:fld>
            <a:endParaRPr lang="zh-CN" altLang="en-US"/>
          </a:p>
        </p:txBody>
      </p:sp>
      <p:sp>
        <p:nvSpPr>
          <p:cNvPr id="9" name="页脚占位符 5"/>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0" name="灯片编号占位符 6"/>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E36B052B-BC50-42D5-9261-65D6A78EB2EE}"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7" name="组合 11"/>
          <p:cNvGrpSpPr>
            <a:grpSpLocks/>
          </p:cNvGrpSpPr>
          <p:nvPr>
            <p:custDataLst>
              <p:tags r:id="rId1"/>
            </p:custDataLst>
          </p:nvPr>
        </p:nvGrpSpPr>
        <p:grpSpPr bwMode="auto">
          <a:xfrm>
            <a:off x="0" y="0"/>
            <a:ext cx="9144000" cy="441325"/>
            <a:chOff x="0" y="0"/>
            <a:chExt cx="12192000" cy="588767"/>
          </a:xfrm>
        </p:grpSpPr>
        <p:pic>
          <p:nvPicPr>
            <p:cNvPr id="8" name="图片 10"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9" name="图片 9"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7"/>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p:nvPr>
        </p:nvSpPr>
        <p:spPr>
          <a:xfrm>
            <a:off x="502448" y="714469"/>
            <a:ext cx="3962432" cy="285788"/>
          </a:xfrm>
        </p:spPr>
        <p:txBody>
          <a:bodyPr anchor="ctr" anchorCtr="0"/>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502444" y="1055024"/>
            <a:ext cx="3962400" cy="3701521"/>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nvPr>
        </p:nvSpPr>
        <p:spPr>
          <a:xfrm>
            <a:off x="4676813" y="714469"/>
            <a:ext cx="3962432" cy="285788"/>
          </a:xfrm>
        </p:spPr>
        <p:txBody>
          <a:bodyPr anchor="ctr" anchorCtr="0"/>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sym typeface="+mn-ea"/>
              </a:rPr>
              <a:t>单击此处编辑母版文本样式</a:t>
            </a:r>
          </a:p>
        </p:txBody>
      </p:sp>
      <p:sp>
        <p:nvSpPr>
          <p:cNvPr id="6" name="内容占位符 5"/>
          <p:cNvSpPr>
            <a:spLocks noGrp="1"/>
          </p:cNvSpPr>
          <p:nvPr>
            <p:ph sz="quarter" idx="4"/>
          </p:nvPr>
        </p:nvSpPr>
        <p:spPr>
          <a:xfrm>
            <a:off x="4676813" y="1055024"/>
            <a:ext cx="3962432" cy="3701521"/>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 name="日期占位符 6"/>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67EC8411-BC13-4F45-BC62-4E8C97296A04}" type="datetime1">
              <a:rPr lang="zh-CN" altLang="en-US" smtClean="0"/>
              <a:t>2020/3/28</a:t>
            </a:fld>
            <a:endParaRPr lang="zh-CN" altLang="en-US"/>
          </a:p>
        </p:txBody>
      </p:sp>
      <p:sp>
        <p:nvSpPr>
          <p:cNvPr id="11" name="页脚占位符 7"/>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2" name="灯片编号占位符 8"/>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6BC63ED9-79E1-4065-87CE-E80861278C9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6" descr="C:\Users\1V994W2\Documents\Tencent Files\574576071\FileRecv\拼装素材\forright\\06\subject_holdleft_84,125,158_0_staid_full_0.png"/>
          <p:cNvPicPr>
            <a:picLocks noChangeAspect="1" noChangeArrowheads="1"/>
          </p:cNvPicPr>
          <p:nvPr>
            <p:custDataLst>
              <p:tags r:id="rId1"/>
            </p:custDataLst>
          </p:nvPr>
        </p:nvPicPr>
        <p:blipFill>
          <a:blip r:embed="rId7" r:link="rId8" cstate="print"/>
          <a:srcRect/>
          <a:stretch>
            <a:fillRect/>
          </a:stretch>
        </p:blipFill>
        <p:spPr bwMode="auto">
          <a:xfrm>
            <a:off x="5622925" y="1646238"/>
            <a:ext cx="3292475" cy="1851025"/>
          </a:xfrm>
          <a:prstGeom prst="rect">
            <a:avLst/>
          </a:prstGeom>
          <a:noFill/>
          <a:ln w="9525">
            <a:noFill/>
            <a:miter lim="800000"/>
            <a:headEnd/>
            <a:tailEnd/>
          </a:ln>
        </p:spPr>
      </p:pic>
      <p:pic>
        <p:nvPicPr>
          <p:cNvPr id="4" name="图片 5" descr="C:\Users\1V994W2\PycharmProjects\PPT_Background_Generation\pic_temp\1_pic_quater_right_up.png"/>
          <p:cNvPicPr>
            <a:picLocks noChangeAspect="1" noChangeArrowheads="1"/>
          </p:cNvPicPr>
          <p:nvPr>
            <p:custDataLst>
              <p:tags r:id="rId2"/>
            </p:custDataLst>
          </p:nvPr>
        </p:nvPicPr>
        <p:blipFill>
          <a:blip r:embed="rId9" r:link="rId10" cstate="print"/>
          <a:srcRect/>
          <a:stretch>
            <a:fillRect/>
          </a:stretch>
        </p:blipFill>
        <p:spPr bwMode="auto">
          <a:xfrm>
            <a:off x="0" y="4702175"/>
            <a:ext cx="539750" cy="441325"/>
          </a:xfrm>
          <a:prstGeom prst="rect">
            <a:avLst/>
          </a:prstGeom>
          <a:noFill/>
          <a:ln w="9525">
            <a:noFill/>
            <a:miter lim="800000"/>
            <a:headEnd/>
            <a:tailEnd/>
          </a:ln>
        </p:spPr>
      </p:pic>
      <p:sp>
        <p:nvSpPr>
          <p:cNvPr id="2" name="标题 1"/>
          <p:cNvSpPr>
            <a:spLocks noGrp="1"/>
          </p:cNvSpPr>
          <p:nvPr>
            <p:ph type="title"/>
          </p:nvPr>
        </p:nvSpPr>
        <p:spPr>
          <a:xfrm>
            <a:off x="502412" y="332464"/>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5"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39C49D46-B9F6-4198-A08A-930EA3CDD133}" type="datetime1">
              <a:rPr lang="zh-CN" altLang="en-US" smtClean="0"/>
              <a:t>2020/3/28</a:t>
            </a:fld>
            <a:endParaRPr lang="zh-CN" altLang="en-US"/>
          </a:p>
        </p:txBody>
      </p:sp>
      <p:sp>
        <p:nvSpPr>
          <p:cNvPr id="6"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882B7896-8DC8-43FC-8642-50CBF1B4B96D}"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FA3D5A00-9847-407B-B74E-15177E15D4C6}" type="datetime1">
              <a:rPr lang="zh-CN" altLang="en-US" smtClean="0"/>
              <a:t>2020/3/28</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A22EFB8F-EEA6-4E91-908F-962740775DA0}"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9"/>
          <p:cNvGrpSpPr>
            <a:grpSpLocks/>
          </p:cNvGrpSpPr>
          <p:nvPr>
            <p:custDataLst>
              <p:tags r:id="rId1"/>
            </p:custDataLst>
          </p:nvPr>
        </p:nvGrpSpPr>
        <p:grpSpPr bwMode="auto">
          <a:xfrm>
            <a:off x="0" y="0"/>
            <a:ext cx="9144000" cy="441325"/>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7" name="图片 7"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48" y="332467"/>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502448" y="714469"/>
            <a:ext cx="3962432" cy="4042179"/>
          </a:xfrm>
        </p:spPr>
        <p:txBody>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4679194" y="714469"/>
            <a:ext cx="3962432" cy="4042179"/>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8" name="日期占位符 4"/>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073AC620-C940-4F1E-B3EF-B9D32655D439}" type="datetime1">
              <a:rPr lang="zh-CN" altLang="en-US" smtClean="0"/>
              <a:t>2020/3/28</a:t>
            </a:fld>
            <a:endParaRPr lang="zh-CN" altLang="en-US" dirty="0"/>
          </a:p>
        </p:txBody>
      </p:sp>
      <p:sp>
        <p:nvSpPr>
          <p:cNvPr id="9" name="页脚占位符 5"/>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0" name="灯片编号占位符 6"/>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B9DE9FE9-BC42-4E9F-9BF4-7372BE0AA387}"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4" name="组合 8"/>
          <p:cNvGrpSpPr>
            <a:grpSpLocks/>
          </p:cNvGrpSpPr>
          <p:nvPr>
            <p:custDataLst>
              <p:tags r:id="rId1"/>
            </p:custDataLst>
          </p:nvPr>
        </p:nvGrpSpPr>
        <p:grpSpPr bwMode="auto">
          <a:xfrm>
            <a:off x="0" y="0"/>
            <a:ext cx="9144000" cy="441325"/>
            <a:chOff x="0" y="0"/>
            <a:chExt cx="12192000" cy="588767"/>
          </a:xfrm>
        </p:grpSpPr>
        <p:pic>
          <p:nvPicPr>
            <p:cNvPr id="5" name="图片 7"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6" name="图片 6"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竖排标题 1"/>
          <p:cNvSpPr>
            <a:spLocks noGrp="1"/>
          </p:cNvSpPr>
          <p:nvPr>
            <p:ph type="title" orient="vert"/>
          </p:nvPr>
        </p:nvSpPr>
        <p:spPr>
          <a:xfrm>
            <a:off x="7928351" y="714469"/>
            <a:ext cx="713238" cy="4042179"/>
          </a:xfrm>
        </p:spPr>
        <p:txBody>
          <a:bodyPr vert="eaVert"/>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502444" y="714463"/>
            <a:ext cx="7371076" cy="4042179"/>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3"/>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BB4A1F93-43D7-4847-96CA-B70E556EF1FB}" type="datetime1">
              <a:rPr lang="zh-CN" altLang="en-US" smtClean="0"/>
              <a:t>2020/3/28</a:t>
            </a:fld>
            <a:endParaRPr lang="zh-CN" altLang="en-US"/>
          </a:p>
        </p:txBody>
      </p:sp>
      <p:sp>
        <p:nvSpPr>
          <p:cNvPr id="8" name="页脚占位符 4"/>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66456DDA-6A77-4499-9679-4592720C4D4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1650" y="331788"/>
            <a:ext cx="8140700" cy="331787"/>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1650" y="720725"/>
            <a:ext cx="8140700" cy="4043363"/>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60400" y="4762500"/>
            <a:ext cx="2024063" cy="238125"/>
          </a:xfrm>
          <a:prstGeom prst="rect">
            <a:avLst/>
          </a:prstGeom>
        </p:spPr>
        <p:txBody>
          <a:bodyPr vert="horz" wrap="square" lIns="91440" tIns="45720" rIns="91440" bIns="45720" rtlCol="0" anchor="ctr">
            <a:normAutofit/>
          </a:bodyPr>
          <a:lstStyle>
            <a:lvl1pPr algn="l" fontAlgn="auto" hangingPunct="0">
              <a:spcBef>
                <a:spcPts val="0"/>
              </a:spcBef>
              <a:spcAft>
                <a:spcPts val="0"/>
              </a:spcAft>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fld id="{EC91C51A-C27F-4730-9FA1-BFD2CBFD7F70}" type="datetime1">
              <a:rPr lang="zh-CN" altLang="en-US" smtClean="0"/>
              <a:t>2020/3/28</a:t>
            </a:fld>
            <a:endParaRPr lang="zh-CN" altLang="en-US"/>
          </a:p>
        </p:txBody>
      </p:sp>
      <p:sp>
        <p:nvSpPr>
          <p:cNvPr id="5" name="页脚占位符 4"/>
          <p:cNvSpPr>
            <a:spLocks noGrp="1"/>
          </p:cNvSpPr>
          <p:nvPr>
            <p:ph type="ftr" sz="quarter" idx="3"/>
            <p:custDataLst>
              <p:tags r:id="rId24"/>
            </p:custDataLst>
          </p:nvPr>
        </p:nvSpPr>
        <p:spPr>
          <a:xfrm>
            <a:off x="3087688" y="4762500"/>
            <a:ext cx="2968625" cy="238125"/>
          </a:xfrm>
          <a:prstGeom prst="rect">
            <a:avLst/>
          </a:prstGeom>
        </p:spPr>
        <p:txBody>
          <a:bodyPr vert="horz" wrap="square" lIns="91440" tIns="45720" rIns="91440" bIns="45720" rtlCol="0" anchor="ctr">
            <a:normAutofit/>
          </a:bodyPr>
          <a:lstStyle>
            <a:lvl1pPr algn="ctr" fontAlgn="auto" hangingPunct="0">
              <a:spcBef>
                <a:spcPts val="0"/>
              </a:spcBef>
              <a:spcAft>
                <a:spcPts val="0"/>
              </a:spcAft>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endParaRPr lang="zh-CN" altLang="en-US"/>
          </a:p>
        </p:txBody>
      </p:sp>
      <p:sp>
        <p:nvSpPr>
          <p:cNvPr id="6" name="灯片编号占位符 5"/>
          <p:cNvSpPr>
            <a:spLocks noGrp="1"/>
          </p:cNvSpPr>
          <p:nvPr>
            <p:ph type="sldNum" sz="quarter" idx="4"/>
            <p:custDataLst>
              <p:tags r:id="rId25"/>
            </p:custDataLst>
          </p:nvPr>
        </p:nvSpPr>
        <p:spPr>
          <a:xfrm>
            <a:off x="6457950" y="4762500"/>
            <a:ext cx="2025650" cy="238125"/>
          </a:xfrm>
          <a:prstGeom prst="rect">
            <a:avLst/>
          </a:prstGeom>
        </p:spPr>
        <p:txBody>
          <a:bodyPr vert="horz" wrap="square" lIns="91440" tIns="45720" rIns="91440" bIns="45720" rtlCol="0" anchor="ctr">
            <a:normAutofit/>
          </a:bodyPr>
          <a:lstStyle>
            <a:lvl1pPr algn="r" fontAlgn="auto" hangingPunct="0">
              <a:spcBef>
                <a:spcPts val="0"/>
              </a:spcBef>
              <a:spcAft>
                <a:spcPts val="0"/>
              </a:spcAft>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fld id="{2FF8EDEB-F151-4C9F-98EA-60C76C462C4C}" type="slidenum">
              <a:rPr lang="zh-CN" altLang="en-US"/>
              <a:pPr>
                <a:defRPr/>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endParaRPr lang="zh-CN" altLang="en-US" sz="1350" kern="0">
              <a:sym typeface="Calibri" panose="020F0502020204030204"/>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7"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66" r:id="rId19"/>
  </p:sldLayoutIdLst>
  <p:hf hdr="0" ftr="0" dt="0"/>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charset="-122"/>
          <a:cs typeface="+mj-cs"/>
        </a:defRPr>
      </a:lvl1pPr>
      <a:lvl2pPr algn="l" defTabSz="685800" rtl="0" eaLnBrk="0" fontAlgn="base" hangingPunct="0">
        <a:spcBef>
          <a:spcPct val="0"/>
        </a:spcBef>
        <a:spcAft>
          <a:spcPct val="0"/>
        </a:spcAft>
        <a:defRPr b="1">
          <a:solidFill>
            <a:schemeClr val="tx1"/>
          </a:solidFill>
          <a:latin typeface="Arial" charset="0"/>
          <a:ea typeface="微软雅黑" pitchFamily="34" charset="-122"/>
        </a:defRPr>
      </a:lvl2pPr>
      <a:lvl3pPr algn="l" defTabSz="685800" rtl="0" eaLnBrk="0" fontAlgn="base" hangingPunct="0">
        <a:spcBef>
          <a:spcPct val="0"/>
        </a:spcBef>
        <a:spcAft>
          <a:spcPct val="0"/>
        </a:spcAft>
        <a:defRPr b="1">
          <a:solidFill>
            <a:schemeClr val="tx1"/>
          </a:solidFill>
          <a:latin typeface="Arial" charset="0"/>
          <a:ea typeface="微软雅黑" pitchFamily="34" charset="-122"/>
        </a:defRPr>
      </a:lvl3pPr>
      <a:lvl4pPr algn="l" defTabSz="685800" rtl="0" eaLnBrk="0" fontAlgn="base" hangingPunct="0">
        <a:spcBef>
          <a:spcPct val="0"/>
        </a:spcBef>
        <a:spcAft>
          <a:spcPct val="0"/>
        </a:spcAft>
        <a:defRPr b="1">
          <a:solidFill>
            <a:schemeClr val="tx1"/>
          </a:solidFill>
          <a:latin typeface="Arial" charset="0"/>
          <a:ea typeface="微软雅黑" pitchFamily="34" charset="-122"/>
        </a:defRPr>
      </a:lvl4pPr>
      <a:lvl5pPr algn="l" defTabSz="685800" rtl="0" eaLnBrk="0" fontAlgn="base" hangingPunct="0">
        <a:spcBef>
          <a:spcPct val="0"/>
        </a:spcBef>
        <a:spcAft>
          <a:spcPct val="0"/>
        </a:spcAft>
        <a:defRPr b="1">
          <a:solidFill>
            <a:schemeClr val="tx1"/>
          </a:solidFill>
          <a:latin typeface="Arial" charset="0"/>
          <a:ea typeface="微软雅黑" pitchFamily="34" charset="-122"/>
        </a:defRPr>
      </a:lvl5pPr>
      <a:lvl6pPr marL="457200" algn="l" defTabSz="685800" rtl="0" fontAlgn="base">
        <a:spcBef>
          <a:spcPct val="0"/>
        </a:spcBef>
        <a:spcAft>
          <a:spcPct val="0"/>
        </a:spcAft>
        <a:defRPr b="1">
          <a:solidFill>
            <a:schemeClr val="tx1"/>
          </a:solidFill>
          <a:latin typeface="Arial" charset="0"/>
          <a:ea typeface="微软雅黑" pitchFamily="34" charset="-122"/>
        </a:defRPr>
      </a:lvl6pPr>
      <a:lvl7pPr marL="914400" algn="l" defTabSz="685800" rtl="0" fontAlgn="base">
        <a:spcBef>
          <a:spcPct val="0"/>
        </a:spcBef>
        <a:spcAft>
          <a:spcPct val="0"/>
        </a:spcAft>
        <a:defRPr b="1">
          <a:solidFill>
            <a:schemeClr val="tx1"/>
          </a:solidFill>
          <a:latin typeface="Arial" charset="0"/>
          <a:ea typeface="微软雅黑" pitchFamily="34" charset="-122"/>
        </a:defRPr>
      </a:lvl7pPr>
      <a:lvl8pPr marL="1371600" algn="l" defTabSz="685800" rtl="0" fontAlgn="base">
        <a:spcBef>
          <a:spcPct val="0"/>
        </a:spcBef>
        <a:spcAft>
          <a:spcPct val="0"/>
        </a:spcAft>
        <a:defRPr b="1">
          <a:solidFill>
            <a:schemeClr val="tx1"/>
          </a:solidFill>
          <a:latin typeface="Arial" charset="0"/>
          <a:ea typeface="微软雅黑" pitchFamily="34" charset="-122"/>
        </a:defRPr>
      </a:lvl8pPr>
      <a:lvl9pPr marL="1828800" algn="l" defTabSz="685800" rtl="0" fontAlgn="base">
        <a:spcBef>
          <a:spcPct val="0"/>
        </a:spcBef>
        <a:spcAft>
          <a:spcPct val="0"/>
        </a:spcAft>
        <a:defRPr b="1">
          <a:solidFill>
            <a:schemeClr val="tx1"/>
          </a:solidFill>
          <a:latin typeface="Arial" charset="0"/>
          <a:ea typeface="微软雅黑" pitchFamily="34" charset="-122"/>
        </a:defRPr>
      </a:lvl9pPr>
    </p:titleStyle>
    <p:bodyStyle>
      <a:lvl1pPr marL="1714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1pPr>
      <a:lvl2pPr marL="514350" indent="-171450" algn="l" defTabSz="685800" rtl="0" eaLnBrk="0" fontAlgn="base" hangingPunct="0">
        <a:lnSpc>
          <a:spcPct val="130000"/>
        </a:lnSpc>
        <a:spcBef>
          <a:spcPct val="0"/>
        </a:spcBef>
        <a:spcAft>
          <a:spcPts val="1000"/>
        </a:spcAft>
        <a:buFont typeface="Arial" charset="0"/>
        <a:buChar char="•"/>
        <a:tabLst>
          <a:tab pos="1206500" algn="l"/>
        </a:tabLst>
        <a:defRPr sz="1200" kern="1200" spc="150">
          <a:solidFill>
            <a:schemeClr val="tx1"/>
          </a:solidFill>
          <a:latin typeface="Arial" panose="020B0604020202020204" pitchFamily="34" charset="0"/>
          <a:ea typeface="微软雅黑" panose="020B0503020204020204" charset="-122"/>
          <a:cs typeface="+mn-cs"/>
        </a:defRPr>
      </a:lvl2pPr>
      <a:lvl3pPr marL="8572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3pPr>
      <a:lvl4pPr marL="12001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4pPr>
      <a:lvl5pPr marL="15430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19.xml"/><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21.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1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hyperlink" Target="http://baike.baidu.com/pic/7/11461363571621726.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7.xml"/><Relationship Id="rId7" Type="http://schemas.openxmlformats.org/officeDocument/2006/relationships/image" Target="../media/image44.wmf"/><Relationship Id="rId2" Type="http://schemas.openxmlformats.org/officeDocument/2006/relationships/tags" Target="../tags/tag12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46.wmf"/><Relationship Id="rId5" Type="http://schemas.openxmlformats.org/officeDocument/2006/relationships/image" Target="../media/image48.png"/><Relationship Id="rId10" Type="http://schemas.openxmlformats.org/officeDocument/2006/relationships/oleObject" Target="../embeddings/oleObject5.bin"/><Relationship Id="rId4" Type="http://schemas.openxmlformats.org/officeDocument/2006/relationships/image" Target="../media/image47.png"/><Relationship Id="rId9" Type="http://schemas.openxmlformats.org/officeDocument/2006/relationships/image" Target="../media/image45.w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0.wmf"/><Relationship Id="rId2" Type="http://schemas.openxmlformats.org/officeDocument/2006/relationships/tags" Target="../tags/tag125.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49.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126.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14.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16.wmf"/><Relationship Id="rId2" Type="http://schemas.openxmlformats.org/officeDocument/2006/relationships/tags" Target="../tags/tag1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16.xml"/><Relationship Id="rId5" Type="http://schemas.openxmlformats.org/officeDocument/2006/relationships/image" Target="../media/image24.jpe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图片 3"/>
          <p:cNvPicPr>
            <a:picLocks noChangeAspect="1"/>
          </p:cNvPicPr>
          <p:nvPr/>
        </p:nvPicPr>
        <p:blipFill>
          <a:blip r:embed="rId4" cstate="print"/>
          <a:srcRect r="531"/>
          <a:stretch>
            <a:fillRect/>
          </a:stretch>
        </p:blipFill>
        <p:spPr bwMode="auto">
          <a:xfrm>
            <a:off x="0" y="0"/>
            <a:ext cx="9144000" cy="5143500"/>
          </a:xfrm>
          <a:prstGeom prst="rect">
            <a:avLst/>
          </a:prstGeom>
          <a:noFill/>
          <a:ln w="9525">
            <a:noFill/>
            <a:miter lim="800000"/>
            <a:headEnd/>
            <a:tailEnd/>
          </a:ln>
        </p:spPr>
      </p:pic>
      <p:sp>
        <p:nvSpPr>
          <p:cNvPr id="22531" name="标题 14"/>
          <p:cNvSpPr>
            <a:spLocks noGrp="1"/>
          </p:cNvSpPr>
          <p:nvPr>
            <p:ph type="ctrTitle" idx="13"/>
          </p:nvPr>
        </p:nvSpPr>
        <p:spPr bwMode="auto">
          <a:xfrm>
            <a:off x="3554291" y="2097251"/>
            <a:ext cx="5124450" cy="728662"/>
          </a:xfrm>
        </p:spPr>
        <p:txBody>
          <a:bodyPr numCol="1" compatLnSpc="1">
            <a:prstTxWarp prst="textNoShape">
              <a:avLst/>
            </a:prstTxWarp>
            <a:normAutofit fontScale="90000"/>
          </a:bodyPr>
          <a:lstStyle/>
          <a:p>
            <a:pPr algn="ctr" fontAlgn="base">
              <a:spcAft>
                <a:spcPct val="0"/>
              </a:spcAft>
              <a:defRPr/>
            </a:pPr>
            <a:r>
              <a:rPr lang="en-US" altLang="zh-CN" sz="3600" b="1" dirty="0" smtClean="0">
                <a:solidFill>
                  <a:srgbClr val="FF0000"/>
                </a:solidFill>
                <a:latin typeface="Arial" charset="0"/>
                <a:ea typeface="微软雅黑" pitchFamily="34" charset="-122"/>
              </a:rPr>
              <a:t/>
            </a:r>
            <a:br>
              <a:rPr lang="en-US" altLang="zh-CN" sz="3600" b="1" dirty="0" smtClean="0">
                <a:solidFill>
                  <a:srgbClr val="FF0000"/>
                </a:solidFill>
                <a:latin typeface="Arial" charset="0"/>
                <a:ea typeface="微软雅黑" pitchFamily="34" charset="-122"/>
              </a:rPr>
            </a:br>
            <a:r>
              <a:rPr lang="zh-CN" altLang="en-US" sz="3600" b="1" dirty="0" smtClean="0">
                <a:solidFill>
                  <a:srgbClr val="FF0000"/>
                </a:solidFill>
                <a:latin typeface="Arial" charset="0"/>
                <a:ea typeface="微软雅黑" pitchFamily="34" charset="-122"/>
              </a:rPr>
              <a:t>人类对行星运动规律的认识（一）</a:t>
            </a:r>
            <a:r>
              <a:rPr lang="en-US" altLang="zh-CN" sz="3600" b="1" dirty="0" smtClean="0">
                <a:solidFill>
                  <a:srgbClr val="FF0000"/>
                </a:solidFill>
                <a:latin typeface="Arial" charset="0"/>
                <a:ea typeface="微软雅黑" pitchFamily="34" charset="-122"/>
              </a:rPr>
              <a:t/>
            </a:r>
            <a:br>
              <a:rPr lang="en-US" altLang="zh-CN" sz="3600" b="1" dirty="0" smtClean="0">
                <a:solidFill>
                  <a:srgbClr val="FF0000"/>
                </a:solidFill>
                <a:latin typeface="Arial" charset="0"/>
                <a:ea typeface="微软雅黑" pitchFamily="34" charset="-122"/>
              </a:rPr>
            </a:br>
            <a:r>
              <a:rPr lang="en-US" altLang="zh-CN" sz="3100" b="1" dirty="0" smtClean="0">
                <a:solidFill>
                  <a:srgbClr val="FF0000"/>
                </a:solidFill>
                <a:latin typeface="楷体" pitchFamily="49" charset="-122"/>
                <a:ea typeface="楷体" pitchFamily="49" charset="-122"/>
              </a:rPr>
              <a:t>——</a:t>
            </a:r>
            <a:r>
              <a:rPr lang="zh-CN" altLang="en-US" sz="3100" b="1" dirty="0" smtClean="0">
                <a:solidFill>
                  <a:srgbClr val="FF0000"/>
                </a:solidFill>
                <a:latin typeface="楷体" pitchFamily="49" charset="-122"/>
                <a:ea typeface="楷体" pitchFamily="49" charset="-122"/>
              </a:rPr>
              <a:t>历史溯源</a:t>
            </a:r>
            <a:endParaRPr lang="zh-CN" altLang="en-US" sz="3600" b="1" dirty="0" smtClean="0">
              <a:solidFill>
                <a:srgbClr val="FF0000"/>
              </a:solidFill>
              <a:latin typeface="楷体" pitchFamily="49" charset="-122"/>
              <a:ea typeface="楷体" pitchFamily="49" charset="-122"/>
            </a:endParaRPr>
          </a:p>
        </p:txBody>
      </p:sp>
      <p:sp>
        <p:nvSpPr>
          <p:cNvPr id="10" name="矩形 9"/>
          <p:cNvSpPr/>
          <p:nvPr/>
        </p:nvSpPr>
        <p:spPr>
          <a:xfrm>
            <a:off x="4881563" y="3624263"/>
            <a:ext cx="3602037" cy="549275"/>
          </a:xfrm>
          <a:prstGeom prst="rect">
            <a:avLst/>
          </a:prstGeom>
        </p:spPr>
        <p:txBody>
          <a:bodyPr>
            <a:spAutoFit/>
          </a:bodyPr>
          <a:lstStyle/>
          <a:p>
            <a:pPr fontAlgn="auto" hangingPunct="0">
              <a:lnSpc>
                <a:spcPct val="150000"/>
              </a:lnSpc>
              <a:spcBef>
                <a:spcPts val="0"/>
              </a:spcBef>
              <a:spcAft>
                <a:spcPts val="0"/>
              </a:spcAft>
              <a:defRPr/>
            </a:pPr>
            <a:r>
              <a:rPr lang="en-US" altLang="zh-CN" sz="1800" b="1" kern="0" spc="226" dirty="0">
                <a:solidFill>
                  <a:schemeClr val="tx1"/>
                </a:solidFill>
                <a:latin typeface="楷体" panose="02010609060101010101" charset="-122"/>
                <a:ea typeface="楷体" panose="02010609060101010101" charset="-122"/>
                <a:cs typeface="楷体" panose="02010609060101010101" charset="-122"/>
                <a:sym typeface="Calibri" panose="020F0502020204030204"/>
              </a:rPr>
              <a:t>  </a:t>
            </a:r>
            <a:r>
              <a:rPr lang="en-US" altLang="zh-CN" sz="2000" kern="0" spc="226" dirty="0">
                <a:solidFill>
                  <a:schemeClr val="tx1"/>
                </a:solidFill>
                <a:latin typeface="微软雅黑" panose="020B0503020204020204" charset="-122"/>
                <a:ea typeface="微软雅黑" panose="020B0503020204020204" charset="-122"/>
                <a:cs typeface="+mj-cs"/>
                <a:sym typeface="Calibri" panose="020F0502020204030204"/>
              </a:rPr>
              <a:t> </a:t>
            </a:r>
          </a:p>
        </p:txBody>
      </p:sp>
      <p:sp>
        <p:nvSpPr>
          <p:cNvPr id="22533" name="文本框 10"/>
          <p:cNvSpPr txBox="1">
            <a:spLocks noChangeArrowheads="1"/>
          </p:cNvSpPr>
          <p:nvPr/>
        </p:nvSpPr>
        <p:spPr bwMode="auto">
          <a:xfrm>
            <a:off x="3865319" y="1374775"/>
            <a:ext cx="4502394" cy="400110"/>
          </a:xfrm>
          <a:prstGeom prst="rect">
            <a:avLst/>
          </a:prstGeom>
          <a:noFill/>
          <a:ln w="9525">
            <a:noFill/>
            <a:miter lim="800000"/>
            <a:headEnd/>
            <a:tailEnd/>
          </a:ln>
        </p:spPr>
        <p:txBody>
          <a:bodyPr wrap="square">
            <a:spAutoFit/>
          </a:bodyPr>
          <a:lstStyle/>
          <a:p>
            <a:pPr algn="ctr" hangingPunct="0"/>
            <a:r>
              <a:rPr lang="zh-CN" altLang="en-US" sz="2000" b="1" dirty="0">
                <a:solidFill>
                  <a:srgbClr val="002060"/>
                </a:solidFill>
                <a:latin typeface="微软雅黑" pitchFamily="34" charset="-122"/>
                <a:ea typeface="楷体" pitchFamily="49" charset="-122"/>
                <a:sym typeface="+mn-ea"/>
              </a:rPr>
              <a:t>朝阳区线上课堂</a:t>
            </a:r>
            <a:r>
              <a:rPr lang="en-US" altLang="zh-CN" sz="2000" b="1" dirty="0">
                <a:solidFill>
                  <a:srgbClr val="002060"/>
                </a:solidFill>
                <a:latin typeface="微软雅黑" pitchFamily="34" charset="-122"/>
                <a:ea typeface="楷体" pitchFamily="49" charset="-122"/>
                <a:sym typeface="+mn-ea"/>
              </a:rPr>
              <a:t>·</a:t>
            </a:r>
            <a:r>
              <a:rPr lang="zh-CN" altLang="en-US" sz="2000" b="1" dirty="0">
                <a:solidFill>
                  <a:srgbClr val="002060"/>
                </a:solidFill>
                <a:latin typeface="微软雅黑" pitchFamily="34" charset="-122"/>
                <a:ea typeface="楷体" pitchFamily="49" charset="-122"/>
                <a:sym typeface="+mn-ea"/>
              </a:rPr>
              <a:t>高一</a:t>
            </a:r>
            <a:r>
              <a:rPr lang="zh-CN" altLang="en-US" sz="2000" b="1" dirty="0" smtClean="0">
                <a:solidFill>
                  <a:srgbClr val="002060"/>
                </a:solidFill>
                <a:latin typeface="微软雅黑" pitchFamily="34" charset="-122"/>
                <a:ea typeface="楷体" pitchFamily="49" charset="-122"/>
                <a:sym typeface="+mn-ea"/>
              </a:rPr>
              <a:t>物理</a:t>
            </a:r>
            <a:endParaRPr lang="zh-CN" altLang="en-US" b="1" dirty="0">
              <a:solidFill>
                <a:srgbClr val="002060"/>
              </a:solidFill>
              <a:latin typeface="微软雅黑" pitchFamily="34" charset="-122"/>
              <a:ea typeface="楷体" pitchFamily="49" charset="-122"/>
              <a:sym typeface="+mn-ea"/>
            </a:endParaRPr>
          </a:p>
        </p:txBody>
      </p:sp>
      <p:sp>
        <p:nvSpPr>
          <p:cNvPr id="22534" name="文本框 8"/>
          <p:cNvSpPr txBox="1">
            <a:spLocks noChangeArrowheads="1"/>
          </p:cNvSpPr>
          <p:nvPr/>
        </p:nvSpPr>
        <p:spPr bwMode="auto">
          <a:xfrm>
            <a:off x="3438525" y="3624262"/>
            <a:ext cx="4835525" cy="549275"/>
          </a:xfrm>
          <a:prstGeom prst="rect">
            <a:avLst/>
          </a:prstGeom>
          <a:noFill/>
          <a:ln w="9525">
            <a:noFill/>
            <a:miter lim="800000"/>
            <a:headEnd/>
            <a:tailEnd/>
          </a:ln>
        </p:spPr>
        <p:txBody>
          <a:bodyPr>
            <a:spAutoFit/>
          </a:bodyPr>
          <a:lstStyle/>
          <a:p>
            <a:pPr algn="ctr" hangingPunct="0">
              <a:lnSpc>
                <a:spcPct val="150000"/>
              </a:lnSpc>
            </a:pPr>
            <a:r>
              <a:rPr lang="zh-CN" altLang="en-US" sz="2000" dirty="0">
                <a:solidFill>
                  <a:srgbClr val="141E1E"/>
                </a:solidFill>
                <a:latin typeface="微软雅黑" pitchFamily="34" charset="-122"/>
                <a:ea typeface="微软雅黑" pitchFamily="34" charset="-122"/>
              </a:rPr>
              <a:t>北京市东方德才学校   尹德利</a:t>
            </a:r>
          </a:p>
        </p:txBody>
      </p:sp>
      <p:sp>
        <p:nvSpPr>
          <p:cNvPr id="3" name="灯片编号占位符 2"/>
          <p:cNvSpPr>
            <a:spLocks noGrp="1"/>
          </p:cNvSpPr>
          <p:nvPr>
            <p:ph type="sldNum" sz="quarter" idx="19"/>
          </p:nvPr>
        </p:nvSpPr>
        <p:spPr/>
        <p:txBody>
          <a:bodyPr/>
          <a:lstStyle/>
          <a:p>
            <a:pPr>
              <a:defRPr/>
            </a:pPr>
            <a:fld id="{7F80C913-74FB-42F5-94C7-B7DA36636D0E}" type="slidenum">
              <a:rPr lang="zh-CN" altLang="en-US" smtClean="0"/>
              <a:pPr>
                <a:defRPr/>
              </a:pPr>
              <a:t>1</a:t>
            </a:fld>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868" y="595319"/>
            <a:ext cx="5609204" cy="3046988"/>
          </a:xfrm>
          <a:prstGeom prst="rect">
            <a:avLst/>
          </a:prstGeom>
          <a:noFill/>
        </p:spPr>
        <p:txBody>
          <a:bodyPr wrap="square" rtlCol="0">
            <a:spAutoFit/>
          </a:bodyPr>
          <a:lstStyle/>
          <a:p>
            <a:r>
              <a:rPr lang="zh-CN" altLang="en-US" dirty="0" smtClean="0"/>
              <a:t>柏拉图的学生欧多克斯（</a:t>
            </a:r>
            <a:r>
              <a:rPr lang="en-US" altLang="zh-CN" dirty="0" err="1" smtClean="0"/>
              <a:t>Eudoxus</a:t>
            </a:r>
            <a:r>
              <a:rPr lang="zh-CN" altLang="en-US" dirty="0" smtClean="0"/>
              <a:t>约</a:t>
            </a:r>
            <a:r>
              <a:rPr lang="zh-CN" altLang="en-US" dirty="0"/>
              <a:t>前</a:t>
            </a:r>
            <a:r>
              <a:rPr lang="en-US" altLang="zh-CN" dirty="0"/>
              <a:t>409</a:t>
            </a:r>
            <a:r>
              <a:rPr lang="zh-CN" altLang="en-US" dirty="0"/>
              <a:t>一前</a:t>
            </a:r>
            <a:r>
              <a:rPr lang="en-US" altLang="zh-CN" dirty="0" smtClean="0"/>
              <a:t>355</a:t>
            </a:r>
            <a:r>
              <a:rPr lang="zh-CN" altLang="en-US" dirty="0" smtClean="0"/>
              <a:t>）提出了</a:t>
            </a:r>
            <a:r>
              <a:rPr lang="zh-CN" altLang="en-US" b="1" dirty="0" smtClean="0">
                <a:solidFill>
                  <a:srgbClr val="0000FF"/>
                </a:solidFill>
              </a:rPr>
              <a:t>同心球壳模型</a:t>
            </a:r>
            <a:r>
              <a:rPr lang="en-US" altLang="zh-CN" dirty="0" smtClean="0"/>
              <a:t>——</a:t>
            </a:r>
            <a:r>
              <a:rPr lang="zh-CN" altLang="en-US" dirty="0"/>
              <a:t>行星固定在球壳上</a:t>
            </a:r>
            <a:r>
              <a:rPr lang="zh-CN" altLang="en-US" dirty="0" smtClean="0"/>
              <a:t>，每个球壳都围绕地球做匀速圆周运动，球</a:t>
            </a:r>
            <a:r>
              <a:rPr lang="zh-CN" altLang="en-US" dirty="0"/>
              <a:t>壳的转动产生行星的</a:t>
            </a:r>
            <a:r>
              <a:rPr lang="zh-CN" altLang="en-US" dirty="0" smtClean="0"/>
              <a:t>运动。他共</a:t>
            </a:r>
            <a:r>
              <a:rPr lang="zh-CN" altLang="en-US" dirty="0"/>
              <a:t>用二十七个以地球为中心的同心球壳解释了附着于球壳上的天体的视运动</a:t>
            </a:r>
            <a:r>
              <a:rPr lang="zh-CN" altLang="en-US" dirty="0" smtClean="0"/>
              <a:t>。以后亚里士多德又将同心球壳增加到了</a:t>
            </a:r>
            <a:r>
              <a:rPr lang="en-US" altLang="zh-CN" dirty="0" smtClean="0"/>
              <a:t>55</a:t>
            </a:r>
            <a:r>
              <a:rPr lang="zh-CN" altLang="en-US" dirty="0" smtClean="0"/>
              <a:t>个。</a:t>
            </a:r>
            <a:endParaRPr lang="zh-CN" altLang="en-US" dirty="0"/>
          </a:p>
        </p:txBody>
      </p:sp>
      <p:grpSp>
        <p:nvGrpSpPr>
          <p:cNvPr id="5" name="组合 4"/>
          <p:cNvGrpSpPr/>
          <p:nvPr/>
        </p:nvGrpSpPr>
        <p:grpSpPr>
          <a:xfrm>
            <a:off x="640239" y="595319"/>
            <a:ext cx="2047875" cy="2902982"/>
            <a:chOff x="816689" y="1380149"/>
            <a:chExt cx="2047875" cy="2902982"/>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689" y="1380149"/>
              <a:ext cx="20478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93807" y="3913799"/>
              <a:ext cx="1717191" cy="369332"/>
            </a:xfrm>
            <a:prstGeom prst="rect">
              <a:avLst/>
            </a:prstGeom>
            <a:noFill/>
          </p:spPr>
          <p:txBody>
            <a:bodyPr wrap="square" rtlCol="0">
              <a:spAutoFit/>
            </a:bodyPr>
            <a:lstStyle/>
            <a:p>
              <a:r>
                <a:rPr lang="zh-CN" altLang="en-US" sz="1800" dirty="0" smtClean="0"/>
                <a:t>同心球壳模型</a:t>
              </a:r>
              <a:endParaRPr lang="zh-CN" altLang="en-US" sz="1800" dirty="0"/>
            </a:p>
          </p:txBody>
        </p:sp>
      </p:grpSp>
      <p:sp>
        <p:nvSpPr>
          <p:cNvPr id="6" name="TextBox 5"/>
          <p:cNvSpPr txBox="1"/>
          <p:nvPr/>
        </p:nvSpPr>
        <p:spPr>
          <a:xfrm>
            <a:off x="2901324" y="3545510"/>
            <a:ext cx="5488019" cy="830997"/>
          </a:xfrm>
          <a:prstGeom prst="rect">
            <a:avLst/>
          </a:prstGeom>
          <a:noFill/>
        </p:spPr>
        <p:txBody>
          <a:bodyPr wrap="square" rtlCol="0">
            <a:spAutoFit/>
          </a:bodyPr>
          <a:lstStyle/>
          <a:p>
            <a:r>
              <a:rPr lang="zh-CN" altLang="en-US" dirty="0" smtClean="0"/>
              <a:t>缺陷：</a:t>
            </a:r>
            <a:r>
              <a:rPr lang="zh-CN" altLang="en-US" dirty="0" smtClean="0">
                <a:latin typeface="楷体" pitchFamily="49" charset="-122"/>
                <a:ea typeface="楷体" pitchFamily="49" charset="-122"/>
              </a:rPr>
              <a:t>无法解释</a:t>
            </a:r>
            <a:r>
              <a:rPr lang="zh-CN" altLang="en-US" dirty="0">
                <a:latin typeface="楷体" pitchFamily="49" charset="-122"/>
                <a:ea typeface="楷体" pitchFamily="49" charset="-122"/>
              </a:rPr>
              <a:t>行星亮度的</a:t>
            </a:r>
            <a:r>
              <a:rPr lang="zh-CN" altLang="en-US" dirty="0" smtClean="0">
                <a:latin typeface="楷体" pitchFamily="49" charset="-122"/>
                <a:ea typeface="楷体" pitchFamily="49" charset="-122"/>
              </a:rPr>
              <a:t>变化及</a:t>
            </a:r>
            <a:r>
              <a:rPr lang="zh-CN" altLang="en-US" dirty="0">
                <a:latin typeface="楷体" pitchFamily="49" charset="-122"/>
                <a:ea typeface="楷体" pitchFamily="49" charset="-122"/>
              </a:rPr>
              <a:t>行星、太阳、月亮离地球的</a:t>
            </a:r>
            <a:r>
              <a:rPr lang="zh-CN" altLang="en-US" dirty="0" smtClean="0">
                <a:latin typeface="楷体" pitchFamily="49" charset="-122"/>
                <a:ea typeface="楷体" pitchFamily="49" charset="-122"/>
              </a:rPr>
              <a:t>距离的变化。</a:t>
            </a:r>
            <a:endParaRPr lang="zh-CN" altLang="en-US" dirty="0">
              <a:latin typeface="楷体" pitchFamily="49" charset="-122"/>
              <a:ea typeface="楷体" pitchFamily="49" charset="-122"/>
            </a:endParaRPr>
          </a:p>
        </p:txBody>
      </p:sp>
      <p:sp>
        <p:nvSpPr>
          <p:cNvPr id="2" name="灯片编号占位符 1"/>
          <p:cNvSpPr>
            <a:spLocks noGrp="1"/>
          </p:cNvSpPr>
          <p:nvPr>
            <p:ph type="sldNum" sz="quarter" idx="12"/>
          </p:nvPr>
        </p:nvSpPr>
        <p:spPr/>
        <p:txBody>
          <a:bodyPr/>
          <a:lstStyle/>
          <a:p>
            <a:pPr>
              <a:defRPr/>
            </a:pPr>
            <a:fld id="{A22EFB8F-EEA6-4E91-908F-962740775DA0}" type="slidenum">
              <a:rPr lang="zh-CN" altLang="en-US" smtClean="0"/>
              <a:pPr>
                <a:defRPr/>
              </a:pPr>
              <a:t>10</a:t>
            </a:fld>
            <a:endParaRPr lang="zh-CN" altLang="en-US" dirty="0"/>
          </a:p>
        </p:txBody>
      </p:sp>
    </p:spTree>
    <p:custDataLst>
      <p:tags r:id="rId1"/>
    </p:custDataLst>
    <p:extLst>
      <p:ext uri="{BB962C8B-B14F-4D97-AF65-F5344CB8AC3E}">
        <p14:creationId xmlns:p14="http://schemas.microsoft.com/office/powerpoint/2010/main" val="4051911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718" y="2167686"/>
            <a:ext cx="25050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天文发展史,西方天文发展史,天文知识,梦幻星宇http://star.xkyn.co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175" y="2397480"/>
            <a:ext cx="3642909" cy="2242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2635" y="228694"/>
            <a:ext cx="8651028" cy="1938992"/>
          </a:xfrm>
          <a:prstGeom prst="rect">
            <a:avLst/>
          </a:prstGeom>
          <a:noFill/>
        </p:spPr>
        <p:txBody>
          <a:bodyPr wrap="square" rtlCol="0">
            <a:spAutoFit/>
          </a:bodyPr>
          <a:lstStyle/>
          <a:p>
            <a:r>
              <a:rPr lang="zh-CN" altLang="en-US" b="1" dirty="0"/>
              <a:t>阿波罗尼阿斯</a:t>
            </a:r>
            <a:r>
              <a:rPr lang="en-US" altLang="zh-CN" b="1" dirty="0"/>
              <a:t>(Apollonius </a:t>
            </a:r>
            <a:r>
              <a:rPr lang="zh-CN" altLang="en-US" b="1" dirty="0" smtClean="0"/>
              <a:t>，</a:t>
            </a:r>
            <a:r>
              <a:rPr lang="zh-CN" altLang="en-US" b="1" dirty="0"/>
              <a:t>约前</a:t>
            </a:r>
            <a:r>
              <a:rPr lang="en-US" altLang="zh-CN" b="1" dirty="0"/>
              <a:t>247--</a:t>
            </a:r>
            <a:r>
              <a:rPr lang="zh-CN" altLang="en-US" b="1" dirty="0"/>
              <a:t>约前</a:t>
            </a:r>
            <a:r>
              <a:rPr lang="en-US" altLang="zh-CN" b="1" dirty="0"/>
              <a:t>205)</a:t>
            </a:r>
            <a:r>
              <a:rPr lang="zh-CN" altLang="en-US" b="1" dirty="0"/>
              <a:t>提出</a:t>
            </a:r>
            <a:r>
              <a:rPr lang="zh-CN" altLang="en-US" b="1" dirty="0" smtClean="0"/>
              <a:t>了另一种几何模型。为了</a:t>
            </a:r>
            <a:r>
              <a:rPr lang="zh-CN" altLang="en-US" b="1" dirty="0"/>
              <a:t>解释太阳和月亮与地球间的</a:t>
            </a:r>
            <a:r>
              <a:rPr lang="zh-CN" altLang="en-US" b="1" dirty="0" smtClean="0"/>
              <a:t>距离变化</a:t>
            </a:r>
            <a:r>
              <a:rPr lang="zh-CN" altLang="en-US" b="1" dirty="0"/>
              <a:t>，</a:t>
            </a:r>
            <a:r>
              <a:rPr lang="zh-CN" altLang="en-US" b="1" dirty="0" smtClean="0"/>
              <a:t>他引进了</a:t>
            </a:r>
            <a:r>
              <a:rPr lang="zh-CN" altLang="en-US" b="1" dirty="0">
                <a:solidFill>
                  <a:srgbClr val="FF0000"/>
                </a:solidFill>
              </a:rPr>
              <a:t>偏心轮</a:t>
            </a:r>
            <a:r>
              <a:rPr lang="en-US" altLang="zh-CN" b="1" dirty="0"/>
              <a:t>——</a:t>
            </a:r>
            <a:r>
              <a:rPr lang="zh-CN" altLang="en-US" b="1" dirty="0"/>
              <a:t>地球在天体圆轨道中心的</a:t>
            </a:r>
            <a:r>
              <a:rPr lang="zh-CN" altLang="en-US" b="1" dirty="0" smtClean="0"/>
              <a:t>一侧，</a:t>
            </a:r>
            <a:r>
              <a:rPr lang="zh-CN" altLang="en-US" b="1" dirty="0"/>
              <a:t>为了解释行星的逆行现象，他提出了“</a:t>
            </a:r>
            <a:r>
              <a:rPr lang="zh-CN" altLang="en-US" b="1" dirty="0">
                <a:solidFill>
                  <a:srgbClr val="FF0000"/>
                </a:solidFill>
              </a:rPr>
              <a:t>本轮</a:t>
            </a:r>
            <a:r>
              <a:rPr lang="en-US" altLang="zh-CN" b="1" dirty="0">
                <a:solidFill>
                  <a:srgbClr val="FF0000"/>
                </a:solidFill>
              </a:rPr>
              <a:t>—</a:t>
            </a:r>
            <a:r>
              <a:rPr lang="zh-CN" altLang="en-US" b="1" dirty="0">
                <a:solidFill>
                  <a:srgbClr val="FF0000"/>
                </a:solidFill>
              </a:rPr>
              <a:t>均</a:t>
            </a:r>
            <a:r>
              <a:rPr lang="zh-CN" altLang="en-US" b="1" dirty="0" smtClean="0">
                <a:solidFill>
                  <a:srgbClr val="FF0000"/>
                </a:solidFill>
              </a:rPr>
              <a:t>轮模型”</a:t>
            </a:r>
            <a:r>
              <a:rPr lang="en-US" altLang="zh-CN" b="1" dirty="0" smtClean="0"/>
              <a:t>——</a:t>
            </a:r>
            <a:r>
              <a:rPr lang="zh-CN" altLang="en-US" b="1" dirty="0"/>
              <a:t>行星沿</a:t>
            </a:r>
            <a:r>
              <a:rPr lang="zh-CN" altLang="en-US" b="1" dirty="0" smtClean="0"/>
              <a:t>本轮做圆周运动</a:t>
            </a:r>
            <a:r>
              <a:rPr lang="zh-CN" altLang="en-US" b="1" dirty="0"/>
              <a:t>，本轮的中心又在另一均轮圆周上以地球为中心运行。</a:t>
            </a:r>
          </a:p>
        </p:txBody>
      </p:sp>
      <p:sp>
        <p:nvSpPr>
          <p:cNvPr id="2" name="灯片编号占位符 1"/>
          <p:cNvSpPr>
            <a:spLocks noGrp="1"/>
          </p:cNvSpPr>
          <p:nvPr>
            <p:ph type="sldNum" sz="quarter" idx="12"/>
          </p:nvPr>
        </p:nvSpPr>
        <p:spPr/>
        <p:txBody>
          <a:bodyPr/>
          <a:lstStyle/>
          <a:p>
            <a:pPr>
              <a:defRPr/>
            </a:pPr>
            <a:fld id="{A22EFB8F-EEA6-4E91-908F-962740775DA0}" type="slidenum">
              <a:rPr lang="zh-CN" altLang="en-US" smtClean="0"/>
              <a:pPr>
                <a:defRPr/>
              </a:pPr>
              <a:t>11</a:t>
            </a:fld>
            <a:endParaRPr lang="zh-CN" altLang="en-US" dirty="0"/>
          </a:p>
        </p:txBody>
      </p:sp>
    </p:spTree>
    <p:custDataLst>
      <p:tags r:id="rId1"/>
    </p:custDataLst>
    <p:extLst>
      <p:ext uri="{BB962C8B-B14F-4D97-AF65-F5344CB8AC3E}">
        <p14:creationId xmlns:p14="http://schemas.microsoft.com/office/powerpoint/2010/main" val="1560267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
          <p:cNvGrpSpPr>
            <a:grpSpLocks/>
          </p:cNvGrpSpPr>
          <p:nvPr/>
        </p:nvGrpSpPr>
        <p:grpSpPr bwMode="auto">
          <a:xfrm>
            <a:off x="517859" y="407140"/>
            <a:ext cx="1968097" cy="3062212"/>
            <a:chOff x="476" y="1842"/>
            <a:chExt cx="1502" cy="2337"/>
          </a:xfrm>
        </p:grpSpPr>
        <p:pic>
          <p:nvPicPr>
            <p:cNvPr id="7" name="Picture 2" descr="托勒密"/>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 y="1842"/>
              <a:ext cx="1502" cy="176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476" y="3592"/>
              <a:ext cx="1497" cy="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latinLnBrk="0"/>
              <a:r>
                <a:rPr lang="en-US" altLang="zh-CN" sz="2000" i="0" dirty="0">
                  <a:solidFill>
                    <a:srgbClr val="0000FF"/>
                  </a:solidFill>
                  <a:ea typeface="Gulim" pitchFamily="34" charset="-127"/>
                </a:rPr>
                <a:t>Ptolemy</a:t>
              </a:r>
            </a:p>
            <a:p>
              <a:pPr algn="ctr" latinLnBrk="0"/>
              <a:r>
                <a:rPr lang="en-US" altLang="zh-CN" sz="2000" i="0" dirty="0">
                  <a:solidFill>
                    <a:srgbClr val="0000FF"/>
                  </a:solidFill>
                  <a:ea typeface="Gulim" pitchFamily="34" charset="-127"/>
                </a:rPr>
                <a:t>(</a:t>
              </a:r>
              <a:r>
                <a:rPr lang="zh-CN" altLang="en-US" sz="2000" i="0" dirty="0">
                  <a:solidFill>
                    <a:srgbClr val="0000FF"/>
                  </a:solidFill>
                  <a:ea typeface="Gulim" pitchFamily="34" charset="-127"/>
                </a:rPr>
                <a:t>约</a:t>
              </a:r>
              <a:r>
                <a:rPr lang="en-US" altLang="zh-CN" sz="2000" i="0" dirty="0">
                  <a:solidFill>
                    <a:srgbClr val="0000FF"/>
                  </a:solidFill>
                  <a:ea typeface="Gulim" pitchFamily="34" charset="-127"/>
                </a:rPr>
                <a:t>85-</a:t>
              </a:r>
              <a:r>
                <a:rPr lang="zh-CN" altLang="en-US" sz="2000" i="0" dirty="0">
                  <a:solidFill>
                    <a:srgbClr val="0000FF"/>
                  </a:solidFill>
                  <a:ea typeface="Gulim" pitchFamily="34" charset="-127"/>
                </a:rPr>
                <a:t>约</a:t>
              </a:r>
              <a:r>
                <a:rPr lang="en-US" altLang="zh-CN" sz="2000" i="0" dirty="0">
                  <a:solidFill>
                    <a:srgbClr val="0000FF"/>
                  </a:solidFill>
                  <a:ea typeface="Gulim" pitchFamily="34" charset="-127"/>
                </a:rPr>
                <a:t>165)</a:t>
              </a:r>
              <a:r>
                <a:rPr lang="en-US" altLang="zh-CN" sz="2400" i="0" dirty="0">
                  <a:solidFill>
                    <a:srgbClr val="0000FF"/>
                  </a:solidFill>
                  <a:ea typeface="Gulim" pitchFamily="34" charset="-127"/>
                </a:rPr>
                <a:t> </a:t>
              </a:r>
            </a:p>
          </p:txBody>
        </p:sp>
      </p:grpSp>
      <p:pic>
        <p:nvPicPr>
          <p:cNvPr id="10" name="Picture 2" descr="托勒密地心说体系"/>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798" y="1030391"/>
            <a:ext cx="3529012" cy="35480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198" y="1161028"/>
            <a:ext cx="2574600" cy="1938992"/>
          </a:xfrm>
          <a:prstGeom prst="rect">
            <a:avLst/>
          </a:prstGeom>
          <a:noFill/>
        </p:spPr>
        <p:txBody>
          <a:bodyPr wrap="square" rtlCol="0">
            <a:spAutoFit/>
          </a:bodyPr>
          <a:lstStyle/>
          <a:p>
            <a:r>
              <a:rPr lang="zh-CN" altLang="en-US" b="1" dirty="0" smtClean="0">
                <a:latin typeface="楷体" pitchFamily="49" charset="-122"/>
                <a:ea typeface="楷体" pitchFamily="49" charset="-122"/>
              </a:rPr>
              <a:t>古希腊罗马时期著名的天文学家、地理学家、光学家。著</a:t>
            </a:r>
            <a:r>
              <a:rPr lang="en-US" altLang="zh-CN" b="1" dirty="0" smtClean="0">
                <a:latin typeface="楷体" pitchFamily="49" charset="-122"/>
                <a:ea typeface="楷体" pitchFamily="49" charset="-122"/>
              </a:rPr>
              <a:t>《</a:t>
            </a:r>
            <a:r>
              <a:rPr lang="zh-CN" altLang="en-US" b="1" dirty="0">
                <a:latin typeface="楷体" pitchFamily="49" charset="-122"/>
                <a:ea typeface="楷体" pitchFamily="49" charset="-122"/>
              </a:rPr>
              <a:t>天文学</a:t>
            </a:r>
            <a:r>
              <a:rPr lang="zh-CN" altLang="en-US" b="1" dirty="0" smtClean="0">
                <a:latin typeface="楷体" pitchFamily="49" charset="-122"/>
                <a:ea typeface="楷体" pitchFamily="49" charset="-122"/>
              </a:rPr>
              <a:t>大成</a:t>
            </a:r>
            <a:r>
              <a:rPr lang="en-US"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a:t>
            </a:r>
            <a:r>
              <a:rPr lang="en-US" altLang="zh-CN" b="1" dirty="0" smtClean="0">
                <a:latin typeface="楷体" pitchFamily="49" charset="-122"/>
                <a:ea typeface="楷体" pitchFamily="49" charset="-122"/>
              </a:rPr>
              <a:t>13</a:t>
            </a:r>
            <a:r>
              <a:rPr lang="zh-CN" altLang="en-US" b="1" dirty="0" smtClean="0">
                <a:latin typeface="楷体" pitchFamily="49" charset="-122"/>
                <a:ea typeface="楷体" pitchFamily="49" charset="-122"/>
              </a:rPr>
              <a:t>卷）</a:t>
            </a:r>
            <a:endParaRPr lang="zh-CN" altLang="en-US" b="1" dirty="0">
              <a:latin typeface="楷体" pitchFamily="49" charset="-122"/>
              <a:ea typeface="楷体" pitchFamily="49" charset="-122"/>
            </a:endParaRPr>
          </a:p>
        </p:txBody>
      </p:sp>
      <p:sp>
        <p:nvSpPr>
          <p:cNvPr id="3" name="矩形 2"/>
          <p:cNvSpPr/>
          <p:nvPr/>
        </p:nvSpPr>
        <p:spPr>
          <a:xfrm>
            <a:off x="2575384" y="407140"/>
            <a:ext cx="5929638" cy="523220"/>
          </a:xfrm>
          <a:prstGeom prst="rect">
            <a:avLst/>
          </a:prstGeom>
        </p:spPr>
        <p:txBody>
          <a:bodyPr wrap="square">
            <a:spAutoFit/>
          </a:bodyPr>
          <a:lstStyle/>
          <a:p>
            <a:r>
              <a:rPr lang="zh-CN" altLang="en-US" sz="2800" b="1" dirty="0" smtClean="0">
                <a:solidFill>
                  <a:srgbClr val="FF0000"/>
                </a:solidFill>
                <a:latin typeface="黑体" pitchFamily="49" charset="-122"/>
                <a:ea typeface="黑体" pitchFamily="49" charset="-122"/>
              </a:rPr>
              <a:t>托勒密</a:t>
            </a:r>
            <a:r>
              <a:rPr lang="en-US" altLang="zh-CN" sz="2800" b="1" dirty="0" smtClean="0">
                <a:solidFill>
                  <a:srgbClr val="FF0000"/>
                </a:solidFill>
                <a:latin typeface="黑体" pitchFamily="49" charset="-122"/>
                <a:ea typeface="黑体" pitchFamily="49" charset="-122"/>
              </a:rPr>
              <a:t>——</a:t>
            </a:r>
            <a:r>
              <a:rPr lang="zh-CN" altLang="en-US" sz="2800" b="1" dirty="0" smtClean="0">
                <a:solidFill>
                  <a:srgbClr val="FF0000"/>
                </a:solidFill>
                <a:latin typeface="黑体" pitchFamily="49" charset="-122"/>
                <a:ea typeface="黑体" pitchFamily="49" charset="-122"/>
              </a:rPr>
              <a:t>古希腊地心说的集大成者</a:t>
            </a:r>
            <a:endParaRPr lang="zh-CN" altLang="en-US" sz="2800" dirty="0">
              <a:solidFill>
                <a:srgbClr val="FF0000"/>
              </a:solidFill>
              <a:latin typeface="黑体" pitchFamily="49" charset="-122"/>
              <a:ea typeface="黑体" pitchFamily="49" charset="-122"/>
            </a:endParaRPr>
          </a:p>
        </p:txBody>
      </p:sp>
      <p:sp>
        <p:nvSpPr>
          <p:cNvPr id="5" name="TextBox 4"/>
          <p:cNvSpPr txBox="1"/>
          <p:nvPr/>
        </p:nvSpPr>
        <p:spPr>
          <a:xfrm>
            <a:off x="253388" y="3492492"/>
            <a:ext cx="4902506" cy="1569660"/>
          </a:xfrm>
          <a:prstGeom prst="rect">
            <a:avLst/>
          </a:prstGeom>
          <a:noFill/>
        </p:spPr>
        <p:txBody>
          <a:bodyPr wrap="square" rtlCol="0">
            <a:spAutoFit/>
          </a:bodyPr>
          <a:lstStyle/>
          <a:p>
            <a:r>
              <a:rPr lang="zh-CN" altLang="en-US" dirty="0" smtClean="0"/>
              <a:t>地心说的要点：地球居于宇宙的中心，日月行星绕地球做匀速圆周运动，而且行星还绕自己平均位置的中心做圆周运动。</a:t>
            </a:r>
            <a:endParaRPr lang="zh-CN" altLang="en-US" dirty="0"/>
          </a:p>
        </p:txBody>
      </p:sp>
      <p:sp>
        <p:nvSpPr>
          <p:cNvPr id="9" name="灯片编号占位符 8"/>
          <p:cNvSpPr>
            <a:spLocks noGrp="1"/>
          </p:cNvSpPr>
          <p:nvPr>
            <p:ph type="sldNum" sz="quarter" idx="12"/>
          </p:nvPr>
        </p:nvSpPr>
        <p:spPr/>
        <p:txBody>
          <a:bodyPr/>
          <a:lstStyle/>
          <a:p>
            <a:pPr>
              <a:defRPr/>
            </a:pPr>
            <a:fld id="{A22EFB8F-EEA6-4E91-908F-962740775DA0}" type="slidenum">
              <a:rPr lang="zh-CN" altLang="en-US" smtClean="0"/>
              <a:pPr>
                <a:defRPr/>
              </a:pPr>
              <a:t>12</a:t>
            </a:fld>
            <a:endParaRPr lang="zh-CN" altLang="en-US" dirty="0"/>
          </a:p>
        </p:txBody>
      </p:sp>
    </p:spTree>
    <p:extLst>
      <p:ext uri="{BB962C8B-B14F-4D97-AF65-F5344CB8AC3E}">
        <p14:creationId xmlns:p14="http://schemas.microsoft.com/office/powerpoint/2010/main" val="1561715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57" y="144710"/>
            <a:ext cx="3550044" cy="199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43" y="185489"/>
            <a:ext cx="3477340" cy="195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962" y="2326159"/>
            <a:ext cx="3610639" cy="202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1243" y="2359516"/>
            <a:ext cx="3551168" cy="19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a:xfrm>
            <a:off x="7788924" y="4740466"/>
            <a:ext cx="694675" cy="291630"/>
          </a:xfrm>
        </p:spPr>
        <p:txBody>
          <a:bodyPr/>
          <a:lstStyle/>
          <a:p>
            <a:pPr>
              <a:defRPr/>
            </a:pPr>
            <a:fld id="{A22EFB8F-EEA6-4E91-908F-962740775DA0}" type="slidenum">
              <a:rPr lang="zh-CN" altLang="en-US" smtClean="0"/>
              <a:pPr>
                <a:defRPr/>
              </a:pPr>
              <a:t>13</a:t>
            </a:fld>
            <a:endParaRPr lang="zh-CN" altLang="en-US" dirty="0"/>
          </a:p>
        </p:txBody>
      </p:sp>
      <p:grpSp>
        <p:nvGrpSpPr>
          <p:cNvPr id="6" name="组合 5"/>
          <p:cNvGrpSpPr/>
          <p:nvPr/>
        </p:nvGrpSpPr>
        <p:grpSpPr>
          <a:xfrm>
            <a:off x="664092" y="4594212"/>
            <a:ext cx="7554491" cy="474338"/>
            <a:chOff x="664092" y="4594212"/>
            <a:chExt cx="7554491" cy="474338"/>
          </a:xfrm>
        </p:grpSpPr>
        <p:sp>
          <p:nvSpPr>
            <p:cNvPr id="4" name="TextBox 3"/>
            <p:cNvSpPr txBox="1"/>
            <p:nvPr/>
          </p:nvSpPr>
          <p:spPr>
            <a:xfrm>
              <a:off x="664092" y="4603482"/>
              <a:ext cx="815248" cy="461665"/>
            </a:xfrm>
            <a:prstGeom prst="rect">
              <a:avLst/>
            </a:prstGeom>
            <a:noFill/>
            <a:ln w="19050">
              <a:solidFill>
                <a:srgbClr val="0000FF"/>
              </a:solidFill>
            </a:ln>
          </p:spPr>
          <p:txBody>
            <a:bodyPr wrap="square" rtlCol="0">
              <a:spAutoFit/>
            </a:bodyPr>
            <a:lstStyle/>
            <a:p>
              <a:r>
                <a:rPr lang="zh-CN" altLang="en-US" dirty="0"/>
                <a:t>建模</a:t>
              </a:r>
            </a:p>
          </p:txBody>
        </p:sp>
        <p:sp>
          <p:nvSpPr>
            <p:cNvPr id="9" name="TextBox 8"/>
            <p:cNvSpPr txBox="1"/>
            <p:nvPr/>
          </p:nvSpPr>
          <p:spPr>
            <a:xfrm>
              <a:off x="1903313" y="4606885"/>
              <a:ext cx="815248" cy="461665"/>
            </a:xfrm>
            <a:prstGeom prst="rect">
              <a:avLst/>
            </a:prstGeom>
            <a:noFill/>
            <a:ln w="19050">
              <a:solidFill>
                <a:srgbClr val="0000FF"/>
              </a:solidFill>
            </a:ln>
          </p:spPr>
          <p:txBody>
            <a:bodyPr wrap="square" rtlCol="0">
              <a:spAutoFit/>
            </a:bodyPr>
            <a:lstStyle/>
            <a:p>
              <a:r>
                <a:rPr lang="zh-CN" altLang="en-US" dirty="0" smtClean="0"/>
                <a:t>演算</a:t>
              </a:r>
              <a:endParaRPr lang="zh-CN" altLang="en-US" dirty="0"/>
            </a:p>
          </p:txBody>
        </p:sp>
        <p:sp>
          <p:nvSpPr>
            <p:cNvPr id="10" name="TextBox 9"/>
            <p:cNvSpPr txBox="1"/>
            <p:nvPr/>
          </p:nvSpPr>
          <p:spPr>
            <a:xfrm>
              <a:off x="3170434" y="4596481"/>
              <a:ext cx="815248" cy="461665"/>
            </a:xfrm>
            <a:prstGeom prst="rect">
              <a:avLst/>
            </a:prstGeom>
            <a:noFill/>
            <a:ln w="19050">
              <a:solidFill>
                <a:srgbClr val="0000FF"/>
              </a:solidFill>
            </a:ln>
          </p:spPr>
          <p:txBody>
            <a:bodyPr wrap="square" rtlCol="0">
              <a:spAutoFit/>
            </a:bodyPr>
            <a:lstStyle/>
            <a:p>
              <a:r>
                <a:rPr lang="zh-CN" altLang="en-US" dirty="0" smtClean="0"/>
                <a:t>检验</a:t>
              </a:r>
              <a:endParaRPr lang="zh-CN" altLang="en-US" dirty="0"/>
            </a:p>
          </p:txBody>
        </p:sp>
        <p:sp>
          <p:nvSpPr>
            <p:cNvPr id="11" name="TextBox 10"/>
            <p:cNvSpPr txBox="1"/>
            <p:nvPr/>
          </p:nvSpPr>
          <p:spPr>
            <a:xfrm>
              <a:off x="4495309" y="4606885"/>
              <a:ext cx="815248" cy="461665"/>
            </a:xfrm>
            <a:prstGeom prst="rect">
              <a:avLst/>
            </a:prstGeom>
            <a:noFill/>
            <a:ln w="19050">
              <a:solidFill>
                <a:srgbClr val="0000FF"/>
              </a:solidFill>
            </a:ln>
          </p:spPr>
          <p:txBody>
            <a:bodyPr wrap="square" rtlCol="0">
              <a:spAutoFit/>
            </a:bodyPr>
            <a:lstStyle/>
            <a:p>
              <a:r>
                <a:rPr lang="zh-CN" altLang="en-US" dirty="0" smtClean="0"/>
                <a:t>修正</a:t>
              </a:r>
              <a:endParaRPr lang="zh-CN" altLang="en-US" dirty="0"/>
            </a:p>
          </p:txBody>
        </p:sp>
        <p:sp>
          <p:nvSpPr>
            <p:cNvPr id="12" name="TextBox 11"/>
            <p:cNvSpPr txBox="1"/>
            <p:nvPr/>
          </p:nvSpPr>
          <p:spPr>
            <a:xfrm>
              <a:off x="5825570" y="4597272"/>
              <a:ext cx="816817" cy="461665"/>
            </a:xfrm>
            <a:prstGeom prst="rect">
              <a:avLst/>
            </a:prstGeom>
            <a:noFill/>
            <a:ln w="19050">
              <a:solidFill>
                <a:srgbClr val="0000FF"/>
              </a:solidFill>
            </a:ln>
          </p:spPr>
          <p:txBody>
            <a:bodyPr wrap="square" rtlCol="0">
              <a:spAutoFit/>
            </a:bodyPr>
            <a:lstStyle/>
            <a:p>
              <a:r>
                <a:rPr lang="zh-CN" altLang="en-US" dirty="0" smtClean="0"/>
                <a:t>检验</a:t>
              </a:r>
              <a:endParaRPr lang="zh-CN" altLang="en-US" dirty="0"/>
            </a:p>
          </p:txBody>
        </p:sp>
        <p:sp>
          <p:nvSpPr>
            <p:cNvPr id="13" name="TextBox 12"/>
            <p:cNvSpPr txBox="1"/>
            <p:nvPr/>
          </p:nvSpPr>
          <p:spPr>
            <a:xfrm>
              <a:off x="7027193" y="4594212"/>
              <a:ext cx="1191390" cy="461665"/>
            </a:xfrm>
            <a:prstGeom prst="rect">
              <a:avLst/>
            </a:prstGeom>
            <a:noFill/>
            <a:ln w="19050">
              <a:solidFill>
                <a:srgbClr val="0000FF"/>
              </a:solidFill>
            </a:ln>
          </p:spPr>
          <p:txBody>
            <a:bodyPr wrap="square" rtlCol="0">
              <a:spAutoFit/>
            </a:bodyPr>
            <a:lstStyle/>
            <a:p>
              <a:r>
                <a:rPr lang="zh-CN" altLang="en-US" dirty="0" smtClean="0"/>
                <a:t>新理论</a:t>
              </a:r>
              <a:endParaRPr lang="zh-CN" altLang="en-US" dirty="0"/>
            </a:p>
          </p:txBody>
        </p:sp>
        <p:sp>
          <p:nvSpPr>
            <p:cNvPr id="5" name="右箭头 4"/>
            <p:cNvSpPr/>
            <p:nvPr/>
          </p:nvSpPr>
          <p:spPr>
            <a:xfrm>
              <a:off x="1479340" y="4715219"/>
              <a:ext cx="338443" cy="21238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2831991" y="4728123"/>
              <a:ext cx="338443" cy="21238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4128439" y="4728123"/>
              <a:ext cx="338443" cy="21238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5344689" y="4716531"/>
              <a:ext cx="338443" cy="21238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6672193" y="4714875"/>
              <a:ext cx="338443" cy="21238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635672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arn(inVertical)">
                                      <p:cBhvr>
                                        <p:cTn id="12" dur="5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 calcmode="lin" valueType="num">
                                      <p:cBhvr>
                                        <p:cTn id="17" dur="500" fill="hold"/>
                                        <p:tgtEl>
                                          <p:spTgt spid="9221"/>
                                        </p:tgtEl>
                                        <p:attrNameLst>
                                          <p:attrName>ppt_w</p:attrName>
                                        </p:attrNameLst>
                                      </p:cBhvr>
                                      <p:tavLst>
                                        <p:tav tm="0">
                                          <p:val>
                                            <p:fltVal val="0"/>
                                          </p:val>
                                        </p:tav>
                                        <p:tav tm="100000">
                                          <p:val>
                                            <p:strVal val="#ppt_w"/>
                                          </p:val>
                                        </p:tav>
                                      </p:tavLst>
                                    </p:anim>
                                    <p:anim calcmode="lin" valueType="num">
                                      <p:cBhvr>
                                        <p:cTn id="18" dur="500" fill="hold"/>
                                        <p:tgtEl>
                                          <p:spTgt spid="9221"/>
                                        </p:tgtEl>
                                        <p:attrNameLst>
                                          <p:attrName>ppt_h</p:attrName>
                                        </p:attrNameLst>
                                      </p:cBhvr>
                                      <p:tavLst>
                                        <p:tav tm="0">
                                          <p:val>
                                            <p:fltVal val="0"/>
                                          </p:val>
                                        </p:tav>
                                        <p:tav tm="100000">
                                          <p:val>
                                            <p:strVal val="#ppt_h"/>
                                          </p:val>
                                        </p:tav>
                                      </p:tavLst>
                                    </p:anim>
                                    <p:animEffect transition="in" filter="fade">
                                      <p:cBhvr>
                                        <p:cTn id="19" dur="500"/>
                                        <p:tgtEl>
                                          <p:spTgt spid="92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222"/>
                                        </p:tgtEl>
                                        <p:attrNameLst>
                                          <p:attrName>style.visibility</p:attrName>
                                        </p:attrNameLst>
                                      </p:cBhvr>
                                      <p:to>
                                        <p:strVal val="visible"/>
                                      </p:to>
                                    </p:set>
                                    <p:anim calcmode="lin" valueType="num">
                                      <p:cBhvr>
                                        <p:cTn id="24" dur="500" fill="hold"/>
                                        <p:tgtEl>
                                          <p:spTgt spid="9222"/>
                                        </p:tgtEl>
                                        <p:attrNameLst>
                                          <p:attrName>ppt_w</p:attrName>
                                        </p:attrNameLst>
                                      </p:cBhvr>
                                      <p:tavLst>
                                        <p:tav tm="0">
                                          <p:val>
                                            <p:fltVal val="0"/>
                                          </p:val>
                                        </p:tav>
                                        <p:tav tm="100000">
                                          <p:val>
                                            <p:strVal val="#ppt_w"/>
                                          </p:val>
                                        </p:tav>
                                      </p:tavLst>
                                    </p:anim>
                                    <p:anim calcmode="lin" valueType="num">
                                      <p:cBhvr>
                                        <p:cTn id="25" dur="500" fill="hold"/>
                                        <p:tgtEl>
                                          <p:spTgt spid="9222"/>
                                        </p:tgtEl>
                                        <p:attrNameLst>
                                          <p:attrName>ppt_h</p:attrName>
                                        </p:attrNameLst>
                                      </p:cBhvr>
                                      <p:tavLst>
                                        <p:tav tm="0">
                                          <p:val>
                                            <p:fltVal val="0"/>
                                          </p:val>
                                        </p:tav>
                                        <p:tav tm="100000">
                                          <p:val>
                                            <p:strVal val="#ppt_h"/>
                                          </p:val>
                                        </p:tav>
                                      </p:tavLst>
                                    </p:anim>
                                    <p:animEffect transition="in" filter="fade">
                                      <p:cBhvr>
                                        <p:cTn id="26" dur="500"/>
                                        <p:tgtEl>
                                          <p:spTgt spid="92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594" y="261609"/>
            <a:ext cx="6839236" cy="523220"/>
          </a:xfrm>
          <a:prstGeom prst="rect">
            <a:avLst/>
          </a:prstGeom>
          <a:noFill/>
        </p:spPr>
        <p:txBody>
          <a:bodyPr wrap="square" rtlCol="0">
            <a:spAutoFit/>
          </a:bodyPr>
          <a:lstStyle/>
          <a:p>
            <a:r>
              <a:rPr lang="zh-CN" altLang="en-US" sz="2800" b="1" dirty="0" smtClean="0"/>
              <a:t>“地心说”为什么能流行</a:t>
            </a:r>
            <a:r>
              <a:rPr lang="en-US" altLang="zh-CN" sz="2800" b="1" dirty="0" smtClean="0"/>
              <a:t>1500</a:t>
            </a:r>
            <a:r>
              <a:rPr lang="zh-CN" altLang="en-US" sz="2800" b="1" dirty="0" smtClean="0"/>
              <a:t>多年之久？</a:t>
            </a:r>
            <a:endParaRPr lang="zh-CN" altLang="en-US" sz="2800" b="1" dirty="0"/>
          </a:p>
        </p:txBody>
      </p:sp>
      <p:sp>
        <p:nvSpPr>
          <p:cNvPr id="4" name="TextBox 3"/>
          <p:cNvSpPr txBox="1"/>
          <p:nvPr/>
        </p:nvSpPr>
        <p:spPr>
          <a:xfrm>
            <a:off x="375604" y="1176510"/>
            <a:ext cx="8486775" cy="830997"/>
          </a:xfrm>
          <a:prstGeom prst="rect">
            <a:avLst/>
          </a:prstGeom>
          <a:noFill/>
        </p:spPr>
        <p:txBody>
          <a:bodyPr wrap="square" rtlCol="0">
            <a:spAutoFit/>
          </a:bodyPr>
          <a:lstStyle/>
          <a:p>
            <a:r>
              <a:rPr lang="en-US" altLang="zh-CN" b="1" dirty="0" smtClean="0">
                <a:latin typeface="楷体" pitchFamily="49" charset="-122"/>
                <a:ea typeface="楷体" pitchFamily="49" charset="-122"/>
              </a:rPr>
              <a:t>2.</a:t>
            </a:r>
            <a:r>
              <a:rPr lang="zh-CN" altLang="en-US" b="1" dirty="0" smtClean="0">
                <a:latin typeface="楷体" pitchFamily="49" charset="-122"/>
                <a:ea typeface="楷体" pitchFamily="49" charset="-122"/>
              </a:rPr>
              <a:t>根据托勒密的地心说能够比较准确地预测行星的位置，在航海、历法方面误差较小。</a:t>
            </a:r>
            <a:endParaRPr lang="zh-CN" altLang="en-US" b="1" dirty="0">
              <a:latin typeface="楷体" pitchFamily="49" charset="-122"/>
              <a:ea typeface="楷体" pitchFamily="49" charset="-122"/>
            </a:endParaRPr>
          </a:p>
        </p:txBody>
      </p:sp>
      <p:sp>
        <p:nvSpPr>
          <p:cNvPr id="5" name="TextBox 4"/>
          <p:cNvSpPr txBox="1"/>
          <p:nvPr/>
        </p:nvSpPr>
        <p:spPr>
          <a:xfrm>
            <a:off x="375605" y="1998927"/>
            <a:ext cx="7204000" cy="461665"/>
          </a:xfrm>
          <a:prstGeom prst="rect">
            <a:avLst/>
          </a:prstGeom>
          <a:noFill/>
        </p:spPr>
        <p:txBody>
          <a:bodyPr wrap="square" rtlCol="0">
            <a:spAutoFit/>
          </a:bodyPr>
          <a:lstStyle/>
          <a:p>
            <a:r>
              <a:rPr lang="en-US" altLang="zh-CN" b="1" dirty="0" smtClean="0">
                <a:latin typeface="楷体" pitchFamily="49" charset="-122"/>
                <a:ea typeface="楷体" pitchFamily="49" charset="-122"/>
              </a:rPr>
              <a:t>3.</a:t>
            </a:r>
            <a:r>
              <a:rPr lang="zh-CN" altLang="en-US" b="1" dirty="0" smtClean="0">
                <a:latin typeface="楷体" pitchFamily="49" charset="-122"/>
                <a:ea typeface="楷体" pitchFamily="49" charset="-122"/>
              </a:rPr>
              <a:t> 地心说符合基督教的教义，受到教会的庇护。</a:t>
            </a:r>
            <a:endParaRPr lang="zh-CN" altLang="en-US" b="1" dirty="0">
              <a:latin typeface="楷体" pitchFamily="49" charset="-122"/>
              <a:ea typeface="楷体" pitchFamily="49" charset="-122"/>
            </a:endParaRPr>
          </a:p>
        </p:txBody>
      </p:sp>
      <p:grpSp>
        <p:nvGrpSpPr>
          <p:cNvPr id="15" name="组合 14"/>
          <p:cNvGrpSpPr/>
          <p:nvPr/>
        </p:nvGrpSpPr>
        <p:grpSpPr>
          <a:xfrm>
            <a:off x="749833" y="2695795"/>
            <a:ext cx="3150138" cy="2170075"/>
            <a:chOff x="892220" y="2710149"/>
            <a:chExt cx="3006021" cy="2170075"/>
          </a:xfrm>
        </p:grpSpPr>
        <p:grpSp>
          <p:nvGrpSpPr>
            <p:cNvPr id="6" name="组合 5"/>
            <p:cNvGrpSpPr/>
            <p:nvPr/>
          </p:nvGrpSpPr>
          <p:grpSpPr>
            <a:xfrm>
              <a:off x="892220" y="2710149"/>
              <a:ext cx="1630641" cy="2170075"/>
              <a:chOff x="155066" y="298494"/>
              <a:chExt cx="2392403" cy="3183835"/>
            </a:xfrm>
          </p:grpSpPr>
          <p:sp>
            <p:nvSpPr>
              <p:cNvPr id="7" name="Rectangle 4"/>
              <p:cNvSpPr>
                <a:spLocks noChangeArrowheads="1"/>
              </p:cNvSpPr>
              <p:nvPr/>
            </p:nvSpPr>
            <p:spPr bwMode="auto">
              <a:xfrm>
                <a:off x="155066" y="2624374"/>
                <a:ext cx="2392403" cy="8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atinLnBrk="0"/>
                <a:r>
                  <a:rPr kumimoji="0" lang="zh-CN" altLang="en-US" sz="1600" i="0" dirty="0" smtClean="0">
                    <a:solidFill>
                      <a:srgbClr val="0000FF"/>
                    </a:solidFill>
                    <a:ea typeface="Gulim" pitchFamily="34" charset="-127"/>
                  </a:rPr>
                  <a:t>   布鲁诺</a:t>
                </a:r>
                <a:r>
                  <a:rPr kumimoji="0" lang="en-US" altLang="zh-CN" sz="1600" i="0" dirty="0" smtClean="0">
                    <a:solidFill>
                      <a:srgbClr val="0000FF"/>
                    </a:solidFill>
                    <a:ea typeface="Gulim" pitchFamily="34" charset="-127"/>
                  </a:rPr>
                  <a:t>Bruno </a:t>
                </a:r>
                <a:endParaRPr kumimoji="0" lang="en-US" altLang="zh-CN" sz="1600" i="0" dirty="0">
                  <a:solidFill>
                    <a:srgbClr val="0000FF"/>
                  </a:solidFill>
                  <a:ea typeface="Gulim" pitchFamily="34" charset="-127"/>
                </a:endParaRPr>
              </a:p>
              <a:p>
                <a:pPr latinLnBrk="0"/>
                <a:r>
                  <a:rPr kumimoji="0" lang="zh-CN" altLang="en-US" sz="1600" i="0" dirty="0">
                    <a:solidFill>
                      <a:srgbClr val="0000FF"/>
                    </a:solidFill>
                  </a:rPr>
                  <a:t>（</a:t>
                </a:r>
                <a:r>
                  <a:rPr kumimoji="0" lang="en-US" altLang="zh-CN" sz="1600" i="0" dirty="0">
                    <a:solidFill>
                      <a:srgbClr val="0000FF"/>
                    </a:solidFill>
                  </a:rPr>
                  <a:t>1548-1600</a:t>
                </a:r>
                <a:r>
                  <a:rPr kumimoji="0" lang="zh-CN" altLang="en-US" sz="1600" i="0" dirty="0">
                    <a:solidFill>
                      <a:srgbClr val="0000FF"/>
                    </a:solidFill>
                  </a:rPr>
                  <a:t>）</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335" y="298494"/>
                <a:ext cx="19431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2443728" y="2754363"/>
              <a:ext cx="1454513" cy="1631216"/>
            </a:xfrm>
            <a:prstGeom prst="rect">
              <a:avLst/>
            </a:prstGeom>
            <a:noFill/>
          </p:spPr>
          <p:txBody>
            <a:bodyPr wrap="square" rtlCol="0">
              <a:spAutoFit/>
            </a:bodyPr>
            <a:lstStyle/>
            <a:p>
              <a:r>
                <a:rPr lang="zh-CN" altLang="en-US" sz="2000" dirty="0" smtClean="0">
                  <a:latin typeface="仿宋" pitchFamily="49" charset="-122"/>
                  <a:ea typeface="仿宋" pitchFamily="49" charset="-122"/>
                </a:rPr>
                <a:t>意大利哲学家布鲁诺因宣传日心说被罗马教廷活活烧死。</a:t>
              </a:r>
              <a:endParaRPr lang="en-US" altLang="zh-CN" sz="2000" dirty="0" smtClean="0">
                <a:latin typeface="仿宋" pitchFamily="49" charset="-122"/>
                <a:ea typeface="仿宋" pitchFamily="49" charset="-122"/>
              </a:endParaRPr>
            </a:p>
          </p:txBody>
        </p:sp>
      </p:grpSp>
      <p:grpSp>
        <p:nvGrpSpPr>
          <p:cNvPr id="16" name="组合 15"/>
          <p:cNvGrpSpPr/>
          <p:nvPr/>
        </p:nvGrpSpPr>
        <p:grpSpPr>
          <a:xfrm>
            <a:off x="4486552" y="2655201"/>
            <a:ext cx="4183723" cy="2079178"/>
            <a:chOff x="4486552" y="2655201"/>
            <a:chExt cx="4183723" cy="2079178"/>
          </a:xfrm>
        </p:grpSpPr>
        <p:grpSp>
          <p:nvGrpSpPr>
            <p:cNvPr id="9" name="Group 10"/>
            <p:cNvGrpSpPr>
              <a:grpSpLocks/>
            </p:cNvGrpSpPr>
            <p:nvPr/>
          </p:nvGrpSpPr>
          <p:grpSpPr bwMode="auto">
            <a:xfrm>
              <a:off x="4486552" y="2655201"/>
              <a:ext cx="1639498" cy="2079178"/>
              <a:chOff x="534" y="1515"/>
              <a:chExt cx="1719" cy="2180"/>
            </a:xfrm>
          </p:grpSpPr>
          <p:pic>
            <p:nvPicPr>
              <p:cNvPr id="10" name="Picture 4" descr="伽利略"/>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 y="1515"/>
                <a:ext cx="1356" cy="19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534" y="3469"/>
                <a:ext cx="1719"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latinLnBrk="0"/>
                <a:r>
                  <a:rPr kumimoji="0" lang="en-US" altLang="zh-CN" sz="1400" dirty="0" err="1" smtClean="0">
                    <a:latin typeface="Times New Roman" pitchFamily="18" charset="0"/>
                  </a:rPr>
                  <a:t>Galilei</a:t>
                </a:r>
                <a:r>
                  <a:rPr kumimoji="0" lang="zh-CN" altLang="en-US" sz="1400" dirty="0" smtClean="0">
                    <a:latin typeface="Times New Roman" pitchFamily="18" charset="0"/>
                  </a:rPr>
                  <a:t>（</a:t>
                </a:r>
                <a:r>
                  <a:rPr kumimoji="0" lang="en-US" altLang="zh-CN" sz="1400" dirty="0">
                    <a:latin typeface="Times New Roman" pitchFamily="18" charset="0"/>
                  </a:rPr>
                  <a:t>1565-1642</a:t>
                </a:r>
                <a:r>
                  <a:rPr kumimoji="0" lang="zh-CN" altLang="en-US" sz="1400" dirty="0">
                    <a:latin typeface="Times New Roman" pitchFamily="18" charset="0"/>
                  </a:rPr>
                  <a:t>）</a:t>
                </a:r>
              </a:p>
            </p:txBody>
          </p:sp>
        </p:grpSp>
        <p:sp>
          <p:nvSpPr>
            <p:cNvPr id="13" name="TextBox 12"/>
            <p:cNvSpPr txBox="1"/>
            <p:nvPr/>
          </p:nvSpPr>
          <p:spPr>
            <a:xfrm>
              <a:off x="6048260" y="3426245"/>
              <a:ext cx="2478795" cy="707886"/>
            </a:xfrm>
            <a:prstGeom prst="rect">
              <a:avLst/>
            </a:prstGeom>
            <a:noFill/>
          </p:spPr>
          <p:txBody>
            <a:bodyPr wrap="square" rtlCol="0">
              <a:spAutoFit/>
            </a:bodyPr>
            <a:lstStyle/>
            <a:p>
              <a:r>
                <a:rPr lang="zh-CN" altLang="en-US" sz="2000" dirty="0" smtClean="0">
                  <a:latin typeface="仿宋" pitchFamily="49" charset="-122"/>
                  <a:ea typeface="仿宋" pitchFamily="49" charset="-122"/>
                </a:rPr>
                <a:t>伽利略因宣传日心说遭终身监禁</a:t>
              </a:r>
              <a:endParaRPr lang="zh-CN" altLang="en-US" sz="2000" dirty="0">
                <a:latin typeface="仿宋" pitchFamily="49" charset="-122"/>
                <a:ea typeface="仿宋" pitchFamily="49" charset="-122"/>
              </a:endParaRPr>
            </a:p>
          </p:txBody>
        </p:sp>
        <p:sp>
          <p:nvSpPr>
            <p:cNvPr id="14" name="TextBox 13"/>
            <p:cNvSpPr txBox="1"/>
            <p:nvPr/>
          </p:nvSpPr>
          <p:spPr>
            <a:xfrm>
              <a:off x="6037244" y="2677099"/>
              <a:ext cx="2633031" cy="707886"/>
            </a:xfrm>
            <a:prstGeom prst="rect">
              <a:avLst/>
            </a:prstGeom>
            <a:noFill/>
          </p:spPr>
          <p:txBody>
            <a:bodyPr wrap="square" rtlCol="0">
              <a:spAutoFit/>
            </a:bodyPr>
            <a:lstStyle/>
            <a:p>
              <a:r>
                <a:rPr lang="zh-CN" altLang="en-US" sz="2000" dirty="0" smtClean="0">
                  <a:latin typeface="仿宋" pitchFamily="49" charset="-122"/>
                  <a:ea typeface="仿宋" pitchFamily="49" charset="-122"/>
                </a:rPr>
                <a:t>著</a:t>
              </a:r>
              <a:r>
                <a:rPr lang="en-US" altLang="zh-CN" sz="2000" dirty="0" smtClean="0">
                  <a:latin typeface="仿宋" pitchFamily="49" charset="-122"/>
                  <a:ea typeface="仿宋" pitchFamily="49" charset="-122"/>
                </a:rPr>
                <a:t>《</a:t>
              </a:r>
              <a:r>
                <a:rPr lang="zh-CN" altLang="en-US" sz="2000" dirty="0" smtClean="0">
                  <a:latin typeface="仿宋" pitchFamily="49" charset="-122"/>
                  <a:ea typeface="仿宋" pitchFamily="49" charset="-122"/>
                </a:rPr>
                <a:t>关于两大世界体系的对话</a:t>
              </a:r>
              <a:r>
                <a:rPr lang="en-US" altLang="zh-CN" sz="2000" dirty="0" smtClean="0">
                  <a:latin typeface="仿宋" pitchFamily="49" charset="-122"/>
                  <a:ea typeface="仿宋" pitchFamily="49" charset="-122"/>
                </a:rPr>
                <a:t>》</a:t>
              </a:r>
              <a:endParaRPr lang="zh-CN" altLang="en-US" sz="2000" dirty="0">
                <a:latin typeface="仿宋" pitchFamily="49" charset="-122"/>
                <a:ea typeface="仿宋" pitchFamily="49" charset="-122"/>
              </a:endParaRPr>
            </a:p>
          </p:txBody>
        </p:sp>
      </p:grpSp>
      <p:sp>
        <p:nvSpPr>
          <p:cNvPr id="2" name="灯片编号占位符 1"/>
          <p:cNvSpPr>
            <a:spLocks noGrp="1"/>
          </p:cNvSpPr>
          <p:nvPr>
            <p:ph type="sldNum" sz="quarter" idx="12"/>
          </p:nvPr>
        </p:nvSpPr>
        <p:spPr/>
        <p:txBody>
          <a:bodyPr/>
          <a:lstStyle/>
          <a:p>
            <a:pPr>
              <a:defRPr/>
            </a:pPr>
            <a:fld id="{A22EFB8F-EEA6-4E91-908F-962740775DA0}" type="slidenum">
              <a:rPr lang="zh-CN" altLang="en-US" smtClean="0"/>
              <a:pPr>
                <a:defRPr/>
              </a:pPr>
              <a:t>14</a:t>
            </a:fld>
            <a:endParaRPr lang="zh-CN" altLang="en-US" dirty="0"/>
          </a:p>
        </p:txBody>
      </p:sp>
      <p:sp>
        <p:nvSpPr>
          <p:cNvPr id="17" name="TextBox 16"/>
          <p:cNvSpPr txBox="1"/>
          <p:nvPr/>
        </p:nvSpPr>
        <p:spPr>
          <a:xfrm>
            <a:off x="375604" y="784829"/>
            <a:ext cx="4930698" cy="461665"/>
          </a:xfrm>
          <a:prstGeom prst="rect">
            <a:avLst/>
          </a:prstGeom>
          <a:noFill/>
        </p:spPr>
        <p:txBody>
          <a:bodyPr wrap="square" rtlCol="0">
            <a:spAutoFit/>
          </a:bodyPr>
          <a:lstStyle/>
          <a:p>
            <a:r>
              <a:rPr lang="en-US" altLang="zh-CN" b="1" dirty="0" smtClean="0">
                <a:latin typeface="楷体" pitchFamily="49" charset="-122"/>
                <a:ea typeface="楷体" pitchFamily="49" charset="-122"/>
              </a:rPr>
              <a:t>1.</a:t>
            </a:r>
            <a:r>
              <a:rPr lang="zh-CN" altLang="en-US" b="1" dirty="0" smtClean="0">
                <a:latin typeface="楷体" pitchFamily="49" charset="-122"/>
                <a:ea typeface="楷体" pitchFamily="49" charset="-122"/>
              </a:rPr>
              <a:t>地心说符合人们的生活经验</a:t>
            </a:r>
            <a:endParaRPr lang="zh-CN" altLang="en-US" b="1" dirty="0">
              <a:latin typeface="楷体" pitchFamily="49" charset="-122"/>
              <a:ea typeface="楷体" pitchFamily="49" charset="-122"/>
            </a:endParaRPr>
          </a:p>
        </p:txBody>
      </p:sp>
    </p:spTree>
    <p:custDataLst>
      <p:tags r:id="rId1"/>
    </p:custDataLst>
    <p:extLst>
      <p:ext uri="{BB962C8B-B14F-4D97-AF65-F5344CB8AC3E}">
        <p14:creationId xmlns:p14="http://schemas.microsoft.com/office/powerpoint/2010/main" val="2027728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ou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ou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437" y="338238"/>
            <a:ext cx="7354255" cy="1015663"/>
          </a:xfrm>
          <a:prstGeom prst="rect">
            <a:avLst/>
          </a:prstGeom>
          <a:noFill/>
        </p:spPr>
        <p:txBody>
          <a:bodyPr wrap="square" rtlCol="0">
            <a:spAutoFit/>
          </a:bodyPr>
          <a:lstStyle/>
          <a:p>
            <a:r>
              <a:rPr lang="zh-CN" altLang="en-US" sz="3200" dirty="0" smtClean="0">
                <a:latin typeface="黑体" pitchFamily="49" charset="-122"/>
                <a:ea typeface="黑体" pitchFamily="49" charset="-122"/>
              </a:rPr>
              <a:t>三、近代天文学革命</a:t>
            </a:r>
            <a:endParaRPr lang="en-US" altLang="zh-CN" sz="3200" dirty="0" smtClean="0">
              <a:latin typeface="黑体" pitchFamily="49" charset="-122"/>
              <a:ea typeface="黑体" pitchFamily="49" charset="-122"/>
            </a:endParaRPr>
          </a:p>
          <a:p>
            <a:r>
              <a:rPr lang="en-US" altLang="zh-CN" sz="2800" dirty="0" smtClean="0">
                <a:latin typeface="黑体" pitchFamily="49" charset="-122"/>
                <a:ea typeface="黑体" pitchFamily="49" charset="-122"/>
              </a:rPr>
              <a:t>       </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从哥白尼到牛顿</a:t>
            </a:r>
            <a:endParaRPr lang="zh-CN" altLang="en-US" dirty="0">
              <a:latin typeface="楷体" pitchFamily="49" charset="-122"/>
              <a:ea typeface="楷体" pitchFamily="49" charset="-122"/>
            </a:endParaRPr>
          </a:p>
        </p:txBody>
      </p:sp>
      <p:grpSp>
        <p:nvGrpSpPr>
          <p:cNvPr id="47" name="组合 46"/>
          <p:cNvGrpSpPr/>
          <p:nvPr/>
        </p:nvGrpSpPr>
        <p:grpSpPr>
          <a:xfrm>
            <a:off x="64596" y="1941048"/>
            <a:ext cx="8108417" cy="1592743"/>
            <a:chOff x="892364" y="2667809"/>
            <a:chExt cx="8108417" cy="1592743"/>
          </a:xfrm>
        </p:grpSpPr>
        <p:cxnSp>
          <p:nvCxnSpPr>
            <p:cNvPr id="5" name="直接箭头连接符 4"/>
            <p:cNvCxnSpPr/>
            <p:nvPr/>
          </p:nvCxnSpPr>
          <p:spPr>
            <a:xfrm>
              <a:off x="3366169" y="3888954"/>
              <a:ext cx="5634612" cy="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2364" y="3888953"/>
              <a:ext cx="1410162" cy="338554"/>
            </a:xfrm>
            <a:prstGeom prst="rect">
              <a:avLst/>
            </a:prstGeom>
            <a:noFill/>
          </p:spPr>
          <p:txBody>
            <a:bodyPr wrap="square" rtlCol="0">
              <a:spAutoFit/>
            </a:bodyPr>
            <a:lstStyle/>
            <a:p>
              <a:r>
                <a:rPr lang="zh-CN" altLang="en-US" sz="1600" dirty="0" smtClean="0"/>
                <a:t>公元后</a:t>
              </a:r>
              <a:r>
                <a:rPr lang="en-US" altLang="zh-CN" sz="1600" dirty="0" smtClean="0"/>
                <a:t>100</a:t>
              </a:r>
              <a:r>
                <a:rPr lang="zh-CN" altLang="en-US" sz="1600" dirty="0" smtClean="0"/>
                <a:t>年</a:t>
              </a:r>
              <a:endParaRPr lang="zh-CN" altLang="en-US" sz="1600" dirty="0"/>
            </a:p>
          </p:txBody>
        </p:sp>
        <p:cxnSp>
          <p:nvCxnSpPr>
            <p:cNvPr id="10" name="直接连接符 9"/>
            <p:cNvCxnSpPr/>
            <p:nvPr/>
          </p:nvCxnSpPr>
          <p:spPr>
            <a:xfrm>
              <a:off x="4792333" y="2843731"/>
              <a:ext cx="0"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09756" y="3888954"/>
              <a:ext cx="878340" cy="338554"/>
            </a:xfrm>
            <a:prstGeom prst="rect">
              <a:avLst/>
            </a:prstGeom>
            <a:noFill/>
          </p:spPr>
          <p:txBody>
            <a:bodyPr wrap="square" rtlCol="0">
              <a:spAutoFit/>
            </a:bodyPr>
            <a:lstStyle/>
            <a:p>
              <a:r>
                <a:rPr lang="en-US" altLang="zh-CN" sz="1600" dirty="0" smtClean="0"/>
                <a:t>1400</a:t>
              </a:r>
              <a:r>
                <a:rPr lang="zh-CN" altLang="en-US" sz="1600" dirty="0" smtClean="0"/>
                <a:t>年</a:t>
              </a:r>
              <a:endParaRPr lang="zh-CN" altLang="en-US" sz="1600" dirty="0"/>
            </a:p>
          </p:txBody>
        </p:sp>
        <p:cxnSp>
          <p:nvCxnSpPr>
            <p:cNvPr id="15" name="直接箭头连接符 14"/>
            <p:cNvCxnSpPr/>
            <p:nvPr/>
          </p:nvCxnSpPr>
          <p:spPr>
            <a:xfrm>
              <a:off x="1002535" y="3888954"/>
              <a:ext cx="1035586" cy="0"/>
            </a:xfrm>
            <a:prstGeom prst="straightConnector1">
              <a:avLst/>
            </a:prstGeom>
            <a:ln w="5715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121261" y="3888954"/>
              <a:ext cx="1244908" cy="0"/>
            </a:xfrm>
            <a:prstGeom prst="straightConnector1">
              <a:avLst/>
            </a:prstGeom>
            <a:ln w="57150">
              <a:solidFill>
                <a:schemeClr val="accent5">
                  <a:lumMod val="60000"/>
                  <a:lumOff val="4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323050" y="3552941"/>
              <a:ext cx="793215" cy="23135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1520328" y="2820318"/>
              <a:ext cx="0" cy="10796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65679" y="3888954"/>
              <a:ext cx="878340" cy="338554"/>
            </a:xfrm>
            <a:prstGeom prst="rect">
              <a:avLst/>
            </a:prstGeom>
            <a:noFill/>
          </p:spPr>
          <p:txBody>
            <a:bodyPr wrap="square" rtlCol="0">
              <a:spAutoFit/>
            </a:bodyPr>
            <a:lstStyle/>
            <a:p>
              <a:r>
                <a:rPr lang="en-US" altLang="zh-CN" sz="1600" dirty="0" smtClean="0"/>
                <a:t>1500</a:t>
              </a:r>
              <a:r>
                <a:rPr lang="zh-CN" altLang="en-US" sz="1600" dirty="0" smtClean="0"/>
                <a:t>年</a:t>
              </a:r>
              <a:endParaRPr lang="zh-CN" altLang="en-US" sz="1600" dirty="0"/>
            </a:p>
          </p:txBody>
        </p:sp>
        <p:sp>
          <p:nvSpPr>
            <p:cNvPr id="23" name="TextBox 22"/>
            <p:cNvSpPr txBox="1"/>
            <p:nvPr/>
          </p:nvSpPr>
          <p:spPr>
            <a:xfrm>
              <a:off x="6844484" y="3921998"/>
              <a:ext cx="878340" cy="338554"/>
            </a:xfrm>
            <a:prstGeom prst="rect">
              <a:avLst/>
            </a:prstGeom>
            <a:noFill/>
          </p:spPr>
          <p:txBody>
            <a:bodyPr wrap="square" rtlCol="0">
              <a:spAutoFit/>
            </a:bodyPr>
            <a:lstStyle/>
            <a:p>
              <a:r>
                <a:rPr lang="en-US" altLang="zh-CN" sz="1600" dirty="0" smtClean="0"/>
                <a:t>1600</a:t>
              </a:r>
              <a:r>
                <a:rPr lang="zh-CN" altLang="en-US" sz="1600" dirty="0" smtClean="0"/>
                <a:t>年</a:t>
              </a:r>
              <a:endParaRPr lang="zh-CN" altLang="en-US" sz="1600" dirty="0"/>
            </a:p>
          </p:txBody>
        </p:sp>
        <p:sp>
          <p:nvSpPr>
            <p:cNvPr id="30" name="矩形 29"/>
            <p:cNvSpPr/>
            <p:nvPr/>
          </p:nvSpPr>
          <p:spPr>
            <a:xfrm>
              <a:off x="5649666" y="3558448"/>
              <a:ext cx="793215" cy="23135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5852965" y="2821697"/>
              <a:ext cx="0" cy="10233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54178" y="3921998"/>
              <a:ext cx="878340" cy="338554"/>
            </a:xfrm>
            <a:prstGeom prst="rect">
              <a:avLst/>
            </a:prstGeom>
            <a:noFill/>
          </p:spPr>
          <p:txBody>
            <a:bodyPr wrap="square" rtlCol="0">
              <a:spAutoFit/>
            </a:bodyPr>
            <a:lstStyle/>
            <a:p>
              <a:r>
                <a:rPr lang="en-US" altLang="zh-CN" sz="1600" dirty="0" smtClean="0"/>
                <a:t>1700</a:t>
              </a:r>
              <a:r>
                <a:rPr lang="zh-CN" altLang="en-US" sz="1600" dirty="0" smtClean="0"/>
                <a:t>年</a:t>
              </a:r>
              <a:endParaRPr lang="zh-CN" altLang="en-US" sz="1600" dirty="0"/>
            </a:p>
          </p:txBody>
        </p:sp>
        <p:sp>
          <p:nvSpPr>
            <p:cNvPr id="35" name="矩形 34"/>
            <p:cNvSpPr/>
            <p:nvPr/>
          </p:nvSpPr>
          <p:spPr>
            <a:xfrm>
              <a:off x="7656724" y="2996581"/>
              <a:ext cx="864000" cy="2313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8320743" y="2821697"/>
              <a:ext cx="0" cy="10672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87278" y="3250671"/>
              <a:ext cx="881349" cy="307777"/>
            </a:xfrm>
            <a:prstGeom prst="rect">
              <a:avLst/>
            </a:prstGeom>
            <a:noFill/>
          </p:spPr>
          <p:txBody>
            <a:bodyPr wrap="square" rtlCol="0">
              <a:spAutoFit/>
            </a:bodyPr>
            <a:lstStyle/>
            <a:p>
              <a:r>
                <a:rPr lang="zh-CN" altLang="en-US" sz="1400" b="1" dirty="0"/>
                <a:t>托勒密</a:t>
              </a:r>
            </a:p>
          </p:txBody>
        </p:sp>
        <p:sp>
          <p:nvSpPr>
            <p:cNvPr id="33" name="矩形 32"/>
            <p:cNvSpPr/>
            <p:nvPr/>
          </p:nvSpPr>
          <p:spPr>
            <a:xfrm>
              <a:off x="6811431" y="2996581"/>
              <a:ext cx="828000" cy="2313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87047" y="3244630"/>
              <a:ext cx="626458" cy="231352"/>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7163972" y="2820318"/>
              <a:ext cx="0" cy="11016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510968" y="3553109"/>
              <a:ext cx="709593" cy="2313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5742800" y="3283371"/>
              <a:ext cx="881349" cy="307777"/>
            </a:xfrm>
            <a:prstGeom prst="rect">
              <a:avLst/>
            </a:prstGeom>
            <a:noFill/>
          </p:spPr>
          <p:txBody>
            <a:bodyPr wrap="square" rtlCol="0">
              <a:spAutoFit/>
            </a:bodyPr>
            <a:lstStyle/>
            <a:p>
              <a:r>
                <a:rPr lang="zh-CN" altLang="en-US" sz="1400" b="1" dirty="0"/>
                <a:t>哥白尼</a:t>
              </a:r>
            </a:p>
          </p:txBody>
        </p:sp>
        <p:sp>
          <p:nvSpPr>
            <p:cNvPr id="37" name="TextBox 36"/>
            <p:cNvSpPr txBox="1"/>
            <p:nvPr/>
          </p:nvSpPr>
          <p:spPr>
            <a:xfrm>
              <a:off x="7135437" y="3360143"/>
              <a:ext cx="755422" cy="307777"/>
            </a:xfrm>
            <a:prstGeom prst="rect">
              <a:avLst/>
            </a:prstGeom>
            <a:noFill/>
          </p:spPr>
          <p:txBody>
            <a:bodyPr wrap="square" rtlCol="0">
              <a:spAutoFit/>
            </a:bodyPr>
            <a:lstStyle/>
            <a:p>
              <a:r>
                <a:rPr lang="zh-CN" altLang="en-US" sz="1400" b="1" dirty="0" smtClean="0"/>
                <a:t>开普勒</a:t>
              </a:r>
              <a:endParaRPr lang="zh-CN" altLang="en-US" sz="1400" b="1" dirty="0"/>
            </a:p>
          </p:txBody>
        </p:sp>
        <p:sp>
          <p:nvSpPr>
            <p:cNvPr id="38" name="TextBox 37"/>
            <p:cNvSpPr txBox="1"/>
            <p:nvPr/>
          </p:nvSpPr>
          <p:spPr>
            <a:xfrm>
              <a:off x="6446372" y="3722383"/>
              <a:ext cx="881349" cy="307777"/>
            </a:xfrm>
            <a:prstGeom prst="rect">
              <a:avLst/>
            </a:prstGeom>
            <a:noFill/>
          </p:spPr>
          <p:txBody>
            <a:bodyPr wrap="square" rtlCol="0">
              <a:spAutoFit/>
            </a:bodyPr>
            <a:lstStyle/>
            <a:p>
              <a:r>
                <a:rPr lang="zh-CN" altLang="en-US" sz="1400" b="1" dirty="0" smtClean="0"/>
                <a:t>第谷</a:t>
              </a:r>
              <a:endParaRPr lang="zh-CN" altLang="en-US" sz="1400" b="1" dirty="0"/>
            </a:p>
          </p:txBody>
        </p:sp>
        <p:sp>
          <p:nvSpPr>
            <p:cNvPr id="39" name="TextBox 38"/>
            <p:cNvSpPr txBox="1"/>
            <p:nvPr/>
          </p:nvSpPr>
          <p:spPr>
            <a:xfrm>
              <a:off x="7200276" y="2667809"/>
              <a:ext cx="755422" cy="307777"/>
            </a:xfrm>
            <a:prstGeom prst="rect">
              <a:avLst/>
            </a:prstGeom>
            <a:noFill/>
          </p:spPr>
          <p:txBody>
            <a:bodyPr wrap="square" rtlCol="0">
              <a:spAutoFit/>
            </a:bodyPr>
            <a:lstStyle/>
            <a:p>
              <a:r>
                <a:rPr lang="zh-CN" altLang="en-US" sz="1400" b="1" dirty="0" smtClean="0"/>
                <a:t>伽利略</a:t>
              </a:r>
              <a:endParaRPr lang="zh-CN" altLang="en-US" sz="1400" b="1" dirty="0"/>
            </a:p>
          </p:txBody>
        </p:sp>
        <p:sp>
          <p:nvSpPr>
            <p:cNvPr id="40" name="TextBox 39"/>
            <p:cNvSpPr txBox="1"/>
            <p:nvPr/>
          </p:nvSpPr>
          <p:spPr>
            <a:xfrm>
              <a:off x="8245359" y="3168205"/>
              <a:ext cx="755422" cy="307777"/>
            </a:xfrm>
            <a:prstGeom prst="rect">
              <a:avLst/>
            </a:prstGeom>
            <a:noFill/>
          </p:spPr>
          <p:txBody>
            <a:bodyPr wrap="square" rtlCol="0">
              <a:spAutoFit/>
            </a:bodyPr>
            <a:lstStyle/>
            <a:p>
              <a:r>
                <a:rPr lang="zh-CN" altLang="en-US" sz="1400" b="1" dirty="0" smtClean="0"/>
                <a:t>牛顿</a:t>
              </a:r>
              <a:endParaRPr lang="zh-CN" altLang="en-US" sz="1400" b="1" dirty="0"/>
            </a:p>
          </p:txBody>
        </p:sp>
        <p:sp>
          <p:nvSpPr>
            <p:cNvPr id="46" name="TextBox 45"/>
            <p:cNvSpPr txBox="1"/>
            <p:nvPr/>
          </p:nvSpPr>
          <p:spPr>
            <a:xfrm>
              <a:off x="2653080" y="3908005"/>
              <a:ext cx="1346041" cy="307777"/>
            </a:xfrm>
            <a:prstGeom prst="rect">
              <a:avLst/>
            </a:prstGeom>
            <a:noFill/>
          </p:spPr>
          <p:txBody>
            <a:bodyPr wrap="square" rtlCol="0">
              <a:spAutoFit/>
            </a:bodyPr>
            <a:lstStyle/>
            <a:p>
              <a:r>
                <a:rPr lang="zh-CN" altLang="en-US" sz="1400" dirty="0" smtClean="0"/>
                <a:t>黑暗的中世纪</a:t>
              </a:r>
              <a:endParaRPr lang="zh-CN" altLang="en-US" sz="1400" dirty="0"/>
            </a:p>
          </p:txBody>
        </p:sp>
      </p:grpSp>
      <p:sp>
        <p:nvSpPr>
          <p:cNvPr id="48" name="椭圆形标注 47"/>
          <p:cNvSpPr/>
          <p:nvPr/>
        </p:nvSpPr>
        <p:spPr>
          <a:xfrm>
            <a:off x="3726202" y="1611014"/>
            <a:ext cx="1188830" cy="1040696"/>
          </a:xfrm>
          <a:prstGeom prst="wedgeEllipseCallout">
            <a:avLst>
              <a:gd name="adj1" fmla="val 69057"/>
              <a:gd name="adj2" fmla="val 4129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宋体" pitchFamily="2" charset="-122"/>
                <a:ea typeface="宋体" pitchFamily="2" charset="-122"/>
              </a:rPr>
              <a:t>创立日心说</a:t>
            </a:r>
            <a:endParaRPr lang="zh-CN" altLang="en-US" sz="1600" b="1" dirty="0">
              <a:solidFill>
                <a:schemeClr val="tx1"/>
              </a:solidFill>
              <a:latin typeface="宋体" pitchFamily="2" charset="-122"/>
              <a:ea typeface="宋体" pitchFamily="2" charset="-122"/>
            </a:endParaRPr>
          </a:p>
        </p:txBody>
      </p:sp>
      <p:sp>
        <p:nvSpPr>
          <p:cNvPr id="49" name="椭圆形标注 48"/>
          <p:cNvSpPr/>
          <p:nvPr/>
        </p:nvSpPr>
        <p:spPr>
          <a:xfrm>
            <a:off x="4682666" y="3631972"/>
            <a:ext cx="1188830" cy="1011911"/>
          </a:xfrm>
          <a:prstGeom prst="wedgeEllipseCallout">
            <a:avLst>
              <a:gd name="adj1" fmla="val 58863"/>
              <a:gd name="adj2" fmla="val -105212"/>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bg1"/>
                </a:solidFill>
                <a:latin typeface="宋体" pitchFamily="2" charset="-122"/>
                <a:ea typeface="宋体" pitchFamily="2" charset="-122"/>
              </a:rPr>
              <a:t>留下大量精确的观测资料</a:t>
            </a:r>
            <a:endParaRPr lang="zh-CN" altLang="en-US" sz="1600" dirty="0">
              <a:solidFill>
                <a:schemeClr val="bg1"/>
              </a:solidFill>
              <a:latin typeface="宋体" pitchFamily="2" charset="-122"/>
              <a:ea typeface="宋体" pitchFamily="2" charset="-122"/>
            </a:endParaRPr>
          </a:p>
        </p:txBody>
      </p:sp>
      <p:sp>
        <p:nvSpPr>
          <p:cNvPr id="50" name="椭圆形标注 49"/>
          <p:cNvSpPr/>
          <p:nvPr/>
        </p:nvSpPr>
        <p:spPr>
          <a:xfrm>
            <a:off x="6307669" y="3797225"/>
            <a:ext cx="1188830" cy="1011911"/>
          </a:xfrm>
          <a:prstGeom prst="wedgeEllipseCallout">
            <a:avLst>
              <a:gd name="adj1" fmla="val -23614"/>
              <a:gd name="adj2" fmla="val -13460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latin typeface="宋体" pitchFamily="2" charset="-122"/>
                <a:ea typeface="宋体" pitchFamily="2" charset="-122"/>
              </a:rPr>
              <a:t>发现行星运动三定律</a:t>
            </a:r>
            <a:endParaRPr lang="zh-CN" altLang="en-US" sz="1600" b="1" dirty="0">
              <a:solidFill>
                <a:schemeClr val="bg1"/>
              </a:solidFill>
              <a:latin typeface="宋体" pitchFamily="2" charset="-122"/>
              <a:ea typeface="宋体" pitchFamily="2" charset="-122"/>
            </a:endParaRPr>
          </a:p>
        </p:txBody>
      </p:sp>
      <p:sp>
        <p:nvSpPr>
          <p:cNvPr id="51" name="椭圆形标注 50"/>
          <p:cNvSpPr/>
          <p:nvPr/>
        </p:nvSpPr>
        <p:spPr>
          <a:xfrm>
            <a:off x="4915033" y="1032812"/>
            <a:ext cx="1896630" cy="1011911"/>
          </a:xfrm>
          <a:prstGeom prst="wedgeEllipseCallout">
            <a:avLst>
              <a:gd name="adj1" fmla="val 41312"/>
              <a:gd name="adj2" fmla="val 4612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latin typeface="宋体" pitchFamily="2" charset="-122"/>
                <a:ea typeface="宋体" pitchFamily="2" charset="-122"/>
              </a:rPr>
              <a:t>发明天文望远镜，为日心说提供直接证据</a:t>
            </a:r>
            <a:endParaRPr lang="zh-CN" altLang="en-US" sz="1600" b="1" dirty="0">
              <a:solidFill>
                <a:schemeClr val="bg1"/>
              </a:solidFill>
              <a:latin typeface="宋体" pitchFamily="2" charset="-122"/>
              <a:ea typeface="宋体" pitchFamily="2" charset="-122"/>
            </a:endParaRPr>
          </a:p>
        </p:txBody>
      </p:sp>
      <p:sp>
        <p:nvSpPr>
          <p:cNvPr id="52" name="椭圆形标注 51"/>
          <p:cNvSpPr/>
          <p:nvPr/>
        </p:nvSpPr>
        <p:spPr>
          <a:xfrm>
            <a:off x="7257115" y="1105059"/>
            <a:ext cx="1520321" cy="1011911"/>
          </a:xfrm>
          <a:prstGeom prst="wedgeEllipseCallout">
            <a:avLst>
              <a:gd name="adj1" fmla="val -17242"/>
              <a:gd name="adj2" fmla="val 787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宋体" pitchFamily="2" charset="-122"/>
                <a:ea typeface="宋体" pitchFamily="2" charset="-122"/>
              </a:rPr>
              <a:t>发现万有引力定律，建立天体力学</a:t>
            </a:r>
            <a:endParaRPr lang="zh-CN" altLang="en-US" sz="1600" b="1" dirty="0">
              <a:solidFill>
                <a:schemeClr val="tx1"/>
              </a:solidFill>
              <a:latin typeface="宋体" pitchFamily="2" charset="-122"/>
              <a:ea typeface="宋体" pitchFamily="2" charset="-122"/>
            </a:endParaRPr>
          </a:p>
        </p:txBody>
      </p:sp>
      <p:sp>
        <p:nvSpPr>
          <p:cNvPr id="55" name="灯片编号占位符 54"/>
          <p:cNvSpPr>
            <a:spLocks noGrp="1"/>
          </p:cNvSpPr>
          <p:nvPr>
            <p:ph type="sldNum" sz="quarter" idx="12"/>
          </p:nvPr>
        </p:nvSpPr>
        <p:spPr/>
        <p:txBody>
          <a:bodyPr/>
          <a:lstStyle/>
          <a:p>
            <a:pPr>
              <a:defRPr/>
            </a:pPr>
            <a:fld id="{A22EFB8F-EEA6-4E91-908F-962740775DA0}" type="slidenum">
              <a:rPr lang="zh-CN" altLang="en-US" smtClean="0"/>
              <a:pPr>
                <a:defRPr/>
              </a:pPr>
              <a:t>15</a:t>
            </a:fld>
            <a:endParaRPr lang="zh-CN" altLang="en-US" dirty="0"/>
          </a:p>
        </p:txBody>
      </p:sp>
    </p:spTree>
    <p:custDataLst>
      <p:tags r:id="rId1"/>
    </p:custDataLst>
    <p:extLst>
      <p:ext uri="{BB962C8B-B14F-4D97-AF65-F5344CB8AC3E}">
        <p14:creationId xmlns:p14="http://schemas.microsoft.com/office/powerpoint/2010/main" val="3657029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up)">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down)">
                                      <p:cBhvr>
                                        <p:cTn id="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211138" y="576567"/>
            <a:ext cx="2044700" cy="3670301"/>
            <a:chOff x="594" y="1933"/>
            <a:chExt cx="1288" cy="2312"/>
          </a:xfrm>
        </p:grpSpPr>
        <p:pic>
          <p:nvPicPr>
            <p:cNvPr id="6" name="Picture 3" descr="哥白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 y="1933"/>
              <a:ext cx="1288" cy="169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622" y="3566"/>
              <a:ext cx="1077"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latinLnBrk="0"/>
              <a:r>
                <a:rPr kumimoji="0" lang="en-US" altLang="zh-CN" sz="1600" i="0" dirty="0">
                  <a:solidFill>
                    <a:srgbClr val="0000FF"/>
                  </a:solidFill>
                </a:rPr>
                <a:t>Copernicus </a:t>
              </a:r>
              <a:r>
                <a:rPr kumimoji="0" lang="zh-CN" altLang="en-US" sz="1600" i="0" dirty="0">
                  <a:solidFill>
                    <a:srgbClr val="0000FF"/>
                  </a:solidFill>
                </a:rPr>
                <a:t>（</a:t>
              </a:r>
              <a:r>
                <a:rPr kumimoji="0" lang="en-US" altLang="zh-CN" sz="1600" i="0" dirty="0">
                  <a:solidFill>
                    <a:srgbClr val="0000FF"/>
                  </a:solidFill>
                </a:rPr>
                <a:t>1473-1543</a:t>
              </a:r>
              <a:r>
                <a:rPr kumimoji="0" lang="zh-CN" altLang="en-US" sz="1600" i="0" dirty="0" smtClean="0">
                  <a:solidFill>
                    <a:srgbClr val="0000FF"/>
                  </a:solidFill>
                </a:rPr>
                <a:t>）</a:t>
              </a:r>
              <a:endParaRPr kumimoji="0" lang="en-US" altLang="zh-CN" sz="1600" i="0" dirty="0" smtClean="0">
                <a:solidFill>
                  <a:srgbClr val="0000FF"/>
                </a:solidFill>
              </a:endParaRPr>
            </a:p>
            <a:p>
              <a:pPr algn="ctr" latinLnBrk="0"/>
              <a:r>
                <a:rPr lang="zh-CN" altLang="en-US" sz="1600" dirty="0" smtClean="0">
                  <a:solidFill>
                    <a:srgbClr val="0000FF"/>
                  </a:solidFill>
                </a:rPr>
                <a:t>波兰天文学家，著</a:t>
              </a:r>
              <a:r>
                <a:rPr lang="en-US" altLang="zh-CN" sz="1600" dirty="0" smtClean="0">
                  <a:solidFill>
                    <a:srgbClr val="0000FF"/>
                  </a:solidFill>
                </a:rPr>
                <a:t>《</a:t>
              </a:r>
              <a:r>
                <a:rPr lang="zh-CN" altLang="en-US" sz="1600" dirty="0" smtClean="0">
                  <a:solidFill>
                    <a:srgbClr val="0000FF"/>
                  </a:solidFill>
                </a:rPr>
                <a:t>天体运行论</a:t>
              </a:r>
              <a:r>
                <a:rPr lang="en-US" altLang="zh-CN" sz="1600" dirty="0" smtClean="0">
                  <a:solidFill>
                    <a:srgbClr val="0000FF"/>
                  </a:solidFill>
                </a:rPr>
                <a:t>》</a:t>
              </a:r>
              <a:endParaRPr kumimoji="0" lang="zh-CN" altLang="en-US" sz="1600" i="0" dirty="0">
                <a:solidFill>
                  <a:srgbClr val="0000FF"/>
                </a:solidFill>
              </a:endParaRPr>
            </a:p>
          </p:txBody>
        </p:sp>
      </p:grpSp>
      <p:sp>
        <p:nvSpPr>
          <p:cNvPr id="2" name="TextBox 1"/>
          <p:cNvSpPr txBox="1"/>
          <p:nvPr/>
        </p:nvSpPr>
        <p:spPr>
          <a:xfrm>
            <a:off x="2478793" y="455381"/>
            <a:ext cx="5508436" cy="523220"/>
          </a:xfrm>
          <a:prstGeom prst="rect">
            <a:avLst/>
          </a:prstGeom>
          <a:noFill/>
        </p:spPr>
        <p:txBody>
          <a:bodyPr wrap="square" rtlCol="0">
            <a:spAutoFit/>
          </a:bodyPr>
          <a:lstStyle/>
          <a:p>
            <a:r>
              <a:rPr lang="zh-CN" altLang="zh-CN" sz="2800" b="1" dirty="0" smtClean="0">
                <a:solidFill>
                  <a:srgbClr val="FF0000"/>
                </a:solidFill>
                <a:latin typeface="黑体" pitchFamily="49" charset="-122"/>
                <a:ea typeface="黑体" pitchFamily="49" charset="-122"/>
              </a:rPr>
              <a:t>哥白尼</a:t>
            </a:r>
            <a:r>
              <a:rPr lang="en-US" altLang="zh-CN" sz="2800" b="1" dirty="0" smtClean="0">
                <a:solidFill>
                  <a:srgbClr val="FF0000"/>
                </a:solidFill>
                <a:latin typeface="黑体" pitchFamily="49" charset="-122"/>
                <a:ea typeface="黑体" pitchFamily="49" charset="-122"/>
              </a:rPr>
              <a:t>——</a:t>
            </a:r>
            <a:r>
              <a:rPr lang="zh-CN" altLang="zh-CN" sz="2800" b="1" dirty="0" smtClean="0">
                <a:solidFill>
                  <a:srgbClr val="FF0000"/>
                </a:solidFill>
                <a:latin typeface="黑体" pitchFamily="49" charset="-122"/>
                <a:ea typeface="黑体" pitchFamily="49" charset="-122"/>
              </a:rPr>
              <a:t>近代</a:t>
            </a:r>
            <a:r>
              <a:rPr lang="zh-CN" altLang="zh-CN" sz="2800" b="1" dirty="0">
                <a:solidFill>
                  <a:srgbClr val="FF0000"/>
                </a:solidFill>
                <a:latin typeface="黑体" pitchFamily="49" charset="-122"/>
                <a:ea typeface="黑体" pitchFamily="49" charset="-122"/>
              </a:rPr>
              <a:t>天文学的</a:t>
            </a:r>
            <a:r>
              <a:rPr lang="zh-CN" altLang="zh-CN" sz="2800" b="1" dirty="0" smtClean="0">
                <a:solidFill>
                  <a:srgbClr val="FF0000"/>
                </a:solidFill>
                <a:latin typeface="黑体" pitchFamily="49" charset="-122"/>
                <a:ea typeface="黑体" pitchFamily="49" charset="-122"/>
              </a:rPr>
              <a:t>奠基人</a:t>
            </a:r>
            <a:endParaRPr lang="zh-CN" altLang="en-US" sz="2800" b="1" dirty="0">
              <a:solidFill>
                <a:srgbClr val="FF0000"/>
              </a:solidFill>
              <a:latin typeface="黑体" pitchFamily="49" charset="-122"/>
              <a:ea typeface="黑体" pitchFamily="49" charset="-122"/>
            </a:endParaRPr>
          </a:p>
        </p:txBody>
      </p:sp>
      <p:sp>
        <p:nvSpPr>
          <p:cNvPr id="9" name="TextBox 8"/>
          <p:cNvSpPr txBox="1"/>
          <p:nvPr/>
        </p:nvSpPr>
        <p:spPr>
          <a:xfrm>
            <a:off x="2478793" y="1096086"/>
            <a:ext cx="6367752" cy="3416320"/>
          </a:xfrm>
          <a:prstGeom prst="rect">
            <a:avLst/>
          </a:prstGeom>
          <a:noFill/>
        </p:spPr>
        <p:txBody>
          <a:bodyPr wrap="square" rtlCol="0">
            <a:spAutoFit/>
          </a:bodyPr>
          <a:lstStyle/>
          <a:p>
            <a:r>
              <a:rPr lang="zh-CN" altLang="en-US" dirty="0" smtClean="0">
                <a:latin typeface="楷体" pitchFamily="49" charset="-122"/>
                <a:ea typeface="楷体" pitchFamily="49" charset="-122"/>
              </a:rPr>
              <a:t>  不满托勒密地心说体系的复杂性，立志创建一门新的天文学体系。受古希腊阿里斯塔克地球绕太阳运动的启发，开始考虑地球的运动。</a:t>
            </a:r>
            <a:r>
              <a:rPr lang="zh-CN" altLang="zh-CN" dirty="0" smtClean="0">
                <a:latin typeface="楷体" pitchFamily="49" charset="-122"/>
                <a:ea typeface="楷体" pitchFamily="49" charset="-122"/>
              </a:rPr>
              <a:t>哥白尼</a:t>
            </a:r>
            <a:r>
              <a:rPr lang="zh-CN" altLang="en-US" dirty="0" smtClean="0">
                <a:latin typeface="楷体" pitchFamily="49" charset="-122"/>
                <a:ea typeface="楷体" pitchFamily="49" charset="-122"/>
              </a:rPr>
              <a:t>仔细</a:t>
            </a:r>
            <a:r>
              <a:rPr lang="zh-CN" altLang="zh-CN" dirty="0" smtClean="0">
                <a:latin typeface="楷体" pitchFamily="49" charset="-122"/>
                <a:ea typeface="楷体" pitchFamily="49" charset="-122"/>
              </a:rPr>
              <a:t>分析</a:t>
            </a:r>
            <a:r>
              <a:rPr lang="zh-CN" altLang="zh-CN" dirty="0">
                <a:latin typeface="楷体" pitchFamily="49" charset="-122"/>
                <a:ea typeface="楷体" pitchFamily="49" charset="-122"/>
              </a:rPr>
              <a:t>了托勒密体系中的行星运动，发现每个行星都有三种共同的周期运动，即：一日一周、一年一周和相当于岁差的周期运动。他认为，如果把这三种运动都归到被托勒密视为静止不动的地球上，就可</a:t>
            </a:r>
            <a:r>
              <a:rPr lang="zh-CN" altLang="zh-CN" dirty="0" smtClean="0">
                <a:latin typeface="楷体" pitchFamily="49" charset="-122"/>
                <a:ea typeface="楷体" pitchFamily="49" charset="-122"/>
              </a:rPr>
              <a:t>消除</a:t>
            </a:r>
            <a:r>
              <a:rPr lang="zh-CN" altLang="en-US" dirty="0" smtClean="0">
                <a:latin typeface="楷体" pitchFamily="49" charset="-122"/>
                <a:ea typeface="楷体" pitchFamily="49" charset="-122"/>
              </a:rPr>
              <a:t>地心说</a:t>
            </a:r>
            <a:r>
              <a:rPr lang="zh-CN" altLang="zh-CN" dirty="0" smtClean="0">
                <a:latin typeface="楷体" pitchFamily="49" charset="-122"/>
                <a:ea typeface="楷体" pitchFamily="49" charset="-122"/>
              </a:rPr>
              <a:t>的</a:t>
            </a:r>
            <a:r>
              <a:rPr lang="zh-CN" altLang="zh-CN" dirty="0">
                <a:latin typeface="楷体" pitchFamily="49" charset="-122"/>
                <a:ea typeface="楷体" pitchFamily="49" charset="-122"/>
              </a:rPr>
              <a:t>复杂性。</a:t>
            </a:r>
            <a:endParaRPr lang="zh-CN" altLang="en-US" dirty="0">
              <a:latin typeface="楷体" pitchFamily="49" charset="-122"/>
              <a:ea typeface="楷体" pitchFamily="49" charset="-122"/>
            </a:endParaRPr>
          </a:p>
        </p:txBody>
      </p:sp>
      <p:sp>
        <p:nvSpPr>
          <p:cNvPr id="4" name="灯片编号占位符 3"/>
          <p:cNvSpPr>
            <a:spLocks noGrp="1"/>
          </p:cNvSpPr>
          <p:nvPr>
            <p:ph type="sldNum" sz="quarter" idx="12"/>
          </p:nvPr>
        </p:nvSpPr>
        <p:spPr/>
        <p:txBody>
          <a:bodyPr/>
          <a:lstStyle/>
          <a:p>
            <a:pPr>
              <a:defRPr/>
            </a:pPr>
            <a:fld id="{A22EFB8F-EEA6-4E91-908F-962740775DA0}" type="slidenum">
              <a:rPr lang="zh-CN" altLang="en-US" smtClean="0"/>
              <a:pPr>
                <a:defRPr/>
              </a:pPr>
              <a:t>16</a:t>
            </a:fld>
            <a:endParaRPr lang="zh-CN" altLang="en-US" dirty="0"/>
          </a:p>
        </p:txBody>
      </p:sp>
    </p:spTree>
    <p:extLst>
      <p:ext uri="{BB962C8B-B14F-4D97-AF65-F5344CB8AC3E}">
        <p14:creationId xmlns:p14="http://schemas.microsoft.com/office/powerpoint/2010/main" val="582008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6968" y="334213"/>
            <a:ext cx="3419720" cy="356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96919" y="499466"/>
            <a:ext cx="4065760" cy="2492990"/>
          </a:xfrm>
          <a:prstGeom prst="rect">
            <a:avLst/>
          </a:prstGeom>
        </p:spPr>
        <p:txBody>
          <a:bodyPr wrap="square">
            <a:spAutoFit/>
          </a:bodyPr>
          <a:lstStyle/>
          <a:p>
            <a:pPr lvl="0">
              <a:lnSpc>
                <a:spcPct val="130000"/>
              </a:lnSpc>
            </a:pPr>
            <a:r>
              <a:rPr lang="zh-CN" altLang="en-US" b="1" dirty="0" smtClean="0">
                <a:solidFill>
                  <a:srgbClr val="0000FF"/>
                </a:solidFill>
                <a:latin typeface="楷体" pitchFamily="49" charset="-122"/>
                <a:ea typeface="楷体" pitchFamily="49" charset="-122"/>
              </a:rPr>
              <a:t>“日心说”的要点</a:t>
            </a:r>
            <a:endParaRPr lang="en-US" altLang="zh-CN" b="1" dirty="0" smtClean="0">
              <a:solidFill>
                <a:srgbClr val="0000FF"/>
              </a:solidFill>
              <a:latin typeface="楷体" pitchFamily="49" charset="-122"/>
              <a:ea typeface="楷体" pitchFamily="49" charset="-122"/>
            </a:endParaRPr>
          </a:p>
          <a:p>
            <a:pPr lvl="0">
              <a:lnSpc>
                <a:spcPct val="130000"/>
              </a:lnSpc>
            </a:pPr>
            <a:r>
              <a:rPr lang="zh-CN" altLang="en-US" b="1" dirty="0" smtClean="0">
                <a:solidFill>
                  <a:srgbClr val="0000FF"/>
                </a:solidFill>
                <a:latin typeface="楷体" pitchFamily="49" charset="-122"/>
                <a:ea typeface="楷体" pitchFamily="49" charset="-122"/>
              </a:rPr>
              <a:t>（</a:t>
            </a:r>
            <a:r>
              <a:rPr lang="en-US" altLang="zh-CN" b="1" dirty="0">
                <a:solidFill>
                  <a:srgbClr val="0000FF"/>
                </a:solidFill>
                <a:latin typeface="楷体" pitchFamily="49" charset="-122"/>
                <a:ea typeface="楷体" pitchFamily="49" charset="-122"/>
              </a:rPr>
              <a:t>1</a:t>
            </a:r>
            <a:r>
              <a:rPr lang="zh-CN" altLang="en-US" b="1" dirty="0">
                <a:solidFill>
                  <a:srgbClr val="0000FF"/>
                </a:solidFill>
                <a:latin typeface="楷体" pitchFamily="49" charset="-122"/>
                <a:ea typeface="楷体" pitchFamily="49" charset="-122"/>
              </a:rPr>
              <a:t>）太阳是宇宙的中心</a:t>
            </a:r>
            <a:r>
              <a:rPr lang="en-US" altLang="zh-CN" b="1" dirty="0">
                <a:solidFill>
                  <a:srgbClr val="0000FF"/>
                </a:solidFill>
                <a:latin typeface="楷体" pitchFamily="49" charset="-122"/>
                <a:ea typeface="楷体" pitchFamily="49" charset="-122"/>
              </a:rPr>
              <a:t>,</a:t>
            </a:r>
            <a:r>
              <a:rPr lang="zh-CN" altLang="en-US" b="1" dirty="0">
                <a:solidFill>
                  <a:srgbClr val="0000FF"/>
                </a:solidFill>
                <a:latin typeface="楷体" pitchFamily="49" charset="-122"/>
                <a:ea typeface="楷体" pitchFamily="49" charset="-122"/>
              </a:rPr>
              <a:t>行星</a:t>
            </a:r>
            <a:r>
              <a:rPr lang="zh-CN" altLang="en-US" b="1" dirty="0" smtClean="0">
                <a:solidFill>
                  <a:srgbClr val="0000FF"/>
                </a:solidFill>
                <a:latin typeface="楷体" pitchFamily="49" charset="-122"/>
                <a:ea typeface="楷体" pitchFamily="49" charset="-122"/>
              </a:rPr>
              <a:t>围绕太阳</a:t>
            </a:r>
            <a:r>
              <a:rPr lang="zh-CN" altLang="en-US" b="1" dirty="0">
                <a:solidFill>
                  <a:srgbClr val="0000FF"/>
                </a:solidFill>
                <a:latin typeface="楷体" pitchFamily="49" charset="-122"/>
                <a:ea typeface="楷体" pitchFamily="49" charset="-122"/>
              </a:rPr>
              <a:t>运转；</a:t>
            </a:r>
          </a:p>
          <a:p>
            <a:pPr lvl="0">
              <a:lnSpc>
                <a:spcPct val="130000"/>
              </a:lnSpc>
            </a:pPr>
            <a:r>
              <a:rPr lang="zh-CN" altLang="en-US" b="1" dirty="0">
                <a:solidFill>
                  <a:srgbClr val="0000FF"/>
                </a:solidFill>
                <a:latin typeface="楷体" pitchFamily="49" charset="-122"/>
                <a:ea typeface="楷体" pitchFamily="49" charset="-122"/>
              </a:rPr>
              <a:t>（</a:t>
            </a:r>
            <a:r>
              <a:rPr lang="en-US" altLang="zh-CN" b="1" dirty="0">
                <a:solidFill>
                  <a:srgbClr val="0000FF"/>
                </a:solidFill>
                <a:latin typeface="楷体" pitchFamily="49" charset="-122"/>
                <a:ea typeface="楷体" pitchFamily="49" charset="-122"/>
              </a:rPr>
              <a:t>2</a:t>
            </a:r>
            <a:r>
              <a:rPr lang="zh-CN" altLang="en-US" b="1" dirty="0">
                <a:solidFill>
                  <a:srgbClr val="0000FF"/>
                </a:solidFill>
                <a:latin typeface="楷体" pitchFamily="49" charset="-122"/>
                <a:ea typeface="楷体" pitchFamily="49" charset="-122"/>
              </a:rPr>
              <a:t>）地球作为一颗</a:t>
            </a:r>
            <a:r>
              <a:rPr lang="zh-CN" altLang="en-US" b="1" dirty="0" smtClean="0">
                <a:solidFill>
                  <a:srgbClr val="0000FF"/>
                </a:solidFill>
                <a:latin typeface="楷体" pitchFamily="49" charset="-122"/>
                <a:ea typeface="楷体" pitchFamily="49" charset="-122"/>
              </a:rPr>
              <a:t>行星围绕太阳</a:t>
            </a:r>
            <a:r>
              <a:rPr lang="zh-CN" altLang="en-US" b="1" dirty="0">
                <a:solidFill>
                  <a:srgbClr val="0000FF"/>
                </a:solidFill>
                <a:latin typeface="楷体" pitchFamily="49" charset="-122"/>
                <a:ea typeface="楷体" pitchFamily="49" charset="-122"/>
              </a:rPr>
              <a:t>运转</a:t>
            </a:r>
            <a:r>
              <a:rPr lang="en-US" altLang="zh-CN" b="1" dirty="0" smtClean="0">
                <a:solidFill>
                  <a:srgbClr val="0000FF"/>
                </a:solidFill>
                <a:latin typeface="楷体" pitchFamily="49" charset="-122"/>
                <a:ea typeface="楷体" pitchFamily="49" charset="-122"/>
              </a:rPr>
              <a:t>,</a:t>
            </a:r>
            <a:r>
              <a:rPr lang="zh-CN" altLang="en-US" b="1" dirty="0" smtClean="0">
                <a:solidFill>
                  <a:srgbClr val="0000FF"/>
                </a:solidFill>
                <a:latin typeface="楷体" pitchFamily="49" charset="-122"/>
                <a:ea typeface="楷体" pitchFamily="49" charset="-122"/>
              </a:rPr>
              <a:t>同时还</a:t>
            </a:r>
            <a:r>
              <a:rPr lang="zh-CN" altLang="en-US" b="1" dirty="0">
                <a:solidFill>
                  <a:srgbClr val="0000FF"/>
                </a:solidFill>
                <a:latin typeface="楷体" pitchFamily="49" charset="-122"/>
                <a:ea typeface="楷体" pitchFamily="49" charset="-122"/>
              </a:rPr>
              <a:t>在自转；</a:t>
            </a:r>
          </a:p>
        </p:txBody>
      </p:sp>
      <p:sp>
        <p:nvSpPr>
          <p:cNvPr id="4" name="Rectangle 5"/>
          <p:cNvSpPr>
            <a:spLocks noChangeArrowheads="1"/>
          </p:cNvSpPr>
          <p:nvPr/>
        </p:nvSpPr>
        <p:spPr bwMode="auto">
          <a:xfrm>
            <a:off x="257836" y="2987422"/>
            <a:ext cx="4215012" cy="20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pPr>
            <a:r>
              <a:rPr lang="zh-CN" altLang="en-US" b="1" i="0" dirty="0" smtClean="0">
                <a:solidFill>
                  <a:srgbClr val="0000FF"/>
                </a:solidFill>
                <a:latin typeface="楷体" pitchFamily="49" charset="-122"/>
                <a:ea typeface="楷体" pitchFamily="49" charset="-122"/>
              </a:rPr>
              <a:t>（</a:t>
            </a:r>
            <a:r>
              <a:rPr lang="en-US" altLang="zh-CN" b="1" i="0" dirty="0">
                <a:solidFill>
                  <a:srgbClr val="0000FF"/>
                </a:solidFill>
                <a:latin typeface="楷体" pitchFamily="49" charset="-122"/>
                <a:ea typeface="楷体" pitchFamily="49" charset="-122"/>
              </a:rPr>
              <a:t>3</a:t>
            </a:r>
            <a:r>
              <a:rPr lang="zh-CN" altLang="en-US" b="1" i="0" dirty="0">
                <a:solidFill>
                  <a:srgbClr val="0000FF"/>
                </a:solidFill>
                <a:latin typeface="楷体" pitchFamily="49" charset="-122"/>
                <a:ea typeface="楷体" pitchFamily="49" charset="-122"/>
              </a:rPr>
              <a:t>）月亮是地球的卫星</a:t>
            </a:r>
            <a:r>
              <a:rPr lang="en-US" altLang="zh-CN" b="1" i="0" dirty="0">
                <a:solidFill>
                  <a:srgbClr val="0000FF"/>
                </a:solidFill>
                <a:latin typeface="楷体" pitchFamily="49" charset="-122"/>
                <a:ea typeface="楷体" pitchFamily="49" charset="-122"/>
              </a:rPr>
              <a:t>,</a:t>
            </a:r>
            <a:r>
              <a:rPr lang="zh-CN" altLang="en-US" b="1" i="0" dirty="0">
                <a:solidFill>
                  <a:srgbClr val="0000FF"/>
                </a:solidFill>
                <a:latin typeface="楷体" pitchFamily="49" charset="-122"/>
                <a:ea typeface="楷体" pitchFamily="49" charset="-122"/>
              </a:rPr>
              <a:t>地球带着月亮一起绕太阳运转；</a:t>
            </a:r>
          </a:p>
          <a:p>
            <a:pPr>
              <a:lnSpc>
                <a:spcPct val="130000"/>
              </a:lnSpc>
            </a:pPr>
            <a:r>
              <a:rPr lang="zh-CN" altLang="en-US" b="1" i="0" dirty="0" smtClean="0">
                <a:solidFill>
                  <a:srgbClr val="0000FF"/>
                </a:solidFill>
                <a:latin typeface="楷体" pitchFamily="49" charset="-122"/>
                <a:ea typeface="楷体" pitchFamily="49" charset="-122"/>
              </a:rPr>
              <a:t>（</a:t>
            </a:r>
            <a:r>
              <a:rPr lang="en-US" altLang="zh-CN" b="1" i="0" dirty="0">
                <a:solidFill>
                  <a:srgbClr val="0000FF"/>
                </a:solidFill>
                <a:latin typeface="楷体" pitchFamily="49" charset="-122"/>
                <a:ea typeface="楷体" pitchFamily="49" charset="-122"/>
              </a:rPr>
              <a:t>4</a:t>
            </a:r>
            <a:r>
              <a:rPr lang="zh-CN" altLang="en-US" b="1" i="0" dirty="0">
                <a:solidFill>
                  <a:srgbClr val="0000FF"/>
                </a:solidFill>
                <a:latin typeface="楷体" pitchFamily="49" charset="-122"/>
                <a:ea typeface="楷体" pitchFamily="49" charset="-122"/>
              </a:rPr>
              <a:t>）恒星在远离太阳</a:t>
            </a:r>
            <a:r>
              <a:rPr lang="zh-CN" altLang="en-US" b="1" i="0" dirty="0" smtClean="0">
                <a:solidFill>
                  <a:srgbClr val="0000FF"/>
                </a:solidFill>
                <a:latin typeface="楷体" pitchFamily="49" charset="-122"/>
                <a:ea typeface="楷体" pitchFamily="49" charset="-122"/>
              </a:rPr>
              <a:t>的天</a:t>
            </a:r>
            <a:r>
              <a:rPr lang="zh-CN" altLang="en-US" b="1" i="0" dirty="0">
                <a:solidFill>
                  <a:srgbClr val="0000FF"/>
                </a:solidFill>
                <a:latin typeface="楷体" pitchFamily="49" charset="-122"/>
                <a:ea typeface="楷体" pitchFamily="49" charset="-122"/>
              </a:rPr>
              <a:t>球面上静止不动。</a:t>
            </a:r>
          </a:p>
        </p:txBody>
      </p:sp>
      <p:sp>
        <p:nvSpPr>
          <p:cNvPr id="7" name="灯片编号占位符 6"/>
          <p:cNvSpPr>
            <a:spLocks noGrp="1"/>
          </p:cNvSpPr>
          <p:nvPr>
            <p:ph type="sldNum" sz="quarter" idx="12"/>
          </p:nvPr>
        </p:nvSpPr>
        <p:spPr/>
        <p:txBody>
          <a:bodyPr/>
          <a:lstStyle/>
          <a:p>
            <a:pPr>
              <a:defRPr/>
            </a:pPr>
            <a:fld id="{A22EFB8F-EEA6-4E91-908F-962740775DA0}" type="slidenum">
              <a:rPr lang="zh-CN" altLang="en-US" smtClean="0"/>
              <a:pPr>
                <a:defRPr/>
              </a:pPr>
              <a:t>17</a:t>
            </a:fld>
            <a:endParaRPr lang="zh-CN" altLang="en-US" dirty="0"/>
          </a:p>
        </p:txBody>
      </p:sp>
    </p:spTree>
    <p:extLst>
      <p:ext uri="{BB962C8B-B14F-4D97-AF65-F5344CB8AC3E}">
        <p14:creationId xmlns:p14="http://schemas.microsoft.com/office/powerpoint/2010/main" val="2418118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126"/>
          <p:cNvPicPr>
            <a:picLocks noChangeAspect="1" noChangeArrowheads="1"/>
          </p:cNvPicPr>
          <p:nvPr/>
        </p:nvPicPr>
        <p:blipFill>
          <a:blip r:embed="rId2" cstate="print">
            <a:extLst>
              <a:ext uri="{28A0092B-C50C-407E-A947-70E740481C1C}">
                <a14:useLocalDpi xmlns:a14="http://schemas.microsoft.com/office/drawing/2010/main" val="0"/>
              </a:ext>
            </a:extLst>
          </a:blip>
          <a:srcRect l="25060" r="25668"/>
          <a:stretch>
            <a:fillRect/>
          </a:stretch>
        </p:blipFill>
        <p:spPr bwMode="auto">
          <a:xfrm>
            <a:off x="6018170" y="897107"/>
            <a:ext cx="2647406" cy="386080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688" y="1605504"/>
            <a:ext cx="3403887" cy="1936343"/>
          </a:xfrm>
          <a:prstGeom prst="rect">
            <a:avLst/>
          </a:prstGeom>
        </p:spPr>
      </p:pic>
      <p:sp>
        <p:nvSpPr>
          <p:cNvPr id="5" name="TextBox 4"/>
          <p:cNvSpPr txBox="1"/>
          <p:nvPr/>
        </p:nvSpPr>
        <p:spPr>
          <a:xfrm>
            <a:off x="352541" y="742719"/>
            <a:ext cx="4726235" cy="830997"/>
          </a:xfrm>
          <a:prstGeom prst="rect">
            <a:avLst/>
          </a:prstGeom>
          <a:noFill/>
        </p:spPr>
        <p:txBody>
          <a:bodyPr wrap="square" rtlCol="0">
            <a:spAutoFit/>
          </a:bodyPr>
          <a:lstStyle/>
          <a:p>
            <a:r>
              <a:rPr lang="en-US" altLang="zh-CN" b="1" dirty="0" smtClean="0">
                <a:solidFill>
                  <a:srgbClr val="FF0000"/>
                </a:solidFill>
              </a:rPr>
              <a:t>1.</a:t>
            </a:r>
            <a:r>
              <a:rPr lang="zh-CN" altLang="en-US" b="1" dirty="0" smtClean="0">
                <a:solidFill>
                  <a:srgbClr val="FF0000"/>
                </a:solidFill>
              </a:rPr>
              <a:t>简单明了地解释了行星的逆行及亮度的变化</a:t>
            </a:r>
            <a:endParaRPr lang="zh-CN" altLang="en-US" b="1" dirty="0">
              <a:solidFill>
                <a:srgbClr val="FF0000"/>
              </a:solidFill>
            </a:endParaRPr>
          </a:p>
        </p:txBody>
      </p:sp>
      <p:sp>
        <p:nvSpPr>
          <p:cNvPr id="6" name="TextBox 5"/>
          <p:cNvSpPr txBox="1"/>
          <p:nvPr/>
        </p:nvSpPr>
        <p:spPr>
          <a:xfrm>
            <a:off x="352540" y="3700798"/>
            <a:ext cx="5454959" cy="1200329"/>
          </a:xfrm>
          <a:prstGeom prst="rect">
            <a:avLst/>
          </a:prstGeom>
          <a:noFill/>
        </p:spPr>
        <p:txBody>
          <a:bodyPr wrap="square" rtlCol="0">
            <a:spAutoFit/>
          </a:bodyPr>
          <a:lstStyle/>
          <a:p>
            <a:pPr eaLnBrk="1" hangingPunct="1"/>
            <a:r>
              <a:rPr lang="zh-CN" altLang="en-US" b="1" dirty="0">
                <a:solidFill>
                  <a:schemeClr val="tx1"/>
                </a:solidFill>
                <a:latin typeface="楷体" pitchFamily="49" charset="-122"/>
                <a:ea typeface="楷体" pitchFamily="49" charset="-122"/>
              </a:rPr>
              <a:t>逆</a:t>
            </a:r>
            <a:r>
              <a:rPr lang="zh-CN" altLang="en-US" b="1" dirty="0" smtClean="0">
                <a:solidFill>
                  <a:schemeClr val="tx1"/>
                </a:solidFill>
                <a:latin typeface="楷体" pitchFamily="49" charset="-122"/>
                <a:ea typeface="楷体" pitchFamily="49" charset="-122"/>
              </a:rPr>
              <a:t>行：离太阳近的行星</a:t>
            </a:r>
            <a:r>
              <a:rPr lang="zh-CN" altLang="en-US" b="1" dirty="0">
                <a:solidFill>
                  <a:schemeClr val="tx1"/>
                </a:solidFill>
                <a:latin typeface="楷体" pitchFamily="49" charset="-122"/>
                <a:ea typeface="楷体" pitchFamily="49" charset="-122"/>
              </a:rPr>
              <a:t>（地球）</a:t>
            </a:r>
            <a:r>
              <a:rPr lang="zh-CN" altLang="en-US" b="1" dirty="0" smtClean="0">
                <a:solidFill>
                  <a:schemeClr val="tx1"/>
                </a:solidFill>
                <a:latin typeface="楷体" pitchFamily="49" charset="-122"/>
                <a:ea typeface="楷体" pitchFamily="49" charset="-122"/>
              </a:rPr>
              <a:t>比离太阳远的行星</a:t>
            </a:r>
            <a:r>
              <a:rPr lang="zh-CN" altLang="en-US" b="1" dirty="0">
                <a:solidFill>
                  <a:schemeClr val="tx1"/>
                </a:solidFill>
                <a:latin typeface="楷体" pitchFamily="49" charset="-122"/>
                <a:ea typeface="楷体" pitchFamily="49" charset="-122"/>
              </a:rPr>
              <a:t>（火星）</a:t>
            </a:r>
            <a:r>
              <a:rPr lang="zh-CN" altLang="en-US" b="1" dirty="0" smtClean="0">
                <a:solidFill>
                  <a:schemeClr val="tx1"/>
                </a:solidFill>
                <a:latin typeface="楷体" pitchFamily="49" charset="-122"/>
                <a:ea typeface="楷体" pitchFamily="49" charset="-122"/>
              </a:rPr>
              <a:t>绕太阳公转</a:t>
            </a:r>
            <a:r>
              <a:rPr lang="zh-CN" altLang="en-US" b="1" dirty="0">
                <a:solidFill>
                  <a:schemeClr val="tx1"/>
                </a:solidFill>
                <a:latin typeface="楷体" pitchFamily="49" charset="-122"/>
                <a:ea typeface="楷体" pitchFamily="49" charset="-122"/>
              </a:rPr>
              <a:t>得更快</a:t>
            </a:r>
            <a:endParaRPr lang="en-US" altLang="zh-CN" b="1" dirty="0">
              <a:solidFill>
                <a:schemeClr val="tx1"/>
              </a:solidFill>
              <a:latin typeface="楷体" pitchFamily="49" charset="-122"/>
              <a:ea typeface="楷体" pitchFamily="49" charset="-122"/>
            </a:endParaRPr>
          </a:p>
          <a:p>
            <a:pPr eaLnBrk="1" hangingPunct="1"/>
            <a:r>
              <a:rPr lang="zh-CN" altLang="en-US" b="1" dirty="0">
                <a:solidFill>
                  <a:schemeClr val="tx1"/>
                </a:solidFill>
                <a:latin typeface="楷体" pitchFamily="49" charset="-122"/>
                <a:ea typeface="楷体" pitchFamily="49" charset="-122"/>
              </a:rPr>
              <a:t>亮度变化：行星到地球的距离在</a:t>
            </a:r>
            <a:r>
              <a:rPr lang="zh-CN" altLang="en-US" b="1" dirty="0" smtClean="0">
                <a:solidFill>
                  <a:schemeClr val="tx1"/>
                </a:solidFill>
                <a:latin typeface="楷体" pitchFamily="49" charset="-122"/>
                <a:ea typeface="楷体" pitchFamily="49" charset="-122"/>
              </a:rPr>
              <a:t>变化</a:t>
            </a:r>
            <a:endParaRPr lang="zh-CN" altLang="en-US" sz="2000" b="1" dirty="0">
              <a:latin typeface="楷体" pitchFamily="49" charset="-122"/>
              <a:ea typeface="楷体" pitchFamily="49" charset="-122"/>
            </a:endParaRPr>
          </a:p>
        </p:txBody>
      </p:sp>
      <p:sp>
        <p:nvSpPr>
          <p:cNvPr id="8" name="TextBox 7"/>
          <p:cNvSpPr txBox="1"/>
          <p:nvPr/>
        </p:nvSpPr>
        <p:spPr>
          <a:xfrm>
            <a:off x="165254" y="229517"/>
            <a:ext cx="3580481" cy="523220"/>
          </a:xfrm>
          <a:prstGeom prst="rect">
            <a:avLst/>
          </a:prstGeom>
          <a:noFill/>
        </p:spPr>
        <p:txBody>
          <a:bodyPr wrap="square" rtlCol="0">
            <a:spAutoFit/>
          </a:bodyPr>
          <a:lstStyle/>
          <a:p>
            <a:r>
              <a:rPr lang="zh-CN" altLang="en-US" sz="2800" b="1" dirty="0" smtClean="0">
                <a:latin typeface="黑体" pitchFamily="49" charset="-122"/>
                <a:ea typeface="黑体" pitchFamily="49" charset="-122"/>
              </a:rPr>
              <a:t>哥白尼日心说的优点</a:t>
            </a:r>
            <a:endParaRPr lang="zh-CN" altLang="en-US" sz="2800" b="1" dirty="0">
              <a:latin typeface="黑体" pitchFamily="49" charset="-122"/>
              <a:ea typeface="黑体" pitchFamily="49" charset="-122"/>
            </a:endParaRPr>
          </a:p>
        </p:txBody>
      </p:sp>
      <p:sp>
        <p:nvSpPr>
          <p:cNvPr id="3" name="灯片编号占位符 2"/>
          <p:cNvSpPr>
            <a:spLocks noGrp="1"/>
          </p:cNvSpPr>
          <p:nvPr>
            <p:ph type="sldNum" sz="quarter" idx="12"/>
          </p:nvPr>
        </p:nvSpPr>
        <p:spPr/>
        <p:txBody>
          <a:bodyPr/>
          <a:lstStyle/>
          <a:p>
            <a:pPr>
              <a:defRPr/>
            </a:pPr>
            <a:fld id="{A22EFB8F-EEA6-4E91-908F-962740775DA0}" type="slidenum">
              <a:rPr lang="zh-CN" altLang="en-US" smtClean="0"/>
              <a:pPr>
                <a:defRPr/>
              </a:pPr>
              <a:t>18</a:t>
            </a:fld>
            <a:endParaRPr lang="zh-CN" altLang="en-US" dirty="0"/>
          </a:p>
        </p:txBody>
      </p:sp>
    </p:spTree>
    <p:extLst>
      <p:ext uri="{BB962C8B-B14F-4D97-AF65-F5344CB8AC3E}">
        <p14:creationId xmlns:p14="http://schemas.microsoft.com/office/powerpoint/2010/main" val="1396280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267" y="1075732"/>
            <a:ext cx="8153400" cy="830997"/>
          </a:xfrm>
          <a:prstGeom prst="rect">
            <a:avLst/>
          </a:prstGeom>
          <a:noFill/>
        </p:spPr>
        <p:txBody>
          <a:bodyPr wrap="square" rtlCol="0">
            <a:spAutoFit/>
          </a:bodyPr>
          <a:lstStyle/>
          <a:p>
            <a:r>
              <a:rPr lang="zh-CN" altLang="en-US" dirty="0" smtClean="0">
                <a:latin typeface="楷体" pitchFamily="49" charset="-122"/>
                <a:ea typeface="楷体" pitchFamily="49" charset="-122"/>
              </a:rPr>
              <a:t>地心说体系的复杂性在于把地球的自转和公转运动强加到所有的天体上。</a:t>
            </a:r>
            <a:endParaRPr lang="zh-CN" altLang="en-US" dirty="0">
              <a:latin typeface="楷体" pitchFamily="49" charset="-122"/>
              <a:ea typeface="楷体" pitchFamily="49" charset="-122"/>
            </a:endParaRPr>
          </a:p>
        </p:txBody>
      </p:sp>
      <p:sp>
        <p:nvSpPr>
          <p:cNvPr id="5" name="TextBox 4"/>
          <p:cNvSpPr txBox="1"/>
          <p:nvPr/>
        </p:nvSpPr>
        <p:spPr>
          <a:xfrm>
            <a:off x="571267" y="522384"/>
            <a:ext cx="4452426" cy="461665"/>
          </a:xfrm>
          <a:prstGeom prst="rect">
            <a:avLst/>
          </a:prstGeom>
          <a:noFill/>
        </p:spPr>
        <p:txBody>
          <a:bodyPr wrap="square" rtlCol="0">
            <a:spAutoFit/>
          </a:bodyPr>
          <a:lstStyle/>
          <a:p>
            <a:r>
              <a:rPr lang="en-US" altLang="zh-CN" b="1" dirty="0" smtClean="0">
                <a:solidFill>
                  <a:srgbClr val="FF0000"/>
                </a:solidFill>
                <a:latin typeface="宋体" pitchFamily="2" charset="-122"/>
                <a:ea typeface="宋体" pitchFamily="2" charset="-122"/>
              </a:rPr>
              <a:t>2.</a:t>
            </a:r>
            <a:r>
              <a:rPr lang="zh-CN" altLang="en-US" b="1" dirty="0" smtClean="0">
                <a:solidFill>
                  <a:srgbClr val="FF0000"/>
                </a:solidFill>
                <a:latin typeface="宋体" pitchFamily="2" charset="-122"/>
                <a:ea typeface="宋体" pitchFamily="2" charset="-122"/>
              </a:rPr>
              <a:t> 运动模型比地心说简单得多</a:t>
            </a:r>
            <a:endParaRPr lang="zh-CN" altLang="en-US" b="1" dirty="0">
              <a:solidFill>
                <a:srgbClr val="FF0000"/>
              </a:solidFill>
              <a:latin typeface="宋体" pitchFamily="2" charset="-122"/>
              <a:ea typeface="宋体" pitchFamily="2" charset="-122"/>
            </a:endParaRPr>
          </a:p>
        </p:txBody>
      </p:sp>
      <p:sp>
        <p:nvSpPr>
          <p:cNvPr id="7" name="矩形 6"/>
          <p:cNvSpPr/>
          <p:nvPr/>
        </p:nvSpPr>
        <p:spPr>
          <a:xfrm>
            <a:off x="570463" y="1919298"/>
            <a:ext cx="8031297" cy="1200329"/>
          </a:xfrm>
          <a:prstGeom prst="rect">
            <a:avLst/>
          </a:prstGeom>
        </p:spPr>
        <p:txBody>
          <a:bodyPr wrap="square">
            <a:spAutoFit/>
          </a:bodyPr>
          <a:lstStyle/>
          <a:p>
            <a:r>
              <a:rPr lang="en-US" altLang="zh-CN" dirty="0" smtClean="0"/>
              <a:t>【</a:t>
            </a:r>
            <a:r>
              <a:rPr lang="zh-CN" altLang="en-US" dirty="0" smtClean="0"/>
              <a:t>启示</a:t>
            </a:r>
            <a:r>
              <a:rPr lang="en-US" altLang="zh-CN" dirty="0" smtClean="0"/>
              <a:t>】</a:t>
            </a:r>
            <a:r>
              <a:rPr lang="en-US" altLang="zh-CN" dirty="0" smtClean="0">
                <a:solidFill>
                  <a:srgbClr val="0000FF"/>
                </a:solidFill>
              </a:rPr>
              <a:t>1.</a:t>
            </a:r>
            <a:r>
              <a:rPr lang="zh-CN" altLang="en-US" b="1" dirty="0" smtClean="0">
                <a:solidFill>
                  <a:srgbClr val="0000FF"/>
                </a:solidFill>
                <a:latin typeface="楷体" pitchFamily="49" charset="-122"/>
                <a:ea typeface="楷体" pitchFamily="49" charset="-122"/>
              </a:rPr>
              <a:t>参考系虽然可以任意选择，但选择不同的参考系会影响问题解决的复杂性；</a:t>
            </a:r>
            <a:r>
              <a:rPr lang="en-US" altLang="zh-CN" b="1" dirty="0" smtClean="0">
                <a:solidFill>
                  <a:srgbClr val="0000FF"/>
                </a:solidFill>
                <a:latin typeface="楷体" pitchFamily="49" charset="-122"/>
                <a:ea typeface="楷体" pitchFamily="49" charset="-122"/>
              </a:rPr>
              <a:t>2.</a:t>
            </a:r>
            <a:r>
              <a:rPr lang="zh-CN" altLang="en-US" b="1" dirty="0" smtClean="0">
                <a:solidFill>
                  <a:srgbClr val="0000FF"/>
                </a:solidFill>
                <a:latin typeface="楷体" pitchFamily="49" charset="-122"/>
                <a:ea typeface="楷体" pitchFamily="49" charset="-122"/>
              </a:rPr>
              <a:t>评价一门科学理论，不能光看它是否正确，还要看它的理论是否简明。</a:t>
            </a:r>
            <a:endParaRPr lang="zh-CN" altLang="en-US" b="1" dirty="0">
              <a:solidFill>
                <a:srgbClr val="0000FF"/>
              </a:solidFill>
              <a:latin typeface="楷体" pitchFamily="49" charset="-122"/>
              <a:ea typeface="楷体" pitchFamily="49" charset="-122"/>
            </a:endParaRPr>
          </a:p>
        </p:txBody>
      </p:sp>
      <p:sp>
        <p:nvSpPr>
          <p:cNvPr id="2" name="TextBox 1"/>
          <p:cNvSpPr txBox="1"/>
          <p:nvPr/>
        </p:nvSpPr>
        <p:spPr>
          <a:xfrm>
            <a:off x="573642" y="3307562"/>
            <a:ext cx="7744858" cy="1200329"/>
          </a:xfrm>
          <a:prstGeom prst="rect">
            <a:avLst/>
          </a:prstGeom>
          <a:noFill/>
        </p:spPr>
        <p:txBody>
          <a:bodyPr wrap="square" rtlCol="0">
            <a:spAutoFit/>
          </a:bodyPr>
          <a:lstStyle/>
          <a:p>
            <a:r>
              <a:rPr lang="zh-CN" altLang="en-US" b="1" dirty="0" smtClean="0">
                <a:latin typeface="楷体" pitchFamily="49" charset="-122"/>
                <a:ea typeface="楷体" pitchFamily="49" charset="-122"/>
              </a:rPr>
              <a:t>理论缺陷</a:t>
            </a:r>
            <a:r>
              <a:rPr lang="zh-CN" altLang="en-US" dirty="0" smtClean="0">
                <a:latin typeface="楷体" pitchFamily="49" charset="-122"/>
                <a:ea typeface="楷体" pitchFamily="49" charset="-122"/>
              </a:rPr>
              <a:t>：哥白尼仍把匀速圆周运动视为最完美的运动，坚持用偏心轮和本轮</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均轮说明宇宙的结构，这使他的体系失去了更彻底的简单性。</a:t>
            </a:r>
            <a:endParaRPr lang="zh-CN" altLang="en-US" dirty="0">
              <a:latin typeface="楷体" pitchFamily="49" charset="-122"/>
              <a:ea typeface="楷体" pitchFamily="49" charset="-122"/>
            </a:endParaRPr>
          </a:p>
        </p:txBody>
      </p:sp>
      <p:sp>
        <p:nvSpPr>
          <p:cNvPr id="6" name="灯片编号占位符 5"/>
          <p:cNvSpPr>
            <a:spLocks noGrp="1"/>
          </p:cNvSpPr>
          <p:nvPr>
            <p:ph type="sldNum" sz="quarter" idx="12"/>
          </p:nvPr>
        </p:nvSpPr>
        <p:spPr/>
        <p:txBody>
          <a:bodyPr/>
          <a:lstStyle/>
          <a:p>
            <a:pPr>
              <a:defRPr/>
            </a:pPr>
            <a:fld id="{A22EFB8F-EEA6-4E91-908F-962740775DA0}" type="slidenum">
              <a:rPr lang="zh-CN" altLang="en-US" smtClean="0"/>
              <a:pPr>
                <a:defRPr/>
              </a:pPr>
              <a:t>19</a:t>
            </a:fld>
            <a:endParaRPr lang="zh-CN" altLang="en-US" dirty="0"/>
          </a:p>
        </p:txBody>
      </p:sp>
    </p:spTree>
    <p:custDataLst>
      <p:tags r:id="rId1"/>
    </p:custDataLst>
    <p:extLst>
      <p:ext uri="{BB962C8B-B14F-4D97-AF65-F5344CB8AC3E}">
        <p14:creationId xmlns:p14="http://schemas.microsoft.com/office/powerpoint/2010/main" val="1403527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370" y="188168"/>
            <a:ext cx="4880473" cy="584775"/>
          </a:xfrm>
          <a:prstGeom prst="rect">
            <a:avLst/>
          </a:prstGeom>
          <a:noFill/>
        </p:spPr>
        <p:txBody>
          <a:bodyPr wrap="square" rtlCol="0">
            <a:spAutoFit/>
          </a:bodyPr>
          <a:lstStyle/>
          <a:p>
            <a:r>
              <a:rPr lang="zh-CN" altLang="en-US" sz="3200" dirty="0" smtClean="0">
                <a:latin typeface="黑体" pitchFamily="49" charset="-122"/>
                <a:ea typeface="黑体" pitchFamily="49" charset="-122"/>
              </a:rPr>
              <a:t>一、中国古代的宇宙学说</a:t>
            </a:r>
            <a:endParaRPr lang="zh-CN" altLang="en-US" sz="3200" dirty="0">
              <a:latin typeface="黑体" pitchFamily="49" charset="-122"/>
              <a:ea typeface="黑体" pitchFamily="49" charset="-122"/>
            </a:endParaRPr>
          </a:p>
        </p:txBody>
      </p:sp>
      <p:grpSp>
        <p:nvGrpSpPr>
          <p:cNvPr id="3" name="组合 2"/>
          <p:cNvGrpSpPr/>
          <p:nvPr/>
        </p:nvGrpSpPr>
        <p:grpSpPr>
          <a:xfrm>
            <a:off x="422166" y="905146"/>
            <a:ext cx="3933024" cy="3607193"/>
            <a:chOff x="422166" y="905146"/>
            <a:chExt cx="3933024" cy="3607193"/>
          </a:xfrm>
        </p:grpSpPr>
        <p:sp>
          <p:nvSpPr>
            <p:cNvPr id="5" name="TextBox 4"/>
            <p:cNvSpPr txBox="1"/>
            <p:nvPr/>
          </p:nvSpPr>
          <p:spPr>
            <a:xfrm>
              <a:off x="510303" y="905146"/>
              <a:ext cx="3844887" cy="830997"/>
            </a:xfrm>
            <a:prstGeom prst="rect">
              <a:avLst/>
            </a:prstGeom>
            <a:noFill/>
          </p:spPr>
          <p:txBody>
            <a:bodyPr wrap="square" rtlCol="0">
              <a:spAutoFit/>
            </a:bodyPr>
            <a:lstStyle/>
            <a:p>
              <a:r>
                <a:rPr lang="en-US" altLang="zh-CN" dirty="0" smtClean="0">
                  <a:latin typeface="楷体" pitchFamily="49" charset="-122"/>
                  <a:ea typeface="楷体" pitchFamily="49" charset="-122"/>
                </a:rPr>
                <a:t>1.</a:t>
              </a:r>
              <a:r>
                <a:rPr lang="zh-CN" altLang="en-US" dirty="0" smtClean="0">
                  <a:latin typeface="楷体" pitchFamily="49" charset="-122"/>
                  <a:ea typeface="楷体" pitchFamily="49" charset="-122"/>
                </a:rPr>
                <a:t>盖天说</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起源于殷末周初（公元前</a:t>
              </a:r>
              <a:r>
                <a:rPr lang="en-US" altLang="zh-CN" dirty="0" smtClean="0">
                  <a:latin typeface="楷体" pitchFamily="49" charset="-122"/>
                  <a:ea typeface="楷体" pitchFamily="49" charset="-122"/>
                </a:rPr>
                <a:t>1300</a:t>
              </a:r>
              <a:r>
                <a:rPr lang="zh-CN" altLang="en-US" dirty="0" smtClean="0">
                  <a:latin typeface="楷体" pitchFamily="49" charset="-122"/>
                  <a:ea typeface="楷体" pitchFamily="49" charset="-122"/>
                </a:rPr>
                <a:t>年）</a:t>
              </a:r>
              <a:endParaRPr lang="zh-CN" altLang="en-US" dirty="0">
                <a:latin typeface="楷体" pitchFamily="49" charset="-122"/>
                <a:ea typeface="楷体" pitchFamily="49" charset="-122"/>
              </a:endParaRPr>
            </a:p>
          </p:txBody>
        </p:sp>
        <p:grpSp>
          <p:nvGrpSpPr>
            <p:cNvPr id="7" name="组合 6"/>
            <p:cNvGrpSpPr/>
            <p:nvPr/>
          </p:nvGrpSpPr>
          <p:grpSpPr>
            <a:xfrm>
              <a:off x="422166" y="1736142"/>
              <a:ext cx="3549756" cy="2776197"/>
              <a:chOff x="422166" y="1599640"/>
              <a:chExt cx="3549756" cy="2776197"/>
            </a:xfrm>
          </p:grpSpPr>
          <p:pic>
            <p:nvPicPr>
              <p:cNvPr id="2" name="Picture 5"/>
              <p:cNvPicPr>
                <a:picLocks noChangeAspect="1" noChangeArrowheads="1"/>
              </p:cNvPicPr>
              <p:nvPr/>
            </p:nvPicPr>
            <p:blipFill>
              <a:blip r:embed="rId3" cstate="print">
                <a:lum contrast="48000"/>
                <a:extLst>
                  <a:ext uri="{28A0092B-C50C-407E-A947-70E740481C1C}">
                    <a14:useLocalDpi xmlns:a14="http://schemas.microsoft.com/office/drawing/2010/main" val="0"/>
                  </a:ext>
                </a:extLst>
              </a:blip>
              <a:srcRect/>
              <a:stretch>
                <a:fillRect/>
              </a:stretch>
            </p:blipFill>
            <p:spPr bwMode="auto">
              <a:xfrm>
                <a:off x="510303" y="1599640"/>
                <a:ext cx="3461619" cy="237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2166" y="3975727"/>
                <a:ext cx="3461619" cy="400110"/>
              </a:xfrm>
              <a:prstGeom prst="rect">
                <a:avLst/>
              </a:prstGeom>
              <a:noFill/>
            </p:spPr>
            <p:txBody>
              <a:bodyPr wrap="square" rtlCol="0">
                <a:spAutoFit/>
              </a:bodyPr>
              <a:lstStyle/>
              <a:p>
                <a:r>
                  <a:rPr lang="zh-CN" altLang="en-US" sz="2000" dirty="0" smtClean="0"/>
                  <a:t>“</a:t>
                </a:r>
                <a:r>
                  <a:rPr lang="zh-CN" altLang="en-US" sz="2000" dirty="0"/>
                  <a:t>天圆如张盖，地方如</a:t>
                </a:r>
                <a:r>
                  <a:rPr lang="zh-CN" altLang="en-US" sz="2000" dirty="0" smtClean="0"/>
                  <a:t>棋局”</a:t>
                </a:r>
                <a:endParaRPr lang="zh-CN" altLang="en-US" sz="2000" dirty="0"/>
              </a:p>
            </p:txBody>
          </p:sp>
        </p:grpSp>
      </p:grpSp>
      <p:grpSp>
        <p:nvGrpSpPr>
          <p:cNvPr id="10" name="组合 9"/>
          <p:cNvGrpSpPr/>
          <p:nvPr/>
        </p:nvGrpSpPr>
        <p:grpSpPr>
          <a:xfrm>
            <a:off x="4369734" y="905145"/>
            <a:ext cx="4025119" cy="3778468"/>
            <a:chOff x="4369734" y="905145"/>
            <a:chExt cx="4025119" cy="3778468"/>
          </a:xfrm>
        </p:grpSpPr>
        <p:pic>
          <p:nvPicPr>
            <p:cNvPr id="8" name="Picture 10" descr="https://p0.ssl.qhimgs1.com/sdr/400__/t014d42555641f9f89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3159" y="1449594"/>
              <a:ext cx="2436570" cy="23939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69734" y="3975727"/>
              <a:ext cx="4025119" cy="707886"/>
            </a:xfrm>
            <a:prstGeom prst="rect">
              <a:avLst/>
            </a:prstGeom>
            <a:noFill/>
          </p:spPr>
          <p:txBody>
            <a:bodyPr wrap="square" rtlCol="0">
              <a:spAutoFit/>
            </a:bodyPr>
            <a:lstStyle/>
            <a:p>
              <a:r>
                <a:rPr lang="zh-CN" altLang="en-US" sz="2000" dirty="0" smtClean="0"/>
                <a:t>“</a:t>
              </a:r>
              <a:r>
                <a:rPr lang="zh-CN" altLang="en-US" sz="2000" b="1" dirty="0">
                  <a:latin typeface="楷体" pitchFamily="49" charset="-122"/>
                  <a:ea typeface="楷体" pitchFamily="49" charset="-122"/>
                </a:rPr>
                <a:t>浑天如</a:t>
              </a:r>
              <a:r>
                <a:rPr lang="zh-CN" altLang="en-US" sz="2000" b="1" dirty="0" smtClean="0">
                  <a:latin typeface="楷体" pitchFamily="49" charset="-122"/>
                  <a:ea typeface="楷体" pitchFamily="49" charset="-122"/>
                </a:rPr>
                <a:t>鸡子。</a:t>
              </a: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天之包地，犹壳之裹</a:t>
              </a:r>
              <a:r>
                <a:rPr lang="zh-CN" altLang="en-US" sz="2000" b="1" dirty="0" smtClean="0">
                  <a:latin typeface="楷体" pitchFamily="49" charset="-122"/>
                  <a:ea typeface="楷体" pitchFamily="49" charset="-122"/>
                </a:rPr>
                <a:t>黄。</a:t>
              </a:r>
              <a:r>
                <a:rPr lang="zh-CN" altLang="en-US" sz="2000" dirty="0" smtClean="0"/>
                <a:t>”</a:t>
              </a:r>
              <a:r>
                <a:rPr lang="en-US" altLang="zh-CN" sz="2000" b="1" dirty="0">
                  <a:latin typeface="楷体" pitchFamily="49" charset="-122"/>
                  <a:ea typeface="楷体" pitchFamily="49" charset="-122"/>
                </a:rPr>
                <a:t> ——《</a:t>
              </a:r>
              <a:r>
                <a:rPr lang="zh-CN" altLang="en-US" sz="2000" b="1" dirty="0">
                  <a:latin typeface="楷体" pitchFamily="49" charset="-122"/>
                  <a:ea typeface="楷体" pitchFamily="49" charset="-122"/>
                </a:rPr>
                <a:t>张衡浑仪注</a:t>
              </a:r>
              <a:r>
                <a:rPr lang="en-US" altLang="zh-CN" sz="2000" b="1" dirty="0">
                  <a:latin typeface="楷体" pitchFamily="49" charset="-122"/>
                  <a:ea typeface="楷体" pitchFamily="49" charset="-122"/>
                </a:rPr>
                <a:t>》</a:t>
              </a:r>
              <a:endParaRPr lang="zh-CN" altLang="en-US" sz="2000" b="1" dirty="0">
                <a:latin typeface="楷体" pitchFamily="49" charset="-122"/>
                <a:ea typeface="楷体" pitchFamily="49" charset="-122"/>
              </a:endParaRPr>
            </a:p>
          </p:txBody>
        </p:sp>
        <p:sp>
          <p:nvSpPr>
            <p:cNvPr id="11" name="TextBox 10"/>
            <p:cNvSpPr txBox="1"/>
            <p:nvPr/>
          </p:nvSpPr>
          <p:spPr>
            <a:xfrm>
              <a:off x="4369734" y="905145"/>
              <a:ext cx="3925967" cy="830997"/>
            </a:xfrm>
            <a:prstGeom prst="rect">
              <a:avLst/>
            </a:prstGeom>
            <a:noFill/>
          </p:spPr>
          <p:txBody>
            <a:bodyPr wrap="square" rtlCol="0">
              <a:spAutoFit/>
            </a:bodyPr>
            <a:lstStyle/>
            <a:p>
              <a:r>
                <a:rPr lang="en-US" altLang="zh-CN" dirty="0" smtClean="0">
                  <a:latin typeface="楷体" pitchFamily="49" charset="-122"/>
                  <a:ea typeface="楷体" pitchFamily="49" charset="-122"/>
                </a:rPr>
                <a:t>2.</a:t>
              </a:r>
              <a:r>
                <a:rPr lang="zh-CN" altLang="en-US" dirty="0" smtClean="0">
                  <a:latin typeface="楷体" pitchFamily="49" charset="-122"/>
                  <a:ea typeface="楷体" pitchFamily="49" charset="-122"/>
                </a:rPr>
                <a:t>浑天说</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源于战国，兴于东汉</a:t>
              </a:r>
              <a:endParaRPr lang="zh-CN" altLang="en-US" dirty="0">
                <a:latin typeface="楷体" pitchFamily="49" charset="-122"/>
                <a:ea typeface="楷体" pitchFamily="49" charset="-122"/>
              </a:endParaRPr>
            </a:p>
          </p:txBody>
        </p:sp>
      </p:grpSp>
      <p:sp>
        <p:nvSpPr>
          <p:cNvPr id="15" name="灯片编号占位符 14"/>
          <p:cNvSpPr>
            <a:spLocks noGrp="1"/>
          </p:cNvSpPr>
          <p:nvPr>
            <p:ph type="sldNum" sz="quarter" idx="12"/>
          </p:nvPr>
        </p:nvSpPr>
        <p:spPr/>
        <p:txBody>
          <a:bodyPr/>
          <a:lstStyle/>
          <a:p>
            <a:pPr>
              <a:defRPr/>
            </a:pPr>
            <a:fld id="{A22EFB8F-EEA6-4E91-908F-962740775DA0}" type="slidenum">
              <a:rPr lang="zh-CN" altLang="en-US" smtClean="0"/>
              <a:pPr>
                <a:defRPr/>
              </a:pPr>
              <a:t>2</a:t>
            </a:fld>
            <a:endParaRPr lang="zh-CN" altLang="en-US" dirty="0"/>
          </a:p>
        </p:txBody>
      </p:sp>
    </p:spTree>
    <p:custDataLst>
      <p:tags r:id="rId1"/>
    </p:custDataLst>
    <p:extLst>
      <p:ext uri="{BB962C8B-B14F-4D97-AF65-F5344CB8AC3E}">
        <p14:creationId xmlns:p14="http://schemas.microsoft.com/office/powerpoint/2010/main" val="2801000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676526" y="330994"/>
            <a:ext cx="6083719"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Times New Roman" pitchFamily="18" charset="0"/>
                <a:ea typeface="宋体" pitchFamily="2" charset="-122"/>
              </a:defRPr>
            </a:lvl1pPr>
            <a:lvl2pPr marL="742950" indent="-285750" eaLnBrk="0" hangingPunct="0">
              <a:defRPr kumimoji="1" sz="3200">
                <a:solidFill>
                  <a:schemeClr val="tx1"/>
                </a:solidFill>
                <a:latin typeface="Times New Roman" pitchFamily="18" charset="0"/>
                <a:ea typeface="宋体" pitchFamily="2" charset="-122"/>
              </a:defRPr>
            </a:lvl2pPr>
            <a:lvl3pPr marL="1143000" indent="-228600" eaLnBrk="0" hangingPunct="0">
              <a:defRPr kumimoji="1" sz="3200">
                <a:solidFill>
                  <a:schemeClr val="tx1"/>
                </a:solidFill>
                <a:latin typeface="Times New Roman" pitchFamily="18" charset="0"/>
                <a:ea typeface="宋体" pitchFamily="2" charset="-122"/>
              </a:defRPr>
            </a:lvl3pPr>
            <a:lvl4pPr marL="1600200" indent="-228600" eaLnBrk="0" hangingPunct="0">
              <a:defRPr kumimoji="1" sz="3200">
                <a:solidFill>
                  <a:schemeClr val="tx1"/>
                </a:solidFill>
                <a:latin typeface="Times New Roman" pitchFamily="18" charset="0"/>
                <a:ea typeface="宋体" pitchFamily="2" charset="-122"/>
              </a:defRPr>
            </a:lvl4pPr>
            <a:lvl5pPr marL="2057400" indent="-228600" eaLnBrk="0" hangingPunct="0">
              <a:defRPr kumimoji="1" sz="3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9pPr>
          </a:lstStyle>
          <a:p>
            <a:pPr eaLnBrk="1" hangingPunct="1">
              <a:spcBef>
                <a:spcPct val="50000"/>
              </a:spcBef>
            </a:pPr>
            <a:r>
              <a:rPr lang="en-US" altLang="zh-CN" b="1" dirty="0">
                <a:solidFill>
                  <a:srgbClr val="FF0000"/>
                </a:solidFill>
                <a:latin typeface="黑体" pitchFamily="49" charset="-122"/>
                <a:ea typeface="黑体" pitchFamily="49" charset="-122"/>
              </a:rPr>
              <a:t>“</a:t>
            </a:r>
            <a:r>
              <a:rPr lang="zh-CN" altLang="en-US" b="1" dirty="0">
                <a:solidFill>
                  <a:srgbClr val="FF0000"/>
                </a:solidFill>
                <a:latin typeface="黑体" pitchFamily="49" charset="-122"/>
                <a:ea typeface="黑体" pitchFamily="49" charset="-122"/>
              </a:rPr>
              <a:t>星学之王”</a:t>
            </a:r>
            <a:r>
              <a:rPr lang="en-US" altLang="zh-CN" b="1" dirty="0">
                <a:solidFill>
                  <a:srgbClr val="FF0000"/>
                </a:solidFill>
                <a:latin typeface="黑体" pitchFamily="49" charset="-122"/>
                <a:ea typeface="黑体" pitchFamily="49" charset="-122"/>
              </a:rPr>
              <a:t>——</a:t>
            </a:r>
            <a:r>
              <a:rPr lang="zh-CN" altLang="en-US" b="1" dirty="0">
                <a:solidFill>
                  <a:srgbClr val="FF0000"/>
                </a:solidFill>
                <a:latin typeface="黑体" pitchFamily="49" charset="-122"/>
                <a:ea typeface="黑体" pitchFamily="49" charset="-122"/>
              </a:rPr>
              <a:t>第</a:t>
            </a:r>
            <a:r>
              <a:rPr lang="zh-CN" altLang="en-US" b="1" dirty="0" smtClean="0">
                <a:solidFill>
                  <a:srgbClr val="FF0000"/>
                </a:solidFill>
                <a:latin typeface="黑体" pitchFamily="49" charset="-122"/>
                <a:ea typeface="黑体" pitchFamily="49" charset="-122"/>
              </a:rPr>
              <a:t>谷</a:t>
            </a:r>
            <a:endParaRPr lang="en-US" altLang="zh-CN" b="1" dirty="0" smtClean="0">
              <a:solidFill>
                <a:srgbClr val="FF0000"/>
              </a:solidFill>
              <a:latin typeface="黑体" pitchFamily="49" charset="-122"/>
              <a:ea typeface="黑体" pitchFamily="49" charset="-122"/>
            </a:endParaRPr>
          </a:p>
          <a:p>
            <a:pPr eaLnBrk="1" hangingPunct="1">
              <a:spcBef>
                <a:spcPct val="50000"/>
              </a:spcBef>
            </a:pPr>
            <a:r>
              <a:rPr lang="en-US" altLang="zh-CN" sz="2400" b="1" dirty="0" smtClean="0">
                <a:latin typeface="楷体" pitchFamily="49" charset="-122"/>
                <a:ea typeface="楷体" pitchFamily="49" charset="-122"/>
              </a:rPr>
              <a:t> ——</a:t>
            </a:r>
            <a:r>
              <a:rPr lang="zh-CN" altLang="en-US" sz="2400" b="1" dirty="0" smtClean="0">
                <a:latin typeface="仿宋" pitchFamily="49" charset="-122"/>
                <a:ea typeface="仿宋" pitchFamily="49" charset="-122"/>
              </a:rPr>
              <a:t>最后一位用肉眼观察天象的天文学家</a:t>
            </a:r>
            <a:endParaRPr lang="zh-CN" altLang="en-US" sz="2400" b="1" dirty="0">
              <a:latin typeface="仿宋" pitchFamily="49" charset="-122"/>
              <a:ea typeface="仿宋" pitchFamily="49" charset="-122"/>
            </a:endParaRPr>
          </a:p>
        </p:txBody>
      </p:sp>
      <p:sp>
        <p:nvSpPr>
          <p:cNvPr id="8" name="TextBox 7"/>
          <p:cNvSpPr txBox="1"/>
          <p:nvPr/>
        </p:nvSpPr>
        <p:spPr>
          <a:xfrm>
            <a:off x="2828926" y="1469767"/>
            <a:ext cx="6083719" cy="3108543"/>
          </a:xfrm>
          <a:prstGeom prst="rect">
            <a:avLst/>
          </a:prstGeom>
          <a:noFill/>
        </p:spPr>
        <p:txBody>
          <a:bodyPr wrap="square" rtlCol="0">
            <a:spAutoFit/>
          </a:bodyPr>
          <a:lstStyle/>
          <a:p>
            <a:r>
              <a:rPr lang="en-US" altLang="zh-CN" sz="2800" b="1" dirty="0" smtClean="0">
                <a:latin typeface="楷体" pitchFamily="49" charset="-122"/>
                <a:ea typeface="楷体" pitchFamily="49" charset="-122"/>
              </a:rPr>
              <a:t>1.</a:t>
            </a:r>
            <a:r>
              <a:rPr lang="zh-CN" altLang="en-US" sz="2800" b="1" dirty="0" smtClean="0">
                <a:latin typeface="楷体" pitchFamily="49" charset="-122"/>
                <a:ea typeface="楷体" pitchFamily="49" charset="-122"/>
              </a:rPr>
              <a:t>对恒星与行星进行了长期的观测，积累了</a:t>
            </a:r>
            <a:r>
              <a:rPr lang="zh-CN" altLang="en-US" sz="2800" b="1" dirty="0">
                <a:latin typeface="楷体" pitchFamily="49" charset="-122"/>
                <a:ea typeface="楷体" pitchFamily="49" charset="-122"/>
              </a:rPr>
              <a:t>大量精确的</a:t>
            </a:r>
            <a:r>
              <a:rPr lang="zh-CN" altLang="en-US" sz="2800" b="1" dirty="0" smtClean="0">
                <a:solidFill>
                  <a:srgbClr val="0000FF"/>
                </a:solidFill>
                <a:latin typeface="楷体" pitchFamily="49" charset="-122"/>
                <a:ea typeface="楷体" pitchFamily="49" charset="-122"/>
              </a:rPr>
              <a:t>观测资料。</a:t>
            </a:r>
            <a:endParaRPr lang="en-US" altLang="zh-CN" sz="2800" b="1" dirty="0" smtClean="0">
              <a:solidFill>
                <a:srgbClr val="0000FF"/>
              </a:solidFill>
              <a:latin typeface="楷体" pitchFamily="49" charset="-122"/>
              <a:ea typeface="楷体" pitchFamily="49" charset="-122"/>
            </a:endParaRPr>
          </a:p>
          <a:p>
            <a:r>
              <a:rPr lang="en-US" altLang="zh-CN" sz="2800" b="1" dirty="0" smtClean="0">
                <a:latin typeface="楷体" pitchFamily="49" charset="-122"/>
                <a:ea typeface="楷体" pitchFamily="49" charset="-122"/>
              </a:rPr>
              <a:t>2.</a:t>
            </a:r>
            <a:r>
              <a:rPr lang="zh-CN" altLang="en-US" sz="2800" b="1" dirty="0" smtClean="0">
                <a:latin typeface="楷体" pitchFamily="49" charset="-122"/>
                <a:ea typeface="楷体" pitchFamily="49" charset="-122"/>
              </a:rPr>
              <a:t>编制了一部当时最精确的有</a:t>
            </a:r>
            <a:r>
              <a:rPr lang="en-US" altLang="zh-CN" sz="2800" b="1" dirty="0" smtClean="0">
                <a:latin typeface="楷体" pitchFamily="49" charset="-122"/>
                <a:ea typeface="楷体" pitchFamily="49" charset="-122"/>
              </a:rPr>
              <a:t>777</a:t>
            </a:r>
            <a:r>
              <a:rPr lang="zh-CN" altLang="en-US" sz="2800" b="1" dirty="0" smtClean="0">
                <a:latin typeface="楷体" pitchFamily="49" charset="-122"/>
                <a:ea typeface="楷体" pitchFamily="49" charset="-122"/>
              </a:rPr>
              <a:t>颗</a:t>
            </a:r>
            <a:r>
              <a:rPr lang="zh-CN" altLang="en-US" sz="2800" b="1" dirty="0" smtClean="0">
                <a:solidFill>
                  <a:schemeClr val="tx1"/>
                </a:solidFill>
                <a:latin typeface="楷体" pitchFamily="49" charset="-122"/>
                <a:ea typeface="楷体" pitchFamily="49" charset="-122"/>
              </a:rPr>
              <a:t>恒星</a:t>
            </a:r>
            <a:r>
              <a:rPr lang="zh-CN" altLang="en-US" sz="2800" b="1" dirty="0">
                <a:solidFill>
                  <a:schemeClr val="tx1"/>
                </a:solidFill>
                <a:latin typeface="楷体" pitchFamily="49" charset="-122"/>
                <a:ea typeface="楷体" pitchFamily="49" charset="-122"/>
              </a:rPr>
              <a:t>的</a:t>
            </a:r>
            <a:r>
              <a:rPr lang="zh-CN" altLang="en-US" sz="2800" b="1" dirty="0" smtClean="0">
                <a:solidFill>
                  <a:srgbClr val="0000FF"/>
                </a:solidFill>
                <a:latin typeface="楷体" pitchFamily="49" charset="-122"/>
                <a:ea typeface="楷体" pitchFamily="49" charset="-122"/>
              </a:rPr>
              <a:t>星表</a:t>
            </a:r>
            <a:r>
              <a:rPr lang="en-US" altLang="zh-CN" sz="2800" b="1" dirty="0" smtClean="0">
                <a:solidFill>
                  <a:srgbClr val="0000FF"/>
                </a:solidFill>
                <a:latin typeface="楷体" pitchFamily="49" charset="-122"/>
                <a:ea typeface="楷体" pitchFamily="49" charset="-122"/>
              </a:rPr>
              <a:t>——《</a:t>
            </a:r>
            <a:r>
              <a:rPr lang="zh-CN" altLang="en-US" sz="2800" b="1" dirty="0" smtClean="0">
                <a:solidFill>
                  <a:srgbClr val="0000FF"/>
                </a:solidFill>
                <a:latin typeface="楷体" pitchFamily="49" charset="-122"/>
                <a:ea typeface="楷体" pitchFamily="49" charset="-122"/>
              </a:rPr>
              <a:t>鲁道夫星表</a:t>
            </a:r>
            <a:r>
              <a:rPr lang="en-US" altLang="zh-CN" sz="2800" b="1" dirty="0" smtClean="0">
                <a:solidFill>
                  <a:srgbClr val="0000FF"/>
                </a:solidFill>
                <a:latin typeface="楷体" pitchFamily="49" charset="-122"/>
                <a:ea typeface="楷体" pitchFamily="49" charset="-122"/>
              </a:rPr>
              <a:t>》</a:t>
            </a:r>
          </a:p>
          <a:p>
            <a:r>
              <a:rPr lang="en-US" altLang="zh-CN" sz="2800" b="1" dirty="0" smtClean="0">
                <a:latin typeface="楷体" pitchFamily="49" charset="-122"/>
                <a:ea typeface="楷体" pitchFamily="49" charset="-122"/>
              </a:rPr>
              <a:t>3.</a:t>
            </a:r>
            <a:r>
              <a:rPr lang="zh-CN" altLang="en-US" sz="2800" b="1" dirty="0" smtClean="0">
                <a:solidFill>
                  <a:srgbClr val="0000FF"/>
                </a:solidFill>
                <a:latin typeface="楷体" pitchFamily="49" charset="-122"/>
                <a:ea typeface="楷体" pitchFamily="49" charset="-122"/>
              </a:rPr>
              <a:t>宇宙结构体系</a:t>
            </a:r>
            <a:r>
              <a:rPr lang="zh-CN" altLang="en-US" sz="2800" b="1" dirty="0" smtClean="0">
                <a:latin typeface="楷体" pitchFamily="49" charset="-122"/>
                <a:ea typeface="楷体" pitchFamily="49" charset="-122"/>
              </a:rPr>
              <a:t>：地球静居中心，行星绕太阳运行，而太阳带领行星绕地球运转。</a:t>
            </a:r>
            <a:endParaRPr lang="zh-CN" altLang="en-US" sz="2800" b="1" dirty="0">
              <a:latin typeface="楷体" pitchFamily="49" charset="-122"/>
              <a:ea typeface="楷体" pitchFamily="49" charset="-122"/>
            </a:endParaRPr>
          </a:p>
        </p:txBody>
      </p:sp>
      <p:grpSp>
        <p:nvGrpSpPr>
          <p:cNvPr id="10" name="组合 9"/>
          <p:cNvGrpSpPr/>
          <p:nvPr/>
        </p:nvGrpSpPr>
        <p:grpSpPr>
          <a:xfrm>
            <a:off x="295274" y="330994"/>
            <a:ext cx="2381252" cy="3597613"/>
            <a:chOff x="295274" y="161925"/>
            <a:chExt cx="2381252" cy="3597613"/>
          </a:xfrm>
        </p:grpSpPr>
        <p:pic>
          <p:nvPicPr>
            <p:cNvPr id="3" name="Picture 9" descr="11461363571621726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57" y="161925"/>
              <a:ext cx="2078038" cy="2663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295274" y="2836208"/>
              <a:ext cx="23812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Times New Roman" pitchFamily="18" charset="0"/>
                  <a:ea typeface="宋体" pitchFamily="2" charset="-122"/>
                </a:defRPr>
              </a:lvl1pPr>
              <a:lvl2pPr marL="742950" indent="-285750" eaLnBrk="0" hangingPunct="0">
                <a:defRPr kumimoji="1" sz="3200">
                  <a:solidFill>
                    <a:schemeClr val="tx1"/>
                  </a:solidFill>
                  <a:latin typeface="Times New Roman" pitchFamily="18" charset="0"/>
                  <a:ea typeface="宋体" pitchFamily="2" charset="-122"/>
                </a:defRPr>
              </a:lvl2pPr>
              <a:lvl3pPr marL="1143000" indent="-228600" eaLnBrk="0" hangingPunct="0">
                <a:defRPr kumimoji="1" sz="3200">
                  <a:solidFill>
                    <a:schemeClr val="tx1"/>
                  </a:solidFill>
                  <a:latin typeface="Times New Roman" pitchFamily="18" charset="0"/>
                  <a:ea typeface="宋体" pitchFamily="2" charset="-122"/>
                </a:defRPr>
              </a:lvl3pPr>
              <a:lvl4pPr marL="1600200" indent="-228600" eaLnBrk="0" hangingPunct="0">
                <a:defRPr kumimoji="1" sz="3200">
                  <a:solidFill>
                    <a:schemeClr val="tx1"/>
                  </a:solidFill>
                  <a:latin typeface="Times New Roman" pitchFamily="18" charset="0"/>
                  <a:ea typeface="宋体" pitchFamily="2" charset="-122"/>
                </a:defRPr>
              </a:lvl4pPr>
              <a:lvl5pPr marL="2057400" indent="-228600" eaLnBrk="0" hangingPunct="0">
                <a:defRPr kumimoji="1" sz="3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9pPr>
            </a:lstStyle>
            <a:p>
              <a:pPr eaLnBrk="1" hangingPunct="1">
                <a:spcBef>
                  <a:spcPct val="50000"/>
                </a:spcBef>
              </a:pPr>
              <a:r>
                <a:rPr lang="zh-CN" altLang="en-US" sz="1800" b="1" dirty="0"/>
                <a:t>第谷（</a:t>
              </a:r>
              <a:r>
                <a:rPr lang="en-US" altLang="zh-CN" sz="1800" b="1" dirty="0" err="1"/>
                <a:t>Tycho</a:t>
              </a:r>
              <a:r>
                <a:rPr lang="en-US" altLang="zh-CN" sz="1800" b="1" dirty="0"/>
                <a:t>  Brahe 1546——1601)</a:t>
              </a:r>
              <a:r>
                <a:rPr lang="zh-CN" altLang="en-US" sz="1800" b="1" dirty="0" smtClean="0"/>
                <a:t>丹麦天文学家、占星术家</a:t>
              </a:r>
              <a:endParaRPr lang="zh-CN" altLang="en-US" sz="1800" b="1" dirty="0"/>
            </a:p>
          </p:txBody>
        </p:sp>
      </p:grpSp>
      <p:sp>
        <p:nvSpPr>
          <p:cNvPr id="7" name="灯片编号占位符 6"/>
          <p:cNvSpPr>
            <a:spLocks noGrp="1"/>
          </p:cNvSpPr>
          <p:nvPr>
            <p:ph type="sldNum" sz="quarter" idx="12"/>
          </p:nvPr>
        </p:nvSpPr>
        <p:spPr/>
        <p:txBody>
          <a:bodyPr/>
          <a:lstStyle/>
          <a:p>
            <a:pPr>
              <a:defRPr/>
            </a:pPr>
            <a:fld id="{A22EFB8F-EEA6-4E91-908F-962740775DA0}" type="slidenum">
              <a:rPr lang="zh-CN" altLang="en-US" smtClean="0"/>
              <a:pPr>
                <a:defRPr/>
              </a:pPr>
              <a:t>20</a:t>
            </a:fld>
            <a:endParaRPr lang="zh-CN" altLang="en-US" dirty="0"/>
          </a:p>
        </p:txBody>
      </p:sp>
    </p:spTree>
    <p:extLst>
      <p:ext uri="{BB962C8B-B14F-4D97-AF65-F5344CB8AC3E}">
        <p14:creationId xmlns:p14="http://schemas.microsoft.com/office/powerpoint/2010/main" val="3666165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15467" y="314324"/>
            <a:ext cx="53344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Times New Roman" pitchFamily="18" charset="0"/>
                <a:ea typeface="宋体" pitchFamily="2" charset="-122"/>
              </a:defRPr>
            </a:lvl1pPr>
            <a:lvl2pPr marL="742950" indent="-285750" eaLnBrk="0" hangingPunct="0">
              <a:defRPr kumimoji="1" sz="3200">
                <a:solidFill>
                  <a:schemeClr val="tx1"/>
                </a:solidFill>
                <a:latin typeface="Times New Roman" pitchFamily="18" charset="0"/>
                <a:ea typeface="宋体" pitchFamily="2" charset="-122"/>
              </a:defRPr>
            </a:lvl2pPr>
            <a:lvl3pPr marL="1143000" indent="-228600" eaLnBrk="0" hangingPunct="0">
              <a:defRPr kumimoji="1" sz="3200">
                <a:solidFill>
                  <a:schemeClr val="tx1"/>
                </a:solidFill>
                <a:latin typeface="Times New Roman" pitchFamily="18" charset="0"/>
                <a:ea typeface="宋体" pitchFamily="2" charset="-122"/>
              </a:defRPr>
            </a:lvl3pPr>
            <a:lvl4pPr marL="1600200" indent="-228600" eaLnBrk="0" hangingPunct="0">
              <a:defRPr kumimoji="1" sz="3200">
                <a:solidFill>
                  <a:schemeClr val="tx1"/>
                </a:solidFill>
                <a:latin typeface="Times New Roman" pitchFamily="18" charset="0"/>
                <a:ea typeface="宋体" pitchFamily="2" charset="-122"/>
              </a:defRPr>
            </a:lvl4pPr>
            <a:lvl5pPr marL="2057400" indent="-228600" eaLnBrk="0" hangingPunct="0">
              <a:defRPr kumimoji="1" sz="3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9pPr>
          </a:lstStyle>
          <a:p>
            <a:pPr eaLnBrk="1" hangingPunct="1">
              <a:spcBef>
                <a:spcPct val="50000"/>
              </a:spcBef>
            </a:pPr>
            <a:r>
              <a:rPr lang="zh-CN" altLang="en-US" b="1" dirty="0">
                <a:solidFill>
                  <a:srgbClr val="FF0000"/>
                </a:solidFill>
                <a:latin typeface="黑体" pitchFamily="49" charset="-122"/>
                <a:ea typeface="黑体" pitchFamily="49" charset="-122"/>
              </a:rPr>
              <a:t>开</a:t>
            </a:r>
            <a:r>
              <a:rPr lang="zh-CN" altLang="en-US" b="1" dirty="0" smtClean="0">
                <a:solidFill>
                  <a:srgbClr val="FF0000"/>
                </a:solidFill>
                <a:latin typeface="黑体" pitchFamily="49" charset="-122"/>
                <a:ea typeface="黑体" pitchFamily="49" charset="-122"/>
              </a:rPr>
              <a:t>普勒</a:t>
            </a:r>
            <a:r>
              <a:rPr lang="en-US" altLang="zh-CN" b="1" dirty="0" smtClean="0">
                <a:solidFill>
                  <a:srgbClr val="FF0000"/>
                </a:solidFill>
                <a:latin typeface="黑体" pitchFamily="49" charset="-122"/>
                <a:ea typeface="黑体" pitchFamily="49" charset="-122"/>
              </a:rPr>
              <a:t>——</a:t>
            </a:r>
            <a:r>
              <a:rPr lang="zh-CN" altLang="en-US" b="1" dirty="0">
                <a:solidFill>
                  <a:srgbClr val="FF0000"/>
                </a:solidFill>
                <a:latin typeface="黑体" pitchFamily="49" charset="-122"/>
                <a:ea typeface="黑体" pitchFamily="49" charset="-122"/>
              </a:rPr>
              <a:t>“天空的立法者”</a:t>
            </a:r>
          </a:p>
        </p:txBody>
      </p:sp>
      <p:pic>
        <p:nvPicPr>
          <p:cNvPr id="5" name="Picture 2" descr="D:\力学教案\万有引力定律\行星的运动\g8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33" y="314324"/>
            <a:ext cx="2230716"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88933" y="3309937"/>
            <a:ext cx="21806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Times New Roman" pitchFamily="18" charset="0"/>
                <a:ea typeface="宋体" pitchFamily="2" charset="-122"/>
              </a:defRPr>
            </a:lvl1pPr>
            <a:lvl2pPr marL="742950" indent="-285750" eaLnBrk="0" hangingPunct="0">
              <a:defRPr kumimoji="1" sz="3200">
                <a:solidFill>
                  <a:schemeClr val="tx1"/>
                </a:solidFill>
                <a:latin typeface="Times New Roman" pitchFamily="18" charset="0"/>
                <a:ea typeface="宋体" pitchFamily="2" charset="-122"/>
              </a:defRPr>
            </a:lvl2pPr>
            <a:lvl3pPr marL="1143000" indent="-228600" eaLnBrk="0" hangingPunct="0">
              <a:defRPr kumimoji="1" sz="3200">
                <a:solidFill>
                  <a:schemeClr val="tx1"/>
                </a:solidFill>
                <a:latin typeface="Times New Roman" pitchFamily="18" charset="0"/>
                <a:ea typeface="宋体" pitchFamily="2" charset="-122"/>
              </a:defRPr>
            </a:lvl3pPr>
            <a:lvl4pPr marL="1600200" indent="-228600" eaLnBrk="0" hangingPunct="0">
              <a:defRPr kumimoji="1" sz="3200">
                <a:solidFill>
                  <a:schemeClr val="tx1"/>
                </a:solidFill>
                <a:latin typeface="Times New Roman" pitchFamily="18" charset="0"/>
                <a:ea typeface="宋体" pitchFamily="2" charset="-122"/>
              </a:defRPr>
            </a:lvl4pPr>
            <a:lvl5pPr marL="2057400" indent="-228600" eaLnBrk="0" hangingPunct="0">
              <a:defRPr kumimoji="1" sz="3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9pPr>
          </a:lstStyle>
          <a:p>
            <a:pPr eaLnBrk="1" hangingPunct="1">
              <a:spcBef>
                <a:spcPct val="50000"/>
              </a:spcBef>
            </a:pPr>
            <a:r>
              <a:rPr lang="zh-CN" altLang="en-US" sz="1800" b="1" dirty="0" smtClean="0"/>
              <a:t>德国杰出的天文学家、物理学家和数学家，</a:t>
            </a:r>
            <a:r>
              <a:rPr lang="zh-CN" altLang="en-US" sz="1800" b="1" dirty="0"/>
              <a:t>近代光学的奠基者。</a:t>
            </a:r>
          </a:p>
        </p:txBody>
      </p:sp>
      <p:sp>
        <p:nvSpPr>
          <p:cNvPr id="7" name="TextBox 6"/>
          <p:cNvSpPr txBox="1"/>
          <p:nvPr/>
        </p:nvSpPr>
        <p:spPr>
          <a:xfrm>
            <a:off x="2711225" y="4042843"/>
            <a:ext cx="6124303" cy="707886"/>
          </a:xfrm>
          <a:prstGeom prst="rect">
            <a:avLst/>
          </a:prstGeom>
          <a:noFill/>
        </p:spPr>
        <p:txBody>
          <a:bodyPr wrap="square" rtlCol="0">
            <a:spAutoFit/>
          </a:bodyPr>
          <a:lstStyle/>
          <a:p>
            <a:r>
              <a:rPr lang="en-US" altLang="zh-CN" sz="2000" dirty="0" smtClean="0"/>
              <a:t>1627</a:t>
            </a:r>
            <a:r>
              <a:rPr lang="zh-CN" altLang="en-US" sz="2000" dirty="0" smtClean="0"/>
              <a:t>年出版</a:t>
            </a:r>
            <a:r>
              <a:rPr lang="en-US" altLang="zh-CN" sz="2000" dirty="0" smtClean="0"/>
              <a:t>《</a:t>
            </a:r>
            <a:r>
              <a:rPr lang="zh-CN" altLang="en-US" sz="2000" dirty="0" smtClean="0"/>
              <a:t>鲁道夫星表</a:t>
            </a:r>
            <a:r>
              <a:rPr lang="en-US" altLang="zh-CN" sz="2000" dirty="0" smtClean="0"/>
              <a:t>》</a:t>
            </a:r>
            <a:r>
              <a:rPr lang="zh-CN" altLang="en-US" sz="2000" dirty="0" smtClean="0"/>
              <a:t>，利用它可以准确预言行星的位置。（与第谷合作的结晶）</a:t>
            </a:r>
            <a:endParaRPr lang="zh-CN" altLang="en-US" sz="2000" dirty="0"/>
          </a:p>
        </p:txBody>
      </p:sp>
      <p:sp>
        <p:nvSpPr>
          <p:cNvPr id="8" name="TextBox 7"/>
          <p:cNvSpPr txBox="1"/>
          <p:nvPr/>
        </p:nvSpPr>
        <p:spPr>
          <a:xfrm>
            <a:off x="2792420" y="981133"/>
            <a:ext cx="5866838" cy="830997"/>
          </a:xfrm>
          <a:prstGeom prst="rect">
            <a:avLst/>
          </a:prstGeom>
          <a:noFill/>
        </p:spPr>
        <p:txBody>
          <a:bodyPr wrap="square" rtlCol="0">
            <a:spAutoFit/>
          </a:bodyPr>
          <a:lstStyle/>
          <a:p>
            <a:r>
              <a:rPr lang="zh-CN" altLang="en-US" b="1" dirty="0" smtClean="0">
                <a:solidFill>
                  <a:srgbClr val="0000FF"/>
                </a:solidFill>
                <a:latin typeface="楷体" pitchFamily="49" charset="-122"/>
                <a:ea typeface="楷体" pitchFamily="49" charset="-122"/>
              </a:rPr>
              <a:t>坚信宇宙的和谐</a:t>
            </a:r>
            <a:r>
              <a:rPr lang="en-US" altLang="zh-CN" b="1" dirty="0" smtClean="0">
                <a:solidFill>
                  <a:srgbClr val="0000FF"/>
                </a:solidFill>
                <a:latin typeface="楷体" pitchFamily="49" charset="-122"/>
                <a:ea typeface="楷体" pitchFamily="49" charset="-122"/>
              </a:rPr>
              <a:t>——</a:t>
            </a:r>
            <a:r>
              <a:rPr lang="zh-CN" altLang="en-US" b="1" dirty="0" smtClean="0">
                <a:solidFill>
                  <a:srgbClr val="0000FF"/>
                </a:solidFill>
                <a:latin typeface="楷体" pitchFamily="49" charset="-122"/>
                <a:ea typeface="楷体" pitchFamily="49" charset="-122"/>
              </a:rPr>
              <a:t>各行星的运动一定受某种数学规律的支配</a:t>
            </a:r>
            <a:endParaRPr lang="zh-CN" altLang="en-US" b="1" dirty="0">
              <a:solidFill>
                <a:srgbClr val="0000FF"/>
              </a:solidFill>
              <a:latin typeface="楷体" pitchFamily="49" charset="-122"/>
              <a:ea typeface="楷体" pitchFamily="49" charset="-122"/>
            </a:endParaRPr>
          </a:p>
        </p:txBody>
      </p:sp>
      <p:sp>
        <p:nvSpPr>
          <p:cNvPr id="2" name="TextBox 1"/>
          <p:cNvSpPr txBox="1"/>
          <p:nvPr/>
        </p:nvSpPr>
        <p:spPr>
          <a:xfrm>
            <a:off x="2751820" y="3326223"/>
            <a:ext cx="5859895" cy="707886"/>
          </a:xfrm>
          <a:prstGeom prst="rect">
            <a:avLst/>
          </a:prstGeom>
          <a:noFill/>
        </p:spPr>
        <p:txBody>
          <a:bodyPr wrap="square" rtlCol="0">
            <a:spAutoFit/>
          </a:bodyPr>
          <a:lstStyle/>
          <a:p>
            <a:r>
              <a:rPr lang="en-US" altLang="zh-CN" sz="2000" dirty="0" smtClean="0"/>
              <a:t>1619</a:t>
            </a:r>
            <a:r>
              <a:rPr lang="zh-CN" altLang="en-US" sz="2000" dirty="0" smtClean="0"/>
              <a:t>年出版</a:t>
            </a:r>
            <a:r>
              <a:rPr lang="en-US" altLang="zh-CN" sz="2000" dirty="0" smtClean="0"/>
              <a:t>《</a:t>
            </a:r>
            <a:r>
              <a:rPr lang="zh-CN" altLang="en-US" sz="2000" dirty="0" smtClean="0"/>
              <a:t>世界的谐和</a:t>
            </a:r>
            <a:r>
              <a:rPr lang="en-US" altLang="zh-CN" sz="2000" dirty="0" smtClean="0"/>
              <a:t>》</a:t>
            </a:r>
            <a:r>
              <a:rPr lang="zh-CN" altLang="en-US" sz="2000" dirty="0" smtClean="0"/>
              <a:t>，发表行星运动第三定律（周期定律）</a:t>
            </a:r>
            <a:endParaRPr lang="zh-CN" altLang="en-US" sz="2000" dirty="0"/>
          </a:p>
        </p:txBody>
      </p:sp>
      <p:sp>
        <p:nvSpPr>
          <p:cNvPr id="9" name="TextBox 8"/>
          <p:cNvSpPr txBox="1"/>
          <p:nvPr/>
        </p:nvSpPr>
        <p:spPr>
          <a:xfrm>
            <a:off x="2751822" y="1836652"/>
            <a:ext cx="6083706" cy="400110"/>
          </a:xfrm>
          <a:prstGeom prst="rect">
            <a:avLst/>
          </a:prstGeom>
          <a:noFill/>
        </p:spPr>
        <p:txBody>
          <a:bodyPr wrap="square" rtlCol="0">
            <a:spAutoFit/>
          </a:bodyPr>
          <a:lstStyle/>
          <a:p>
            <a:r>
              <a:rPr lang="en-US" altLang="zh-CN" sz="2000" dirty="0"/>
              <a:t>1596</a:t>
            </a:r>
            <a:r>
              <a:rPr lang="zh-CN" altLang="en-US" sz="2000" dirty="0"/>
              <a:t>年开</a:t>
            </a:r>
            <a:r>
              <a:rPr lang="zh-CN" altLang="en-US" sz="2000" dirty="0" smtClean="0"/>
              <a:t>普勒出版</a:t>
            </a:r>
            <a:r>
              <a:rPr lang="en-US" altLang="zh-CN" sz="2000" dirty="0" smtClean="0"/>
              <a:t>《</a:t>
            </a:r>
            <a:r>
              <a:rPr lang="zh-CN" altLang="en-US" sz="2000" dirty="0" smtClean="0"/>
              <a:t>宇宙的奥秘</a:t>
            </a:r>
            <a:r>
              <a:rPr lang="en-US" altLang="zh-CN" sz="2000" dirty="0" smtClean="0"/>
              <a:t>》</a:t>
            </a:r>
            <a:r>
              <a:rPr lang="zh-CN" altLang="en-US" sz="2000" dirty="0" smtClean="0"/>
              <a:t>，受到第谷的赏识</a:t>
            </a:r>
            <a:endParaRPr lang="zh-CN" altLang="en-US" sz="2000" dirty="0"/>
          </a:p>
        </p:txBody>
      </p:sp>
      <p:sp>
        <p:nvSpPr>
          <p:cNvPr id="10" name="TextBox 9"/>
          <p:cNvSpPr txBox="1"/>
          <p:nvPr/>
        </p:nvSpPr>
        <p:spPr>
          <a:xfrm>
            <a:off x="2720553" y="2236762"/>
            <a:ext cx="6124298" cy="707886"/>
          </a:xfrm>
          <a:prstGeom prst="rect">
            <a:avLst/>
          </a:prstGeom>
          <a:noFill/>
        </p:spPr>
        <p:txBody>
          <a:bodyPr wrap="square" rtlCol="0">
            <a:spAutoFit/>
          </a:bodyPr>
          <a:lstStyle/>
          <a:p>
            <a:r>
              <a:rPr lang="en-US" altLang="zh-CN" sz="2000" dirty="0" smtClean="0"/>
              <a:t>1609</a:t>
            </a:r>
            <a:r>
              <a:rPr lang="zh-CN" altLang="en-US" sz="2000" dirty="0" smtClean="0"/>
              <a:t>年出版</a:t>
            </a:r>
            <a:r>
              <a:rPr lang="en-US" altLang="zh-CN" sz="2000" dirty="0" smtClean="0"/>
              <a:t>《</a:t>
            </a:r>
            <a:r>
              <a:rPr lang="zh-CN" altLang="en-US" sz="2000" dirty="0" smtClean="0"/>
              <a:t>新天文学</a:t>
            </a:r>
            <a:r>
              <a:rPr lang="en-US" altLang="zh-CN" sz="2000" dirty="0" smtClean="0"/>
              <a:t>》</a:t>
            </a:r>
            <a:r>
              <a:rPr lang="zh-CN" altLang="en-US" sz="2000" dirty="0" smtClean="0"/>
              <a:t>。书中阐述了行星运动第一、第二定律（轨道定律和面积定律）</a:t>
            </a:r>
            <a:endParaRPr lang="zh-CN" altLang="en-US" sz="2000" dirty="0"/>
          </a:p>
        </p:txBody>
      </p:sp>
      <p:sp>
        <p:nvSpPr>
          <p:cNvPr id="3" name="灯片编号占位符 2"/>
          <p:cNvSpPr>
            <a:spLocks noGrp="1"/>
          </p:cNvSpPr>
          <p:nvPr>
            <p:ph type="sldNum" sz="quarter" idx="12"/>
          </p:nvPr>
        </p:nvSpPr>
        <p:spPr/>
        <p:txBody>
          <a:bodyPr/>
          <a:lstStyle/>
          <a:p>
            <a:pPr>
              <a:defRPr/>
            </a:pPr>
            <a:fld id="{A22EFB8F-EEA6-4E91-908F-962740775DA0}" type="slidenum">
              <a:rPr lang="zh-CN" altLang="en-US" smtClean="0"/>
              <a:pPr>
                <a:defRPr/>
              </a:pPr>
              <a:t>21</a:t>
            </a:fld>
            <a:endParaRPr lang="zh-CN" altLang="en-US" dirty="0"/>
          </a:p>
        </p:txBody>
      </p:sp>
      <p:sp>
        <p:nvSpPr>
          <p:cNvPr id="11" name="TextBox 10"/>
          <p:cNvSpPr txBox="1"/>
          <p:nvPr/>
        </p:nvSpPr>
        <p:spPr>
          <a:xfrm>
            <a:off x="2751822" y="2926113"/>
            <a:ext cx="5859895" cy="400110"/>
          </a:xfrm>
          <a:prstGeom prst="rect">
            <a:avLst/>
          </a:prstGeom>
          <a:noFill/>
        </p:spPr>
        <p:txBody>
          <a:bodyPr wrap="square" rtlCol="0">
            <a:spAutoFit/>
          </a:bodyPr>
          <a:lstStyle/>
          <a:p>
            <a:r>
              <a:rPr lang="en-US" altLang="zh-CN" sz="2000" dirty="0" smtClean="0"/>
              <a:t>1611</a:t>
            </a:r>
            <a:r>
              <a:rPr lang="zh-CN" altLang="en-US" sz="2000" dirty="0" smtClean="0"/>
              <a:t>出版</a:t>
            </a:r>
            <a:r>
              <a:rPr lang="en-US" altLang="zh-CN" sz="2000" dirty="0" smtClean="0"/>
              <a:t>《</a:t>
            </a:r>
            <a:r>
              <a:rPr lang="zh-CN" altLang="en-US" sz="2000" dirty="0" smtClean="0"/>
              <a:t>光学</a:t>
            </a:r>
            <a:r>
              <a:rPr lang="en-US" altLang="zh-CN" sz="2000" dirty="0" smtClean="0"/>
              <a:t>》</a:t>
            </a:r>
            <a:r>
              <a:rPr lang="zh-CN" altLang="en-US" sz="2000" dirty="0" smtClean="0"/>
              <a:t>一书，阐述了望远镜的放大原理。</a:t>
            </a:r>
            <a:endParaRPr lang="zh-CN" altLang="en-US" sz="2000" dirty="0"/>
          </a:p>
        </p:txBody>
      </p:sp>
    </p:spTree>
    <p:extLst>
      <p:ext uri="{BB962C8B-B14F-4D97-AF65-F5344CB8AC3E}">
        <p14:creationId xmlns:p14="http://schemas.microsoft.com/office/powerpoint/2010/main" val="1827369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631" y="220846"/>
            <a:ext cx="8315325" cy="1200329"/>
          </a:xfrm>
          <a:prstGeom prst="rect">
            <a:avLst/>
          </a:prstGeom>
          <a:noFill/>
        </p:spPr>
        <p:txBody>
          <a:bodyPr wrap="square" rtlCol="0">
            <a:spAutoFit/>
          </a:bodyPr>
          <a:lstStyle/>
          <a:p>
            <a:r>
              <a:rPr lang="zh-CN" altLang="en-US" dirty="0" smtClean="0"/>
              <a:t>开普勒对火星轨道的研究是他研究</a:t>
            </a:r>
            <a:r>
              <a:rPr lang="zh-CN" altLang="en-US" dirty="0"/>
              <a:t>行星</a:t>
            </a:r>
            <a:r>
              <a:rPr lang="zh-CN" altLang="en-US" dirty="0" smtClean="0"/>
              <a:t>运动的起点。与哥白尼不同的是，</a:t>
            </a:r>
            <a:r>
              <a:rPr lang="zh-CN" altLang="en-US" dirty="0"/>
              <a:t>他</a:t>
            </a:r>
            <a:r>
              <a:rPr lang="zh-CN" altLang="en-US" dirty="0" smtClean="0"/>
              <a:t>认为行星的轨道是真实的，因此他舍弃了本轮的概念。</a:t>
            </a:r>
            <a:endParaRPr lang="zh-CN" altLang="en-US" dirty="0"/>
          </a:p>
        </p:txBody>
      </p:sp>
      <p:sp>
        <p:nvSpPr>
          <p:cNvPr id="2" name="灯片编号占位符 1"/>
          <p:cNvSpPr>
            <a:spLocks noGrp="1"/>
          </p:cNvSpPr>
          <p:nvPr>
            <p:ph type="sldNum" sz="quarter" idx="12"/>
          </p:nvPr>
        </p:nvSpPr>
        <p:spPr>
          <a:xfrm>
            <a:off x="6722755" y="4765799"/>
            <a:ext cx="2025650" cy="238125"/>
          </a:xfrm>
        </p:spPr>
        <p:txBody>
          <a:bodyPr/>
          <a:lstStyle/>
          <a:p>
            <a:pPr>
              <a:defRPr/>
            </a:pPr>
            <a:fld id="{A22EFB8F-EEA6-4E91-908F-962740775DA0}" type="slidenum">
              <a:rPr lang="zh-CN" altLang="en-US" smtClean="0"/>
              <a:pPr>
                <a:defRPr/>
              </a:pPr>
              <a:t>22</a:t>
            </a:fld>
            <a:endParaRPr lang="zh-CN" altLang="en-US" dirty="0"/>
          </a:p>
        </p:txBody>
      </p:sp>
      <p:sp>
        <p:nvSpPr>
          <p:cNvPr id="16" name="椭圆形标注 15"/>
          <p:cNvSpPr/>
          <p:nvPr/>
        </p:nvSpPr>
        <p:spPr>
          <a:xfrm>
            <a:off x="2699132" y="1137108"/>
            <a:ext cx="1322025" cy="1000164"/>
          </a:xfrm>
          <a:prstGeom prst="wedgeEllipseCallout">
            <a:avLst>
              <a:gd name="adj1" fmla="val -71833"/>
              <a:gd name="adj2" fmla="val 7077"/>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宋体" pitchFamily="2" charset="-122"/>
                <a:ea typeface="宋体" pitchFamily="2" charset="-122"/>
              </a:rPr>
              <a:t>火星</a:t>
            </a:r>
            <a:r>
              <a:rPr lang="zh-CN" altLang="en-US" dirty="0" smtClean="0">
                <a:solidFill>
                  <a:schemeClr val="bg1"/>
                </a:solidFill>
                <a:latin typeface="宋体" pitchFamily="2" charset="-122"/>
                <a:ea typeface="宋体" pitchFamily="2" charset="-122"/>
              </a:rPr>
              <a:t>“冲”</a:t>
            </a:r>
            <a:endParaRPr lang="zh-CN" altLang="en-US" dirty="0">
              <a:solidFill>
                <a:schemeClr val="bg1"/>
              </a:solidFill>
              <a:latin typeface="宋体" pitchFamily="2" charset="-122"/>
              <a:ea typeface="宋体" pitchFamily="2" charset="-122"/>
            </a:endParaRPr>
          </a:p>
        </p:txBody>
      </p:sp>
      <p:grpSp>
        <p:nvGrpSpPr>
          <p:cNvPr id="38" name="组合 37"/>
          <p:cNvGrpSpPr/>
          <p:nvPr/>
        </p:nvGrpSpPr>
        <p:grpSpPr>
          <a:xfrm>
            <a:off x="4352293" y="1229085"/>
            <a:ext cx="4659504" cy="3170099"/>
            <a:chOff x="4352293" y="1229085"/>
            <a:chExt cx="4659504" cy="3170099"/>
          </a:xfrm>
        </p:grpSpPr>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293" y="1278406"/>
              <a:ext cx="2399610" cy="287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874524" y="1229085"/>
              <a:ext cx="2137273" cy="3170099"/>
            </a:xfrm>
            <a:prstGeom prst="rect">
              <a:avLst/>
            </a:prstGeom>
            <a:noFill/>
          </p:spPr>
          <p:txBody>
            <a:bodyPr wrap="square" rtlCol="0">
              <a:spAutoFit/>
            </a:bodyPr>
            <a:lstStyle/>
            <a:p>
              <a:r>
                <a:rPr lang="zh-CN" altLang="en-US" sz="2000" dirty="0" smtClean="0"/>
                <a:t>然后，他再次利用</a:t>
              </a:r>
              <a:r>
                <a:rPr lang="en-US" altLang="zh-CN" sz="2000" dirty="0" smtClean="0"/>
                <a:t>4</a:t>
              </a:r>
              <a:r>
                <a:rPr lang="zh-CN" altLang="en-US" sz="2000" dirty="0" smtClean="0"/>
                <a:t>次火星“冲”的数据花了</a:t>
              </a:r>
              <a:r>
                <a:rPr lang="en-US" altLang="zh-CN" sz="2000" dirty="0" smtClean="0"/>
                <a:t>4</a:t>
              </a:r>
              <a:r>
                <a:rPr lang="zh-CN" altLang="en-US" sz="2000" dirty="0" smtClean="0"/>
                <a:t>年的时间确定了火星的偏心圆轨道。发现与其余</a:t>
              </a:r>
              <a:r>
                <a:rPr lang="en-US" altLang="zh-CN" sz="2000" dirty="0" smtClean="0"/>
                <a:t>8</a:t>
              </a:r>
              <a:r>
                <a:rPr lang="zh-CN" altLang="en-US" sz="2000" dirty="0" smtClean="0"/>
                <a:t>次火星“冲”的位置有</a:t>
              </a:r>
              <a:r>
                <a:rPr lang="en-US" altLang="zh-CN" sz="2000" dirty="0" smtClean="0"/>
                <a:t>8ˈ</a:t>
              </a:r>
              <a:r>
                <a:rPr lang="zh-CN" altLang="en-US" sz="2000" dirty="0" smtClean="0"/>
                <a:t>偏差，但他确信第谷的观测误差只有</a:t>
              </a:r>
              <a:r>
                <a:rPr lang="en-US" altLang="zh-CN" sz="2000" dirty="0" smtClean="0"/>
                <a:t>2ˈ</a:t>
              </a:r>
              <a:r>
                <a:rPr lang="zh-CN" altLang="en-US" sz="2000" dirty="0" smtClean="0"/>
                <a:t>。</a:t>
              </a:r>
              <a:endParaRPr lang="zh-CN" altLang="en-US" sz="2000" dirty="0"/>
            </a:p>
          </p:txBody>
        </p:sp>
      </p:grpSp>
      <p:sp>
        <p:nvSpPr>
          <p:cNvPr id="26" name="矩形 25"/>
          <p:cNvSpPr/>
          <p:nvPr/>
        </p:nvSpPr>
        <p:spPr>
          <a:xfrm>
            <a:off x="4021157" y="4282998"/>
            <a:ext cx="4814371" cy="707886"/>
          </a:xfrm>
          <a:prstGeom prst="rect">
            <a:avLst/>
          </a:prstGeom>
        </p:spPr>
        <p:txBody>
          <a:bodyPr wrap="square">
            <a:spAutoFit/>
          </a:bodyPr>
          <a:lstStyle/>
          <a:p>
            <a:r>
              <a:rPr lang="zh-CN" altLang="en-US" sz="2000" dirty="0"/>
              <a:t>经过不断尝试，他放弃了偏心</a:t>
            </a:r>
            <a:r>
              <a:rPr lang="zh-CN" altLang="en-US" sz="2000" dirty="0" smtClean="0"/>
              <a:t>圆轨道，</a:t>
            </a:r>
            <a:r>
              <a:rPr lang="zh-CN" altLang="en-US" sz="2000" dirty="0"/>
              <a:t>改为椭圆轨道，与观测值符合得非常好。</a:t>
            </a:r>
            <a:endParaRPr lang="zh-CN" altLang="en-US" dirty="0"/>
          </a:p>
        </p:txBody>
      </p:sp>
      <p:grpSp>
        <p:nvGrpSpPr>
          <p:cNvPr id="42" name="组合 41"/>
          <p:cNvGrpSpPr/>
          <p:nvPr/>
        </p:nvGrpSpPr>
        <p:grpSpPr>
          <a:xfrm>
            <a:off x="194631" y="1461623"/>
            <a:ext cx="4002795" cy="3378038"/>
            <a:chOff x="194631" y="1461623"/>
            <a:chExt cx="4002795" cy="3378038"/>
          </a:xfrm>
        </p:grpSpPr>
        <p:grpSp>
          <p:nvGrpSpPr>
            <p:cNvPr id="34" name="组合 33"/>
            <p:cNvGrpSpPr/>
            <p:nvPr/>
          </p:nvGrpSpPr>
          <p:grpSpPr>
            <a:xfrm>
              <a:off x="194631" y="1461623"/>
              <a:ext cx="4002795" cy="3378038"/>
              <a:chOff x="194631" y="1461623"/>
              <a:chExt cx="4002795" cy="3378038"/>
            </a:xfrm>
          </p:grpSpPr>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631" y="1461623"/>
                <a:ext cx="2206320" cy="33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291508" y="2390172"/>
                <a:ext cx="1905918" cy="2246769"/>
              </a:xfrm>
              <a:prstGeom prst="rect">
                <a:avLst/>
              </a:prstGeom>
              <a:noFill/>
            </p:spPr>
            <p:txBody>
              <a:bodyPr wrap="square" rtlCol="0">
                <a:spAutoFit/>
              </a:bodyPr>
              <a:lstStyle/>
              <a:p>
                <a:r>
                  <a:rPr lang="zh-CN" altLang="en-US" sz="2000" dirty="0" smtClean="0"/>
                  <a:t>首先，开普勒利用</a:t>
                </a:r>
                <a:r>
                  <a:rPr lang="en-US" altLang="zh-CN" sz="2000" dirty="0" smtClean="0"/>
                  <a:t>12</a:t>
                </a:r>
                <a:r>
                  <a:rPr lang="zh-CN" altLang="en-US" sz="2000" dirty="0" smtClean="0"/>
                  <a:t>次火星“冲”的数据确定了地球的轨道。发现地球的轨道是个偏心圆。</a:t>
                </a:r>
                <a:endParaRPr lang="zh-CN" altLang="en-US" sz="2000" dirty="0"/>
              </a:p>
            </p:txBody>
          </p:sp>
        </p:grpSp>
        <p:grpSp>
          <p:nvGrpSpPr>
            <p:cNvPr id="30" name="组合 29"/>
            <p:cNvGrpSpPr/>
            <p:nvPr/>
          </p:nvGrpSpPr>
          <p:grpSpPr>
            <a:xfrm>
              <a:off x="1036923" y="2985934"/>
              <a:ext cx="968758" cy="968758"/>
              <a:chOff x="1112703" y="3094595"/>
              <a:chExt cx="968758" cy="968758"/>
            </a:xfrm>
          </p:grpSpPr>
          <p:sp>
            <p:nvSpPr>
              <p:cNvPr id="27" name="弧形 26"/>
              <p:cNvSpPr/>
              <p:nvPr/>
            </p:nvSpPr>
            <p:spPr>
              <a:xfrm rot="4808501">
                <a:off x="1112703" y="3094595"/>
                <a:ext cx="968758" cy="968758"/>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9" name="直接箭头连接符 28"/>
              <p:cNvCxnSpPr/>
              <p:nvPr/>
            </p:nvCxnSpPr>
            <p:spPr>
              <a:xfrm flipV="1">
                <a:off x="2080122" y="3470313"/>
                <a:ext cx="0" cy="10866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2" name="对象 31"/>
            <p:cNvGraphicFramePr>
              <a:graphicFrameLocks noChangeAspect="1"/>
            </p:cNvGraphicFramePr>
            <p:nvPr>
              <p:extLst>
                <p:ext uri="{D42A27DB-BD31-4B8C-83A1-F6EECF244321}">
                  <p14:modId xmlns:p14="http://schemas.microsoft.com/office/powerpoint/2010/main" val="4065576616"/>
                </p:ext>
              </p:extLst>
            </p:nvPr>
          </p:nvGraphicFramePr>
          <p:xfrm>
            <a:off x="1124313" y="2420046"/>
            <a:ext cx="346955" cy="480399"/>
          </p:xfrm>
          <a:graphic>
            <a:graphicData uri="http://schemas.openxmlformats.org/presentationml/2006/ole">
              <mc:AlternateContent xmlns:mc="http://schemas.openxmlformats.org/markup-compatibility/2006">
                <mc:Choice xmlns:v="urn:schemas-microsoft-com:vml" Requires="v">
                  <p:oleObj spid="_x0000_s4131" name="Equation" r:id="rId6" imgW="164880" imgH="228600" progId="Equation.DSMT4">
                    <p:embed/>
                  </p:oleObj>
                </mc:Choice>
                <mc:Fallback>
                  <p:oleObj name="Equation" r:id="rId6" imgW="164880" imgH="228600" progId="Equation.DSMT4">
                    <p:embed/>
                    <p:pic>
                      <p:nvPicPr>
                        <p:cNvPr id="0" name=""/>
                        <p:cNvPicPr/>
                        <p:nvPr/>
                      </p:nvPicPr>
                      <p:blipFill>
                        <a:blip r:embed="rId7"/>
                        <a:stretch>
                          <a:fillRect/>
                        </a:stretch>
                      </p:blipFill>
                      <p:spPr>
                        <a:xfrm>
                          <a:off x="1124313" y="2420046"/>
                          <a:ext cx="346955" cy="480399"/>
                        </a:xfrm>
                        <a:prstGeom prst="rect">
                          <a:avLst/>
                        </a:prstGeom>
                      </p:spPr>
                    </p:pic>
                  </p:oleObj>
                </mc:Fallback>
              </mc:AlternateContent>
            </a:graphicData>
          </a:graphic>
        </p:graphicFrame>
        <p:graphicFrame>
          <p:nvGraphicFramePr>
            <p:cNvPr id="39" name="对象 38"/>
            <p:cNvGraphicFramePr>
              <a:graphicFrameLocks noChangeAspect="1"/>
            </p:cNvGraphicFramePr>
            <p:nvPr>
              <p:extLst>
                <p:ext uri="{D42A27DB-BD31-4B8C-83A1-F6EECF244321}">
                  <p14:modId xmlns:p14="http://schemas.microsoft.com/office/powerpoint/2010/main" val="1166643074"/>
                </p:ext>
              </p:extLst>
            </p:nvPr>
          </p:nvGraphicFramePr>
          <p:xfrm>
            <a:off x="923141" y="2934970"/>
            <a:ext cx="374650" cy="481012"/>
          </p:xfrm>
          <a:graphic>
            <a:graphicData uri="http://schemas.openxmlformats.org/presentationml/2006/ole">
              <mc:AlternateContent xmlns:mc="http://schemas.openxmlformats.org/markup-compatibility/2006">
                <mc:Choice xmlns:v="urn:schemas-microsoft-com:vml" Requires="v">
                  <p:oleObj spid="_x0000_s4132" name="Equation" r:id="rId8" imgW="177480" imgH="228600" progId="Equation.DSMT4">
                    <p:embed/>
                  </p:oleObj>
                </mc:Choice>
                <mc:Fallback>
                  <p:oleObj name="Equation" r:id="rId8" imgW="177480" imgH="228600" progId="Equation.DSMT4">
                    <p:embed/>
                    <p:pic>
                      <p:nvPicPr>
                        <p:cNvPr id="0" name=""/>
                        <p:cNvPicPr/>
                        <p:nvPr/>
                      </p:nvPicPr>
                      <p:blipFill>
                        <a:blip r:embed="rId9"/>
                        <a:stretch>
                          <a:fillRect/>
                        </a:stretch>
                      </p:blipFill>
                      <p:spPr>
                        <a:xfrm>
                          <a:off x="923141" y="2934970"/>
                          <a:ext cx="374650" cy="481012"/>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2607664629"/>
                </p:ext>
              </p:extLst>
            </p:nvPr>
          </p:nvGraphicFramePr>
          <p:xfrm>
            <a:off x="586493" y="3119162"/>
            <a:ext cx="374650" cy="481012"/>
          </p:xfrm>
          <a:graphic>
            <a:graphicData uri="http://schemas.openxmlformats.org/presentationml/2006/ole">
              <mc:AlternateContent xmlns:mc="http://schemas.openxmlformats.org/markup-compatibility/2006">
                <mc:Choice xmlns:v="urn:schemas-microsoft-com:vml" Requires="v">
                  <p:oleObj spid="_x0000_s4133" name="Equation" r:id="rId10" imgW="177480" imgH="228600" progId="Equation.DSMT4">
                    <p:embed/>
                  </p:oleObj>
                </mc:Choice>
                <mc:Fallback>
                  <p:oleObj name="Equation" r:id="rId10" imgW="177480" imgH="228600" progId="Equation.DSMT4">
                    <p:embed/>
                    <p:pic>
                      <p:nvPicPr>
                        <p:cNvPr id="0" name=""/>
                        <p:cNvPicPr/>
                        <p:nvPr/>
                      </p:nvPicPr>
                      <p:blipFill>
                        <a:blip r:embed="rId11"/>
                        <a:stretch>
                          <a:fillRect/>
                        </a:stretch>
                      </p:blipFill>
                      <p:spPr>
                        <a:xfrm>
                          <a:off x="586493" y="3119162"/>
                          <a:ext cx="374650" cy="481012"/>
                        </a:xfrm>
                        <a:prstGeom prst="rect">
                          <a:avLst/>
                        </a:prstGeom>
                      </p:spPr>
                    </p:pic>
                  </p:oleObj>
                </mc:Fallback>
              </mc:AlternateContent>
            </a:graphicData>
          </a:graphic>
        </p:graphicFrame>
      </p:grpSp>
    </p:spTree>
    <p:custDataLst>
      <p:tags r:id="rId2"/>
    </p:custDataLst>
    <p:extLst>
      <p:ext uri="{BB962C8B-B14F-4D97-AF65-F5344CB8AC3E}">
        <p14:creationId xmlns:p14="http://schemas.microsoft.com/office/powerpoint/2010/main" val="1679802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00"/>
          <p:cNvGraphicFramePr>
            <a:graphicFrameLocks noGrp="1"/>
          </p:cNvGraphicFramePr>
          <p:nvPr>
            <p:extLst>
              <p:ext uri="{D42A27DB-BD31-4B8C-83A1-F6EECF244321}">
                <p14:modId xmlns:p14="http://schemas.microsoft.com/office/powerpoint/2010/main" val="1298027024"/>
              </p:ext>
            </p:extLst>
          </p:nvPr>
        </p:nvGraphicFramePr>
        <p:xfrm>
          <a:off x="381000" y="234109"/>
          <a:ext cx="5171501" cy="4029419"/>
        </p:xfrm>
        <a:graphic>
          <a:graphicData uri="http://schemas.openxmlformats.org/drawingml/2006/table">
            <a:tbl>
              <a:tblPr>
                <a:tableStyleId>{5940675A-B579-460E-94D1-54222C63F5DA}</a:tableStyleId>
              </a:tblPr>
              <a:tblGrid>
                <a:gridCol w="1075063"/>
                <a:gridCol w="2025267"/>
                <a:gridCol w="2071171"/>
              </a:tblGrid>
              <a:tr h="614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400" u="none" strike="noStrike" cap="none" normalizeH="0" baseline="0" dirty="0" smtClean="0">
                          <a:ln>
                            <a:noFill/>
                          </a:ln>
                          <a:effectLst/>
                        </a:rPr>
                        <a:t>行星</a:t>
                      </a:r>
                      <a:endParaRPr kumimoji="1" lang="zh-CN" altLang="en-US"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T</a:t>
                      </a:r>
                      <a:r>
                        <a:rPr kumimoji="1" lang="zh-CN" altLang="en-US" sz="2400" u="none" strike="noStrike" cap="none" normalizeH="0" baseline="0" dirty="0" smtClean="0">
                          <a:ln>
                            <a:noFill/>
                          </a:ln>
                          <a:effectLst/>
                        </a:rPr>
                        <a:t>（轨道周期）</a:t>
                      </a:r>
                      <a:endParaRPr kumimoji="1" lang="zh-CN" altLang="en-US"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smtClean="0">
                          <a:ln>
                            <a:noFill/>
                          </a:ln>
                          <a:effectLst/>
                        </a:rPr>
                        <a:t>R</a:t>
                      </a:r>
                      <a:r>
                        <a:rPr kumimoji="1" lang="zh-CN" altLang="en-US" sz="2400" u="none" strike="noStrike" cap="none" normalizeH="0" baseline="0" smtClean="0">
                          <a:ln>
                            <a:noFill/>
                          </a:ln>
                          <a:effectLst/>
                        </a:rPr>
                        <a:t>（轨道半径）</a:t>
                      </a: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r>
              <a:tr h="5793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u="none" strike="noStrike" cap="none" normalizeH="0" baseline="0" dirty="0" smtClean="0">
                          <a:ln>
                            <a:noFill/>
                          </a:ln>
                          <a:effectLst/>
                        </a:rPr>
                        <a:t>水星</a:t>
                      </a:r>
                      <a:endParaRPr kumimoji="1" lang="zh-CN" altLang="en-US"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0.241</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0.387</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r>
              <a:tr h="5809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u="none" strike="noStrike" cap="none" normalizeH="0" baseline="0" smtClean="0">
                          <a:ln>
                            <a:noFill/>
                          </a:ln>
                          <a:effectLst/>
                        </a:rPr>
                        <a:t>金星</a:t>
                      </a: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0.615</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smtClean="0">
                          <a:ln>
                            <a:noFill/>
                          </a:ln>
                          <a:effectLst/>
                        </a:rPr>
                        <a:t>0.723</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r>
              <a:tr h="5809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u="none" strike="noStrike" cap="none" normalizeH="0" baseline="0" smtClean="0">
                          <a:ln>
                            <a:noFill/>
                          </a:ln>
                          <a:effectLst/>
                        </a:rPr>
                        <a:t>地球</a:t>
                      </a: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1.000</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1.000</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r>
              <a:tr h="5809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u="none" strike="noStrike" cap="none" normalizeH="0" baseline="0" smtClean="0">
                          <a:ln>
                            <a:noFill/>
                          </a:ln>
                          <a:effectLst/>
                        </a:rPr>
                        <a:t>火星</a:t>
                      </a: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smtClean="0">
                          <a:ln>
                            <a:noFill/>
                          </a:ln>
                          <a:effectLst/>
                        </a:rPr>
                        <a:t>1.881</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1.524</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r>
              <a:tr h="5793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u="none" strike="noStrike" cap="none" normalizeH="0" baseline="0" smtClean="0">
                          <a:ln>
                            <a:noFill/>
                          </a:ln>
                          <a:effectLst/>
                        </a:rPr>
                        <a:t>木星</a:t>
                      </a: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smtClean="0">
                          <a:ln>
                            <a:noFill/>
                          </a:ln>
                          <a:effectLst/>
                        </a:rPr>
                        <a:t>11.862</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5.203</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r>
              <a:tr h="513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u="none" strike="noStrike" cap="none" normalizeH="0" baseline="0" smtClean="0">
                          <a:ln>
                            <a:noFill/>
                          </a:ln>
                          <a:effectLst/>
                        </a:rPr>
                        <a:t>土星</a:t>
                      </a: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smtClean="0">
                          <a:ln>
                            <a:noFill/>
                          </a:ln>
                          <a:effectLst/>
                        </a:rPr>
                        <a:t>29.457</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9.539</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T="45717" marB="45717" horzOverflow="overflow"/>
                </a:tc>
              </a:tr>
            </a:tbl>
          </a:graphicData>
        </a:graphic>
      </p:graphicFrame>
      <p:graphicFrame>
        <p:nvGraphicFramePr>
          <p:cNvPr id="3" name="Group 476"/>
          <p:cNvGraphicFramePr>
            <a:graphicFrameLocks noGrp="1"/>
          </p:cNvGraphicFramePr>
          <p:nvPr>
            <p:extLst>
              <p:ext uri="{D42A27DB-BD31-4B8C-83A1-F6EECF244321}">
                <p14:modId xmlns:p14="http://schemas.microsoft.com/office/powerpoint/2010/main" val="2765188046"/>
              </p:ext>
            </p:extLst>
          </p:nvPr>
        </p:nvGraphicFramePr>
        <p:xfrm>
          <a:off x="5565354" y="234556"/>
          <a:ext cx="2685361" cy="4017955"/>
        </p:xfrm>
        <a:graphic>
          <a:graphicData uri="http://schemas.openxmlformats.org/drawingml/2006/table">
            <a:tbl>
              <a:tblPr>
                <a:tableStyleId>{5940675A-B579-460E-94D1-54222C63F5DA}</a:tableStyleId>
              </a:tblPr>
              <a:tblGrid>
                <a:gridCol w="1241813"/>
                <a:gridCol w="1443548"/>
              </a:tblGrid>
              <a:tr h="624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tc>
              </a:tr>
              <a:tr h="572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0.058</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0.058</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r>
              <a:tr h="5641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0.378</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0.378</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r>
              <a:tr h="5706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1.000</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1.000</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r>
              <a:tr h="605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3.54</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3.54</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r>
              <a:tr h="575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140.7</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140.7</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r>
              <a:tr h="504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smtClean="0">
                          <a:ln>
                            <a:noFill/>
                          </a:ln>
                          <a:effectLst/>
                        </a:rPr>
                        <a:t>867.7</a:t>
                      </a:r>
                      <a:endParaRPr kumimoji="1" lang="en-US" altLang="zh-CN" sz="2400" b="0" i="0" u="none" strike="noStrike" cap="none" normalizeH="0" baseline="0" smtClean="0">
                        <a:ln>
                          <a:noFill/>
                        </a:ln>
                        <a:solidFill>
                          <a:srgbClr val="FFFF00"/>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u="none" strike="noStrike" cap="none" normalizeH="0" baseline="0" dirty="0" smtClean="0">
                          <a:ln>
                            <a:noFill/>
                          </a:ln>
                          <a:effectLst/>
                        </a:rPr>
                        <a:t>867.7</a:t>
                      </a:r>
                      <a:endParaRPr kumimoji="1" lang="en-US" altLang="zh-CN" sz="2400" b="0" i="0" u="none" strike="noStrike" cap="none" normalizeH="0" baseline="0" dirty="0" smtClean="0">
                        <a:ln>
                          <a:noFill/>
                        </a:ln>
                        <a:solidFill>
                          <a:srgbClr val="FFFF00"/>
                        </a:solidFill>
                        <a:effectLst/>
                        <a:latin typeface="Times New Roman" pitchFamily="18" charset="0"/>
                        <a:ea typeface="宋体" pitchFamily="2" charset="-122"/>
                      </a:endParaRPr>
                    </a:p>
                  </a:txBody>
                  <a:tcPr horzOverflow="overflow"/>
                </a:tc>
              </a:tr>
            </a:tbl>
          </a:graphicData>
        </a:graphic>
      </p:graphicFrame>
      <p:grpSp>
        <p:nvGrpSpPr>
          <p:cNvPr id="7" name="组合 6"/>
          <p:cNvGrpSpPr/>
          <p:nvPr/>
        </p:nvGrpSpPr>
        <p:grpSpPr>
          <a:xfrm>
            <a:off x="5889434" y="274504"/>
            <a:ext cx="1752600" cy="552450"/>
            <a:chOff x="5889434" y="274504"/>
            <a:chExt cx="1752600" cy="552450"/>
          </a:xfrm>
        </p:grpSpPr>
        <p:graphicFrame>
          <p:nvGraphicFramePr>
            <p:cNvPr id="5" name="对象 4"/>
            <p:cNvGraphicFramePr>
              <a:graphicFrameLocks noChangeAspect="1"/>
            </p:cNvGraphicFramePr>
            <p:nvPr>
              <p:extLst>
                <p:ext uri="{D42A27DB-BD31-4B8C-83A1-F6EECF244321}">
                  <p14:modId xmlns:p14="http://schemas.microsoft.com/office/powerpoint/2010/main" val="1840862935"/>
                </p:ext>
              </p:extLst>
            </p:nvPr>
          </p:nvGraphicFramePr>
          <p:xfrm>
            <a:off x="7108634" y="274504"/>
            <a:ext cx="533400" cy="533400"/>
          </p:xfrm>
          <a:graphic>
            <a:graphicData uri="http://schemas.openxmlformats.org/presentationml/2006/ole">
              <mc:AlternateContent xmlns:mc="http://schemas.openxmlformats.org/markup-compatibility/2006">
                <mc:Choice xmlns:v="urn:schemas-microsoft-com:vml" Requires="v">
                  <p:oleObj spid="_x0000_s3174" name="Equation" r:id="rId4" imgW="190440" imgH="190440" progId="">
                    <p:embed/>
                  </p:oleObj>
                </mc:Choice>
                <mc:Fallback>
                  <p:oleObj name="Equation" r:id="rId4" imgW="190440" imgH="19044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8634" y="274504"/>
                          <a:ext cx="533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472936914"/>
                </p:ext>
              </p:extLst>
            </p:nvPr>
          </p:nvGraphicFramePr>
          <p:xfrm>
            <a:off x="5889434" y="274504"/>
            <a:ext cx="552450" cy="552450"/>
          </p:xfrm>
          <a:graphic>
            <a:graphicData uri="http://schemas.openxmlformats.org/presentationml/2006/ole">
              <mc:AlternateContent xmlns:mc="http://schemas.openxmlformats.org/markup-compatibility/2006">
                <mc:Choice xmlns:v="urn:schemas-microsoft-com:vml" Requires="v">
                  <p:oleObj spid="_x0000_s3175" name="Equation" r:id="rId6" imgW="190440" imgH="190440" progId="">
                    <p:embed/>
                  </p:oleObj>
                </mc:Choice>
                <mc:Fallback>
                  <p:oleObj name="Equation" r:id="rId6" imgW="190440" imgH="190440" progId="">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9434" y="274504"/>
                          <a:ext cx="55245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灯片编号占位符 7"/>
          <p:cNvSpPr>
            <a:spLocks noGrp="1"/>
          </p:cNvSpPr>
          <p:nvPr>
            <p:ph type="sldNum" sz="quarter" idx="12"/>
          </p:nvPr>
        </p:nvSpPr>
        <p:spPr/>
        <p:txBody>
          <a:bodyPr/>
          <a:lstStyle/>
          <a:p>
            <a:pPr>
              <a:defRPr/>
            </a:pPr>
            <a:fld id="{A22EFB8F-EEA6-4E91-908F-962740775DA0}" type="slidenum">
              <a:rPr lang="zh-CN" altLang="en-US" smtClean="0"/>
              <a:pPr>
                <a:defRPr/>
              </a:pPr>
              <a:t>23</a:t>
            </a:fld>
            <a:endParaRPr lang="zh-CN" altLang="en-US" dirty="0"/>
          </a:p>
        </p:txBody>
      </p:sp>
    </p:spTree>
    <p:custDataLst>
      <p:tags r:id="rId2"/>
    </p:custDataLst>
    <p:extLst>
      <p:ext uri="{BB962C8B-B14F-4D97-AF65-F5344CB8AC3E}">
        <p14:creationId xmlns:p14="http://schemas.microsoft.com/office/powerpoint/2010/main" val="250241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55" y="528809"/>
            <a:ext cx="8648241" cy="3539430"/>
          </a:xfrm>
          <a:prstGeom prst="rect">
            <a:avLst/>
          </a:prstGeom>
          <a:noFill/>
        </p:spPr>
        <p:txBody>
          <a:bodyPr wrap="square" rtlCol="0">
            <a:spAutoFit/>
          </a:bodyPr>
          <a:lstStyle/>
          <a:p>
            <a:r>
              <a:rPr lang="zh-CN" altLang="en-US" b="1" dirty="0" smtClean="0">
                <a:solidFill>
                  <a:srgbClr val="0000FF"/>
                </a:solidFill>
                <a:latin typeface="楷体" pitchFamily="49" charset="-122"/>
                <a:ea typeface="楷体" pitchFamily="49" charset="-122"/>
              </a:rPr>
              <a:t>     </a:t>
            </a:r>
            <a:r>
              <a:rPr lang="zh-CN" altLang="en-US" sz="2800" b="1" dirty="0" smtClean="0">
                <a:solidFill>
                  <a:schemeClr val="tx1"/>
                </a:solidFill>
                <a:latin typeface="仿宋" pitchFamily="49" charset="-122"/>
                <a:ea typeface="仿宋" pitchFamily="49" charset="-122"/>
              </a:rPr>
              <a:t>在开普勒所生活的时代，人们还根本没有确信自然界是受规律支配的。他在没有人支持和极少有人了解的情况下，全靠自己的努力，专心致志地以几十年的艰辛和坚忍的工作，从事于行星运动的经验研究以及这运动的数学定律，使他获得这种力量的，是他对自然规律存在的信仰，这种信仰该是多么真挚呀！</a:t>
            </a:r>
            <a:r>
              <a:rPr lang="zh-CN" altLang="en-US" sz="2800" b="1" dirty="0" smtClean="0">
                <a:solidFill>
                  <a:srgbClr val="0000FF"/>
                </a:solidFill>
                <a:latin typeface="仿宋" pitchFamily="49" charset="-122"/>
                <a:ea typeface="仿宋" pitchFamily="49" charset="-122"/>
              </a:rPr>
              <a:t>       </a:t>
            </a:r>
            <a:endParaRPr lang="en-US" altLang="zh-CN" b="1" dirty="0" smtClean="0">
              <a:solidFill>
                <a:srgbClr val="0000FF"/>
              </a:solidFill>
              <a:latin typeface="仿宋" pitchFamily="49" charset="-122"/>
              <a:ea typeface="仿宋" pitchFamily="49" charset="-122"/>
            </a:endParaRPr>
          </a:p>
          <a:p>
            <a:r>
              <a:rPr lang="en-US" altLang="zh-CN" b="1" dirty="0" smtClean="0">
                <a:solidFill>
                  <a:srgbClr val="0000FF"/>
                </a:solidFill>
                <a:latin typeface="楷体" pitchFamily="49" charset="-122"/>
                <a:ea typeface="楷体" pitchFamily="49" charset="-122"/>
              </a:rPr>
              <a:t>   </a:t>
            </a:r>
          </a:p>
          <a:p>
            <a:r>
              <a:rPr lang="en-US" altLang="zh-CN" b="1" dirty="0">
                <a:solidFill>
                  <a:srgbClr val="0000FF"/>
                </a:solidFill>
                <a:latin typeface="楷体" pitchFamily="49" charset="-122"/>
                <a:ea typeface="楷体" pitchFamily="49" charset="-122"/>
              </a:rPr>
              <a:t> </a:t>
            </a:r>
            <a:r>
              <a:rPr lang="en-US" altLang="zh-CN" b="1" dirty="0" smtClean="0">
                <a:solidFill>
                  <a:srgbClr val="0000FF"/>
                </a:solidFill>
                <a:latin typeface="楷体" pitchFamily="49" charset="-122"/>
                <a:ea typeface="楷体" pitchFamily="49" charset="-122"/>
              </a:rPr>
              <a:t>                            </a:t>
            </a:r>
            <a:r>
              <a:rPr lang="en-US" altLang="zh-CN" sz="3200" b="1" dirty="0" smtClean="0">
                <a:solidFill>
                  <a:srgbClr val="0000FF"/>
                </a:solidFill>
                <a:latin typeface="仿宋" pitchFamily="49" charset="-122"/>
                <a:ea typeface="仿宋" pitchFamily="49" charset="-122"/>
              </a:rPr>
              <a:t>——</a:t>
            </a:r>
            <a:r>
              <a:rPr lang="zh-CN" altLang="en-US" sz="3200" b="1" dirty="0" smtClean="0">
                <a:solidFill>
                  <a:srgbClr val="0000FF"/>
                </a:solidFill>
                <a:latin typeface="楷体" pitchFamily="49" charset="-122"/>
                <a:ea typeface="楷体" pitchFamily="49" charset="-122"/>
              </a:rPr>
              <a:t>爱因斯坦</a:t>
            </a:r>
            <a:endParaRPr lang="zh-CN" altLang="en-US" sz="3200" b="1" dirty="0">
              <a:solidFill>
                <a:srgbClr val="0000FF"/>
              </a:solidFill>
              <a:latin typeface="楷体" pitchFamily="49" charset="-122"/>
              <a:ea typeface="楷体" pitchFamily="49" charset="-122"/>
            </a:endParaRPr>
          </a:p>
        </p:txBody>
      </p:sp>
      <p:sp>
        <p:nvSpPr>
          <p:cNvPr id="3" name="灯片编号占位符 2"/>
          <p:cNvSpPr>
            <a:spLocks noGrp="1"/>
          </p:cNvSpPr>
          <p:nvPr>
            <p:ph type="sldNum" sz="quarter" idx="12"/>
          </p:nvPr>
        </p:nvSpPr>
        <p:spPr/>
        <p:txBody>
          <a:bodyPr/>
          <a:lstStyle/>
          <a:p>
            <a:pPr>
              <a:defRPr/>
            </a:pPr>
            <a:fld id="{A22EFB8F-EEA6-4E91-908F-962740775DA0}" type="slidenum">
              <a:rPr lang="zh-CN" altLang="en-US" smtClean="0"/>
              <a:pPr>
                <a:defRPr/>
              </a:pPr>
              <a:t>24</a:t>
            </a:fld>
            <a:endParaRPr lang="zh-CN" altLang="en-US" dirty="0"/>
          </a:p>
        </p:txBody>
      </p:sp>
    </p:spTree>
    <p:extLst>
      <p:ext uri="{BB962C8B-B14F-4D97-AF65-F5344CB8AC3E}">
        <p14:creationId xmlns:p14="http://schemas.microsoft.com/office/powerpoint/2010/main" val="68486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335812" y="485775"/>
            <a:ext cx="2013244" cy="3443287"/>
            <a:chOff x="431" y="1434"/>
            <a:chExt cx="1512" cy="2586"/>
          </a:xfrm>
        </p:grpSpPr>
        <p:pic>
          <p:nvPicPr>
            <p:cNvPr id="4" name="Picture 4" descr="伽利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1434"/>
              <a:ext cx="1512" cy="21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476" y="3560"/>
              <a:ext cx="131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latinLnBrk="0"/>
              <a:r>
                <a:rPr kumimoji="0" lang="en-US" altLang="zh-CN" sz="2000" dirty="0" err="1">
                  <a:latin typeface="Times New Roman" pitchFamily="18" charset="0"/>
                </a:rPr>
                <a:t>Galilei</a:t>
              </a:r>
              <a:endParaRPr kumimoji="0" lang="en-US" altLang="zh-CN" sz="2000" dirty="0">
                <a:latin typeface="Times New Roman" pitchFamily="18" charset="0"/>
              </a:endParaRPr>
            </a:p>
            <a:p>
              <a:pPr algn="ctr" latinLnBrk="0"/>
              <a:r>
                <a:rPr kumimoji="0" lang="zh-CN" altLang="en-US" sz="2000" dirty="0">
                  <a:latin typeface="Times New Roman" pitchFamily="18" charset="0"/>
                </a:rPr>
                <a:t>（</a:t>
              </a:r>
              <a:r>
                <a:rPr kumimoji="0" lang="en-US" altLang="zh-CN" sz="2000" dirty="0">
                  <a:latin typeface="Times New Roman" pitchFamily="18" charset="0"/>
                </a:rPr>
                <a:t>1565-1642</a:t>
              </a:r>
              <a:r>
                <a:rPr kumimoji="0" lang="zh-CN" altLang="en-US" sz="2000" dirty="0">
                  <a:latin typeface="Times New Roman" pitchFamily="18" charset="0"/>
                </a:rPr>
                <a:t>）</a:t>
              </a:r>
            </a:p>
          </p:txBody>
        </p:sp>
      </p:grpSp>
      <p:sp>
        <p:nvSpPr>
          <p:cNvPr id="6" name="TextBox 5"/>
          <p:cNvSpPr txBox="1"/>
          <p:nvPr/>
        </p:nvSpPr>
        <p:spPr>
          <a:xfrm>
            <a:off x="2371090" y="485775"/>
            <a:ext cx="3391924" cy="2308324"/>
          </a:xfrm>
          <a:prstGeom prst="rect">
            <a:avLst/>
          </a:prstGeom>
          <a:noFill/>
        </p:spPr>
        <p:txBody>
          <a:bodyPr wrap="square" rtlCol="0">
            <a:spAutoFit/>
          </a:bodyPr>
          <a:lstStyle/>
          <a:p>
            <a:pPr marL="342900" indent="-342900">
              <a:buFont typeface="Wingdings" pitchFamily="2" charset="2"/>
              <a:buChar char="u"/>
            </a:pPr>
            <a:r>
              <a:rPr lang="zh-CN" altLang="en-US" dirty="0" smtClean="0"/>
              <a:t>制造第一架光学天文望远镜</a:t>
            </a:r>
            <a:endParaRPr lang="en-US" altLang="zh-CN" dirty="0" smtClean="0"/>
          </a:p>
          <a:p>
            <a:pPr marL="342900" indent="-342900">
              <a:buFont typeface="Wingdings" pitchFamily="2" charset="2"/>
              <a:buChar char="u"/>
            </a:pPr>
            <a:r>
              <a:rPr lang="zh-CN" altLang="en-US" dirty="0" smtClean="0"/>
              <a:t>观测月球</a:t>
            </a:r>
            <a:endParaRPr lang="en-US" altLang="zh-CN" dirty="0" smtClean="0"/>
          </a:p>
          <a:p>
            <a:pPr marL="342900" indent="-342900">
              <a:buFont typeface="Wingdings" pitchFamily="2" charset="2"/>
              <a:buChar char="u"/>
            </a:pPr>
            <a:r>
              <a:rPr lang="zh-CN" altLang="en-US" dirty="0" smtClean="0"/>
              <a:t>发现木星的四颗卫星</a:t>
            </a:r>
            <a:endParaRPr lang="en-US" altLang="zh-CN" dirty="0" smtClean="0"/>
          </a:p>
          <a:p>
            <a:pPr marL="342900" indent="-342900">
              <a:buFont typeface="Wingdings" pitchFamily="2" charset="2"/>
              <a:buChar char="u"/>
            </a:pPr>
            <a:r>
              <a:rPr lang="zh-CN" altLang="en-US" dirty="0" smtClean="0"/>
              <a:t>发现金星的圆缺</a:t>
            </a:r>
            <a:endParaRPr lang="en-US" altLang="zh-CN" dirty="0" smtClean="0"/>
          </a:p>
          <a:p>
            <a:pPr marL="342900" indent="-342900">
              <a:buFont typeface="Wingdings" pitchFamily="2" charset="2"/>
              <a:buChar char="u"/>
            </a:pPr>
            <a:r>
              <a:rPr lang="zh-CN" altLang="en-US" dirty="0" smtClean="0"/>
              <a:t>发现太阳黑子</a:t>
            </a:r>
            <a:endParaRPr lang="en-US" altLang="zh-CN" dirty="0" smtClean="0"/>
          </a:p>
        </p:txBody>
      </p:sp>
      <p:sp>
        <p:nvSpPr>
          <p:cNvPr id="7" name="Text Box 1028"/>
          <p:cNvSpPr txBox="1">
            <a:spLocks noChangeArrowheads="1"/>
          </p:cNvSpPr>
          <p:nvPr/>
        </p:nvSpPr>
        <p:spPr bwMode="auto">
          <a:xfrm>
            <a:off x="676952" y="4467173"/>
            <a:ext cx="75875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Times New Roman" pitchFamily="18" charset="0"/>
                <a:ea typeface="宋体" pitchFamily="2" charset="-122"/>
              </a:defRPr>
            </a:lvl1pPr>
            <a:lvl2pPr marL="742950" indent="-285750" eaLnBrk="0" hangingPunct="0">
              <a:defRPr kumimoji="1" sz="3200">
                <a:solidFill>
                  <a:schemeClr val="tx1"/>
                </a:solidFill>
                <a:latin typeface="Times New Roman" pitchFamily="18" charset="0"/>
                <a:ea typeface="宋体" pitchFamily="2" charset="-122"/>
              </a:defRPr>
            </a:lvl2pPr>
            <a:lvl3pPr marL="1143000" indent="-228600" eaLnBrk="0" hangingPunct="0">
              <a:defRPr kumimoji="1" sz="3200">
                <a:solidFill>
                  <a:schemeClr val="tx1"/>
                </a:solidFill>
                <a:latin typeface="Times New Roman" pitchFamily="18" charset="0"/>
                <a:ea typeface="宋体" pitchFamily="2" charset="-122"/>
              </a:defRPr>
            </a:lvl3pPr>
            <a:lvl4pPr marL="1600200" indent="-228600" eaLnBrk="0" hangingPunct="0">
              <a:defRPr kumimoji="1" sz="3200">
                <a:solidFill>
                  <a:schemeClr val="tx1"/>
                </a:solidFill>
                <a:latin typeface="Times New Roman" pitchFamily="18" charset="0"/>
                <a:ea typeface="宋体" pitchFamily="2" charset="-122"/>
              </a:defRPr>
            </a:lvl4pPr>
            <a:lvl5pPr marL="2057400" indent="-228600" eaLnBrk="0" hangingPunct="0">
              <a:defRPr kumimoji="1" sz="3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a:solidFill>
                  <a:schemeClr val="tx1"/>
                </a:solidFill>
                <a:latin typeface="Times New Roman" pitchFamily="18" charset="0"/>
                <a:ea typeface="宋体" pitchFamily="2" charset="-122"/>
              </a:defRPr>
            </a:lvl9pPr>
          </a:lstStyle>
          <a:p>
            <a:pPr eaLnBrk="1" hangingPunct="1">
              <a:spcBef>
                <a:spcPct val="50000"/>
              </a:spcBef>
            </a:pPr>
            <a:r>
              <a:rPr lang="en-US" altLang="zh-CN" sz="2800" b="1" dirty="0" smtClean="0">
                <a:solidFill>
                  <a:srgbClr val="FF0000"/>
                </a:solidFill>
                <a:latin typeface="黑体" pitchFamily="49" charset="-122"/>
                <a:ea typeface="黑体" pitchFamily="49" charset="-122"/>
              </a:rPr>
              <a:t>“</a:t>
            </a:r>
            <a:r>
              <a:rPr lang="zh-CN" altLang="en-US" sz="2800" b="1" dirty="0">
                <a:solidFill>
                  <a:srgbClr val="FF0000"/>
                </a:solidFill>
                <a:latin typeface="黑体" pitchFamily="49" charset="-122"/>
                <a:ea typeface="黑体" pitchFamily="49" charset="-122"/>
              </a:rPr>
              <a:t>哥伦布发现了新大陆，伽利略发现了新宇宙”</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0980" y="385786"/>
            <a:ext cx="1331849" cy="21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8567" y="2766649"/>
            <a:ext cx="2074553" cy="171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A22EFB8F-EEA6-4E91-908F-962740775DA0}" type="slidenum">
              <a:rPr lang="zh-CN" altLang="en-US" smtClean="0"/>
              <a:pPr>
                <a:defRPr/>
              </a:pPr>
              <a:t>25</a:t>
            </a:fld>
            <a:endParaRPr lang="zh-CN" altLang="en-US" dirty="0"/>
          </a:p>
        </p:txBody>
      </p:sp>
      <p:pic>
        <p:nvPicPr>
          <p:cNvPr id="5122" name="Picture 2" descr="http://i3.sinaimg.cn/cj/cr/2008/1030/34834481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4995" y="417889"/>
            <a:ext cx="1444431" cy="21333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4886" y="2812660"/>
            <a:ext cx="3482018" cy="134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65167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Effect transition="in" filter="fade">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barn(outVertical)">
                                      <p:cBhvr>
                                        <p:cTn id="21" dur="500"/>
                                        <p:tgtEl>
                                          <p:spTgt spid="51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9807" y="18914"/>
            <a:ext cx="2820319" cy="646331"/>
          </a:xfrm>
          <a:prstGeom prst="rect">
            <a:avLst/>
          </a:prstGeom>
          <a:noFill/>
        </p:spPr>
        <p:txBody>
          <a:bodyPr wrap="square" rtlCol="0">
            <a:spAutoFit/>
          </a:bodyPr>
          <a:lstStyle/>
          <a:p>
            <a:r>
              <a:rPr lang="zh-CN" altLang="en-US" sz="3600" dirty="0" smtClean="0">
                <a:latin typeface="华文新魏" pitchFamily="2" charset="-122"/>
                <a:ea typeface="华文新魏" pitchFamily="2" charset="-122"/>
              </a:rPr>
              <a:t>历史的启示</a:t>
            </a:r>
            <a:endParaRPr lang="zh-CN" altLang="en-US" sz="3600" dirty="0">
              <a:latin typeface="华文新魏" pitchFamily="2" charset="-122"/>
              <a:ea typeface="华文新魏" pitchFamily="2" charset="-122"/>
            </a:endParaRPr>
          </a:p>
        </p:txBody>
      </p:sp>
      <p:sp>
        <p:nvSpPr>
          <p:cNvPr id="3" name="TextBox 2"/>
          <p:cNvSpPr txBox="1"/>
          <p:nvPr/>
        </p:nvSpPr>
        <p:spPr>
          <a:xfrm>
            <a:off x="176268" y="665861"/>
            <a:ext cx="5927078" cy="461665"/>
          </a:xfrm>
          <a:prstGeom prst="rect">
            <a:avLst/>
          </a:prstGeom>
          <a:noFill/>
        </p:spPr>
        <p:txBody>
          <a:bodyPr wrap="square" rtlCol="0">
            <a:spAutoFit/>
          </a:bodyPr>
          <a:lstStyle/>
          <a:p>
            <a:r>
              <a:rPr lang="en-US" altLang="zh-CN" b="1" dirty="0" smtClean="0">
                <a:latin typeface="宋体" pitchFamily="2" charset="-122"/>
                <a:ea typeface="宋体" pitchFamily="2" charset="-122"/>
              </a:rPr>
              <a:t>1.</a:t>
            </a:r>
            <a:r>
              <a:rPr lang="zh-CN" altLang="en-US" b="1" dirty="0" smtClean="0">
                <a:latin typeface="宋体" pitchFamily="2" charset="-122"/>
                <a:ea typeface="宋体" pitchFamily="2" charset="-122"/>
              </a:rPr>
              <a:t>科学信念是科学研究者必备的基本素养</a:t>
            </a:r>
            <a:endParaRPr lang="zh-CN" altLang="en-US" b="1" dirty="0">
              <a:latin typeface="宋体" pitchFamily="2" charset="-122"/>
              <a:ea typeface="宋体" pitchFamily="2" charset="-122"/>
            </a:endParaRPr>
          </a:p>
        </p:txBody>
      </p:sp>
      <p:sp>
        <p:nvSpPr>
          <p:cNvPr id="5" name="矩形 4"/>
          <p:cNvSpPr/>
          <p:nvPr/>
        </p:nvSpPr>
        <p:spPr>
          <a:xfrm>
            <a:off x="334010" y="1141049"/>
            <a:ext cx="7528520" cy="830997"/>
          </a:xfrm>
          <a:prstGeom prst="rect">
            <a:avLst/>
          </a:prstGeom>
        </p:spPr>
        <p:txBody>
          <a:bodyPr wrap="square">
            <a:spAutoFit/>
          </a:bodyPr>
          <a:lstStyle/>
          <a:p>
            <a:pPr lvl="0"/>
            <a:r>
              <a:rPr lang="zh-CN" altLang="en-US" dirty="0" smtClean="0">
                <a:latin typeface="楷体" pitchFamily="49" charset="-122"/>
                <a:ea typeface="楷体" pitchFamily="49" charset="-122"/>
              </a:rPr>
              <a:t>简单、和谐既是一种科学信念，也是评价一门科学理论的美学标准   </a:t>
            </a:r>
            <a:r>
              <a:rPr lang="zh-CN" altLang="en-US" sz="2000" b="1" dirty="0" smtClean="0">
                <a:solidFill>
                  <a:srgbClr val="0000FF"/>
                </a:solidFill>
                <a:latin typeface="楷体" pitchFamily="49" charset="-122"/>
                <a:ea typeface="楷体" pitchFamily="49" charset="-122"/>
              </a:rPr>
              <a:t>毕德哥拉斯、哥白尼、开普勒</a:t>
            </a:r>
            <a:endParaRPr lang="zh-CN" altLang="en-US" b="1" dirty="0">
              <a:solidFill>
                <a:srgbClr val="0000FF"/>
              </a:solidFill>
              <a:latin typeface="楷体" pitchFamily="49" charset="-122"/>
              <a:ea typeface="楷体" pitchFamily="49" charset="-122"/>
            </a:endParaRPr>
          </a:p>
        </p:txBody>
      </p:sp>
      <p:sp>
        <p:nvSpPr>
          <p:cNvPr id="6" name="TextBox 5"/>
          <p:cNvSpPr txBox="1"/>
          <p:nvPr/>
        </p:nvSpPr>
        <p:spPr>
          <a:xfrm>
            <a:off x="183530" y="2806306"/>
            <a:ext cx="8211324" cy="830997"/>
          </a:xfrm>
          <a:prstGeom prst="rect">
            <a:avLst/>
          </a:prstGeom>
          <a:noFill/>
        </p:spPr>
        <p:txBody>
          <a:bodyPr wrap="square" rtlCol="0">
            <a:spAutoFit/>
          </a:bodyPr>
          <a:lstStyle/>
          <a:p>
            <a:r>
              <a:rPr lang="en-US" altLang="zh-CN" b="1" dirty="0" smtClean="0">
                <a:latin typeface="宋体" pitchFamily="2" charset="-122"/>
                <a:ea typeface="宋体" pitchFamily="2" charset="-122"/>
              </a:rPr>
              <a:t>3.</a:t>
            </a:r>
            <a:r>
              <a:rPr lang="zh-CN" altLang="en-US" b="1" dirty="0" smtClean="0">
                <a:latin typeface="宋体" pitchFamily="2" charset="-122"/>
                <a:ea typeface="宋体" pitchFamily="2" charset="-122"/>
              </a:rPr>
              <a:t>科学是在旧理论基础上的继承和创新</a:t>
            </a:r>
            <a:endParaRPr lang="en-US" altLang="zh-CN" b="1" dirty="0" smtClean="0">
              <a:latin typeface="宋体" pitchFamily="2" charset="-122"/>
              <a:ea typeface="宋体" pitchFamily="2" charset="-122"/>
            </a:endParaRPr>
          </a:p>
          <a:p>
            <a:r>
              <a:rPr lang="zh-CN" altLang="en-US" b="1" dirty="0" smtClean="0">
                <a:solidFill>
                  <a:srgbClr val="0000FF"/>
                </a:solidFill>
                <a:latin typeface="楷体" pitchFamily="49" charset="-122"/>
                <a:ea typeface="楷体" pitchFamily="49" charset="-122"/>
              </a:rPr>
              <a:t>                  </a:t>
            </a:r>
            <a:r>
              <a:rPr lang="zh-CN" altLang="en-US" sz="2000" b="1" dirty="0" smtClean="0">
                <a:solidFill>
                  <a:srgbClr val="0000FF"/>
                </a:solidFill>
                <a:latin typeface="楷体" pitchFamily="49" charset="-122"/>
                <a:ea typeface="楷体" pitchFamily="49" charset="-122"/>
              </a:rPr>
              <a:t>日心说代替地心说、椭圆轨道替代圆轨道</a:t>
            </a:r>
            <a:endParaRPr lang="zh-CN" altLang="en-US" b="1" dirty="0">
              <a:solidFill>
                <a:srgbClr val="0000FF"/>
              </a:solidFill>
              <a:latin typeface="楷体" pitchFamily="49" charset="-122"/>
              <a:ea typeface="楷体" pitchFamily="49" charset="-122"/>
            </a:endParaRPr>
          </a:p>
        </p:txBody>
      </p:sp>
      <p:sp>
        <p:nvSpPr>
          <p:cNvPr id="7" name="矩形 6"/>
          <p:cNvSpPr/>
          <p:nvPr/>
        </p:nvSpPr>
        <p:spPr>
          <a:xfrm>
            <a:off x="183530" y="2000827"/>
            <a:ext cx="8688804" cy="769441"/>
          </a:xfrm>
          <a:prstGeom prst="rect">
            <a:avLst/>
          </a:prstGeom>
        </p:spPr>
        <p:txBody>
          <a:bodyPr wrap="square">
            <a:spAutoFit/>
          </a:bodyPr>
          <a:lstStyle/>
          <a:p>
            <a:pPr lvl="0"/>
            <a:r>
              <a:rPr lang="en-US" altLang="zh-CN" b="1" dirty="0" smtClean="0">
                <a:latin typeface="宋体" pitchFamily="2" charset="-122"/>
                <a:ea typeface="宋体" pitchFamily="2" charset="-122"/>
              </a:rPr>
              <a:t>2.</a:t>
            </a:r>
            <a:r>
              <a:rPr lang="zh-CN" altLang="en-US" b="1" dirty="0" smtClean="0">
                <a:latin typeface="宋体" pitchFamily="2" charset="-122"/>
                <a:ea typeface="宋体" pitchFamily="2" charset="-122"/>
              </a:rPr>
              <a:t> 坚持真理需要具备勇气和自我牺牲的精神</a:t>
            </a:r>
            <a:endParaRPr lang="en-US" altLang="zh-CN" b="1" dirty="0">
              <a:latin typeface="宋体" pitchFamily="2" charset="-122"/>
              <a:ea typeface="宋体" pitchFamily="2" charset="-122"/>
            </a:endParaRPr>
          </a:p>
          <a:p>
            <a:pPr lvl="0"/>
            <a:r>
              <a:rPr lang="en-US" altLang="zh-CN" sz="2000" b="1" dirty="0" smtClean="0">
                <a:solidFill>
                  <a:srgbClr val="0000FF"/>
                </a:solidFill>
                <a:latin typeface="宋体" pitchFamily="2" charset="-122"/>
                <a:ea typeface="宋体" pitchFamily="2" charset="-122"/>
              </a:rPr>
              <a:t>                                </a:t>
            </a:r>
            <a:r>
              <a:rPr lang="zh-CN" altLang="en-US" sz="2000" b="1" dirty="0" smtClean="0">
                <a:solidFill>
                  <a:srgbClr val="0000FF"/>
                </a:solidFill>
                <a:latin typeface="楷体" pitchFamily="49" charset="-122"/>
                <a:ea typeface="楷体" pitchFamily="49" charset="-122"/>
              </a:rPr>
              <a:t>布鲁诺、伽利略</a:t>
            </a:r>
            <a:endParaRPr lang="zh-CN" altLang="en-US" sz="2000" b="1" dirty="0">
              <a:solidFill>
                <a:srgbClr val="0000FF"/>
              </a:solidFill>
              <a:latin typeface="楷体" pitchFamily="49" charset="-122"/>
              <a:ea typeface="楷体" pitchFamily="49" charset="-122"/>
            </a:endParaRPr>
          </a:p>
        </p:txBody>
      </p:sp>
      <p:sp>
        <p:nvSpPr>
          <p:cNvPr id="8" name="TextBox 7"/>
          <p:cNvSpPr txBox="1"/>
          <p:nvPr/>
        </p:nvSpPr>
        <p:spPr>
          <a:xfrm>
            <a:off x="183530" y="3637303"/>
            <a:ext cx="8090137" cy="830997"/>
          </a:xfrm>
          <a:prstGeom prst="rect">
            <a:avLst/>
          </a:prstGeom>
          <a:noFill/>
        </p:spPr>
        <p:txBody>
          <a:bodyPr wrap="square" rtlCol="0">
            <a:spAutoFit/>
          </a:bodyPr>
          <a:lstStyle/>
          <a:p>
            <a:r>
              <a:rPr lang="en-US" altLang="zh-CN" b="1" dirty="0" smtClean="0">
                <a:latin typeface="宋体" pitchFamily="2" charset="-122"/>
                <a:ea typeface="宋体" pitchFamily="2" charset="-122"/>
              </a:rPr>
              <a:t>4.</a:t>
            </a:r>
            <a:r>
              <a:rPr lang="zh-CN" altLang="en-US" b="1" dirty="0" smtClean="0">
                <a:latin typeface="宋体" pitchFamily="2" charset="-122"/>
                <a:ea typeface="宋体" pitchFamily="2" charset="-122"/>
              </a:rPr>
              <a:t>科学研究需要一丝不苟、实事求是的科学态度</a:t>
            </a:r>
            <a:endParaRPr lang="en-US" altLang="zh-CN" b="1" dirty="0" smtClean="0">
              <a:latin typeface="宋体" pitchFamily="2" charset="-122"/>
              <a:ea typeface="宋体" pitchFamily="2" charset="-122"/>
            </a:endParaRPr>
          </a:p>
          <a:p>
            <a:r>
              <a:rPr lang="zh-CN" altLang="en-US" b="1" dirty="0" smtClean="0">
                <a:solidFill>
                  <a:srgbClr val="0000FF"/>
                </a:solidFill>
                <a:latin typeface="楷体" pitchFamily="49" charset="-122"/>
                <a:ea typeface="楷体" pitchFamily="49" charset="-122"/>
              </a:rPr>
              <a:t>                             </a:t>
            </a:r>
            <a:r>
              <a:rPr lang="zh-CN" altLang="en-US" sz="2000" b="1" dirty="0" smtClean="0">
                <a:solidFill>
                  <a:srgbClr val="0000FF"/>
                </a:solidFill>
                <a:latin typeface="楷体" pitchFamily="49" charset="-122"/>
                <a:ea typeface="楷体" pitchFamily="49" charset="-122"/>
              </a:rPr>
              <a:t>第谷、开普勒</a:t>
            </a:r>
            <a:endParaRPr lang="zh-CN" altLang="en-US" sz="2000" b="1" dirty="0">
              <a:solidFill>
                <a:srgbClr val="0000FF"/>
              </a:solidFill>
              <a:latin typeface="楷体" pitchFamily="49" charset="-122"/>
              <a:ea typeface="楷体" pitchFamily="49" charset="-122"/>
            </a:endParaRPr>
          </a:p>
        </p:txBody>
      </p:sp>
      <p:sp>
        <p:nvSpPr>
          <p:cNvPr id="9" name="TextBox 8"/>
          <p:cNvSpPr txBox="1"/>
          <p:nvPr/>
        </p:nvSpPr>
        <p:spPr>
          <a:xfrm>
            <a:off x="183529" y="4374943"/>
            <a:ext cx="8563863" cy="769441"/>
          </a:xfrm>
          <a:prstGeom prst="rect">
            <a:avLst/>
          </a:prstGeom>
          <a:noFill/>
        </p:spPr>
        <p:txBody>
          <a:bodyPr wrap="square" rtlCol="0">
            <a:spAutoFit/>
          </a:bodyPr>
          <a:lstStyle/>
          <a:p>
            <a:r>
              <a:rPr lang="en-US" altLang="zh-CN" b="1" dirty="0" smtClean="0">
                <a:latin typeface="宋体" pitchFamily="2" charset="-122"/>
                <a:ea typeface="宋体" pitchFamily="2" charset="-122"/>
              </a:rPr>
              <a:t>5.</a:t>
            </a:r>
            <a:r>
              <a:rPr lang="zh-CN" altLang="en-US" b="1" dirty="0" smtClean="0">
                <a:latin typeface="宋体" pitchFamily="2" charset="-122"/>
                <a:ea typeface="宋体" pitchFamily="2" charset="-122"/>
              </a:rPr>
              <a:t>观测</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建模</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检验</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修正（或推翻）</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新学说</a:t>
            </a:r>
            <a:endParaRPr lang="en-US" altLang="zh-CN" b="1" dirty="0" smtClean="0">
              <a:solidFill>
                <a:srgbClr val="0000FF"/>
              </a:solidFill>
              <a:latin typeface="楷体" pitchFamily="49" charset="-122"/>
              <a:ea typeface="楷体" pitchFamily="49" charset="-122"/>
            </a:endParaRPr>
          </a:p>
          <a:p>
            <a:r>
              <a:rPr lang="zh-CN" altLang="en-US" sz="2000" b="1" dirty="0" smtClean="0">
                <a:solidFill>
                  <a:srgbClr val="0000FF"/>
                </a:solidFill>
                <a:latin typeface="楷体" pitchFamily="49" charset="-122"/>
                <a:ea typeface="楷体" pitchFamily="49" charset="-122"/>
              </a:rPr>
              <a:t>                             一种重要的科学研究方法</a:t>
            </a:r>
            <a:endParaRPr lang="en-US" altLang="zh-CN" sz="2000" b="1" dirty="0" smtClean="0">
              <a:latin typeface="宋体" pitchFamily="2" charset="-122"/>
              <a:ea typeface="宋体" pitchFamily="2" charset="-122"/>
            </a:endParaRPr>
          </a:p>
        </p:txBody>
      </p:sp>
      <p:sp>
        <p:nvSpPr>
          <p:cNvPr id="10" name="灯片编号占位符 9"/>
          <p:cNvSpPr>
            <a:spLocks noGrp="1"/>
          </p:cNvSpPr>
          <p:nvPr>
            <p:ph type="sldNum" sz="quarter" idx="12"/>
          </p:nvPr>
        </p:nvSpPr>
        <p:spPr/>
        <p:txBody>
          <a:bodyPr/>
          <a:lstStyle/>
          <a:p>
            <a:pPr>
              <a:defRPr/>
            </a:pPr>
            <a:fld id="{A22EFB8F-EEA6-4E91-908F-962740775DA0}" type="slidenum">
              <a:rPr lang="zh-CN" altLang="en-US" smtClean="0"/>
              <a:pPr>
                <a:defRPr/>
              </a:pPr>
              <a:t>26</a:t>
            </a:fld>
            <a:endParaRPr lang="zh-CN" altLang="en-US" dirty="0"/>
          </a:p>
        </p:txBody>
      </p:sp>
    </p:spTree>
    <p:custDataLst>
      <p:tags r:id="rId1"/>
    </p:custDataLst>
    <p:extLst>
      <p:ext uri="{BB962C8B-B14F-4D97-AF65-F5344CB8AC3E}">
        <p14:creationId xmlns:p14="http://schemas.microsoft.com/office/powerpoint/2010/main" val="2507856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4" descr="微信图片_20200201171503"/>
          <p:cNvPicPr>
            <a:picLocks noChangeAspect="1"/>
          </p:cNvPicPr>
          <p:nvPr>
            <p:custDataLst>
              <p:tags r:id="rId2"/>
            </p:custDataLst>
          </p:nvPr>
        </p:nvPicPr>
        <p:blipFill>
          <a:blip r:embed="rId4" cstate="print">
            <a:clrChange>
              <a:clrFrom>
                <a:srgbClr val="FFFFFF"/>
              </a:clrFrom>
              <a:clrTo>
                <a:srgbClr val="FFFFFF">
                  <a:alpha val="0"/>
                </a:srgbClr>
              </a:clrTo>
            </a:clrChange>
          </a:blip>
          <a:srcRect/>
          <a:stretch>
            <a:fillRect/>
          </a:stretch>
        </p:blipFill>
        <p:spPr bwMode="auto">
          <a:xfrm>
            <a:off x="3954463" y="793750"/>
            <a:ext cx="1235075" cy="1222375"/>
          </a:xfrm>
          <a:prstGeom prst="rect">
            <a:avLst/>
          </a:prstGeom>
          <a:noFill/>
          <a:ln w="9525">
            <a:noFill/>
            <a:miter lim="800000"/>
            <a:headEnd/>
            <a:tailEnd/>
          </a:ln>
        </p:spPr>
      </p:pic>
      <p:sp>
        <p:nvSpPr>
          <p:cNvPr id="19" name="矩形 18"/>
          <p:cNvSpPr/>
          <p:nvPr/>
        </p:nvSpPr>
        <p:spPr>
          <a:xfrm>
            <a:off x="2376488" y="2360613"/>
            <a:ext cx="4659312" cy="922337"/>
          </a:xfrm>
          <a:prstGeom prst="rect">
            <a:avLst/>
          </a:prstGeom>
        </p:spPr>
        <p:txBody>
          <a:bodyPr>
            <a:spAutoFit/>
          </a:bodyPr>
          <a:lstStyle/>
          <a:p>
            <a:pPr algn="r" fontAlgn="auto" hangingPunct="0">
              <a:spcBef>
                <a:spcPts val="0"/>
              </a:spcBef>
              <a:spcAft>
                <a:spcPts val="0"/>
              </a:spcAft>
              <a:defRPr/>
            </a:pPr>
            <a:r>
              <a:rPr lang="zh-CN" altLang="en-US" sz="5400" b="1" kern="0" spc="300" dirty="0">
                <a:solidFill>
                  <a:srgbClr val="002060"/>
                </a:solidFill>
                <a:latin typeface="微软雅黑" panose="020B0503020204020204" charset="-122"/>
                <a:ea typeface="微软雅黑" panose="020B0503020204020204" charset="-122"/>
                <a:cs typeface="+mj-cs"/>
                <a:sym typeface="Calibri" panose="020F0502020204030204"/>
              </a:rPr>
              <a:t>谢谢您的观看</a:t>
            </a:r>
          </a:p>
        </p:txBody>
      </p:sp>
      <p:sp>
        <p:nvSpPr>
          <p:cNvPr id="7" name="矩形 6"/>
          <p:cNvSpPr/>
          <p:nvPr/>
        </p:nvSpPr>
        <p:spPr>
          <a:xfrm>
            <a:off x="2632075" y="3508375"/>
            <a:ext cx="4205288" cy="442913"/>
          </a:xfrm>
          <a:prstGeom prst="rect">
            <a:avLst/>
          </a:prstGeom>
        </p:spPr>
        <p:txBody>
          <a:bodyPr>
            <a:spAutoFit/>
          </a:bodyPr>
          <a:lstStyle/>
          <a:p>
            <a:pPr fontAlgn="auto" hangingPunct="0">
              <a:lnSpc>
                <a:spcPct val="150000"/>
              </a:lnSpc>
              <a:spcBef>
                <a:spcPts val="0"/>
              </a:spcBef>
              <a:spcAft>
                <a:spcPts val="0"/>
              </a:spcAft>
              <a:defRPr/>
            </a:pPr>
            <a:r>
              <a:rPr lang="zh-CN" altLang="en-US" sz="1800" kern="0" spc="226" dirty="0">
                <a:solidFill>
                  <a:srgbClr val="002060"/>
                </a:solidFill>
                <a:latin typeface="楷体" panose="02010609060101010101" charset="-122"/>
                <a:ea typeface="楷体" panose="02010609060101010101" charset="-122"/>
                <a:cs typeface="+mj-cs"/>
                <a:sym typeface="Calibri" panose="020F0502020204030204"/>
              </a:rPr>
              <a:t>北京市朝阳区教育研究中心  制作</a:t>
            </a:r>
          </a:p>
        </p:txBody>
      </p:sp>
      <p:sp>
        <p:nvSpPr>
          <p:cNvPr id="2" name="灯片编号占位符 1"/>
          <p:cNvSpPr>
            <a:spLocks noGrp="1"/>
          </p:cNvSpPr>
          <p:nvPr>
            <p:ph type="sldNum" sz="quarter" idx="12"/>
          </p:nvPr>
        </p:nvSpPr>
        <p:spPr/>
        <p:txBody>
          <a:bodyPr/>
          <a:lstStyle/>
          <a:p>
            <a:pPr>
              <a:defRPr/>
            </a:pPr>
            <a:fld id="{E36B052B-BC50-42D5-9261-65D6A78EB2EE}" type="slidenum">
              <a:rPr lang="zh-CN" altLang="en-US" smtClean="0"/>
              <a:pPr>
                <a:defRPr/>
              </a:pPr>
              <a:t>27</a:t>
            </a:fld>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6098"/>
            <a:ext cx="3591499" cy="584775"/>
          </a:xfrm>
          <a:prstGeom prst="rect">
            <a:avLst/>
          </a:prstGeom>
          <a:noFill/>
        </p:spPr>
        <p:txBody>
          <a:bodyPr wrap="square" rtlCol="0">
            <a:spAutoFit/>
          </a:bodyPr>
          <a:lstStyle/>
          <a:p>
            <a:r>
              <a:rPr lang="zh-CN" altLang="en-US" sz="3200" dirty="0" smtClean="0">
                <a:latin typeface="黑体" pitchFamily="49" charset="-122"/>
                <a:ea typeface="黑体" pitchFamily="49" charset="-122"/>
              </a:rPr>
              <a:t>二、古希腊天文学</a:t>
            </a:r>
            <a:endParaRPr lang="zh-CN" altLang="en-US" sz="3200" dirty="0">
              <a:latin typeface="黑体" pitchFamily="49" charset="-122"/>
              <a:ea typeface="黑体" pitchFamily="49" charset="-122"/>
            </a:endParaRPr>
          </a:p>
        </p:txBody>
      </p:sp>
      <p:grpSp>
        <p:nvGrpSpPr>
          <p:cNvPr id="10" name="组合 9"/>
          <p:cNvGrpSpPr/>
          <p:nvPr/>
        </p:nvGrpSpPr>
        <p:grpSpPr>
          <a:xfrm>
            <a:off x="633871" y="2012787"/>
            <a:ext cx="7163928" cy="1637095"/>
            <a:chOff x="633871" y="2012787"/>
            <a:chExt cx="7163928" cy="1637095"/>
          </a:xfrm>
        </p:grpSpPr>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33871" y="2012787"/>
              <a:ext cx="7163928" cy="163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4318612" y="2462884"/>
              <a:ext cx="638979" cy="654888"/>
              <a:chOff x="4318612" y="2462884"/>
              <a:chExt cx="638979" cy="654888"/>
            </a:xfrm>
          </p:grpSpPr>
          <p:sp>
            <p:nvSpPr>
              <p:cNvPr id="4" name="矩形 3"/>
              <p:cNvSpPr/>
              <p:nvPr/>
            </p:nvSpPr>
            <p:spPr>
              <a:xfrm>
                <a:off x="4318612" y="2919469"/>
                <a:ext cx="638978" cy="1983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318613" y="2462884"/>
                <a:ext cx="638978" cy="430887"/>
              </a:xfrm>
              <a:prstGeom prst="rect">
                <a:avLst/>
              </a:prstGeom>
              <a:noFill/>
            </p:spPr>
            <p:txBody>
              <a:bodyPr wrap="square" rtlCol="0">
                <a:spAutoFit/>
              </a:bodyPr>
              <a:lstStyle/>
              <a:p>
                <a:r>
                  <a:rPr lang="zh-CN" altLang="en-US" sz="1100" b="1" dirty="0">
                    <a:latin typeface="黑体" pitchFamily="49" charset="-122"/>
                    <a:ea typeface="黑体" pitchFamily="49" charset="-122"/>
                  </a:rPr>
                  <a:t>阿波罗尼阿斯</a:t>
                </a:r>
              </a:p>
            </p:txBody>
          </p:sp>
        </p:grpSp>
      </p:grpSp>
      <p:sp>
        <p:nvSpPr>
          <p:cNvPr id="2" name="椭圆形标注 1"/>
          <p:cNvSpPr/>
          <p:nvPr/>
        </p:nvSpPr>
        <p:spPr>
          <a:xfrm>
            <a:off x="633871" y="1068635"/>
            <a:ext cx="1344058" cy="1178805"/>
          </a:xfrm>
          <a:prstGeom prst="wedgeEllipseCallout">
            <a:avLst>
              <a:gd name="adj1" fmla="val -18374"/>
              <a:gd name="adj2" fmla="val 6343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t>提出“地球”的概念</a:t>
            </a:r>
            <a:endParaRPr lang="zh-CN" altLang="en-US" sz="1800" dirty="0"/>
          </a:p>
        </p:txBody>
      </p:sp>
      <p:sp>
        <p:nvSpPr>
          <p:cNvPr id="5" name="椭圆形标注 4"/>
          <p:cNvSpPr/>
          <p:nvPr/>
        </p:nvSpPr>
        <p:spPr>
          <a:xfrm>
            <a:off x="1487278" y="3316077"/>
            <a:ext cx="1344058" cy="1178805"/>
          </a:xfrm>
          <a:prstGeom prst="wedgeEllipseCallout">
            <a:avLst>
              <a:gd name="adj1" fmla="val 16872"/>
              <a:gd name="adj2" fmla="val -870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rPr>
              <a:t>提出地心说</a:t>
            </a:r>
            <a:endParaRPr lang="zh-CN" altLang="en-US" sz="1800" dirty="0">
              <a:solidFill>
                <a:schemeClr val="tx1"/>
              </a:solidFill>
            </a:endParaRPr>
          </a:p>
        </p:txBody>
      </p:sp>
      <p:sp>
        <p:nvSpPr>
          <p:cNvPr id="8" name="椭圆形标注 7"/>
          <p:cNvSpPr/>
          <p:nvPr/>
        </p:nvSpPr>
        <p:spPr>
          <a:xfrm>
            <a:off x="3734719" y="3497855"/>
            <a:ext cx="1432192" cy="1008044"/>
          </a:xfrm>
          <a:prstGeom prst="wedgeEllipseCallout">
            <a:avLst>
              <a:gd name="adj1" fmla="val -28534"/>
              <a:gd name="adj2" fmla="val -1019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a:t>
            </a:r>
            <a:r>
              <a:rPr lang="zh-CN" altLang="en-US" sz="1800" dirty="0" smtClean="0">
                <a:solidFill>
                  <a:schemeClr val="tx1"/>
                </a:solidFill>
              </a:rPr>
              <a:t>几何原本</a:t>
            </a:r>
            <a:r>
              <a:rPr lang="en-US" altLang="zh-CN" sz="1800" dirty="0" smtClean="0">
                <a:solidFill>
                  <a:schemeClr val="tx1"/>
                </a:solidFill>
              </a:rPr>
              <a:t>》</a:t>
            </a:r>
            <a:endParaRPr lang="zh-CN" altLang="en-US" sz="1800" dirty="0">
              <a:solidFill>
                <a:schemeClr val="tx1"/>
              </a:solidFill>
            </a:endParaRPr>
          </a:p>
        </p:txBody>
      </p:sp>
      <p:sp>
        <p:nvSpPr>
          <p:cNvPr id="9" name="椭圆形标注 8"/>
          <p:cNvSpPr/>
          <p:nvPr/>
        </p:nvSpPr>
        <p:spPr>
          <a:xfrm>
            <a:off x="4109291" y="1151261"/>
            <a:ext cx="1696598" cy="1013552"/>
          </a:xfrm>
          <a:prstGeom prst="wedgeEllipseCallout">
            <a:avLst>
              <a:gd name="adj1" fmla="val -15127"/>
              <a:gd name="adj2" fmla="val 839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提出“本轮</a:t>
            </a:r>
            <a:r>
              <a:rPr lang="en-US" altLang="zh-CN" sz="1600" dirty="0" smtClean="0">
                <a:solidFill>
                  <a:schemeClr val="tx1"/>
                </a:solidFill>
              </a:rPr>
              <a:t>-</a:t>
            </a:r>
            <a:r>
              <a:rPr lang="zh-CN" altLang="en-US" sz="1600" dirty="0" smtClean="0">
                <a:solidFill>
                  <a:schemeClr val="tx1"/>
                </a:solidFill>
              </a:rPr>
              <a:t>均轮”模型</a:t>
            </a:r>
            <a:endParaRPr lang="zh-CN" altLang="en-US" sz="1600" dirty="0">
              <a:solidFill>
                <a:schemeClr val="tx1"/>
              </a:solidFill>
            </a:endParaRPr>
          </a:p>
        </p:txBody>
      </p:sp>
      <p:sp>
        <p:nvSpPr>
          <p:cNvPr id="12" name="椭圆形标注 11"/>
          <p:cNvSpPr/>
          <p:nvPr/>
        </p:nvSpPr>
        <p:spPr>
          <a:xfrm>
            <a:off x="1977929" y="980501"/>
            <a:ext cx="1613570" cy="993725"/>
          </a:xfrm>
          <a:prstGeom prst="wedgeEllipseCallout">
            <a:avLst>
              <a:gd name="adj1" fmla="val -18374"/>
              <a:gd name="adj2" fmla="val 6343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t>提出“同心球壳”模型</a:t>
            </a:r>
            <a:endParaRPr lang="zh-CN" altLang="en-US" sz="1800" dirty="0"/>
          </a:p>
        </p:txBody>
      </p:sp>
      <p:sp>
        <p:nvSpPr>
          <p:cNvPr id="11" name="TextBox 10"/>
          <p:cNvSpPr txBox="1"/>
          <p:nvPr/>
        </p:nvSpPr>
        <p:spPr>
          <a:xfrm>
            <a:off x="5166911" y="3018620"/>
            <a:ext cx="760164" cy="307777"/>
          </a:xfrm>
          <a:prstGeom prst="rect">
            <a:avLst/>
          </a:prstGeom>
          <a:noFill/>
        </p:spPr>
        <p:txBody>
          <a:bodyPr wrap="square" rtlCol="0">
            <a:spAutoFit/>
          </a:bodyPr>
          <a:lstStyle/>
          <a:p>
            <a:r>
              <a:rPr lang="zh-CN" altLang="en-US" sz="1400" b="1" dirty="0" smtClean="0">
                <a:latin typeface="黑体" pitchFamily="49" charset="-122"/>
                <a:ea typeface="黑体" pitchFamily="49" charset="-122"/>
              </a:rPr>
              <a:t>希帕克</a:t>
            </a:r>
            <a:endParaRPr lang="zh-CN" altLang="en-US" sz="1400" b="1" dirty="0">
              <a:latin typeface="黑体" pitchFamily="49" charset="-122"/>
              <a:ea typeface="黑体" pitchFamily="49" charset="-122"/>
            </a:endParaRPr>
          </a:p>
        </p:txBody>
      </p:sp>
      <p:sp>
        <p:nvSpPr>
          <p:cNvPr id="14" name="椭圆形标注 13"/>
          <p:cNvSpPr/>
          <p:nvPr/>
        </p:nvSpPr>
        <p:spPr>
          <a:xfrm>
            <a:off x="5166912" y="3649882"/>
            <a:ext cx="2324558" cy="1013552"/>
          </a:xfrm>
          <a:prstGeom prst="wedgeEllipseCallout">
            <a:avLst>
              <a:gd name="adj1" fmla="val -30954"/>
              <a:gd name="adj2" fmla="val -856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发现岁差，提出“星等”以区分星星，制作依巴谷星表，创立三角学和球面三角学</a:t>
            </a:r>
            <a:endParaRPr lang="zh-CN" altLang="en-US" sz="1400" dirty="0">
              <a:solidFill>
                <a:schemeClr val="tx1"/>
              </a:solidFill>
            </a:endParaRPr>
          </a:p>
        </p:txBody>
      </p:sp>
      <p:sp>
        <p:nvSpPr>
          <p:cNvPr id="15" name="椭圆形标注 14"/>
          <p:cNvSpPr/>
          <p:nvPr/>
        </p:nvSpPr>
        <p:spPr>
          <a:xfrm>
            <a:off x="6329191" y="1233888"/>
            <a:ext cx="2324558" cy="1013552"/>
          </a:xfrm>
          <a:prstGeom prst="wedgeEllipseCallout">
            <a:avLst>
              <a:gd name="adj1" fmla="val -8679"/>
              <a:gd name="adj2" fmla="val 7847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著</a:t>
            </a:r>
            <a:r>
              <a:rPr lang="en-US" altLang="zh-CN" sz="1400" dirty="0" smtClean="0">
                <a:solidFill>
                  <a:schemeClr val="tx1"/>
                </a:solidFill>
              </a:rPr>
              <a:t>《</a:t>
            </a:r>
            <a:r>
              <a:rPr lang="zh-CN" altLang="en-US" sz="1400" dirty="0" smtClean="0">
                <a:solidFill>
                  <a:schemeClr val="tx1"/>
                </a:solidFill>
              </a:rPr>
              <a:t>天文学大成</a:t>
            </a:r>
            <a:r>
              <a:rPr lang="en-US" altLang="zh-CN" sz="1400" dirty="0" smtClean="0">
                <a:solidFill>
                  <a:schemeClr val="tx1"/>
                </a:solidFill>
              </a:rPr>
              <a:t>》</a:t>
            </a:r>
            <a:r>
              <a:rPr lang="zh-CN" altLang="en-US" sz="1400" dirty="0" smtClean="0">
                <a:solidFill>
                  <a:schemeClr val="tx1"/>
                </a:solidFill>
              </a:rPr>
              <a:t>建立完善的地心说体系</a:t>
            </a:r>
            <a:endParaRPr lang="zh-CN" altLang="en-US" sz="1400" dirty="0">
              <a:solidFill>
                <a:schemeClr val="tx1"/>
              </a:solidFill>
            </a:endParaRPr>
          </a:p>
        </p:txBody>
      </p:sp>
      <p:sp>
        <p:nvSpPr>
          <p:cNvPr id="21" name="灯片编号占位符 20"/>
          <p:cNvSpPr>
            <a:spLocks noGrp="1"/>
          </p:cNvSpPr>
          <p:nvPr>
            <p:ph type="sldNum" sz="quarter" idx="12"/>
          </p:nvPr>
        </p:nvSpPr>
        <p:spPr/>
        <p:txBody>
          <a:bodyPr/>
          <a:lstStyle/>
          <a:p>
            <a:pPr>
              <a:defRPr/>
            </a:pPr>
            <a:fld id="{A22EFB8F-EEA6-4E91-908F-962740775DA0}" type="slidenum">
              <a:rPr lang="zh-CN" altLang="en-US" smtClean="0"/>
              <a:pPr>
                <a:defRPr/>
              </a:pPr>
              <a:t>3</a:t>
            </a:fld>
            <a:endParaRPr lang="zh-CN" altLang="en-US" dirty="0"/>
          </a:p>
        </p:txBody>
      </p:sp>
    </p:spTree>
    <p:custDataLst>
      <p:tags r:id="rId1"/>
    </p:custDataLst>
    <p:extLst>
      <p:ext uri="{BB962C8B-B14F-4D97-AF65-F5344CB8AC3E}">
        <p14:creationId xmlns:p14="http://schemas.microsoft.com/office/powerpoint/2010/main" val="4012519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8308" y="1074079"/>
            <a:ext cx="4957498" cy="2723077"/>
            <a:chOff x="198308" y="1074079"/>
            <a:chExt cx="4957498" cy="2723077"/>
          </a:xfrm>
        </p:grpSpPr>
        <p:sp>
          <p:nvSpPr>
            <p:cNvPr id="5" name="TextBox 4"/>
            <p:cNvSpPr txBox="1"/>
            <p:nvPr/>
          </p:nvSpPr>
          <p:spPr>
            <a:xfrm>
              <a:off x="1916843" y="1074079"/>
              <a:ext cx="3238963" cy="2677656"/>
            </a:xfrm>
            <a:prstGeom prst="rect">
              <a:avLst/>
            </a:prstGeom>
            <a:noFill/>
          </p:spPr>
          <p:txBody>
            <a:bodyPr wrap="square" rtlCol="0">
              <a:spAutoFit/>
            </a:bodyPr>
            <a:lstStyle/>
            <a:p>
              <a:r>
                <a:rPr lang="zh-CN" altLang="en-US" dirty="0" smtClean="0"/>
                <a:t>毕德哥拉斯认为，</a:t>
              </a:r>
              <a:r>
                <a:rPr lang="zh-CN" altLang="zh-CN" dirty="0" smtClean="0"/>
                <a:t>数</a:t>
              </a:r>
              <a:r>
                <a:rPr lang="zh-CN" altLang="zh-CN" dirty="0"/>
                <a:t>支配着</a:t>
              </a:r>
              <a:r>
                <a:rPr lang="zh-CN" altLang="zh-CN" dirty="0" smtClean="0"/>
                <a:t>世界，</a:t>
              </a:r>
              <a:r>
                <a:rPr lang="zh-CN" altLang="zh-CN" dirty="0"/>
                <a:t>圆是最完美的曲线，球体是最完美的几何</a:t>
              </a:r>
              <a:r>
                <a:rPr lang="zh-CN" altLang="zh-CN" dirty="0" smtClean="0"/>
                <a:t>形体</a:t>
              </a:r>
              <a:r>
                <a:rPr lang="zh-CN" altLang="en-US" dirty="0" smtClean="0"/>
                <a:t>，由此</a:t>
              </a:r>
              <a:r>
                <a:rPr lang="zh-CN" altLang="zh-CN" dirty="0" smtClean="0"/>
                <a:t>他</a:t>
              </a:r>
              <a:r>
                <a:rPr lang="zh-CN" altLang="zh-CN" dirty="0"/>
                <a:t>断言</a:t>
              </a:r>
              <a:r>
                <a:rPr lang="zh-CN" altLang="zh-CN" dirty="0" smtClean="0"/>
                <a:t>，</a:t>
              </a:r>
              <a:r>
                <a:rPr lang="zh-CN" altLang="en-US" dirty="0"/>
                <a:t>天体运行的轨道是圆</a:t>
              </a:r>
              <a:r>
                <a:rPr lang="zh-CN" altLang="en-US" dirty="0" smtClean="0"/>
                <a:t>的，</a:t>
              </a:r>
              <a:r>
                <a:rPr lang="zh-CN" altLang="zh-CN" dirty="0" smtClean="0"/>
                <a:t>人类</a:t>
              </a:r>
              <a:r>
                <a:rPr lang="zh-CN" altLang="zh-CN" dirty="0"/>
                <a:t>居住的大地是球形</a:t>
              </a:r>
              <a:r>
                <a:rPr lang="zh-CN" altLang="zh-CN" dirty="0" smtClean="0"/>
                <a:t>的</a:t>
              </a:r>
              <a:r>
                <a:rPr lang="zh-CN" altLang="en-US" dirty="0" smtClean="0"/>
                <a:t>。</a:t>
              </a:r>
              <a:endParaRPr lang="zh-CN" altLang="en-US" dirty="0"/>
            </a:p>
          </p:txBody>
        </p:sp>
        <p:grpSp>
          <p:nvGrpSpPr>
            <p:cNvPr id="7" name="组合 6"/>
            <p:cNvGrpSpPr/>
            <p:nvPr/>
          </p:nvGrpSpPr>
          <p:grpSpPr>
            <a:xfrm>
              <a:off x="198308" y="1099457"/>
              <a:ext cx="1986365" cy="2697699"/>
              <a:chOff x="198303" y="1209626"/>
              <a:chExt cx="1986365" cy="2697699"/>
            </a:xfrm>
          </p:grpSpPr>
          <p:pic>
            <p:nvPicPr>
              <p:cNvPr id="2" name="Picture 4" descr="pythagor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05" y="1209626"/>
                <a:ext cx="1688284" cy="205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8303" y="3260994"/>
                <a:ext cx="1986365" cy="646331"/>
              </a:xfrm>
              <a:prstGeom prst="rect">
                <a:avLst/>
              </a:prstGeom>
              <a:noFill/>
            </p:spPr>
            <p:txBody>
              <a:bodyPr wrap="square" rtlCol="0">
                <a:spAutoFit/>
              </a:bodyPr>
              <a:lstStyle/>
              <a:p>
                <a:r>
                  <a:rPr lang="en-US" altLang="zh-CN" sz="1800" dirty="0" smtClean="0">
                    <a:latin typeface="Times New Roman" pitchFamily="18" charset="0"/>
                    <a:ea typeface="楷体" pitchFamily="49" charset="-122"/>
                    <a:cs typeface="Times New Roman" pitchFamily="18" charset="0"/>
                  </a:rPr>
                  <a:t>      Pythagorean </a:t>
                </a:r>
              </a:p>
              <a:p>
                <a:r>
                  <a:rPr lang="en-US" altLang="zh-CN" sz="1800" dirty="0" smtClean="0">
                    <a:latin typeface="Times New Roman" pitchFamily="18" charset="0"/>
                    <a:ea typeface="楷体" pitchFamily="49" charset="-122"/>
                    <a:cs typeface="Times New Roman" pitchFamily="18" charset="0"/>
                  </a:rPr>
                  <a:t>（</a:t>
                </a:r>
                <a:r>
                  <a:rPr lang="zh-CN" altLang="en-US" sz="1800" dirty="0" smtClean="0">
                    <a:latin typeface="Times New Roman" pitchFamily="18" charset="0"/>
                    <a:ea typeface="楷体" pitchFamily="49" charset="-122"/>
                    <a:cs typeface="Times New Roman" pitchFamily="18" charset="0"/>
                  </a:rPr>
                  <a:t>569</a:t>
                </a:r>
                <a:r>
                  <a:rPr lang="zh-CN" altLang="en-US" sz="1800" dirty="0">
                    <a:latin typeface="Times New Roman" pitchFamily="18" charset="0"/>
                    <a:ea typeface="楷体" pitchFamily="49" charset="-122"/>
                    <a:cs typeface="Times New Roman" pitchFamily="18" charset="0"/>
                  </a:rPr>
                  <a:t>-475 </a:t>
                </a:r>
                <a:r>
                  <a:rPr lang="en-US" altLang="zh-CN" sz="1800" dirty="0">
                    <a:latin typeface="Times New Roman" pitchFamily="18" charset="0"/>
                    <a:ea typeface="楷体" pitchFamily="49" charset="-122"/>
                    <a:cs typeface="Times New Roman" pitchFamily="18" charset="0"/>
                  </a:rPr>
                  <a:t>B.C.）</a:t>
                </a:r>
                <a:endParaRPr lang="zh-CN" altLang="en-US" sz="1800" dirty="0">
                  <a:latin typeface="Times New Roman" pitchFamily="18" charset="0"/>
                  <a:cs typeface="Times New Roman" pitchFamily="18" charset="0"/>
                </a:endParaRPr>
              </a:p>
            </p:txBody>
          </p:sp>
        </p:grpSp>
      </p:grpSp>
      <p:grpSp>
        <p:nvGrpSpPr>
          <p:cNvPr id="11" name="组合 10"/>
          <p:cNvGrpSpPr/>
          <p:nvPr/>
        </p:nvGrpSpPr>
        <p:grpSpPr>
          <a:xfrm>
            <a:off x="7423007" y="1134921"/>
            <a:ext cx="1601741" cy="2656763"/>
            <a:chOff x="7542259" y="1169172"/>
            <a:chExt cx="1601741" cy="2656763"/>
          </a:xfrm>
        </p:grpSpPr>
        <p:pic>
          <p:nvPicPr>
            <p:cNvPr id="9" name="Picture 2" descr="http://www.xzwyu.com/data/attachment/portal/201503/04/150150bs9bckr6rprsrib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2259" y="1169172"/>
              <a:ext cx="1363239" cy="18257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42259" y="2994938"/>
              <a:ext cx="1601741" cy="830997"/>
            </a:xfrm>
            <a:prstGeom prst="rect">
              <a:avLst/>
            </a:prstGeom>
            <a:noFill/>
          </p:spPr>
          <p:txBody>
            <a:bodyPr wrap="square" rtlCol="0">
              <a:spAutoFit/>
            </a:bodyPr>
            <a:lstStyle/>
            <a:p>
              <a:r>
                <a:rPr lang="zh-CN" altLang="en-US" sz="1600" dirty="0" smtClean="0"/>
                <a:t>亚里士多德（</a:t>
              </a:r>
              <a:r>
                <a:rPr lang="en-US" altLang="zh-CN" sz="1600" dirty="0"/>
                <a:t>Aristotle</a:t>
              </a:r>
              <a:r>
                <a:rPr lang="zh-CN" altLang="en-US" sz="1600" dirty="0"/>
                <a:t>公元前</a:t>
              </a:r>
              <a:r>
                <a:rPr lang="en-US" altLang="zh-CN" sz="1600" dirty="0"/>
                <a:t>384~</a:t>
              </a:r>
              <a:r>
                <a:rPr lang="zh-CN" altLang="en-US" sz="1600" dirty="0"/>
                <a:t>前</a:t>
              </a:r>
              <a:r>
                <a:rPr lang="en-US" altLang="zh-CN" sz="1600" dirty="0"/>
                <a:t>322</a:t>
              </a:r>
              <a:r>
                <a:rPr lang="zh-CN" altLang="en-US" sz="1600" dirty="0" smtClean="0"/>
                <a:t>）</a:t>
              </a:r>
              <a:endParaRPr lang="zh-CN" altLang="en-US" sz="1600" dirty="0"/>
            </a:p>
          </p:txBody>
        </p:sp>
      </p:grpSp>
      <p:grpSp>
        <p:nvGrpSpPr>
          <p:cNvPr id="17" name="组合 16"/>
          <p:cNvGrpSpPr/>
          <p:nvPr/>
        </p:nvGrpSpPr>
        <p:grpSpPr>
          <a:xfrm>
            <a:off x="5302121" y="1076309"/>
            <a:ext cx="1825703" cy="2680769"/>
            <a:chOff x="5302121" y="1076309"/>
            <a:chExt cx="1825703" cy="2680769"/>
          </a:xfrm>
        </p:grpSpPr>
        <p:pic>
          <p:nvPicPr>
            <p:cNvPr id="8" name="Picture 5" descr="http://www.zzstep.com/bbs/eWebeditor/uploadfile/201205/201205040132206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2121" y="1076309"/>
              <a:ext cx="1825703" cy="18257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02121" y="2926081"/>
              <a:ext cx="1825703" cy="830997"/>
            </a:xfrm>
            <a:prstGeom prst="rect">
              <a:avLst/>
            </a:prstGeom>
            <a:noFill/>
            <a:ln w="19050">
              <a:noFill/>
            </a:ln>
          </p:spPr>
          <p:txBody>
            <a:bodyPr wrap="square" rtlCol="0">
              <a:spAutoFit/>
            </a:bodyPr>
            <a:lstStyle/>
            <a:p>
              <a:r>
                <a:rPr lang="zh-CN" altLang="en-US" sz="1600" dirty="0" smtClean="0"/>
                <a:t>发生月食时地球在月球上留下的影子说明大地是球形的</a:t>
              </a:r>
              <a:endParaRPr lang="zh-CN" altLang="en-US" sz="1600" dirty="0"/>
            </a:p>
          </p:txBody>
        </p:sp>
      </p:grpSp>
      <p:sp>
        <p:nvSpPr>
          <p:cNvPr id="14" name="TextBox 13"/>
          <p:cNvSpPr txBox="1"/>
          <p:nvPr/>
        </p:nvSpPr>
        <p:spPr>
          <a:xfrm>
            <a:off x="151437" y="316235"/>
            <a:ext cx="3470309" cy="523220"/>
          </a:xfrm>
          <a:prstGeom prst="rect">
            <a:avLst/>
          </a:prstGeom>
          <a:noFill/>
        </p:spPr>
        <p:txBody>
          <a:bodyPr wrap="square" rtlCol="0">
            <a:spAutoFit/>
          </a:bodyPr>
          <a:lstStyle/>
          <a:p>
            <a:r>
              <a:rPr lang="en-US" altLang="zh-CN" sz="2800" dirty="0" smtClean="0">
                <a:latin typeface="黑体" pitchFamily="49" charset="-122"/>
                <a:ea typeface="黑体" pitchFamily="49" charset="-122"/>
              </a:rPr>
              <a:t>1.</a:t>
            </a:r>
            <a:r>
              <a:rPr lang="zh-CN" altLang="en-US" sz="2800" dirty="0" smtClean="0">
                <a:latin typeface="黑体" pitchFamily="49" charset="-122"/>
                <a:ea typeface="黑体" pitchFamily="49" charset="-122"/>
              </a:rPr>
              <a:t>关于地球的形状</a:t>
            </a:r>
            <a:endParaRPr lang="zh-CN" altLang="en-US" sz="2800" dirty="0">
              <a:latin typeface="黑体" pitchFamily="49" charset="-122"/>
              <a:ea typeface="黑体" pitchFamily="49" charset="-122"/>
            </a:endParaRPr>
          </a:p>
        </p:txBody>
      </p:sp>
      <p:sp>
        <p:nvSpPr>
          <p:cNvPr id="4" name="TextBox 3"/>
          <p:cNvSpPr txBox="1"/>
          <p:nvPr/>
        </p:nvSpPr>
        <p:spPr>
          <a:xfrm>
            <a:off x="744995" y="3953414"/>
            <a:ext cx="1910069" cy="584775"/>
          </a:xfrm>
          <a:prstGeom prst="rect">
            <a:avLst/>
          </a:prstGeom>
          <a:noFill/>
        </p:spPr>
        <p:txBody>
          <a:bodyPr wrap="square" rtlCol="0">
            <a:spAutoFit/>
          </a:bodyPr>
          <a:lstStyle/>
          <a:p>
            <a:r>
              <a:rPr lang="zh-CN" altLang="en-US" sz="3200" b="1" dirty="0" smtClean="0">
                <a:solidFill>
                  <a:srgbClr val="0000FF"/>
                </a:solidFill>
                <a:latin typeface="黑体" pitchFamily="49" charset="-122"/>
                <a:ea typeface="黑体" pitchFamily="49" charset="-122"/>
              </a:rPr>
              <a:t>哲学思辨</a:t>
            </a:r>
            <a:endParaRPr lang="zh-CN" altLang="en-US" sz="3200" b="1" dirty="0">
              <a:solidFill>
                <a:srgbClr val="0000FF"/>
              </a:solidFill>
              <a:latin typeface="黑体" pitchFamily="49" charset="-122"/>
              <a:ea typeface="黑体" pitchFamily="49" charset="-122"/>
            </a:endParaRPr>
          </a:p>
        </p:txBody>
      </p:sp>
      <p:grpSp>
        <p:nvGrpSpPr>
          <p:cNvPr id="16" name="组合 15"/>
          <p:cNvGrpSpPr/>
          <p:nvPr/>
        </p:nvGrpSpPr>
        <p:grpSpPr>
          <a:xfrm>
            <a:off x="2594785" y="3926576"/>
            <a:ext cx="1833581" cy="584775"/>
            <a:chOff x="2594785" y="3926576"/>
            <a:chExt cx="1833581" cy="584775"/>
          </a:xfrm>
        </p:grpSpPr>
        <p:sp>
          <p:nvSpPr>
            <p:cNvPr id="15" name="TextBox 14"/>
            <p:cNvSpPr txBox="1"/>
            <p:nvPr/>
          </p:nvSpPr>
          <p:spPr>
            <a:xfrm>
              <a:off x="3223375" y="3926576"/>
              <a:ext cx="1204991" cy="584775"/>
            </a:xfrm>
            <a:prstGeom prst="rect">
              <a:avLst/>
            </a:prstGeom>
            <a:noFill/>
          </p:spPr>
          <p:txBody>
            <a:bodyPr wrap="square" rtlCol="0">
              <a:spAutoFit/>
            </a:bodyPr>
            <a:lstStyle/>
            <a:p>
              <a:r>
                <a:rPr lang="zh-CN" altLang="en-US" sz="3200" b="1" dirty="0" smtClean="0">
                  <a:solidFill>
                    <a:srgbClr val="0000FF"/>
                  </a:solidFill>
                  <a:latin typeface="黑体" pitchFamily="49" charset="-122"/>
                  <a:ea typeface="黑体" pitchFamily="49" charset="-122"/>
                </a:rPr>
                <a:t>求证</a:t>
              </a:r>
              <a:endParaRPr lang="zh-CN" altLang="en-US" sz="3200" b="1" dirty="0">
                <a:solidFill>
                  <a:srgbClr val="0000FF"/>
                </a:solidFill>
                <a:latin typeface="黑体" pitchFamily="49" charset="-122"/>
                <a:ea typeface="黑体" pitchFamily="49" charset="-122"/>
              </a:endParaRPr>
            </a:p>
          </p:txBody>
        </p:sp>
        <p:sp>
          <p:nvSpPr>
            <p:cNvPr id="13" name="右箭头 12"/>
            <p:cNvSpPr/>
            <p:nvPr/>
          </p:nvSpPr>
          <p:spPr>
            <a:xfrm>
              <a:off x="2594785" y="4114941"/>
              <a:ext cx="628590" cy="2617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灯片编号占位符 17"/>
          <p:cNvSpPr>
            <a:spLocks noGrp="1"/>
          </p:cNvSpPr>
          <p:nvPr>
            <p:ph type="sldNum" sz="quarter" idx="12"/>
          </p:nvPr>
        </p:nvSpPr>
        <p:spPr/>
        <p:txBody>
          <a:bodyPr/>
          <a:lstStyle/>
          <a:p>
            <a:pPr>
              <a:defRPr/>
            </a:pPr>
            <a:fld id="{A22EFB8F-EEA6-4E91-908F-962740775DA0}" type="slidenum">
              <a:rPr lang="zh-CN" altLang="en-US" smtClean="0"/>
              <a:pPr>
                <a:defRPr/>
              </a:pPr>
              <a:t>4</a:t>
            </a:fld>
            <a:endParaRPr lang="zh-CN" altLang="en-US" dirty="0"/>
          </a:p>
        </p:txBody>
      </p:sp>
    </p:spTree>
    <p:custDataLst>
      <p:tags r:id="rId1"/>
    </p:custDataLst>
    <p:extLst>
      <p:ext uri="{BB962C8B-B14F-4D97-AF65-F5344CB8AC3E}">
        <p14:creationId xmlns:p14="http://schemas.microsoft.com/office/powerpoint/2010/main" val="535412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2112" y="409632"/>
            <a:ext cx="5613400" cy="520438"/>
          </a:xfrm>
          <a:prstGeom prst="rect">
            <a:avLst/>
          </a:prstGeom>
        </p:spPr>
        <p:txBody>
          <a:bodyPr/>
          <a:lst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charset="-122"/>
                <a:cs typeface="+mj-cs"/>
              </a:defRPr>
            </a:lvl1pPr>
            <a:lvl2pPr algn="l" defTabSz="685800" rtl="0" eaLnBrk="0" fontAlgn="base" hangingPunct="0">
              <a:spcBef>
                <a:spcPct val="0"/>
              </a:spcBef>
              <a:spcAft>
                <a:spcPct val="0"/>
              </a:spcAft>
              <a:defRPr b="1">
                <a:solidFill>
                  <a:schemeClr val="tx1"/>
                </a:solidFill>
                <a:latin typeface="Arial" charset="0"/>
                <a:ea typeface="微软雅黑" pitchFamily="34" charset="-122"/>
              </a:defRPr>
            </a:lvl2pPr>
            <a:lvl3pPr algn="l" defTabSz="685800" rtl="0" eaLnBrk="0" fontAlgn="base" hangingPunct="0">
              <a:spcBef>
                <a:spcPct val="0"/>
              </a:spcBef>
              <a:spcAft>
                <a:spcPct val="0"/>
              </a:spcAft>
              <a:defRPr b="1">
                <a:solidFill>
                  <a:schemeClr val="tx1"/>
                </a:solidFill>
                <a:latin typeface="Arial" charset="0"/>
                <a:ea typeface="微软雅黑" pitchFamily="34" charset="-122"/>
              </a:defRPr>
            </a:lvl3pPr>
            <a:lvl4pPr algn="l" defTabSz="685800" rtl="0" eaLnBrk="0" fontAlgn="base" hangingPunct="0">
              <a:spcBef>
                <a:spcPct val="0"/>
              </a:spcBef>
              <a:spcAft>
                <a:spcPct val="0"/>
              </a:spcAft>
              <a:defRPr b="1">
                <a:solidFill>
                  <a:schemeClr val="tx1"/>
                </a:solidFill>
                <a:latin typeface="Arial" charset="0"/>
                <a:ea typeface="微软雅黑" pitchFamily="34" charset="-122"/>
              </a:defRPr>
            </a:lvl4pPr>
            <a:lvl5pPr algn="l" defTabSz="685800" rtl="0" eaLnBrk="0" fontAlgn="base" hangingPunct="0">
              <a:spcBef>
                <a:spcPct val="0"/>
              </a:spcBef>
              <a:spcAft>
                <a:spcPct val="0"/>
              </a:spcAft>
              <a:defRPr b="1">
                <a:solidFill>
                  <a:schemeClr val="tx1"/>
                </a:solidFill>
                <a:latin typeface="Arial" charset="0"/>
                <a:ea typeface="微软雅黑" pitchFamily="34" charset="-122"/>
              </a:defRPr>
            </a:lvl5pPr>
            <a:lvl6pPr marL="457200" algn="l" defTabSz="685800" rtl="0" fontAlgn="base">
              <a:spcBef>
                <a:spcPct val="0"/>
              </a:spcBef>
              <a:spcAft>
                <a:spcPct val="0"/>
              </a:spcAft>
              <a:defRPr b="1">
                <a:solidFill>
                  <a:schemeClr val="tx1"/>
                </a:solidFill>
                <a:latin typeface="Arial" charset="0"/>
                <a:ea typeface="微软雅黑" pitchFamily="34" charset="-122"/>
              </a:defRPr>
            </a:lvl6pPr>
            <a:lvl7pPr marL="914400" algn="l" defTabSz="685800" rtl="0" fontAlgn="base">
              <a:spcBef>
                <a:spcPct val="0"/>
              </a:spcBef>
              <a:spcAft>
                <a:spcPct val="0"/>
              </a:spcAft>
              <a:defRPr b="1">
                <a:solidFill>
                  <a:schemeClr val="tx1"/>
                </a:solidFill>
                <a:latin typeface="Arial" charset="0"/>
                <a:ea typeface="微软雅黑" pitchFamily="34" charset="-122"/>
              </a:defRPr>
            </a:lvl7pPr>
            <a:lvl8pPr marL="1371600" algn="l" defTabSz="685800" rtl="0" fontAlgn="base">
              <a:spcBef>
                <a:spcPct val="0"/>
              </a:spcBef>
              <a:spcAft>
                <a:spcPct val="0"/>
              </a:spcAft>
              <a:defRPr b="1">
                <a:solidFill>
                  <a:schemeClr val="tx1"/>
                </a:solidFill>
                <a:latin typeface="Arial" charset="0"/>
                <a:ea typeface="微软雅黑" pitchFamily="34" charset="-122"/>
              </a:defRPr>
            </a:lvl8pPr>
            <a:lvl9pPr marL="1828800" algn="l" defTabSz="685800" rtl="0" fontAlgn="base">
              <a:spcBef>
                <a:spcPct val="0"/>
              </a:spcBef>
              <a:spcAft>
                <a:spcPct val="0"/>
              </a:spcAft>
              <a:defRPr b="1">
                <a:solidFill>
                  <a:schemeClr val="tx1"/>
                </a:solidFill>
                <a:latin typeface="Arial" charset="0"/>
                <a:ea typeface="微软雅黑" pitchFamily="34" charset="-122"/>
              </a:defRPr>
            </a:lvl9pPr>
          </a:lstStyle>
          <a:p>
            <a:r>
              <a:rPr lang="zh-CN" altLang="en-US" sz="2800" dirty="0" smtClean="0">
                <a:solidFill>
                  <a:srgbClr val="FF0000"/>
                </a:solidFill>
              </a:rPr>
              <a:t>埃拉托色尼测量地球圆周长</a:t>
            </a:r>
            <a:endParaRPr lang="zh-CN" altLang="en-US" sz="2800" dirty="0">
              <a:solidFill>
                <a:srgbClr val="FF0000"/>
              </a:solidFill>
            </a:endParaRPr>
          </a:p>
        </p:txBody>
      </p:sp>
      <p:sp>
        <p:nvSpPr>
          <p:cNvPr id="3" name="Rectangle 3"/>
          <p:cNvSpPr>
            <a:spLocks noChangeArrowheads="1"/>
          </p:cNvSpPr>
          <p:nvPr/>
        </p:nvSpPr>
        <p:spPr bwMode="auto">
          <a:xfrm>
            <a:off x="94150" y="930070"/>
            <a:ext cx="609733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spcBef>
                <a:spcPct val="20000"/>
              </a:spcBef>
            </a:pPr>
            <a:r>
              <a:rPr lang="zh-CN" altLang="en-US" b="1" dirty="0" smtClean="0">
                <a:latin typeface="Gulim" pitchFamily="34" charset="-127"/>
              </a:rPr>
              <a:t>   在埃及一个名叫</a:t>
            </a:r>
            <a:r>
              <a:rPr lang="zh-CN" altLang="en-US" b="1" i="0" dirty="0" smtClean="0">
                <a:latin typeface="宋体"/>
              </a:rPr>
              <a:t>“</a:t>
            </a:r>
            <a:r>
              <a:rPr lang="zh-CN" altLang="en-US" b="1" i="0" dirty="0" smtClean="0">
                <a:latin typeface="Gulim" pitchFamily="34" charset="-127"/>
              </a:rPr>
              <a:t>阿斯旺</a:t>
            </a:r>
            <a:r>
              <a:rPr lang="zh-CN" altLang="en-US" b="1" i="0" dirty="0" smtClean="0">
                <a:latin typeface="宋体"/>
              </a:rPr>
              <a:t>”的</a:t>
            </a:r>
            <a:r>
              <a:rPr lang="zh-CN" altLang="en-US" b="1" i="0" dirty="0" smtClean="0">
                <a:latin typeface="Gulim" pitchFamily="34" charset="-127"/>
              </a:rPr>
              <a:t>小镇</a:t>
            </a:r>
            <a:r>
              <a:rPr lang="en-US" altLang="zh-CN" b="1" i="0" dirty="0" smtClean="0">
                <a:latin typeface="Gulim" pitchFamily="34" charset="-127"/>
              </a:rPr>
              <a:t>,</a:t>
            </a:r>
            <a:r>
              <a:rPr lang="zh-CN" altLang="en-US" b="1" i="0" dirty="0" smtClean="0">
                <a:latin typeface="Gulim" pitchFamily="34" charset="-127"/>
              </a:rPr>
              <a:t>夏至这天的正午，太阳高悬，物体没有留下影子</a:t>
            </a:r>
            <a:r>
              <a:rPr lang="zh-CN" altLang="en-US" b="1" i="0" dirty="0">
                <a:latin typeface="Gulim" pitchFamily="34" charset="-127"/>
              </a:rPr>
              <a:t>，阳光</a:t>
            </a:r>
            <a:r>
              <a:rPr lang="zh-CN" altLang="en-US" b="1" i="0" dirty="0" smtClean="0">
                <a:latin typeface="Gulim" pitchFamily="34" charset="-127"/>
              </a:rPr>
              <a:t>直射进井底。几年后 的同一天，他来到</a:t>
            </a:r>
            <a:r>
              <a:rPr lang="zh-CN" altLang="en-US" b="1" dirty="0" smtClean="0"/>
              <a:t>阿</a:t>
            </a:r>
            <a:r>
              <a:rPr lang="zh-CN" altLang="en-US" b="1" dirty="0"/>
              <a:t>斯旺</a:t>
            </a:r>
            <a:r>
              <a:rPr lang="zh-CN" altLang="en-US" b="1" dirty="0" smtClean="0"/>
              <a:t>正北同一经线上的亚历山大里亚城，发现正午的阳光与竖直方向成</a:t>
            </a:r>
            <a:r>
              <a:rPr lang="en-US" altLang="zh-CN" b="1" dirty="0" smtClean="0"/>
              <a:t>7.2°</a:t>
            </a:r>
            <a:r>
              <a:rPr lang="zh-CN" altLang="en-US" b="1" dirty="0" smtClean="0"/>
              <a:t>。</a:t>
            </a:r>
            <a:endParaRPr lang="zh-CN" altLang="en-US" b="1" i="0" dirty="0">
              <a:latin typeface="Gulim" pitchFamily="34" charset="-127"/>
            </a:endParaRPr>
          </a:p>
        </p:txBody>
      </p:sp>
      <p:grpSp>
        <p:nvGrpSpPr>
          <p:cNvPr id="7" name="组合 6"/>
          <p:cNvGrpSpPr/>
          <p:nvPr/>
        </p:nvGrpSpPr>
        <p:grpSpPr>
          <a:xfrm>
            <a:off x="6079025" y="544199"/>
            <a:ext cx="2952750" cy="2211368"/>
            <a:chOff x="6067425" y="776308"/>
            <a:chExt cx="2952750" cy="2211368"/>
          </a:xfrm>
        </p:grpSpPr>
        <p:pic>
          <p:nvPicPr>
            <p:cNvPr id="2054" name="Picture 6" descr="http://dingyue.ws.126.net/IU2zkrxiKcl4Yq8afiSZOtpoxur1c9iQrPF4sCAmYJggc15591767961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7425" y="776308"/>
              <a:ext cx="2952750" cy="22113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a:off x="7105650" y="836634"/>
              <a:ext cx="876300" cy="6762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弧形 5"/>
            <p:cNvSpPr/>
            <p:nvPr/>
          </p:nvSpPr>
          <p:spPr>
            <a:xfrm rot="7210099">
              <a:off x="7465400" y="1116338"/>
              <a:ext cx="180000" cy="104970"/>
            </a:xfrm>
            <a:prstGeom prst="arc">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6" name="组合 15"/>
          <p:cNvGrpSpPr/>
          <p:nvPr/>
        </p:nvGrpSpPr>
        <p:grpSpPr>
          <a:xfrm>
            <a:off x="7555399" y="2849513"/>
            <a:ext cx="1228725" cy="2019300"/>
            <a:chOff x="6929437" y="3124200"/>
            <a:chExt cx="1228725" cy="2019300"/>
          </a:xfrm>
        </p:grpSpPr>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437" y="3124200"/>
              <a:ext cx="122872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接连接符 8"/>
            <p:cNvCxnSpPr/>
            <p:nvPr/>
          </p:nvCxnSpPr>
          <p:spPr>
            <a:xfrm flipH="1">
              <a:off x="7147110" y="3295650"/>
              <a:ext cx="254370" cy="1409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1020000" flipH="1">
              <a:off x="7206606" y="3924300"/>
              <a:ext cx="1143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6357975" y="3276741"/>
            <a:ext cx="1118420" cy="1153922"/>
            <a:chOff x="6357975" y="3276741"/>
            <a:chExt cx="1118420" cy="1153922"/>
          </a:xfrm>
        </p:grpSpPr>
        <p:graphicFrame>
          <p:nvGraphicFramePr>
            <p:cNvPr id="17" name="对象 16"/>
            <p:cNvGraphicFramePr>
              <a:graphicFrameLocks noChangeAspect="1"/>
            </p:cNvGraphicFramePr>
            <p:nvPr>
              <p:extLst>
                <p:ext uri="{D42A27DB-BD31-4B8C-83A1-F6EECF244321}">
                  <p14:modId xmlns:p14="http://schemas.microsoft.com/office/powerpoint/2010/main" val="4037695085"/>
                </p:ext>
              </p:extLst>
            </p:nvPr>
          </p:nvGraphicFramePr>
          <p:xfrm>
            <a:off x="6357975" y="3276741"/>
            <a:ext cx="1118420" cy="722313"/>
          </p:xfrm>
          <a:graphic>
            <a:graphicData uri="http://schemas.openxmlformats.org/presentationml/2006/ole">
              <mc:AlternateContent xmlns:mc="http://schemas.openxmlformats.org/markup-compatibility/2006">
                <mc:Choice xmlns:v="urn:schemas-microsoft-com:vml" Requires="v">
                  <p:oleObj spid="_x0000_s2181" name="Equation" r:id="rId6" imgW="609480" imgH="393480" progId="">
                    <p:embed/>
                  </p:oleObj>
                </mc:Choice>
                <mc:Fallback>
                  <p:oleObj name="Equation" r:id="rId6" imgW="609480" imgH="393480" progId="">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7975" y="3276741"/>
                          <a:ext cx="111842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3268041508"/>
                </p:ext>
              </p:extLst>
            </p:nvPr>
          </p:nvGraphicFramePr>
          <p:xfrm>
            <a:off x="6461000" y="4103638"/>
            <a:ext cx="909638" cy="327025"/>
          </p:xfrm>
          <a:graphic>
            <a:graphicData uri="http://schemas.openxmlformats.org/presentationml/2006/ole">
              <mc:AlternateContent xmlns:mc="http://schemas.openxmlformats.org/markup-compatibility/2006">
                <mc:Choice xmlns:v="urn:schemas-microsoft-com:vml" Requires="v">
                  <p:oleObj spid="_x0000_s2182" name="Equation" r:id="rId8" imgW="495000" imgH="177480" progId="">
                    <p:embed/>
                  </p:oleObj>
                </mc:Choice>
                <mc:Fallback>
                  <p:oleObj name="Equation" r:id="rId8" imgW="495000" imgH="177480" progId="">
                    <p:embed/>
                    <p:pic>
                      <p:nvPicPr>
                        <p:cNvPr id="0"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1000" y="4103638"/>
                          <a:ext cx="909638"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 name="灯片编号占位符 3"/>
          <p:cNvSpPr>
            <a:spLocks noGrp="1"/>
          </p:cNvSpPr>
          <p:nvPr>
            <p:ph type="sldNum" sz="quarter" idx="12"/>
          </p:nvPr>
        </p:nvSpPr>
        <p:spPr>
          <a:xfrm>
            <a:off x="6876893" y="4749750"/>
            <a:ext cx="2025650" cy="238125"/>
          </a:xfrm>
        </p:spPr>
        <p:txBody>
          <a:bodyPr/>
          <a:lstStyle/>
          <a:p>
            <a:pPr>
              <a:defRPr/>
            </a:pPr>
            <a:fld id="{A22EFB8F-EEA6-4E91-908F-962740775DA0}" type="slidenum">
              <a:rPr lang="zh-CN" altLang="en-US" smtClean="0"/>
              <a:pPr>
                <a:defRPr/>
              </a:pPr>
              <a:t>5</a:t>
            </a:fld>
            <a:endParaRPr lang="zh-CN" altLang="en-US" dirty="0"/>
          </a:p>
        </p:txBody>
      </p:sp>
      <p:sp>
        <p:nvSpPr>
          <p:cNvPr id="8" name="矩形 7"/>
          <p:cNvSpPr/>
          <p:nvPr/>
        </p:nvSpPr>
        <p:spPr>
          <a:xfrm>
            <a:off x="232773" y="3423060"/>
            <a:ext cx="6086313" cy="1052596"/>
          </a:xfrm>
          <a:prstGeom prst="rect">
            <a:avLst/>
          </a:prstGeom>
        </p:spPr>
        <p:txBody>
          <a:bodyPr wrap="square">
            <a:spAutoFit/>
          </a:bodyPr>
          <a:lstStyle/>
          <a:p>
            <a:pPr lvl="0">
              <a:lnSpc>
                <a:spcPct val="130000"/>
              </a:lnSpc>
              <a:spcBef>
                <a:spcPct val="20000"/>
              </a:spcBef>
            </a:pPr>
            <a:r>
              <a:rPr lang="zh-CN" altLang="en-US" b="1" dirty="0" smtClean="0"/>
              <a:t>  随后他</a:t>
            </a:r>
            <a:r>
              <a:rPr lang="zh-CN" altLang="en-US" b="1" dirty="0"/>
              <a:t>测出了</a:t>
            </a:r>
            <a:r>
              <a:rPr lang="zh-CN" altLang="en-US" b="1" dirty="0" smtClean="0"/>
              <a:t>两地的</a:t>
            </a:r>
            <a:r>
              <a:rPr lang="zh-CN" altLang="en-US" b="1" dirty="0"/>
              <a:t>距离</a:t>
            </a:r>
            <a:r>
              <a:rPr lang="en-US" altLang="zh-CN" b="1" i="1" dirty="0">
                <a:latin typeface="Times New Roman" pitchFamily="18" charset="0"/>
                <a:cs typeface="Times New Roman" pitchFamily="18" charset="0"/>
              </a:rPr>
              <a:t>d</a:t>
            </a:r>
            <a:r>
              <a:rPr lang="en-US" altLang="zh-CN" b="1" dirty="0" smtClean="0"/>
              <a:t>,</a:t>
            </a:r>
            <a:r>
              <a:rPr lang="zh-CN" altLang="en-US" b="1" dirty="0" smtClean="0"/>
              <a:t>并根据圆周角</a:t>
            </a:r>
            <a:r>
              <a:rPr lang="en-US" altLang="zh-CN" b="1" dirty="0" smtClean="0"/>
              <a:t>360°</a:t>
            </a:r>
            <a:r>
              <a:rPr lang="zh-CN" altLang="en-US" b="1" dirty="0" smtClean="0"/>
              <a:t>，计算</a:t>
            </a:r>
            <a:r>
              <a:rPr lang="zh-CN" altLang="en-US" b="1" dirty="0"/>
              <a:t>出了地球的周长</a:t>
            </a:r>
            <a:r>
              <a:rPr lang="en-US" altLang="zh-CN" b="1" i="1" dirty="0">
                <a:latin typeface="Times New Roman" pitchFamily="18" charset="0"/>
                <a:cs typeface="Times New Roman" pitchFamily="18" charset="0"/>
              </a:rPr>
              <a:t>l</a:t>
            </a:r>
            <a:r>
              <a:rPr lang="zh-CN" altLang="en-US" b="1" dirty="0"/>
              <a:t>。</a:t>
            </a:r>
            <a:endParaRPr lang="zh-CN" altLang="en-US" b="1" dirty="0">
              <a:latin typeface="Gulim" pitchFamily="34" charset="-127"/>
            </a:endParaRPr>
          </a:p>
        </p:txBody>
      </p:sp>
    </p:spTree>
    <p:custDataLst>
      <p:tags r:id="rId2"/>
    </p:custDataLst>
    <p:extLst>
      <p:ext uri="{BB962C8B-B14F-4D97-AF65-F5344CB8AC3E}">
        <p14:creationId xmlns:p14="http://schemas.microsoft.com/office/powerpoint/2010/main" val="4205655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yunkucn.com/file/image/pic/3a1694514039n799760682c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787" y="280025"/>
            <a:ext cx="46101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ingyue.ws.126.net/DnNpu9ZFx5ZsXXK5X0Epq6xfnJ2TrYxXh6OUFfZ4wjHWJ1569650637893compressfla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931" y="474137"/>
            <a:ext cx="1640268" cy="19573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2331" y="2431524"/>
            <a:ext cx="1741868" cy="830997"/>
          </a:xfrm>
          <a:prstGeom prst="rect">
            <a:avLst/>
          </a:prstGeom>
          <a:noFill/>
        </p:spPr>
        <p:txBody>
          <a:bodyPr wrap="square" rtlCol="0">
            <a:spAutoFit/>
          </a:bodyPr>
          <a:lstStyle/>
          <a:p>
            <a:r>
              <a:rPr lang="zh-CN" altLang="en-US" sz="1600" dirty="0">
                <a:latin typeface="楷体" pitchFamily="49" charset="-122"/>
                <a:ea typeface="楷体" pitchFamily="49" charset="-122"/>
              </a:rPr>
              <a:t>斐迪南</a:t>
            </a:r>
            <a:r>
              <a:rPr lang="en-US" altLang="zh-CN" sz="1600" dirty="0">
                <a:latin typeface="楷体" pitchFamily="49" charset="-122"/>
                <a:ea typeface="楷体" pitchFamily="49" charset="-122"/>
              </a:rPr>
              <a:t>·</a:t>
            </a:r>
            <a:r>
              <a:rPr lang="zh-CN" altLang="en-US" sz="1600" dirty="0" smtClean="0">
                <a:latin typeface="楷体" pitchFamily="49" charset="-122"/>
                <a:ea typeface="楷体" pitchFamily="49" charset="-122"/>
              </a:rPr>
              <a:t>麦哲伦</a:t>
            </a:r>
            <a:r>
              <a:rPr lang="en-US" altLang="zh-CN" sz="1600" dirty="0" smtClean="0">
                <a:latin typeface="楷体" pitchFamily="49" charset="-122"/>
                <a:ea typeface="楷体" pitchFamily="49" charset="-122"/>
              </a:rPr>
              <a:t>(1480-1521)</a:t>
            </a:r>
            <a:r>
              <a:rPr lang="zh-CN" altLang="en-US" sz="1600" dirty="0" smtClean="0">
                <a:latin typeface="楷体" pitchFamily="49" charset="-122"/>
                <a:ea typeface="楷体" pitchFamily="49" charset="-122"/>
              </a:rPr>
              <a:t>，葡萄牙航海家</a:t>
            </a:r>
            <a:endParaRPr lang="zh-CN" altLang="en-US" sz="1600" dirty="0">
              <a:latin typeface="楷体" pitchFamily="49" charset="-122"/>
              <a:ea typeface="楷体" pitchFamily="49" charset="-122"/>
            </a:endParaRPr>
          </a:p>
        </p:txBody>
      </p:sp>
      <p:sp>
        <p:nvSpPr>
          <p:cNvPr id="3" name="TextBox 2"/>
          <p:cNvSpPr txBox="1"/>
          <p:nvPr/>
        </p:nvSpPr>
        <p:spPr>
          <a:xfrm>
            <a:off x="712331" y="3262521"/>
            <a:ext cx="7076594" cy="954107"/>
          </a:xfrm>
          <a:prstGeom prst="rect">
            <a:avLst/>
          </a:prstGeom>
          <a:noFill/>
        </p:spPr>
        <p:txBody>
          <a:bodyPr wrap="square" rtlCol="0">
            <a:spAutoFit/>
          </a:bodyPr>
          <a:lstStyle/>
          <a:p>
            <a:r>
              <a:rPr lang="en-US" altLang="zh-CN" sz="2800" dirty="0">
                <a:latin typeface="楷体" pitchFamily="49" charset="-122"/>
                <a:ea typeface="楷体" pitchFamily="49" charset="-122"/>
              </a:rPr>
              <a:t>1519</a:t>
            </a:r>
            <a:r>
              <a:rPr lang="zh-CN" altLang="en-US" sz="2800" dirty="0">
                <a:latin typeface="楷体" pitchFamily="49" charset="-122"/>
                <a:ea typeface="楷体" pitchFamily="49" charset="-122"/>
              </a:rPr>
              <a:t>年</a:t>
            </a:r>
            <a:r>
              <a:rPr lang="en-US" altLang="zh-CN" sz="2800" dirty="0">
                <a:latin typeface="楷体" pitchFamily="49" charset="-122"/>
                <a:ea typeface="楷体" pitchFamily="49" charset="-122"/>
              </a:rPr>
              <a:t>-1522</a:t>
            </a:r>
            <a:r>
              <a:rPr lang="zh-CN" altLang="en-US" sz="2800" dirty="0">
                <a:latin typeface="楷体" pitchFamily="49" charset="-122"/>
                <a:ea typeface="楷体" pitchFamily="49" charset="-122"/>
              </a:rPr>
              <a:t>年</a:t>
            </a:r>
            <a:r>
              <a:rPr lang="en-US" altLang="zh-CN" sz="2800" dirty="0">
                <a:latin typeface="楷体" pitchFamily="49" charset="-122"/>
                <a:ea typeface="楷体" pitchFamily="49" charset="-122"/>
              </a:rPr>
              <a:t>9</a:t>
            </a:r>
            <a:r>
              <a:rPr lang="zh-CN" altLang="en-US" sz="2800" dirty="0">
                <a:latin typeface="楷体" pitchFamily="49" charset="-122"/>
                <a:ea typeface="楷体" pitchFamily="49" charset="-122"/>
              </a:rPr>
              <a:t>月船队</a:t>
            </a:r>
            <a:r>
              <a:rPr lang="zh-CN" altLang="en-US" sz="2800" dirty="0" smtClean="0">
                <a:latin typeface="楷体" pitchFamily="49" charset="-122"/>
                <a:ea typeface="楷体" pitchFamily="49" charset="-122"/>
              </a:rPr>
              <a:t>完成人类首次环球航行，大地是球体的观念已被完全证实。</a:t>
            </a:r>
            <a:endParaRPr lang="zh-CN" altLang="en-US" sz="2800" dirty="0">
              <a:latin typeface="楷体" pitchFamily="49" charset="-122"/>
              <a:ea typeface="楷体" pitchFamily="49" charset="-122"/>
            </a:endParaRPr>
          </a:p>
        </p:txBody>
      </p:sp>
      <p:sp>
        <p:nvSpPr>
          <p:cNvPr id="4" name="灯片编号占位符 3"/>
          <p:cNvSpPr>
            <a:spLocks noGrp="1"/>
          </p:cNvSpPr>
          <p:nvPr>
            <p:ph type="sldNum" sz="quarter" idx="12"/>
          </p:nvPr>
        </p:nvSpPr>
        <p:spPr/>
        <p:txBody>
          <a:bodyPr/>
          <a:lstStyle/>
          <a:p>
            <a:pPr>
              <a:defRPr/>
            </a:pPr>
            <a:fld id="{A22EFB8F-EEA6-4E91-908F-962740775DA0}" type="slidenum">
              <a:rPr lang="zh-CN" altLang="en-US" smtClean="0"/>
              <a:pPr>
                <a:defRPr/>
              </a:pPr>
              <a:t>6</a:t>
            </a:fld>
            <a:endParaRPr lang="zh-CN" altLang="en-US" dirty="0"/>
          </a:p>
        </p:txBody>
      </p:sp>
    </p:spTree>
    <p:extLst>
      <p:ext uri="{BB962C8B-B14F-4D97-AF65-F5344CB8AC3E}">
        <p14:creationId xmlns:p14="http://schemas.microsoft.com/office/powerpoint/2010/main" val="3185204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790" y="756492"/>
            <a:ext cx="3061428" cy="220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072" y="3066966"/>
            <a:ext cx="2587673" cy="2012635"/>
          </a:xfrm>
          <a:prstGeom prst="rect">
            <a:avLst/>
          </a:prstGeom>
        </p:spPr>
      </p:pic>
      <p:grpSp>
        <p:nvGrpSpPr>
          <p:cNvPr id="5" name="组合 4"/>
          <p:cNvGrpSpPr/>
          <p:nvPr/>
        </p:nvGrpSpPr>
        <p:grpSpPr>
          <a:xfrm>
            <a:off x="4230477" y="709630"/>
            <a:ext cx="4913523" cy="4002565"/>
            <a:chOff x="4230477" y="709630"/>
            <a:chExt cx="4913523" cy="4002565"/>
          </a:xfrm>
        </p:grpSpPr>
        <p:sp>
          <p:nvSpPr>
            <p:cNvPr id="2" name="TextBox 1"/>
            <p:cNvSpPr txBox="1"/>
            <p:nvPr/>
          </p:nvSpPr>
          <p:spPr>
            <a:xfrm>
              <a:off x="4230477" y="3388756"/>
              <a:ext cx="4913523" cy="1323439"/>
            </a:xfrm>
            <a:prstGeom prst="rect">
              <a:avLst/>
            </a:prstGeom>
            <a:noFill/>
          </p:spPr>
          <p:txBody>
            <a:bodyPr wrap="square" rtlCol="0">
              <a:spAutoFit/>
            </a:bodyPr>
            <a:lstStyle/>
            <a:p>
              <a:r>
                <a:rPr lang="zh-CN" altLang="en-US" sz="2000" b="1" dirty="0" smtClean="0"/>
                <a:t>天球每一昼夜旋转一周，天上的恒星相对位置不变，天球旋转轴的北极在北极星附近，一切天体都参与天球的周日运动，方向从东向西。</a:t>
              </a:r>
              <a:endParaRPr lang="zh-CN" altLang="en-US" sz="2000" b="1" dirty="0"/>
            </a:p>
          </p:txBody>
        </p:sp>
        <p:pic>
          <p:nvPicPr>
            <p:cNvPr id="8" name="Picture 4" descr="https://wkretype.bdimg.com/retype/zoom/47860f11581b6bd97f19ea80?pn=34&amp;o=jpg_6&amp;md5sum=a927574ed1dd389e162e3d10be90cb14&amp;sign=6534acd09e&amp;png=2665443-2982605&amp;jpg=4546385-47102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771" y="709630"/>
              <a:ext cx="3190698" cy="250197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19923" y="186410"/>
            <a:ext cx="3899972" cy="523220"/>
          </a:xfrm>
          <a:prstGeom prst="rect">
            <a:avLst/>
          </a:prstGeom>
          <a:noFill/>
        </p:spPr>
        <p:txBody>
          <a:bodyPr wrap="square" rtlCol="0">
            <a:spAutoFit/>
          </a:bodyPr>
          <a:lstStyle/>
          <a:p>
            <a:r>
              <a:rPr lang="en-US" altLang="zh-CN" sz="2800" dirty="0" smtClean="0">
                <a:latin typeface="黑体" pitchFamily="49" charset="-122"/>
                <a:ea typeface="黑体" pitchFamily="49" charset="-122"/>
              </a:rPr>
              <a:t>2.</a:t>
            </a:r>
            <a:r>
              <a:rPr lang="zh-CN" altLang="en-US" sz="2800" dirty="0" smtClean="0">
                <a:latin typeface="黑体" pitchFamily="49" charset="-122"/>
                <a:ea typeface="黑体" pitchFamily="49" charset="-122"/>
              </a:rPr>
              <a:t>关于行星运动的研究</a:t>
            </a:r>
            <a:endParaRPr lang="zh-CN" altLang="en-US" sz="2800" dirty="0">
              <a:latin typeface="黑体" pitchFamily="49" charset="-122"/>
              <a:ea typeface="黑体" pitchFamily="49" charset="-122"/>
            </a:endParaRPr>
          </a:p>
        </p:txBody>
      </p:sp>
      <p:sp>
        <p:nvSpPr>
          <p:cNvPr id="4" name="灯片编号占位符 3"/>
          <p:cNvSpPr>
            <a:spLocks noGrp="1"/>
          </p:cNvSpPr>
          <p:nvPr>
            <p:ph type="sldNum" sz="quarter" idx="12"/>
          </p:nvPr>
        </p:nvSpPr>
        <p:spPr/>
        <p:txBody>
          <a:bodyPr/>
          <a:lstStyle/>
          <a:p>
            <a:pPr>
              <a:defRPr/>
            </a:pPr>
            <a:fld id="{A22EFB8F-EEA6-4E91-908F-962740775DA0}" type="slidenum">
              <a:rPr lang="zh-CN" altLang="en-US" smtClean="0"/>
              <a:pPr>
                <a:defRPr/>
              </a:pPr>
              <a:t>7</a:t>
            </a:fld>
            <a:endParaRPr lang="zh-CN" altLang="en-US" dirty="0"/>
          </a:p>
        </p:txBody>
      </p:sp>
    </p:spTree>
    <p:custDataLst>
      <p:tags r:id="rId1"/>
    </p:custDataLst>
    <p:extLst>
      <p:ext uri="{BB962C8B-B14F-4D97-AF65-F5344CB8AC3E}">
        <p14:creationId xmlns:p14="http://schemas.microsoft.com/office/powerpoint/2010/main" val="2551507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5425" y="1417102"/>
            <a:ext cx="4572001" cy="2366962"/>
          </a:xfrm>
          <a:prstGeom prst="rect">
            <a:avLst/>
          </a:prstGeom>
        </p:spPr>
        <p:txBody>
          <a:bodyPr/>
          <a:lstStyle>
            <a:lvl1pPr marL="1714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1pPr>
            <a:lvl2pPr marL="514350" indent="-171450" algn="l" defTabSz="685800" rtl="0" eaLnBrk="0" fontAlgn="base" hangingPunct="0">
              <a:lnSpc>
                <a:spcPct val="130000"/>
              </a:lnSpc>
              <a:spcBef>
                <a:spcPct val="0"/>
              </a:spcBef>
              <a:spcAft>
                <a:spcPts val="1000"/>
              </a:spcAft>
              <a:buFont typeface="Arial" charset="0"/>
              <a:buChar char="•"/>
              <a:tabLst>
                <a:tab pos="1206500" algn="l"/>
              </a:tabLst>
              <a:defRPr sz="1200" kern="1200" spc="150">
                <a:solidFill>
                  <a:schemeClr val="tx1"/>
                </a:solidFill>
                <a:latin typeface="Arial" panose="020B0604020202020204" pitchFamily="34" charset="0"/>
                <a:ea typeface="微软雅黑" panose="020B0503020204020204" charset="-122"/>
                <a:cs typeface="+mn-cs"/>
              </a:defRPr>
            </a:lvl2pPr>
            <a:lvl3pPr marL="8572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3pPr>
            <a:lvl4pPr marL="12001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4pPr>
            <a:lvl5pPr marL="15430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90600" lvl="1" indent="-533400">
              <a:lnSpc>
                <a:spcPct val="100000"/>
              </a:lnSpc>
              <a:spcBef>
                <a:spcPts val="1200"/>
              </a:spcBef>
              <a:spcAft>
                <a:spcPts val="600"/>
              </a:spcAft>
              <a:buFontTx/>
              <a:buAutoNum type="arabicPeriod"/>
            </a:pPr>
            <a:r>
              <a:rPr lang="zh-CN" altLang="en-US" sz="3200" dirty="0" smtClean="0">
                <a:latin typeface="华文新魏" pitchFamily="2" charset="-122"/>
                <a:ea typeface="华文新魏" pitchFamily="2" charset="-122"/>
              </a:rPr>
              <a:t>顺行：</a:t>
            </a:r>
            <a:r>
              <a:rPr lang="zh-CN" altLang="en-US" sz="3200" dirty="0">
                <a:latin typeface="华文新魏" pitchFamily="2" charset="-122"/>
                <a:ea typeface="华文新魏" pitchFamily="2" charset="-122"/>
              </a:rPr>
              <a:t>自</a:t>
            </a:r>
            <a:r>
              <a:rPr lang="zh-CN" altLang="en-US" sz="3200" dirty="0" smtClean="0">
                <a:latin typeface="华文新魏" pitchFamily="2" charset="-122"/>
                <a:ea typeface="华文新魏" pitchFamily="2" charset="-122"/>
              </a:rPr>
              <a:t>西向东（需要数月的观测）</a:t>
            </a:r>
          </a:p>
          <a:p>
            <a:pPr marL="990600" lvl="1" indent="-533400">
              <a:lnSpc>
                <a:spcPct val="100000"/>
              </a:lnSpc>
              <a:spcBef>
                <a:spcPts val="1200"/>
              </a:spcBef>
              <a:spcAft>
                <a:spcPts val="600"/>
              </a:spcAft>
              <a:buFontTx/>
              <a:buAutoNum type="arabicPeriod"/>
            </a:pPr>
            <a:r>
              <a:rPr lang="zh-CN" altLang="en-US" sz="3200" dirty="0" smtClean="0">
                <a:latin typeface="华文新魏" pitchFamily="2" charset="-122"/>
                <a:ea typeface="华文新魏" pitchFamily="2" charset="-122"/>
              </a:rPr>
              <a:t>逆行：自东向西</a:t>
            </a:r>
          </a:p>
          <a:p>
            <a:pPr marL="990600" lvl="1" indent="-533400">
              <a:lnSpc>
                <a:spcPct val="100000"/>
              </a:lnSpc>
              <a:spcBef>
                <a:spcPts val="1200"/>
              </a:spcBef>
              <a:spcAft>
                <a:spcPts val="600"/>
              </a:spcAft>
              <a:buFontTx/>
              <a:buAutoNum type="arabicPeriod"/>
            </a:pPr>
            <a:r>
              <a:rPr lang="zh-CN" altLang="en-US" sz="3200" dirty="0" smtClean="0">
                <a:latin typeface="华文新魏" pitchFamily="2" charset="-122"/>
                <a:ea typeface="华文新魏" pitchFamily="2" charset="-122"/>
              </a:rPr>
              <a:t>逆行时行星变亮</a:t>
            </a:r>
          </a:p>
        </p:txBody>
      </p:sp>
      <p:sp>
        <p:nvSpPr>
          <p:cNvPr id="4" name="TextBox 3"/>
          <p:cNvSpPr txBox="1"/>
          <p:nvPr/>
        </p:nvSpPr>
        <p:spPr>
          <a:xfrm>
            <a:off x="458118" y="568632"/>
            <a:ext cx="3276600" cy="584775"/>
          </a:xfrm>
          <a:prstGeom prst="rect">
            <a:avLst/>
          </a:prstGeom>
          <a:noFill/>
        </p:spPr>
        <p:txBody>
          <a:bodyPr wrap="square" rtlCol="0">
            <a:spAutoFit/>
          </a:bodyPr>
          <a:lstStyle/>
          <a:p>
            <a:r>
              <a:rPr lang="zh-CN" altLang="en-US" sz="3200" dirty="0" smtClean="0">
                <a:solidFill>
                  <a:srgbClr val="FF0000"/>
                </a:solidFill>
                <a:latin typeface="黑体" pitchFamily="49" charset="-122"/>
                <a:ea typeface="黑体" pitchFamily="49" charset="-122"/>
              </a:rPr>
              <a:t>奇怪的行星运动</a:t>
            </a:r>
            <a:endParaRPr lang="zh-CN" altLang="en-US" sz="3200" dirty="0">
              <a:solidFill>
                <a:srgbClr val="FF0000"/>
              </a:solidFill>
              <a:latin typeface="黑体" pitchFamily="49" charset="-122"/>
              <a:ea typeface="黑体" pitchFamily="49" charset="-122"/>
            </a:endParaRPr>
          </a:p>
        </p:txBody>
      </p:sp>
      <p:pic>
        <p:nvPicPr>
          <p:cNvPr id="5" name="Picture 4" descr="retrograde-mov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25" y="714375"/>
            <a:ext cx="3352800" cy="241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6" y="3330057"/>
            <a:ext cx="41338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A22EFB8F-EEA6-4E91-908F-962740775DA0}" type="slidenum">
              <a:rPr lang="zh-CN" altLang="en-US" smtClean="0"/>
              <a:pPr>
                <a:defRPr/>
              </a:pPr>
              <a:t>8</a:t>
            </a:fld>
            <a:endParaRPr lang="zh-CN" altLang="en-US" dirty="0"/>
          </a:p>
        </p:txBody>
      </p:sp>
    </p:spTree>
    <p:extLst>
      <p:ext uri="{BB962C8B-B14F-4D97-AF65-F5344CB8AC3E}">
        <p14:creationId xmlns:p14="http://schemas.microsoft.com/office/powerpoint/2010/main" val="1635660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776" y="694063"/>
            <a:ext cx="8130448" cy="1815882"/>
          </a:xfrm>
          <a:prstGeom prst="rect">
            <a:avLst/>
          </a:prstGeom>
          <a:noFill/>
        </p:spPr>
        <p:txBody>
          <a:bodyPr wrap="square" rtlCol="0">
            <a:spAutoFit/>
          </a:bodyPr>
          <a:lstStyle/>
          <a:p>
            <a:r>
              <a:rPr lang="zh-CN" altLang="en-US" sz="2800" b="1" dirty="0" smtClean="0"/>
              <a:t>古希腊哲学家柏拉图（</a:t>
            </a:r>
            <a:r>
              <a:rPr lang="en-US" altLang="zh-CN" sz="2800" b="1" dirty="0" smtClean="0"/>
              <a:t>Plato</a:t>
            </a:r>
            <a:r>
              <a:rPr lang="zh-CN" altLang="en-US" sz="2800" b="1" dirty="0" smtClean="0"/>
              <a:t>，公元前</a:t>
            </a:r>
            <a:r>
              <a:rPr lang="en-US" altLang="zh-CN" sz="2800" b="1" dirty="0" smtClean="0"/>
              <a:t>427~347</a:t>
            </a:r>
            <a:r>
              <a:rPr lang="zh-CN" altLang="en-US" sz="2800" b="1" dirty="0" smtClean="0"/>
              <a:t>年）继承了毕德哥拉斯的思想，认为天上的星体代表着永恒、神圣的存在，因此它们一定沿着最完美的圆轨道，做着最完善的匀速圆周运动。</a:t>
            </a:r>
            <a:endParaRPr lang="zh-CN" altLang="en-US" sz="2800" b="1" dirty="0"/>
          </a:p>
        </p:txBody>
      </p:sp>
      <p:sp>
        <p:nvSpPr>
          <p:cNvPr id="4" name="矩形 3"/>
          <p:cNvSpPr/>
          <p:nvPr/>
        </p:nvSpPr>
        <p:spPr>
          <a:xfrm>
            <a:off x="506776" y="3246059"/>
            <a:ext cx="7965195" cy="954107"/>
          </a:xfrm>
          <a:prstGeom prst="rect">
            <a:avLst/>
          </a:prstGeom>
        </p:spPr>
        <p:txBody>
          <a:bodyPr wrap="square">
            <a:spAutoFit/>
          </a:bodyPr>
          <a:lstStyle/>
          <a:p>
            <a:r>
              <a:rPr lang="zh-CN" altLang="en-US" sz="2800" dirty="0" smtClean="0">
                <a:latin typeface="华文新魏" pitchFamily="2" charset="-122"/>
                <a:ea typeface="华文新魏" pitchFamily="2" charset="-122"/>
              </a:rPr>
              <a:t>任务：</a:t>
            </a:r>
            <a:r>
              <a:rPr lang="zh-CN" altLang="en-US" sz="2800" dirty="0">
                <a:latin typeface="华文新魏" pitchFamily="2" charset="-122"/>
                <a:ea typeface="华文新魏" pitchFamily="2" charset="-122"/>
              </a:rPr>
              <a:t>怎样用若干个特殊的匀速圆周运动的组合，去解决</a:t>
            </a:r>
            <a:r>
              <a:rPr lang="zh-CN" altLang="en-US" sz="2800" dirty="0" smtClean="0">
                <a:latin typeface="华文新魏" pitchFamily="2" charset="-122"/>
                <a:ea typeface="华文新魏" pitchFamily="2" charset="-122"/>
              </a:rPr>
              <a:t>理想与现实这个</a:t>
            </a:r>
            <a:r>
              <a:rPr lang="zh-CN" altLang="en-US" sz="2800" dirty="0">
                <a:latin typeface="华文新魏" pitchFamily="2" charset="-122"/>
                <a:ea typeface="华文新魏" pitchFamily="2" charset="-122"/>
              </a:rPr>
              <a:t>矛盾。</a:t>
            </a:r>
            <a:endParaRPr lang="zh-CN" altLang="en-US" dirty="0">
              <a:latin typeface="华文新魏" pitchFamily="2" charset="-122"/>
              <a:ea typeface="华文新魏" pitchFamily="2" charset="-122"/>
            </a:endParaRPr>
          </a:p>
        </p:txBody>
      </p:sp>
      <p:sp>
        <p:nvSpPr>
          <p:cNvPr id="6" name="矩形 5"/>
          <p:cNvSpPr/>
          <p:nvPr/>
        </p:nvSpPr>
        <p:spPr>
          <a:xfrm>
            <a:off x="2947011" y="4243805"/>
            <a:ext cx="3084724" cy="523220"/>
          </a:xfrm>
          <a:prstGeom prst="rect">
            <a:avLst/>
          </a:prstGeom>
        </p:spPr>
        <p:txBody>
          <a:bodyPr wrap="square">
            <a:spAutoFit/>
          </a:bodyPr>
          <a:lstStyle/>
          <a:p>
            <a:pPr lvl="0"/>
            <a:r>
              <a:rPr lang="zh-CN" altLang="en-US" sz="2800" b="1" dirty="0">
                <a:solidFill>
                  <a:srgbClr val="FF0000"/>
                </a:solidFill>
                <a:latin typeface="黑体" pitchFamily="49" charset="-122"/>
                <a:ea typeface="黑体" pitchFamily="49" charset="-122"/>
              </a:rPr>
              <a:t>运动的合成和</a:t>
            </a:r>
            <a:r>
              <a:rPr lang="zh-CN" altLang="en-US" sz="2800" b="1" dirty="0" smtClean="0">
                <a:solidFill>
                  <a:srgbClr val="FF0000"/>
                </a:solidFill>
                <a:latin typeface="黑体" pitchFamily="49" charset="-122"/>
                <a:ea typeface="黑体" pitchFamily="49" charset="-122"/>
              </a:rPr>
              <a:t>分解</a:t>
            </a:r>
            <a:endParaRPr lang="zh-CN" altLang="en-US" sz="2800" b="1" dirty="0">
              <a:solidFill>
                <a:srgbClr val="FF0000"/>
              </a:solidFill>
              <a:latin typeface="黑体" pitchFamily="49" charset="-122"/>
              <a:ea typeface="黑体" pitchFamily="49" charset="-122"/>
            </a:endParaRPr>
          </a:p>
        </p:txBody>
      </p:sp>
      <p:sp>
        <p:nvSpPr>
          <p:cNvPr id="8" name="TextBox 7"/>
          <p:cNvSpPr txBox="1"/>
          <p:nvPr/>
        </p:nvSpPr>
        <p:spPr>
          <a:xfrm>
            <a:off x="980501" y="2625581"/>
            <a:ext cx="2324559" cy="584775"/>
          </a:xfrm>
          <a:prstGeom prst="rect">
            <a:avLst/>
          </a:prstGeom>
          <a:noFill/>
        </p:spPr>
        <p:txBody>
          <a:bodyPr wrap="square" rtlCol="0">
            <a:spAutoFit/>
          </a:bodyPr>
          <a:lstStyle/>
          <a:p>
            <a:r>
              <a:rPr lang="zh-CN" altLang="en-US" sz="3200" b="1" dirty="0" smtClean="0">
                <a:solidFill>
                  <a:srgbClr val="0000FF"/>
                </a:solidFill>
              </a:rPr>
              <a:t>行星的逆行</a:t>
            </a:r>
            <a:endParaRPr lang="zh-CN" altLang="en-US" sz="3200" b="1" dirty="0">
              <a:solidFill>
                <a:srgbClr val="0000FF"/>
              </a:solidFill>
            </a:endParaRPr>
          </a:p>
        </p:txBody>
      </p:sp>
      <p:grpSp>
        <p:nvGrpSpPr>
          <p:cNvPr id="11" name="组合 10"/>
          <p:cNvGrpSpPr/>
          <p:nvPr/>
        </p:nvGrpSpPr>
        <p:grpSpPr>
          <a:xfrm>
            <a:off x="3387687" y="2637349"/>
            <a:ext cx="3624549" cy="584775"/>
            <a:chOff x="3387687" y="2637349"/>
            <a:chExt cx="3624549" cy="584775"/>
          </a:xfrm>
        </p:grpSpPr>
        <p:sp>
          <p:nvSpPr>
            <p:cNvPr id="7" name="TextBox 6"/>
            <p:cNvSpPr txBox="1"/>
            <p:nvPr/>
          </p:nvSpPr>
          <p:spPr>
            <a:xfrm>
              <a:off x="4489373" y="2637349"/>
              <a:ext cx="2522863" cy="584775"/>
            </a:xfrm>
            <a:prstGeom prst="rect">
              <a:avLst/>
            </a:prstGeom>
            <a:noFill/>
          </p:spPr>
          <p:txBody>
            <a:bodyPr wrap="square" rtlCol="0">
              <a:spAutoFit/>
            </a:bodyPr>
            <a:lstStyle/>
            <a:p>
              <a:r>
                <a:rPr lang="zh-CN" altLang="en-US" sz="3200" b="1" dirty="0" smtClean="0">
                  <a:solidFill>
                    <a:srgbClr val="0000FF"/>
                  </a:solidFill>
                </a:rPr>
                <a:t>“拯救现象”</a:t>
              </a:r>
              <a:endParaRPr lang="zh-CN" altLang="en-US" sz="3200" b="1" dirty="0">
                <a:solidFill>
                  <a:srgbClr val="0000FF"/>
                </a:solidFill>
              </a:endParaRPr>
            </a:p>
          </p:txBody>
        </p:sp>
        <p:sp>
          <p:nvSpPr>
            <p:cNvPr id="10" name="右箭头 9"/>
            <p:cNvSpPr/>
            <p:nvPr/>
          </p:nvSpPr>
          <p:spPr>
            <a:xfrm>
              <a:off x="3387687" y="2798284"/>
              <a:ext cx="1184313" cy="308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灯片编号占位符 1"/>
          <p:cNvSpPr>
            <a:spLocks noGrp="1"/>
          </p:cNvSpPr>
          <p:nvPr>
            <p:ph type="sldNum" sz="quarter" idx="12"/>
          </p:nvPr>
        </p:nvSpPr>
        <p:spPr/>
        <p:txBody>
          <a:bodyPr/>
          <a:lstStyle/>
          <a:p>
            <a:pPr>
              <a:defRPr/>
            </a:pPr>
            <a:fld id="{A22EFB8F-EEA6-4E91-908F-962740775DA0}" type="slidenum">
              <a:rPr lang="zh-CN" altLang="en-US" smtClean="0"/>
              <a:pPr>
                <a:defRPr/>
              </a:pPr>
              <a:t>9</a:t>
            </a:fld>
            <a:endParaRPr lang="zh-CN" altLang="en-US" dirty="0"/>
          </a:p>
        </p:txBody>
      </p:sp>
    </p:spTree>
    <p:custDataLst>
      <p:tags r:id="rId1"/>
    </p:custDataLst>
    <p:extLst>
      <p:ext uri="{BB962C8B-B14F-4D97-AF65-F5344CB8AC3E}">
        <p14:creationId xmlns:p14="http://schemas.microsoft.com/office/powerpoint/2010/main" val="3128052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12.xml><?xml version="1.0" encoding="utf-8"?>
<p:tagLst xmlns:a="http://schemas.openxmlformats.org/drawingml/2006/main" xmlns:r="http://schemas.openxmlformats.org/officeDocument/2006/relationships" xmlns:p="http://schemas.openxmlformats.org/presentationml/2006/main">
  <p:tag name="TIMING" val="|9.3|21.4"/>
</p:tagLst>
</file>

<file path=ppt/tags/tag113.xml><?xml version="1.0" encoding="utf-8"?>
<p:tagLst xmlns:a="http://schemas.openxmlformats.org/drawingml/2006/main" xmlns:r="http://schemas.openxmlformats.org/officeDocument/2006/relationships" xmlns:p="http://schemas.openxmlformats.org/presentationml/2006/main">
  <p:tag name="TIMING" val="|38.5|10.4|7|16.9|8.7|8.4|18.9"/>
</p:tagLst>
</file>

<file path=ppt/tags/tag114.xml><?xml version="1.0" encoding="utf-8"?>
<p:tagLst xmlns:a="http://schemas.openxmlformats.org/drawingml/2006/main" xmlns:r="http://schemas.openxmlformats.org/officeDocument/2006/relationships" xmlns:p="http://schemas.openxmlformats.org/presentationml/2006/main">
  <p:tag name="TIMING" val="|10|26.1|7.6|2.3|4"/>
</p:tagLst>
</file>

<file path=ppt/tags/tag115.xml><?xml version="1.0" encoding="utf-8"?>
<p:tagLst xmlns:a="http://schemas.openxmlformats.org/drawingml/2006/main" xmlns:r="http://schemas.openxmlformats.org/officeDocument/2006/relationships" xmlns:p="http://schemas.openxmlformats.org/presentationml/2006/main">
  <p:tag name="TIMING" val="|17.7|7.9|22.3|11.6|1.7"/>
</p:tagLst>
</file>

<file path=ppt/tags/tag116.xml><?xml version="1.0" encoding="utf-8"?>
<p:tagLst xmlns:a="http://schemas.openxmlformats.org/drawingml/2006/main" xmlns:r="http://schemas.openxmlformats.org/officeDocument/2006/relationships" xmlns:p="http://schemas.openxmlformats.org/presentationml/2006/main">
  <p:tag name="TIMING" val="|39.1|24.7|23.9"/>
</p:tagLst>
</file>

<file path=ppt/tags/tag117.xml><?xml version="1.0" encoding="utf-8"?>
<p:tagLst xmlns:a="http://schemas.openxmlformats.org/drawingml/2006/main" xmlns:r="http://schemas.openxmlformats.org/officeDocument/2006/relationships" xmlns:p="http://schemas.openxmlformats.org/presentationml/2006/main">
  <p:tag name="TIMING" val="|25.9|13.6|6.2|12.8"/>
</p:tagLst>
</file>

<file path=ppt/tags/tag118.xml><?xml version="1.0" encoding="utf-8"?>
<p:tagLst xmlns:a="http://schemas.openxmlformats.org/drawingml/2006/main" xmlns:r="http://schemas.openxmlformats.org/officeDocument/2006/relationships" xmlns:p="http://schemas.openxmlformats.org/presentationml/2006/main">
  <p:tag name="TIMING" val="|37.1"/>
</p:tagLst>
</file>

<file path=ppt/tags/tag119.xml><?xml version="1.0" encoding="utf-8"?>
<p:tagLst xmlns:a="http://schemas.openxmlformats.org/drawingml/2006/main" xmlns:r="http://schemas.openxmlformats.org/officeDocument/2006/relationships" xmlns:p="http://schemas.openxmlformats.org/presentationml/2006/main">
  <p:tag name="TIMING" val="|26"/>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TIMING" val="|7.8|8.7|10.1|4.7|26.1"/>
</p:tagLst>
</file>

<file path=ppt/tags/tag121.xml><?xml version="1.0" encoding="utf-8"?>
<p:tagLst xmlns:a="http://schemas.openxmlformats.org/drawingml/2006/main" xmlns:r="http://schemas.openxmlformats.org/officeDocument/2006/relationships" xmlns:p="http://schemas.openxmlformats.org/presentationml/2006/main">
  <p:tag name="TIMING" val="|18.5|16.7|9.9|18.9|13.8"/>
</p:tagLst>
</file>

<file path=ppt/tags/tag122.xml><?xml version="1.0" encoding="utf-8"?>
<p:tagLst xmlns:a="http://schemas.openxmlformats.org/drawingml/2006/main" xmlns:r="http://schemas.openxmlformats.org/officeDocument/2006/relationships" xmlns:p="http://schemas.openxmlformats.org/presentationml/2006/main">
  <p:tag name="TIMING" val="|15.1|7|7.4|5.5|5.8"/>
</p:tagLst>
</file>

<file path=ppt/tags/tag123.xml><?xml version="1.0" encoding="utf-8"?>
<p:tagLst xmlns:a="http://schemas.openxmlformats.org/drawingml/2006/main" xmlns:r="http://schemas.openxmlformats.org/officeDocument/2006/relationships" xmlns:p="http://schemas.openxmlformats.org/presentationml/2006/main">
  <p:tag name="TIMING" val="|12.8|11.8|23.8"/>
</p:tagLst>
</file>

<file path=ppt/tags/tag124.xml><?xml version="1.0" encoding="utf-8"?>
<p:tagLst xmlns:a="http://schemas.openxmlformats.org/drawingml/2006/main" xmlns:r="http://schemas.openxmlformats.org/officeDocument/2006/relationships" xmlns:p="http://schemas.openxmlformats.org/presentationml/2006/main">
  <p:tag name="TIMING" val="|21.1|8.5|52.4|52.6"/>
</p:tagLst>
</file>

<file path=ppt/tags/tag125.xml><?xml version="1.0" encoding="utf-8"?>
<p:tagLst xmlns:a="http://schemas.openxmlformats.org/drawingml/2006/main" xmlns:r="http://schemas.openxmlformats.org/officeDocument/2006/relationships" xmlns:p="http://schemas.openxmlformats.org/presentationml/2006/main">
  <p:tag name="TIMING" val="|41.5|0.8"/>
</p:tagLst>
</file>

<file path=ppt/tags/tag126.xml><?xml version="1.0" encoding="utf-8"?>
<p:tagLst xmlns:a="http://schemas.openxmlformats.org/drawingml/2006/main" xmlns:r="http://schemas.openxmlformats.org/officeDocument/2006/relationships" xmlns:p="http://schemas.openxmlformats.org/presentationml/2006/main">
  <p:tag name="TIMING" val="|26.4|7.2|5|11"/>
</p:tagLst>
</file>

<file path=ppt/tags/tag127.xml><?xml version="1.0" encoding="utf-8"?>
<p:tagLst xmlns:a="http://schemas.openxmlformats.org/drawingml/2006/main" xmlns:r="http://schemas.openxmlformats.org/officeDocument/2006/relationships" xmlns:p="http://schemas.openxmlformats.org/presentationml/2006/main">
  <p:tag name="TIMING" val="|13.9|5.2|7.5|6|5.8|5.4"/>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2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15160</TotalTime>
  <Words>1958</Words>
  <Application>Microsoft Office PowerPoint</Application>
  <PresentationFormat>全屏显示(16:9)</PresentationFormat>
  <Paragraphs>208</Paragraphs>
  <Slides>27</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29" baseType="lpstr">
      <vt:lpstr>1_Office 主题​​</vt:lpstr>
      <vt:lpstr>Equation</vt:lpstr>
      <vt:lpstr> 人类对行星运动规律的认识（一） ——历史溯源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339</cp:revision>
  <dcterms:created xsi:type="dcterms:W3CDTF">2020-02-01T11:21:51Z</dcterms:created>
  <dcterms:modified xsi:type="dcterms:W3CDTF">2020-03-28T09:53:25Z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