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heme/theme2.xml" ContentType="application/vnd.openxmlformats-officedocument.theme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5" r:id="rId2"/>
    <p:sldId id="277" r:id="rId3"/>
    <p:sldId id="278" r:id="rId4"/>
    <p:sldId id="274" r:id="rId5"/>
    <p:sldId id="273" r:id="rId6"/>
    <p:sldId id="293" r:id="rId7"/>
    <p:sldId id="279" r:id="rId8"/>
    <p:sldId id="275" r:id="rId9"/>
    <p:sldId id="281" r:id="rId10"/>
    <p:sldId id="276" r:id="rId11"/>
    <p:sldId id="282" r:id="rId12"/>
    <p:sldId id="292" r:id="rId13"/>
    <p:sldId id="280" r:id="rId14"/>
    <p:sldId id="286" r:id="rId15"/>
    <p:sldId id="289" r:id="rId16"/>
    <p:sldId id="287" r:id="rId17"/>
    <p:sldId id="294" r:id="rId18"/>
    <p:sldId id="295" r:id="rId19"/>
    <p:sldId id="288" r:id="rId20"/>
    <p:sldId id="291" r:id="rId21"/>
    <p:sldId id="297" r:id="rId22"/>
    <p:sldId id="298" r:id="rId23"/>
    <p:sldId id="271" r:id="rId2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9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file:///C:\Users\1V994W2\PycharmProjects\PPT_Background_Generation/pic_temp/pic_half_top.png" TargetMode="Externa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5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4.png"/><Relationship Id="rId5" Type="http://schemas.openxmlformats.org/officeDocument/2006/relationships/tags" Target="../tags/tag2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5.png"/><Relationship Id="rId5" Type="http://schemas.openxmlformats.org/officeDocument/2006/relationships/tags" Target="../tags/tag3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36.xml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7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6.png"/><Relationship Id="rId5" Type="http://schemas.openxmlformats.org/officeDocument/2006/relationships/tags" Target="../tags/tag4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5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5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5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7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2" marR="0" indent="-257172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39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2" marR="0" indent="-257172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39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39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896" indent="0" algn="ctr">
              <a:buNone/>
            </a:lvl2pPr>
            <a:lvl3pPr marL="685793" indent="0" algn="ctr">
              <a:buNone/>
            </a:lvl3pPr>
            <a:lvl4pPr marL="1028690" indent="0" algn="ctr">
              <a:buNone/>
            </a:lvl4pPr>
            <a:lvl5pPr marL="1371587" indent="0" algn="ctr">
              <a:buNone/>
            </a:lvl5pPr>
            <a:lvl6pPr marL="1714483" indent="0" algn="ctr">
              <a:buNone/>
            </a:lvl6pPr>
            <a:lvl7pPr marL="2057379" indent="0" algn="ctr">
              <a:buNone/>
            </a:lvl7pPr>
            <a:lvl8pPr marL="2400276" indent="0" algn="ctr">
              <a:buNone/>
            </a:lvl8pPr>
            <a:lvl9pPr marL="2743173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3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5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5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5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2" marR="0" indent="-257172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39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3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3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4287543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5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5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5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9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391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48" marR="0" lvl="0" indent="-171448" algn="l" defTabSz="91439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45" marR="0" lvl="1" indent="-171448" algn="l" defTabSz="91439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09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41" marR="0" lvl="2" indent="-171448" algn="l" defTabSz="91439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38" marR="0" lvl="3" indent="-171448" algn="l" defTabSz="91439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35" marR="0" lvl="4" indent="-171448" algn="l" defTabSz="91439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70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5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5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5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5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5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5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4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5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5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5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502412" y="721139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59807" y="4762965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3087000" y="4762965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457950" y="4762965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52" r:id="rId4"/>
    <p:sldLayoutId id="2147483660" r:id="rId5"/>
    <p:sldLayoutId id="2147483666" r:id="rId6"/>
  </p:sldLayoutIdLst>
  <p:txStyles>
    <p:titleStyle>
      <a:lvl1pPr algn="l" defTabSz="685793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48" indent="-171448" algn="l" defTabSz="68579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45" indent="-171448" algn="l" defTabSz="68579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23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41" indent="-171448" algn="l" defTabSz="68579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38" indent="-171448" algn="l" defTabSz="68579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35" indent="-171448" algn="l" defTabSz="685793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31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8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4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1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571794" y="1775437"/>
            <a:ext cx="5083499" cy="1592625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0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战斗</a:t>
            </a:r>
            <a:r>
              <a:rPr lang="en-US" altLang="zh-CN" sz="40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40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荷香</a:t>
            </a:r>
            <a:r>
              <a:rPr lang="en-US" altLang="zh-CN" sz="40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40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家园</a:t>
            </a:r>
            <a:b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——《</a:t>
            </a: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白洋淀纪事</a:t>
            </a: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之整体导读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6" y="3635375"/>
            <a:ext cx="3601720" cy="499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2" y="1194125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初中名著阅读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845837" y="3699595"/>
            <a:ext cx="5701004" cy="49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北京师范大学朝阳附属学校   王中伟、刘梅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8BD5AA2-E266-004C-B13D-CEAD711ABE61}"/>
              </a:ext>
            </a:extLst>
          </p:cNvPr>
          <p:cNvSpPr txBox="1"/>
          <p:nvPr/>
        </p:nvSpPr>
        <p:spPr>
          <a:xfrm>
            <a:off x="694017" y="559838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方式二：选读部分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2EFA074-85C3-A349-8A7F-8C4D1D7BDCC1}"/>
              </a:ext>
            </a:extLst>
          </p:cNvPr>
          <p:cNvSpPr/>
          <p:nvPr/>
        </p:nvSpPr>
        <p:spPr>
          <a:xfrm>
            <a:off x="1450187" y="2295330"/>
            <a:ext cx="6243626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《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荷花淀</a:t>
            </a: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》《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芦花荡</a:t>
            </a: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》《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光荣</a:t>
            </a: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《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嘱咐</a:t>
            </a: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》《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正月</a:t>
            </a: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》《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山地回忆</a:t>
            </a: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《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村歌</a:t>
            </a: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》《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纪念</a:t>
            </a: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》《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藏</a:t>
            </a: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》《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走出以后</a:t>
            </a: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6610346-886B-4243-837E-B5104C5334FA}"/>
              </a:ext>
            </a:extLst>
          </p:cNvPr>
          <p:cNvSpPr txBox="1"/>
          <p:nvPr/>
        </p:nvSpPr>
        <p:spPr>
          <a:xfrm>
            <a:off x="3059782" y="142758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推荐</a:t>
            </a:r>
            <a:r>
              <a:rPr kumimoji="1"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10</a:t>
            </a:r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篇文章</a:t>
            </a:r>
          </a:p>
        </p:txBody>
      </p:sp>
    </p:spTree>
    <p:extLst>
      <p:ext uri="{BB962C8B-B14F-4D97-AF65-F5344CB8AC3E}">
        <p14:creationId xmlns:p14="http://schemas.microsoft.com/office/powerpoint/2010/main" val="411320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6BF2D6B-73A2-2149-9B62-E7CB8CCE4061}"/>
              </a:ext>
            </a:extLst>
          </p:cNvPr>
          <p:cNvSpPr/>
          <p:nvPr/>
        </p:nvSpPr>
        <p:spPr>
          <a:xfrm>
            <a:off x="3643985" y="1335225"/>
            <a:ext cx="4805999" cy="305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    这两篇小说以白洋淀为背景，讲述了冀中人民英勇抗击日本侵略者的故事。没有正面表现战争的激烈残酷，而是描绘了弥漫着水乡气息的生活画卷。写出了民族的正气和抗日军民坚强不屈的精神。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C025D6E-514B-4648-8ACE-86A7621AC0E9}"/>
              </a:ext>
            </a:extLst>
          </p:cNvPr>
          <p:cNvSpPr txBox="1"/>
          <p:nvPr/>
        </p:nvSpPr>
        <p:spPr>
          <a:xfrm>
            <a:off x="694017" y="559838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最负盛名：</a:t>
            </a:r>
            <a:r>
              <a:rPr kumimoji="1"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《</a:t>
            </a:r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荷花淀</a:t>
            </a:r>
            <a:r>
              <a:rPr kumimoji="1"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》《</a:t>
            </a:r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芦花荡</a:t>
            </a:r>
            <a:r>
              <a:rPr kumimoji="1"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》</a:t>
            </a:r>
          </a:p>
        </p:txBody>
      </p:sp>
      <p:pic>
        <p:nvPicPr>
          <p:cNvPr id="5" name="图片 4" descr="图片包含 游戏机, 文字&#10;&#10;描述已自动生成">
            <a:extLst>
              <a:ext uri="{FF2B5EF4-FFF2-40B4-BE49-F238E27FC236}">
                <a16:creationId xmlns:a16="http://schemas.microsoft.com/office/drawing/2014/main" id="{128E69C6-CD9D-CF40-8D36-D71959172B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9798" y="1699444"/>
            <a:ext cx="324843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10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7390C57-6003-7843-A3B0-1FC2F879DC94}"/>
              </a:ext>
            </a:extLst>
          </p:cNvPr>
          <p:cNvSpPr txBox="1"/>
          <p:nvPr/>
        </p:nvSpPr>
        <p:spPr>
          <a:xfrm>
            <a:off x="694017" y="559838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制定适合自己的阅读计划表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0C74A959-BDC6-B340-92DC-654524DF1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615188"/>
              </p:ext>
            </p:extLst>
          </p:nvPr>
        </p:nvGraphicFramePr>
        <p:xfrm>
          <a:off x="925032" y="1464782"/>
          <a:ext cx="7293936" cy="2873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54">
                  <a:extLst>
                    <a:ext uri="{9D8B030D-6E8A-4147-A177-3AD203B41FA5}">
                      <a16:colId xmlns:a16="http://schemas.microsoft.com/office/drawing/2014/main" val="1479309081"/>
                    </a:ext>
                  </a:extLst>
                </a:gridCol>
                <a:gridCol w="1330154">
                  <a:extLst>
                    <a:ext uri="{9D8B030D-6E8A-4147-A177-3AD203B41FA5}">
                      <a16:colId xmlns:a16="http://schemas.microsoft.com/office/drawing/2014/main" val="4273317796"/>
                    </a:ext>
                  </a:extLst>
                </a:gridCol>
                <a:gridCol w="1330154">
                  <a:extLst>
                    <a:ext uri="{9D8B030D-6E8A-4147-A177-3AD203B41FA5}">
                      <a16:colId xmlns:a16="http://schemas.microsoft.com/office/drawing/2014/main" val="2029909598"/>
                    </a:ext>
                  </a:extLst>
                </a:gridCol>
                <a:gridCol w="3303474">
                  <a:extLst>
                    <a:ext uri="{9D8B030D-6E8A-4147-A177-3AD203B41FA5}">
                      <a16:colId xmlns:a16="http://schemas.microsoft.com/office/drawing/2014/main" val="1156288640"/>
                    </a:ext>
                  </a:extLst>
                </a:gridCol>
              </a:tblGrid>
              <a:tr h="7183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日期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页数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篇目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收获、疑问、摘抄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26725"/>
                  </a:ext>
                </a:extLst>
              </a:tr>
              <a:tr h="7183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星期一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858851"/>
                  </a:ext>
                </a:extLst>
              </a:tr>
              <a:tr h="7183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星期二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352742"/>
                  </a:ext>
                </a:extLst>
              </a:tr>
              <a:tr h="71832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……</a:t>
                      </a:r>
                      <a:endParaRPr lang="zh-CN" altLang="en-US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765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44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7573A1F-7FE3-9244-BEC4-18006A3BFC82}"/>
              </a:ext>
            </a:extLst>
          </p:cNvPr>
          <p:cNvSpPr txBox="1"/>
          <p:nvPr/>
        </p:nvSpPr>
        <p:spPr>
          <a:xfrm>
            <a:off x="1649566" y="2217807"/>
            <a:ext cx="5844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如何更好地理解这本书？</a:t>
            </a:r>
          </a:p>
        </p:txBody>
      </p:sp>
    </p:spTree>
    <p:extLst>
      <p:ext uri="{BB962C8B-B14F-4D97-AF65-F5344CB8AC3E}">
        <p14:creationId xmlns:p14="http://schemas.microsoft.com/office/powerpoint/2010/main" val="3657896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9E7304B-0403-764B-902F-D226402D6F81}"/>
              </a:ext>
            </a:extLst>
          </p:cNvPr>
          <p:cNvSpPr txBox="1"/>
          <p:nvPr/>
        </p:nvSpPr>
        <p:spPr>
          <a:xfrm>
            <a:off x="694017" y="559838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任务一：制作一张推荐卡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2026D1C-F634-994D-AF2D-CC73B9B570B3}"/>
              </a:ext>
            </a:extLst>
          </p:cNvPr>
          <p:cNvSpPr txBox="1"/>
          <p:nvPr/>
        </p:nvSpPr>
        <p:spPr>
          <a:xfrm>
            <a:off x="793102" y="1374908"/>
            <a:ext cx="7557795" cy="2929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kumimoji="1"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    在</a:t>
            </a:r>
            <a:r>
              <a:rPr kumimoji="1"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《</a:t>
            </a:r>
            <a:r>
              <a:rPr kumimoji="1"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白洋淀纪事</a:t>
            </a:r>
            <a:r>
              <a:rPr kumimoji="1"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》</a:t>
            </a:r>
            <a:r>
              <a:rPr kumimoji="1"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中，选择一篇你最喜欢的文章，制作一张推荐卡，与同伴分享。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    </a:t>
            </a:r>
            <a:r>
              <a:rPr kumimoji="1"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建议：图文并茂。可以概括故事情节；可以摘抄喜欢的语句；可以描绘想象的画面；可以设置悬念，引发阅读兴趣</a:t>
            </a:r>
            <a:r>
              <a:rPr kumimoji="1"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  <a:r>
              <a:rPr kumimoji="1"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当然，别忘了写清楚</a:t>
            </a:r>
            <a:r>
              <a:rPr kumimoji="1" lang="zh-CN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推荐理由</a:t>
            </a:r>
            <a:r>
              <a:rPr kumimoji="1"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kumimoji="1" lang="en-US" altLang="zh-CN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4228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2358822-5A38-5C4E-A48B-7FA4665FA67A}"/>
              </a:ext>
            </a:extLst>
          </p:cNvPr>
          <p:cNvSpPr txBox="1"/>
          <p:nvPr/>
        </p:nvSpPr>
        <p:spPr>
          <a:xfrm>
            <a:off x="694017" y="559838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latin typeface="SimHei" panose="02010609060101010101" pitchFamily="49" charset="-122"/>
                <a:ea typeface="SimHei" panose="02010609060101010101" pitchFamily="49" charset="-122"/>
              </a:rPr>
              <a:t>任务一：制作一张推荐卡</a:t>
            </a:r>
            <a:endParaRPr kumimoji="1" lang="zh-CN" alt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6BAFBF-D65D-8B40-AD3F-00EC8B0FE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8" t="4766" r="2177" b="2494"/>
          <a:stretch/>
        </p:blipFill>
        <p:spPr>
          <a:xfrm>
            <a:off x="794293" y="1201478"/>
            <a:ext cx="755541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4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5DE514C-A9D0-0A4E-9732-02E816AC33A8}"/>
              </a:ext>
            </a:extLst>
          </p:cNvPr>
          <p:cNvSpPr txBox="1"/>
          <p:nvPr/>
        </p:nvSpPr>
        <p:spPr>
          <a:xfrm>
            <a:off x="694017" y="559838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任务二：探究一个小问题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2162A47-8F20-6F4F-981B-9A9775371151}"/>
              </a:ext>
            </a:extLst>
          </p:cNvPr>
          <p:cNvSpPr txBox="1"/>
          <p:nvPr/>
        </p:nvSpPr>
        <p:spPr>
          <a:xfrm>
            <a:off x="793102" y="1374908"/>
            <a:ext cx="7557795" cy="2929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kumimoji="1"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    读完本书，你一定会有一些疑问。请选择一个问题进行探究，写出自己的理解。</a:t>
            </a:r>
          </a:p>
          <a:p>
            <a:pPr>
              <a:lnSpc>
                <a:spcPct val="150000"/>
              </a:lnSpc>
            </a:pPr>
            <a:r>
              <a:rPr kumimoji="1"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    </a:t>
            </a:r>
            <a:r>
              <a:rPr kumimoji="1"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建议：可以从主题挖掘、情节构思、语言赏析、写作手法、创作背景等方面提出问题，重新阅读文章，必要时查找资料，综合得出结论。</a:t>
            </a:r>
            <a:endParaRPr kumimoji="1" lang="en-US" altLang="zh-CN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5049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4AF7BB0-CC9F-B647-8009-819E45FA6A7B}"/>
              </a:ext>
            </a:extLst>
          </p:cNvPr>
          <p:cNvSpPr txBox="1"/>
          <p:nvPr/>
        </p:nvSpPr>
        <p:spPr>
          <a:xfrm>
            <a:off x="5635256" y="1620982"/>
            <a:ext cx="2712194" cy="277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    </a:t>
            </a:r>
            <a:r>
              <a:rPr kumimoji="1"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问题：</a:t>
            </a:r>
            <a:r>
              <a:rPr kumimoji="1"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问完了儿子和父亲，水生为什么“笑了一下”，而且“笑得不像平常”？</a:t>
            </a:r>
            <a:endParaRPr kumimoji="1"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3D5ED59-E7DB-BE46-936D-C489FE30E203}"/>
              </a:ext>
            </a:extLst>
          </p:cNvPr>
          <p:cNvSpPr txBox="1"/>
          <p:nvPr/>
        </p:nvSpPr>
        <p:spPr>
          <a:xfrm>
            <a:off x="694017" y="559838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任务二：探究一个小问题</a:t>
            </a:r>
          </a:p>
        </p:txBody>
      </p:sp>
      <p:pic>
        <p:nvPicPr>
          <p:cNvPr id="5" name="图片 4" descr="手机屏幕截图&#10;&#10;描述已自动生成">
            <a:extLst>
              <a:ext uri="{FF2B5EF4-FFF2-40B4-BE49-F238E27FC236}">
                <a16:creationId xmlns:a16="http://schemas.microsoft.com/office/drawing/2014/main" id="{FB9D5057-FD9C-9C44-92EB-47D841F6E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7" y="1434062"/>
            <a:ext cx="4622800" cy="3149600"/>
          </a:xfrm>
          <a:prstGeom prst="rect">
            <a:avLst/>
          </a:prstGeom>
        </p:spPr>
      </p:pic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92625212-4EC3-2F4A-B6A2-239A08FEABDF}"/>
              </a:ext>
            </a:extLst>
          </p:cNvPr>
          <p:cNvCxnSpPr>
            <a:cxnSpLocks/>
          </p:cNvCxnSpPr>
          <p:nvPr/>
        </p:nvCxnSpPr>
        <p:spPr>
          <a:xfrm>
            <a:off x="1158948" y="2881423"/>
            <a:ext cx="25305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781998E8-2A74-1D40-89EB-11B3E5641904}"/>
              </a:ext>
            </a:extLst>
          </p:cNvPr>
          <p:cNvCxnSpPr>
            <a:cxnSpLocks/>
          </p:cNvCxnSpPr>
          <p:nvPr/>
        </p:nvCxnSpPr>
        <p:spPr>
          <a:xfrm>
            <a:off x="1137683" y="3104706"/>
            <a:ext cx="776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133CFA86-50EA-3F46-905C-0914C68C5294}"/>
              </a:ext>
            </a:extLst>
          </p:cNvPr>
          <p:cNvCxnSpPr>
            <a:cxnSpLocks/>
          </p:cNvCxnSpPr>
          <p:nvPr/>
        </p:nvCxnSpPr>
        <p:spPr>
          <a:xfrm>
            <a:off x="1828800" y="4263654"/>
            <a:ext cx="14460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CE18459A-B45D-7648-8041-E28D07DD44D5}"/>
              </a:ext>
            </a:extLst>
          </p:cNvPr>
          <p:cNvCxnSpPr>
            <a:cxnSpLocks/>
          </p:cNvCxnSpPr>
          <p:nvPr/>
        </p:nvCxnSpPr>
        <p:spPr>
          <a:xfrm>
            <a:off x="1127048" y="4497571"/>
            <a:ext cx="21371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290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3D5ED59-E7DB-BE46-936D-C489FE30E203}"/>
              </a:ext>
            </a:extLst>
          </p:cNvPr>
          <p:cNvSpPr txBox="1"/>
          <p:nvPr/>
        </p:nvSpPr>
        <p:spPr>
          <a:xfrm>
            <a:off x="694017" y="559838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任务二：探究一个小问题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39966CF-E153-C249-9BFD-EE45DFC806AE}"/>
              </a:ext>
            </a:extLst>
          </p:cNvPr>
          <p:cNvSpPr txBox="1"/>
          <p:nvPr/>
        </p:nvSpPr>
        <p:spPr>
          <a:xfrm>
            <a:off x="560868" y="1360229"/>
            <a:ext cx="8022264" cy="3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    我的理解：从水生“小声说” 和妻子“低着头说：‘你总是很积极的’”这两处细节可以看出：“笑了一下”是满足的笑。父亲和儿子的生活井然有序，这全是妻子操持有方的结果，水生为有一个贤惠的妻子而笑。而“笑得不像平常”是内疚的笑，自己刚回来就要出发，不能陪伴妻子，但知道妻子会理解自己、支持自己的工作，水生为一个深明大义的妻子而笑。</a:t>
            </a:r>
          </a:p>
        </p:txBody>
      </p:sp>
    </p:spTree>
    <p:extLst>
      <p:ext uri="{BB962C8B-B14F-4D97-AF65-F5344CB8AC3E}">
        <p14:creationId xmlns:p14="http://schemas.microsoft.com/office/powerpoint/2010/main" val="17143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29B7F86-8D82-C94D-9E57-6910506FD205}"/>
              </a:ext>
            </a:extLst>
          </p:cNvPr>
          <p:cNvSpPr txBox="1"/>
          <p:nvPr/>
        </p:nvSpPr>
        <p:spPr>
          <a:xfrm>
            <a:off x="694017" y="559838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任务三：撰写一篇书评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F8F10F-A229-DE49-BDD9-3F5C904A16F4}"/>
              </a:ext>
            </a:extLst>
          </p:cNvPr>
          <p:cNvSpPr/>
          <p:nvPr/>
        </p:nvSpPr>
        <p:spPr>
          <a:xfrm>
            <a:off x="968985" y="1464814"/>
            <a:ext cx="7206030" cy="2929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    如果你喜欢这本书，有自己的心得和思考，请撰写一篇书评，将它推荐给其他同伴。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1"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    </a:t>
            </a:r>
            <a:r>
              <a:rPr kumimoji="1"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书评，就是评论并介绍书籍的文章。一篇好的书评可以引领读者了解书内书外的故事，激发他们的阅读兴趣。</a:t>
            </a:r>
            <a:endParaRPr lang="zh-CN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389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9B19677-B878-894E-B546-4EEF3AF2CCF7}"/>
              </a:ext>
            </a:extLst>
          </p:cNvPr>
          <p:cNvSpPr txBox="1"/>
          <p:nvPr/>
        </p:nvSpPr>
        <p:spPr>
          <a:xfrm>
            <a:off x="4030826" y="1203653"/>
            <a:ext cx="4134465" cy="2547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b="1" dirty="0">
                <a:latin typeface="+mn-ea"/>
                <a:ea typeface="+mn-ea"/>
              </a:rPr>
              <a:t>这是一本怎样的书？</a:t>
            </a:r>
            <a:endParaRPr kumimoji="1" lang="en-US" altLang="zh-CN" sz="2800" b="1" dirty="0">
              <a:latin typeface="+mn-ea"/>
              <a:ea typeface="+mn-ea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2800" b="1" dirty="0">
                <a:latin typeface="+mn-ea"/>
                <a:ea typeface="+mn-ea"/>
              </a:rPr>
              <a:t>如何快速地阅读这本书？</a:t>
            </a:r>
            <a:endParaRPr kumimoji="1" lang="en-US" altLang="zh-CN" sz="2800" b="1" dirty="0">
              <a:latin typeface="+mn-ea"/>
              <a:ea typeface="+mn-ea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2800" b="1" dirty="0">
                <a:latin typeface="+mn-ea"/>
                <a:ea typeface="+mn-ea"/>
              </a:rPr>
              <a:t>如何更好地理解这本书？</a:t>
            </a:r>
          </a:p>
        </p:txBody>
      </p:sp>
    </p:spTree>
    <p:extLst>
      <p:ext uri="{BB962C8B-B14F-4D97-AF65-F5344CB8AC3E}">
        <p14:creationId xmlns:p14="http://schemas.microsoft.com/office/powerpoint/2010/main" val="3936490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EABECF8-C5F6-534F-9257-164886DCB9D2}"/>
              </a:ext>
            </a:extLst>
          </p:cNvPr>
          <p:cNvSpPr txBox="1"/>
          <p:nvPr/>
        </p:nvSpPr>
        <p:spPr>
          <a:xfrm>
            <a:off x="694017" y="559838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任务三：撰写一篇书评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6C8328-7DFF-6048-9D14-34D84FD97BC0}"/>
              </a:ext>
            </a:extLst>
          </p:cNvPr>
          <p:cNvSpPr txBox="1"/>
          <p:nvPr/>
        </p:nvSpPr>
        <p:spPr>
          <a:xfrm>
            <a:off x="1030415" y="1428583"/>
            <a:ext cx="7083170" cy="2790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感悟式书评：</a:t>
            </a: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重点写感受。要写出读完某本书以后的心得和思</a:t>
            </a:r>
            <a:endParaRPr kumimoji="1"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            考。找出那些能拨动自己心弦的地方，联系生 </a:t>
            </a:r>
            <a:endParaRPr kumimoji="1"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            活，写出自己的独特体验。</a:t>
            </a:r>
            <a:endParaRPr kumimoji="1"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评论式书评：</a:t>
            </a: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重点在评论。要抓住小说和散文的特色去评，要</a:t>
            </a:r>
            <a:endParaRPr kumimoji="1"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            勇于提出自己的观点，论据充足，分析在理，写</a:t>
            </a:r>
            <a:endParaRPr kumimoji="1" lang="en-US" altLang="zh-CN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            出来的文章才会有说服力。</a:t>
            </a:r>
          </a:p>
        </p:txBody>
      </p:sp>
    </p:spTree>
    <p:extLst>
      <p:ext uri="{BB962C8B-B14F-4D97-AF65-F5344CB8AC3E}">
        <p14:creationId xmlns:p14="http://schemas.microsoft.com/office/powerpoint/2010/main" val="2367181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F603D3-26FE-A449-AA53-92AE6DC6F492}"/>
              </a:ext>
            </a:extLst>
          </p:cNvPr>
          <p:cNvSpPr txBox="1"/>
          <p:nvPr/>
        </p:nvSpPr>
        <p:spPr>
          <a:xfrm>
            <a:off x="694017" y="559838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任务三：撰写一篇书评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E59C6FA-7E7B-B845-895E-7709514BF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08" y="1252293"/>
            <a:ext cx="642558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26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9B19677-B878-894E-B546-4EEF3AF2CCF7}"/>
              </a:ext>
            </a:extLst>
          </p:cNvPr>
          <p:cNvSpPr txBox="1"/>
          <p:nvPr/>
        </p:nvSpPr>
        <p:spPr>
          <a:xfrm>
            <a:off x="4030826" y="1203653"/>
            <a:ext cx="4134465" cy="2547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b="1" dirty="0">
                <a:latin typeface="+mn-ea"/>
                <a:ea typeface="+mn-ea"/>
              </a:rPr>
              <a:t>这是一本怎样的书？</a:t>
            </a:r>
            <a:endParaRPr kumimoji="1" lang="en-US" altLang="zh-CN" sz="2800" b="1" dirty="0">
              <a:latin typeface="+mn-ea"/>
              <a:ea typeface="+mn-ea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2800" b="1" dirty="0">
                <a:latin typeface="+mn-ea"/>
                <a:ea typeface="+mn-ea"/>
              </a:rPr>
              <a:t>如何快速地阅读这本书？</a:t>
            </a:r>
            <a:endParaRPr kumimoji="1" lang="en-US" altLang="zh-CN" sz="2800" b="1" dirty="0">
              <a:latin typeface="+mn-ea"/>
              <a:ea typeface="+mn-ea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2800" b="1" dirty="0">
                <a:latin typeface="+mn-ea"/>
                <a:ea typeface="+mn-ea"/>
              </a:rPr>
              <a:t>如何更好地理解这本书？</a:t>
            </a:r>
          </a:p>
        </p:txBody>
      </p:sp>
    </p:spTree>
    <p:extLst>
      <p:ext uri="{BB962C8B-B14F-4D97-AF65-F5344CB8AC3E}">
        <p14:creationId xmlns:p14="http://schemas.microsoft.com/office/powerpoint/2010/main" val="4125694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8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7573A1F-7FE3-9244-BEC4-18006A3BFC82}"/>
              </a:ext>
            </a:extLst>
          </p:cNvPr>
          <p:cNvSpPr txBox="1"/>
          <p:nvPr/>
        </p:nvSpPr>
        <p:spPr>
          <a:xfrm>
            <a:off x="2171344" y="2217807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这是一本怎样的书？</a:t>
            </a:r>
          </a:p>
        </p:txBody>
      </p:sp>
    </p:spTree>
    <p:extLst>
      <p:ext uri="{BB962C8B-B14F-4D97-AF65-F5344CB8AC3E}">
        <p14:creationId xmlns:p14="http://schemas.microsoft.com/office/powerpoint/2010/main" val="153496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B4587B3-EAB4-E547-B235-7AB44A2C4670}"/>
              </a:ext>
            </a:extLst>
          </p:cNvPr>
          <p:cNvSpPr txBox="1"/>
          <p:nvPr/>
        </p:nvSpPr>
        <p:spPr>
          <a:xfrm>
            <a:off x="914400" y="1365102"/>
            <a:ext cx="7315200" cy="3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    </a:t>
            </a:r>
            <a:r>
              <a:rPr kumimoji="1" lang="en-US" altLang="zh-CN" sz="2200" dirty="0">
                <a:latin typeface="SimHei" panose="02010609060101010101" pitchFamily="49" charset="-122"/>
                <a:ea typeface="SimHei" panose="02010609060101010101" pitchFamily="49" charset="-122"/>
              </a:rPr>
              <a:t>《</a:t>
            </a:r>
            <a:r>
              <a:rPr kumimoji="1" lang="zh-CN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白洋淀纪事</a:t>
            </a:r>
            <a:r>
              <a:rPr kumimoji="1" lang="en-US" altLang="zh-CN" sz="2200" dirty="0">
                <a:latin typeface="SimHei" panose="02010609060101010101" pitchFamily="49" charset="-122"/>
                <a:ea typeface="SimHei" panose="02010609060101010101" pitchFamily="49" charset="-122"/>
              </a:rPr>
              <a:t>》</a:t>
            </a:r>
            <a:r>
              <a:rPr kumimoji="1" lang="zh-CN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主要写了抗日战争、解放战争和中华人民共和国成立初期，冀中平原和冀西山区一带人民在中国共产党的领导下进行战争、土地改革、劳动生产、互助合作以及移风易俗的生活情境，赞颂了他们热爱祖国、淳朴善良、机智勇敢等精神品质，深情讴歌了战争年代的人情美、人性美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F0A298A-CC47-3A4E-B0E5-9B736FA4FBE4}"/>
              </a:ext>
            </a:extLst>
          </p:cNvPr>
          <p:cNvSpPr txBox="1"/>
          <p:nvPr/>
        </p:nvSpPr>
        <p:spPr>
          <a:xfrm>
            <a:off x="694017" y="55983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主要内容</a:t>
            </a:r>
          </a:p>
        </p:txBody>
      </p:sp>
    </p:spTree>
    <p:extLst>
      <p:ext uri="{BB962C8B-B14F-4D97-AF65-F5344CB8AC3E}">
        <p14:creationId xmlns:p14="http://schemas.microsoft.com/office/powerpoint/2010/main" val="84139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840897B-A476-1C4F-A785-A36BAF37593E}"/>
              </a:ext>
            </a:extLst>
          </p:cNvPr>
          <p:cNvSpPr txBox="1"/>
          <p:nvPr/>
        </p:nvSpPr>
        <p:spPr>
          <a:xfrm>
            <a:off x="694017" y="55983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创作背景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20BFC7-2C2B-2B48-BDBA-63F77456F5BA}"/>
              </a:ext>
            </a:extLst>
          </p:cNvPr>
          <p:cNvSpPr/>
          <p:nvPr/>
        </p:nvSpPr>
        <p:spPr>
          <a:xfrm>
            <a:off x="683466" y="1327779"/>
            <a:ext cx="7777067" cy="305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    一九三九年春天，我从冀中平原调到阜平一带山地，分配在晋察冀通讯社工作。</a:t>
            </a:r>
            <a:r>
              <a:rPr lang="en-US" altLang="zh-CN" sz="2200" dirty="0">
                <a:latin typeface="SimHei" panose="02010609060101010101" pitchFamily="49" charset="-122"/>
                <a:ea typeface="SimHei" panose="02010609060101010101" pitchFamily="49" charset="-122"/>
              </a:rPr>
              <a:t>……</a:t>
            </a:r>
            <a:r>
              <a:rPr lang="zh-CN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我非常怀念经历过的那一个时代，生活过的那些村庄，作为伙伴的那些战士和人民。我非常怀念那时走过的路，踏过的石块，越过的小溪。</a:t>
            </a:r>
            <a:r>
              <a:rPr lang="en-US" altLang="zh-CN" sz="2200" dirty="0">
                <a:latin typeface="SimHei" panose="02010609060101010101" pitchFamily="49" charset="-122"/>
                <a:ea typeface="SimHei" panose="02010609060101010101" pitchFamily="49" charset="-122"/>
              </a:rPr>
              <a:t>……</a:t>
            </a:r>
            <a:r>
              <a:rPr lang="zh-CN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在这一地区，随着征战的路，开始了我的文学的路。</a:t>
            </a:r>
            <a:endParaRPr lang="en-US" altLang="zh-CN" sz="2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200" dirty="0">
                <a:latin typeface="SimHei" panose="02010609060101010101" pitchFamily="49" charset="-122"/>
                <a:ea typeface="SimHei" panose="02010609060101010101" pitchFamily="49" charset="-122"/>
              </a:rPr>
              <a:t>——</a:t>
            </a:r>
            <a:r>
              <a:rPr lang="zh-CN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孙犁</a:t>
            </a:r>
            <a:r>
              <a:rPr lang="en-US" altLang="zh-CN" sz="2200" dirty="0">
                <a:latin typeface="SimHei" panose="02010609060101010101" pitchFamily="49" charset="-122"/>
                <a:ea typeface="SimHei" panose="02010609060101010101" pitchFamily="49" charset="-122"/>
              </a:rPr>
              <a:t>《</a:t>
            </a:r>
            <a:r>
              <a:rPr lang="zh-CN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在阜平</a:t>
            </a:r>
            <a:r>
              <a:rPr lang="en-US" altLang="zh-CN" sz="2200" dirty="0">
                <a:latin typeface="SimHei" panose="02010609060101010101" pitchFamily="49" charset="-122"/>
                <a:ea typeface="SimHei" panose="02010609060101010101" pitchFamily="49" charset="-122"/>
              </a:rPr>
              <a:t>》</a:t>
            </a:r>
            <a:endParaRPr lang="zh-CN" altLang="en-US" sz="2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945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C4A8D52-6E3A-434C-9B9B-A217C86D2A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92" y="1452484"/>
            <a:ext cx="2142854" cy="288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A42A38B-98D3-8743-BF32-11ADD0E0B3CD}"/>
              </a:ext>
            </a:extLst>
          </p:cNvPr>
          <p:cNvSpPr txBox="1"/>
          <p:nvPr/>
        </p:nvSpPr>
        <p:spPr>
          <a:xfrm>
            <a:off x="3469089" y="1452484"/>
            <a:ext cx="4787119" cy="2790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    孙犁（</a:t>
            </a:r>
            <a:r>
              <a:rPr kumimoji="1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1913-2002</a:t>
            </a: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），现当代著名小说家、散文家。抗日战争开始以后，孙犁把自己的年华，同战争和革命、故乡和人民更紧密地联系在一起，创作了</a:t>
            </a:r>
            <a:r>
              <a:rPr kumimoji="1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《</a:t>
            </a: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白洋淀纪事</a:t>
            </a:r>
            <a:r>
              <a:rPr kumimoji="1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》《</a:t>
            </a: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风云初记</a:t>
            </a:r>
            <a:r>
              <a:rPr kumimoji="1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》《</a:t>
            </a: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铁木前传</a:t>
            </a:r>
            <a:r>
              <a:rPr kumimoji="1" lang="en-US" altLang="zh-CN" sz="2000" dirty="0">
                <a:latin typeface="SimHei" panose="02010609060101010101" pitchFamily="49" charset="-122"/>
                <a:ea typeface="SimHei" panose="02010609060101010101" pitchFamily="49" charset="-122"/>
              </a:rPr>
              <a:t>》</a:t>
            </a:r>
            <a:r>
              <a:rPr kumimoji="1" lang="zh-CN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等作品，是“荷花淀派”的创始人。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3601E87-3C93-984F-9199-7AF8AD2F7EEE}"/>
              </a:ext>
            </a:extLst>
          </p:cNvPr>
          <p:cNvSpPr txBox="1"/>
          <p:nvPr/>
        </p:nvSpPr>
        <p:spPr>
          <a:xfrm>
            <a:off x="694017" y="55983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作者简介</a:t>
            </a:r>
          </a:p>
        </p:txBody>
      </p:sp>
    </p:spTree>
    <p:extLst>
      <p:ext uri="{BB962C8B-B14F-4D97-AF65-F5344CB8AC3E}">
        <p14:creationId xmlns:p14="http://schemas.microsoft.com/office/powerpoint/2010/main" val="76162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7573A1F-7FE3-9244-BEC4-18006A3BFC82}"/>
              </a:ext>
            </a:extLst>
          </p:cNvPr>
          <p:cNvSpPr txBox="1"/>
          <p:nvPr/>
        </p:nvSpPr>
        <p:spPr>
          <a:xfrm>
            <a:off x="1648765" y="2217807"/>
            <a:ext cx="5844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如何快速地阅读这本书？</a:t>
            </a:r>
          </a:p>
        </p:txBody>
      </p:sp>
    </p:spTree>
    <p:extLst>
      <p:ext uri="{BB962C8B-B14F-4D97-AF65-F5344CB8AC3E}">
        <p14:creationId xmlns:p14="http://schemas.microsoft.com/office/powerpoint/2010/main" val="47482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52A05CF-0687-B44A-88BE-65375BE2C38D}"/>
              </a:ext>
            </a:extLst>
          </p:cNvPr>
          <p:cNvSpPr txBox="1"/>
          <p:nvPr/>
        </p:nvSpPr>
        <p:spPr>
          <a:xfrm>
            <a:off x="694017" y="559838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方式一：通读全书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2E2B1A3-457E-6A40-8D28-F8439CA1AB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042" y="1228849"/>
            <a:ext cx="5828868" cy="3600000"/>
          </a:xfrm>
          <a:prstGeom prst="rect">
            <a:avLst/>
          </a:prstGeom>
        </p:spPr>
      </p:pic>
      <p:pic>
        <p:nvPicPr>
          <p:cNvPr id="4" name="图片 3" descr="图片包含 游戏机, 房间, 男人&#10;&#10;描述已自动生成">
            <a:extLst>
              <a:ext uri="{FF2B5EF4-FFF2-40B4-BE49-F238E27FC236}">
                <a16:creationId xmlns:a16="http://schemas.microsoft.com/office/drawing/2014/main" id="{7A103008-C757-004E-A18F-6FC63D0615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0" b="100000" l="0" r="100000">
                        <a14:foregroundMark x1="14650" y1="14842" x2="14650" y2="14842"/>
                        <a14:foregroundMark x1="37261" y1="28224" x2="37261" y2="28224"/>
                        <a14:foregroundMark x1="14013" y1="50365" x2="14013" y2="50365"/>
                        <a14:foregroundMark x1="9554" y1="49392" x2="9554" y2="49392"/>
                        <a14:foregroundMark x1="20064" y1="62044" x2="20064" y2="62044"/>
                        <a14:foregroundMark x1="43949" y1="62774" x2="43949" y2="62774"/>
                        <a14:foregroundMark x1="26115" y1="74939" x2="26115" y2="74939"/>
                        <a14:foregroundMark x1="74204" y1="12409" x2="74204" y2="12409"/>
                        <a14:foregroundMark x1="51592" y1="6326" x2="51592" y2="6326"/>
                        <a14:foregroundMark x1="45860" y1="7299" x2="45860" y2="7299"/>
                        <a14:foregroundMark x1="50318" y1="10706" x2="50318" y2="10706"/>
                        <a14:foregroundMark x1="51592" y1="10706" x2="50000" y2="7056"/>
                        <a14:foregroundMark x1="46497" y1="5596" x2="46497" y2="5596"/>
                        <a14:foregroundMark x1="42357" y1="6326" x2="42357" y2="6326"/>
                        <a14:foregroundMark x1="52866" y1="7056" x2="52866" y2="7056"/>
                        <a14:foregroundMark x1="52866" y1="5839" x2="52866" y2="5839"/>
                        <a14:foregroundMark x1="54140" y1="5353" x2="54140" y2="5353"/>
                        <a14:foregroundMark x1="62739" y1="5596" x2="62739" y2="5596"/>
                        <a14:foregroundMark x1="67516" y1="5839" x2="67516" y2="5839"/>
                        <a14:foregroundMark x1="64331" y1="5596" x2="64331" y2="5596"/>
                        <a14:foregroundMark x1="63694" y1="6326" x2="65924" y2="6569"/>
                        <a14:foregroundMark x1="67516" y1="6326" x2="67516" y2="6326"/>
                        <a14:foregroundMark x1="68471" y1="6326" x2="68471" y2="6326"/>
                        <a14:foregroundMark x1="69108" y1="5839" x2="69108" y2="5839"/>
                        <a14:foregroundMark x1="69745" y1="5596" x2="69745" y2="5596"/>
                        <a14:foregroundMark x1="71019" y1="5596" x2="71019" y2="5596"/>
                        <a14:foregroundMark x1="52866" y1="4866" x2="52866" y2="4866"/>
                        <a14:foregroundMark x1="55414" y1="5109" x2="55414" y2="5109"/>
                        <a14:foregroundMark x1="64968" y1="24088" x2="64968" y2="24088"/>
                        <a14:foregroundMark x1="68153" y1="26521" x2="68153" y2="26521"/>
                        <a14:foregroundMark x1="66561" y1="27737" x2="66561" y2="27737"/>
                        <a14:foregroundMark x1="72293" y1="29684" x2="72293" y2="29684"/>
                        <a14:foregroundMark x1="72293" y1="29927" x2="72293" y2="31630"/>
                        <a14:foregroundMark x1="72293" y1="31387" x2="72293" y2="31387"/>
                        <a14:foregroundMark x1="70382" y1="32117" x2="70382" y2="32117"/>
                        <a14:foregroundMark x1="71656" y1="35036" x2="71656" y2="35036"/>
                        <a14:foregroundMark x1="71338" y1="38929" x2="71338" y2="38929"/>
                        <a14:foregroundMark x1="71338" y1="38929" x2="71338" y2="38929"/>
                        <a14:foregroundMark x1="75159" y1="38443" x2="75159" y2="38443"/>
                        <a14:foregroundMark x1="85669" y1="39173" x2="85669" y2="39173"/>
                        <a14:foregroundMark x1="86306" y1="38686" x2="86624" y2="37470"/>
                        <a14:foregroundMark x1="86943" y1="35036" x2="86943" y2="35036"/>
                        <a14:foregroundMark x1="87261" y1="33333" x2="87261" y2="33333"/>
                        <a14:foregroundMark x1="87898" y1="31144" x2="87898" y2="31144"/>
                        <a14:foregroundMark x1="87898" y1="31144" x2="87898" y2="31144"/>
                        <a14:foregroundMark x1="61783" y1="30170" x2="61783" y2="30170"/>
                        <a14:foregroundMark x1="73248" y1="26764" x2="73248" y2="26764"/>
                        <a14:foregroundMark x1="86943" y1="72263" x2="86943" y2="72263"/>
                        <a14:foregroundMark x1="58280" y1="41849" x2="58280" y2="41849"/>
                        <a14:foregroundMark x1="45860" y1="39659" x2="45860" y2="39659"/>
                        <a14:foregroundMark x1="72611" y1="39903" x2="72611" y2="39903"/>
                        <a14:foregroundMark x1="68790" y1="51338" x2="68790" y2="51338"/>
                        <a14:foregroundMark x1="71656" y1="64720" x2="71656" y2="64720"/>
                        <a14:foregroundMark x1="71656" y1="64720" x2="71656" y2="64720"/>
                        <a14:foregroundMark x1="87580" y1="31873" x2="87580" y2="31873"/>
                        <a14:foregroundMark x1="11465" y1="3650" x2="11465" y2="3650"/>
                        <a14:foregroundMark x1="48089" y1="4866" x2="48089" y2="4866"/>
                        <a14:foregroundMark x1="50318" y1="5109" x2="50318" y2="5109"/>
                        <a14:foregroundMark x1="62420" y1="5353" x2="62420" y2="5353"/>
                        <a14:foregroundMark x1="46497" y1="4623" x2="46497" y2="4623"/>
                        <a14:foregroundMark x1="50955" y1="4623" x2="50955" y2="4623"/>
                        <a14:foregroundMark x1="46178" y1="4380" x2="46178" y2="4380"/>
                        <a14:foregroundMark x1="54459" y1="5353" x2="54459" y2="5353"/>
                        <a14:foregroundMark x1="93312" y1="34307" x2="93312" y2="34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90" y="1588849"/>
            <a:ext cx="22060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11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640EDDB-1194-6349-9052-FEE000A99CAC}"/>
              </a:ext>
            </a:extLst>
          </p:cNvPr>
          <p:cNvSpPr txBox="1"/>
          <p:nvPr/>
        </p:nvSpPr>
        <p:spPr>
          <a:xfrm>
            <a:off x="694017" y="559838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方式一：通读全书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30B195A-99B1-F643-A556-1198E2BD89D9}"/>
              </a:ext>
            </a:extLst>
          </p:cNvPr>
          <p:cNvSpPr txBox="1"/>
          <p:nvPr/>
        </p:nvSpPr>
        <p:spPr>
          <a:xfrm>
            <a:off x="1337781" y="1393929"/>
            <a:ext cx="6468437" cy="2992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版本：江苏凤凰文艺出版社，</a:t>
            </a:r>
            <a:r>
              <a:rPr kumimoji="1"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2016</a:t>
            </a:r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  <a:r>
              <a:rPr kumimoji="1"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6</a:t>
            </a:r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月</a:t>
            </a:r>
            <a:endParaRPr kumimoji="1" lang="en-US" altLang="zh-CN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全书字数：</a:t>
            </a:r>
            <a:r>
              <a:rPr kumimoji="1"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245</a:t>
            </a:r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千字</a:t>
            </a:r>
            <a:endParaRPr kumimoji="1" lang="en-US" altLang="zh-CN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每分钟读</a:t>
            </a:r>
            <a:r>
              <a:rPr kumimoji="1"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400</a:t>
            </a:r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字，大约需要</a:t>
            </a:r>
            <a:r>
              <a:rPr kumimoji="1"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10</a:t>
            </a:r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小时。</a:t>
            </a:r>
            <a:endParaRPr kumimoji="1" lang="en-US" altLang="zh-CN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每分钟读</a:t>
            </a:r>
            <a:r>
              <a:rPr kumimoji="1"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500</a:t>
            </a:r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字，大约需要</a:t>
            </a:r>
            <a:r>
              <a:rPr kumimoji="1"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8</a:t>
            </a:r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小时。</a:t>
            </a:r>
          </a:p>
        </p:txBody>
      </p:sp>
    </p:spTree>
    <p:extLst>
      <p:ext uri="{BB962C8B-B14F-4D97-AF65-F5344CB8AC3E}">
        <p14:creationId xmlns:p14="http://schemas.microsoft.com/office/powerpoint/2010/main" val="9373015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1555</TotalTime>
  <Words>956</Words>
  <Application>Microsoft Office PowerPoint</Application>
  <PresentationFormat>全屏显示(16:9)</PresentationFormat>
  <Paragraphs>66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KaiTi</vt:lpstr>
      <vt:lpstr>SimHei</vt:lpstr>
      <vt:lpstr>楷体</vt:lpstr>
      <vt:lpstr>微软雅黑</vt:lpstr>
      <vt:lpstr>Arial</vt:lpstr>
      <vt:lpstr>Calibri</vt:lpstr>
      <vt:lpstr>Wingdings</vt:lpstr>
      <vt:lpstr>1_Office 主题​​</vt:lpstr>
      <vt:lpstr>战斗·荷香·家园 ——《白洋淀纪事》之整体导读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舒芳</cp:lastModifiedBy>
  <cp:revision>187</cp:revision>
  <dcterms:created xsi:type="dcterms:W3CDTF">2020-02-01T11:21:51Z</dcterms:created>
  <dcterms:modified xsi:type="dcterms:W3CDTF">2020-03-30T16:21:56Z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