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71" r:id="rId2"/>
    <p:sldId id="261" r:id="rId3"/>
    <p:sldId id="260" r:id="rId4"/>
    <p:sldId id="262" r:id="rId5"/>
    <p:sldId id="264" r:id="rId6"/>
    <p:sldId id="265" r:id="rId7"/>
    <p:sldId id="263" r:id="rId8"/>
    <p:sldId id="266" r:id="rId9"/>
    <p:sldId id="268" r:id="rId10"/>
    <p:sldId id="270" r:id="rId11"/>
    <p:sldId id="272" r:id="rId12"/>
    <p:sldId id="267" r:id="rId13"/>
    <p:sldId id="258"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70" y="-5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376E-7CBD-4340-A632-BBBBEC043093}" type="datetimeFigureOut">
              <a:rPr lang="zh-CN" altLang="en-US" smtClean="0"/>
              <a:pPr/>
              <a:t>2020/3/27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A55ED-EF54-4438-BEA5-DF9B393544A9}" type="slidenum">
              <a:rPr lang="zh-CN" altLang="en-US" smtClean="0"/>
              <a:pPr/>
              <a:t>‹#›</a:t>
            </a:fld>
            <a:endParaRPr lang="zh-CN" altLang="en-US"/>
          </a:p>
        </p:txBody>
      </p:sp>
    </p:spTree>
    <p:extLst>
      <p:ext uri="{BB962C8B-B14F-4D97-AF65-F5344CB8AC3E}">
        <p14:creationId xmlns:p14="http://schemas.microsoft.com/office/powerpoint/2010/main" val="331620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标题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7" name="直接连接符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椭圆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椭圆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灯片编号占位符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6CFF0299-D68F-47BD-A33D-09A55E26B0E2}" type="slidenum">
              <a:rPr lang="zh-CN" altLang="en-US" smtClean="0"/>
              <a:pPr/>
              <a:t>‹#›</a:t>
            </a:fld>
            <a:endParaRPr lang="zh-CN" altLang="en-US"/>
          </a:p>
        </p:txBody>
      </p:sp>
      <p:sp>
        <p:nvSpPr>
          <p:cNvPr id="8" name="标题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0299-D68F-47BD-A33D-09A55E26B0E2}"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接连接符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椭圆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6915912" y="2257426"/>
            <a:ext cx="457200" cy="330994"/>
          </a:xfrm>
        </p:spPr>
        <p:txBody>
          <a:bodyPr/>
          <a:lstStyle/>
          <a:p>
            <a:fld id="{6CFF0299-D68F-47BD-A33D-09A55E26B0E2}" type="slidenum">
              <a:rPr lang="zh-CN" altLang="en-US" smtClean="0"/>
              <a:pPr/>
              <a:t>‹#›</a:t>
            </a:fld>
            <a:endParaRPr lang="zh-CN" altLang="en-US"/>
          </a:p>
        </p:txBody>
      </p:sp>
      <p:sp>
        <p:nvSpPr>
          <p:cNvPr id="3" name="竖排文字占位符 2"/>
          <p:cNvSpPr>
            <a:spLocks noGrp="1"/>
          </p:cNvSpPr>
          <p:nvPr>
            <p:ph type="body" orient="vert" idx="1"/>
          </p:nvPr>
        </p:nvSpPr>
        <p:spPr>
          <a:xfrm>
            <a:off x="304800" y="228600"/>
            <a:ext cx="6553200" cy="43660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2" name="竖排标题 1"/>
          <p:cNvSpPr>
            <a:spLocks noGrp="1"/>
          </p:cNvSpPr>
          <p:nvPr>
            <p:ph type="title" orient="vert"/>
          </p:nvPr>
        </p:nvSpPr>
        <p:spPr>
          <a:xfrm>
            <a:off x="7391400" y="228601"/>
            <a:ext cx="1447800" cy="4388644"/>
          </a:xfrm>
        </p:spPr>
        <p:txBody>
          <a:bodyPr vert="eaVert"/>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2020/3/27</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3">
                    <a:shade val="75000"/>
                  </a:schemeClr>
                </a:solidFill>
              </a:defRPr>
            </a:lvl1p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361688" y="769779"/>
            <a:ext cx="457200" cy="330994"/>
          </a:xfrm>
        </p:spPr>
        <p:txBody>
          <a:bodyPr/>
          <a:lstStyle/>
          <a:p>
            <a:fld id="{6CFF0299-D68F-47BD-A33D-09A55E26B0E2}" type="slidenum">
              <a:rPr lang="zh-CN" altLang="en-US" smtClean="0"/>
              <a:pPr/>
              <a:t>‹#›</a:t>
            </a:fld>
            <a:endParaRPr lang="zh-CN" altLang="en-US"/>
          </a:p>
        </p:txBody>
      </p:sp>
      <p:sp>
        <p:nvSpPr>
          <p:cNvPr id="8" name="内容占位符 7"/>
          <p:cNvSpPr>
            <a:spLocks noGrp="1"/>
          </p:cNvSpPr>
          <p:nvPr>
            <p:ph sz="quarter" idx="1"/>
          </p:nvPr>
        </p:nvSpPr>
        <p:spPr>
          <a:xfrm>
            <a:off x="301752" y="1145286"/>
            <a:ext cx="8503920" cy="3429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3" name="矩形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页脚占位符 4"/>
          <p:cNvSpPr>
            <a:spLocks noGrp="1"/>
          </p:cNvSpPr>
          <p:nvPr>
            <p:ph type="ftr" sz="quarter" idx="11"/>
          </p:nvPr>
        </p:nvSpPr>
        <p:spPr/>
        <p:txBody>
          <a:bodyPr/>
          <a:lstStyle/>
          <a:p>
            <a:endParaRPr lang="zh-CN" altLang="en-US"/>
          </a:p>
        </p:txBody>
      </p:sp>
      <p:sp>
        <p:nvSpPr>
          <p:cNvPr id="4" name="日期占位符 3"/>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8" name="直接连接符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椭圆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6CFF0299-D68F-47BD-A33D-09A55E26B0E2}" type="slidenum">
              <a:rPr lang="zh-CN" altLang="en-US" smtClean="0"/>
              <a:pPr/>
              <a:t>‹#›</a:t>
            </a:fld>
            <a:endParaRPr lang="zh-CN" altLang="en-US"/>
          </a:p>
        </p:txBody>
      </p:sp>
      <p:sp>
        <p:nvSpPr>
          <p:cNvPr id="2" name="标题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301752" y="171450"/>
            <a:ext cx="8534400" cy="569214"/>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a:xfrm>
            <a:off x="5791200" y="4807458"/>
            <a:ext cx="3044952" cy="274320"/>
          </a:xfrm>
        </p:spPr>
        <p:txBody>
          <a:bodyPr/>
          <a:lstStyle/>
          <a:p>
            <a:fld id="{133EDDDA-12A9-45F1-B987-6CB5812AB8EB}" type="datetimeFigureOut">
              <a:rPr lang="zh-CN" altLang="en-US" smtClean="0"/>
              <a:pPr/>
              <a:t>2020/3/27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0299-D68F-47BD-A33D-09A55E26B0E2}" type="slidenum">
              <a:rPr lang="zh-CN" altLang="en-US" smtClean="0"/>
              <a:pPr/>
              <a:t>‹#›</a:t>
            </a:fld>
            <a:endParaRPr lang="zh-CN" altLang="en-US"/>
          </a:p>
        </p:txBody>
      </p:sp>
      <p:sp>
        <p:nvSpPr>
          <p:cNvPr id="8" name="直接连接符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内容占位符 9"/>
          <p:cNvSpPr>
            <a:spLocks noGrp="1"/>
          </p:cNvSpPr>
          <p:nvPr>
            <p:ph sz="half" idx="1"/>
          </p:nvPr>
        </p:nvSpPr>
        <p:spPr>
          <a:xfrm>
            <a:off x="301752" y="1028700"/>
            <a:ext cx="4038600" cy="3511296"/>
          </a:xfrm>
        </p:spPr>
        <p:txBody>
          <a:bodyPr/>
          <a:lstStyle>
            <a:lvl1pPr>
              <a:defRPr sz="2500"/>
            </a:lvl1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内容占位符 11"/>
          <p:cNvSpPr>
            <a:spLocks noGrp="1"/>
          </p:cNvSpPr>
          <p:nvPr>
            <p:ph sz="half" idx="2"/>
          </p:nvPr>
        </p:nvSpPr>
        <p:spPr>
          <a:xfrm>
            <a:off x="4800600" y="1028700"/>
            <a:ext cx="4038600" cy="3511296"/>
          </a:xfrm>
        </p:spPr>
        <p:txBody>
          <a:bodyPr/>
          <a:lstStyle>
            <a:lvl1pPr>
              <a:defRPr sz="2500"/>
            </a:lvl1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1">
        <a:schemeClr val="bg2"/>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本占位符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8" name="页脚占位符 7"/>
          <p:cNvSpPr>
            <a:spLocks noGrp="1"/>
          </p:cNvSpPr>
          <p:nvPr>
            <p:ph type="ftr" sz="quarter" idx="11"/>
          </p:nvPr>
        </p:nvSpPr>
        <p:spPr>
          <a:xfrm>
            <a:off x="304800" y="4807458"/>
            <a:ext cx="3581400" cy="274320"/>
          </a:xfrm>
        </p:spPr>
        <p:txBody>
          <a:bodyPr/>
          <a:lstStyle/>
          <a:p>
            <a:endParaRPr lang="zh-CN" altLang="en-US"/>
          </a:p>
        </p:txBody>
      </p:sp>
      <p:sp>
        <p:nvSpPr>
          <p:cNvPr id="15" name="直接连接符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内容占位符 23"/>
          <p:cNvSpPr>
            <a:spLocks noGrp="1"/>
          </p:cNvSpPr>
          <p:nvPr>
            <p:ph sz="quarter" idx="2"/>
          </p:nvPr>
        </p:nvSpPr>
        <p:spPr>
          <a:xfrm>
            <a:off x="301752" y="1853537"/>
            <a:ext cx="4041648" cy="2863803"/>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6" name="内容占位符 25"/>
          <p:cNvSpPr>
            <a:spLocks noGrp="1"/>
          </p:cNvSpPr>
          <p:nvPr>
            <p:ph sz="quarter" idx="4"/>
          </p:nvPr>
        </p:nvSpPr>
        <p:spPr>
          <a:xfrm>
            <a:off x="4800600" y="1853537"/>
            <a:ext cx="4038600" cy="2866644"/>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椭圆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椭圆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灯片编号占位符 8"/>
          <p:cNvSpPr>
            <a:spLocks noGrp="1"/>
          </p:cNvSpPr>
          <p:nvPr>
            <p:ph type="sldNum" sz="quarter" idx="12"/>
          </p:nvPr>
        </p:nvSpPr>
        <p:spPr>
          <a:xfrm>
            <a:off x="4343400" y="781812"/>
            <a:ext cx="457200" cy="330994"/>
          </a:xfrm>
        </p:spPr>
        <p:txBody>
          <a:bodyPr/>
          <a:lstStyle>
            <a:lvl1pPr algn="ctr">
              <a:defRPr/>
            </a:lvl1pPr>
          </a:lstStyle>
          <a:p>
            <a:fld id="{6CFF0299-D68F-47BD-A33D-09A55E26B0E2}" type="slidenum">
              <a:rPr lang="zh-CN" altLang="en-US" smtClean="0"/>
              <a:pPr/>
              <a:t>‹#›</a:t>
            </a:fld>
            <a:endParaRPr lang="zh-CN" altLang="en-US"/>
          </a:p>
        </p:txBody>
      </p:sp>
      <p:sp>
        <p:nvSpPr>
          <p:cNvPr id="23" name="标题 22"/>
          <p:cNvSpPr>
            <a:spLocks noGrp="1"/>
          </p:cNvSpPr>
          <p:nvPr>
            <p:ph type="title"/>
          </p:nvPr>
        </p:nvSpPr>
        <p:spPr/>
        <p:txBody>
          <a:bodyPr rtlCol="0" anchor="b" anchorCtr="0"/>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4343400" y="777015"/>
            <a:ext cx="457200" cy="330994"/>
          </a:xfrm>
        </p:spPr>
        <p:txBody>
          <a:bodyPr/>
          <a:lstStyle/>
          <a:p>
            <a:fld id="{6CFF0299-D68F-47BD-A33D-09A55E26B0E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占位符 1"/>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4267200" y="4743450"/>
            <a:ext cx="609600" cy="330993"/>
          </a:xfrm>
        </p:spPr>
        <p:txBody>
          <a:bodyPr/>
          <a:lstStyle>
            <a:lvl1pPr>
              <a:defRPr>
                <a:solidFill>
                  <a:srgbClr val="FFFFFF"/>
                </a:solidFill>
              </a:defRPr>
            </a:lvl1pPr>
          </a:lstStyle>
          <a:p>
            <a:fld id="{6CFF0299-D68F-47BD-A33D-09A55E26B0E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矩形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接连接符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内容占位符 19"/>
          <p:cNvSpPr>
            <a:spLocks noGrp="1"/>
          </p:cNvSpPr>
          <p:nvPr>
            <p:ph sz="quarter" idx="1"/>
          </p:nvPr>
        </p:nvSpPr>
        <p:spPr>
          <a:xfrm>
            <a:off x="3124200" y="514350"/>
            <a:ext cx="5638800" cy="405765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椭圆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椭圆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6CFF0299-D68F-47BD-A33D-09A55E26B0E2}" type="slidenum">
              <a:rPr lang="zh-CN" altLang="en-US" smtClean="0"/>
              <a:pPr/>
              <a:t>‹#›</a:t>
            </a:fld>
            <a:endParaRPr lang="zh-CN" altLang="en-US"/>
          </a:p>
        </p:txBody>
      </p:sp>
      <p:sp>
        <p:nvSpPr>
          <p:cNvPr id="21" name="矩形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p:txBody>
          <a:bodyPr/>
          <a:lstStyle/>
          <a:p>
            <a:fld id="{133EDDDA-12A9-45F1-B987-6CB5812AB8EB}" type="datetimeFigureOut">
              <a:rPr lang="zh-CN" altLang="en-US" smtClean="0"/>
              <a:pPr/>
              <a:t>2020/3/27</a:t>
            </a:fld>
            <a:endParaRPr lang="zh-CN" altLang="en-US"/>
          </a:p>
        </p:txBody>
      </p:sp>
      <p:sp>
        <p:nvSpPr>
          <p:cNvPr id="6" name="页脚占位符 5"/>
          <p:cNvSpPr>
            <a:spLocks noGrp="1"/>
          </p:cNvSpPr>
          <p:nvPr>
            <p:ph type="ftr" sz="quarter" idx="11"/>
          </p:nvPr>
        </p:nvSpPr>
        <p:spPr>
          <a:xfrm>
            <a:off x="301752" y="4808136"/>
            <a:ext cx="3383280" cy="274320"/>
          </a:xfrm>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1" name="直接连接符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椭圆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椭圆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灯片编号占位符 6"/>
          <p:cNvSpPr>
            <a:spLocks noGrp="1"/>
          </p:cNvSpPr>
          <p:nvPr>
            <p:ph type="sldNum" sz="quarter" idx="12"/>
          </p:nvPr>
        </p:nvSpPr>
        <p:spPr>
          <a:xfrm>
            <a:off x="1371600" y="234554"/>
            <a:ext cx="457200" cy="330994"/>
          </a:xfrm>
        </p:spPr>
        <p:txBody>
          <a:bodyPr/>
          <a:lstStyle/>
          <a:p>
            <a:fld id="{6CFF0299-D68F-47BD-A33D-09A55E26B0E2}" type="slidenum">
              <a:rPr lang="zh-CN" altLang="en-US" smtClean="0"/>
              <a:pPr/>
              <a:t>‹#›</a:t>
            </a:fld>
            <a:endParaRPr lang="zh-CN" altLang="en-US"/>
          </a:p>
        </p:txBody>
      </p:sp>
      <p:sp>
        <p:nvSpPr>
          <p:cNvPr id="2" name="标题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3000375" y="457200"/>
            <a:ext cx="5867400" cy="3200400"/>
          </a:xfrm>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22" name="矩形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占位符 4"/>
          <p:cNvSpPr>
            <a:spLocks noGrp="1"/>
          </p:cNvSpPr>
          <p:nvPr>
            <p:ph type="dt" sz="half" idx="10"/>
          </p:nvPr>
        </p:nvSpPr>
        <p:spPr>
          <a:xfrm>
            <a:off x="5788152" y="4803738"/>
            <a:ext cx="3044952" cy="274320"/>
          </a:xfrm>
        </p:spPr>
        <p:txBody>
          <a:bodyPr/>
          <a:lstStyle/>
          <a:p>
            <a:fld id="{133EDDDA-12A9-45F1-B987-6CB5812AB8EB}" type="datetimeFigureOut">
              <a:rPr lang="zh-CN" altLang="en-US" smtClean="0"/>
              <a:pPr/>
              <a:t>2020/3/27</a:t>
            </a:fld>
            <a:endParaRPr lang="zh-CN" altLang="en-US"/>
          </a:p>
        </p:txBody>
      </p:sp>
      <p:sp>
        <p:nvSpPr>
          <p:cNvPr id="6" name="页脚占位符 5"/>
          <p:cNvSpPr>
            <a:spLocks noGrp="1"/>
          </p:cNvSpPr>
          <p:nvPr>
            <p:ph type="ftr" sz="quarter" idx="11"/>
          </p:nvPr>
        </p:nvSpPr>
        <p:spPr>
          <a:xfrm>
            <a:off x="301752" y="4808136"/>
            <a:ext cx="3584448" cy="274320"/>
          </a:xfr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占位符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133EDDDA-12A9-45F1-B987-6CB5812AB8EB}" type="datetimeFigureOut">
              <a:rPr lang="zh-CN" altLang="en-US" smtClean="0"/>
              <a:pPr/>
              <a:t>2020/3/27</a:t>
            </a:fld>
            <a:endParaRPr lang="zh-CN" altLang="en-US"/>
          </a:p>
        </p:txBody>
      </p:sp>
      <p:sp>
        <p:nvSpPr>
          <p:cNvPr id="3" name="页脚占位符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zh-CN" altLang="en-US"/>
          </a:p>
        </p:txBody>
      </p:sp>
      <p:sp>
        <p:nvSpPr>
          <p:cNvPr id="8" name="矩形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接连接符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椭圆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椭圆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CFF0299-D68F-47BD-A33D-09A55E26B0E2}" type="slidenum">
              <a:rPr lang="zh-CN" altLang="en-US" smtClean="0"/>
              <a:pPr/>
              <a:t>‹#›</a:t>
            </a:fld>
            <a:endParaRPr lang="zh-CN" altLang="en-US"/>
          </a:p>
        </p:txBody>
      </p:sp>
      <p:sp>
        <p:nvSpPr>
          <p:cNvPr id="22" name="标题占位符 21"/>
          <p:cNvSpPr>
            <a:spLocks noGrp="1"/>
          </p:cNvSpPr>
          <p:nvPr>
            <p:ph type="title"/>
          </p:nvPr>
        </p:nvSpPr>
        <p:spPr>
          <a:xfrm>
            <a:off x="301752" y="171450"/>
            <a:ext cx="8534400" cy="569214"/>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Users\Administrator\Desktop\unit6%20lesson2\unit6%20lesson2(2)\&#35838;&#20214;\UNIT%206%20LESSON%202%206.4.mp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C:\Users\Administrator\Desktop\unit6%20lesson2\unit6%20lesson2(2)\&#35838;&#20214;\UNIT%206%20LESSON%202%206.4.mp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Administrator\Desktop\unit6%20lesson2\unit6%20lesson2(2)\&#35838;&#20214;\UNIT%206%20LESSON%202%206.4.mp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059832" y="1995686"/>
            <a:ext cx="5524823" cy="728345"/>
          </a:xfrm>
        </p:spPr>
        <p:txBody>
          <a:bodyPr>
            <a:normAutofit fontScale="90000"/>
          </a:bodyPr>
          <a:lstStyle/>
          <a:p>
            <a:pPr algn="ctr"/>
            <a:r>
              <a:rPr lang="zh-CN" altLang="en-US" sz="2800" b="1" spc="300" dirty="0" smtClean="0">
                <a:solidFill>
                  <a:srgbClr val="FF0000"/>
                </a:solidFill>
                <a:latin typeface="微软雅黑" panose="020B0503020204020204" charset="-122"/>
                <a:ea typeface="微软雅黑" panose="020B0503020204020204" charset="-122"/>
                <a:sym typeface="+mn-ea"/>
              </a:rPr>
              <a:t>“令人敬佩的人” </a:t>
            </a:r>
            <a:r>
              <a:rPr lang="en-US" altLang="zh-CN" sz="2800" b="1" spc="300" dirty="0" smtClean="0">
                <a:solidFill>
                  <a:srgbClr val="FF0000"/>
                </a:solidFill>
                <a:latin typeface="微软雅黑" panose="020B0503020204020204" charset="-122"/>
                <a:ea typeface="微软雅黑" panose="020B0503020204020204" charset="-122"/>
                <a:sym typeface="+mn-ea"/>
              </a:rPr>
              <a:t>Listening</a:t>
            </a:r>
            <a:r>
              <a:rPr lang="zh-CN" altLang="en-US" sz="2800" b="1" spc="300" dirty="0" smtClean="0">
                <a:solidFill>
                  <a:srgbClr val="FF0000"/>
                </a:solidFill>
                <a:latin typeface="微软雅黑" panose="020B0503020204020204" charset="-122"/>
                <a:ea typeface="微软雅黑" panose="020B0503020204020204" charset="-122"/>
                <a:sym typeface="+mn-ea"/>
              </a:rPr>
              <a:t>（</a:t>
            </a:r>
            <a:r>
              <a:rPr lang="en-US" altLang="zh-CN" sz="2800" b="1" spc="300" dirty="0" smtClean="0">
                <a:solidFill>
                  <a:srgbClr val="FF0000"/>
                </a:solidFill>
                <a:latin typeface="微软雅黑" panose="020B0503020204020204" charset="-122"/>
                <a:ea typeface="微软雅黑" panose="020B0503020204020204" charset="-122"/>
                <a:sym typeface="+mn-ea"/>
              </a:rPr>
              <a:t>II</a:t>
            </a:r>
            <a:r>
              <a:rPr lang="zh-CN" altLang="en-US" sz="2800" b="1" spc="300" dirty="0" smtClean="0">
                <a:solidFill>
                  <a:srgbClr val="FF0000"/>
                </a:solidFill>
                <a:latin typeface="微软雅黑" panose="020B0503020204020204" charset="-122"/>
                <a:ea typeface="微软雅黑" panose="020B0503020204020204" charset="-122"/>
                <a:sym typeface="+mn-ea"/>
              </a:rPr>
              <a:t>）</a:t>
            </a:r>
            <a:endParaRPr lang="zh-CN" altLang="en-US" sz="28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高一年级英语</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7" name="TextBox 6"/>
          <p:cNvSpPr txBox="1"/>
          <p:nvPr/>
        </p:nvSpPr>
        <p:spPr>
          <a:xfrm>
            <a:off x="5786414" y="3857634"/>
            <a:ext cx="3357586" cy="369332"/>
          </a:xfrm>
          <a:prstGeom prst="rect">
            <a:avLst/>
          </a:prstGeom>
          <a:noFill/>
        </p:spPr>
        <p:txBody>
          <a:bodyPr wrap="square" rtlCol="0">
            <a:spAutoFit/>
          </a:bodyPr>
          <a:lstStyle/>
          <a:p>
            <a:r>
              <a:rPr lang="zh-CN" altLang="en-US" dirty="0" smtClean="0"/>
              <a:t>朝阳外国语学校     梁丹丹</a:t>
            </a:r>
            <a:endParaRPr lang="zh-CN" altLang="en-US" dirty="0"/>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dirty="0" smtClean="0"/>
              <a:t>Speaking     </a:t>
            </a:r>
            <a:r>
              <a:rPr lang="en-US" altLang="zh-CN" sz="2200" b="1" dirty="0" smtClean="0"/>
              <a:t>Possible answers. </a:t>
            </a:r>
            <a:endParaRPr lang="zh-CN" altLang="en-US" sz="2200" dirty="0"/>
          </a:p>
        </p:txBody>
      </p:sp>
      <p:sp>
        <p:nvSpPr>
          <p:cNvPr id="3" name="内容占位符 2"/>
          <p:cNvSpPr>
            <a:spLocks noGrp="1"/>
          </p:cNvSpPr>
          <p:nvPr>
            <p:ph sz="quarter" idx="1"/>
          </p:nvPr>
        </p:nvSpPr>
        <p:spPr>
          <a:xfrm>
            <a:off x="142844" y="928658"/>
            <a:ext cx="9001156" cy="4214842"/>
          </a:xfrm>
        </p:spPr>
        <p:txBody>
          <a:bodyPr>
            <a:normAutofit fontScale="55000" lnSpcReduction="20000"/>
          </a:bodyPr>
          <a:lstStyle/>
          <a:p>
            <a:pPr>
              <a:buNone/>
            </a:pPr>
            <a:endParaRPr lang="en-US" altLang="zh-CN" sz="2900" b="1" dirty="0" smtClean="0"/>
          </a:p>
          <a:p>
            <a:pPr marL="514350" indent="-514350">
              <a:buNone/>
            </a:pPr>
            <a:r>
              <a:rPr lang="en-US" altLang="zh-CN" sz="2900" dirty="0" smtClean="0"/>
              <a:t>1. If you are asked to introduce an admirable person in China, who will you choose?</a:t>
            </a:r>
          </a:p>
          <a:p>
            <a:pPr marL="514350" indent="-514350">
              <a:buNone/>
            </a:pPr>
            <a:r>
              <a:rPr lang="en-US" altLang="zh-CN" sz="2900" dirty="0" smtClean="0">
                <a:solidFill>
                  <a:srgbClr val="00B050"/>
                </a:solidFill>
              </a:rPr>
              <a:t>       There are many great people in the history of China. But I </a:t>
            </a:r>
            <a:r>
              <a:rPr lang="en-US" altLang="zh-CN" sz="2900" dirty="0" smtClean="0">
                <a:solidFill>
                  <a:srgbClr val="FF0000"/>
                </a:solidFill>
              </a:rPr>
              <a:t>may</a:t>
            </a:r>
            <a:r>
              <a:rPr lang="en-US" altLang="zh-CN" sz="2900" dirty="0" smtClean="0">
                <a:solidFill>
                  <a:srgbClr val="00B050"/>
                </a:solidFill>
              </a:rPr>
              <a:t> choose </a:t>
            </a:r>
            <a:r>
              <a:rPr lang="en-US" altLang="zh-CN" sz="2900" dirty="0" err="1" smtClean="0">
                <a:solidFill>
                  <a:srgbClr val="00B050"/>
                </a:solidFill>
              </a:rPr>
              <a:t>Tuyouyou</a:t>
            </a:r>
            <a:r>
              <a:rPr lang="en-US" altLang="zh-CN" sz="2900" dirty="0" smtClean="0">
                <a:solidFill>
                  <a:srgbClr val="00B050"/>
                </a:solidFill>
              </a:rPr>
              <a:t>. </a:t>
            </a:r>
            <a:endParaRPr lang="en-US" altLang="zh-CN" sz="2900" dirty="0" smtClean="0"/>
          </a:p>
          <a:p>
            <a:pPr>
              <a:buNone/>
            </a:pPr>
            <a:r>
              <a:rPr lang="en-US" altLang="zh-CN" sz="2900" dirty="0" smtClean="0"/>
              <a:t>2. Why do you think he/she is important?</a:t>
            </a:r>
          </a:p>
          <a:p>
            <a:pPr>
              <a:buNone/>
            </a:pPr>
            <a:r>
              <a:rPr lang="en-US" altLang="zh-CN" sz="2900" dirty="0" smtClean="0">
                <a:solidFill>
                  <a:srgbClr val="00B050"/>
                </a:solidFill>
              </a:rPr>
              <a:t>       Because she  was the first Chinese female scientist to be awarded a Nobel Prize. She discovered </a:t>
            </a:r>
            <a:r>
              <a:rPr lang="en-US" altLang="zh-CN" sz="2900" dirty="0" err="1" smtClean="0">
                <a:solidFill>
                  <a:srgbClr val="00B050"/>
                </a:solidFill>
              </a:rPr>
              <a:t>artemisinin</a:t>
            </a:r>
            <a:r>
              <a:rPr lang="en-US" altLang="zh-CN" sz="2900" dirty="0" smtClean="0">
                <a:solidFill>
                  <a:srgbClr val="00B050"/>
                </a:solidFill>
              </a:rPr>
              <a:t> which has saved the lives of millions.</a:t>
            </a:r>
          </a:p>
          <a:p>
            <a:pPr>
              <a:buNone/>
            </a:pPr>
            <a:r>
              <a:rPr lang="en-US" altLang="zh-CN" sz="2900" dirty="0" smtClean="0"/>
              <a:t>3. Are you sure all of your friends know him/her?</a:t>
            </a:r>
          </a:p>
          <a:p>
            <a:pPr>
              <a:buNone/>
            </a:pPr>
            <a:r>
              <a:rPr lang="en-US" altLang="zh-CN" sz="2900" dirty="0" smtClean="0">
                <a:solidFill>
                  <a:srgbClr val="00B050"/>
                </a:solidFill>
              </a:rPr>
              <a:t>       </a:t>
            </a:r>
            <a:r>
              <a:rPr lang="en-US" altLang="zh-CN" sz="2900" dirty="0" smtClean="0">
                <a:solidFill>
                  <a:srgbClr val="FF0000"/>
                </a:solidFill>
              </a:rPr>
              <a:t>Yes.  I’m certain. </a:t>
            </a:r>
            <a:r>
              <a:rPr lang="en-US" altLang="zh-CN" sz="2900" dirty="0" smtClean="0">
                <a:solidFill>
                  <a:srgbClr val="00B050"/>
                </a:solidFill>
              </a:rPr>
              <a:t>She is well-known.</a:t>
            </a:r>
          </a:p>
          <a:p>
            <a:pPr>
              <a:buNone/>
            </a:pPr>
            <a:r>
              <a:rPr lang="en-US" altLang="zh-CN" sz="2900" dirty="0" smtClean="0"/>
              <a:t>4. Do you know anything about his/her background? Are you sure about that?</a:t>
            </a:r>
          </a:p>
          <a:p>
            <a:pPr>
              <a:buNone/>
            </a:pPr>
            <a:r>
              <a:rPr lang="en-US" altLang="zh-CN" sz="2900" dirty="0" smtClean="0">
                <a:solidFill>
                  <a:srgbClr val="00B050"/>
                </a:solidFill>
              </a:rPr>
              <a:t>       I know she was born in Zhejiang Province and studied medicine at Peking University.</a:t>
            </a:r>
          </a:p>
          <a:p>
            <a:pPr>
              <a:buNone/>
            </a:pPr>
            <a:r>
              <a:rPr lang="en-US" altLang="zh-CN" sz="2900" dirty="0" smtClean="0">
                <a:solidFill>
                  <a:srgbClr val="FF0000"/>
                </a:solidFill>
              </a:rPr>
              <a:t>       I’m sure</a:t>
            </a:r>
            <a:r>
              <a:rPr lang="en-US" altLang="zh-CN" sz="2900" dirty="0" smtClean="0">
                <a:solidFill>
                  <a:srgbClr val="00B050"/>
                </a:solidFill>
              </a:rPr>
              <a:t> about these because I learned the </a:t>
            </a:r>
            <a:r>
              <a:rPr lang="en-US" altLang="zh-CN" sz="2900" dirty="0" err="1" smtClean="0">
                <a:solidFill>
                  <a:srgbClr val="00B050"/>
                </a:solidFill>
              </a:rPr>
              <a:t>inforamtion</a:t>
            </a:r>
            <a:r>
              <a:rPr lang="en-US" altLang="zh-CN" sz="2900" dirty="0" smtClean="0">
                <a:solidFill>
                  <a:srgbClr val="00B050"/>
                </a:solidFill>
              </a:rPr>
              <a:t> from our textbook.  </a:t>
            </a:r>
            <a:endParaRPr lang="en-US" altLang="zh-CN" sz="2900" dirty="0" smtClean="0"/>
          </a:p>
          <a:p>
            <a:pPr>
              <a:buNone/>
            </a:pPr>
            <a:r>
              <a:rPr lang="en-US" altLang="zh-CN" sz="2900" dirty="0" smtClean="0"/>
              <a:t>5. What did he/she do? When did he/she do that?</a:t>
            </a:r>
          </a:p>
          <a:p>
            <a:pPr>
              <a:buNone/>
            </a:pPr>
            <a:r>
              <a:rPr lang="en-US" altLang="zh-CN" sz="2900" dirty="0" smtClean="0">
                <a:solidFill>
                  <a:srgbClr val="00B050"/>
                </a:solidFill>
              </a:rPr>
              <a:t>       She discovered the life-saving drug--</a:t>
            </a:r>
            <a:r>
              <a:rPr lang="en-US" altLang="zh-CN" sz="2900" dirty="0" err="1" smtClean="0">
                <a:solidFill>
                  <a:srgbClr val="00B050"/>
                </a:solidFill>
              </a:rPr>
              <a:t>artemisinin</a:t>
            </a:r>
            <a:r>
              <a:rPr lang="en-US" altLang="zh-CN" sz="2900" dirty="0" smtClean="0">
                <a:solidFill>
                  <a:srgbClr val="00B050"/>
                </a:solidFill>
              </a:rPr>
              <a:t> with her team. But </a:t>
            </a:r>
            <a:r>
              <a:rPr lang="en-US" altLang="zh-CN" sz="2900" dirty="0" smtClean="0">
                <a:solidFill>
                  <a:srgbClr val="FF0000"/>
                </a:solidFill>
              </a:rPr>
              <a:t>I  don’t know </a:t>
            </a:r>
            <a:r>
              <a:rPr lang="en-US" altLang="zh-CN" sz="2900" dirty="0" smtClean="0">
                <a:solidFill>
                  <a:srgbClr val="00B050"/>
                </a:solidFill>
              </a:rPr>
              <a:t>the exact year.</a:t>
            </a:r>
            <a:endParaRPr lang="en-US" altLang="zh-CN" sz="2900" dirty="0" smtClean="0"/>
          </a:p>
          <a:p>
            <a:pPr>
              <a:buNone/>
            </a:pPr>
            <a:r>
              <a:rPr lang="en-US" altLang="zh-CN" sz="2900" dirty="0" smtClean="0"/>
              <a:t>6. Is there anything interesting about him/her? How can you know it?</a:t>
            </a:r>
          </a:p>
          <a:p>
            <a:pPr>
              <a:buNone/>
            </a:pPr>
            <a:r>
              <a:rPr lang="en-US" altLang="zh-CN" sz="2900" dirty="0" smtClean="0">
                <a:solidFill>
                  <a:srgbClr val="FF0000"/>
                </a:solidFill>
              </a:rPr>
              <a:t>      I’m not sure. Perhaps</a:t>
            </a:r>
            <a:r>
              <a:rPr lang="en-US" altLang="zh-CN" sz="2900" dirty="0" smtClean="0"/>
              <a:t> </a:t>
            </a:r>
            <a:r>
              <a:rPr lang="en-US" altLang="zh-CN" sz="2900" dirty="0" smtClean="0">
                <a:solidFill>
                  <a:srgbClr val="00B050"/>
                </a:solidFill>
              </a:rPr>
              <a:t>I  can find some on the Internet.</a:t>
            </a:r>
            <a:endParaRPr lang="en-US" altLang="zh-CN" dirty="0" smtClean="0">
              <a:solidFill>
                <a:srgbClr val="00B050"/>
              </a:solidFill>
            </a:endParaRPr>
          </a:p>
          <a:p>
            <a:pPr>
              <a:buNone/>
            </a:pP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What have you learned about Mahatma Gandhi?</a:t>
            </a:r>
            <a:endParaRPr lang="zh-CN" altLang="en-US" dirty="0"/>
          </a:p>
        </p:txBody>
      </p:sp>
      <p:sp>
        <p:nvSpPr>
          <p:cNvPr id="3" name="内容占位符 2"/>
          <p:cNvSpPr>
            <a:spLocks noGrp="1"/>
          </p:cNvSpPr>
          <p:nvPr>
            <p:ph sz="quarter" idx="1"/>
          </p:nvPr>
        </p:nvSpPr>
        <p:spPr/>
        <p:txBody>
          <a:bodyPr/>
          <a:lstStyle/>
          <a:p>
            <a:r>
              <a:rPr lang="en-US" altLang="zh-CN" dirty="0" smtClean="0"/>
              <a:t>    Gandhi was one of the greatest important figures of the 20</a:t>
            </a:r>
            <a:r>
              <a:rPr lang="en-US" altLang="zh-CN" baseline="30000" dirty="0" smtClean="0"/>
              <a:t>th</a:t>
            </a:r>
            <a:r>
              <a:rPr lang="en-US" altLang="zh-CN" dirty="0" smtClean="0"/>
              <a:t> century. He led India to independence from British rule in 1947. he believed in the power of  peaceful protests where no one was hurt. He inspired many people in the world, including Martin Luther King. But he never won a Nobel Peace Prize. </a:t>
            </a:r>
            <a:endParaRPr lang="zh-CN" altLang="en-US" dirty="0"/>
          </a:p>
        </p:txBody>
      </p:sp>
      <p:sp>
        <p:nvSpPr>
          <p:cNvPr id="4" name="矩形 3"/>
          <p:cNvSpPr/>
          <p:nvPr/>
        </p:nvSpPr>
        <p:spPr>
          <a:xfrm>
            <a:off x="1571604" y="1643056"/>
            <a:ext cx="642942"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43438" y="1643056"/>
            <a:ext cx="857256"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1472" y="2428874"/>
            <a:ext cx="1357322"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358082" y="2428874"/>
            <a:ext cx="1357322"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71736" y="3286130"/>
            <a:ext cx="928694"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86116" y="2428874"/>
            <a:ext cx="1000132"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572000" y="2857502"/>
            <a:ext cx="1571636"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Homework </a:t>
            </a:r>
            <a:endParaRPr lang="zh-CN" altLang="en-US" dirty="0"/>
          </a:p>
        </p:txBody>
      </p:sp>
      <p:sp>
        <p:nvSpPr>
          <p:cNvPr id="3" name="内容占位符 2"/>
          <p:cNvSpPr>
            <a:spLocks noGrp="1"/>
          </p:cNvSpPr>
          <p:nvPr>
            <p:ph sz="quarter" idx="1"/>
          </p:nvPr>
        </p:nvSpPr>
        <p:spPr/>
        <p:txBody>
          <a:bodyPr>
            <a:normAutofit fontScale="92500" lnSpcReduction="20000"/>
          </a:bodyPr>
          <a:lstStyle/>
          <a:p>
            <a:r>
              <a:rPr lang="en-US" altLang="zh-CN" dirty="0" smtClean="0">
                <a:latin typeface="Calibri" pitchFamily="34" charset="0"/>
              </a:rPr>
              <a:t>Choose a person whom you regard as a history maker for China. Search online and find information about him/her. Make a short presentation about the person.</a:t>
            </a:r>
          </a:p>
          <a:p>
            <a:endParaRPr lang="en-US" altLang="zh-CN" dirty="0" smtClean="0">
              <a:latin typeface="Calibri" pitchFamily="34" charset="0"/>
            </a:endParaRPr>
          </a:p>
          <a:p>
            <a:r>
              <a:rPr lang="en-US" altLang="zh-CN" dirty="0" smtClean="0">
                <a:latin typeface="Calibri" pitchFamily="34" charset="0"/>
              </a:rPr>
              <a:t>Using the following titles as a guideline:</a:t>
            </a:r>
          </a:p>
          <a:p>
            <a:r>
              <a:rPr lang="en-US" altLang="zh-CN" dirty="0" smtClean="0">
                <a:solidFill>
                  <a:srgbClr val="00B050"/>
                </a:solidFill>
                <a:latin typeface="Calibri" pitchFamily="34" charset="0"/>
              </a:rPr>
              <a:t>Reasons for choosing this person.</a:t>
            </a:r>
          </a:p>
          <a:p>
            <a:r>
              <a:rPr lang="en-US" altLang="zh-CN" dirty="0" smtClean="0">
                <a:solidFill>
                  <a:srgbClr val="00B050"/>
                </a:solidFill>
                <a:latin typeface="Calibri" pitchFamily="34" charset="0"/>
              </a:rPr>
              <a:t>His/her background.</a:t>
            </a:r>
          </a:p>
          <a:p>
            <a:r>
              <a:rPr lang="en-US" altLang="zh-CN" dirty="0" smtClean="0">
                <a:solidFill>
                  <a:srgbClr val="00B050"/>
                </a:solidFill>
                <a:latin typeface="Calibri" pitchFamily="34" charset="0"/>
              </a:rPr>
              <a:t>What did he/she do?</a:t>
            </a:r>
          </a:p>
          <a:p>
            <a:r>
              <a:rPr lang="en-US" altLang="zh-CN" dirty="0" smtClean="0">
                <a:solidFill>
                  <a:srgbClr val="00B050"/>
                </a:solidFill>
                <a:latin typeface="Calibri" pitchFamily="34" charset="0"/>
              </a:rPr>
              <a:t>What did he/she achieve?</a:t>
            </a:r>
            <a:endParaRPr lang="zh-CN" altLang="en-US" dirty="0">
              <a:solidFill>
                <a:srgbClr val="00B050"/>
              </a:solidFill>
              <a:latin typeface="Calibri" pitchFamily="34" charset="0"/>
            </a:endParaRPr>
          </a:p>
        </p:txBody>
      </p:sp>
      <p:pic>
        <p:nvPicPr>
          <p:cNvPr id="4098" name="Picture 2" descr="http://pic13.nipic.com/20110310/432252_102101642000_2.jpg"/>
          <p:cNvPicPr>
            <a:picLocks noChangeAspect="1" noChangeArrowheads="1"/>
          </p:cNvPicPr>
          <p:nvPr/>
        </p:nvPicPr>
        <p:blipFill>
          <a:blip r:embed="rId2" cstate="print"/>
          <a:srcRect/>
          <a:stretch>
            <a:fillRect/>
          </a:stretch>
        </p:blipFill>
        <p:spPr bwMode="auto">
          <a:xfrm>
            <a:off x="6143636" y="2571750"/>
            <a:ext cx="2293784" cy="192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81"/>
    </mc:Choice>
    <mc:Fallback xmlns="">
      <p:transition spd="slow" advTm="40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Learning objectives</a:t>
            </a:r>
            <a:endParaRPr lang="zh-CN" altLang="en-US" dirty="0"/>
          </a:p>
        </p:txBody>
      </p:sp>
      <p:sp>
        <p:nvSpPr>
          <p:cNvPr id="3" name="内容占位符 2"/>
          <p:cNvSpPr>
            <a:spLocks noGrp="1"/>
          </p:cNvSpPr>
          <p:nvPr>
            <p:ph sz="quarter" idx="1"/>
          </p:nvPr>
        </p:nvSpPr>
        <p:spPr/>
        <p:txBody>
          <a:bodyPr/>
          <a:lstStyle/>
          <a:p>
            <a:r>
              <a:rPr lang="en-US" altLang="zh-CN" sz="2400" dirty="0" smtClean="0">
                <a:latin typeface="+mn-ea"/>
              </a:rPr>
              <a:t>1. </a:t>
            </a:r>
            <a:r>
              <a:rPr lang="zh-CN" altLang="en-US" sz="2400" dirty="0" smtClean="0">
                <a:latin typeface="+mn-ea"/>
              </a:rPr>
              <a:t>通过听关键词，获取文本的细节性信息。</a:t>
            </a:r>
            <a:endParaRPr lang="en-US" altLang="zh-CN" sz="2400" dirty="0" smtClean="0">
              <a:latin typeface="+mn-ea"/>
            </a:endParaRPr>
          </a:p>
          <a:p>
            <a:endParaRPr lang="en-US" altLang="zh-CN" sz="2400" dirty="0" smtClean="0">
              <a:latin typeface="+mn-ea"/>
            </a:endParaRPr>
          </a:p>
          <a:p>
            <a:r>
              <a:rPr lang="en-US" altLang="zh-CN" sz="2400" dirty="0" smtClean="0">
                <a:latin typeface="+mn-ea"/>
              </a:rPr>
              <a:t>2. </a:t>
            </a:r>
            <a:r>
              <a:rPr lang="zh-CN" altLang="en-US" sz="2400" dirty="0" smtClean="0">
                <a:latin typeface="+mn-ea"/>
              </a:rPr>
              <a:t>判断出说话者表达的确定和不确定的观点，并总结出相关功能用语。</a:t>
            </a:r>
            <a:endParaRPr lang="en-US" altLang="zh-CN" sz="2400" dirty="0" smtClean="0">
              <a:latin typeface="+mn-ea"/>
            </a:endParaRPr>
          </a:p>
          <a:p>
            <a:endParaRPr lang="en-US" altLang="zh-CN" sz="2400" dirty="0" smtClean="0">
              <a:latin typeface="+mn-ea"/>
            </a:endParaRPr>
          </a:p>
          <a:p>
            <a:r>
              <a:rPr lang="en-US" altLang="zh-CN" sz="2400" dirty="0" smtClean="0">
                <a:latin typeface="+mn-ea"/>
              </a:rPr>
              <a:t>3. </a:t>
            </a:r>
            <a:r>
              <a:rPr lang="zh-CN" altLang="en-US" sz="2400" dirty="0" smtClean="0">
                <a:latin typeface="+mn-ea"/>
              </a:rPr>
              <a:t>正确使用表达确定和不确定的语言表达观点。</a:t>
            </a:r>
            <a:endParaRPr lang="en-US" altLang="zh-CN" sz="2400" dirty="0" smtClean="0">
              <a:latin typeface="+mn-ea"/>
            </a:endParaRPr>
          </a:p>
          <a:p>
            <a:endParaRPr lang="zh-CN" altLang="en-US"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Guidance on learning</a:t>
            </a:r>
            <a:endParaRPr lang="zh-CN" altLang="en-US" dirty="0"/>
          </a:p>
        </p:txBody>
      </p:sp>
      <p:sp>
        <p:nvSpPr>
          <p:cNvPr id="3" name="内容占位符 2"/>
          <p:cNvSpPr>
            <a:spLocks noGrp="1"/>
          </p:cNvSpPr>
          <p:nvPr>
            <p:ph sz="quarter" idx="1"/>
          </p:nvPr>
        </p:nvSpPr>
        <p:spPr>
          <a:xfrm>
            <a:off x="285720" y="1428742"/>
            <a:ext cx="8503920" cy="3429000"/>
          </a:xfrm>
        </p:spPr>
        <p:txBody>
          <a:bodyPr>
            <a:normAutofit/>
          </a:bodyPr>
          <a:lstStyle/>
          <a:p>
            <a:pPr>
              <a:lnSpc>
                <a:spcPct val="150000"/>
              </a:lnSpc>
            </a:pPr>
            <a:r>
              <a:rPr lang="zh-CN" altLang="en-US" sz="2400" dirty="0" smtClean="0">
                <a:latin typeface="+mn-ea"/>
              </a:rPr>
              <a:t>       在听的过程中，通过听关键词获取必要的细节信息；通过听取表达确定和不确定的语言，判断作者的观点。注意学习积累对话中的功能用语，在人际沟通中，恰当的表达自己的观点。</a:t>
            </a:r>
            <a:endParaRPr lang="en-US" altLang="zh-CN" sz="2400" dirty="0" smtClean="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Unit 6 lesson 2 History Makers(2)</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5572132" y="1071552"/>
            <a:ext cx="2575221" cy="3214710"/>
          </a:xfrm>
          <a:prstGeom prst="rect">
            <a:avLst/>
          </a:prstGeom>
          <a:noFill/>
          <a:ln w="9525">
            <a:noFill/>
            <a:miter lim="800000"/>
            <a:headEnd/>
            <a:tailEnd/>
          </a:ln>
        </p:spPr>
      </p:pic>
      <p:pic>
        <p:nvPicPr>
          <p:cNvPr id="5" name="Picture 2" descr="https://p0.ssl.qhimgs1.com/sdr/400__/t011e7b9699bc05238e.jpg"/>
          <p:cNvPicPr>
            <a:picLocks noChangeAspect="1" noChangeArrowheads="1"/>
          </p:cNvPicPr>
          <p:nvPr/>
        </p:nvPicPr>
        <p:blipFill>
          <a:blip r:embed="rId3" cstate="print"/>
          <a:srcRect/>
          <a:stretch>
            <a:fillRect/>
          </a:stretch>
        </p:blipFill>
        <p:spPr bwMode="auto">
          <a:xfrm>
            <a:off x="214282" y="1071552"/>
            <a:ext cx="4398726" cy="3229165"/>
          </a:xfrm>
          <a:prstGeom prst="rect">
            <a:avLst/>
          </a:prstGeom>
          <a:noFill/>
        </p:spPr>
      </p:pic>
      <p:sp>
        <p:nvSpPr>
          <p:cNvPr id="7" name="TextBox 6"/>
          <p:cNvSpPr txBox="1"/>
          <p:nvPr/>
        </p:nvSpPr>
        <p:spPr>
          <a:xfrm>
            <a:off x="5715008" y="4357700"/>
            <a:ext cx="2714644" cy="400110"/>
          </a:xfrm>
          <a:prstGeom prst="rect">
            <a:avLst/>
          </a:prstGeom>
          <a:noFill/>
        </p:spPr>
        <p:txBody>
          <a:bodyPr wrap="square" rtlCol="0">
            <a:spAutoFit/>
          </a:bodyPr>
          <a:lstStyle/>
          <a:p>
            <a:r>
              <a:rPr lang="en-US" altLang="zh-CN" sz="2000" b="1" dirty="0" smtClean="0"/>
              <a:t>Mahatma Gandhi </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Do they have anything in common?</a:t>
            </a:r>
            <a:endParaRPr lang="zh-CN" altLang="en-US" dirty="0"/>
          </a:p>
        </p:txBody>
      </p:sp>
      <p:sp>
        <p:nvSpPr>
          <p:cNvPr id="3" name="内容占位符 2"/>
          <p:cNvSpPr>
            <a:spLocks noGrp="1"/>
          </p:cNvSpPr>
          <p:nvPr>
            <p:ph sz="quarter" idx="1"/>
          </p:nvPr>
        </p:nvSpPr>
        <p:spPr>
          <a:xfrm>
            <a:off x="2500298" y="1500180"/>
            <a:ext cx="6643702" cy="3429000"/>
          </a:xfrm>
        </p:spPr>
        <p:txBody>
          <a:bodyPr>
            <a:normAutofit/>
          </a:bodyPr>
          <a:lstStyle/>
          <a:p>
            <a:r>
              <a:rPr lang="en-US" altLang="zh-CN" sz="2000" dirty="0" smtClean="0"/>
              <a:t>He </a:t>
            </a:r>
            <a:r>
              <a:rPr lang="en-US" altLang="zh-CN" sz="2000" dirty="0" err="1" smtClean="0"/>
              <a:t>organised</a:t>
            </a:r>
            <a:r>
              <a:rPr lang="en-US" altLang="zh-CN" sz="2000" dirty="0" smtClean="0"/>
              <a:t> peaceful protests.</a:t>
            </a:r>
          </a:p>
          <a:p>
            <a:r>
              <a:rPr lang="en-US" altLang="zh-CN" sz="2000" dirty="0" smtClean="0"/>
              <a:t>He suffered racial discrimination in South Africa.</a:t>
            </a:r>
          </a:p>
          <a:p>
            <a:r>
              <a:rPr lang="en-US" altLang="zh-CN" sz="2000" dirty="0" smtClean="0"/>
              <a:t>He was put behind bars many times.</a:t>
            </a:r>
          </a:p>
          <a:p>
            <a:r>
              <a:rPr lang="en-US" altLang="zh-CN" sz="2000" dirty="0" smtClean="0"/>
              <a:t>He inspired people around the world to fight for equal rights and justice.</a:t>
            </a:r>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285720" y="1285866"/>
            <a:ext cx="2289085" cy="2857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14296"/>
            <a:ext cx="8534400" cy="569214"/>
          </a:xfrm>
        </p:spPr>
        <p:txBody>
          <a:bodyPr>
            <a:noAutofit/>
          </a:bodyPr>
          <a:lstStyle/>
          <a:p>
            <a:pPr algn="l"/>
            <a:r>
              <a:rPr lang="en-US" altLang="zh-CN" sz="2800" dirty="0" smtClean="0"/>
              <a:t>Listen to the conversation between two students. </a:t>
            </a:r>
            <a:endParaRPr lang="zh-CN" altLang="en-US" sz="2800" dirty="0"/>
          </a:p>
        </p:txBody>
      </p:sp>
      <p:sp>
        <p:nvSpPr>
          <p:cNvPr id="3" name="内容占位符 2"/>
          <p:cNvSpPr>
            <a:spLocks noGrp="1"/>
          </p:cNvSpPr>
          <p:nvPr>
            <p:ph sz="quarter" idx="1"/>
          </p:nvPr>
        </p:nvSpPr>
        <p:spPr>
          <a:xfrm>
            <a:off x="142844" y="1142990"/>
            <a:ext cx="8842248" cy="3786214"/>
          </a:xfrm>
        </p:spPr>
        <p:txBody>
          <a:bodyPr>
            <a:normAutofit/>
          </a:bodyPr>
          <a:lstStyle/>
          <a:p>
            <a:pPr>
              <a:buNone/>
            </a:pPr>
            <a:r>
              <a:rPr lang="en-US" altLang="zh-CN" sz="2400" b="1" dirty="0" smtClean="0">
                <a:latin typeface="Calibri" pitchFamily="34" charset="0"/>
              </a:rPr>
              <a:t>   </a:t>
            </a:r>
            <a:r>
              <a:rPr lang="en-US" altLang="zh-CN" sz="2400" b="1" dirty="0" smtClean="0"/>
              <a:t>1. Why</a:t>
            </a:r>
            <a:r>
              <a:rPr lang="en-US" altLang="zh-CN" sz="2400" dirty="0" smtClean="0"/>
              <a:t> does the girl suggest that they talk about Mahatma Gandhi in their project?</a:t>
            </a:r>
          </a:p>
          <a:p>
            <a:pPr>
              <a:buNone/>
            </a:pPr>
            <a:r>
              <a:rPr lang="en-US" altLang="zh-CN" sz="2400" dirty="0" smtClean="0">
                <a:solidFill>
                  <a:srgbClr val="FF0000"/>
                </a:solidFill>
                <a:latin typeface="Calibri" pitchFamily="34" charset="0"/>
              </a:rPr>
              <a:t>     Because she admires and respects him and because he was one of the most important figures of the 20</a:t>
            </a:r>
            <a:r>
              <a:rPr lang="en-US" altLang="zh-CN" sz="2400" baseline="30000" dirty="0" smtClean="0">
                <a:solidFill>
                  <a:srgbClr val="FF0000"/>
                </a:solidFill>
                <a:latin typeface="Calibri" pitchFamily="34" charset="0"/>
              </a:rPr>
              <a:t>th</a:t>
            </a:r>
            <a:r>
              <a:rPr lang="en-US" altLang="zh-CN" sz="2400" dirty="0" smtClean="0">
                <a:solidFill>
                  <a:srgbClr val="FF0000"/>
                </a:solidFill>
                <a:latin typeface="Calibri" pitchFamily="34" charset="0"/>
              </a:rPr>
              <a:t> century.</a:t>
            </a:r>
          </a:p>
          <a:p>
            <a:pPr>
              <a:buNone/>
            </a:pPr>
            <a:endParaRPr lang="en-US" altLang="zh-CN" sz="2400" dirty="0" smtClean="0">
              <a:solidFill>
                <a:srgbClr val="FF0000"/>
              </a:solidFill>
              <a:latin typeface="Calibri" pitchFamily="34" charset="0"/>
            </a:endParaRPr>
          </a:p>
          <a:p>
            <a:pPr>
              <a:buNone/>
            </a:pPr>
            <a:r>
              <a:rPr lang="en-US" altLang="zh-CN" sz="2400" dirty="0" smtClean="0">
                <a:solidFill>
                  <a:srgbClr val="FF0000"/>
                </a:solidFill>
                <a:latin typeface="Calibri" pitchFamily="34" charset="0"/>
              </a:rPr>
              <a:t>   </a:t>
            </a:r>
            <a:r>
              <a:rPr lang="en-US" altLang="zh-CN" sz="2400" dirty="0" smtClean="0"/>
              <a:t>2. Why was Gandhi so important?</a:t>
            </a:r>
          </a:p>
          <a:p>
            <a:pPr>
              <a:buNone/>
            </a:pPr>
            <a:r>
              <a:rPr lang="en-US" altLang="zh-CN" sz="2400" dirty="0" smtClean="0"/>
              <a:t>     </a:t>
            </a:r>
            <a:r>
              <a:rPr lang="en-US" altLang="zh-CN" sz="2400" dirty="0" smtClean="0">
                <a:solidFill>
                  <a:srgbClr val="FF0000"/>
                </a:solidFill>
                <a:latin typeface="Calibri" pitchFamily="34" charset="0"/>
              </a:rPr>
              <a:t>Because he led India to independence from British rule.</a:t>
            </a:r>
          </a:p>
          <a:p>
            <a:pPr>
              <a:buNone/>
            </a:pPr>
            <a:endParaRPr lang="en-US" altLang="zh-CN" sz="2400" dirty="0" smtClean="0">
              <a:solidFill>
                <a:srgbClr val="FF0000"/>
              </a:solidFill>
              <a:latin typeface="Calibri" pitchFamily="34" charset="0"/>
            </a:endParaRPr>
          </a:p>
          <a:p>
            <a:pPr>
              <a:buNone/>
            </a:pPr>
            <a:endParaRPr lang="en-US" altLang="zh-CN" sz="2400" dirty="0" smtClean="0"/>
          </a:p>
          <a:p>
            <a:pPr>
              <a:buNone/>
            </a:pPr>
            <a:endParaRPr lang="zh-CN" altLang="en-US" sz="2400" dirty="0"/>
          </a:p>
        </p:txBody>
      </p:sp>
      <p:pic>
        <p:nvPicPr>
          <p:cNvPr id="5" name="UNIT 6 LESSON 2 6.4.mp3">
            <a:hlinkClick r:id="" action="ppaction://media"/>
          </p:cNvPr>
          <p:cNvPicPr>
            <a:picLocks noRot="1" noChangeAspect="1"/>
          </p:cNvPicPr>
          <p:nvPr>
            <a:audioFile r:link="rId1"/>
          </p:nvPr>
        </p:nvPicPr>
        <p:blipFill>
          <a:blip r:embed="rId3" cstate="print"/>
          <a:stretch>
            <a:fillRect/>
          </a:stretch>
        </p:blipFill>
        <p:spPr>
          <a:xfrm>
            <a:off x="214282" y="357172"/>
            <a:ext cx="376238" cy="376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725" fill="hold"/>
                                        <p:tgtEl>
                                          <p:spTgt spid="5"/>
                                        </p:tgtEl>
                                      </p:cBhvr>
                                    </p:cmd>
                                  </p:childTnLst>
                                </p:cTn>
                              </p:par>
                            </p:childTnLst>
                          </p:cTn>
                        </p:par>
                      </p:childTnLst>
                    </p:cTn>
                  </p:par>
                </p:childTnLst>
              </p:cTn>
              <p:nextCondLst>
                <p:cond evt="onClick" delay="0">
                  <p:tgtEl>
                    <p:spTgt spid="5"/>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5688" y="1285866"/>
            <a:ext cx="8572592" cy="400110"/>
          </a:xfrm>
          <a:prstGeom prst="rect">
            <a:avLst/>
          </a:prstGeom>
          <a:solidFill>
            <a:schemeClr val="bg1"/>
          </a:solidFill>
        </p:spPr>
        <p:txBody>
          <a:bodyPr wrap="square" rtlCol="0">
            <a:spAutoFit/>
          </a:bodyPr>
          <a:lstStyle/>
          <a:p>
            <a:r>
              <a:rPr lang="en-US" altLang="zh-CN" sz="2000" dirty="0" smtClean="0"/>
              <a:t>     Listen again. Are they certain or uncertain? How do you know?</a:t>
            </a:r>
            <a:endParaRPr lang="zh-CN" altLang="en-US" sz="2000" dirty="0"/>
          </a:p>
        </p:txBody>
      </p:sp>
      <p:sp>
        <p:nvSpPr>
          <p:cNvPr id="2" name="标题 1"/>
          <p:cNvSpPr>
            <a:spLocks noGrp="1"/>
          </p:cNvSpPr>
          <p:nvPr>
            <p:ph type="title"/>
          </p:nvPr>
        </p:nvSpPr>
        <p:spPr/>
        <p:txBody>
          <a:bodyPr>
            <a:noAutofit/>
          </a:bodyPr>
          <a:lstStyle/>
          <a:p>
            <a:pPr algn="l"/>
            <a:r>
              <a:rPr lang="en-US" altLang="zh-CN" sz="2400" dirty="0" smtClean="0"/>
              <a:t> </a:t>
            </a:r>
            <a:r>
              <a:rPr lang="en-US" altLang="zh-CN" sz="2400" b="1" dirty="0" smtClean="0"/>
              <a:t>Focus on function</a:t>
            </a:r>
            <a:endParaRPr lang="zh-CN" altLang="en-US" sz="2400" dirty="0"/>
          </a:p>
        </p:txBody>
      </p:sp>
      <p:sp>
        <p:nvSpPr>
          <p:cNvPr id="3" name="内容占位符 2"/>
          <p:cNvSpPr>
            <a:spLocks noGrp="1"/>
          </p:cNvSpPr>
          <p:nvPr>
            <p:ph sz="quarter" idx="1"/>
          </p:nvPr>
        </p:nvSpPr>
        <p:spPr>
          <a:xfrm>
            <a:off x="-142908" y="2071684"/>
            <a:ext cx="9286908" cy="3429000"/>
          </a:xfrm>
        </p:spPr>
        <p:txBody>
          <a:bodyPr>
            <a:normAutofit fontScale="85000" lnSpcReduction="10000"/>
          </a:bodyPr>
          <a:lstStyle/>
          <a:p>
            <a:r>
              <a:rPr lang="en-US" altLang="zh-CN" dirty="0" smtClean="0">
                <a:latin typeface="Calibri" pitchFamily="34" charset="0"/>
              </a:rPr>
              <a:t>1. </a:t>
            </a:r>
            <a:r>
              <a:rPr lang="en-US" altLang="zh-CN" b="1" dirty="0" smtClean="0">
                <a:latin typeface="Calibri" pitchFamily="34" charset="0"/>
              </a:rPr>
              <a:t>The girl </a:t>
            </a:r>
            <a:r>
              <a:rPr lang="en-US" altLang="zh-CN" dirty="0" smtClean="0">
                <a:latin typeface="Calibri" pitchFamily="34" charset="0"/>
              </a:rPr>
              <a:t>is </a:t>
            </a:r>
            <a:r>
              <a:rPr lang="en-US" altLang="zh-CN" dirty="0" smtClean="0">
                <a:solidFill>
                  <a:srgbClr val="0070C0"/>
                </a:solidFill>
                <a:latin typeface="Calibri" pitchFamily="34" charset="0"/>
              </a:rPr>
              <a:t>certain/uncertain</a:t>
            </a:r>
            <a:r>
              <a:rPr lang="en-US" altLang="zh-CN" dirty="0" smtClean="0">
                <a:latin typeface="Calibri" pitchFamily="34" charset="0"/>
              </a:rPr>
              <a:t> that Gandhi was one of the most important</a:t>
            </a:r>
          </a:p>
          <a:p>
            <a:r>
              <a:rPr lang="en-US" altLang="zh-CN" dirty="0" smtClean="0">
                <a:latin typeface="Calibri" pitchFamily="34" charset="0"/>
              </a:rPr>
              <a:t>     figures of the 20</a:t>
            </a:r>
            <a:r>
              <a:rPr lang="en-US" altLang="zh-CN" baseline="30000" dirty="0" smtClean="0">
                <a:latin typeface="Calibri" pitchFamily="34" charset="0"/>
              </a:rPr>
              <a:t>th</a:t>
            </a:r>
            <a:r>
              <a:rPr lang="en-US" altLang="zh-CN" dirty="0" smtClean="0">
                <a:latin typeface="Calibri" pitchFamily="34" charset="0"/>
              </a:rPr>
              <a:t> century.</a:t>
            </a:r>
          </a:p>
          <a:p>
            <a:r>
              <a:rPr lang="en-US" altLang="zh-CN" dirty="0" smtClean="0">
                <a:latin typeface="Calibri" pitchFamily="34" charset="0"/>
              </a:rPr>
              <a:t>2. </a:t>
            </a:r>
            <a:r>
              <a:rPr lang="en-US" altLang="zh-CN" b="1" dirty="0" smtClean="0">
                <a:latin typeface="Calibri" pitchFamily="34" charset="0"/>
              </a:rPr>
              <a:t>The girl </a:t>
            </a:r>
            <a:r>
              <a:rPr lang="en-US" altLang="zh-CN" dirty="0" smtClean="0">
                <a:latin typeface="Calibri" pitchFamily="34" charset="0"/>
              </a:rPr>
              <a:t>is </a:t>
            </a:r>
            <a:r>
              <a:rPr lang="en-US" altLang="zh-CN" dirty="0" smtClean="0">
                <a:solidFill>
                  <a:srgbClr val="0070C0"/>
                </a:solidFill>
                <a:latin typeface="Calibri" pitchFamily="34" charset="0"/>
              </a:rPr>
              <a:t>certain/ uncertain </a:t>
            </a:r>
            <a:r>
              <a:rPr lang="en-US" altLang="zh-CN" dirty="0" smtClean="0">
                <a:latin typeface="Calibri" pitchFamily="34" charset="0"/>
              </a:rPr>
              <a:t>about the date of India’s independence.</a:t>
            </a:r>
          </a:p>
          <a:p>
            <a:r>
              <a:rPr lang="en-US" altLang="zh-CN" dirty="0" smtClean="0">
                <a:latin typeface="Calibri" pitchFamily="34" charset="0"/>
              </a:rPr>
              <a:t>3</a:t>
            </a:r>
            <a:r>
              <a:rPr lang="en-US" altLang="zh-CN" b="1" dirty="0" smtClean="0">
                <a:latin typeface="Calibri" pitchFamily="34" charset="0"/>
              </a:rPr>
              <a:t>. The boy </a:t>
            </a:r>
            <a:r>
              <a:rPr lang="en-US" altLang="zh-CN" dirty="0" smtClean="0">
                <a:latin typeface="Calibri" pitchFamily="34" charset="0"/>
              </a:rPr>
              <a:t>is </a:t>
            </a:r>
            <a:r>
              <a:rPr lang="en-US" altLang="zh-CN" dirty="0" smtClean="0">
                <a:solidFill>
                  <a:srgbClr val="0070C0"/>
                </a:solidFill>
                <a:latin typeface="Calibri" pitchFamily="34" charset="0"/>
              </a:rPr>
              <a:t>certain/uncertain</a:t>
            </a:r>
            <a:r>
              <a:rPr lang="en-US" altLang="zh-CN" dirty="0" smtClean="0">
                <a:latin typeface="Calibri" pitchFamily="34" charset="0"/>
              </a:rPr>
              <a:t> that Gandhi inspired Martin Luther King.</a:t>
            </a:r>
          </a:p>
          <a:p>
            <a:r>
              <a:rPr lang="en-US" altLang="zh-CN" dirty="0" smtClean="0">
                <a:latin typeface="Calibri" pitchFamily="34" charset="0"/>
              </a:rPr>
              <a:t>4. </a:t>
            </a:r>
            <a:r>
              <a:rPr lang="en-US" altLang="zh-CN" b="1" dirty="0" smtClean="0">
                <a:latin typeface="Calibri" pitchFamily="34" charset="0"/>
              </a:rPr>
              <a:t>The girl </a:t>
            </a:r>
            <a:r>
              <a:rPr lang="en-US" altLang="zh-CN" dirty="0" smtClean="0">
                <a:latin typeface="Calibri" pitchFamily="34" charset="0"/>
              </a:rPr>
              <a:t>is </a:t>
            </a:r>
            <a:r>
              <a:rPr lang="en-US" altLang="zh-CN" dirty="0" smtClean="0">
                <a:solidFill>
                  <a:srgbClr val="0070C0"/>
                </a:solidFill>
                <a:latin typeface="Calibri" pitchFamily="34" charset="0"/>
              </a:rPr>
              <a:t>certain/uncertain</a:t>
            </a:r>
            <a:r>
              <a:rPr lang="en-US" altLang="zh-CN" dirty="0" smtClean="0">
                <a:latin typeface="Calibri" pitchFamily="34" charset="0"/>
              </a:rPr>
              <a:t> that Gandhi inspired Martin Luther King.</a:t>
            </a:r>
          </a:p>
          <a:p>
            <a:r>
              <a:rPr lang="en-US" altLang="zh-CN" dirty="0" smtClean="0">
                <a:latin typeface="Calibri" pitchFamily="34" charset="0"/>
              </a:rPr>
              <a:t>5</a:t>
            </a:r>
            <a:r>
              <a:rPr lang="en-US" altLang="zh-CN" b="1" dirty="0" smtClean="0">
                <a:latin typeface="Calibri" pitchFamily="34" charset="0"/>
              </a:rPr>
              <a:t>. The boy </a:t>
            </a:r>
            <a:r>
              <a:rPr lang="en-US" altLang="zh-CN" dirty="0" smtClean="0">
                <a:latin typeface="Calibri" pitchFamily="34" charset="0"/>
              </a:rPr>
              <a:t>is </a:t>
            </a:r>
            <a:r>
              <a:rPr lang="en-US" altLang="zh-CN" dirty="0" smtClean="0">
                <a:solidFill>
                  <a:srgbClr val="0070C0"/>
                </a:solidFill>
                <a:latin typeface="Calibri" pitchFamily="34" charset="0"/>
              </a:rPr>
              <a:t>certain/uncertain</a:t>
            </a:r>
            <a:r>
              <a:rPr lang="en-US" altLang="zh-CN" dirty="0" smtClean="0">
                <a:latin typeface="Calibri" pitchFamily="34" charset="0"/>
              </a:rPr>
              <a:t> that Gandhi did not win the Nobel Peace</a:t>
            </a:r>
          </a:p>
          <a:p>
            <a:r>
              <a:rPr lang="en-US" altLang="zh-CN" dirty="0" smtClean="0">
                <a:latin typeface="Calibri" pitchFamily="34" charset="0"/>
              </a:rPr>
              <a:t>    Prize.</a:t>
            </a:r>
            <a:endParaRPr lang="zh-CN" altLang="en-US" dirty="0">
              <a:latin typeface="Calibri" pitchFamily="34" charset="0"/>
            </a:endParaRPr>
          </a:p>
        </p:txBody>
      </p:sp>
      <p:sp>
        <p:nvSpPr>
          <p:cNvPr id="4" name="椭圆 3"/>
          <p:cNvSpPr/>
          <p:nvPr/>
        </p:nvSpPr>
        <p:spPr>
          <a:xfrm>
            <a:off x="1643042" y="2071684"/>
            <a:ext cx="928694"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643174" y="2786064"/>
            <a:ext cx="1214446"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571736" y="3214692"/>
            <a:ext cx="1285884"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43042" y="3571882"/>
            <a:ext cx="928694"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43174" y="4000510"/>
            <a:ext cx="1214446"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UNIT 6 LESSON 2 6.4.mp3">
            <a:hlinkClick r:id="" action="ppaction://media"/>
          </p:cNvPr>
          <p:cNvPicPr>
            <a:picLocks noRot="1" noChangeAspect="1"/>
          </p:cNvPicPr>
          <p:nvPr>
            <a:audioFile r:link="rId1"/>
          </p:nvPr>
        </p:nvPicPr>
        <p:blipFill>
          <a:blip r:embed="rId3" cstate="print"/>
          <a:stretch>
            <a:fillRect/>
          </a:stretch>
        </p:blipFill>
        <p:spPr>
          <a:xfrm>
            <a:off x="357158" y="1285866"/>
            <a:ext cx="376238" cy="376238"/>
          </a:xfrm>
          <a:prstGeom prst="rect">
            <a:avLst/>
          </a:prstGeom>
        </p:spPr>
      </p:pic>
      <p:grpSp>
        <p:nvGrpSpPr>
          <p:cNvPr id="13" name="组合 12"/>
          <p:cNvGrpSpPr/>
          <p:nvPr/>
        </p:nvGrpSpPr>
        <p:grpSpPr>
          <a:xfrm>
            <a:off x="6357950" y="1142990"/>
            <a:ext cx="2571768" cy="2928958"/>
            <a:chOff x="6357950" y="1142990"/>
            <a:chExt cx="2571768" cy="2928958"/>
          </a:xfrm>
        </p:grpSpPr>
        <p:sp>
          <p:nvSpPr>
            <p:cNvPr id="11" name="竖卷形 10"/>
            <p:cNvSpPr/>
            <p:nvPr/>
          </p:nvSpPr>
          <p:spPr>
            <a:xfrm>
              <a:off x="6357950" y="1142990"/>
              <a:ext cx="2571768" cy="292895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715108" y="1571618"/>
              <a:ext cx="1785982" cy="2031325"/>
            </a:xfrm>
            <a:prstGeom prst="rect">
              <a:avLst/>
            </a:prstGeom>
            <a:noFill/>
          </p:spPr>
          <p:txBody>
            <a:bodyPr wrap="square" rtlCol="0">
              <a:spAutoFit/>
            </a:bodyPr>
            <a:lstStyle/>
            <a:p>
              <a:r>
                <a:rPr lang="en-US" altLang="zh-CN" dirty="0" smtClean="0"/>
                <a:t>They use some expressions to show certainty and uncertainty, such as I’m certain, I’m not sure…. </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04725" fill="hold"/>
                                        <p:tgtEl>
                                          <p:spTgt spid="9"/>
                                        </p:tgtEl>
                                      </p:cBhvr>
                                    </p:cmd>
                                  </p:childTnLst>
                                </p:cTn>
                              </p:par>
                            </p:childTnLst>
                          </p:cTn>
                        </p:par>
                      </p:childTnLst>
                    </p:cTn>
                  </p:par>
                </p:childTnLst>
              </p:cTn>
              <p:nextCondLst>
                <p:cond evt="onClick" delay="0">
                  <p:tgtEl>
                    <p:spTgt spid="9"/>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14296"/>
            <a:ext cx="8534400" cy="569214"/>
          </a:xfrm>
        </p:spPr>
        <p:txBody>
          <a:bodyPr>
            <a:normAutofit/>
          </a:bodyPr>
          <a:lstStyle/>
          <a:p>
            <a:pPr algn="l"/>
            <a:r>
              <a:rPr lang="en-US" altLang="zh-CN" sz="2800" b="1" dirty="0" smtClean="0">
                <a:solidFill>
                  <a:schemeClr val="accent1"/>
                </a:solidFill>
              </a:rPr>
              <a:t>Expressing certainty and uncertainty.</a:t>
            </a:r>
            <a:endParaRPr lang="zh-CN" altLang="en-US" sz="2800" b="1" dirty="0">
              <a:solidFill>
                <a:schemeClr val="accent1"/>
              </a:solidFill>
            </a:endParaRPr>
          </a:p>
        </p:txBody>
      </p:sp>
      <p:sp>
        <p:nvSpPr>
          <p:cNvPr id="3" name="内容占位符 2"/>
          <p:cNvSpPr>
            <a:spLocks noGrp="1"/>
          </p:cNvSpPr>
          <p:nvPr>
            <p:ph sz="quarter" idx="1"/>
          </p:nvPr>
        </p:nvSpPr>
        <p:spPr>
          <a:xfrm>
            <a:off x="214282" y="1000114"/>
            <a:ext cx="8715436" cy="3857652"/>
          </a:xfrm>
        </p:spPr>
        <p:txBody>
          <a:bodyPr>
            <a:normAutofit lnSpcReduction="10000"/>
          </a:bodyPr>
          <a:lstStyle/>
          <a:p>
            <a:pPr>
              <a:buNone/>
            </a:pPr>
            <a:r>
              <a:rPr lang="en-US" altLang="zh-CN" sz="2000" b="1" dirty="0" smtClean="0"/>
              <a:t>Certainty</a:t>
            </a:r>
          </a:p>
          <a:p>
            <a:pPr marL="457200" indent="-457200">
              <a:buAutoNum type="arabicPeriod"/>
            </a:pPr>
            <a:r>
              <a:rPr lang="en-US" altLang="zh-CN" sz="2000" dirty="0" smtClean="0"/>
              <a:t>_____________that he was one of the most important figures of the 20</a:t>
            </a:r>
            <a:r>
              <a:rPr lang="en-US" altLang="zh-CN" sz="2000" baseline="30000" dirty="0" smtClean="0"/>
              <a:t>th</a:t>
            </a:r>
            <a:r>
              <a:rPr lang="en-US" altLang="zh-CN" sz="2000" dirty="0" smtClean="0"/>
              <a:t> century.</a:t>
            </a:r>
          </a:p>
          <a:p>
            <a:pPr marL="457200" indent="-457200">
              <a:buAutoNum type="arabicPeriod"/>
            </a:pPr>
            <a:r>
              <a:rPr lang="en-US" altLang="zh-CN" sz="2000" dirty="0" smtClean="0"/>
              <a:t>Yes, I ________</a:t>
            </a:r>
          </a:p>
          <a:p>
            <a:pPr marL="457200" indent="-457200">
              <a:buAutoNum type="arabicPeriod"/>
            </a:pPr>
            <a:r>
              <a:rPr lang="en-US" altLang="zh-CN" sz="2000" dirty="0" smtClean="0"/>
              <a:t>Actually, I __________Gandhi ever won a Nobel Peace Prize.</a:t>
            </a:r>
          </a:p>
          <a:p>
            <a:pPr marL="457200" indent="-457200">
              <a:buAutoNum type="arabicPeriod"/>
            </a:pPr>
            <a:r>
              <a:rPr lang="en-US" altLang="zh-CN" sz="2000" dirty="0" smtClean="0"/>
              <a:t>I’m pretty ________he didn’t.</a:t>
            </a:r>
            <a:endParaRPr lang="en-US" altLang="zh-CN" sz="2000" b="1" dirty="0" smtClean="0"/>
          </a:p>
          <a:p>
            <a:pPr>
              <a:buNone/>
            </a:pPr>
            <a:r>
              <a:rPr lang="en-US" altLang="zh-CN" sz="2000" b="1" dirty="0" smtClean="0"/>
              <a:t>Uncertainty</a:t>
            </a:r>
            <a:r>
              <a:rPr lang="en-US" altLang="zh-CN" sz="2000" dirty="0" smtClean="0"/>
              <a:t> </a:t>
            </a:r>
          </a:p>
          <a:p>
            <a:pPr marL="457200" indent="-457200">
              <a:buAutoNum type="arabicPeriod"/>
            </a:pPr>
            <a:r>
              <a:rPr lang="en-US" altLang="zh-CN" sz="2000" dirty="0" smtClean="0"/>
              <a:t>_________about the exact date.</a:t>
            </a:r>
          </a:p>
          <a:p>
            <a:pPr marL="457200" indent="-457200">
              <a:buAutoNum type="arabicPeriod"/>
            </a:pPr>
            <a:r>
              <a:rPr lang="en-US" altLang="zh-CN" sz="2000" dirty="0" smtClean="0"/>
              <a:t>_________? Are you ________________?</a:t>
            </a:r>
          </a:p>
          <a:p>
            <a:pPr marL="457200" indent="-457200">
              <a:buAutoNum type="arabicPeriod" startAt="3"/>
            </a:pPr>
            <a:r>
              <a:rPr lang="en-US" altLang="zh-CN" sz="2000" dirty="0" smtClean="0"/>
              <a:t>__________ if that’s true…</a:t>
            </a:r>
          </a:p>
          <a:p>
            <a:pPr marL="457200" indent="-457200">
              <a:buAutoNum type="arabicPeriod" startAt="3"/>
            </a:pPr>
            <a:r>
              <a:rPr lang="en-US" altLang="zh-CN" sz="2000" dirty="0" smtClean="0"/>
              <a:t>__________We should check a few other websites.  </a:t>
            </a:r>
          </a:p>
          <a:p>
            <a:pPr marL="457200" indent="-457200">
              <a:buAutoNum type="arabicPeriod" startAt="3"/>
            </a:pPr>
            <a:endParaRPr lang="zh-CN" altLang="en-US" sz="2000" dirty="0"/>
          </a:p>
        </p:txBody>
      </p:sp>
      <p:sp>
        <p:nvSpPr>
          <p:cNvPr id="4" name="TextBox 3"/>
          <p:cNvSpPr txBox="1"/>
          <p:nvPr/>
        </p:nvSpPr>
        <p:spPr>
          <a:xfrm>
            <a:off x="714348" y="1285866"/>
            <a:ext cx="2357454" cy="400110"/>
          </a:xfrm>
          <a:prstGeom prst="rect">
            <a:avLst/>
          </a:prstGeom>
          <a:noFill/>
        </p:spPr>
        <p:txBody>
          <a:bodyPr wrap="square" rtlCol="0">
            <a:spAutoFit/>
          </a:bodyPr>
          <a:lstStyle/>
          <a:p>
            <a:r>
              <a:rPr lang="en-US" altLang="zh-CN" sz="2000" dirty="0" smtClean="0">
                <a:solidFill>
                  <a:srgbClr val="FF0000"/>
                </a:solidFill>
              </a:rPr>
              <a:t>There’s no doubt</a:t>
            </a:r>
            <a:endParaRPr lang="zh-CN" altLang="en-US" sz="2000" dirty="0">
              <a:solidFill>
                <a:srgbClr val="FF0000"/>
              </a:solidFill>
            </a:endParaRPr>
          </a:p>
        </p:txBody>
      </p:sp>
      <p:sp>
        <p:nvSpPr>
          <p:cNvPr id="5" name="TextBox 4"/>
          <p:cNvSpPr txBox="1"/>
          <p:nvPr/>
        </p:nvSpPr>
        <p:spPr>
          <a:xfrm>
            <a:off x="1357290" y="1857370"/>
            <a:ext cx="2357454" cy="400110"/>
          </a:xfrm>
          <a:prstGeom prst="rect">
            <a:avLst/>
          </a:prstGeom>
          <a:noFill/>
        </p:spPr>
        <p:txBody>
          <a:bodyPr wrap="square" rtlCol="0">
            <a:spAutoFit/>
          </a:bodyPr>
          <a:lstStyle/>
          <a:p>
            <a:r>
              <a:rPr lang="en-US" altLang="zh-CN" sz="2000" dirty="0" smtClean="0">
                <a:solidFill>
                  <a:srgbClr val="FF0000"/>
                </a:solidFill>
              </a:rPr>
              <a:t>’m certain.</a:t>
            </a:r>
            <a:endParaRPr lang="zh-CN" altLang="en-US" sz="2000" dirty="0">
              <a:solidFill>
                <a:srgbClr val="FF0000"/>
              </a:solidFill>
            </a:endParaRPr>
          </a:p>
        </p:txBody>
      </p:sp>
      <p:sp>
        <p:nvSpPr>
          <p:cNvPr id="6" name="TextBox 5"/>
          <p:cNvSpPr txBox="1"/>
          <p:nvPr/>
        </p:nvSpPr>
        <p:spPr>
          <a:xfrm>
            <a:off x="2000232" y="2214560"/>
            <a:ext cx="2357454" cy="400110"/>
          </a:xfrm>
          <a:prstGeom prst="rect">
            <a:avLst/>
          </a:prstGeom>
          <a:noFill/>
        </p:spPr>
        <p:txBody>
          <a:bodyPr wrap="square" rtlCol="0">
            <a:spAutoFit/>
          </a:bodyPr>
          <a:lstStyle/>
          <a:p>
            <a:r>
              <a:rPr lang="en-US" altLang="zh-CN" sz="2000" dirty="0">
                <a:solidFill>
                  <a:srgbClr val="FF0000"/>
                </a:solidFill>
              </a:rPr>
              <a:t>d</a:t>
            </a:r>
            <a:r>
              <a:rPr lang="en-US" altLang="zh-CN" sz="2000" dirty="0" smtClean="0">
                <a:solidFill>
                  <a:srgbClr val="FF0000"/>
                </a:solidFill>
              </a:rPr>
              <a:t>on’t think</a:t>
            </a:r>
            <a:endParaRPr lang="zh-CN" altLang="en-US" sz="2000" dirty="0">
              <a:solidFill>
                <a:srgbClr val="FF0000"/>
              </a:solidFill>
            </a:endParaRPr>
          </a:p>
        </p:txBody>
      </p:sp>
      <p:sp>
        <p:nvSpPr>
          <p:cNvPr id="7" name="TextBox 6"/>
          <p:cNvSpPr txBox="1"/>
          <p:nvPr/>
        </p:nvSpPr>
        <p:spPr>
          <a:xfrm>
            <a:off x="2071670" y="2571750"/>
            <a:ext cx="2357454" cy="400110"/>
          </a:xfrm>
          <a:prstGeom prst="rect">
            <a:avLst/>
          </a:prstGeom>
          <a:noFill/>
        </p:spPr>
        <p:txBody>
          <a:bodyPr wrap="square" rtlCol="0">
            <a:spAutoFit/>
          </a:bodyPr>
          <a:lstStyle/>
          <a:p>
            <a:r>
              <a:rPr lang="en-US" altLang="zh-CN" sz="2000" dirty="0" smtClean="0">
                <a:solidFill>
                  <a:srgbClr val="FF0000"/>
                </a:solidFill>
              </a:rPr>
              <a:t>sure</a:t>
            </a:r>
            <a:endParaRPr lang="zh-CN" altLang="en-US" sz="2000" dirty="0">
              <a:solidFill>
                <a:srgbClr val="FF0000"/>
              </a:solidFill>
            </a:endParaRPr>
          </a:p>
        </p:txBody>
      </p:sp>
      <p:sp>
        <p:nvSpPr>
          <p:cNvPr id="8" name="TextBox 7"/>
          <p:cNvSpPr txBox="1"/>
          <p:nvPr/>
        </p:nvSpPr>
        <p:spPr>
          <a:xfrm>
            <a:off x="714348" y="3214692"/>
            <a:ext cx="2357454" cy="400110"/>
          </a:xfrm>
          <a:prstGeom prst="rect">
            <a:avLst/>
          </a:prstGeom>
          <a:noFill/>
        </p:spPr>
        <p:txBody>
          <a:bodyPr wrap="square" rtlCol="0">
            <a:spAutoFit/>
          </a:bodyPr>
          <a:lstStyle/>
          <a:p>
            <a:r>
              <a:rPr lang="en-US" altLang="zh-CN" sz="2000" dirty="0" smtClean="0">
                <a:solidFill>
                  <a:srgbClr val="FF0000"/>
                </a:solidFill>
              </a:rPr>
              <a:t>I’m not sure</a:t>
            </a:r>
            <a:endParaRPr lang="zh-CN" altLang="en-US" sz="2000" dirty="0">
              <a:solidFill>
                <a:srgbClr val="FF0000"/>
              </a:solidFill>
            </a:endParaRPr>
          </a:p>
        </p:txBody>
      </p:sp>
      <p:sp>
        <p:nvSpPr>
          <p:cNvPr id="9" name="TextBox 8"/>
          <p:cNvSpPr txBox="1"/>
          <p:nvPr/>
        </p:nvSpPr>
        <p:spPr>
          <a:xfrm>
            <a:off x="714348" y="3571882"/>
            <a:ext cx="2357454" cy="400110"/>
          </a:xfrm>
          <a:prstGeom prst="rect">
            <a:avLst/>
          </a:prstGeom>
          <a:noFill/>
        </p:spPr>
        <p:txBody>
          <a:bodyPr wrap="square" rtlCol="0">
            <a:spAutoFit/>
          </a:bodyPr>
          <a:lstStyle/>
          <a:p>
            <a:r>
              <a:rPr lang="en-US" altLang="zh-CN" sz="2000" dirty="0" smtClean="0">
                <a:solidFill>
                  <a:srgbClr val="FF0000"/>
                </a:solidFill>
              </a:rPr>
              <a:t>Really </a:t>
            </a:r>
            <a:endParaRPr lang="zh-CN" altLang="en-US" sz="2000" dirty="0">
              <a:solidFill>
                <a:srgbClr val="FF0000"/>
              </a:solidFill>
            </a:endParaRPr>
          </a:p>
        </p:txBody>
      </p:sp>
      <p:sp>
        <p:nvSpPr>
          <p:cNvPr id="10" name="TextBox 9"/>
          <p:cNvSpPr txBox="1"/>
          <p:nvPr/>
        </p:nvSpPr>
        <p:spPr>
          <a:xfrm>
            <a:off x="3500430" y="3571882"/>
            <a:ext cx="2357454" cy="400110"/>
          </a:xfrm>
          <a:prstGeom prst="rect">
            <a:avLst/>
          </a:prstGeom>
          <a:noFill/>
        </p:spPr>
        <p:txBody>
          <a:bodyPr wrap="square" rtlCol="0">
            <a:spAutoFit/>
          </a:bodyPr>
          <a:lstStyle/>
          <a:p>
            <a:r>
              <a:rPr lang="en-US" altLang="zh-CN" sz="2000" dirty="0">
                <a:solidFill>
                  <a:srgbClr val="FF0000"/>
                </a:solidFill>
              </a:rPr>
              <a:t>s</a:t>
            </a:r>
            <a:r>
              <a:rPr lang="en-US" altLang="zh-CN" sz="2000" dirty="0" smtClean="0">
                <a:solidFill>
                  <a:srgbClr val="FF0000"/>
                </a:solidFill>
              </a:rPr>
              <a:t>ure about that</a:t>
            </a:r>
            <a:endParaRPr lang="zh-CN" altLang="en-US" sz="2000" dirty="0">
              <a:solidFill>
                <a:srgbClr val="FF0000"/>
              </a:solidFill>
            </a:endParaRPr>
          </a:p>
        </p:txBody>
      </p:sp>
      <p:sp>
        <p:nvSpPr>
          <p:cNvPr id="11" name="TextBox 10"/>
          <p:cNvSpPr txBox="1"/>
          <p:nvPr/>
        </p:nvSpPr>
        <p:spPr>
          <a:xfrm>
            <a:off x="714348" y="3929072"/>
            <a:ext cx="2357454" cy="400110"/>
          </a:xfrm>
          <a:prstGeom prst="rect">
            <a:avLst/>
          </a:prstGeom>
          <a:noFill/>
        </p:spPr>
        <p:txBody>
          <a:bodyPr wrap="square" rtlCol="0">
            <a:spAutoFit/>
          </a:bodyPr>
          <a:lstStyle/>
          <a:p>
            <a:r>
              <a:rPr lang="en-US" altLang="zh-CN" sz="2000" dirty="0" smtClean="0">
                <a:solidFill>
                  <a:srgbClr val="FF0000"/>
                </a:solidFill>
              </a:rPr>
              <a:t>I don’t know</a:t>
            </a:r>
            <a:endParaRPr lang="zh-CN" altLang="en-US" sz="2000" dirty="0">
              <a:solidFill>
                <a:srgbClr val="FF0000"/>
              </a:solidFill>
            </a:endParaRPr>
          </a:p>
        </p:txBody>
      </p:sp>
      <p:sp>
        <p:nvSpPr>
          <p:cNvPr id="12" name="TextBox 11"/>
          <p:cNvSpPr txBox="1"/>
          <p:nvPr/>
        </p:nvSpPr>
        <p:spPr>
          <a:xfrm>
            <a:off x="714348" y="4214824"/>
            <a:ext cx="2357454" cy="400110"/>
          </a:xfrm>
          <a:prstGeom prst="rect">
            <a:avLst/>
          </a:prstGeom>
          <a:noFill/>
        </p:spPr>
        <p:txBody>
          <a:bodyPr wrap="square" rtlCol="0">
            <a:spAutoFit/>
          </a:bodyPr>
          <a:lstStyle/>
          <a:p>
            <a:r>
              <a:rPr lang="en-US" altLang="zh-CN" sz="2000" dirty="0" smtClean="0">
                <a:solidFill>
                  <a:srgbClr val="FF0000"/>
                </a:solidFill>
              </a:rPr>
              <a:t>Perhaps </a:t>
            </a:r>
            <a:endParaRPr lang="zh-CN" altLang="en-US" sz="2000" dirty="0">
              <a:solidFill>
                <a:srgbClr val="FF0000"/>
              </a:solidFill>
            </a:endParaRPr>
          </a:p>
        </p:txBody>
      </p:sp>
      <p:pic>
        <p:nvPicPr>
          <p:cNvPr id="13" name="UNIT 6 LESSON 2 6.4.mp3">
            <a:hlinkClick r:id="" action="ppaction://media"/>
          </p:cNvPr>
          <p:cNvPicPr>
            <a:picLocks noRot="1" noChangeAspect="1"/>
          </p:cNvPicPr>
          <p:nvPr>
            <a:audioFile r:link="rId1"/>
          </p:nvPr>
        </p:nvPicPr>
        <p:blipFill>
          <a:blip r:embed="rId3" cstate="print"/>
          <a:stretch>
            <a:fillRect/>
          </a:stretch>
        </p:blipFill>
        <p:spPr>
          <a:xfrm>
            <a:off x="285720" y="428610"/>
            <a:ext cx="304800" cy="304800"/>
          </a:xfrm>
          <a:prstGeom prst="rect">
            <a:avLst/>
          </a:prstGeom>
        </p:spPr>
      </p:pic>
      <p:sp>
        <p:nvSpPr>
          <p:cNvPr id="14" name="TextBox 13"/>
          <p:cNvSpPr txBox="1"/>
          <p:nvPr/>
        </p:nvSpPr>
        <p:spPr>
          <a:xfrm>
            <a:off x="285720" y="4643452"/>
            <a:ext cx="6500858" cy="369332"/>
          </a:xfrm>
          <a:prstGeom prst="rect">
            <a:avLst/>
          </a:prstGeom>
          <a:solidFill>
            <a:schemeClr val="bg1"/>
          </a:solidFill>
        </p:spPr>
        <p:txBody>
          <a:bodyPr wrap="square" rtlCol="0">
            <a:spAutoFit/>
          </a:bodyPr>
          <a:lstStyle/>
          <a:p>
            <a:r>
              <a:rPr lang="en-US" altLang="zh-CN" b="1" dirty="0" smtClean="0">
                <a:solidFill>
                  <a:schemeClr val="tx2"/>
                </a:solidFill>
              </a:rPr>
              <a:t>Listen again and complete the Talk builder.</a:t>
            </a:r>
            <a:endParaRPr lang="zh-CN" altLang="en-US"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04725" fill="hold"/>
                                        <p:tgtEl>
                                          <p:spTgt spid="13"/>
                                        </p:tgtEl>
                                      </p:cBhvr>
                                    </p:cmd>
                                  </p:childTnLst>
                                </p:cTn>
                              </p:par>
                            </p:childTnLst>
                          </p:cTn>
                        </p:par>
                      </p:childTnLst>
                    </p:cTn>
                  </p:par>
                </p:childTnLst>
              </p:cTn>
              <p:nextCondLst>
                <p:cond evt="onClick" delay="0">
                  <p:tgtEl>
                    <p:spTgt spid="13"/>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dirty="0" smtClean="0"/>
              <a:t>Speaking</a:t>
            </a:r>
            <a:endParaRPr lang="zh-CN" altLang="en-US" dirty="0"/>
          </a:p>
        </p:txBody>
      </p:sp>
      <p:sp>
        <p:nvSpPr>
          <p:cNvPr id="3" name="内容占位符 2"/>
          <p:cNvSpPr>
            <a:spLocks noGrp="1"/>
          </p:cNvSpPr>
          <p:nvPr>
            <p:ph sz="quarter" idx="1"/>
          </p:nvPr>
        </p:nvSpPr>
        <p:spPr>
          <a:xfrm>
            <a:off x="285720" y="1000114"/>
            <a:ext cx="8503920" cy="3855356"/>
          </a:xfrm>
        </p:spPr>
        <p:txBody>
          <a:bodyPr>
            <a:normAutofit fontScale="62500" lnSpcReduction="20000"/>
          </a:bodyPr>
          <a:lstStyle/>
          <a:p>
            <a:pPr>
              <a:buNone/>
            </a:pPr>
            <a:r>
              <a:rPr lang="en-US" altLang="zh-CN" b="1" dirty="0" smtClean="0"/>
              <a:t>Please speak out the answers directly. Use some expressions to show your certainty or uncertainty.</a:t>
            </a:r>
          </a:p>
          <a:p>
            <a:pPr>
              <a:buNone/>
            </a:pPr>
            <a:endParaRPr lang="en-US" altLang="zh-CN" b="1" dirty="0" smtClean="0"/>
          </a:p>
          <a:p>
            <a:pPr>
              <a:buNone/>
            </a:pPr>
            <a:r>
              <a:rPr lang="en-US" altLang="zh-CN" dirty="0" smtClean="0"/>
              <a:t>1. If you are asked to introduce an admirable person in China, who will you choose?</a:t>
            </a:r>
          </a:p>
          <a:p>
            <a:pPr>
              <a:buNone/>
            </a:pPr>
            <a:r>
              <a:rPr lang="en-US" altLang="zh-CN" dirty="0" smtClean="0"/>
              <a:t> </a:t>
            </a:r>
          </a:p>
          <a:p>
            <a:pPr>
              <a:buNone/>
            </a:pPr>
            <a:r>
              <a:rPr lang="en-US" altLang="zh-CN" dirty="0" smtClean="0"/>
              <a:t>2. Why do you think he/she is important?</a:t>
            </a:r>
          </a:p>
          <a:p>
            <a:pPr>
              <a:buNone/>
            </a:pPr>
            <a:endParaRPr lang="en-US" altLang="zh-CN" dirty="0" smtClean="0"/>
          </a:p>
          <a:p>
            <a:pPr>
              <a:buNone/>
            </a:pPr>
            <a:r>
              <a:rPr lang="en-US" altLang="zh-CN" sz="2800" dirty="0" smtClean="0"/>
              <a:t>3. Are you sure all of your friends know him/her?</a:t>
            </a:r>
            <a:endParaRPr lang="en-US" altLang="zh-CN" dirty="0" smtClean="0"/>
          </a:p>
          <a:p>
            <a:pPr>
              <a:buNone/>
            </a:pPr>
            <a:r>
              <a:rPr lang="en-US" altLang="zh-CN" dirty="0" smtClean="0"/>
              <a:t> </a:t>
            </a:r>
          </a:p>
          <a:p>
            <a:pPr>
              <a:buNone/>
            </a:pPr>
            <a:r>
              <a:rPr lang="en-US" altLang="zh-CN" dirty="0" smtClean="0"/>
              <a:t>4. Do you know anything about his/her background? Are you sure about that?</a:t>
            </a:r>
          </a:p>
          <a:p>
            <a:pPr>
              <a:buNone/>
            </a:pPr>
            <a:r>
              <a:rPr lang="en-US" altLang="zh-CN" dirty="0" smtClean="0"/>
              <a:t> </a:t>
            </a:r>
          </a:p>
          <a:p>
            <a:pPr>
              <a:buNone/>
            </a:pPr>
            <a:r>
              <a:rPr lang="en-US" altLang="zh-CN" dirty="0" smtClean="0"/>
              <a:t>5. What did he/she do? When did he/she do that?</a:t>
            </a:r>
          </a:p>
          <a:p>
            <a:pPr>
              <a:buNone/>
            </a:pPr>
            <a:r>
              <a:rPr lang="en-US" altLang="zh-CN" dirty="0" smtClean="0"/>
              <a:t> </a:t>
            </a:r>
          </a:p>
          <a:p>
            <a:pPr>
              <a:buNone/>
            </a:pPr>
            <a:r>
              <a:rPr lang="en-US" altLang="zh-CN" dirty="0" smtClean="0"/>
              <a:t>6. </a:t>
            </a:r>
            <a:r>
              <a:rPr lang="en-US" altLang="zh-CN" sz="2800" dirty="0" smtClean="0"/>
              <a:t>Is there anything interesting about him/her? How can you know it?</a:t>
            </a: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镇">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镇">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镇">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516</TotalTime>
  <Words>844</Words>
  <Application>Microsoft Office PowerPoint</Application>
  <PresentationFormat>全屏显示(16:9)</PresentationFormat>
  <Paragraphs>99</Paragraphs>
  <Slides>13</Slides>
  <Notes>1</Notes>
  <HiddenSlides>0</HiddenSlides>
  <MMClips>3</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市镇</vt:lpstr>
      <vt:lpstr>“令人敬佩的人” Listening（II）</vt:lpstr>
      <vt:lpstr>Learning objectives</vt:lpstr>
      <vt:lpstr>Guidance on learning</vt:lpstr>
      <vt:lpstr>  Unit 6 lesson 2 History Makers(2)</vt:lpstr>
      <vt:lpstr>Do they have anything in common?</vt:lpstr>
      <vt:lpstr>Listen to the conversation between two students. </vt:lpstr>
      <vt:lpstr> Focus on function</vt:lpstr>
      <vt:lpstr>Expressing certainty and uncertainty.</vt:lpstr>
      <vt:lpstr>Speaking</vt:lpstr>
      <vt:lpstr>Speaking     Possible answers. </vt:lpstr>
      <vt:lpstr>What have you learned about Mahatma Gandhi?</vt:lpstr>
      <vt:lpstr>Homework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话题：人与社会</dc:title>
  <dc:creator>XZJD</dc:creator>
  <cp:lastModifiedBy>acq</cp:lastModifiedBy>
  <cp:revision>52</cp:revision>
  <dcterms:created xsi:type="dcterms:W3CDTF">2020-03-12T12:44:54Z</dcterms:created>
  <dcterms:modified xsi:type="dcterms:W3CDTF">2020-03-27T04:25:28Z</dcterms:modified>
</cp:coreProperties>
</file>