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60" r:id="rId3"/>
    <p:sldId id="261" r:id="rId4"/>
    <p:sldId id="262" r:id="rId5"/>
    <p:sldId id="264" r:id="rId6"/>
    <p:sldId id="265" r:id="rId7"/>
    <p:sldId id="263" r:id="rId8"/>
    <p:sldId id="270" r:id="rId9"/>
    <p:sldId id="266" r:id="rId10"/>
    <p:sldId id="267" r:id="rId11"/>
    <p:sldId id="268" r:id="rId12"/>
    <p:sldId id="269" r:id="rId13"/>
    <p:sldId id="258" r:id="rId14"/>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51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AA207-7FDB-4640-A325-5AAD2272FB05}" type="datetimeFigureOut">
              <a:rPr kumimoji="1" lang="zh-CN" altLang="en-US" smtClean="0"/>
              <a:t>2020/3/28</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1339C-DDDC-234E-91EA-FF861FE4B78F}" type="slidenum">
              <a:rPr kumimoji="1" lang="zh-CN" altLang="en-US" smtClean="0"/>
              <a:t>‹#›</a:t>
            </a:fld>
            <a:endParaRPr kumimoji="1" lang="zh-CN" altLang="en-US"/>
          </a:p>
        </p:txBody>
      </p:sp>
    </p:spTree>
    <p:extLst>
      <p:ext uri="{BB962C8B-B14F-4D97-AF65-F5344CB8AC3E}">
        <p14:creationId xmlns:p14="http://schemas.microsoft.com/office/powerpoint/2010/main" val="1855615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extLst>
      <p:ext uri="{BB962C8B-B14F-4D97-AF65-F5344CB8AC3E}">
        <p14:creationId xmlns:p14="http://schemas.microsoft.com/office/powerpoint/2010/main" val="318126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a:t>
            </a:fld>
            <a:endParaRPr lang="zh-CN" altLang="en-US"/>
          </a:p>
        </p:txBody>
      </p:sp>
    </p:spTree>
    <p:extLst>
      <p:ext uri="{BB962C8B-B14F-4D97-AF65-F5344CB8AC3E}">
        <p14:creationId xmlns:p14="http://schemas.microsoft.com/office/powerpoint/2010/main" val="327404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996440-F0BF-41AB-AD52-E92AAD722AB5}" type="slidenum">
              <a:rPr lang="zh-CN" altLang="en-US" smtClean="0"/>
              <a:t>7</a:t>
            </a:fld>
            <a:endParaRPr lang="zh-CN" altLang="en-US"/>
          </a:p>
        </p:txBody>
      </p:sp>
    </p:spTree>
    <p:extLst>
      <p:ext uri="{BB962C8B-B14F-4D97-AF65-F5344CB8AC3E}">
        <p14:creationId xmlns:p14="http://schemas.microsoft.com/office/powerpoint/2010/main" val="62126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t>10</a:t>
            </a:fld>
            <a:endParaRPr lang="en-US" altLang="zh-CN" sz="1200" dirty="0">
              <a:solidFill>
                <a:schemeClr val="tx1"/>
              </a:solidFill>
              <a:latin typeface="Arial" panose="020B0604020202020204" pitchFamily="34" charset="0"/>
              <a:ea typeface="宋体" panose="02010600030101010101" pitchFamily="2" charset="-122"/>
            </a:endParaRPr>
          </a:p>
        </p:txBody>
      </p:sp>
      <p:sp>
        <p:nvSpPr>
          <p:cNvPr id="78850" name="Rectangle 2"/>
          <p:cNvSpPr>
            <a:spLocks noGrp="1" noRot="1" noChangeAspect="1" noTextEdit="1"/>
          </p:cNvSpPr>
          <p:nvPr>
            <p:ph type="sldImg"/>
          </p:nvPr>
        </p:nvSpPr>
        <p:spPr/>
      </p:sp>
      <p:sp>
        <p:nvSpPr>
          <p:cNvPr id="78851" name="Rectangle 3"/>
          <p:cNvSpPr>
            <a:spLocks noGrp="1"/>
          </p:cNvSpPr>
          <p:nvPr>
            <p:ph type="body"/>
          </p:nvPr>
        </p:nvSpPr>
        <p:spPr>
          <a:xfrm>
            <a:off x="685800" y="4343400"/>
            <a:ext cx="5486400" cy="4114800"/>
          </a:xfrm>
        </p:spPr>
        <p:txBody>
          <a:bodyPr wrap="square" lIns="91440" tIns="45720" rIns="91440" bIns="45720" anchor="t"/>
          <a:lstStyle/>
          <a:p>
            <a:pPr lvl="0" eaLnBrk="1" hangingPunct="1"/>
            <a:r>
              <a:rPr lang="zh-CN" altLang="en-US" dirty="0"/>
              <a:t>中国人民在抗战中的损失图及材料分析题</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4171" y="1143183"/>
            <a:ext cx="6049660" cy="308644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13</a:t>
            </a:fld>
            <a:endParaRPr lang="zh-CN" altLang="en-US"/>
          </a:p>
        </p:txBody>
      </p:sp>
    </p:spTree>
    <p:extLst>
      <p:ext uri="{BB962C8B-B14F-4D97-AF65-F5344CB8AC3E}">
        <p14:creationId xmlns:p14="http://schemas.microsoft.com/office/powerpoint/2010/main" val="112037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28527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158854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21914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2020/3/28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54382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378195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388518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269881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222423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429209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179670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175047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B967D88-24EE-E64A-A265-991E2550556C}" type="datetimeFigureOut">
              <a:rPr kumimoji="1" lang="zh-CN" altLang="en-US" smtClean="0"/>
              <a:t>2020/3/28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375803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67D88-24EE-E64A-A265-991E2550556C}" type="datetimeFigureOut">
              <a:rPr kumimoji="1" lang="zh-CN" altLang="en-US" smtClean="0"/>
              <a:t>2020/3/28</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0F57-061F-644B-9804-68EE63B755BC}" type="slidenum">
              <a:rPr kumimoji="1" lang="zh-CN" altLang="en-US" smtClean="0"/>
              <a:t>‹#›</a:t>
            </a:fld>
            <a:endParaRPr kumimoji="1" lang="zh-CN" altLang="en-US"/>
          </a:p>
        </p:txBody>
      </p:sp>
    </p:spTree>
    <p:extLst>
      <p:ext uri="{BB962C8B-B14F-4D97-AF65-F5344CB8AC3E}">
        <p14:creationId xmlns:p14="http://schemas.microsoft.com/office/powerpoint/2010/main" val="937047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9144000" cy="6858000"/>
          </a:xfrm>
          <a:prstGeom prst="rect">
            <a:avLst/>
          </a:prstGeom>
        </p:spPr>
      </p:pic>
      <p:sp>
        <p:nvSpPr>
          <p:cNvPr id="19" name="矩形 18"/>
          <p:cNvSpPr/>
          <p:nvPr/>
        </p:nvSpPr>
        <p:spPr>
          <a:xfrm>
            <a:off x="227305" y="1532873"/>
            <a:ext cx="8566930" cy="954107"/>
          </a:xfrm>
          <a:prstGeom prst="rect">
            <a:avLst/>
          </a:prstGeom>
        </p:spPr>
        <p:txBody>
          <a:bodyPr wrap="square">
            <a:spAutoFit/>
          </a:bodyPr>
          <a:lstStyle/>
          <a:p>
            <a:pPr algn="ctr"/>
            <a:r>
              <a:rPr lang="zh-CN" altLang="en-US" sz="2800" b="1" spc="300" dirty="0">
                <a:latin typeface="微软雅黑" panose="020B0503020204020204" pitchFamily="34" charset="-122"/>
                <a:ea typeface="微软雅黑" panose="020B0503020204020204" pitchFamily="34" charset="-122"/>
              </a:rPr>
              <a:t>微课名称：</a:t>
            </a:r>
            <a:endParaRPr lang="en-US" altLang="zh-CN" sz="2800" b="1" spc="300" dirty="0">
              <a:latin typeface="微软雅黑" panose="020B0503020204020204" pitchFamily="34" charset="-122"/>
              <a:ea typeface="微软雅黑" panose="020B0503020204020204" pitchFamily="34" charset="-122"/>
            </a:endParaRPr>
          </a:p>
          <a:p>
            <a:pPr algn="ctr"/>
            <a:r>
              <a:rPr lang="zh-CN" altLang="en-US" sz="2800" b="1" spc="300" dirty="0" smtClean="0">
                <a:latin typeface="微软雅黑" panose="020B0503020204020204" pitchFamily="34" charset="-122"/>
                <a:ea typeface="微软雅黑" panose="020B0503020204020204" pitchFamily="34" charset="-122"/>
              </a:rPr>
              <a:t>中华民族的抗日战争与解放战争（一）</a:t>
            </a:r>
            <a:endParaRPr lang="zh-CN" altLang="en-US" sz="2800" b="1" spc="300" dirty="0">
              <a:latin typeface="微软雅黑" panose="020B0503020204020204" pitchFamily="34" charset="-122"/>
              <a:ea typeface="微软雅黑" panose="020B0503020204020204" pitchFamily="34" charset="-122"/>
            </a:endParaRPr>
          </a:p>
        </p:txBody>
      </p:sp>
      <p:sp>
        <p:nvSpPr>
          <p:cNvPr id="20" name="矩形 19"/>
          <p:cNvSpPr/>
          <p:nvPr/>
        </p:nvSpPr>
        <p:spPr>
          <a:xfrm>
            <a:off x="2058681" y="2781342"/>
            <a:ext cx="6304300" cy="2836674"/>
          </a:xfrm>
          <a:prstGeom prst="rect">
            <a:avLst/>
          </a:prstGeom>
        </p:spPr>
        <p:txBody>
          <a:bodyPr wrap="square">
            <a:spAutoFit/>
          </a:bodyPr>
          <a:lstStyle/>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学段：高中</a:t>
            </a: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学科：历史</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年级：高一</a:t>
            </a:r>
          </a:p>
          <a:p>
            <a:pPr>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版本：部编版</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中外历史纲要</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（上）</a:t>
            </a:r>
            <a:r>
              <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spc="226" dirty="0" smtClean="0">
                <a:solidFill>
                  <a:schemeClr val="tx1">
                    <a:lumMod val="85000"/>
                    <a:lumOff val="15000"/>
                  </a:schemeClr>
                </a:solidFill>
                <a:latin typeface="微软雅黑" panose="020B0503020204020204" pitchFamily="34" charset="-122"/>
                <a:ea typeface="微软雅黑" panose="020B0503020204020204" pitchFamily="34" charset="-122"/>
              </a:rPr>
              <a:t>第八单元 </a:t>
            </a:r>
            <a:endPar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单位：北京市朝阳外国语学校</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2000" spc="226" dirty="0">
                <a:solidFill>
                  <a:schemeClr val="tx1">
                    <a:lumMod val="85000"/>
                    <a:lumOff val="15000"/>
                  </a:schemeClr>
                </a:solidFill>
                <a:latin typeface="微软雅黑" panose="020B0503020204020204" pitchFamily="34" charset="-122"/>
                <a:ea typeface="微软雅黑" panose="020B0503020204020204" pitchFamily="34" charset="-122"/>
              </a:rPr>
              <a:t>作者</a:t>
            </a:r>
            <a:r>
              <a:rPr lang="zh-CN" altLang="en-US" sz="2000" spc="226" dirty="0" smtClean="0">
                <a:solidFill>
                  <a:schemeClr val="tx1">
                    <a:lumMod val="85000"/>
                    <a:lumOff val="15000"/>
                  </a:schemeClr>
                </a:solidFill>
                <a:latin typeface="微软雅黑" panose="020B0503020204020204" pitchFamily="34" charset="-122"/>
                <a:ea typeface="微软雅黑" panose="020B0503020204020204" pitchFamily="34" charset="-122"/>
              </a:rPr>
              <a:t>：刘博</a:t>
            </a:r>
            <a:endParaRPr lang="en-US" altLang="zh-CN" sz="2000" spc="226"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7422014" y="5031920"/>
            <a:ext cx="1412769" cy="1676513"/>
          </a:xfrm>
          <a:prstGeom prst="rect">
            <a:avLst/>
          </a:prstGeom>
        </p:spPr>
      </p:pic>
      <p:pic>
        <p:nvPicPr>
          <p:cNvPr id="2" name="图片 1" descr="111 (2)"/>
          <p:cNvPicPr>
            <a:picLocks noChangeAspect="1"/>
          </p:cNvPicPr>
          <p:nvPr/>
        </p:nvPicPr>
        <p:blipFill>
          <a:blip r:embed="rId5"/>
          <a:stretch>
            <a:fillRect/>
          </a:stretch>
        </p:blipFill>
        <p:spPr>
          <a:xfrm>
            <a:off x="227305" y="255143"/>
            <a:ext cx="5268236" cy="874314"/>
          </a:xfrm>
          <a:prstGeom prst="rect">
            <a:avLst/>
          </a:prstGeom>
        </p:spPr>
      </p:pic>
    </p:spTree>
    <p:extLst>
      <p:ext uri="{BB962C8B-B14F-4D97-AF65-F5344CB8AC3E}">
        <p14:creationId xmlns:p14="http://schemas.microsoft.com/office/powerpoint/2010/main" val="37342201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2" name="Picture 2" descr="01"/>
          <p:cNvPicPr>
            <a:picLocks noChangeAspect="1"/>
          </p:cNvPicPr>
          <p:nvPr/>
        </p:nvPicPr>
        <p:blipFill>
          <a:blip r:embed="rId4"/>
          <a:stretch>
            <a:fillRect/>
          </a:stretch>
        </p:blipFill>
        <p:spPr>
          <a:xfrm>
            <a:off x="558642" y="287656"/>
            <a:ext cx="8085296" cy="5480685"/>
          </a:xfrm>
          <a:prstGeom prst="rect">
            <a:avLst/>
          </a:prstGeom>
          <a:noFill/>
          <a:ln w="9525">
            <a:noFill/>
          </a:ln>
        </p:spPr>
      </p:pic>
      <p:sp>
        <p:nvSpPr>
          <p:cNvPr id="77827" name="Text Box 3"/>
          <p:cNvSpPr txBox="1"/>
          <p:nvPr/>
        </p:nvSpPr>
        <p:spPr>
          <a:xfrm>
            <a:off x="7253288" y="6278564"/>
            <a:ext cx="184666" cy="584776"/>
          </a:xfrm>
          <a:prstGeom prst="rect">
            <a:avLst/>
          </a:prstGeom>
          <a:noFill/>
          <a:ln w="9525">
            <a:noFill/>
          </a:ln>
        </p:spPr>
        <p:txBody>
          <a:bodyPr wrap="none" anchor="t">
            <a:spAutoFit/>
          </a:bodyPr>
          <a:lstStyle/>
          <a:p>
            <a:pPr>
              <a:spcBef>
                <a:spcPct val="0"/>
              </a:spcBef>
            </a:pPr>
            <a:endParaRPr lang="zh-CN" altLang="zh-CN" sz="3200" b="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4155683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27362"/>
                                        </p:tgtEl>
                                        <p:attrNameLst>
                                          <p:attrName>style.visibility</p:attrName>
                                        </p:attrNameLst>
                                      </p:cBhvr>
                                      <p:to>
                                        <p:strVal val="visible"/>
                                      </p:to>
                                    </p:set>
                                    <p:animEffect transition="in" filter="barn(inVertical)">
                                      <p:cBhvr>
                                        <p:cTn id="7" dur="500"/>
                                        <p:tgtEl>
                                          <p:spTgt spid="52736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22529"/>
          <p:cNvGrpSpPr/>
          <p:nvPr/>
        </p:nvGrpSpPr>
        <p:grpSpPr>
          <a:xfrm>
            <a:off x="541250" y="429324"/>
            <a:ext cx="2484290" cy="6428676"/>
            <a:chOff x="0" y="0"/>
            <a:chExt cx="1680" cy="4320"/>
          </a:xfrm>
        </p:grpSpPr>
        <p:pic>
          <p:nvPicPr>
            <p:cNvPr id="79875" name="图片 22530" descr="2009102914373765156"/>
            <p:cNvPicPr>
              <a:picLocks noChangeAspect="1"/>
            </p:cNvPicPr>
            <p:nvPr/>
          </p:nvPicPr>
          <p:blipFill>
            <a:blip r:embed="rId2"/>
            <a:stretch>
              <a:fillRect/>
            </a:stretch>
          </p:blipFill>
          <p:spPr>
            <a:xfrm>
              <a:off x="0" y="0"/>
              <a:ext cx="1604" cy="1248"/>
            </a:xfrm>
            <a:prstGeom prst="rect">
              <a:avLst/>
            </a:prstGeom>
            <a:noFill/>
            <a:ln w="9525">
              <a:noFill/>
            </a:ln>
          </p:spPr>
        </p:pic>
        <p:pic>
          <p:nvPicPr>
            <p:cNvPr id="79876" name="图片 22531" descr="2567051787602657352"/>
            <p:cNvPicPr>
              <a:picLocks noChangeAspect="1"/>
            </p:cNvPicPr>
            <p:nvPr/>
          </p:nvPicPr>
          <p:blipFill>
            <a:blip r:embed="rId3"/>
            <a:stretch>
              <a:fillRect/>
            </a:stretch>
          </p:blipFill>
          <p:spPr>
            <a:xfrm>
              <a:off x="0" y="1392"/>
              <a:ext cx="1652" cy="1248"/>
            </a:xfrm>
            <a:prstGeom prst="rect">
              <a:avLst/>
            </a:prstGeom>
            <a:noFill/>
            <a:ln w="9525">
              <a:noFill/>
            </a:ln>
          </p:spPr>
        </p:pic>
        <p:pic>
          <p:nvPicPr>
            <p:cNvPr id="79877" name="图片 22532" descr="Img318962074"/>
            <p:cNvPicPr>
              <a:picLocks noChangeAspect="1"/>
            </p:cNvPicPr>
            <p:nvPr/>
          </p:nvPicPr>
          <p:blipFill>
            <a:blip r:embed="rId4"/>
            <a:stretch>
              <a:fillRect/>
            </a:stretch>
          </p:blipFill>
          <p:spPr>
            <a:xfrm>
              <a:off x="0" y="2784"/>
              <a:ext cx="1680" cy="1536"/>
            </a:xfrm>
            <a:prstGeom prst="rect">
              <a:avLst/>
            </a:prstGeom>
            <a:noFill/>
            <a:ln w="9525">
              <a:noFill/>
            </a:ln>
          </p:spPr>
        </p:pic>
      </p:grpSp>
      <p:sp>
        <p:nvSpPr>
          <p:cNvPr id="79878" name="矩形 22533"/>
          <p:cNvSpPr/>
          <p:nvPr/>
        </p:nvSpPr>
        <p:spPr>
          <a:xfrm>
            <a:off x="3371850" y="5181600"/>
            <a:ext cx="4408885" cy="368300"/>
          </a:xfrm>
          <a:prstGeom prst="rect">
            <a:avLst/>
          </a:prstGeom>
          <a:noFill/>
          <a:ln w="9525">
            <a:noFill/>
          </a:ln>
        </p:spPr>
        <p:txBody>
          <a:bodyPr anchor="t">
            <a:spAutoFit/>
          </a:bodyPr>
          <a:lstStyle/>
          <a:p>
            <a:pPr lvl="4" indent="0">
              <a:spcBef>
                <a:spcPct val="20000"/>
              </a:spcBef>
              <a:buNone/>
            </a:pPr>
            <a:r>
              <a:rPr lang="zh-CN" altLang="en-US" b="0" dirty="0">
                <a:latin typeface="Arial" panose="020B0604020202020204" pitchFamily="34" charset="0"/>
                <a:ea typeface="宋体" panose="02010600030101010101" pitchFamily="2" charset="-122"/>
              </a:rPr>
              <a:t>。</a:t>
            </a:r>
          </a:p>
        </p:txBody>
      </p:sp>
      <p:grpSp>
        <p:nvGrpSpPr>
          <p:cNvPr id="22535" name="组合 22534"/>
          <p:cNvGrpSpPr/>
          <p:nvPr/>
        </p:nvGrpSpPr>
        <p:grpSpPr>
          <a:xfrm>
            <a:off x="3200400" y="152401"/>
            <a:ext cx="5542360" cy="6540501"/>
            <a:chOff x="1728" y="336"/>
            <a:chExt cx="4655" cy="4120"/>
          </a:xfrm>
        </p:grpSpPr>
        <p:sp>
          <p:nvSpPr>
            <p:cNvPr id="79880" name="矩形 22535"/>
            <p:cNvSpPr/>
            <p:nvPr/>
          </p:nvSpPr>
          <p:spPr>
            <a:xfrm>
              <a:off x="1728" y="336"/>
              <a:ext cx="4523" cy="1415"/>
            </a:xfrm>
            <a:prstGeom prst="rect">
              <a:avLst/>
            </a:prstGeom>
            <a:noFill/>
            <a:ln w="9525">
              <a:noFill/>
            </a:ln>
          </p:spPr>
          <p:txBody>
            <a:bodyPr wrap="square" anchor="t">
              <a:spAutoFit/>
            </a:bodyPr>
            <a:lstStyle/>
            <a:p>
              <a:pPr>
                <a:spcBef>
                  <a:spcPct val="20000"/>
                </a:spcBef>
              </a:pPr>
              <a:r>
                <a:rPr lang="zh-CN" altLang="en-US" sz="2800" dirty="0">
                  <a:latin typeface="黑体" panose="02010609060101010101" pitchFamily="49" charset="-122"/>
                  <a:ea typeface="黑体" panose="02010609060101010101" pitchFamily="49" charset="-122"/>
                </a:rPr>
                <a:t>罗斯福</a:t>
              </a:r>
              <a:r>
                <a:rPr lang="zh-CN" altLang="en-US" sz="2800" b="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假如没有中国，假如中国被打垮了，你想有多少个师团的日本兵，可以调到其他方面来作战，他们可以马上打下澳洲，打下印度</a:t>
              </a:r>
              <a:r>
                <a:rPr lang="en-US" altLang="zh-CN" sz="2800" dirty="0">
                  <a:latin typeface="黑体" panose="02010609060101010101" pitchFamily="49" charset="-122"/>
                  <a:ea typeface="黑体" panose="02010609060101010101" pitchFamily="49" charset="-122"/>
                </a:rPr>
                <a:t>……</a:t>
              </a:r>
            </a:p>
          </p:txBody>
        </p:sp>
        <p:sp>
          <p:nvSpPr>
            <p:cNvPr id="79881" name="矩形 22536"/>
            <p:cNvSpPr/>
            <p:nvPr/>
          </p:nvSpPr>
          <p:spPr>
            <a:xfrm>
              <a:off x="1776" y="1815"/>
              <a:ext cx="4607" cy="1551"/>
            </a:xfrm>
            <a:prstGeom prst="rect">
              <a:avLst/>
            </a:prstGeom>
            <a:noFill/>
            <a:ln w="9525">
              <a:noFill/>
            </a:ln>
          </p:spPr>
          <p:txBody>
            <a:bodyPr wrap="square" anchor="t">
              <a:spAutoFit/>
            </a:bodyPr>
            <a:lstStyle/>
            <a:p>
              <a:pPr>
                <a:spcBef>
                  <a:spcPct val="50000"/>
                </a:spcBef>
              </a:pPr>
              <a:r>
                <a:rPr lang="zh-CN" altLang="en-US" sz="2800" dirty="0">
                  <a:latin typeface="Arial" panose="020B0604020202020204" pitchFamily="34" charset="0"/>
                  <a:ea typeface="黑体" panose="02010609060101010101" pitchFamily="49" charset="-122"/>
                </a:rPr>
                <a:t>丘吉尔</a:t>
              </a:r>
              <a:r>
                <a:rPr lang="zh-CN" altLang="en-US" sz="2800" b="0" dirty="0">
                  <a:latin typeface="Arial" panose="020B0604020202020204" pitchFamily="34" charset="0"/>
                  <a:ea typeface="黑体" panose="02010609060101010101" pitchFamily="49" charset="-122"/>
                </a:rPr>
                <a:t>　　</a:t>
              </a:r>
              <a:r>
                <a:rPr lang="zh-CN" altLang="en-US" sz="2800" dirty="0">
                  <a:latin typeface="Arial" panose="020B0604020202020204" pitchFamily="34" charset="0"/>
                  <a:ea typeface="黑体" panose="02010609060101010101" pitchFamily="49" charset="-122"/>
                </a:rPr>
                <a:t>如果日本进军西印度洋，必然会导致我方在中东的全部阵地崩溃。能防止上述局势出现的只有中国。</a:t>
              </a:r>
            </a:p>
            <a:p>
              <a:pPr>
                <a:spcBef>
                  <a:spcPct val="50000"/>
                </a:spcBef>
                <a:buChar char="•"/>
              </a:pPr>
              <a:endParaRPr lang="zh-CN" altLang="en-US" sz="2800" dirty="0">
                <a:latin typeface="Arial" panose="020B0604020202020204" pitchFamily="34" charset="0"/>
                <a:ea typeface="黑体" panose="02010609060101010101" pitchFamily="49" charset="-122"/>
              </a:endParaRPr>
            </a:p>
          </p:txBody>
        </p:sp>
        <p:sp>
          <p:nvSpPr>
            <p:cNvPr id="79882" name="矩形 22537"/>
            <p:cNvSpPr/>
            <p:nvPr/>
          </p:nvSpPr>
          <p:spPr>
            <a:xfrm>
              <a:off x="1824" y="3312"/>
              <a:ext cx="4559" cy="1144"/>
            </a:xfrm>
            <a:prstGeom prst="rect">
              <a:avLst/>
            </a:prstGeom>
            <a:noFill/>
            <a:ln w="9525">
              <a:noFill/>
            </a:ln>
          </p:spPr>
          <p:txBody>
            <a:bodyPr wrap="square" anchor="t">
              <a:spAutoFit/>
            </a:bodyPr>
            <a:lstStyle/>
            <a:p>
              <a:r>
                <a:rPr lang="zh-CN" altLang="en-US" sz="2800" dirty="0">
                  <a:latin typeface="Arial" panose="020B0604020202020204" pitchFamily="34" charset="0"/>
                  <a:ea typeface="黑体" panose="02010609060101010101" pitchFamily="49" charset="-122"/>
                </a:rPr>
                <a:t>斯大林</a:t>
              </a:r>
              <a:r>
                <a:rPr lang="zh-CN" altLang="en-US" sz="2800" b="0" dirty="0">
                  <a:latin typeface="Arial" panose="020B0604020202020204" pitchFamily="34" charset="0"/>
                  <a:ea typeface="黑体" panose="02010609060101010101" pitchFamily="49" charset="-122"/>
                </a:rPr>
                <a:t>　</a:t>
              </a:r>
              <a:r>
                <a:rPr lang="zh-CN" altLang="en-US" sz="2800" dirty="0">
                  <a:latin typeface="Arial" panose="020B0604020202020204" pitchFamily="34" charset="0"/>
                  <a:ea typeface="黑体" panose="02010609060101010101" pitchFamily="49" charset="-122"/>
                </a:rPr>
                <a:t>　只有当日本侵略者的手脚捆住的时候，我们才能在德国侵略者一旦进攻我国的时候避免两线作战。</a:t>
              </a:r>
            </a:p>
          </p:txBody>
        </p:sp>
      </p:grpSp>
    </p:spTree>
    <p:extLst>
      <p:ext uri="{BB962C8B-B14F-4D97-AF65-F5344CB8AC3E}">
        <p14:creationId xmlns:p14="http://schemas.microsoft.com/office/powerpoint/2010/main" val="4277131839"/>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占位符 33793"/>
          <p:cNvSpPr>
            <a:spLocks noGrp="1" noRot="1"/>
          </p:cNvSpPr>
          <p:nvPr>
            <p:ph idx="1"/>
          </p:nvPr>
        </p:nvSpPr>
        <p:spPr>
          <a:xfrm>
            <a:off x="822736" y="161977"/>
            <a:ext cx="7180646" cy="733337"/>
          </a:xfrm>
        </p:spPr>
        <p:txBody>
          <a:bodyPr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r>
              <a:rPr kumimoji="0" lang="zh-CN" altLang="en-US" sz="3800" b="1" i="0" u="none" strike="noStrike" kern="1200" cap="none" spc="0" normalizeH="0" baseline="0" noProof="1"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抗战胜利的历史地位和意义：</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endParaRPr kumimoji="0" lang="zh-CN" altLang="en-US" sz="3200" b="0" i="0" u="none" strike="noStrike" kern="1200" cap="none" spc="0" normalizeH="0" baseline="0" noProof="1"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None/>
              <a:defRPr/>
            </a:pPr>
            <a:endParaRPr kumimoji="0" lang="zh-CN" altLang="en-US" sz="3600" b="0" i="0" u="none" strike="noStrike" kern="1200" cap="none" spc="0" normalizeH="0" baseline="0" noProof="1" smtClean="0">
              <a:ln>
                <a:noFill/>
              </a:ln>
              <a:solidFill>
                <a:schemeClr val="tx1"/>
              </a:solidFill>
              <a:effectLst/>
              <a:uLnTx/>
              <a:uFillTx/>
              <a:latin typeface="+mn-lt"/>
              <a:ea typeface="+mn-ea"/>
              <a:cs typeface="+mn-cs"/>
            </a:endParaRPr>
          </a:p>
        </p:txBody>
      </p:sp>
      <p:sp>
        <p:nvSpPr>
          <p:cNvPr id="237570" name="文本框 1"/>
          <p:cNvSpPr txBox="1"/>
          <p:nvPr/>
        </p:nvSpPr>
        <p:spPr>
          <a:xfrm>
            <a:off x="482912" y="1346402"/>
            <a:ext cx="8356288" cy="4832093"/>
          </a:xfrm>
          <a:prstGeom prst="rect">
            <a:avLst/>
          </a:prstGeom>
          <a:noFill/>
          <a:ln w="9525">
            <a:noFill/>
          </a:ln>
        </p:spPr>
        <p:txBody>
          <a:bodyPr wrap="square" anchor="t">
            <a:spAutoFit/>
          </a:bodyPr>
          <a:lstStyle/>
          <a:p>
            <a:pPr>
              <a:spcBef>
                <a:spcPct val="20000"/>
              </a:spcBef>
              <a:buSzTx/>
            </a:pPr>
            <a:r>
              <a:rPr lang="en-US" altLang="zh-CN" sz="2800" b="1" dirty="0" smtClean="0">
                <a:latin typeface="楷体"/>
                <a:ea typeface="楷体"/>
                <a:cs typeface="楷体"/>
                <a:sym typeface="微软雅黑" panose="020B0503020204020204" charset="-122"/>
              </a:rPr>
              <a:t>    1.</a:t>
            </a:r>
            <a:r>
              <a:rPr lang="zh-CN" altLang="en-US" sz="2800" b="1" dirty="0" smtClean="0">
                <a:latin typeface="楷体"/>
                <a:ea typeface="楷体"/>
                <a:cs typeface="楷体"/>
                <a:sym typeface="微软雅黑" panose="020B0503020204020204" charset="-122"/>
              </a:rPr>
              <a:t>是</a:t>
            </a:r>
            <a:r>
              <a:rPr lang="zh-CN" altLang="en-US" sz="2800" b="1" dirty="0" smtClean="0">
                <a:solidFill>
                  <a:srgbClr val="FF0000"/>
                </a:solidFill>
                <a:latin typeface="楷体"/>
                <a:ea typeface="楷体"/>
                <a:cs typeface="楷体"/>
                <a:sym typeface="微软雅黑" panose="020B0503020204020204" charset="-122"/>
              </a:rPr>
              <a:t>世界反法西斯战争的重要组成部分</a:t>
            </a:r>
            <a:r>
              <a:rPr lang="zh-CN" altLang="en-US" sz="2800" b="1" dirty="0" smtClean="0">
                <a:latin typeface="楷体"/>
                <a:ea typeface="楷体"/>
                <a:cs typeface="楷体"/>
                <a:sym typeface="微软雅黑" panose="020B0503020204020204" charset="-122"/>
              </a:rPr>
              <a:t>，为世界反法西斯战争做出巨大贡献。</a:t>
            </a:r>
            <a:r>
              <a:rPr lang="zh-CN" altLang="en-US" sz="2800" b="1" noProof="1">
                <a:latin typeface="楷体"/>
                <a:ea typeface="楷体"/>
                <a:cs typeface="楷体"/>
              </a:rPr>
              <a:t>中国开辟了世界反法西斯战争的</a:t>
            </a:r>
            <a:r>
              <a:rPr lang="zh-CN" altLang="en-US" sz="2800" b="1" noProof="1">
                <a:solidFill>
                  <a:srgbClr val="FF0000"/>
                </a:solidFill>
                <a:latin typeface="楷体"/>
                <a:ea typeface="楷体"/>
                <a:cs typeface="楷体"/>
              </a:rPr>
              <a:t>东方主战场</a:t>
            </a:r>
            <a:r>
              <a:rPr lang="zh-CN" altLang="en-US" sz="2800" b="1" noProof="1">
                <a:latin typeface="楷体"/>
                <a:ea typeface="楷体"/>
                <a:cs typeface="楷体"/>
              </a:rPr>
              <a:t>，对世界反法西斯战争的胜利、维护世界和平作出了巨大贡献。</a:t>
            </a:r>
            <a:r>
              <a:rPr lang="zh-CN" altLang="en-US" sz="2800" b="1" dirty="0">
                <a:latin typeface="楷体"/>
                <a:ea typeface="楷体"/>
                <a:cs typeface="楷体"/>
                <a:sym typeface="微软雅黑" panose="020B0503020204020204" charset="-122"/>
              </a:rPr>
              <a:t>中国</a:t>
            </a:r>
            <a:r>
              <a:rPr lang="zh-CN" altLang="en-US" sz="2800" b="1" dirty="0">
                <a:solidFill>
                  <a:srgbClr val="FF0000"/>
                </a:solidFill>
                <a:latin typeface="楷体"/>
                <a:ea typeface="楷体"/>
                <a:cs typeface="楷体"/>
                <a:sym typeface="微软雅黑" panose="020B0503020204020204" charset="-122"/>
              </a:rPr>
              <a:t>国际地位</a:t>
            </a:r>
            <a:r>
              <a:rPr lang="zh-CN" altLang="en-US" sz="2800" b="1" dirty="0">
                <a:latin typeface="楷体"/>
                <a:ea typeface="楷体"/>
                <a:cs typeface="楷体"/>
                <a:sym typeface="微软雅黑" panose="020B0503020204020204" charset="-122"/>
              </a:rPr>
              <a:t>得到空前提</a:t>
            </a:r>
            <a:r>
              <a:rPr lang="zh-CN" altLang="en-US" sz="2800" b="1" dirty="0" smtClean="0">
                <a:latin typeface="楷体"/>
                <a:ea typeface="楷体"/>
                <a:cs typeface="楷体"/>
                <a:sym typeface="微软雅黑" panose="020B0503020204020204" charset="-122"/>
              </a:rPr>
              <a:t>高，使中国赢得了世界爱好和平人民的尊敬。 </a:t>
            </a:r>
            <a:endParaRPr lang="zh-CN" altLang="en-US" sz="2800" b="1" dirty="0" smtClean="0">
              <a:latin typeface="楷体"/>
              <a:ea typeface="楷体"/>
              <a:cs typeface="楷体"/>
            </a:endParaRPr>
          </a:p>
          <a:p>
            <a:r>
              <a:rPr lang="en-US" altLang="zh-CN" sz="2800" b="1" noProof="1" smtClean="0">
                <a:latin typeface="楷体"/>
                <a:ea typeface="楷体"/>
                <a:cs typeface="楷体"/>
              </a:rPr>
              <a:t>   </a:t>
            </a:r>
            <a:r>
              <a:rPr lang="zh-CN" altLang="zh-CN" sz="2800" b="1" noProof="1" smtClean="0">
                <a:latin typeface="楷体"/>
                <a:ea typeface="楷体"/>
                <a:cs typeface="楷体"/>
              </a:rPr>
              <a:t>2.</a:t>
            </a:r>
            <a:r>
              <a:rPr lang="zh-CN" altLang="en-US" sz="2800" b="1" noProof="1" smtClean="0">
                <a:latin typeface="楷体"/>
                <a:ea typeface="楷体"/>
                <a:cs typeface="楷体"/>
              </a:rPr>
              <a:t>中国抗日战争是近代以来反抗外敌入侵</a:t>
            </a:r>
            <a:r>
              <a:rPr lang="zh-CN" altLang="en-US" sz="2800" b="1" noProof="1" smtClean="0">
                <a:solidFill>
                  <a:srgbClr val="FF0000"/>
                </a:solidFill>
                <a:latin typeface="楷体"/>
                <a:ea typeface="楷体"/>
                <a:cs typeface="楷体"/>
              </a:rPr>
              <a:t>第一次完全胜利</a:t>
            </a:r>
            <a:r>
              <a:rPr lang="zh-CN" altLang="en-US" sz="2800" b="1" noProof="1" smtClean="0">
                <a:latin typeface="楷体"/>
                <a:ea typeface="楷体"/>
                <a:cs typeface="楷体"/>
              </a:rPr>
              <a:t>。开辟了中华民族伟大复兴的光明前途，开启了古老中国凤凰涅槃、浴火重生的新征程。它促进</a:t>
            </a:r>
            <a:r>
              <a:rPr lang="zh-CN" altLang="en-US" sz="2800" b="1" noProof="1" smtClean="0">
                <a:solidFill>
                  <a:srgbClr val="FF0000"/>
                </a:solidFill>
                <a:latin typeface="楷体"/>
                <a:ea typeface="楷体"/>
                <a:cs typeface="楷体"/>
              </a:rPr>
              <a:t>了中华民族的觉醒</a:t>
            </a:r>
            <a:r>
              <a:rPr lang="zh-CN" altLang="en-US" sz="2800" b="1" noProof="1" smtClean="0">
                <a:latin typeface="楷体"/>
                <a:ea typeface="楷体"/>
                <a:cs typeface="楷体"/>
              </a:rPr>
              <a:t>，为中国共产党带领中国人民实现</a:t>
            </a:r>
            <a:r>
              <a:rPr lang="zh-CN" altLang="en-US" sz="2800" b="1" noProof="1" smtClean="0">
                <a:solidFill>
                  <a:srgbClr val="FF0000"/>
                </a:solidFill>
                <a:latin typeface="楷体"/>
                <a:ea typeface="楷体"/>
                <a:cs typeface="楷体"/>
              </a:rPr>
              <a:t>彻底的民族独立和人民解放奠</a:t>
            </a:r>
            <a:r>
              <a:rPr lang="zh-CN" altLang="en-US" sz="2800" b="1" noProof="1" smtClean="0">
                <a:latin typeface="楷体"/>
                <a:ea typeface="楷体"/>
                <a:cs typeface="楷体"/>
              </a:rPr>
              <a:t>定了重要基础。</a:t>
            </a:r>
          </a:p>
        </p:txBody>
      </p:sp>
    </p:spTree>
    <p:custDataLst>
      <p:tags r:id="rId1"/>
    </p:custDataLst>
    <p:extLst>
      <p:ext uri="{BB962C8B-B14F-4D97-AF65-F5344CB8AC3E}">
        <p14:creationId xmlns:p14="http://schemas.microsoft.com/office/powerpoint/2010/main" val="32418887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764" b="55974"/>
          <a:stretch>
            <a:fillRect/>
          </a:stretch>
        </p:blipFill>
        <p:spPr>
          <a:xfrm>
            <a:off x="0" y="0"/>
            <a:ext cx="9144000" cy="6858000"/>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3416" t="12045" r="31981" b="24572"/>
          <a:stretch>
            <a:fillRect/>
          </a:stretch>
        </p:blipFill>
        <p:spPr>
          <a:xfrm>
            <a:off x="2280753" y="2046354"/>
            <a:ext cx="1959419" cy="2325216"/>
          </a:xfrm>
          <a:prstGeom prst="rect">
            <a:avLst/>
          </a:prstGeom>
        </p:spPr>
      </p:pic>
      <p:sp>
        <p:nvSpPr>
          <p:cNvPr id="11" name="矩形 10"/>
          <p:cNvSpPr/>
          <p:nvPr/>
        </p:nvSpPr>
        <p:spPr>
          <a:xfrm>
            <a:off x="4240172" y="2486559"/>
            <a:ext cx="3153580" cy="819233"/>
          </a:xfrm>
          <a:prstGeom prst="rect">
            <a:avLst/>
          </a:prstGeom>
        </p:spPr>
        <p:txBody>
          <a:bodyPr wrap="square" lIns="67598" tIns="33799" rIns="67598" bIns="33799" anchor="t">
            <a:spAutoFit/>
          </a:bodyPr>
          <a:lstStyle/>
          <a:p>
            <a:pPr algn="ctr" fontAlgn="ctr"/>
            <a:r>
              <a:rPr lang="zh-CN" altLang="en-US" sz="4880" b="1" spc="591" dirty="0">
                <a:latin typeface="微软雅黑" panose="020B0503020204020204" pitchFamily="34" charset="-122"/>
                <a:ea typeface="微软雅黑" panose="020B0503020204020204" pitchFamily="34" charset="-122"/>
              </a:rPr>
              <a:t>谢谢观看</a:t>
            </a:r>
          </a:p>
        </p:txBody>
      </p:sp>
      <p:sp>
        <p:nvSpPr>
          <p:cNvPr id="12" name="矩形 11"/>
          <p:cNvSpPr/>
          <p:nvPr/>
        </p:nvSpPr>
        <p:spPr>
          <a:xfrm>
            <a:off x="4464474" y="3477846"/>
            <a:ext cx="2806677" cy="320087"/>
          </a:xfrm>
          <a:prstGeom prst="rect">
            <a:avLst/>
          </a:prstGeom>
        </p:spPr>
        <p:txBody>
          <a:bodyPr wrap="none">
            <a:spAutoFit/>
          </a:bodyPr>
          <a:lstStyle/>
          <a:p>
            <a:r>
              <a:rPr lang="en-US" altLang="zh-CN" sz="1480" dirty="0">
                <a:latin typeface="Arial" panose="020B0604020202020204" pitchFamily="34" charset="0"/>
              </a:rPr>
              <a:t>THANK YOU FOR WATCHING</a:t>
            </a:r>
            <a:endParaRPr lang="zh-CN" altLang="en-US" sz="1480" dirty="0"/>
          </a:p>
        </p:txBody>
      </p:sp>
      <p:pic>
        <p:nvPicPr>
          <p:cNvPr id="6" name="图片 5" descr="111 (2)"/>
          <p:cNvPicPr>
            <a:picLocks noChangeAspect="1"/>
          </p:cNvPicPr>
          <p:nvPr/>
        </p:nvPicPr>
        <p:blipFill>
          <a:blip r:embed="rId5"/>
          <a:stretch>
            <a:fillRect/>
          </a:stretch>
        </p:blipFill>
        <p:spPr>
          <a:xfrm>
            <a:off x="227305" y="255143"/>
            <a:ext cx="5268236" cy="874314"/>
          </a:xfrm>
          <a:prstGeom prst="rect">
            <a:avLst/>
          </a:prstGeom>
        </p:spPr>
      </p:pic>
    </p:spTree>
    <p:extLst>
      <p:ext uri="{BB962C8B-B14F-4D97-AF65-F5344CB8AC3E}">
        <p14:creationId xmlns:p14="http://schemas.microsoft.com/office/powerpoint/2010/main" val="7282961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93992" b="5138"/>
          <a:stretch>
            <a:fillRect/>
          </a:stretch>
        </p:blipFill>
        <p:spPr>
          <a:xfrm>
            <a:off x="-19109" y="6718703"/>
            <a:ext cx="9163109" cy="139297"/>
          </a:xfrm>
          <a:prstGeom prst="rect">
            <a:avLst/>
          </a:prstGeom>
          <a:effectLst>
            <a:outerShdw blurRad="50800" dist="38100" dir="2700000" algn="tl" rotWithShape="0">
              <a:prstClr val="black">
                <a:alpha val="40000"/>
              </a:prstClr>
            </a:outerShdw>
          </a:effectLst>
        </p:spPr>
      </p:pic>
      <p:sp>
        <p:nvSpPr>
          <p:cNvPr id="60" name="Triangle 201"/>
          <p:cNvSpPr/>
          <p:nvPr/>
        </p:nvSpPr>
        <p:spPr>
          <a:xfrm rot="10800000">
            <a:off x="4267649" y="-8125"/>
            <a:ext cx="655116" cy="290964"/>
          </a:xfrm>
          <a:prstGeom prst="triangl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23" name="椭圆 22"/>
          <p:cNvSpPr/>
          <p:nvPr/>
        </p:nvSpPr>
        <p:spPr>
          <a:xfrm>
            <a:off x="532687" y="2156675"/>
            <a:ext cx="766849" cy="254465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TextBox 20"/>
          <p:cNvSpPr txBox="1"/>
          <p:nvPr/>
        </p:nvSpPr>
        <p:spPr>
          <a:xfrm>
            <a:off x="724000" y="2564389"/>
            <a:ext cx="369332" cy="1729223"/>
          </a:xfrm>
          <a:prstGeom prst="rect">
            <a:avLst/>
          </a:prstGeom>
          <a:noFill/>
        </p:spPr>
        <p:txBody>
          <a:bodyPr vert="eaVert" wrap="square" lIns="0" tIns="0" rIns="0" bIns="0" rtlCol="0">
            <a:spAutoFit/>
          </a:bodyPr>
          <a:lstStyle/>
          <a:p>
            <a:pPr algn="ctr"/>
            <a:r>
              <a:rPr lang="zh-CN" altLang="en-US" sz="2400" b="1" dirty="0">
                <a:latin typeface="微软雅黑" panose="020B0503020204020204" pitchFamily="34" charset="-122"/>
                <a:ea typeface="微软雅黑" panose="020B0503020204020204" pitchFamily="34" charset="-122"/>
              </a:rPr>
              <a:t>课标要求</a:t>
            </a:r>
          </a:p>
        </p:txBody>
      </p:sp>
      <p:sp>
        <p:nvSpPr>
          <p:cNvPr id="28" name="矩形 27"/>
          <p:cNvSpPr/>
          <p:nvPr/>
        </p:nvSpPr>
        <p:spPr>
          <a:xfrm>
            <a:off x="3919381" y="530020"/>
            <a:ext cx="1351652" cy="438582"/>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单元概述</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 name="矩形 1">
            <a:extLst>
              <a:ext uri="{FF2B5EF4-FFF2-40B4-BE49-F238E27FC236}">
                <a16:creationId xmlns="" xmlns:a16="http://schemas.microsoft.com/office/drawing/2014/main" id="{44BF04ED-849E-441D-9366-B6DEC1697746}"/>
              </a:ext>
            </a:extLst>
          </p:cNvPr>
          <p:cNvSpPr/>
          <p:nvPr/>
        </p:nvSpPr>
        <p:spPr>
          <a:xfrm>
            <a:off x="1449722" y="1670316"/>
            <a:ext cx="7609978" cy="3108544"/>
          </a:xfrm>
          <a:prstGeom prst="rect">
            <a:avLst/>
          </a:prstGeom>
        </p:spPr>
        <p:txBody>
          <a:bodyPr wrap="square">
            <a:spAutoFit/>
          </a:bodyPr>
          <a:lstStyle/>
          <a:p>
            <a:r>
              <a:rPr lang="en-US" altLang="zh-CN" sz="2800" b="1" dirty="0" smtClean="0"/>
              <a:t>1. </a:t>
            </a:r>
            <a:r>
              <a:rPr lang="zh-CN" altLang="zh-CN" sz="2800" b="1" dirty="0" smtClean="0"/>
              <a:t>了解</a:t>
            </a:r>
            <a:r>
              <a:rPr lang="zh-CN" altLang="zh-CN" sz="2800" dirty="0"/>
              <a:t>日本军国主义的</a:t>
            </a:r>
            <a:r>
              <a:rPr lang="zh-CN" altLang="zh-CN" sz="2800" dirty="0">
                <a:solidFill>
                  <a:srgbClr val="FF0000"/>
                </a:solidFill>
              </a:rPr>
              <a:t>侵华罪行</a:t>
            </a:r>
            <a:r>
              <a:rPr lang="zh-CN" altLang="zh-CN" sz="2800" dirty="0"/>
              <a:t>；</a:t>
            </a:r>
            <a:r>
              <a:rPr lang="zh-CN" altLang="zh-CN" sz="2800" dirty="0" smtClean="0">
                <a:effectLst/>
              </a:rPr>
              <a:t> </a:t>
            </a:r>
            <a:endParaRPr lang="en-US" altLang="zh-CN" sz="2800" b="1" dirty="0" smtClean="0"/>
          </a:p>
          <a:p>
            <a:r>
              <a:rPr lang="en-US" altLang="zh-CN" sz="2800" b="1" dirty="0" smtClean="0"/>
              <a:t>2. </a:t>
            </a:r>
            <a:r>
              <a:rPr lang="zh-CN" altLang="zh-CN" sz="2800" dirty="0" smtClean="0"/>
              <a:t>通过了解</a:t>
            </a:r>
            <a:r>
              <a:rPr lang="zh-CN" altLang="zh-CN" sz="2800" dirty="0" smtClean="0">
                <a:solidFill>
                  <a:srgbClr val="FF0000"/>
                </a:solidFill>
              </a:rPr>
              <a:t>正面战场</a:t>
            </a:r>
            <a:r>
              <a:rPr lang="zh-CN" altLang="zh-CN" sz="2800" dirty="0" smtClean="0"/>
              <a:t>和</a:t>
            </a:r>
            <a:r>
              <a:rPr lang="zh-CN" altLang="zh-CN" sz="2800" dirty="0" smtClean="0">
                <a:solidFill>
                  <a:srgbClr val="FF0000"/>
                </a:solidFill>
              </a:rPr>
              <a:t>敌后战场</a:t>
            </a:r>
            <a:r>
              <a:rPr lang="zh-CN" altLang="zh-CN" sz="2800" dirty="0"/>
              <a:t>的抗战，感悟</a:t>
            </a:r>
            <a:r>
              <a:rPr lang="zh-CN" altLang="zh-CN" sz="2800" dirty="0">
                <a:solidFill>
                  <a:srgbClr val="FF0000"/>
                </a:solidFill>
              </a:rPr>
              <a:t>中华民族英勇不屈的精神</a:t>
            </a:r>
            <a:r>
              <a:rPr lang="zh-CN" altLang="zh-CN" sz="2800" dirty="0"/>
              <a:t>，认识中国共产</a:t>
            </a:r>
            <a:r>
              <a:rPr lang="zh-CN" altLang="zh-CN" sz="2800" dirty="0">
                <a:solidFill>
                  <a:srgbClr val="FF0000"/>
                </a:solidFill>
              </a:rPr>
              <a:t>党是全民族团结抗战的中流砥柱</a:t>
            </a:r>
            <a:r>
              <a:rPr lang="zh-CN" altLang="zh-CN" sz="2800" dirty="0"/>
              <a:t>；</a:t>
            </a:r>
            <a:r>
              <a:rPr lang="zh-CN" altLang="zh-CN" sz="2800" dirty="0" smtClean="0">
                <a:effectLst/>
              </a:rPr>
              <a:t> </a:t>
            </a:r>
            <a:endParaRPr lang="en-US" altLang="zh-CN" sz="2800" dirty="0" smtClean="0">
              <a:effectLst/>
            </a:endParaRPr>
          </a:p>
          <a:p>
            <a:r>
              <a:rPr lang="en-US" altLang="zh-CN" sz="2800" b="1" dirty="0" smtClean="0"/>
              <a:t>3. </a:t>
            </a:r>
            <a:r>
              <a:rPr lang="zh-CN" altLang="zh-CN" sz="2800" dirty="0" smtClean="0"/>
              <a:t>认识中国战场</a:t>
            </a:r>
            <a:r>
              <a:rPr lang="zh-CN" altLang="zh-CN" sz="2800" dirty="0"/>
              <a:t>是世界反法西斯战争的</a:t>
            </a:r>
            <a:r>
              <a:rPr lang="zh-CN" altLang="zh-CN" sz="2800" dirty="0">
                <a:solidFill>
                  <a:srgbClr val="FF0000"/>
                </a:solidFill>
              </a:rPr>
              <a:t>东方主战场</a:t>
            </a:r>
            <a:r>
              <a:rPr lang="zh-CN" altLang="zh-CN" sz="2800" dirty="0"/>
              <a:t>，理解</a:t>
            </a:r>
            <a:r>
              <a:rPr lang="zh-CN" altLang="zh-CN" sz="2800" dirty="0">
                <a:solidFill>
                  <a:srgbClr val="FF0000"/>
                </a:solidFill>
              </a:rPr>
              <a:t>十四年抗战</a:t>
            </a:r>
            <a:r>
              <a:rPr lang="zh-CN" altLang="zh-CN" sz="2800" dirty="0"/>
              <a:t>胜利在中华民族伟大复兴中的</a:t>
            </a:r>
            <a:r>
              <a:rPr lang="zh-CN" altLang="zh-CN" sz="2800" dirty="0">
                <a:solidFill>
                  <a:srgbClr val="FF0000"/>
                </a:solidFill>
              </a:rPr>
              <a:t>历史意义</a:t>
            </a:r>
            <a:r>
              <a:rPr lang="zh-CN" altLang="zh-CN" sz="2800" dirty="0"/>
              <a:t>。</a:t>
            </a:r>
            <a:r>
              <a:rPr lang="zh-CN" altLang="zh-CN" sz="2800" dirty="0" smtClean="0">
                <a:effectLst/>
              </a:rPr>
              <a:t> </a:t>
            </a:r>
            <a:endParaRPr lang="zh-CN" altLang="en-US" sz="2800" b="1" dirty="0"/>
          </a:p>
        </p:txBody>
      </p:sp>
    </p:spTree>
    <p:extLst>
      <p:ext uri="{BB962C8B-B14F-4D97-AF65-F5344CB8AC3E}">
        <p14:creationId xmlns:p14="http://schemas.microsoft.com/office/powerpoint/2010/main" val="24112164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0" y="2928939"/>
            <a:ext cx="9144000" cy="0"/>
          </a:xfrm>
          <a:prstGeom prst="line">
            <a:avLst/>
          </a:prstGeom>
          <a:noFill/>
          <a:ln w="57150">
            <a:solidFill>
              <a:srgbClr val="0070C0"/>
            </a:solidFill>
            <a:round/>
            <a:headEnd/>
            <a:tailEnd type="triangle" w="med" len="med"/>
          </a:ln>
        </p:spPr>
        <p:txBody>
          <a:bodyPr/>
          <a:lstStyle/>
          <a:p>
            <a:endParaRPr lang="zh-CN" altLang="en-US" sz="2000" b="1">
              <a:solidFill>
                <a:srgbClr val="FF0000"/>
              </a:solidFill>
              <a:latin typeface="楷体" pitchFamily="49" charset="-122"/>
              <a:ea typeface="楷体" pitchFamily="49" charset="-122"/>
            </a:endParaRPr>
          </a:p>
        </p:txBody>
      </p:sp>
      <p:sp>
        <p:nvSpPr>
          <p:cNvPr id="24579" name="Line 4"/>
          <p:cNvSpPr>
            <a:spLocks noChangeShapeType="1"/>
          </p:cNvSpPr>
          <p:nvPr/>
        </p:nvSpPr>
        <p:spPr bwMode="auto">
          <a:xfrm>
            <a:off x="468313" y="2784476"/>
            <a:ext cx="0" cy="287339"/>
          </a:xfrm>
          <a:prstGeom prst="line">
            <a:avLst/>
          </a:prstGeom>
          <a:noFill/>
          <a:ln w="76200">
            <a:solidFill>
              <a:srgbClr val="0070C0"/>
            </a:solidFill>
            <a:round/>
            <a:headEnd/>
            <a:tailEnd/>
          </a:ln>
        </p:spPr>
        <p:txBody>
          <a:bodyPr/>
          <a:lstStyle/>
          <a:p>
            <a:endParaRPr lang="zh-CN" altLang="en-US" sz="2000" b="1">
              <a:solidFill>
                <a:srgbClr val="FF0000"/>
              </a:solidFill>
              <a:latin typeface="楷体" pitchFamily="49" charset="-122"/>
              <a:ea typeface="楷体" pitchFamily="49" charset="-122"/>
            </a:endParaRPr>
          </a:p>
        </p:txBody>
      </p:sp>
      <p:sp>
        <p:nvSpPr>
          <p:cNvPr id="24580" name="Line 5"/>
          <p:cNvSpPr>
            <a:spLocks noChangeShapeType="1"/>
          </p:cNvSpPr>
          <p:nvPr/>
        </p:nvSpPr>
        <p:spPr bwMode="auto">
          <a:xfrm>
            <a:off x="4572000" y="2784476"/>
            <a:ext cx="0" cy="287339"/>
          </a:xfrm>
          <a:prstGeom prst="line">
            <a:avLst/>
          </a:prstGeom>
          <a:noFill/>
          <a:ln w="76200">
            <a:solidFill>
              <a:srgbClr val="0070C0"/>
            </a:solidFill>
            <a:round/>
            <a:headEnd/>
            <a:tailEnd/>
          </a:ln>
        </p:spPr>
        <p:txBody>
          <a:bodyPr/>
          <a:lstStyle/>
          <a:p>
            <a:endParaRPr lang="zh-CN" altLang="en-US" sz="2000" b="1">
              <a:solidFill>
                <a:srgbClr val="FF0000"/>
              </a:solidFill>
              <a:latin typeface="楷体" pitchFamily="49" charset="-122"/>
              <a:ea typeface="楷体" pitchFamily="49" charset="-122"/>
            </a:endParaRPr>
          </a:p>
        </p:txBody>
      </p:sp>
      <p:sp>
        <p:nvSpPr>
          <p:cNvPr id="24581" name="Line 6"/>
          <p:cNvSpPr>
            <a:spLocks noChangeShapeType="1"/>
          </p:cNvSpPr>
          <p:nvPr/>
        </p:nvSpPr>
        <p:spPr bwMode="auto">
          <a:xfrm>
            <a:off x="6588125" y="2784476"/>
            <a:ext cx="0" cy="287339"/>
          </a:xfrm>
          <a:prstGeom prst="line">
            <a:avLst/>
          </a:prstGeom>
          <a:noFill/>
          <a:ln w="76200">
            <a:solidFill>
              <a:srgbClr val="0070C0"/>
            </a:solidFill>
            <a:round/>
            <a:headEnd/>
            <a:tailEnd/>
          </a:ln>
        </p:spPr>
        <p:txBody>
          <a:bodyPr/>
          <a:lstStyle/>
          <a:p>
            <a:endParaRPr lang="zh-CN" altLang="en-US" sz="2000" b="1">
              <a:solidFill>
                <a:srgbClr val="FF0000"/>
              </a:solidFill>
              <a:latin typeface="楷体" pitchFamily="49" charset="-122"/>
              <a:ea typeface="楷体" pitchFamily="49" charset="-122"/>
            </a:endParaRPr>
          </a:p>
        </p:txBody>
      </p:sp>
      <p:sp>
        <p:nvSpPr>
          <p:cNvPr id="24582" name="Line 7"/>
          <p:cNvSpPr>
            <a:spLocks noChangeShapeType="1"/>
          </p:cNvSpPr>
          <p:nvPr/>
        </p:nvSpPr>
        <p:spPr bwMode="auto">
          <a:xfrm>
            <a:off x="8675688" y="2784476"/>
            <a:ext cx="0" cy="287339"/>
          </a:xfrm>
          <a:prstGeom prst="line">
            <a:avLst/>
          </a:prstGeom>
          <a:noFill/>
          <a:ln w="76200">
            <a:solidFill>
              <a:srgbClr val="0070C0"/>
            </a:solidFill>
            <a:round/>
            <a:headEnd/>
            <a:tailEnd/>
          </a:ln>
        </p:spPr>
        <p:txBody>
          <a:bodyPr/>
          <a:lstStyle/>
          <a:p>
            <a:endParaRPr lang="zh-CN" altLang="en-US" sz="2000" b="1">
              <a:solidFill>
                <a:srgbClr val="FF0000"/>
              </a:solidFill>
              <a:latin typeface="楷体" pitchFamily="49" charset="-122"/>
              <a:ea typeface="楷体" pitchFamily="49" charset="-122"/>
            </a:endParaRPr>
          </a:p>
        </p:txBody>
      </p:sp>
      <p:sp>
        <p:nvSpPr>
          <p:cNvPr id="24583" name="Line 8"/>
          <p:cNvSpPr>
            <a:spLocks noChangeShapeType="1"/>
          </p:cNvSpPr>
          <p:nvPr/>
        </p:nvSpPr>
        <p:spPr bwMode="auto">
          <a:xfrm>
            <a:off x="2555875" y="2784476"/>
            <a:ext cx="0" cy="287339"/>
          </a:xfrm>
          <a:prstGeom prst="line">
            <a:avLst/>
          </a:prstGeom>
          <a:noFill/>
          <a:ln w="76200">
            <a:solidFill>
              <a:srgbClr val="0070C0"/>
            </a:solidFill>
            <a:round/>
            <a:headEnd/>
            <a:tailEnd/>
          </a:ln>
        </p:spPr>
        <p:txBody>
          <a:bodyPr/>
          <a:lstStyle/>
          <a:p>
            <a:endParaRPr lang="zh-CN" altLang="en-US" sz="2000" b="1">
              <a:solidFill>
                <a:srgbClr val="FF0000"/>
              </a:solidFill>
              <a:latin typeface="楷体" pitchFamily="49" charset="-122"/>
              <a:ea typeface="楷体" pitchFamily="49" charset="-122"/>
            </a:endParaRPr>
          </a:p>
        </p:txBody>
      </p:sp>
      <p:sp>
        <p:nvSpPr>
          <p:cNvPr id="24584" name="Text Box 9"/>
          <p:cNvSpPr txBox="1">
            <a:spLocks noChangeArrowheads="1"/>
          </p:cNvSpPr>
          <p:nvPr/>
        </p:nvSpPr>
        <p:spPr bwMode="auto">
          <a:xfrm>
            <a:off x="-36513" y="3144839"/>
            <a:ext cx="1584326" cy="400110"/>
          </a:xfrm>
          <a:prstGeom prst="rect">
            <a:avLst/>
          </a:prstGeom>
          <a:noFill/>
          <a:ln w="9525">
            <a:solidFill>
              <a:srgbClr val="0070C0"/>
            </a:solidFill>
            <a:miter lim="800000"/>
            <a:headEnd/>
            <a:tailEnd/>
          </a:ln>
        </p:spPr>
        <p:txBody>
          <a:bodyPr>
            <a:spAutoFit/>
          </a:bodyPr>
          <a:lstStyle/>
          <a:p>
            <a:pPr>
              <a:spcBef>
                <a:spcPct val="50000"/>
              </a:spcBef>
            </a:pPr>
            <a:r>
              <a:rPr lang="en-US" altLang="zh-CN" sz="2000" b="1">
                <a:solidFill>
                  <a:srgbClr val="FF0000"/>
                </a:solidFill>
                <a:latin typeface="楷体" pitchFamily="49" charset="-122"/>
                <a:ea typeface="楷体" pitchFamily="49" charset="-122"/>
              </a:rPr>
              <a:t>1931.9.18</a:t>
            </a:r>
          </a:p>
        </p:txBody>
      </p:sp>
      <p:sp>
        <p:nvSpPr>
          <p:cNvPr id="24585" name="Text Box 10"/>
          <p:cNvSpPr txBox="1">
            <a:spLocks noChangeArrowheads="1"/>
          </p:cNvSpPr>
          <p:nvPr/>
        </p:nvSpPr>
        <p:spPr bwMode="auto">
          <a:xfrm>
            <a:off x="1908175" y="3144839"/>
            <a:ext cx="1511300" cy="400110"/>
          </a:xfrm>
          <a:prstGeom prst="rect">
            <a:avLst/>
          </a:prstGeom>
          <a:noFill/>
          <a:ln w="9525">
            <a:solidFill>
              <a:srgbClr val="0070C0"/>
            </a:solidFill>
            <a:miter lim="800000"/>
            <a:headEnd/>
            <a:tailEnd/>
          </a:ln>
        </p:spPr>
        <p:txBody>
          <a:bodyPr>
            <a:spAutoFit/>
          </a:bodyPr>
          <a:lstStyle/>
          <a:p>
            <a:pPr>
              <a:spcBef>
                <a:spcPct val="50000"/>
              </a:spcBef>
            </a:pPr>
            <a:r>
              <a:rPr lang="en-US" altLang="zh-CN" sz="2000" b="1">
                <a:solidFill>
                  <a:srgbClr val="FF0000"/>
                </a:solidFill>
                <a:latin typeface="楷体" pitchFamily="49" charset="-122"/>
                <a:ea typeface="楷体" pitchFamily="49" charset="-122"/>
              </a:rPr>
              <a:t>1937.7.7</a:t>
            </a:r>
          </a:p>
        </p:txBody>
      </p:sp>
      <p:sp>
        <p:nvSpPr>
          <p:cNvPr id="24586" name="Text Box 11"/>
          <p:cNvSpPr txBox="1">
            <a:spLocks noChangeArrowheads="1"/>
          </p:cNvSpPr>
          <p:nvPr/>
        </p:nvSpPr>
        <p:spPr bwMode="auto">
          <a:xfrm>
            <a:off x="7502044" y="3144840"/>
            <a:ext cx="1608714" cy="400110"/>
          </a:xfrm>
          <a:prstGeom prst="rect">
            <a:avLst/>
          </a:prstGeom>
          <a:noFill/>
          <a:ln w="9525">
            <a:solidFill>
              <a:srgbClr val="0070C0"/>
            </a:solidFill>
            <a:miter lim="800000"/>
            <a:headEnd/>
            <a:tailEnd/>
          </a:ln>
        </p:spPr>
        <p:txBody>
          <a:bodyPr wrap="square">
            <a:spAutoFit/>
          </a:bodyPr>
          <a:lstStyle/>
          <a:p>
            <a:pPr>
              <a:spcBef>
                <a:spcPct val="50000"/>
              </a:spcBef>
            </a:pPr>
            <a:r>
              <a:rPr lang="en-US" altLang="zh-CN" sz="2000" b="1">
                <a:solidFill>
                  <a:srgbClr val="FF0000"/>
                </a:solidFill>
                <a:latin typeface="楷体" pitchFamily="49" charset="-122"/>
                <a:ea typeface="楷体" pitchFamily="49" charset="-122"/>
              </a:rPr>
              <a:t>1945.8.15</a:t>
            </a:r>
          </a:p>
        </p:txBody>
      </p:sp>
      <p:sp>
        <p:nvSpPr>
          <p:cNvPr id="24587" name="Text Box 12"/>
          <p:cNvSpPr txBox="1">
            <a:spLocks noChangeArrowheads="1"/>
          </p:cNvSpPr>
          <p:nvPr/>
        </p:nvSpPr>
        <p:spPr bwMode="auto">
          <a:xfrm>
            <a:off x="3995738" y="3144839"/>
            <a:ext cx="1439862" cy="400110"/>
          </a:xfrm>
          <a:prstGeom prst="rect">
            <a:avLst/>
          </a:prstGeom>
          <a:noFill/>
          <a:ln w="9525">
            <a:solidFill>
              <a:srgbClr val="0070C0"/>
            </a:solidFill>
            <a:miter lim="800000"/>
            <a:headEnd/>
            <a:tailEnd/>
          </a:ln>
        </p:spPr>
        <p:txBody>
          <a:bodyPr>
            <a:spAutoFit/>
          </a:bodyPr>
          <a:lstStyle/>
          <a:p>
            <a:pPr>
              <a:spcBef>
                <a:spcPct val="50000"/>
              </a:spcBef>
            </a:pPr>
            <a:r>
              <a:rPr lang="en-US" altLang="zh-CN" sz="2000" b="1">
                <a:solidFill>
                  <a:srgbClr val="FF0000"/>
                </a:solidFill>
                <a:latin typeface="楷体" pitchFamily="49" charset="-122"/>
                <a:ea typeface="楷体" pitchFamily="49" charset="-122"/>
              </a:rPr>
              <a:t>1938.10</a:t>
            </a:r>
          </a:p>
        </p:txBody>
      </p:sp>
      <p:sp>
        <p:nvSpPr>
          <p:cNvPr id="24588" name="Text Box 13"/>
          <p:cNvSpPr txBox="1">
            <a:spLocks noChangeArrowheads="1"/>
          </p:cNvSpPr>
          <p:nvPr/>
        </p:nvSpPr>
        <p:spPr bwMode="auto">
          <a:xfrm>
            <a:off x="5795965" y="3144839"/>
            <a:ext cx="1584325" cy="400110"/>
          </a:xfrm>
          <a:prstGeom prst="rect">
            <a:avLst/>
          </a:prstGeom>
          <a:noFill/>
          <a:ln w="9525">
            <a:solidFill>
              <a:srgbClr val="0070C0"/>
            </a:solidFill>
            <a:miter lim="800000"/>
            <a:headEnd/>
            <a:tailEnd/>
          </a:ln>
        </p:spPr>
        <p:txBody>
          <a:bodyPr>
            <a:spAutoFit/>
          </a:bodyPr>
          <a:lstStyle/>
          <a:p>
            <a:pPr>
              <a:spcBef>
                <a:spcPct val="50000"/>
              </a:spcBef>
            </a:pPr>
            <a:r>
              <a:rPr lang="en-US" altLang="zh-CN" sz="2000" b="1" dirty="0">
                <a:solidFill>
                  <a:srgbClr val="FF0000"/>
                </a:solidFill>
                <a:latin typeface="楷体" pitchFamily="49" charset="-122"/>
                <a:ea typeface="楷体" pitchFamily="49" charset="-122"/>
              </a:rPr>
              <a:t>1941.12.7</a:t>
            </a:r>
          </a:p>
        </p:txBody>
      </p:sp>
      <p:sp>
        <p:nvSpPr>
          <p:cNvPr id="24589" name="Text Box 14"/>
          <p:cNvSpPr txBox="1">
            <a:spLocks noChangeArrowheads="1"/>
          </p:cNvSpPr>
          <p:nvPr/>
        </p:nvSpPr>
        <p:spPr bwMode="auto">
          <a:xfrm>
            <a:off x="-43180" y="3731207"/>
            <a:ext cx="1902030" cy="400110"/>
          </a:xfrm>
          <a:prstGeom prst="rect">
            <a:avLst/>
          </a:prstGeom>
          <a:noFill/>
          <a:ln w="9525">
            <a:solidFill>
              <a:srgbClr val="0070C0"/>
            </a:solidFill>
            <a:miter lim="800000"/>
            <a:headEnd/>
            <a:tailEnd/>
          </a:ln>
        </p:spPr>
        <p:txBody>
          <a:bodyPr wrap="square">
            <a:spAutoFit/>
          </a:bodyPr>
          <a:lstStyle/>
          <a:p>
            <a:pPr>
              <a:spcBef>
                <a:spcPct val="50000"/>
              </a:spcBef>
            </a:pPr>
            <a:r>
              <a:rPr lang="zh-CN" altLang="en-US" sz="2000" b="1" dirty="0">
                <a:solidFill>
                  <a:srgbClr val="FF0000"/>
                </a:solidFill>
                <a:latin typeface="楷体" pitchFamily="49" charset="-122"/>
                <a:ea typeface="楷体" pitchFamily="49" charset="-122"/>
              </a:rPr>
              <a:t>局部抗战开始</a:t>
            </a:r>
          </a:p>
        </p:txBody>
      </p:sp>
      <p:sp>
        <p:nvSpPr>
          <p:cNvPr id="24590" name="Text Box 15"/>
          <p:cNvSpPr txBox="1">
            <a:spLocks noChangeArrowheads="1"/>
          </p:cNvSpPr>
          <p:nvPr/>
        </p:nvSpPr>
        <p:spPr bwMode="auto">
          <a:xfrm>
            <a:off x="1837744" y="3731207"/>
            <a:ext cx="1742252" cy="400110"/>
          </a:xfrm>
          <a:prstGeom prst="rect">
            <a:avLst/>
          </a:prstGeom>
          <a:noFill/>
          <a:ln w="9525">
            <a:solidFill>
              <a:srgbClr val="0070C0"/>
            </a:solidFill>
            <a:miter lim="800000"/>
            <a:headEnd/>
            <a:tailEnd/>
          </a:ln>
        </p:spPr>
        <p:txBody>
          <a:bodyPr wrap="square">
            <a:spAutoFit/>
          </a:bodyPr>
          <a:lstStyle/>
          <a:p>
            <a:pPr>
              <a:spcBef>
                <a:spcPct val="50000"/>
              </a:spcBef>
            </a:pPr>
            <a:r>
              <a:rPr lang="zh-CN" altLang="en-US" sz="2000" b="1" dirty="0">
                <a:solidFill>
                  <a:srgbClr val="FF0000"/>
                </a:solidFill>
                <a:latin typeface="楷体" pitchFamily="49" charset="-122"/>
                <a:ea typeface="楷体" pitchFamily="49" charset="-122"/>
              </a:rPr>
              <a:t>全面抗战开始</a:t>
            </a:r>
          </a:p>
        </p:txBody>
      </p:sp>
      <p:sp>
        <p:nvSpPr>
          <p:cNvPr id="24591" name="Text Box 16"/>
          <p:cNvSpPr txBox="1">
            <a:spLocks noChangeArrowheads="1"/>
          </p:cNvSpPr>
          <p:nvPr/>
        </p:nvSpPr>
        <p:spPr bwMode="auto">
          <a:xfrm>
            <a:off x="3723452" y="3698959"/>
            <a:ext cx="1876173" cy="400110"/>
          </a:xfrm>
          <a:prstGeom prst="rect">
            <a:avLst/>
          </a:prstGeom>
          <a:noFill/>
          <a:ln w="9525">
            <a:solidFill>
              <a:srgbClr val="0070C0"/>
            </a:solidFill>
            <a:miter lim="800000"/>
            <a:headEnd/>
            <a:tailEnd/>
          </a:ln>
        </p:spPr>
        <p:txBody>
          <a:bodyPr wrap="square">
            <a:spAutoFit/>
          </a:bodyPr>
          <a:lstStyle/>
          <a:p>
            <a:pPr>
              <a:spcBef>
                <a:spcPct val="50000"/>
              </a:spcBef>
            </a:pPr>
            <a:r>
              <a:rPr lang="zh-CN" altLang="en-US" sz="2000" b="1">
                <a:solidFill>
                  <a:srgbClr val="FF0000"/>
                </a:solidFill>
                <a:latin typeface="楷体" pitchFamily="49" charset="-122"/>
                <a:ea typeface="楷体" pitchFamily="49" charset="-122"/>
              </a:rPr>
              <a:t>进入相持阶段</a:t>
            </a:r>
          </a:p>
        </p:txBody>
      </p:sp>
      <p:sp>
        <p:nvSpPr>
          <p:cNvPr id="24592" name="Text Box 17"/>
          <p:cNvSpPr txBox="1">
            <a:spLocks noChangeArrowheads="1"/>
          </p:cNvSpPr>
          <p:nvPr/>
        </p:nvSpPr>
        <p:spPr bwMode="auto">
          <a:xfrm>
            <a:off x="5661180" y="3698959"/>
            <a:ext cx="1840864" cy="707886"/>
          </a:xfrm>
          <a:prstGeom prst="rect">
            <a:avLst/>
          </a:prstGeom>
          <a:noFill/>
          <a:ln w="9525">
            <a:solidFill>
              <a:srgbClr val="0070C0"/>
            </a:solidFill>
            <a:miter lim="800000"/>
            <a:headEnd/>
            <a:tailEnd/>
          </a:ln>
        </p:spPr>
        <p:txBody>
          <a:bodyPr wrap="square">
            <a:spAutoFit/>
          </a:bodyPr>
          <a:lstStyle/>
          <a:p>
            <a:pPr algn="ctr">
              <a:spcBef>
                <a:spcPct val="50000"/>
              </a:spcBef>
            </a:pPr>
            <a:r>
              <a:rPr lang="en-US" altLang="zh-CN" sz="2000" b="1" dirty="0" smtClean="0">
                <a:solidFill>
                  <a:srgbClr val="FF0000"/>
                </a:solidFill>
                <a:latin typeface="楷体" pitchFamily="49" charset="-122"/>
                <a:ea typeface="楷体" pitchFamily="49" charset="-122"/>
              </a:rPr>
              <a:t>1942</a:t>
            </a:r>
            <a:r>
              <a:rPr lang="zh-CN" altLang="en-US" sz="2000" b="1" dirty="0" smtClean="0">
                <a:solidFill>
                  <a:srgbClr val="FF0000"/>
                </a:solidFill>
                <a:latin typeface="楷体" pitchFamily="49" charset="-122"/>
                <a:ea typeface="楷体" pitchFamily="49" charset="-122"/>
              </a:rPr>
              <a:t>年加入反法西斯</a:t>
            </a:r>
            <a:r>
              <a:rPr lang="zh-CN" altLang="en-US" sz="2000" b="1" dirty="0">
                <a:solidFill>
                  <a:srgbClr val="FF0000"/>
                </a:solidFill>
                <a:latin typeface="楷体" pitchFamily="49" charset="-122"/>
                <a:ea typeface="楷体" pitchFamily="49" charset="-122"/>
              </a:rPr>
              <a:t>同盟</a:t>
            </a:r>
          </a:p>
        </p:txBody>
      </p:sp>
      <p:sp>
        <p:nvSpPr>
          <p:cNvPr id="24593" name="Text Box 18"/>
          <p:cNvSpPr txBox="1">
            <a:spLocks noChangeArrowheads="1"/>
          </p:cNvSpPr>
          <p:nvPr/>
        </p:nvSpPr>
        <p:spPr bwMode="auto">
          <a:xfrm>
            <a:off x="7914848" y="3731207"/>
            <a:ext cx="1238241" cy="400110"/>
          </a:xfrm>
          <a:prstGeom prst="rect">
            <a:avLst/>
          </a:prstGeom>
          <a:noFill/>
          <a:ln w="9525">
            <a:solidFill>
              <a:srgbClr val="0070C0"/>
            </a:solidFill>
            <a:miter lim="800000"/>
            <a:headEnd/>
            <a:tailEnd/>
          </a:ln>
        </p:spPr>
        <p:txBody>
          <a:bodyPr wrap="square">
            <a:spAutoFit/>
          </a:bodyPr>
          <a:lstStyle/>
          <a:p>
            <a:pPr>
              <a:spcBef>
                <a:spcPct val="50000"/>
              </a:spcBef>
            </a:pPr>
            <a:r>
              <a:rPr lang="zh-CN" altLang="en-US" sz="2000" b="1" dirty="0">
                <a:solidFill>
                  <a:srgbClr val="FF0000"/>
                </a:solidFill>
                <a:latin typeface="楷体" pitchFamily="49" charset="-122"/>
                <a:ea typeface="楷体" pitchFamily="49" charset="-122"/>
              </a:rPr>
              <a:t>抗战胜利</a:t>
            </a:r>
          </a:p>
        </p:txBody>
      </p:sp>
      <p:sp>
        <p:nvSpPr>
          <p:cNvPr id="24594" name="Text Box 19"/>
          <p:cNvSpPr txBox="1">
            <a:spLocks noChangeArrowheads="1"/>
          </p:cNvSpPr>
          <p:nvPr/>
        </p:nvSpPr>
        <p:spPr bwMode="auto">
          <a:xfrm>
            <a:off x="0" y="2095701"/>
            <a:ext cx="1778684" cy="400110"/>
          </a:xfrm>
          <a:prstGeom prst="rect">
            <a:avLst/>
          </a:prstGeom>
          <a:noFill/>
          <a:ln w="9525">
            <a:solidFill>
              <a:srgbClr val="0070C0"/>
            </a:solidFill>
            <a:miter lim="800000"/>
            <a:headEnd/>
            <a:tailEnd/>
          </a:ln>
        </p:spPr>
        <p:txBody>
          <a:bodyPr wrap="square">
            <a:spAutoFit/>
          </a:bodyPr>
          <a:lstStyle/>
          <a:p>
            <a:pPr algn="ctr">
              <a:spcBef>
                <a:spcPct val="50000"/>
              </a:spcBef>
            </a:pPr>
            <a:r>
              <a:rPr lang="zh-CN" altLang="en-US" sz="2000" b="1" dirty="0" smtClean="0">
                <a:solidFill>
                  <a:srgbClr val="FF0000"/>
                </a:solidFill>
                <a:latin typeface="楷体" pitchFamily="49" charset="-122"/>
                <a:ea typeface="楷体" pitchFamily="49" charset="-122"/>
              </a:rPr>
              <a:t>九一八事变</a:t>
            </a:r>
            <a:endParaRPr lang="zh-CN" altLang="en-US" sz="2000" b="1" dirty="0">
              <a:solidFill>
                <a:srgbClr val="FF0000"/>
              </a:solidFill>
              <a:latin typeface="楷体" pitchFamily="49" charset="-122"/>
              <a:ea typeface="楷体" pitchFamily="49" charset="-122"/>
            </a:endParaRPr>
          </a:p>
        </p:txBody>
      </p:sp>
      <p:sp>
        <p:nvSpPr>
          <p:cNvPr id="24595" name="Text Box 20"/>
          <p:cNvSpPr txBox="1">
            <a:spLocks noChangeArrowheads="1"/>
          </p:cNvSpPr>
          <p:nvPr/>
        </p:nvSpPr>
        <p:spPr bwMode="auto">
          <a:xfrm>
            <a:off x="1837744" y="2126060"/>
            <a:ext cx="1610740" cy="400110"/>
          </a:xfrm>
          <a:prstGeom prst="rect">
            <a:avLst/>
          </a:prstGeom>
          <a:noFill/>
          <a:ln w="9525">
            <a:solidFill>
              <a:srgbClr val="0070C0"/>
            </a:solidFill>
            <a:miter lim="800000"/>
            <a:headEnd/>
            <a:tailEnd/>
          </a:ln>
        </p:spPr>
        <p:txBody>
          <a:bodyPr wrap="square">
            <a:spAutoFit/>
          </a:bodyPr>
          <a:lstStyle/>
          <a:p>
            <a:pPr algn="ctr">
              <a:spcBef>
                <a:spcPct val="50000"/>
              </a:spcBef>
            </a:pPr>
            <a:r>
              <a:rPr lang="zh-CN" altLang="en-US" sz="2000" b="1" dirty="0">
                <a:solidFill>
                  <a:srgbClr val="FF0000"/>
                </a:solidFill>
                <a:latin typeface="楷体" pitchFamily="49" charset="-122"/>
                <a:ea typeface="楷体" pitchFamily="49" charset="-122"/>
              </a:rPr>
              <a:t>卢沟桥事变</a:t>
            </a:r>
          </a:p>
        </p:txBody>
      </p:sp>
      <p:sp>
        <p:nvSpPr>
          <p:cNvPr id="24596" name="Text Box 21"/>
          <p:cNvSpPr txBox="1">
            <a:spLocks noChangeArrowheads="1"/>
          </p:cNvSpPr>
          <p:nvPr/>
        </p:nvSpPr>
        <p:spPr bwMode="auto">
          <a:xfrm>
            <a:off x="3631329" y="2134204"/>
            <a:ext cx="1881342" cy="400110"/>
          </a:xfrm>
          <a:prstGeom prst="rect">
            <a:avLst/>
          </a:prstGeom>
          <a:noFill/>
          <a:ln w="9525">
            <a:solidFill>
              <a:srgbClr val="0070C0"/>
            </a:solidFill>
            <a:miter lim="800000"/>
            <a:headEnd/>
            <a:tailEnd/>
          </a:ln>
        </p:spPr>
        <p:txBody>
          <a:bodyPr wrap="square">
            <a:spAutoFit/>
          </a:bodyPr>
          <a:lstStyle/>
          <a:p>
            <a:pPr algn="ctr">
              <a:spcBef>
                <a:spcPct val="50000"/>
              </a:spcBef>
            </a:pPr>
            <a:r>
              <a:rPr lang="zh-CN" altLang="en-US" sz="2000" b="1" dirty="0">
                <a:solidFill>
                  <a:srgbClr val="FF0000"/>
                </a:solidFill>
                <a:latin typeface="楷体" pitchFamily="49" charset="-122"/>
                <a:ea typeface="楷体" pitchFamily="49" charset="-122"/>
              </a:rPr>
              <a:t>攻占广州武汉</a:t>
            </a:r>
          </a:p>
        </p:txBody>
      </p:sp>
      <p:sp>
        <p:nvSpPr>
          <p:cNvPr id="24597" name="Text Box 22"/>
          <p:cNvSpPr txBox="1">
            <a:spLocks noChangeArrowheads="1"/>
          </p:cNvSpPr>
          <p:nvPr/>
        </p:nvSpPr>
        <p:spPr bwMode="auto">
          <a:xfrm>
            <a:off x="5795964" y="2095701"/>
            <a:ext cx="1561618" cy="400110"/>
          </a:xfrm>
          <a:prstGeom prst="rect">
            <a:avLst/>
          </a:prstGeom>
          <a:noFill/>
          <a:ln w="9525">
            <a:solidFill>
              <a:srgbClr val="0070C0"/>
            </a:solidFill>
            <a:miter lim="800000"/>
            <a:headEnd/>
            <a:tailEnd/>
          </a:ln>
        </p:spPr>
        <p:txBody>
          <a:bodyPr wrap="square">
            <a:spAutoFit/>
          </a:bodyPr>
          <a:lstStyle/>
          <a:p>
            <a:pPr algn="ctr">
              <a:spcBef>
                <a:spcPct val="50000"/>
              </a:spcBef>
            </a:pPr>
            <a:r>
              <a:rPr lang="zh-CN" altLang="en-US" sz="2000" b="1" dirty="0">
                <a:solidFill>
                  <a:srgbClr val="FF0000"/>
                </a:solidFill>
                <a:latin typeface="楷体" pitchFamily="49" charset="-122"/>
                <a:ea typeface="楷体" pitchFamily="49" charset="-122"/>
              </a:rPr>
              <a:t>偷袭珍珠港</a:t>
            </a:r>
          </a:p>
        </p:txBody>
      </p:sp>
      <p:sp>
        <p:nvSpPr>
          <p:cNvPr id="24598" name="Text Box 23"/>
          <p:cNvSpPr txBox="1">
            <a:spLocks noChangeArrowheads="1"/>
          </p:cNvSpPr>
          <p:nvPr/>
        </p:nvSpPr>
        <p:spPr bwMode="auto">
          <a:xfrm>
            <a:off x="7576306" y="2095701"/>
            <a:ext cx="1534453" cy="400110"/>
          </a:xfrm>
          <a:prstGeom prst="rect">
            <a:avLst/>
          </a:prstGeom>
          <a:noFill/>
          <a:ln w="9525">
            <a:solidFill>
              <a:srgbClr val="0070C0"/>
            </a:solidFill>
            <a:miter lim="800000"/>
            <a:headEnd/>
            <a:tailEnd/>
          </a:ln>
        </p:spPr>
        <p:txBody>
          <a:bodyPr wrap="square">
            <a:spAutoFit/>
          </a:bodyPr>
          <a:lstStyle/>
          <a:p>
            <a:pPr algn="ctr">
              <a:spcBef>
                <a:spcPct val="50000"/>
              </a:spcBef>
            </a:pPr>
            <a:r>
              <a:rPr lang="zh-CN" altLang="en-US" sz="2000" b="1" dirty="0">
                <a:solidFill>
                  <a:srgbClr val="FF0000"/>
                </a:solidFill>
                <a:latin typeface="楷体" pitchFamily="49" charset="-122"/>
                <a:ea typeface="楷体" pitchFamily="49" charset="-122"/>
              </a:rPr>
              <a:t>无条件投降</a:t>
            </a:r>
          </a:p>
        </p:txBody>
      </p:sp>
      <p:sp>
        <p:nvSpPr>
          <p:cNvPr id="48151" name="矩形 3"/>
          <p:cNvSpPr>
            <a:spLocks noChangeArrowheads="1"/>
          </p:cNvSpPr>
          <p:nvPr/>
        </p:nvSpPr>
        <p:spPr bwMode="auto">
          <a:xfrm>
            <a:off x="133595" y="5162351"/>
            <a:ext cx="1005403" cy="584776"/>
          </a:xfrm>
          <a:prstGeom prst="rect">
            <a:avLst/>
          </a:prstGeom>
          <a:noFill/>
          <a:ln w="9525">
            <a:solidFill>
              <a:srgbClr val="0070C0"/>
            </a:solidFill>
            <a:miter lim="800000"/>
            <a:headEnd/>
            <a:tailEnd/>
          </a:ln>
        </p:spPr>
        <p:txBody>
          <a:bodyPr wrap="none">
            <a:spAutoFit/>
          </a:bodyPr>
          <a:lstStyle/>
          <a:p>
            <a:r>
              <a:rPr lang="zh-CN" altLang="en-US" sz="3200" b="1" dirty="0">
                <a:solidFill>
                  <a:srgbClr val="FF0000"/>
                </a:solidFill>
                <a:latin typeface="楷体" pitchFamily="49" charset="-122"/>
                <a:ea typeface="楷体" pitchFamily="49" charset="-122"/>
              </a:rPr>
              <a:t>中国</a:t>
            </a:r>
          </a:p>
        </p:txBody>
      </p:sp>
      <p:sp>
        <p:nvSpPr>
          <p:cNvPr id="48152" name="矩形 3"/>
          <p:cNvSpPr>
            <a:spLocks noChangeArrowheads="1"/>
          </p:cNvSpPr>
          <p:nvPr/>
        </p:nvSpPr>
        <p:spPr bwMode="auto">
          <a:xfrm>
            <a:off x="133595" y="1124746"/>
            <a:ext cx="1018227" cy="584776"/>
          </a:xfrm>
          <a:prstGeom prst="rect">
            <a:avLst/>
          </a:prstGeom>
          <a:noFill/>
          <a:ln w="9525">
            <a:solidFill>
              <a:srgbClr val="0070C0"/>
            </a:solidFill>
            <a:miter lim="800000"/>
            <a:headEnd/>
            <a:tailEnd/>
          </a:ln>
        </p:spPr>
        <p:txBody>
          <a:bodyPr wrap="none">
            <a:spAutoFit/>
          </a:bodyPr>
          <a:lstStyle/>
          <a:p>
            <a:r>
              <a:rPr lang="zh-CN" altLang="en-US" sz="3200" b="1" dirty="0">
                <a:solidFill>
                  <a:srgbClr val="FF0000"/>
                </a:solidFill>
                <a:latin typeface="楷体" pitchFamily="49" charset="-122"/>
                <a:ea typeface="楷体" pitchFamily="49" charset="-122"/>
              </a:rPr>
              <a:t>日本</a:t>
            </a:r>
          </a:p>
        </p:txBody>
      </p:sp>
      <p:sp>
        <p:nvSpPr>
          <p:cNvPr id="2" name="TextBox 1"/>
          <p:cNvSpPr txBox="1"/>
          <p:nvPr/>
        </p:nvSpPr>
        <p:spPr>
          <a:xfrm>
            <a:off x="1979346" y="4484323"/>
            <a:ext cx="1980029" cy="400110"/>
          </a:xfrm>
          <a:prstGeom prst="rect">
            <a:avLst/>
          </a:prstGeom>
          <a:noFill/>
        </p:spPr>
        <p:txBody>
          <a:bodyPr wrap="none" rtlCol="0">
            <a:spAutoFit/>
          </a:bodyPr>
          <a:lstStyle/>
          <a:p>
            <a:r>
              <a:rPr lang="zh-CN" altLang="en-US" sz="2000" b="1" dirty="0" smtClean="0">
                <a:solidFill>
                  <a:srgbClr val="000099"/>
                </a:solidFill>
                <a:latin typeface="楷体" pitchFamily="49" charset="-122"/>
                <a:ea typeface="楷体" pitchFamily="49" charset="-122"/>
              </a:rPr>
              <a:t>国民党正面战场</a:t>
            </a:r>
            <a:endParaRPr lang="zh-CN" altLang="en-US" sz="2000" b="1" dirty="0">
              <a:solidFill>
                <a:srgbClr val="000099"/>
              </a:solidFill>
              <a:latin typeface="楷体" pitchFamily="49" charset="-122"/>
              <a:ea typeface="楷体" pitchFamily="49" charset="-122"/>
            </a:endParaRPr>
          </a:p>
        </p:txBody>
      </p:sp>
      <p:sp>
        <p:nvSpPr>
          <p:cNvPr id="3" name="TextBox 2"/>
          <p:cNvSpPr txBox="1"/>
          <p:nvPr/>
        </p:nvSpPr>
        <p:spPr>
          <a:xfrm>
            <a:off x="1716858" y="6219600"/>
            <a:ext cx="2492990" cy="400110"/>
          </a:xfrm>
          <a:prstGeom prst="rect">
            <a:avLst/>
          </a:prstGeom>
          <a:noFill/>
        </p:spPr>
        <p:txBody>
          <a:bodyPr wrap="none" rtlCol="0">
            <a:spAutoFit/>
          </a:bodyPr>
          <a:lstStyle/>
          <a:p>
            <a:r>
              <a:rPr lang="zh-CN" altLang="en-US" sz="2000" b="1" dirty="0" smtClean="0">
                <a:solidFill>
                  <a:srgbClr val="000099"/>
                </a:solidFill>
                <a:latin typeface="楷体" pitchFamily="49" charset="-122"/>
                <a:ea typeface="楷体" pitchFamily="49" charset="-122"/>
              </a:rPr>
              <a:t>中国共产党敌后战场</a:t>
            </a:r>
            <a:endParaRPr lang="zh-CN" altLang="en-US" sz="2000" b="1" dirty="0">
              <a:solidFill>
                <a:srgbClr val="000099"/>
              </a:solidFill>
              <a:latin typeface="楷体" pitchFamily="49" charset="-122"/>
              <a:ea typeface="楷体" pitchFamily="49" charset="-122"/>
            </a:endParaRPr>
          </a:p>
        </p:txBody>
      </p:sp>
      <p:sp>
        <p:nvSpPr>
          <p:cNvPr id="4" name="上下箭头 3"/>
          <p:cNvSpPr/>
          <p:nvPr/>
        </p:nvSpPr>
        <p:spPr>
          <a:xfrm>
            <a:off x="2797178" y="4945989"/>
            <a:ext cx="397009" cy="1273612"/>
          </a:xfrm>
          <a:prstGeom prst="up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楷体" pitchFamily="49" charset="-122"/>
              <a:ea typeface="楷体" pitchFamily="49" charset="-122"/>
            </a:endParaRPr>
          </a:p>
        </p:txBody>
      </p:sp>
      <p:sp>
        <p:nvSpPr>
          <p:cNvPr id="5" name="矩形 4"/>
          <p:cNvSpPr/>
          <p:nvPr/>
        </p:nvSpPr>
        <p:spPr>
          <a:xfrm>
            <a:off x="2545843" y="215695"/>
            <a:ext cx="1838965" cy="584776"/>
          </a:xfrm>
          <a:prstGeom prst="rect">
            <a:avLst/>
          </a:prstGeom>
        </p:spPr>
        <p:txBody>
          <a:bodyPr wrap="none">
            <a:spAutoFit/>
          </a:bodyPr>
          <a:lstStyle/>
          <a:p>
            <a:r>
              <a:rPr lang="zh-CN" altLang="en-US" sz="3200" b="1" dirty="0" smtClean="0">
                <a:solidFill>
                  <a:srgbClr val="C00000"/>
                </a:solidFill>
                <a:latin typeface="楷体" pitchFamily="49" charset="-122"/>
                <a:ea typeface="楷体" pitchFamily="49" charset="-122"/>
              </a:rPr>
              <a:t>时空观念</a:t>
            </a:r>
            <a:endParaRPr lang="zh-CN" altLang="en-US" sz="3200" b="1" dirty="0">
              <a:solidFill>
                <a:srgbClr val="C00000"/>
              </a:solidFill>
              <a:latin typeface="楷体" pitchFamily="49" charset="-122"/>
              <a:ea typeface="楷体" pitchFamily="49" charset="-122"/>
            </a:endParaRPr>
          </a:p>
        </p:txBody>
      </p:sp>
      <p:sp>
        <p:nvSpPr>
          <p:cNvPr id="8" name="TextBox 7"/>
          <p:cNvSpPr txBox="1"/>
          <p:nvPr/>
        </p:nvSpPr>
        <p:spPr>
          <a:xfrm>
            <a:off x="2277691" y="4982630"/>
            <a:ext cx="536307" cy="1200329"/>
          </a:xfrm>
          <a:prstGeom prst="rect">
            <a:avLst/>
          </a:prstGeom>
          <a:noFill/>
        </p:spPr>
        <p:txBody>
          <a:bodyPr wrap="square" rtlCol="0">
            <a:spAutoFit/>
          </a:bodyPr>
          <a:lstStyle/>
          <a:p>
            <a:r>
              <a:rPr lang="zh-CN" altLang="en-US" b="1" dirty="0" smtClean="0">
                <a:solidFill>
                  <a:srgbClr val="C00000"/>
                </a:solidFill>
                <a:latin typeface="楷体" pitchFamily="49" charset="-122"/>
                <a:ea typeface="楷体" pitchFamily="49" charset="-122"/>
              </a:rPr>
              <a:t>共同抗日</a:t>
            </a:r>
            <a:endParaRPr lang="zh-CN" altLang="en-US" b="1" dirty="0">
              <a:solidFill>
                <a:srgbClr val="C00000"/>
              </a:solidFill>
              <a:latin typeface="楷体" pitchFamily="49" charset="-122"/>
              <a:ea typeface="楷体" pitchFamily="49" charset="-122"/>
            </a:endParaRPr>
          </a:p>
        </p:txBody>
      </p:sp>
      <p:sp>
        <p:nvSpPr>
          <p:cNvPr id="9" name="TextBox 8"/>
          <p:cNvSpPr txBox="1"/>
          <p:nvPr/>
        </p:nvSpPr>
        <p:spPr>
          <a:xfrm>
            <a:off x="3288085" y="5030079"/>
            <a:ext cx="461665" cy="1015663"/>
          </a:xfrm>
          <a:prstGeom prst="rect">
            <a:avLst/>
          </a:prstGeom>
          <a:noFill/>
        </p:spPr>
        <p:txBody>
          <a:bodyPr vert="eaVert" wrap="none" rtlCol="0">
            <a:spAutoFit/>
          </a:bodyPr>
          <a:lstStyle/>
          <a:p>
            <a:r>
              <a:rPr lang="zh-CN" altLang="en-US" b="1" dirty="0" smtClean="0">
                <a:solidFill>
                  <a:srgbClr val="C00000"/>
                </a:solidFill>
                <a:latin typeface="楷体" pitchFamily="49" charset="-122"/>
                <a:ea typeface="楷体" pitchFamily="49" charset="-122"/>
              </a:rPr>
              <a:t>互相配合</a:t>
            </a:r>
            <a:endParaRPr lang="zh-CN" altLang="en-US" b="1" dirty="0">
              <a:solidFill>
                <a:srgbClr val="C00000"/>
              </a:solidFill>
              <a:latin typeface="楷体" pitchFamily="49" charset="-122"/>
              <a:ea typeface="楷体" pitchFamily="49" charset="-122"/>
            </a:endParaRPr>
          </a:p>
        </p:txBody>
      </p:sp>
      <p:sp>
        <p:nvSpPr>
          <p:cNvPr id="10" name="TextBox 9"/>
          <p:cNvSpPr txBox="1"/>
          <p:nvPr/>
        </p:nvSpPr>
        <p:spPr>
          <a:xfrm>
            <a:off x="5661182" y="4844753"/>
            <a:ext cx="492443" cy="1118255"/>
          </a:xfrm>
          <a:prstGeom prst="rect">
            <a:avLst/>
          </a:prstGeom>
          <a:noFill/>
        </p:spPr>
        <p:txBody>
          <a:bodyPr vert="eaVert" wrap="none" rtlCol="0">
            <a:spAutoFit/>
          </a:bodyPr>
          <a:lstStyle/>
          <a:p>
            <a:r>
              <a:rPr lang="zh-CN" altLang="en-US" sz="2000" b="1" dirty="0" smtClean="0">
                <a:solidFill>
                  <a:srgbClr val="000099"/>
                </a:solidFill>
                <a:latin typeface="楷体" pitchFamily="49" charset="-122"/>
                <a:ea typeface="楷体" pitchFamily="49" charset="-122"/>
              </a:rPr>
              <a:t>国内战场</a:t>
            </a:r>
            <a:endParaRPr lang="zh-CN" altLang="en-US" sz="2000" b="1" dirty="0">
              <a:solidFill>
                <a:srgbClr val="000099"/>
              </a:solidFill>
              <a:latin typeface="楷体" pitchFamily="49" charset="-122"/>
              <a:ea typeface="楷体" pitchFamily="49" charset="-122"/>
            </a:endParaRPr>
          </a:p>
        </p:txBody>
      </p:sp>
      <p:sp>
        <p:nvSpPr>
          <p:cNvPr id="11" name="TextBox 10"/>
          <p:cNvSpPr txBox="1"/>
          <p:nvPr/>
        </p:nvSpPr>
        <p:spPr>
          <a:xfrm>
            <a:off x="7164846" y="4833414"/>
            <a:ext cx="492443" cy="1118255"/>
          </a:xfrm>
          <a:prstGeom prst="rect">
            <a:avLst/>
          </a:prstGeom>
          <a:noFill/>
        </p:spPr>
        <p:txBody>
          <a:bodyPr vert="eaVert" wrap="none" rtlCol="0">
            <a:spAutoFit/>
          </a:bodyPr>
          <a:lstStyle/>
          <a:p>
            <a:r>
              <a:rPr lang="zh-CN" altLang="en-US" sz="2000" b="1" dirty="0" smtClean="0">
                <a:solidFill>
                  <a:srgbClr val="000099"/>
                </a:solidFill>
                <a:latin typeface="楷体" pitchFamily="49" charset="-122"/>
                <a:ea typeface="楷体" pitchFamily="49" charset="-122"/>
              </a:rPr>
              <a:t>国外战场</a:t>
            </a:r>
            <a:endParaRPr lang="zh-CN" altLang="en-US" sz="2000" b="1" dirty="0">
              <a:solidFill>
                <a:srgbClr val="000099"/>
              </a:solidFill>
              <a:latin typeface="楷体" pitchFamily="49" charset="-122"/>
              <a:ea typeface="楷体" pitchFamily="49" charset="-122"/>
            </a:endParaRPr>
          </a:p>
        </p:txBody>
      </p:sp>
      <p:sp>
        <p:nvSpPr>
          <p:cNvPr id="15" name="左右箭头 14"/>
          <p:cNvSpPr/>
          <p:nvPr/>
        </p:nvSpPr>
        <p:spPr>
          <a:xfrm>
            <a:off x="6104959" y="5251348"/>
            <a:ext cx="1059331" cy="331445"/>
          </a:xfrm>
          <a:prstGeom prst="leftRightArrow">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16" name="TextBox 15"/>
          <p:cNvSpPr txBox="1"/>
          <p:nvPr/>
        </p:nvSpPr>
        <p:spPr>
          <a:xfrm>
            <a:off x="6076529" y="4833414"/>
            <a:ext cx="1018227" cy="338554"/>
          </a:xfrm>
          <a:prstGeom prst="rect">
            <a:avLst/>
          </a:prstGeom>
          <a:noFill/>
        </p:spPr>
        <p:txBody>
          <a:bodyPr wrap="none" rtlCol="0">
            <a:spAutoFit/>
          </a:bodyPr>
          <a:lstStyle/>
          <a:p>
            <a:r>
              <a:rPr lang="zh-CN" altLang="en-US" sz="1600" b="1" dirty="0" smtClean="0">
                <a:solidFill>
                  <a:srgbClr val="C00000"/>
                </a:solidFill>
              </a:rPr>
              <a:t>相互配合</a:t>
            </a:r>
            <a:endParaRPr lang="zh-CN" altLang="en-US" sz="1600" b="1" dirty="0">
              <a:solidFill>
                <a:srgbClr val="C00000"/>
              </a:solidFill>
            </a:endParaRPr>
          </a:p>
        </p:txBody>
      </p:sp>
      <p:sp>
        <p:nvSpPr>
          <p:cNvPr id="17" name="TextBox 16"/>
          <p:cNvSpPr txBox="1"/>
          <p:nvPr/>
        </p:nvSpPr>
        <p:spPr>
          <a:xfrm>
            <a:off x="6086773" y="5654828"/>
            <a:ext cx="1018227" cy="338554"/>
          </a:xfrm>
          <a:prstGeom prst="rect">
            <a:avLst/>
          </a:prstGeom>
          <a:noFill/>
        </p:spPr>
        <p:txBody>
          <a:bodyPr wrap="none" rtlCol="0">
            <a:spAutoFit/>
          </a:bodyPr>
          <a:lstStyle/>
          <a:p>
            <a:r>
              <a:rPr lang="zh-CN" altLang="en-US" sz="1600" b="1" dirty="0" smtClean="0">
                <a:solidFill>
                  <a:srgbClr val="C00000"/>
                </a:solidFill>
              </a:rPr>
              <a:t>反法西斯</a:t>
            </a:r>
            <a:endParaRPr lang="zh-CN" altLang="en-US" sz="1600" b="1" dirty="0">
              <a:solidFill>
                <a:srgbClr val="C00000"/>
              </a:solidFill>
            </a:endParaRPr>
          </a:p>
        </p:txBody>
      </p:sp>
    </p:spTree>
    <p:extLst>
      <p:ext uri="{BB962C8B-B14F-4D97-AF65-F5344CB8AC3E}">
        <p14:creationId xmlns:p14="http://schemas.microsoft.com/office/powerpoint/2010/main" val="1231852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p:bldP spid="9" grpId="0"/>
      <p:bldP spid="10" grpId="0"/>
      <p:bldP spid="11" grpId="0"/>
      <p:bldP spid="15"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8248EDD-9210-4BC7-838C-7C8A65A6EFB4}"/>
              </a:ext>
            </a:extLst>
          </p:cNvPr>
          <p:cNvSpPr/>
          <p:nvPr/>
        </p:nvSpPr>
        <p:spPr>
          <a:xfrm>
            <a:off x="447536" y="75811"/>
            <a:ext cx="6734433" cy="523220"/>
          </a:xfrm>
          <a:prstGeom prst="rect">
            <a:avLst/>
          </a:prstGeom>
        </p:spPr>
        <p:txBody>
          <a:bodyPr wrap="square">
            <a:spAutoFit/>
          </a:bodyPr>
          <a:lstStyle/>
          <a:p>
            <a:r>
              <a:rPr lang="zh-CN" altLang="en-US" sz="2800" b="1" dirty="0"/>
              <a:t>课标：</a:t>
            </a:r>
            <a:r>
              <a:rPr lang="en-US" altLang="zh-CN" sz="2800" b="1" dirty="0" smtClean="0"/>
              <a:t>1. </a:t>
            </a:r>
            <a:r>
              <a:rPr lang="zh-CN" altLang="en-US" sz="2800" b="1" dirty="0" smtClean="0"/>
              <a:t>了解日本军国主义的侵华罪行</a:t>
            </a:r>
            <a:endParaRPr lang="zh-CN" altLang="en-US" sz="2800" dirty="0"/>
          </a:p>
        </p:txBody>
      </p:sp>
      <p:graphicFrame>
        <p:nvGraphicFramePr>
          <p:cNvPr id="4" name="对象 3"/>
          <p:cNvGraphicFramePr>
            <a:graphicFrameLocks noChangeAspect="1"/>
          </p:cNvGraphicFramePr>
          <p:nvPr>
            <p:extLst>
              <p:ext uri="{D42A27DB-BD31-4B8C-83A1-F6EECF244321}">
                <p14:modId xmlns:p14="http://schemas.microsoft.com/office/powerpoint/2010/main" val="749536419"/>
              </p:ext>
            </p:extLst>
          </p:nvPr>
        </p:nvGraphicFramePr>
        <p:xfrm>
          <a:off x="244979" y="920352"/>
          <a:ext cx="8566623" cy="5575879"/>
        </p:xfrm>
        <a:graphic>
          <a:graphicData uri="http://schemas.openxmlformats.org/presentationml/2006/ole">
            <mc:AlternateContent xmlns:mc="http://schemas.openxmlformats.org/markup-compatibility/2006">
              <mc:Choice xmlns:v="urn:schemas-microsoft-com:vml" Requires="v">
                <p:oleObj spid="_x0000_s1061" name="文档" r:id="rId4" imgW="6197600" imgH="2768600" progId="Word.Document.12">
                  <p:embed/>
                </p:oleObj>
              </mc:Choice>
              <mc:Fallback>
                <p:oleObj name="文档" r:id="rId4" imgW="6197600" imgH="2768600" progId="Word.Document.12">
                  <p:embed/>
                  <p:pic>
                    <p:nvPicPr>
                      <p:cNvPr id="0" name=""/>
                      <p:cNvPicPr/>
                      <p:nvPr/>
                    </p:nvPicPr>
                    <p:blipFill>
                      <a:blip r:embed="rId5"/>
                      <a:stretch>
                        <a:fillRect/>
                      </a:stretch>
                    </p:blipFill>
                    <p:spPr>
                      <a:xfrm>
                        <a:off x="244979" y="920352"/>
                        <a:ext cx="8566623" cy="5575879"/>
                      </a:xfrm>
                      <a:prstGeom prst="rect">
                        <a:avLst/>
                      </a:prstGeom>
                    </p:spPr>
                  </p:pic>
                </p:oleObj>
              </mc:Fallback>
            </mc:AlternateContent>
          </a:graphicData>
        </a:graphic>
      </p:graphicFrame>
    </p:spTree>
    <p:extLst>
      <p:ext uri="{BB962C8B-B14F-4D97-AF65-F5344CB8AC3E}">
        <p14:creationId xmlns:p14="http://schemas.microsoft.com/office/powerpoint/2010/main" val="3691103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4759" y="119531"/>
            <a:ext cx="6281888" cy="461665"/>
          </a:xfrm>
          <a:prstGeom prst="rect">
            <a:avLst/>
          </a:prstGeom>
          <a:noFill/>
        </p:spPr>
        <p:txBody>
          <a:bodyPr wrap="none" rtlCol="0">
            <a:spAutoFit/>
          </a:bodyPr>
          <a:lstStyle/>
          <a:p>
            <a:r>
              <a:rPr kumimoji="1" lang="zh-CN" altLang="en-US" sz="2400" b="1" dirty="0" smtClean="0"/>
              <a:t>第二次国共合作</a:t>
            </a:r>
            <a:r>
              <a:rPr kumimoji="1" lang="en-US" altLang="zh-CN" sz="2400" b="1" dirty="0" smtClean="0"/>
              <a:t>——</a:t>
            </a:r>
            <a:r>
              <a:rPr kumimoji="1" lang="zh-CN" altLang="en-US" sz="2400" b="1" dirty="0" smtClean="0"/>
              <a:t>抗日民族统一战线的建立</a:t>
            </a:r>
            <a:endParaRPr kumimoji="1" lang="zh-CN" altLang="en-US" sz="2400" b="1" dirty="0"/>
          </a:p>
        </p:txBody>
      </p:sp>
      <p:sp>
        <p:nvSpPr>
          <p:cNvPr id="3" name="矩形 2"/>
          <p:cNvSpPr/>
          <p:nvPr/>
        </p:nvSpPr>
        <p:spPr>
          <a:xfrm>
            <a:off x="624519" y="802389"/>
            <a:ext cx="7854108" cy="2700739"/>
          </a:xfrm>
          <a:prstGeom prst="rect">
            <a:avLst/>
          </a:prstGeom>
        </p:spPr>
        <p:txBody>
          <a:bodyPr wrap="square">
            <a:spAutoFit/>
          </a:bodyPr>
          <a:lstStyle/>
          <a:p>
            <a:pPr>
              <a:spcBef>
                <a:spcPct val="50000"/>
              </a:spcBef>
            </a:pPr>
            <a:r>
              <a:rPr lang="zh-CN" altLang="en-US" b="1" dirty="0" smtClean="0">
                <a:latin typeface="楷体"/>
                <a:ea typeface="楷体"/>
                <a:cs typeface="楷体"/>
              </a:rPr>
              <a:t>1</a:t>
            </a:r>
            <a:r>
              <a:rPr lang="en-US" altLang="zh-CN" b="1" dirty="0" smtClean="0">
                <a:latin typeface="楷体"/>
                <a:ea typeface="楷体"/>
                <a:cs typeface="楷体"/>
              </a:rPr>
              <a:t>.</a:t>
            </a:r>
            <a:r>
              <a:rPr lang="zh-CN" altLang="en-US" b="1" dirty="0" smtClean="0">
                <a:latin typeface="楷体"/>
                <a:ea typeface="楷体"/>
                <a:cs typeface="楷体"/>
              </a:rPr>
              <a:t>国共宣言</a:t>
            </a:r>
            <a:endParaRPr lang="en-US" altLang="zh-CN" b="1" dirty="0" smtClean="0">
              <a:latin typeface="楷体"/>
              <a:ea typeface="楷体"/>
              <a:cs typeface="楷体"/>
            </a:endParaRPr>
          </a:p>
          <a:p>
            <a:pPr>
              <a:spcBef>
                <a:spcPct val="50000"/>
              </a:spcBef>
            </a:pPr>
            <a:r>
              <a:rPr lang="zh-CN" altLang="en-US" b="1" dirty="0" smtClean="0">
                <a:latin typeface="楷体"/>
                <a:ea typeface="楷体"/>
                <a:cs typeface="楷体"/>
              </a:rPr>
              <a:t>全中国的同胞们</a:t>
            </a:r>
            <a:r>
              <a:rPr lang="zh-CN" altLang="en-US" b="1" dirty="0">
                <a:latin typeface="楷体"/>
                <a:ea typeface="楷体"/>
                <a:cs typeface="楷体"/>
              </a:rPr>
              <a:t>！平津危急！华北危急！中华民族危急！只有全民族实行抗战，才是我们的出路！</a:t>
            </a:r>
          </a:p>
          <a:p>
            <a:pPr algn="r">
              <a:spcBef>
                <a:spcPct val="50000"/>
              </a:spcBef>
            </a:pPr>
            <a:r>
              <a:rPr lang="en-US" altLang="zh-CN" b="1" dirty="0">
                <a:latin typeface="楷体"/>
                <a:ea typeface="楷体"/>
                <a:cs typeface="楷体"/>
              </a:rPr>
              <a:t>  ——</a:t>
            </a:r>
            <a:r>
              <a:rPr lang="zh-CN" altLang="en-US" b="1" dirty="0">
                <a:latin typeface="楷体"/>
                <a:ea typeface="楷体"/>
                <a:cs typeface="楷体"/>
              </a:rPr>
              <a:t>中国共产党为</a:t>
            </a:r>
            <a:r>
              <a:rPr lang="zh-CN" altLang="en-US" b="1" dirty="0" smtClean="0">
                <a:latin typeface="楷体"/>
                <a:ea typeface="楷体"/>
                <a:cs typeface="楷体"/>
              </a:rPr>
              <a:t>日军进攻卢沟桥通电</a:t>
            </a:r>
            <a:endParaRPr lang="en-US" altLang="zh-CN" b="1" dirty="0" smtClean="0">
              <a:latin typeface="楷体"/>
              <a:ea typeface="楷体"/>
              <a:cs typeface="楷体"/>
            </a:endParaRPr>
          </a:p>
          <a:p>
            <a:pPr>
              <a:spcBef>
                <a:spcPct val="50000"/>
              </a:spcBef>
            </a:pPr>
            <a:r>
              <a:rPr lang="zh-CN" altLang="en-US" b="1" dirty="0">
                <a:latin typeface="楷体"/>
                <a:ea typeface="楷体"/>
                <a:cs typeface="楷体"/>
              </a:rPr>
              <a:t>如果战端一开，那就是地无分南北，年无分老幼，无论何人，皆有守土抗战之责，皆应抱定牺牲一切之决心。</a:t>
            </a:r>
          </a:p>
          <a:p>
            <a:pPr algn="r">
              <a:lnSpc>
                <a:spcPct val="150000"/>
              </a:lnSpc>
              <a:spcBef>
                <a:spcPct val="50000"/>
              </a:spcBef>
            </a:pPr>
            <a:r>
              <a:rPr lang="zh-CN" altLang="en-US" b="1" dirty="0">
                <a:latin typeface="楷体"/>
                <a:ea typeface="楷体"/>
                <a:cs typeface="楷体"/>
              </a:rPr>
              <a:t>          </a:t>
            </a:r>
            <a:r>
              <a:rPr lang="en-US" altLang="zh-CN" b="1" dirty="0">
                <a:latin typeface="楷体"/>
                <a:ea typeface="楷体"/>
                <a:cs typeface="楷体"/>
              </a:rPr>
              <a:t>——</a:t>
            </a:r>
            <a:r>
              <a:rPr lang="zh-CN" altLang="en-US" b="1" dirty="0">
                <a:latin typeface="楷体"/>
                <a:ea typeface="楷体"/>
                <a:cs typeface="楷体"/>
              </a:rPr>
              <a:t>蒋介石 “最后关头”</a:t>
            </a:r>
            <a:r>
              <a:rPr lang="zh-CN" altLang="en-US" b="1" dirty="0" smtClean="0">
                <a:latin typeface="楷体"/>
                <a:ea typeface="楷体"/>
                <a:cs typeface="楷体"/>
              </a:rPr>
              <a:t>演说</a:t>
            </a:r>
            <a:endParaRPr lang="zh-CN" altLang="en-US" b="1" dirty="0">
              <a:latin typeface="楷体"/>
              <a:ea typeface="楷体"/>
              <a:cs typeface="楷体"/>
            </a:endParaRPr>
          </a:p>
        </p:txBody>
      </p:sp>
      <p:sp>
        <p:nvSpPr>
          <p:cNvPr id="4" name="内容占位符 2"/>
          <p:cNvSpPr txBox="1">
            <a:spLocks/>
          </p:cNvSpPr>
          <p:nvPr/>
        </p:nvSpPr>
        <p:spPr>
          <a:xfrm>
            <a:off x="436383" y="3503129"/>
            <a:ext cx="8229600" cy="309579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en-US" altLang="zh-CN" sz="1800" b="1" dirty="0" smtClean="0">
                <a:latin typeface="楷体"/>
                <a:ea typeface="楷体"/>
                <a:cs typeface="楷体"/>
              </a:rPr>
              <a:t>2.</a:t>
            </a:r>
            <a:r>
              <a:rPr kumimoji="1" lang="zh-CN" altLang="en-US" sz="1800" b="1" dirty="0" smtClean="0">
                <a:latin typeface="楷体"/>
                <a:ea typeface="楷体"/>
                <a:cs typeface="楷体"/>
              </a:rPr>
              <a:t>过程：</a:t>
            </a:r>
            <a:endParaRPr kumimoji="1" lang="en-US" altLang="zh-CN" sz="1800" b="1" dirty="0" smtClean="0">
              <a:latin typeface="楷体"/>
              <a:ea typeface="楷体"/>
              <a:cs typeface="楷体"/>
            </a:endParaRPr>
          </a:p>
          <a:p>
            <a:pPr marL="0" indent="0">
              <a:buFont typeface="Arial"/>
              <a:buNone/>
            </a:pPr>
            <a:r>
              <a:rPr lang="en-US" altLang="zh-CN" sz="1800" dirty="0" smtClean="0">
                <a:latin typeface="楷体"/>
                <a:ea typeface="楷体"/>
                <a:cs typeface="楷体"/>
              </a:rPr>
              <a:t>     (1)</a:t>
            </a:r>
            <a:r>
              <a:rPr lang="zh-CN" altLang="en-US" sz="1800" dirty="0" smtClean="0">
                <a:latin typeface="楷体"/>
                <a:ea typeface="楷体"/>
                <a:cs typeface="楷体"/>
              </a:rPr>
              <a:t> 卢沟桥事变第二天，中国共产党就发出了抗战宣言：只有全民族实行抗战，才是我们的出路。</a:t>
            </a:r>
            <a:endParaRPr lang="en-US" altLang="zh-CN" sz="1800" dirty="0" smtClean="0">
              <a:latin typeface="楷体"/>
              <a:ea typeface="楷体"/>
              <a:cs typeface="楷体"/>
            </a:endParaRPr>
          </a:p>
          <a:p>
            <a:pPr marL="0" indent="0">
              <a:buFont typeface="Arial"/>
              <a:buNone/>
            </a:pPr>
            <a:r>
              <a:rPr lang="en-US" altLang="zh-CN" sz="1800" dirty="0" smtClean="0">
                <a:latin typeface="楷体"/>
                <a:ea typeface="楷体"/>
                <a:cs typeface="楷体"/>
              </a:rPr>
              <a:t>     (2)</a:t>
            </a:r>
            <a:r>
              <a:rPr lang="zh-CN" altLang="en-US" sz="1800" dirty="0" smtClean="0">
                <a:latin typeface="楷体"/>
                <a:ea typeface="楷体"/>
                <a:cs typeface="楷体"/>
              </a:rPr>
              <a:t>庐山谈话：</a:t>
            </a:r>
            <a:r>
              <a:rPr lang="en-US" altLang="zh-CN" sz="1800" dirty="0" smtClean="0">
                <a:latin typeface="楷体"/>
                <a:ea typeface="楷体"/>
                <a:cs typeface="楷体"/>
              </a:rPr>
              <a:t>①</a:t>
            </a:r>
            <a:r>
              <a:rPr lang="zh-CN" altLang="en-US" sz="1800" dirty="0" smtClean="0">
                <a:latin typeface="楷体"/>
                <a:ea typeface="楷体"/>
                <a:cs typeface="楷体"/>
              </a:rPr>
              <a:t>国民党中央政治会议邀请各党派及无党派人士在庐山谈话，听取各方人士对抗日救国的意见。</a:t>
            </a:r>
            <a:r>
              <a:rPr lang="en-US" altLang="zh-CN" sz="1800" dirty="0" smtClean="0">
                <a:latin typeface="楷体"/>
                <a:ea typeface="楷体"/>
                <a:cs typeface="楷体"/>
              </a:rPr>
              <a:t>②7</a:t>
            </a:r>
            <a:r>
              <a:rPr lang="zh-CN" altLang="en-US" sz="1800" dirty="0" smtClean="0">
                <a:latin typeface="楷体"/>
                <a:ea typeface="楷体"/>
                <a:cs typeface="楷体"/>
              </a:rPr>
              <a:t>月</a:t>
            </a:r>
            <a:r>
              <a:rPr lang="en-US" altLang="zh-CN" sz="1800" dirty="0" smtClean="0">
                <a:latin typeface="楷体"/>
                <a:ea typeface="楷体"/>
                <a:cs typeface="楷体"/>
              </a:rPr>
              <a:t>17</a:t>
            </a:r>
            <a:r>
              <a:rPr lang="zh-CN" altLang="en-US" sz="1800" dirty="0" smtClean="0">
                <a:latin typeface="楷体"/>
                <a:ea typeface="楷体"/>
                <a:cs typeface="楷体"/>
              </a:rPr>
              <a:t>日的第二次谈话会上，蒋介石发表了准备抗战的讲话。</a:t>
            </a:r>
            <a:endParaRPr lang="en-US" altLang="zh-CN" sz="1800" dirty="0" smtClean="0">
              <a:latin typeface="楷体"/>
              <a:ea typeface="楷体"/>
              <a:cs typeface="楷体"/>
            </a:endParaRPr>
          </a:p>
          <a:p>
            <a:pPr marL="0" indent="0">
              <a:buFont typeface="Arial"/>
              <a:buNone/>
            </a:pPr>
            <a:r>
              <a:rPr lang="en-US" altLang="zh-CN" sz="1800" dirty="0" smtClean="0">
                <a:latin typeface="楷体"/>
                <a:ea typeface="楷体"/>
                <a:cs typeface="楷体"/>
              </a:rPr>
              <a:t>     (</a:t>
            </a:r>
            <a:r>
              <a:rPr lang="en-US" altLang="zh-CN" sz="1800" dirty="0">
                <a:latin typeface="楷体"/>
                <a:ea typeface="楷体"/>
                <a:cs typeface="楷体"/>
              </a:rPr>
              <a:t>3)</a:t>
            </a:r>
            <a:r>
              <a:rPr lang="zh-CN" altLang="zh-CN" sz="1800" dirty="0">
                <a:latin typeface="楷体"/>
                <a:ea typeface="楷体"/>
                <a:cs typeface="楷体"/>
              </a:rPr>
              <a:t>洛川会议：</a:t>
            </a:r>
            <a:r>
              <a:rPr lang="en-US" altLang="zh-CN" sz="1800" dirty="0">
                <a:latin typeface="楷体"/>
                <a:ea typeface="楷体"/>
                <a:cs typeface="楷体"/>
              </a:rPr>
              <a:t>1937</a:t>
            </a:r>
            <a:r>
              <a:rPr lang="zh-CN" altLang="en-US" sz="1800" dirty="0">
                <a:latin typeface="楷体"/>
                <a:ea typeface="楷体"/>
                <a:cs typeface="楷体"/>
              </a:rPr>
              <a:t>年</a:t>
            </a:r>
            <a:r>
              <a:rPr lang="en-US" altLang="zh-CN" sz="1800" dirty="0">
                <a:latin typeface="楷体"/>
                <a:ea typeface="楷体"/>
                <a:cs typeface="楷体"/>
              </a:rPr>
              <a:t>8</a:t>
            </a:r>
            <a:r>
              <a:rPr lang="zh-CN" altLang="en-US" sz="1800" dirty="0">
                <a:latin typeface="楷体"/>
                <a:ea typeface="楷体"/>
                <a:cs typeface="楷体"/>
              </a:rPr>
              <a:t>月下旬，中共中央政治局在陕北洛川召开扩大会议，标志正中国共产党全面抗战路线的形成</a:t>
            </a:r>
            <a:r>
              <a:rPr lang="zh-CN" altLang="en-US" sz="1800" dirty="0" smtClean="0">
                <a:latin typeface="楷体"/>
                <a:ea typeface="楷体"/>
                <a:cs typeface="楷体"/>
              </a:rPr>
              <a:t>。</a:t>
            </a:r>
            <a:endParaRPr lang="en-US" altLang="zh-CN" sz="1800" dirty="0" smtClean="0">
              <a:latin typeface="楷体"/>
              <a:ea typeface="楷体"/>
              <a:cs typeface="楷体"/>
            </a:endParaRPr>
          </a:p>
          <a:p>
            <a:pPr marL="0" indent="0">
              <a:buFont typeface="Arial"/>
              <a:buNone/>
            </a:pPr>
            <a:r>
              <a:rPr lang="en-US" altLang="zh-CN" sz="1800" dirty="0" smtClean="0">
                <a:latin typeface="楷体"/>
                <a:ea typeface="楷体"/>
                <a:cs typeface="楷体"/>
              </a:rPr>
              <a:t>     (</a:t>
            </a:r>
            <a:r>
              <a:rPr lang="en-US" altLang="zh-CN" sz="1800" dirty="0">
                <a:latin typeface="楷体"/>
                <a:ea typeface="楷体"/>
                <a:cs typeface="楷体"/>
              </a:rPr>
              <a:t>4)</a:t>
            </a:r>
            <a:r>
              <a:rPr lang="zh-CN" altLang="en-US" sz="1800" dirty="0">
                <a:latin typeface="楷体"/>
                <a:ea typeface="楷体"/>
                <a:cs typeface="楷体"/>
              </a:rPr>
              <a:t>军队改编：</a:t>
            </a:r>
            <a:r>
              <a:rPr lang="zh-CN" altLang="en-US" sz="1800" dirty="0" smtClean="0">
                <a:latin typeface="楷体"/>
                <a:ea typeface="楷体"/>
                <a:cs typeface="楷体"/>
                <a:sym typeface="+mn-ea"/>
              </a:rPr>
              <a:t>红军主力改编为国民革命军第八路军</a:t>
            </a:r>
            <a:r>
              <a:rPr lang="zh-CN" altLang="en-US" sz="1800" dirty="0">
                <a:latin typeface="楷体"/>
                <a:ea typeface="楷体"/>
                <a:cs typeface="楷体"/>
                <a:sym typeface="+mn-ea"/>
              </a:rPr>
              <a:t>，</a:t>
            </a:r>
            <a:r>
              <a:rPr lang="zh-CN" altLang="en-US" sz="1800" dirty="0" smtClean="0">
                <a:latin typeface="楷体"/>
                <a:ea typeface="楷体"/>
                <a:cs typeface="楷体"/>
                <a:sym typeface="+mn-ea"/>
              </a:rPr>
              <a:t>南方八省红军游击队改编为国民革命军新编第四军</a:t>
            </a:r>
            <a:r>
              <a:rPr lang="zh-CN" altLang="en-US" sz="1800" dirty="0">
                <a:latin typeface="楷体"/>
                <a:ea typeface="楷体"/>
                <a:cs typeface="楷体"/>
                <a:sym typeface="+mn-ea"/>
              </a:rPr>
              <a:t>。</a:t>
            </a:r>
            <a:endParaRPr lang="en-US" altLang="zh-CN" sz="1800" dirty="0">
              <a:latin typeface="楷体"/>
              <a:ea typeface="楷体"/>
              <a:cs typeface="楷体"/>
            </a:endParaRPr>
          </a:p>
          <a:p>
            <a:pPr marL="0" indent="0">
              <a:buFont typeface="Arial"/>
              <a:buNone/>
            </a:pPr>
            <a:endParaRPr lang="zh-CN" altLang="en-US" sz="1800" dirty="0">
              <a:latin typeface="黑体" panose="02010609060101010101" charset="-122"/>
              <a:ea typeface="黑体" panose="02010609060101010101" charset="-122"/>
              <a:cs typeface="黑体" panose="02010609060101010101" charset="-122"/>
            </a:endParaRPr>
          </a:p>
        </p:txBody>
      </p:sp>
    </p:spTree>
    <p:extLst>
      <p:ext uri="{BB962C8B-B14F-4D97-AF65-F5344CB8AC3E}">
        <p14:creationId xmlns:p14="http://schemas.microsoft.com/office/powerpoint/2010/main" val="1859369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0432" y="786668"/>
            <a:ext cx="7404367" cy="1246495"/>
          </a:xfrm>
          <a:prstGeom prst="rect">
            <a:avLst/>
          </a:prstGeom>
        </p:spPr>
        <p:txBody>
          <a:bodyPr wrap="square">
            <a:spAutoFit/>
          </a:bodyPr>
          <a:lstStyle/>
          <a:p>
            <a:pPr indent="0" algn="just">
              <a:lnSpc>
                <a:spcPct val="125000"/>
              </a:lnSpc>
              <a:spcBef>
                <a:spcPts val="0"/>
              </a:spcBef>
              <a:spcAft>
                <a:spcPts val="0"/>
              </a:spcAft>
              <a:buNone/>
            </a:pPr>
            <a:r>
              <a:rPr lang="en-US" altLang="zh-CN" sz="2000" dirty="0" smtClean="0">
                <a:latin typeface="楷体"/>
                <a:ea typeface="楷体"/>
                <a:cs typeface="楷体"/>
              </a:rPr>
              <a:t>   3.</a:t>
            </a:r>
            <a:r>
              <a:rPr lang="zh-CN" altLang="en-US" sz="2000" dirty="0" smtClean="0">
                <a:latin typeface="楷体"/>
                <a:ea typeface="楷体"/>
                <a:cs typeface="楷体"/>
              </a:rPr>
              <a:t>合作标志：</a:t>
            </a:r>
            <a:r>
              <a:rPr lang="en-US" altLang="zh-CN" sz="2000" dirty="0">
                <a:latin typeface="楷体"/>
                <a:ea typeface="楷体"/>
                <a:cs typeface="楷体"/>
              </a:rPr>
              <a:t>9</a:t>
            </a:r>
            <a:r>
              <a:rPr lang="zh-CN" altLang="en-US" sz="2000" dirty="0">
                <a:latin typeface="楷体"/>
                <a:ea typeface="楷体"/>
                <a:cs typeface="楷体"/>
              </a:rPr>
              <a:t>月</a:t>
            </a:r>
            <a:r>
              <a:rPr lang="en-US" altLang="zh-CN" sz="2000" dirty="0">
                <a:latin typeface="楷体"/>
                <a:ea typeface="楷体"/>
                <a:cs typeface="楷体"/>
              </a:rPr>
              <a:t>22</a:t>
            </a:r>
            <a:r>
              <a:rPr lang="zh-CN" altLang="en-US" sz="2000" dirty="0">
                <a:latin typeface="楷体"/>
                <a:ea typeface="楷体"/>
                <a:cs typeface="楷体"/>
              </a:rPr>
              <a:t>日，国民党中央通讯社发表了中国共产党提出的国共合作抗战宣言。第二天，蒋介石发表谈话，承认中国共产党的合法地位。</a:t>
            </a:r>
          </a:p>
        </p:txBody>
      </p:sp>
      <p:sp>
        <p:nvSpPr>
          <p:cNvPr id="3" name="文本框 2"/>
          <p:cNvSpPr txBox="1"/>
          <p:nvPr/>
        </p:nvSpPr>
        <p:spPr>
          <a:xfrm>
            <a:off x="520432" y="2911379"/>
            <a:ext cx="7678687" cy="2554545"/>
          </a:xfrm>
          <a:prstGeom prst="rect">
            <a:avLst/>
          </a:prstGeom>
          <a:noFill/>
        </p:spPr>
        <p:txBody>
          <a:bodyPr wrap="square" rtlCol="0">
            <a:spAutoFit/>
          </a:bodyPr>
          <a:lstStyle/>
          <a:p>
            <a:r>
              <a:rPr kumimoji="1" lang="en-US" altLang="zh-CN" sz="2000" dirty="0" smtClean="0">
                <a:latin typeface="楷体"/>
                <a:ea typeface="楷体"/>
                <a:cs typeface="楷体"/>
              </a:rPr>
              <a:t>    4.</a:t>
            </a:r>
            <a:r>
              <a:rPr kumimoji="1" lang="zh-CN" altLang="en-US" sz="2000" dirty="0" smtClean="0">
                <a:latin typeface="楷体"/>
                <a:ea typeface="楷体"/>
                <a:cs typeface="楷体"/>
              </a:rPr>
              <a:t> 国共合作的意义：</a:t>
            </a:r>
            <a:endParaRPr kumimoji="1" lang="en-US" altLang="zh-CN" sz="2000" dirty="0" smtClean="0">
              <a:latin typeface="楷体"/>
              <a:ea typeface="楷体"/>
              <a:cs typeface="楷体"/>
            </a:endParaRPr>
          </a:p>
          <a:p>
            <a:r>
              <a:rPr lang="zh-CN" altLang="en-US" sz="2000" dirty="0" smtClean="0">
                <a:latin typeface="楷体"/>
                <a:ea typeface="楷体"/>
                <a:cs typeface="楷体"/>
              </a:rPr>
              <a:t>    （</a:t>
            </a:r>
            <a:r>
              <a:rPr lang="en-US" altLang="zh-CN" sz="2000" dirty="0" smtClean="0">
                <a:latin typeface="楷体"/>
                <a:ea typeface="楷体"/>
                <a:cs typeface="楷体"/>
              </a:rPr>
              <a:t>1</a:t>
            </a:r>
            <a:r>
              <a:rPr lang="zh-CN" altLang="en-US" sz="2000" dirty="0" smtClean="0">
                <a:latin typeface="楷体"/>
                <a:ea typeface="楷体"/>
                <a:cs typeface="楷体"/>
              </a:rPr>
              <a:t>）国内：结束</a:t>
            </a:r>
            <a:r>
              <a:rPr lang="en-US" altLang="zh-CN" sz="2000" dirty="0" smtClean="0">
                <a:latin typeface="楷体"/>
                <a:ea typeface="楷体"/>
                <a:cs typeface="楷体"/>
              </a:rPr>
              <a:t>10</a:t>
            </a:r>
            <a:r>
              <a:rPr lang="zh-CN" altLang="en-US" sz="2000" dirty="0" smtClean="0">
                <a:latin typeface="楷体"/>
                <a:ea typeface="楷体"/>
                <a:cs typeface="楷体"/>
              </a:rPr>
              <a:t>年国共对峙局面，建立抗日民族统一战线。中国人民的革命力量得到空前壮大，</a:t>
            </a:r>
            <a:r>
              <a:rPr lang="zh-CN" altLang="zh-CN" sz="2000" dirty="0" smtClean="0">
                <a:latin typeface="楷体"/>
                <a:ea typeface="楷体"/>
                <a:cs typeface="楷体"/>
              </a:rPr>
              <a:t>这</a:t>
            </a:r>
            <a:r>
              <a:rPr lang="zh-CN" altLang="zh-CN" sz="2000" dirty="0">
                <a:latin typeface="楷体"/>
                <a:ea typeface="楷体"/>
                <a:cs typeface="楷体"/>
              </a:rPr>
              <a:t>是抗日战争能坚持</a:t>
            </a:r>
            <a:r>
              <a:rPr lang="en-US" altLang="zh-CN" sz="2000" dirty="0">
                <a:latin typeface="楷体"/>
                <a:ea typeface="楷体"/>
                <a:cs typeface="楷体"/>
              </a:rPr>
              <a:t>14</a:t>
            </a:r>
            <a:r>
              <a:rPr lang="zh-CN" altLang="zh-CN" sz="2000" dirty="0">
                <a:latin typeface="楷体"/>
                <a:ea typeface="楷体"/>
                <a:cs typeface="楷体"/>
              </a:rPr>
              <a:t>年之久并最终取得胜</a:t>
            </a:r>
            <a:r>
              <a:rPr lang="zh-CN" altLang="zh-CN" sz="2000" dirty="0" smtClean="0">
                <a:latin typeface="楷体"/>
                <a:ea typeface="楷体"/>
                <a:cs typeface="楷体"/>
              </a:rPr>
              <a:t>利的重要保证</a:t>
            </a:r>
            <a:r>
              <a:rPr lang="zh-CN" altLang="zh-CN" sz="2000" dirty="0">
                <a:latin typeface="楷体"/>
                <a:ea typeface="楷体"/>
                <a:cs typeface="楷体"/>
              </a:rPr>
              <a:t>，</a:t>
            </a:r>
            <a:r>
              <a:rPr lang="zh-CN" altLang="en-US" sz="2000" dirty="0" smtClean="0">
                <a:latin typeface="楷体"/>
                <a:ea typeface="楷体"/>
                <a:cs typeface="楷体"/>
              </a:rPr>
              <a:t>挽救了民族危亡。</a:t>
            </a:r>
            <a:r>
              <a:rPr lang="zh-CN" altLang="zh-CN" sz="2000" dirty="0" smtClean="0">
                <a:latin typeface="楷体"/>
                <a:ea typeface="楷体"/>
                <a:cs typeface="楷体"/>
              </a:rPr>
              <a:t> </a:t>
            </a:r>
            <a:r>
              <a:rPr lang="zh-CN" altLang="en-US" sz="2000" dirty="0" smtClean="0">
                <a:latin typeface="楷体"/>
                <a:ea typeface="楷体"/>
                <a:cs typeface="楷体"/>
              </a:rPr>
              <a:t>中国共产党更加成熟，领导的革命力量得到空前发展，为新民主主义革命和建立新中国奠定了基础。</a:t>
            </a:r>
            <a:endParaRPr lang="en-US" altLang="zh-CN" sz="2000" dirty="0" smtClean="0">
              <a:latin typeface="楷体"/>
              <a:ea typeface="楷体"/>
              <a:cs typeface="楷体"/>
            </a:endParaRPr>
          </a:p>
          <a:p>
            <a:r>
              <a:rPr kumimoji="1" lang="en-US" altLang="zh-CN" sz="2000" dirty="0" smtClean="0">
                <a:latin typeface="楷体"/>
                <a:ea typeface="楷体"/>
                <a:cs typeface="楷体"/>
              </a:rPr>
              <a:t>   </a:t>
            </a:r>
            <a:r>
              <a:rPr kumimoji="1" lang="zh-CN" altLang="zh-CN" sz="2000" dirty="0" smtClean="0">
                <a:latin typeface="楷体"/>
                <a:ea typeface="楷体"/>
                <a:cs typeface="楷体"/>
              </a:rPr>
              <a:t>（</a:t>
            </a:r>
            <a:r>
              <a:rPr kumimoji="1" lang="en-US" altLang="zh-CN" sz="2000" dirty="0" smtClean="0">
                <a:latin typeface="楷体"/>
                <a:ea typeface="楷体"/>
                <a:cs typeface="楷体"/>
              </a:rPr>
              <a:t>2</a:t>
            </a:r>
            <a:r>
              <a:rPr kumimoji="1" lang="zh-CN" altLang="en-US" sz="2000" dirty="0" smtClean="0">
                <a:latin typeface="楷体"/>
                <a:ea typeface="楷体"/>
                <a:cs typeface="楷体"/>
              </a:rPr>
              <a:t>）国际：增强了世界反法西斯阵营的力量，推动了反法西斯战争的胜利的到来。</a:t>
            </a:r>
            <a:endParaRPr kumimoji="1" lang="zh-CN" altLang="en-US" sz="2000" dirty="0">
              <a:latin typeface="楷体"/>
              <a:ea typeface="楷体"/>
              <a:cs typeface="楷体"/>
            </a:endParaRPr>
          </a:p>
        </p:txBody>
      </p:sp>
    </p:spTree>
    <p:extLst>
      <p:ext uri="{BB962C8B-B14F-4D97-AF65-F5344CB8AC3E}">
        <p14:creationId xmlns:p14="http://schemas.microsoft.com/office/powerpoint/2010/main" val="1009211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05487" y="73551"/>
            <a:ext cx="1364476" cy="438582"/>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单元整合</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riangle 201"/>
          <p:cNvSpPr/>
          <p:nvPr/>
        </p:nvSpPr>
        <p:spPr>
          <a:xfrm rot="10800000">
            <a:off x="4267649" y="1878"/>
            <a:ext cx="655116" cy="290964"/>
          </a:xfrm>
          <a:prstGeom prst="triangl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cxnSp>
        <p:nvCxnSpPr>
          <p:cNvPr id="8" name="Straight Connector 200"/>
          <p:cNvCxnSpPr/>
          <p:nvPr/>
        </p:nvCxnSpPr>
        <p:spPr>
          <a:xfrm>
            <a:off x="4211496" y="968775"/>
            <a:ext cx="756951" cy="0"/>
          </a:xfrm>
          <a:prstGeom prst="line">
            <a:avLst/>
          </a:prstGeom>
          <a:ln>
            <a:solidFill>
              <a:srgbClr val="67BC2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t="93992" b="5138"/>
          <a:stretch>
            <a:fillRect/>
          </a:stretch>
        </p:blipFill>
        <p:spPr>
          <a:xfrm>
            <a:off x="-19109" y="6684187"/>
            <a:ext cx="9163109" cy="139297"/>
          </a:xfrm>
          <a:prstGeom prst="rect">
            <a:avLst/>
          </a:prstGeom>
          <a:effectLst>
            <a:outerShdw blurRad="50800" dist="38100" dir="2700000" algn="tl" rotWithShape="0">
              <a:prstClr val="black">
                <a:alpha val="40000"/>
              </a:prstClr>
            </a:outerShdw>
          </a:effectLst>
        </p:spPr>
      </p:pic>
      <p:sp>
        <p:nvSpPr>
          <p:cNvPr id="3" name="矩形 2">
            <a:extLst>
              <a:ext uri="{FF2B5EF4-FFF2-40B4-BE49-F238E27FC236}">
                <a16:creationId xmlns="" xmlns:a16="http://schemas.microsoft.com/office/drawing/2014/main" id="{C57F67E1-1309-4E29-ABBC-DEF617D0D7FE}"/>
              </a:ext>
            </a:extLst>
          </p:cNvPr>
          <p:cNvSpPr/>
          <p:nvPr/>
        </p:nvSpPr>
        <p:spPr>
          <a:xfrm>
            <a:off x="194145" y="1079838"/>
            <a:ext cx="8526809" cy="461665"/>
          </a:xfrm>
          <a:prstGeom prst="rect">
            <a:avLst/>
          </a:prstGeom>
        </p:spPr>
        <p:txBody>
          <a:bodyPr wrap="square">
            <a:spAutoFit/>
          </a:bodyPr>
          <a:lstStyle/>
          <a:p>
            <a:r>
              <a:rPr lang="zh-CN" altLang="en-US" sz="2400" b="1" dirty="0">
                <a:solidFill>
                  <a:srgbClr val="000000"/>
                </a:solidFill>
                <a:latin typeface="楷体" panose="02010609060101010101" pitchFamily="49" charset="-122"/>
                <a:ea typeface="楷体" panose="02010609060101010101" pitchFamily="49" charset="-122"/>
              </a:rPr>
              <a:t> </a:t>
            </a:r>
            <a:endParaRPr lang="zh-CN" altLang="en-US" sz="2400" b="1" dirty="0"/>
          </a:p>
        </p:txBody>
      </p:sp>
      <p:sp>
        <p:nvSpPr>
          <p:cNvPr id="9" name="矩形 1"/>
          <p:cNvSpPr/>
          <p:nvPr/>
        </p:nvSpPr>
        <p:spPr>
          <a:xfrm>
            <a:off x="706655" y="445559"/>
            <a:ext cx="7121988" cy="523216"/>
          </a:xfrm>
          <a:prstGeom prst="rect">
            <a:avLst/>
          </a:prstGeom>
          <a:noFill/>
          <a:ln w="9525">
            <a:noFill/>
          </a:ln>
        </p:spPr>
        <p:txBody>
          <a:bodyPr wrap="square" lIns="91437" tIns="45718" rIns="91437" bIns="45718" anchor="t">
            <a:spAutoFit/>
          </a:bodyPr>
          <a:lstStyle/>
          <a:p>
            <a:pPr algn="just" defTabSz="914400">
              <a:tabLst>
                <a:tab pos="2430780" algn="l"/>
              </a:tabLst>
            </a:pPr>
            <a:r>
              <a:rPr lang="zh-CN" altLang="zh-CN" sz="2800" b="1" dirty="0">
                <a:latin typeface="黑体" panose="02010609060101010101" pitchFamily="49" charset="-122"/>
                <a:ea typeface="黑体" panose="02010609060101010101" pitchFamily="49" charset="-122"/>
              </a:rPr>
              <a:t>抗战期间正面战场和敌后战场的区别与联系：</a:t>
            </a:r>
          </a:p>
        </p:txBody>
      </p:sp>
      <p:graphicFrame>
        <p:nvGraphicFramePr>
          <p:cNvPr id="10" name="表格 9"/>
          <p:cNvGraphicFramePr>
            <a:graphicFrameLocks noGrp="1"/>
          </p:cNvGraphicFramePr>
          <p:nvPr>
            <p:custDataLst>
              <p:tags r:id="rId1"/>
            </p:custDataLst>
            <p:extLst>
              <p:ext uri="{D42A27DB-BD31-4B8C-83A1-F6EECF244321}">
                <p14:modId xmlns:p14="http://schemas.microsoft.com/office/powerpoint/2010/main" val="256347262"/>
              </p:ext>
            </p:extLst>
          </p:nvPr>
        </p:nvGraphicFramePr>
        <p:xfrm>
          <a:off x="525982" y="1112722"/>
          <a:ext cx="8194972" cy="3654259"/>
        </p:xfrm>
        <a:graphic>
          <a:graphicData uri="http://schemas.openxmlformats.org/drawingml/2006/table">
            <a:tbl>
              <a:tblPr/>
              <a:tblGrid>
                <a:gridCol w="1305941"/>
                <a:gridCol w="3518124"/>
                <a:gridCol w="3370907"/>
              </a:tblGrid>
              <a:tr h="355763">
                <a:tc>
                  <a:txBody>
                    <a:bodyPr/>
                    <a:lstStyle/>
                    <a:p>
                      <a:pPr algn="r">
                        <a:lnSpc>
                          <a:spcPct val="15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战场</a:t>
                      </a:r>
                      <a:endParaRPr lang="zh-CN" sz="1600" kern="100" dirty="0">
                        <a:effectLst/>
                        <a:latin typeface="宋体" panose="02010600030101010101" pitchFamily="2" charset="-122"/>
                        <a:cs typeface="Courier New" panose="02070309020205020404"/>
                      </a:endParaRPr>
                    </a:p>
                    <a:p>
                      <a:pPr algn="just">
                        <a:lnSpc>
                          <a:spcPct val="15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项目　　</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国民党正面战场</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1600" kern="100">
                          <a:effectLst/>
                          <a:latin typeface="Times New Roman" panose="02020603050405020304"/>
                          <a:ea typeface="华文细黑" panose="02010600040101010101" charset="-122"/>
                          <a:cs typeface="Times New Roman" panose="02020603050405020304"/>
                        </a:rPr>
                        <a:t>中共敌后战场</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181">
                <a:tc>
                  <a:txBody>
                    <a:bodyPr/>
                    <a:lstStyle/>
                    <a:p>
                      <a:pPr algn="ctr">
                        <a:lnSpc>
                          <a:spcPct val="15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领导阶级</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蒋介石集团为代表的大地主大资产阶级</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1600" kern="100">
                          <a:effectLst/>
                          <a:latin typeface="Times New Roman" panose="02020603050405020304"/>
                          <a:ea typeface="华文细黑" panose="02010600040101010101" charset="-122"/>
                          <a:cs typeface="Times New Roman" panose="02020603050405020304"/>
                        </a:rPr>
                        <a:t>中国共产党为代表的无产阶级</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617">
                <a:tc>
                  <a:txBody>
                    <a:bodyPr/>
                    <a:lstStyle/>
                    <a:p>
                      <a:pPr algn="ctr">
                        <a:lnSpc>
                          <a:spcPct val="150000"/>
                        </a:lnSpc>
                        <a:spcAft>
                          <a:spcPts val="0"/>
                        </a:spcAft>
                        <a:tabLst>
                          <a:tab pos="2340610" algn="l"/>
                        </a:tabLst>
                      </a:pPr>
                      <a:r>
                        <a:rPr lang="zh-CN" sz="1600" kern="100">
                          <a:effectLst/>
                          <a:latin typeface="Times New Roman" panose="02020603050405020304"/>
                          <a:ea typeface="华文细黑" panose="02010600040101010101" charset="-122"/>
                          <a:cs typeface="Times New Roman" panose="02020603050405020304"/>
                        </a:rPr>
                        <a:t>阶级利益</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340610" algn="l"/>
                        </a:tabLst>
                      </a:pPr>
                      <a:r>
                        <a:rPr lang="zh-CN" sz="1600" kern="100" dirty="0">
                          <a:solidFill>
                            <a:srgbClr val="FF0000"/>
                          </a:solidFill>
                          <a:effectLst/>
                          <a:latin typeface="Times New Roman" panose="02020603050405020304"/>
                          <a:ea typeface="华文细黑" panose="02010600040101010101" charset="-122"/>
                          <a:cs typeface="Times New Roman" panose="02020603050405020304"/>
                        </a:rPr>
                        <a:t>代表大地主大资产阶级利益</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1600" kern="100" dirty="0">
                          <a:solidFill>
                            <a:srgbClr val="FF0000"/>
                          </a:solidFill>
                          <a:effectLst/>
                          <a:latin typeface="Times New Roman" panose="02020603050405020304"/>
                          <a:ea typeface="华文细黑" panose="02010600040101010101" charset="-122"/>
                          <a:cs typeface="Times New Roman" panose="02020603050405020304"/>
                        </a:rPr>
                        <a:t>代表中华民族的根本利益</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13">
                <a:tc>
                  <a:txBody>
                    <a:bodyPr/>
                    <a:lstStyle/>
                    <a:p>
                      <a:pPr algn="ctr">
                        <a:lnSpc>
                          <a:spcPct val="150000"/>
                        </a:lnSpc>
                        <a:spcAft>
                          <a:spcPts val="0"/>
                        </a:spcAft>
                        <a:tabLst>
                          <a:tab pos="2340610" algn="l"/>
                        </a:tabLst>
                      </a:pPr>
                      <a:r>
                        <a:rPr lang="zh-CN" sz="1600" kern="100">
                          <a:effectLst/>
                          <a:latin typeface="Times New Roman" panose="02020603050405020304"/>
                          <a:ea typeface="华文细黑" panose="02010600040101010101" charset="-122"/>
                          <a:cs typeface="Times New Roman" panose="02020603050405020304"/>
                        </a:rPr>
                        <a:t>战场范围</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国民党统治区</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敌后抗日根据地</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181">
                <a:tc>
                  <a:txBody>
                    <a:bodyPr/>
                    <a:lstStyle/>
                    <a:p>
                      <a:pPr algn="ctr">
                        <a:lnSpc>
                          <a:spcPct val="150000"/>
                        </a:lnSpc>
                        <a:spcAft>
                          <a:spcPts val="0"/>
                        </a:spcAft>
                        <a:tabLst>
                          <a:tab pos="2340610" algn="l"/>
                        </a:tabLst>
                      </a:pPr>
                      <a:r>
                        <a:rPr lang="zh-CN" sz="1600" kern="100">
                          <a:effectLst/>
                          <a:latin typeface="Times New Roman" panose="02020603050405020304"/>
                          <a:ea typeface="华文细黑" panose="02010600040101010101" charset="-122"/>
                          <a:cs typeface="Times New Roman" panose="02020603050405020304"/>
                        </a:rPr>
                        <a:t>路线</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340610" algn="l"/>
                        </a:tabLst>
                      </a:pPr>
                      <a:r>
                        <a:rPr lang="zh-CN" sz="1600" kern="100" dirty="0">
                          <a:solidFill>
                            <a:srgbClr val="FF0000"/>
                          </a:solidFill>
                          <a:effectLst/>
                          <a:latin typeface="Times New Roman" panose="02020603050405020304"/>
                          <a:ea typeface="华文细黑" panose="02010600040101010101" charset="-122"/>
                          <a:cs typeface="Times New Roman" panose="02020603050405020304"/>
                        </a:rPr>
                        <a:t>只单纯依靠政府和军队的片面抗战路线</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1600" kern="100" dirty="0">
                          <a:solidFill>
                            <a:srgbClr val="FF0000"/>
                          </a:solidFill>
                          <a:effectLst/>
                          <a:latin typeface="Times New Roman" panose="02020603050405020304"/>
                          <a:ea typeface="华文细黑" panose="02010600040101010101" charset="-122"/>
                          <a:cs typeface="Times New Roman" panose="02020603050405020304"/>
                        </a:rPr>
                        <a:t>依靠人民的全面抗战路线</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表格 10"/>
          <p:cNvGraphicFramePr>
            <a:graphicFrameLocks noGrp="1"/>
          </p:cNvGraphicFramePr>
          <p:nvPr>
            <p:custDataLst>
              <p:tags r:id="rId2"/>
            </p:custDataLst>
            <p:extLst>
              <p:ext uri="{D42A27DB-BD31-4B8C-83A1-F6EECF244321}">
                <p14:modId xmlns:p14="http://schemas.microsoft.com/office/powerpoint/2010/main" val="1285764409"/>
              </p:ext>
            </p:extLst>
          </p:nvPr>
        </p:nvGraphicFramePr>
        <p:xfrm>
          <a:off x="509436" y="4766981"/>
          <a:ext cx="8211518" cy="1404235"/>
        </p:xfrm>
        <a:graphic>
          <a:graphicData uri="http://schemas.openxmlformats.org/drawingml/2006/table">
            <a:tbl>
              <a:tblPr/>
              <a:tblGrid>
                <a:gridCol w="1305941"/>
                <a:gridCol w="3535166"/>
                <a:gridCol w="3370411"/>
              </a:tblGrid>
              <a:tr h="280847">
                <a:tc>
                  <a:txBody>
                    <a:bodyPr/>
                    <a:lstStyle/>
                    <a:p>
                      <a:pPr algn="ctr">
                        <a:lnSpc>
                          <a:spcPct val="10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作战方式</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以阵地防御战为主的正规战</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独立自主的游击战</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94">
                <a:tc>
                  <a:txBody>
                    <a:bodyPr/>
                    <a:lstStyle/>
                    <a:p>
                      <a:pPr algn="ctr">
                        <a:lnSpc>
                          <a:spcPct val="100000"/>
                        </a:lnSpc>
                        <a:spcAft>
                          <a:spcPts val="0"/>
                        </a:spcAft>
                        <a:tabLst>
                          <a:tab pos="2340610" algn="l"/>
                        </a:tabLst>
                      </a:pPr>
                      <a:r>
                        <a:rPr lang="zh-CN" sz="1600" kern="100" dirty="0">
                          <a:effectLst/>
                          <a:latin typeface="Times New Roman" panose="02020603050405020304"/>
                          <a:ea typeface="华文细黑" panose="02010600040101010101" charset="-122"/>
                          <a:cs typeface="Times New Roman" panose="02020603050405020304"/>
                        </a:rPr>
                        <a:t>战略地位</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00000"/>
                        </a:lnSpc>
                        <a:spcAft>
                          <a:spcPts val="0"/>
                        </a:spcAft>
                        <a:tabLst>
                          <a:tab pos="2340610" algn="l"/>
                        </a:tabLst>
                      </a:pPr>
                      <a:r>
                        <a:rPr lang="zh-CN" sz="1600" kern="100" dirty="0">
                          <a:solidFill>
                            <a:srgbClr val="FF0000"/>
                          </a:solidFill>
                          <a:effectLst/>
                          <a:latin typeface="Times New Roman" panose="02020603050405020304"/>
                          <a:ea typeface="华文细黑" panose="02010600040101010101" charset="-122"/>
                          <a:cs typeface="Times New Roman" panose="02020603050405020304"/>
                        </a:rPr>
                        <a:t>在战略防御阶段起主导作用，是抗战主战场</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00000"/>
                        </a:lnSpc>
                        <a:spcAft>
                          <a:spcPts val="0"/>
                        </a:spcAft>
                        <a:tabLst>
                          <a:tab pos="2340610" algn="l"/>
                        </a:tabLst>
                      </a:pPr>
                      <a:r>
                        <a:rPr lang="zh-CN" sz="1600" kern="100" spc="100" baseline="0" dirty="0">
                          <a:solidFill>
                            <a:srgbClr val="FF0000"/>
                          </a:solidFill>
                          <a:effectLst/>
                          <a:latin typeface="Times New Roman" panose="02020603050405020304"/>
                          <a:ea typeface="华文细黑" panose="02010600040101010101" charset="-122"/>
                          <a:cs typeface="Times New Roman" panose="02020603050405020304"/>
                        </a:rPr>
                        <a:t>抗战初期配合正面战场</a:t>
                      </a:r>
                      <a:r>
                        <a:rPr lang="zh-CN" sz="1600" kern="100" spc="100" baseline="0" dirty="0" smtClean="0">
                          <a:solidFill>
                            <a:srgbClr val="FF0000"/>
                          </a:solidFill>
                          <a:effectLst/>
                          <a:latin typeface="Times New Roman" panose="02020603050405020304"/>
                          <a:ea typeface="华文细黑" panose="02010600040101010101" charset="-122"/>
                          <a:cs typeface="Times New Roman" panose="02020603050405020304"/>
                        </a:rPr>
                        <a:t>，</a:t>
                      </a:r>
                      <a:endParaRPr lang="en-US" altLang="zh-CN" sz="1600" kern="100" spc="100" baseline="0" dirty="0" smtClean="0">
                        <a:solidFill>
                          <a:srgbClr val="FF0000"/>
                        </a:solidFill>
                        <a:effectLst/>
                        <a:latin typeface="Times New Roman" panose="02020603050405020304"/>
                        <a:ea typeface="华文细黑" panose="02010600040101010101" charset="-122"/>
                        <a:cs typeface="Times New Roman" panose="02020603050405020304"/>
                      </a:endParaRPr>
                    </a:p>
                    <a:p>
                      <a:pPr marL="71755" algn="l">
                        <a:lnSpc>
                          <a:spcPct val="100000"/>
                        </a:lnSpc>
                        <a:spcAft>
                          <a:spcPts val="0"/>
                        </a:spcAft>
                        <a:tabLst>
                          <a:tab pos="2340610" algn="l"/>
                        </a:tabLst>
                      </a:pPr>
                      <a:r>
                        <a:rPr lang="zh-CN" sz="1600" kern="100" baseline="0" dirty="0" smtClean="0">
                          <a:solidFill>
                            <a:srgbClr val="FF0000"/>
                          </a:solidFill>
                          <a:effectLst/>
                          <a:latin typeface="Times New Roman" panose="02020603050405020304"/>
                          <a:ea typeface="华文细黑" panose="02010600040101010101" charset="-122"/>
                          <a:cs typeface="Times New Roman" panose="02020603050405020304"/>
                        </a:rPr>
                        <a:t>抗战</a:t>
                      </a:r>
                      <a:r>
                        <a:rPr lang="zh-CN" sz="1600" kern="100" baseline="0" dirty="0">
                          <a:solidFill>
                            <a:srgbClr val="FF0000"/>
                          </a:solidFill>
                          <a:effectLst/>
                          <a:latin typeface="Times New Roman" panose="02020603050405020304"/>
                          <a:ea typeface="华文细黑" panose="02010600040101010101" charset="-122"/>
                          <a:cs typeface="Times New Roman" panose="02020603050405020304"/>
                        </a:rPr>
                        <a:t>后期成为抗战的主战场</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94">
                <a:tc>
                  <a:txBody>
                    <a:bodyPr/>
                    <a:lstStyle/>
                    <a:p>
                      <a:pPr algn="ctr">
                        <a:lnSpc>
                          <a:spcPct val="100000"/>
                        </a:lnSpc>
                        <a:spcAft>
                          <a:spcPts val="0"/>
                        </a:spcAft>
                        <a:tabLst>
                          <a:tab pos="2340610" algn="l"/>
                        </a:tabLst>
                      </a:pPr>
                      <a:r>
                        <a:rPr lang="zh-CN" sz="1600" kern="100">
                          <a:effectLst/>
                          <a:latin typeface="Times New Roman" panose="02020603050405020304"/>
                          <a:ea typeface="华文细黑" panose="02010600040101010101" charset="-122"/>
                          <a:cs typeface="Times New Roman" panose="02020603050405020304"/>
                        </a:rPr>
                        <a:t>联系</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algn="l">
                        <a:lnSpc>
                          <a:spcPct val="100000"/>
                        </a:lnSpc>
                        <a:spcAft>
                          <a:spcPts val="0"/>
                        </a:spcAft>
                        <a:tabLst>
                          <a:tab pos="2340610" algn="l"/>
                        </a:tabLst>
                      </a:pPr>
                      <a:r>
                        <a:rPr lang="zh-CN" sz="1600" kern="100" dirty="0">
                          <a:solidFill>
                            <a:srgbClr val="FF0000"/>
                          </a:solidFill>
                          <a:effectLst/>
                          <a:latin typeface="Times New Roman" panose="02020603050405020304"/>
                          <a:ea typeface="华文细黑" panose="02010600040101010101" charset="-122"/>
                          <a:cs typeface="Times New Roman" panose="02020603050405020304"/>
                        </a:rPr>
                        <a:t>两个战场是相互依存、互相协同、互相配合的关系，都是全民族抗战的重要组成部分，都为中华民族的抗战作出了重要贡献，不应该割裂与对立起来</a:t>
                      </a:r>
                    </a:p>
                  </a:txBody>
                  <a:tcPr marL="38582" marR="3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bl>
          </a:graphicData>
        </a:graphic>
      </p:graphicFrame>
    </p:spTree>
    <p:extLst>
      <p:ext uri="{BB962C8B-B14F-4D97-AF65-F5344CB8AC3E}">
        <p14:creationId xmlns:p14="http://schemas.microsoft.com/office/powerpoint/2010/main" val="2235353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431788" cy="4525963"/>
          </a:xfrm>
        </p:spPr>
        <p:txBody>
          <a:bodyPr>
            <a:normAutofit fontScale="85000" lnSpcReduction="20000"/>
          </a:bodyPr>
          <a:lstStyle/>
          <a:p>
            <a:pPr marL="0" indent="0">
              <a:buNone/>
            </a:pPr>
            <a:r>
              <a:rPr kumimoji="1" lang="zh-CN" altLang="en-US" sz="2600" dirty="0" smtClean="0">
                <a:latin typeface="楷体"/>
                <a:ea typeface="楷体"/>
                <a:cs typeface="楷体"/>
              </a:rPr>
              <a:t>    （</a:t>
            </a:r>
            <a:r>
              <a:rPr kumimoji="1" lang="en-US" altLang="zh-CN" sz="2600" dirty="0" smtClean="0">
                <a:latin typeface="楷体"/>
                <a:ea typeface="楷体"/>
                <a:cs typeface="楷体"/>
              </a:rPr>
              <a:t>1</a:t>
            </a:r>
            <a:r>
              <a:rPr kumimoji="1" lang="zh-CN" altLang="en-US" sz="2600" dirty="0" smtClean="0">
                <a:latin typeface="楷体"/>
                <a:ea typeface="楷体"/>
                <a:cs typeface="楷体"/>
              </a:rPr>
              <a:t>）抗战初期，在正面战场接连失</a:t>
            </a:r>
            <a:r>
              <a:rPr kumimoji="1" lang="zh-CN" altLang="en-US" sz="2600" dirty="0">
                <a:latin typeface="楷体"/>
                <a:ea typeface="楷体"/>
                <a:cs typeface="楷体"/>
              </a:rPr>
              <a:t>利的情况下，八路军、新四军建立多个敌后抗日根据地，根据不同地形特点，采取地道战、地雷战、夜袭战、麻雀战等游击战法。战略上配合了正面战场作战，牵制了在华日军一半以上的兵力。</a:t>
            </a:r>
          </a:p>
          <a:p>
            <a:pPr marL="0" indent="0" algn="just">
              <a:lnSpc>
                <a:spcPct val="125000"/>
              </a:lnSpc>
              <a:spcBef>
                <a:spcPts val="0"/>
              </a:spcBef>
              <a:spcAft>
                <a:spcPts val="0"/>
              </a:spcAft>
              <a:buNone/>
            </a:pPr>
            <a:r>
              <a:rPr lang="zh-CN" altLang="en-US" sz="2600" dirty="0" smtClean="0">
                <a:latin typeface="楷体"/>
                <a:ea typeface="楷体"/>
                <a:cs typeface="楷体"/>
              </a:rPr>
              <a:t>    （</a:t>
            </a:r>
            <a:r>
              <a:rPr lang="en-US" altLang="zh-CN" sz="2600" dirty="0" smtClean="0">
                <a:latin typeface="楷体"/>
                <a:ea typeface="楷体"/>
                <a:cs typeface="楷体"/>
              </a:rPr>
              <a:t>2</a:t>
            </a:r>
            <a:r>
              <a:rPr lang="zh-CN" altLang="en-US" sz="2600" dirty="0" smtClean="0">
                <a:latin typeface="楷体"/>
                <a:ea typeface="楷体"/>
                <a:cs typeface="楷体"/>
              </a:rPr>
              <a:t>）</a:t>
            </a:r>
            <a:r>
              <a:rPr lang="zh-CN" altLang="zh-CN" sz="2600" dirty="0" smtClean="0">
                <a:latin typeface="楷体"/>
                <a:ea typeface="楷体"/>
                <a:cs typeface="楷体"/>
              </a:rPr>
              <a:t>敌后战场从</a:t>
            </a:r>
            <a:r>
              <a:rPr lang="zh-CN" altLang="zh-CN" sz="2600" dirty="0">
                <a:latin typeface="楷体"/>
                <a:ea typeface="楷体"/>
                <a:cs typeface="楷体"/>
              </a:rPr>
              <a:t>1941年后上升为中国抗战的主战场，成为中国抗日的重心。</a:t>
            </a:r>
          </a:p>
          <a:p>
            <a:pPr marL="0" indent="0" algn="just">
              <a:lnSpc>
                <a:spcPct val="125000"/>
              </a:lnSpc>
              <a:spcBef>
                <a:spcPts val="0"/>
              </a:spcBef>
              <a:spcAft>
                <a:spcPts val="0"/>
              </a:spcAft>
              <a:buNone/>
            </a:pPr>
            <a:r>
              <a:rPr lang="en-US" altLang="zh-CN" sz="2600" dirty="0" smtClean="0">
                <a:latin typeface="楷体"/>
                <a:ea typeface="楷体"/>
                <a:cs typeface="楷体"/>
              </a:rPr>
              <a:t>    </a:t>
            </a:r>
            <a:r>
              <a:rPr lang="zh-CN" altLang="zh-CN" sz="2600" dirty="0" smtClean="0">
                <a:latin typeface="楷体"/>
                <a:ea typeface="楷体"/>
                <a:cs typeface="楷体"/>
              </a:rPr>
              <a:t>（</a:t>
            </a:r>
            <a:r>
              <a:rPr lang="en-US" altLang="zh-CN" sz="2600" dirty="0" smtClean="0">
                <a:latin typeface="楷体"/>
                <a:ea typeface="楷体"/>
                <a:cs typeface="楷体"/>
              </a:rPr>
              <a:t>3</a:t>
            </a:r>
            <a:r>
              <a:rPr lang="zh-CN" altLang="en-US" sz="2600" dirty="0" smtClean="0">
                <a:latin typeface="楷体"/>
                <a:ea typeface="楷体"/>
                <a:cs typeface="楷体"/>
              </a:rPr>
              <a:t>）</a:t>
            </a:r>
            <a:r>
              <a:rPr lang="zh-CN" altLang="zh-CN" sz="2600" dirty="0" smtClean="0">
                <a:latin typeface="楷体"/>
                <a:ea typeface="楷体"/>
                <a:cs typeface="楷体"/>
              </a:rPr>
              <a:t>敌后解放区战场</a:t>
            </a:r>
            <a:r>
              <a:rPr lang="zh-CN" altLang="zh-CN" sz="2600" dirty="0">
                <a:latin typeface="楷体"/>
                <a:ea typeface="楷体"/>
                <a:cs typeface="楷体"/>
              </a:rPr>
              <a:t>是中国抗日战争大反攻的战略出发地和争取抗战最后胜利的战略基地。</a:t>
            </a:r>
          </a:p>
          <a:p>
            <a:pPr marL="0" indent="0" algn="just">
              <a:lnSpc>
                <a:spcPct val="125000"/>
              </a:lnSpc>
              <a:spcBef>
                <a:spcPts val="0"/>
              </a:spcBef>
              <a:spcAft>
                <a:spcPts val="0"/>
              </a:spcAft>
              <a:buNone/>
            </a:pPr>
            <a:r>
              <a:rPr lang="en-US" altLang="zh-CN" sz="2600" dirty="0" smtClean="0">
                <a:latin typeface="楷体"/>
                <a:ea typeface="楷体"/>
                <a:cs typeface="楷体"/>
              </a:rPr>
              <a:t>    </a:t>
            </a:r>
            <a:r>
              <a:rPr lang="zh-CN" altLang="zh-CN" sz="2600" dirty="0" smtClean="0">
                <a:latin typeface="楷体"/>
                <a:ea typeface="楷体"/>
                <a:cs typeface="楷体"/>
              </a:rPr>
              <a:t>（</a:t>
            </a:r>
            <a:r>
              <a:rPr lang="en-US" altLang="zh-CN" sz="2600" dirty="0" smtClean="0">
                <a:latin typeface="楷体"/>
                <a:ea typeface="楷体"/>
                <a:cs typeface="楷体"/>
              </a:rPr>
              <a:t>4</a:t>
            </a:r>
            <a:r>
              <a:rPr lang="zh-CN" altLang="en-US" sz="2600" dirty="0" smtClean="0">
                <a:latin typeface="楷体"/>
                <a:ea typeface="楷体"/>
                <a:cs typeface="楷体"/>
              </a:rPr>
              <a:t>）</a:t>
            </a:r>
            <a:r>
              <a:rPr lang="zh-CN" altLang="zh-CN" sz="2600" dirty="0" smtClean="0">
                <a:latin typeface="楷体"/>
                <a:ea typeface="楷体"/>
                <a:cs typeface="楷体"/>
              </a:rPr>
              <a:t>实行了正确</a:t>
            </a:r>
            <a:r>
              <a:rPr lang="zh-CN" altLang="zh-CN" sz="2600" dirty="0">
                <a:latin typeface="楷体"/>
                <a:ea typeface="楷体"/>
                <a:cs typeface="楷体"/>
              </a:rPr>
              <a:t>的政策，建立抗日民主政府，组织各种群众抗日团体，充分调动和发挥广大人民群众抗战的积极性、创造性。对坚持敌后抗战，夺取抗战胜利，起了决定性作用。</a:t>
            </a:r>
          </a:p>
          <a:p>
            <a:pPr marL="0" indent="0" algn="just">
              <a:lnSpc>
                <a:spcPct val="125000"/>
              </a:lnSpc>
              <a:spcBef>
                <a:spcPts val="0"/>
              </a:spcBef>
              <a:spcAft>
                <a:spcPts val="0"/>
              </a:spcAft>
              <a:buNone/>
            </a:pPr>
            <a:r>
              <a:rPr lang="en-US" altLang="zh-CN" sz="2600" dirty="0" smtClean="0">
                <a:latin typeface="楷体"/>
                <a:ea typeface="楷体"/>
                <a:cs typeface="楷体"/>
              </a:rPr>
              <a:t>    </a:t>
            </a:r>
            <a:r>
              <a:rPr lang="zh-CN" altLang="zh-CN" sz="2600" dirty="0" smtClean="0">
                <a:latin typeface="楷体"/>
                <a:ea typeface="楷体"/>
                <a:cs typeface="楷体"/>
              </a:rPr>
              <a:t>（</a:t>
            </a:r>
            <a:r>
              <a:rPr lang="en-US" altLang="zh-CN" sz="2600" dirty="0" smtClean="0">
                <a:latin typeface="楷体"/>
                <a:ea typeface="楷体"/>
                <a:cs typeface="楷体"/>
              </a:rPr>
              <a:t>5</a:t>
            </a:r>
            <a:r>
              <a:rPr lang="zh-CN" altLang="en-US" sz="2600" dirty="0" smtClean="0">
                <a:latin typeface="楷体"/>
                <a:ea typeface="楷体"/>
                <a:cs typeface="楷体"/>
              </a:rPr>
              <a:t>）</a:t>
            </a:r>
            <a:r>
              <a:rPr lang="zh-CN" altLang="zh-CN" sz="2600" dirty="0" smtClean="0">
                <a:latin typeface="楷体"/>
                <a:ea typeface="楷体"/>
                <a:cs typeface="楷体"/>
              </a:rPr>
              <a:t>实行主力军</a:t>
            </a:r>
            <a:r>
              <a:rPr lang="zh-CN" altLang="zh-CN" sz="2600" dirty="0">
                <a:latin typeface="楷体"/>
                <a:ea typeface="楷体"/>
                <a:cs typeface="楷体"/>
              </a:rPr>
              <a:t>、地方军和民兵游击队三结合的武装力量体制，是人民军队在抗战中大发展的一条成功经验。</a:t>
            </a:r>
          </a:p>
          <a:p>
            <a:pPr marL="0" indent="0">
              <a:buNone/>
            </a:pPr>
            <a:endParaRPr kumimoji="1" lang="zh-CN" altLang="en-US" dirty="0"/>
          </a:p>
          <a:p>
            <a:pPr marL="0" indent="0">
              <a:buNone/>
            </a:pPr>
            <a:endParaRPr kumimoji="1" lang="zh-CN" altLang="en-US" dirty="0"/>
          </a:p>
        </p:txBody>
      </p:sp>
      <p:sp>
        <p:nvSpPr>
          <p:cNvPr id="4" name="标题 1"/>
          <p:cNvSpPr>
            <a:spLocks noGrp="1"/>
          </p:cNvSpPr>
          <p:nvPr>
            <p:ph type="title"/>
          </p:nvPr>
        </p:nvSpPr>
        <p:spPr>
          <a:xfrm>
            <a:off x="457200" y="274638"/>
            <a:ext cx="8431788" cy="870531"/>
          </a:xfrm>
        </p:spPr>
        <p:txBody>
          <a:bodyPr>
            <a:normAutofit/>
          </a:bodyPr>
          <a:lstStyle/>
          <a:p>
            <a:pPr algn="l"/>
            <a:r>
              <a:rPr lang="zh-CN" altLang="en-US" sz="2800" b="1" dirty="0" smtClean="0"/>
              <a:t>课标：</a:t>
            </a:r>
            <a:r>
              <a:rPr lang="zh-CN" altLang="zh-CN" sz="2800" b="1" dirty="0" smtClean="0"/>
              <a:t>认识中国共产</a:t>
            </a:r>
            <a:r>
              <a:rPr lang="zh-CN" altLang="zh-CN" sz="2800" b="1" dirty="0"/>
              <a:t>党是全民族团结抗战的中流砥柱</a:t>
            </a:r>
            <a:r>
              <a:rPr lang="zh-CN" altLang="zh-CN" sz="2800" dirty="0"/>
              <a:t> </a:t>
            </a:r>
            <a:endParaRPr kumimoji="1" lang="zh-CN" altLang="en-US" sz="2800" dirty="0"/>
          </a:p>
        </p:txBody>
      </p:sp>
    </p:spTree>
    <p:extLst>
      <p:ext uri="{BB962C8B-B14F-4D97-AF65-F5344CB8AC3E}">
        <p14:creationId xmlns:p14="http://schemas.microsoft.com/office/powerpoint/2010/main" val="176347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8146" name="Group 2"/>
          <p:cNvGraphicFramePr>
            <a:graphicFrameLocks noGrp="1"/>
          </p:cNvGraphicFramePr>
          <p:nvPr>
            <p:ph idx="4294967295"/>
            <p:extLst>
              <p:ext uri="{D42A27DB-BD31-4B8C-83A1-F6EECF244321}">
                <p14:modId xmlns:p14="http://schemas.microsoft.com/office/powerpoint/2010/main" val="3528690259"/>
              </p:ext>
            </p:extLst>
          </p:nvPr>
        </p:nvGraphicFramePr>
        <p:xfrm>
          <a:off x="831533" y="2400930"/>
          <a:ext cx="7485261" cy="3388298"/>
        </p:xfrm>
        <a:graphic>
          <a:graphicData uri="http://schemas.openxmlformats.org/drawingml/2006/table">
            <a:tbl>
              <a:tblPr/>
              <a:tblGrid>
                <a:gridCol w="1624706"/>
                <a:gridCol w="1961477"/>
                <a:gridCol w="1823574"/>
                <a:gridCol w="2075504"/>
              </a:tblGrid>
              <a:tr h="512899">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4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Times New Roman" panose="02020603050405020304" pitchFamily="18" charset="0"/>
                        </a:rPr>
                        <a:t>战场名称</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4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Times New Roman" panose="02020603050405020304" pitchFamily="18" charset="0"/>
                        </a:rPr>
                        <a:t>开始时间</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400" b="1" i="0" u="none" strike="noStrike" cap="none" normalizeH="0" baseline="0" dirty="0" smtClean="0">
                          <a:ln>
                            <a:noFill/>
                          </a:ln>
                          <a:solidFill>
                            <a:srgbClr val="FF3399"/>
                          </a:solidFill>
                          <a:effectLst/>
                          <a:latin typeface="Times New Roman" panose="02020603050405020304" pitchFamily="18" charset="0"/>
                          <a:ea typeface="宋体" panose="02010600030101010101" pitchFamily="2" charset="-122"/>
                          <a:cs typeface="Times New Roman" panose="02020603050405020304" pitchFamily="18" charset="0"/>
                        </a:rPr>
                        <a:t>终止时间</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400" b="1" i="0" u="none" strike="noStrike" cap="none" normalizeH="0" baseline="0" smtClean="0">
                          <a:ln>
                            <a:noFill/>
                          </a:ln>
                          <a:solidFill>
                            <a:srgbClr val="FF3399"/>
                          </a:solidFill>
                          <a:effectLst/>
                          <a:latin typeface="Times New Roman" panose="02020603050405020304" pitchFamily="18" charset="0"/>
                          <a:ea typeface="宋体" panose="02010600030101010101" pitchFamily="2" charset="-122"/>
                          <a:cs typeface="Times New Roman" panose="02020603050405020304" pitchFamily="18" charset="0"/>
                        </a:rPr>
                        <a:t>小计</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410">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000" b="1" i="0" u="none" strike="noStrike" cap="none" normalizeH="0" baseline="0" smtClean="0">
                          <a:ln>
                            <a:noFill/>
                          </a:ln>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欧洲战场</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1939</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个月零</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321">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000" b="1" i="0" u="none" strike="noStrike" cap="none" normalizeH="0" baseline="0" smtClean="0">
                          <a:ln>
                            <a:noFill/>
                          </a:ln>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苏德战场</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1941</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22</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1945</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个月</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2431">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000" b="1" i="0" u="none" strike="noStrike" cap="none" normalizeH="0" baseline="0" smtClean="0">
                          <a:ln>
                            <a:noFill/>
                          </a:ln>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太平洋战场</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1941</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1945</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个月</a:t>
                      </a:r>
                      <a:r>
                        <a:rPr kumimoji="0" lang="en-US" altLang="zh-CN"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26</a:t>
                      </a: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32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000" b="1" i="0" u="none" strike="noStrike" cap="none" normalizeH="0" baseline="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中国战场</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1931</a:t>
                      </a:r>
                      <a:r>
                        <a:rPr kumimoji="0" lang="zh-CN" altLang="en-US" sz="2000" b="1" i="0" u="none" strike="noStrike" cap="none" normalizeH="0" baseline="0" dirty="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dirty="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zh-CN" altLang="en-US" sz="2000" b="1" i="0" u="none" strike="noStrike" cap="none" normalizeH="0" baseline="0" dirty="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dirty="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18</a:t>
                      </a:r>
                      <a:r>
                        <a:rPr kumimoji="0" lang="zh-CN" altLang="en-US" sz="2000" b="1" i="0" u="none" strike="noStrike" cap="none" normalizeH="0" baseline="0" dirty="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1945</a:t>
                      </a:r>
                      <a:r>
                        <a:rPr kumimoji="0" lang="zh-CN" altLang="en-US"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zh-CN" altLang="en-US"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13</a:t>
                      </a:r>
                      <a:r>
                        <a:rPr kumimoji="0" lang="zh-CN" altLang="en-US"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11</a:t>
                      </a:r>
                      <a:r>
                        <a:rPr kumimoji="0" lang="zh-CN" altLang="en-US"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个月</a:t>
                      </a:r>
                      <a:r>
                        <a:rPr kumimoji="0" lang="en-US" altLang="zh-CN"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16</a:t>
                      </a:r>
                      <a:r>
                        <a:rPr kumimoji="0" lang="zh-CN" altLang="en-US" sz="2000" b="1" i="0" u="none" strike="noStrike" cap="none" normalizeH="0" baseline="0" smtClean="0">
                          <a:ln>
                            <a:noFill/>
                          </a:ln>
                          <a:solidFill>
                            <a:srgbClr val="FF6600"/>
                          </a:solidFill>
                          <a:effectLst/>
                          <a:latin typeface="Times New Roman" panose="02020603050405020304" pitchFamily="18" charset="0"/>
                          <a:ea typeface="宋体" panose="02010600030101010101" pitchFamily="2" charset="-122"/>
                          <a:cs typeface="Times New Roman" panose="02020603050405020304" pitchFamily="18" charset="0"/>
                        </a:rPr>
                        <a:t>天</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17">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zh-CN" altLang="en-US" sz="2000" b="1" i="0" u="none" strike="noStrike" cap="none" normalizeH="0" baseline="0" smtClean="0">
                          <a:ln>
                            <a:noFill/>
                          </a:ln>
                          <a:solidFill>
                            <a:srgbClr val="0033CC"/>
                          </a:solidFill>
                          <a:effectLst/>
                          <a:latin typeface="Verdana" panose="020B0604030504040204" pitchFamily="34" charset="0"/>
                          <a:ea typeface="宋体" panose="02010600030101010101" pitchFamily="2" charset="-122"/>
                        </a:rPr>
                        <a:t>苏对日作战</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1945</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1945</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月</a:t>
                      </a:r>
                      <a:r>
                        <a:rPr kumimoji="0" lang="en-US" altLang="zh-CN"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日</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Verdana" panose="020B0604030504040204" pitchFamily="34" charset="0"/>
                          <a:ea typeface="宋体" panose="02010600030101010101" pitchFamily="2" charset="-122"/>
                        </a:rPr>
                        <a:t>25</a:t>
                      </a:r>
                      <a:r>
                        <a:rPr kumimoji="0" lang="zh-CN" altLang="en-US" sz="2000" b="1" i="0" u="none" strike="noStrike" cap="none" normalizeH="0" baseline="0" dirty="0" smtClean="0">
                          <a:ln>
                            <a:noFill/>
                          </a:ln>
                          <a:solidFill>
                            <a:schemeClr val="tx1"/>
                          </a:solidFill>
                          <a:effectLst/>
                          <a:latin typeface="Verdana" panose="020B0604030504040204" pitchFamily="34" charset="0"/>
                          <a:ea typeface="宋体" panose="02010600030101010101" pitchFamily="2" charset="-122"/>
                        </a:rPr>
                        <a:t>天</a:t>
                      </a: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8183" name="Text Box 39"/>
          <p:cNvSpPr txBox="1"/>
          <p:nvPr/>
        </p:nvSpPr>
        <p:spPr>
          <a:xfrm>
            <a:off x="1536958" y="1506240"/>
            <a:ext cx="5886450" cy="583565"/>
          </a:xfrm>
          <a:prstGeom prst="rect">
            <a:avLst/>
          </a:prstGeom>
          <a:noFill/>
          <a:ln w="9525">
            <a:noFill/>
          </a:ln>
        </p:spPr>
        <p:txBody>
          <a:bodyPr anchor="t">
            <a:spAutoFit/>
          </a:bodyPr>
          <a:lstStyle/>
          <a:p>
            <a:pPr algn="ctr"/>
            <a:r>
              <a:rPr lang="zh-CN" altLang="en-US" sz="3200" dirty="0">
                <a:solidFill>
                  <a:schemeClr val="tx2"/>
                </a:solidFill>
                <a:latin typeface="Arial" panose="020B0604020202020204" pitchFamily="34" charset="0"/>
                <a:ea typeface="宋体" panose="02010600030101010101" pitchFamily="2" charset="-122"/>
              </a:rPr>
              <a:t>世界反法西斯战争时间统计简表</a:t>
            </a:r>
          </a:p>
        </p:txBody>
      </p:sp>
      <p:sp>
        <p:nvSpPr>
          <p:cNvPr id="79913" name="Text Box 41"/>
          <p:cNvSpPr txBox="1"/>
          <p:nvPr/>
        </p:nvSpPr>
        <p:spPr>
          <a:xfrm>
            <a:off x="249808" y="260351"/>
            <a:ext cx="8514276" cy="954107"/>
          </a:xfrm>
          <a:prstGeom prst="rect">
            <a:avLst/>
          </a:prstGeom>
          <a:noFill/>
          <a:ln w="9525">
            <a:noFill/>
          </a:ln>
        </p:spPr>
        <p:txBody>
          <a:bodyPr wrap="square" anchor="t">
            <a:spAutoFit/>
          </a:bodyPr>
          <a:lstStyle/>
          <a:p>
            <a:r>
              <a:rPr lang="zh-CN" altLang="en-US" sz="2800" b="1" dirty="0" smtClean="0">
                <a:latin typeface="Arial" panose="020B0604020202020204" pitchFamily="34" charset="0"/>
                <a:ea typeface="宋体" panose="02010600030101010101" pitchFamily="2" charset="-122"/>
              </a:rPr>
              <a:t>问题探究</a:t>
            </a:r>
            <a:r>
              <a:rPr lang="en-US" altLang="zh-CN" sz="2800" b="1" dirty="0" smtClean="0">
                <a:latin typeface="Arial" panose="020B0604020202020204" pitchFamily="34" charset="0"/>
                <a:ea typeface="宋体" panose="02010600030101010101" pitchFamily="2" charset="-122"/>
              </a:rPr>
              <a:t>:</a:t>
            </a:r>
          </a:p>
          <a:p>
            <a:r>
              <a:rPr lang="zh-CN" altLang="en-US" sz="2800" b="1" dirty="0" smtClean="0">
                <a:latin typeface="Arial" panose="020B0604020202020204" pitchFamily="34" charset="0"/>
                <a:ea typeface="宋体" panose="02010600030101010101" pitchFamily="2" charset="-122"/>
              </a:rPr>
              <a:t>（课标）抗日战争的历史地位和意义？</a:t>
            </a:r>
            <a:endParaRPr lang="zh-CN" altLang="en-US" sz="2800" b="1"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7802794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818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18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8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ccc6d833-5d3f-47eb-b8fe-050e1017a3b7}"/>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149ae5e9-e984-4297-a36c-96e4a5ecb485}"/>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1168"/>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795</TotalTime>
  <Words>1169</Words>
  <Application>Microsoft Office PowerPoint</Application>
  <PresentationFormat>全屏显示(4:3)</PresentationFormat>
  <Paragraphs>131</Paragraphs>
  <Slides>13</Slides>
  <Notes>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15" baseType="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课标：认识中国共产党是全民族团结抗战的中流砥柱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 apple</dc:creator>
  <cp:lastModifiedBy>user</cp:lastModifiedBy>
  <cp:revision>41</cp:revision>
  <dcterms:created xsi:type="dcterms:W3CDTF">2020-03-14T07:11:03Z</dcterms:created>
  <dcterms:modified xsi:type="dcterms:W3CDTF">2020-03-28T00:40:43Z</dcterms:modified>
</cp:coreProperties>
</file>