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1" r:id="rId2"/>
    <p:sldId id="257" r:id="rId3"/>
    <p:sldId id="272" r:id="rId4"/>
    <p:sldId id="265" r:id="rId5"/>
    <p:sldId id="274" r:id="rId6"/>
    <p:sldId id="266" r:id="rId7"/>
    <p:sldId id="269" r:id="rId8"/>
    <p:sldId id="264" r:id="rId9"/>
    <p:sldId id="267" r:id="rId10"/>
    <p:sldId id="263" r:id="rId11"/>
    <p:sldId id="262" r:id="rId12"/>
    <p:sldId id="258" r:id="rId13"/>
    <p:sldId id="268" r:id="rId14"/>
    <p:sldId id="273" r:id="rId15"/>
    <p:sldId id="270" r:id="rId16"/>
    <p:sldId id="271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B8CBB-2C8D-421D-B038-0AD50D3937E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F4FAC-E55A-479E-B9CA-4411F7B52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83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7375" y="612775"/>
            <a:ext cx="5446713" cy="30638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305C3FF-E2CE-43E7-A106-CC420741B2C8}" type="datetimeFigureOut">
              <a:rPr lang="zh-CN" altLang="en-US" smtClean="0"/>
              <a:pPr/>
              <a:t>2020/3/27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32D347A-F564-4191-B6F4-F2CC2C90F8D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unit6%20lesson2\unit6%20lesson2(1)\&#35838;&#20214;\UNIT%206%20LESSON%202%206.3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unit6%20lesson2\unit6%20lesson2(1)\&#35838;&#20214;\UNIT%206%20LESSON%202%206.3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2987824" y="1923678"/>
            <a:ext cx="5965991" cy="512321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“令人敬佩的人” 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Listening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17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170" dirty="0">
                <a:latin typeface="微软雅黑" charset="-122"/>
                <a:ea typeface="微软雅黑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spc="170" dirty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170" dirty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170" dirty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170" dirty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7884" y="36433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朝阳外国语学校  梁丹丹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285852" y="0"/>
            <a:ext cx="8534400" cy="926386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 smtClean="0"/>
              <a:t>Listen again. Complete the answers to the questions </a:t>
            </a:r>
            <a:br>
              <a:rPr lang="en-US" altLang="zh-CN" sz="2400" dirty="0" smtClean="0"/>
            </a:br>
            <a:r>
              <a:rPr lang="en-US" altLang="zh-CN" sz="2400" dirty="0" smtClean="0"/>
              <a:t>about Martin Luther King.</a:t>
            </a:r>
            <a:endParaRPr lang="zh-CN" altLang="en-US" sz="24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2844" y="1071553"/>
          <a:ext cx="8858312" cy="39290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28892"/>
                <a:gridCol w="6429420"/>
              </a:tblGrid>
              <a:tr h="54110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Martin</a:t>
                      </a:r>
                      <a:r>
                        <a:rPr lang="en-US" altLang="zh-CN" sz="2400" baseline="0" dirty="0" smtClean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 Luther King</a:t>
                      </a:r>
                      <a:endParaRPr lang="zh-CN" altLang="en-US" sz="2400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801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What did</a:t>
                      </a:r>
                      <a:r>
                        <a:rPr lang="en-US" altLang="zh-CN" baseline="0" dirty="0" smtClean="0"/>
                        <a:t> he suffer?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He suffered_____________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61762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_____________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He organized____________</a:t>
                      </a:r>
                    </a:p>
                    <a:p>
                      <a:endParaRPr lang="en-US" altLang="zh-CN" dirty="0" smtClean="0"/>
                    </a:p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He helped black people____________</a:t>
                      </a:r>
                    </a:p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68211">
                <a:tc>
                  <a:txBody>
                    <a:bodyPr/>
                    <a:lstStyle/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_____________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He received _____________</a:t>
                      </a:r>
                    </a:p>
                    <a:p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He inspired</a:t>
                      </a:r>
                      <a:r>
                        <a:rPr lang="en-US" altLang="zh-CN" baseline="0" dirty="0" smtClean="0"/>
                        <a:t> people around the world______________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4288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did he do?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85763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 did he achieve?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86182" y="157161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racial discrimination.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2143122"/>
            <a:ext cx="507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 bus protest and many peaceful protests, a march to Washington D.C. and made a speech.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292894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win the right to sit next to white people on buses.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371475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the Nobel Peace Prize.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428626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 fight for equal rights and justice.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s://p3.ssl.qhimgs1.com/sdr/400__/t01c93582a9aaf2a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071601" cy="1000114"/>
          </a:xfrm>
          <a:prstGeom prst="rect">
            <a:avLst/>
          </a:prstGeom>
          <a:noFill/>
        </p:spPr>
      </p:pic>
      <p:pic>
        <p:nvPicPr>
          <p:cNvPr id="16" name="UNIT 6 LESSON 2 6.3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286380" y="500048"/>
            <a:ext cx="428628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68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00166" y="214296"/>
            <a:ext cx="8534400" cy="569214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/>
              <a:t>What do you remember about Martin Luther King?</a:t>
            </a:r>
            <a:endParaRPr lang="zh-CN" altLang="en-US" sz="2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1071538" y="2643188"/>
            <a:ext cx="6715172" cy="971614"/>
            <a:chOff x="1071538" y="1000114"/>
            <a:chExt cx="6715172" cy="971614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1071538" y="1500180"/>
              <a:ext cx="671517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1607323" y="1464461"/>
              <a:ext cx="71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3321835" y="1464461"/>
              <a:ext cx="71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5400000">
              <a:off x="4321967" y="1535899"/>
              <a:ext cx="71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4679157" y="1464461"/>
              <a:ext cx="71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rot="5400000">
              <a:off x="5536413" y="1535899"/>
              <a:ext cx="71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14414" y="1571618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</a:rPr>
                <a:t>1943</a:t>
              </a:r>
              <a:endParaRPr lang="zh-CN" altLang="en-US" sz="20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57488" y="1000114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</a:rPr>
                <a:t>1955</a:t>
              </a:r>
              <a:endParaRPr lang="zh-CN" altLang="en-US" sz="20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86182" y="1571618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</a:rPr>
                <a:t>1963</a:t>
              </a:r>
              <a:endParaRPr lang="zh-CN" altLang="en-US" sz="20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29124" y="1000114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</a:rPr>
                <a:t>1964</a:t>
              </a:r>
              <a:endParaRPr lang="zh-CN" altLang="en-US" sz="20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86380" y="1571618"/>
              <a:ext cx="10001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FF0000"/>
                  </a:solidFill>
                  <a:latin typeface="+mn-ea"/>
                </a:rPr>
                <a:t>1968</a:t>
              </a:r>
              <a:endParaRPr lang="zh-CN" altLang="en-US" sz="2000" dirty="0">
                <a:solidFill>
                  <a:srgbClr val="FF0000"/>
                </a:solidFill>
                <a:latin typeface="+mn-ea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4282" y="1214428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Speaking:</a:t>
            </a:r>
          </a:p>
          <a:p>
            <a:r>
              <a:rPr lang="en-US" altLang="zh-CN" dirty="0" smtClean="0"/>
              <a:t>Make a brief summary of what Martin Luther King did in the following years. Add more information you’ve learned about him if you can.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392907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Use any specific dates or time expressions, e.g. in 1943, after, later, the next year…. to make your summary more coherent or logical.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18" name="Picture 2" descr="https://p3.ssl.qhimgs1.com/sdr/400__/t01c93582a9aaf2a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71601" cy="100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214296"/>
            <a:ext cx="8534400" cy="56921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Possible version: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1071552"/>
            <a:ext cx="8503920" cy="3214710"/>
          </a:xfrm>
        </p:spPr>
        <p:txBody>
          <a:bodyPr anchor="ctr">
            <a:normAutofit fontScale="77500" lnSpcReduction="20000"/>
          </a:bodyPr>
          <a:lstStyle/>
          <a:p>
            <a:pPr algn="just"/>
            <a:r>
              <a:rPr lang="en-US" altLang="zh-CN" dirty="0" smtClean="0"/>
              <a:t>    Martin Luther King was a great man in the history who fought to win equal rights for black people in the US. He suffered racial discrimination </a:t>
            </a:r>
            <a:r>
              <a:rPr lang="en-US" altLang="zh-CN" dirty="0" smtClean="0">
                <a:solidFill>
                  <a:srgbClr val="00B050"/>
                </a:solidFill>
              </a:rPr>
              <a:t>in his childhood</a:t>
            </a:r>
            <a:r>
              <a:rPr lang="en-US" altLang="zh-CN" dirty="0" smtClean="0"/>
              <a:t>. </a:t>
            </a:r>
            <a:r>
              <a:rPr lang="en-US" altLang="zh-CN" dirty="0" smtClean="0">
                <a:solidFill>
                  <a:srgbClr val="00B050"/>
                </a:solidFill>
              </a:rPr>
              <a:t>In 1943</a:t>
            </a:r>
            <a:r>
              <a:rPr lang="en-US" altLang="zh-CN" dirty="0" smtClean="0"/>
              <a:t>, he was asked to give his seat to white people on the bus. But he didn’t want to give up his seat. </a:t>
            </a:r>
            <a:r>
              <a:rPr lang="en-US" altLang="zh-CN" dirty="0" smtClean="0">
                <a:solidFill>
                  <a:srgbClr val="00B050"/>
                </a:solidFill>
              </a:rPr>
              <a:t>In 1955</a:t>
            </a:r>
            <a:r>
              <a:rPr lang="en-US" altLang="zh-CN" dirty="0" smtClean="0"/>
              <a:t>, He </a:t>
            </a:r>
            <a:r>
              <a:rPr lang="en-US" altLang="zh-CN" dirty="0" err="1" smtClean="0"/>
              <a:t>organised</a:t>
            </a:r>
            <a:r>
              <a:rPr lang="en-US" altLang="zh-CN" dirty="0" smtClean="0"/>
              <a:t> a bus protest and won the right for black people to sit next to white people on buses. </a:t>
            </a:r>
            <a:r>
              <a:rPr lang="en-US" altLang="zh-CN" dirty="0" smtClean="0">
                <a:solidFill>
                  <a:srgbClr val="00B050"/>
                </a:solidFill>
              </a:rPr>
              <a:t>After </a:t>
            </a:r>
            <a:r>
              <a:rPr lang="en-US" altLang="zh-CN" dirty="0" smtClean="0"/>
              <a:t>this victory, he made many peaceful protests. </a:t>
            </a:r>
            <a:r>
              <a:rPr lang="en-US" altLang="zh-CN" dirty="0" smtClean="0">
                <a:solidFill>
                  <a:srgbClr val="00B050"/>
                </a:solidFill>
              </a:rPr>
              <a:t>In 1963</a:t>
            </a:r>
            <a:r>
              <a:rPr lang="en-US" altLang="zh-CN" dirty="0" smtClean="0"/>
              <a:t>, He organized a march to Washington, D.C. and made his famous and inspiring speech starting with the words “I have a dream”. </a:t>
            </a:r>
            <a:r>
              <a:rPr lang="en-US" altLang="zh-CN" dirty="0" smtClean="0">
                <a:solidFill>
                  <a:srgbClr val="00B050"/>
                </a:solidFill>
              </a:rPr>
              <a:t>The next year</a:t>
            </a:r>
            <a:r>
              <a:rPr lang="en-US" altLang="zh-CN" dirty="0" smtClean="0"/>
              <a:t>, King received the Nobel Peace Prize. But unfortunately , He was killed a few years later </a:t>
            </a:r>
            <a:r>
              <a:rPr lang="en-US" altLang="zh-CN" dirty="0" smtClean="0">
                <a:solidFill>
                  <a:srgbClr val="00B050"/>
                </a:solidFill>
              </a:rPr>
              <a:t>in 1968</a:t>
            </a:r>
            <a:r>
              <a:rPr lang="en-US" altLang="zh-CN" dirty="0" smtClean="0"/>
              <a:t>….</a:t>
            </a:r>
            <a:endParaRPr lang="zh-CN" altLang="en-US" dirty="0"/>
          </a:p>
        </p:txBody>
      </p:sp>
      <p:pic>
        <p:nvPicPr>
          <p:cNvPr id="4" name="Picture 2" descr="https://p3.ssl.qhimgs1.com/sdr/400__/t01c93582a9aaf2a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71601" cy="100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1538" y="357172"/>
            <a:ext cx="8215370" cy="569214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 smtClean="0"/>
              <a:t>What kind of person do you think Martin Luther King was? Find evidence from the text to support your idea.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1071552"/>
            <a:ext cx="8786874" cy="407194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i="1" dirty="0" smtClean="0"/>
              <a:t>E.g. </a:t>
            </a:r>
            <a:r>
              <a:rPr lang="en-US" altLang="zh-CN" dirty="0" smtClean="0"/>
              <a:t>I think Martin Luther King was </a:t>
            </a:r>
            <a:r>
              <a:rPr lang="en-US" altLang="zh-CN" dirty="0" smtClean="0">
                <a:solidFill>
                  <a:srgbClr val="FF0000"/>
                </a:solidFill>
              </a:rPr>
              <a:t>brave</a:t>
            </a:r>
            <a:r>
              <a:rPr lang="en-US" altLang="zh-CN" dirty="0" smtClean="0"/>
              <a:t> because he </a:t>
            </a:r>
            <a:r>
              <a:rPr lang="en-US" altLang="zh-CN" dirty="0" err="1" smtClean="0"/>
              <a:t>didin’t</a:t>
            </a:r>
            <a:r>
              <a:rPr lang="en-US" altLang="zh-CN" dirty="0" smtClean="0"/>
              <a:t> give up fighting for equal rights although he was put behind bars many times for doing so.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inspiring</a:t>
            </a:r>
            <a:r>
              <a:rPr lang="en-US" altLang="zh-CN" dirty="0" smtClean="0"/>
              <a:t>----He has inspired people around the world to fight for equal rights and justice.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with a sense of justice-</a:t>
            </a:r>
            <a:r>
              <a:rPr lang="en-US" altLang="zh-CN" dirty="0" smtClean="0"/>
              <a:t>---he believed that black people should be treated the same as white people.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tenacious</a:t>
            </a:r>
            <a:r>
              <a:rPr lang="en-US" altLang="zh-CN" dirty="0" smtClean="0"/>
              <a:t>(determined and not give up easily)----after some struggles, they won the right to sit next to white people on buses.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dedicated-</a:t>
            </a:r>
            <a:r>
              <a:rPr lang="en-US" altLang="zh-CN" dirty="0" smtClean="0"/>
              <a:t>---he did a lot to help black people in the US.</a:t>
            </a:r>
          </a:p>
          <a:p>
            <a:endParaRPr lang="zh-CN" altLang="en-US" dirty="0"/>
          </a:p>
        </p:txBody>
      </p:sp>
      <p:pic>
        <p:nvPicPr>
          <p:cNvPr id="4" name="Picture 2" descr="https://p3.ssl.qhimgs1.com/sdr/400__/t01c93582a9aaf2a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601" cy="100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42858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Why is Martin Luther King a history maker?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85720" y="1285866"/>
            <a:ext cx="8503920" cy="3429000"/>
          </a:xfrm>
        </p:spPr>
        <p:txBody>
          <a:bodyPr/>
          <a:lstStyle/>
          <a:p>
            <a:r>
              <a:rPr lang="en-US" altLang="zh-CN" dirty="0" smtClean="0"/>
              <a:t>Possible answer:</a:t>
            </a:r>
          </a:p>
          <a:p>
            <a:r>
              <a:rPr lang="en-US" altLang="zh-CN" dirty="0" smtClean="0"/>
              <a:t>    He made a great contribution to winning the equal rights and justice for black people in the US and his spirit has inspired people all around the world.</a:t>
            </a:r>
            <a:endParaRPr lang="zh-CN" altLang="en-US" dirty="0"/>
          </a:p>
        </p:txBody>
      </p:sp>
      <p:pic>
        <p:nvPicPr>
          <p:cNvPr id="4" name="Picture 2" descr="https://p3.ssl.qhimgs1.com/sdr/400__/t01c93582a9aaf2a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601" cy="100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Homework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Design an impressive profile of Martin Luther King.</a:t>
            </a:r>
            <a:endParaRPr lang="zh-CN" altLang="en-US" dirty="0"/>
          </a:p>
        </p:txBody>
      </p:sp>
      <p:pic>
        <p:nvPicPr>
          <p:cNvPr id="1026" name="Picture 2" descr="http://i.telegraph.co.uk/multimedia/archive/03221/Martin_luther_king_322137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6"/>
            <a:ext cx="43815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1"/>
    </mc:Choice>
    <mc:Fallback xmlns="">
      <p:transition spd="slow" advTm="4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Learning objectives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CN" altLang="en-US" sz="2400" dirty="0" smtClean="0"/>
              <a:t>获取和梳理关于</a:t>
            </a:r>
            <a:r>
              <a:rPr lang="en-US" altLang="zh-CN" sz="2400" dirty="0" smtClean="0"/>
              <a:t>Martin Luther King</a:t>
            </a:r>
            <a:r>
              <a:rPr lang="zh-CN" altLang="en-US" sz="2400" dirty="0" smtClean="0"/>
              <a:t>的事实性信息。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endParaRPr lang="en-US" altLang="zh-CN" sz="2400" dirty="0" smtClean="0"/>
          </a:p>
          <a:p>
            <a:pPr marL="514350" indent="-514350">
              <a:buFont typeface="Wingdings 2"/>
              <a:buAutoNum type="arabicPeriod"/>
            </a:pPr>
            <a:r>
              <a:rPr lang="zh-CN" altLang="en-US" sz="2400" dirty="0" smtClean="0"/>
              <a:t>按照时间和事件发展顺序，介绍</a:t>
            </a:r>
            <a:r>
              <a:rPr lang="en-US" altLang="zh-CN" sz="2400" dirty="0" smtClean="0"/>
              <a:t>Martin Luther King</a:t>
            </a:r>
            <a:r>
              <a:rPr lang="zh-CN" altLang="en-US" sz="2400" dirty="0" smtClean="0"/>
              <a:t>的人物事迹。</a:t>
            </a:r>
            <a:endParaRPr lang="en-US" altLang="zh-CN" sz="2400" dirty="0" smtClean="0"/>
          </a:p>
          <a:p>
            <a:pPr marL="514350" indent="-514350">
              <a:buFont typeface="Wingdings 2"/>
              <a:buAutoNum type="arabicPeriod"/>
            </a:pPr>
            <a:endParaRPr lang="en-US" altLang="zh-CN" sz="2400" dirty="0" smtClean="0"/>
          </a:p>
          <a:p>
            <a:pPr marL="514350" indent="-514350">
              <a:buFont typeface="Wingdings 2"/>
              <a:buAutoNum type="arabicPeriod"/>
            </a:pPr>
            <a:r>
              <a:rPr lang="zh-CN" altLang="en-US" sz="2400" dirty="0" smtClean="0"/>
              <a:t>利用获取的信息推断</a:t>
            </a:r>
            <a:r>
              <a:rPr lang="en-US" altLang="zh-CN" sz="2400" dirty="0" smtClean="0"/>
              <a:t>Martin Luther King</a:t>
            </a:r>
            <a:r>
              <a:rPr lang="zh-CN" altLang="en-US" sz="2400" dirty="0" smtClean="0"/>
              <a:t>的精神品质。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endParaRPr lang="en-US" altLang="zh-CN" dirty="0" smtClean="0"/>
          </a:p>
          <a:p>
            <a:pPr marL="514350" indent="-514350">
              <a:buAutoNum type="arabicPeriod"/>
            </a:pPr>
            <a:endParaRPr lang="en-US" altLang="zh-CN" dirty="0" smtClean="0"/>
          </a:p>
          <a:p>
            <a:pPr marL="514350" indent="-514350">
              <a:buAutoNum type="arabicPeriod"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Guidance on learning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57158" y="1714500"/>
            <a:ext cx="8503920" cy="250032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        在听的过程中，要注意听取对话者的问句和回答，掌握材料的大意。在涉及到人物故事时，不仅要听关键词获取关于人物故事的细节性信息，还要注意听表示时间和顺序的词语和表达，掌握事件发生的先后顺序，从而更好的了解人物身上发生的故事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Unit 6 lesson2 History Makers(I)</a:t>
            </a:r>
            <a:endParaRPr lang="zh-CN" altLang="en-US" b="1" dirty="0"/>
          </a:p>
        </p:txBody>
      </p:sp>
      <p:pic>
        <p:nvPicPr>
          <p:cNvPr id="25602" name="Picture 2" descr="https://p0.ssl.qhimgs1.com/sdr/400__/t011e7b9699bc0523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14362"/>
            <a:ext cx="4786346" cy="35137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43240" y="4286262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Martin Luther King 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p3.ssl.qhimgs1.com/sdr/400__/t01c93582a9aaf2a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71601" cy="100011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52" y="214296"/>
            <a:ext cx="7858148" cy="35719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100" dirty="0" smtClean="0"/>
              <a:t>What do you know about Martin Luther King?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1142990"/>
            <a:ext cx="9001156" cy="378391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(  )1 He fought to win equal rights for black people in the US.</a:t>
            </a:r>
          </a:p>
          <a:p>
            <a:r>
              <a:rPr lang="en-US" altLang="zh-CN" dirty="0" smtClean="0"/>
              <a:t>(  )2 He led his country to independence from British rule.</a:t>
            </a:r>
          </a:p>
          <a:p>
            <a:r>
              <a:rPr lang="en-US" altLang="zh-CN" dirty="0" smtClean="0"/>
              <a:t>(  )3 He </a:t>
            </a:r>
            <a:r>
              <a:rPr lang="en-US" altLang="zh-CN" dirty="0" err="1" smtClean="0"/>
              <a:t>organised</a:t>
            </a:r>
            <a:r>
              <a:rPr lang="en-US" altLang="zh-CN" dirty="0" smtClean="0"/>
              <a:t> peaceful protests.</a:t>
            </a:r>
          </a:p>
          <a:p>
            <a:r>
              <a:rPr lang="en-US" altLang="zh-CN" dirty="0" smtClean="0"/>
              <a:t>(  )4 He suffered racial discrimination in South Africa.</a:t>
            </a:r>
          </a:p>
          <a:p>
            <a:r>
              <a:rPr lang="en-US" altLang="zh-CN" dirty="0" smtClean="0"/>
              <a:t>(  )5 He gave a famous and inspiring speech which started with</a:t>
            </a:r>
          </a:p>
          <a:p>
            <a:r>
              <a:rPr lang="en-US" altLang="zh-CN" dirty="0" smtClean="0"/>
              <a:t>        the words “I have a dream”.</a:t>
            </a:r>
          </a:p>
          <a:p>
            <a:r>
              <a:rPr lang="en-US" altLang="zh-CN" dirty="0" smtClean="0"/>
              <a:t>(  )6 He was put behind bars many times.</a:t>
            </a:r>
          </a:p>
          <a:p>
            <a:r>
              <a:rPr lang="en-US" altLang="zh-CN" dirty="0" smtClean="0"/>
              <a:t>(  )7 He inspired people around the world to fight for equal rights</a:t>
            </a:r>
          </a:p>
          <a:p>
            <a:r>
              <a:rPr lang="en-US" altLang="zh-CN" dirty="0" smtClean="0"/>
              <a:t>        and justice.</a:t>
            </a:r>
          </a:p>
          <a:p>
            <a:r>
              <a:rPr lang="en-US" altLang="zh-CN" dirty="0" smtClean="0"/>
              <a:t>(  )8 He won the Nobel Peace Prize.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57290" y="50004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2">
                    <a:lumMod val="75000"/>
                  </a:schemeClr>
                </a:solidFill>
              </a:rPr>
              <a:t>Pick out the right information for him.</a:t>
            </a:r>
            <a:endParaRPr lang="zh-CN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p3.ssl.qhimgs1.com/sdr/400__/t01c93582a9aaf2a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71601" cy="1000114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52" y="214296"/>
            <a:ext cx="7858148" cy="35719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100" dirty="0" smtClean="0"/>
              <a:t>What do you know about Martin Luther King?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1142990"/>
            <a:ext cx="9001156" cy="378391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(  )1 He fought to win equal rights for black people in the US.</a:t>
            </a:r>
          </a:p>
          <a:p>
            <a:r>
              <a:rPr lang="en-US" altLang="zh-CN" dirty="0" smtClean="0"/>
              <a:t>(  )2 He led his country to independence from British rule.</a:t>
            </a:r>
          </a:p>
          <a:p>
            <a:r>
              <a:rPr lang="en-US" altLang="zh-CN" dirty="0" smtClean="0"/>
              <a:t>(  )3 He </a:t>
            </a:r>
            <a:r>
              <a:rPr lang="en-US" altLang="zh-CN" dirty="0" err="1" smtClean="0"/>
              <a:t>organised</a:t>
            </a:r>
            <a:r>
              <a:rPr lang="en-US" altLang="zh-CN" dirty="0" smtClean="0"/>
              <a:t> peaceful protests.</a:t>
            </a:r>
          </a:p>
          <a:p>
            <a:r>
              <a:rPr lang="en-US" altLang="zh-CN" dirty="0" smtClean="0"/>
              <a:t>(  )4 He suffered racial discrimination in South Africa.</a:t>
            </a:r>
          </a:p>
          <a:p>
            <a:r>
              <a:rPr lang="en-US" altLang="zh-CN" dirty="0" smtClean="0"/>
              <a:t>(  )5 He gave a famous and inspiring speech which started with</a:t>
            </a:r>
          </a:p>
          <a:p>
            <a:r>
              <a:rPr lang="en-US" altLang="zh-CN" dirty="0" smtClean="0"/>
              <a:t>        the words “I have a dream”.</a:t>
            </a:r>
          </a:p>
          <a:p>
            <a:r>
              <a:rPr lang="en-US" altLang="zh-CN" dirty="0" smtClean="0"/>
              <a:t>(  )6 He was put behind bars many times.</a:t>
            </a:r>
          </a:p>
          <a:p>
            <a:r>
              <a:rPr lang="en-US" altLang="zh-CN" dirty="0" smtClean="0"/>
              <a:t>(  )7 He inspired people around the world to fight for equal rights</a:t>
            </a:r>
          </a:p>
          <a:p>
            <a:r>
              <a:rPr lang="en-US" altLang="zh-CN" dirty="0" smtClean="0"/>
              <a:t>        and justice.</a:t>
            </a:r>
          </a:p>
          <a:p>
            <a:r>
              <a:rPr lang="en-US" altLang="zh-CN" dirty="0" smtClean="0"/>
              <a:t>(  )8 He won the Nobel Peace Prize.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1142990"/>
            <a:ext cx="85725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1500180"/>
            <a:ext cx="192882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1857370"/>
            <a:ext cx="107157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2143122"/>
            <a:ext cx="278608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214692"/>
            <a:ext cx="642942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3571882"/>
            <a:ext cx="107157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107155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150018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85737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221456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58" y="264318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321469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35718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58" y="428626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√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50004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2">
                    <a:lumMod val="75000"/>
                  </a:schemeClr>
                </a:solidFill>
              </a:rPr>
              <a:t>Pick out the right information for him.</a:t>
            </a:r>
            <a:endParaRPr lang="zh-CN" alt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Complete the sentences with the words given.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1785932"/>
            <a:ext cx="9144000" cy="3071834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endParaRPr lang="en-US" altLang="zh-CN" sz="2600" dirty="0" smtClean="0"/>
          </a:p>
          <a:p>
            <a:r>
              <a:rPr lang="en-US" altLang="zh-CN" sz="2600" dirty="0" smtClean="0"/>
              <a:t>1. We shouldn’t have ____________.</a:t>
            </a:r>
          </a:p>
          <a:p>
            <a:r>
              <a:rPr lang="en-US" altLang="zh-CN" sz="2600" dirty="0" smtClean="0"/>
              <a:t>2. The life of Helen Keller has _______thousands of people in the world.</a:t>
            </a:r>
          </a:p>
          <a:p>
            <a:r>
              <a:rPr lang="en-US" altLang="zh-CN" sz="2600" dirty="0" smtClean="0"/>
              <a:t>3. Workers stopped work to show their _______against the new policy.</a:t>
            </a:r>
          </a:p>
          <a:p>
            <a:r>
              <a:rPr lang="en-US" altLang="zh-CN" sz="2600" dirty="0" smtClean="0"/>
              <a:t>4. Jean is fighting for equal _______for women.</a:t>
            </a:r>
          </a:p>
          <a:p>
            <a:r>
              <a:rPr lang="en-US" altLang="zh-CN" sz="2600" dirty="0" smtClean="0"/>
              <a:t>5. He was behind _____because of murder.</a:t>
            </a:r>
          </a:p>
          <a:p>
            <a:r>
              <a:rPr lang="en-US" altLang="zh-CN" sz="2600" dirty="0" smtClean="0"/>
              <a:t>6. Mexico achieved _________from Spain in 1821.</a:t>
            </a: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142990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right,  independence, racial discrimination, protest, bars, inspire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28926" y="200024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racial discrimination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1934" y="235743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inspired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292894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protest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50044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rights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392907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428626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independence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85852" y="214296"/>
            <a:ext cx="9358346" cy="569214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Order the sentences about Martin Luther King.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He ①_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dirty="0" smtClean="0"/>
              <a:t>_ ② ___ ③ ___ ④ ___ ⑤ ___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organised</a:t>
            </a:r>
            <a:r>
              <a:rPr lang="en-US" altLang="zh-CN" dirty="0" smtClean="0"/>
              <a:t> a march to </a:t>
            </a:r>
            <a:r>
              <a:rPr lang="en-US" altLang="zh-CN" dirty="0" err="1" smtClean="0"/>
              <a:t>Washington,D.C</a:t>
            </a:r>
            <a:r>
              <a:rPr lang="en-US" altLang="zh-CN" dirty="0" smtClean="0"/>
              <a:t>. _____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b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organised</a:t>
            </a:r>
            <a:r>
              <a:rPr lang="en-US" altLang="zh-CN" dirty="0" smtClean="0"/>
              <a:t> a bus protest to help black people win the</a:t>
            </a:r>
          </a:p>
          <a:p>
            <a:pPr>
              <a:buNone/>
            </a:pPr>
            <a:r>
              <a:rPr lang="en-US" altLang="zh-CN" dirty="0" smtClean="0"/>
              <a:t>        right to sit next to white people on buses. _____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  was killed. _____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dirty="0" smtClean="0"/>
              <a:t>  had to give up his seat to two white people on a bus</a:t>
            </a:r>
          </a:p>
          <a:p>
            <a:pPr>
              <a:buNone/>
            </a:pPr>
            <a:r>
              <a:rPr lang="en-US" altLang="zh-CN" dirty="0" smtClean="0"/>
              <a:t>        because he was black. _____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  received the Nobel Peace Prize. _____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71472" y="4357700"/>
            <a:ext cx="650085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tx2"/>
                </a:solidFill>
              </a:rPr>
              <a:t>      Listen and check your answers</a:t>
            </a:r>
            <a:r>
              <a:rPr lang="en-US" altLang="zh-CN" sz="2000" dirty="0" smtClean="0">
                <a:solidFill>
                  <a:schemeClr val="tx2"/>
                </a:solidFill>
              </a:rPr>
              <a:t>.</a:t>
            </a:r>
            <a:endParaRPr lang="zh-CN" altLang="en-US" dirty="0">
              <a:solidFill>
                <a:schemeClr val="tx2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86414" y="857238"/>
            <a:ext cx="3357586" cy="3571900"/>
            <a:chOff x="5786414" y="857238"/>
            <a:chExt cx="3357586" cy="3571900"/>
          </a:xfrm>
        </p:grpSpPr>
        <p:grpSp>
          <p:nvGrpSpPr>
            <p:cNvPr id="8" name="组合 7"/>
            <p:cNvGrpSpPr/>
            <p:nvPr/>
          </p:nvGrpSpPr>
          <p:grpSpPr>
            <a:xfrm>
              <a:off x="5786414" y="857238"/>
              <a:ext cx="3357586" cy="3571900"/>
              <a:chOff x="5786414" y="857238"/>
              <a:chExt cx="3357586" cy="3571900"/>
            </a:xfrm>
          </p:grpSpPr>
          <p:sp>
            <p:nvSpPr>
              <p:cNvPr id="5" name="竖卷形 4"/>
              <p:cNvSpPr/>
              <p:nvPr/>
            </p:nvSpPr>
            <p:spPr>
              <a:xfrm>
                <a:off x="5786414" y="857238"/>
                <a:ext cx="3357586" cy="3571900"/>
              </a:xfrm>
              <a:prstGeom prst="verticalScroll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286512" y="1428742"/>
                <a:ext cx="242889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When listening, pay attention to words related to</a:t>
                </a:r>
                <a:r>
                  <a:rPr lang="en-US" altLang="zh-CN" b="1" dirty="0" smtClean="0"/>
                  <a:t> order and sequence</a:t>
                </a:r>
                <a:r>
                  <a:rPr lang="en-US" altLang="zh-CN" dirty="0" smtClean="0"/>
                  <a:t>, e.g. first, after, the next year, later, in the end.</a:t>
                </a:r>
              </a:p>
              <a:p>
                <a:endParaRPr lang="en-US" altLang="zh-CN" dirty="0" smtClean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929422" y="857238"/>
                <a:ext cx="22145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solidFill>
                      <a:srgbClr val="00B050"/>
                    </a:solidFill>
                  </a:rPr>
                  <a:t>Skill Builder</a:t>
                </a:r>
                <a:endParaRPr lang="zh-CN" altLang="en-US" sz="2000" b="1" i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357950" y="3429006"/>
              <a:ext cx="2357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Add the year for each sentence. </a:t>
              </a:r>
              <a:endParaRPr lang="zh-CN" altLang="en-US" dirty="0"/>
            </a:p>
          </p:txBody>
        </p:sp>
      </p:grpSp>
      <p:pic>
        <p:nvPicPr>
          <p:cNvPr id="16" name="Picture 2" descr="https://p3.ssl.qhimgs1.com/sdr/400__/t01c93582a9aaf2a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071601" cy="1000114"/>
          </a:xfrm>
          <a:prstGeom prst="rect">
            <a:avLst/>
          </a:prstGeom>
          <a:noFill/>
        </p:spPr>
      </p:pic>
      <p:pic>
        <p:nvPicPr>
          <p:cNvPr id="13" name="UNIT 6 LESSON 2 6.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4429138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68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He ①_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dirty="0" smtClean="0"/>
              <a:t>_ ② ___ ③ ___ ④ ___ ⑤ ___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organised</a:t>
            </a:r>
            <a:r>
              <a:rPr lang="en-US" altLang="zh-CN" dirty="0" smtClean="0"/>
              <a:t> a march to </a:t>
            </a:r>
            <a:r>
              <a:rPr lang="en-US" altLang="zh-CN" dirty="0" err="1" smtClean="0"/>
              <a:t>Washington,D.C</a:t>
            </a:r>
            <a:r>
              <a:rPr lang="en-US" altLang="zh-CN" dirty="0" smtClean="0"/>
              <a:t>. _____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b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organised</a:t>
            </a:r>
            <a:r>
              <a:rPr lang="en-US" altLang="zh-CN" dirty="0" smtClean="0"/>
              <a:t> a bus protest to help black people win the</a:t>
            </a:r>
          </a:p>
          <a:p>
            <a:pPr>
              <a:buNone/>
            </a:pPr>
            <a:r>
              <a:rPr lang="en-US" altLang="zh-CN" dirty="0" smtClean="0"/>
              <a:t>        right to sit next to white people on buses. _____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  was killed. _____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d</a:t>
            </a:r>
            <a:r>
              <a:rPr lang="en-US" altLang="zh-CN" dirty="0" smtClean="0"/>
              <a:t>  had to give up his seat to two white people on a bus</a:t>
            </a:r>
          </a:p>
          <a:p>
            <a:pPr>
              <a:buNone/>
            </a:pPr>
            <a:r>
              <a:rPr lang="en-US" altLang="zh-CN" dirty="0" smtClean="0"/>
              <a:t>        because he was black. _____</a:t>
            </a:r>
          </a:p>
          <a:p>
            <a:pPr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  received the Nobel Peace Prize. _____</a:t>
            </a:r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28860" y="100011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100011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100011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e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0694" y="100011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c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620" y="350044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1943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242887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1955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0760" y="171449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1963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628" y="385763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1964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278606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+mn-ea"/>
              </a:rPr>
              <a:t>1968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1214414" y="214296"/>
            <a:ext cx="9358346" cy="569214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smtClean="0"/>
              <a:t>Order the sentences about Martin Luther King.</a:t>
            </a:r>
            <a:endParaRPr lang="zh-CN" altLang="en-US" sz="2800" dirty="0"/>
          </a:p>
        </p:txBody>
      </p:sp>
      <p:pic>
        <p:nvPicPr>
          <p:cNvPr id="23" name="Picture 2" descr="https://p3.ssl.qhimgs1.com/sdr/400__/t01c93582a9aaf2a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071601" cy="100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市镇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镇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1287</TotalTime>
  <Words>1247</Words>
  <Application>Microsoft Office PowerPoint</Application>
  <PresentationFormat>全屏显示(16:9)</PresentationFormat>
  <Paragraphs>146</Paragraphs>
  <Slides>16</Slides>
  <Notes>1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市镇</vt:lpstr>
      <vt:lpstr>“令人敬佩的人” Listening（I）</vt:lpstr>
      <vt:lpstr>Learning objectives</vt:lpstr>
      <vt:lpstr>Guidance on learning</vt:lpstr>
      <vt:lpstr>Unit 6 lesson2 History Makers(I)</vt:lpstr>
      <vt:lpstr>What do you know about Martin Luther King?</vt:lpstr>
      <vt:lpstr>What do you know about Martin Luther King?</vt:lpstr>
      <vt:lpstr>Complete the sentences with the words given.</vt:lpstr>
      <vt:lpstr>Order the sentences about Martin Luther King.</vt:lpstr>
      <vt:lpstr>Order the sentences about Martin Luther King.</vt:lpstr>
      <vt:lpstr>Listen again. Complete the answers to the questions  about Martin Luther King.</vt:lpstr>
      <vt:lpstr>What do you remember about Martin Luther King?</vt:lpstr>
      <vt:lpstr>Possible version:</vt:lpstr>
      <vt:lpstr>What kind of person do you think Martin Luther King was? Find evidence from the text to support your idea.</vt:lpstr>
      <vt:lpstr>Why is Martin Luther King a history maker?</vt:lpstr>
      <vt:lpstr>Homework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话题：人与社会</dc:title>
  <dc:creator>XZJD</dc:creator>
  <cp:lastModifiedBy>acq</cp:lastModifiedBy>
  <cp:revision>119</cp:revision>
  <dcterms:created xsi:type="dcterms:W3CDTF">2020-03-09T08:46:36Z</dcterms:created>
  <dcterms:modified xsi:type="dcterms:W3CDTF">2020-03-27T03:47:12Z</dcterms:modified>
</cp:coreProperties>
</file>