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5" r:id="rId2"/>
    <p:sldId id="283" r:id="rId3"/>
    <p:sldId id="443" r:id="rId4"/>
    <p:sldId id="435" r:id="rId5"/>
    <p:sldId id="463" r:id="rId6"/>
    <p:sldId id="461" r:id="rId7"/>
    <p:sldId id="446" r:id="rId8"/>
    <p:sldId id="440" r:id="rId9"/>
    <p:sldId id="462" r:id="rId10"/>
    <p:sldId id="271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lsg" initials="l" lastIdx="1" clrIdx="2">
    <p:extLst>
      <p:ext uri="{19B8F6BF-5375-455C-9EA6-DF929625EA0E}">
        <p15:presenceInfo xmlns:p15="http://schemas.microsoft.com/office/powerpoint/2012/main" userId="ls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83" d="100"/>
          <a:sy n="83" d="100"/>
        </p:scale>
        <p:origin x="8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07349" y="1447988"/>
            <a:ext cx="5812380" cy="2664905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16</a:t>
            </a:r>
            <a:r>
              <a:rPr lang="zh-CN" altLang="en-US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   综合探究</a:t>
            </a:r>
            <a:r>
              <a:rPr lang="en-US" altLang="zh-CN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</a:t>
            </a:r>
            <a:br>
              <a:rPr lang="en-US" altLang="zh-CN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7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回看走过的路</a:t>
            </a:r>
            <a:br>
              <a:rPr lang="en-US" altLang="zh-CN" sz="27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7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比较别人的路</a:t>
            </a:r>
            <a:br>
              <a:rPr lang="zh-CN" altLang="en-US" sz="27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7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远眺前行的路</a:t>
            </a:r>
            <a:br>
              <a:rPr lang="en-US" altLang="zh-CN" sz="27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700" b="1" spc="300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如何看待中国特色社会主义</a:t>
            </a:r>
            <a:r>
              <a:rPr lang="zh-CN" altLang="zh-CN" sz="2700" b="1" spc="300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的</a:t>
            </a:r>
            <a:br>
              <a:rPr lang="en-US" altLang="zh-CN" sz="2700" b="1" spc="3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</a:br>
            <a:r>
              <a:rPr lang="zh-CN" altLang="en-US" sz="2700" b="1" kern="0" spc="0" dirty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ea typeface="+mn-ea"/>
                <a:sym typeface="+mn-ea"/>
              </a:rPr>
              <a:t>科学真理性</a:t>
            </a:r>
            <a:r>
              <a:rPr lang="en-US" altLang="zh-CN" sz="2700" b="1" spc="3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和</a:t>
            </a:r>
            <a:r>
              <a:rPr lang="zh-CN" altLang="en-US" sz="2700" b="1" kern="0" spc="0" dirty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ea typeface="+mn-ea"/>
                <a:sym typeface="+mn-ea"/>
              </a:rPr>
              <a:t>历史必然性</a:t>
            </a:r>
            <a:endParaRPr lang="en-US" altLang="zh-CN" sz="2700" b="1" spc="3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7" y="912968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07349" y="4112894"/>
            <a:ext cx="5667708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北京市陈经纶中学  李颖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3"/>
          <p:cNvSpPr>
            <a:spLocks noChangeArrowheads="1"/>
          </p:cNvSpPr>
          <p:nvPr/>
        </p:nvSpPr>
        <p:spPr bwMode="auto">
          <a:xfrm>
            <a:off x="184417" y="64770"/>
            <a:ext cx="8775166" cy="409875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中国特色社会主义</a:t>
            </a:r>
            <a:endParaRPr lang="en-US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综合探究一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回看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走过的路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别人的路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远眺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前行的路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主题三：</a:t>
            </a:r>
            <a:r>
              <a:rPr lang="en-US" altLang="zh-CN" sz="32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如何看待中国特色社会主义</a:t>
            </a:r>
            <a:r>
              <a:rPr lang="zh-CN" altLang="zh-CN" sz="32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b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科学真理性</a:t>
            </a:r>
            <a:r>
              <a:rPr lang="en-US" altLang="zh-CN" sz="3200" b="1" spc="3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和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历史必然性</a:t>
            </a:r>
            <a:endParaRPr lang="zh-CN" altLang="en-US" sz="3200" b="1" dirty="0">
              <a:solidFill>
                <a:srgbClr val="00B05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237171" y="406400"/>
            <a:ext cx="867092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一、探究活动目标（三） 如何看待中国特色社会主义</a:t>
            </a:r>
          </a:p>
        </p:txBody>
      </p: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131445" y="1284605"/>
            <a:ext cx="8936990" cy="23069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梳理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近代中国探索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复兴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之路的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历程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理解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走社会主义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道路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近代中国历史发展的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必然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阐明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中国特色社会主义是根植于中国大地、反映中国人民意愿、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适应中国和时代发展进步要求的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科学社会主义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6"/>
          <p:cNvSpPr>
            <a:spLocks noChangeArrowheads="1"/>
          </p:cNvSpPr>
          <p:nvPr/>
        </p:nvSpPr>
        <p:spPr bwMode="auto">
          <a:xfrm>
            <a:off x="84524" y="676382"/>
            <a:ext cx="8974952" cy="41549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“如何看待中国特色社会主义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科学真理性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历史必然性”为议题，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      探究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中国特色社会主义是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科学社会主义理论逻辑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中国社会发展历史逻辑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辩证统一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      查阅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相关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资料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      比较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近代以来为了实现中华民族伟大复兴，仁人志士所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提出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的不同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方案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     分析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多种尝试终归失败的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原因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     阐明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只有中国共产党所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提出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方案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才是真正能够使中国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摆脱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半殖民地半封建社会的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有效方案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207468" y="76200"/>
            <a:ext cx="885200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二、探究活动建议（三）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如何看待中国特色社会主义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524" y="521821"/>
            <a:ext cx="8928847" cy="41242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列宁在《国家与革命》中指出：  “</a:t>
            </a:r>
            <a:r>
              <a:rPr lang="zh-CN" altLang="en-US" sz="20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资产阶级国家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的形式虽然多种多样，</a:t>
            </a:r>
            <a:endParaRPr lang="en-US" altLang="zh-CN" sz="2000" b="1" spc="-38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defRPr/>
            </a:pP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但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本质是一样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zh-CN" altLang="en-US" sz="16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所有这些国家</a:t>
            </a:r>
            <a:r>
              <a:rPr lang="zh-CN" altLang="en-US" sz="12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不管怎样</a:t>
            </a:r>
            <a:r>
              <a:rPr lang="zh-CN" altLang="en-US" sz="12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归根到底一定都是</a:t>
            </a:r>
            <a:r>
              <a:rPr lang="zh-CN" altLang="en-US" sz="2000" b="1" spc="-38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资产阶级专政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b="1" spc="-38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defRPr/>
            </a:pP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从资本主义向共产主义过渡，当然不能不产生非常丰富和多样的政治形式，</a:t>
            </a:r>
            <a:endParaRPr lang="en-US" altLang="zh-CN" sz="2000" b="1" spc="-38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defRPr/>
            </a:pP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但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本质必然是一样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的：都是</a:t>
            </a:r>
            <a:r>
              <a:rPr lang="zh-CN" altLang="en-US" sz="20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无产阶级专政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。”</a:t>
            </a:r>
            <a:endParaRPr lang="en-US" altLang="zh-CN" sz="2000" b="1" spc="-38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defRPr/>
            </a:pPr>
            <a:endParaRPr lang="zh-CN" altLang="en-US" sz="2000" b="1" spc="-38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defRPr/>
            </a:pP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毛泽东指出：“我们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信仰马列主义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，把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马列主义普遍真理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同我们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中国实际情况</a:t>
            </a:r>
            <a:r>
              <a:rPr lang="zh-CN" altLang="en-US" sz="20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相结合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，不是硬搬苏联的经验。</a:t>
            </a:r>
            <a:r>
              <a:rPr lang="zh-CN" altLang="en-US" sz="20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硬搬苏联经验是错误的。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我们对资本主义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工商业的改造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和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农业的合作化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是跟苏联不同的。”</a:t>
            </a:r>
            <a:endParaRPr lang="en-US" altLang="zh-CN" sz="2000" b="1" spc="-38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defRPr/>
            </a:pPr>
            <a:endParaRPr lang="zh-CN" altLang="en-US" sz="2000" b="1" spc="-38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defRPr/>
            </a:pP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邓小平指出：“各国建设社会主义的方法，一定要</a:t>
            </a:r>
            <a:r>
              <a:rPr lang="zh-CN" altLang="en-US" sz="20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根据自己的实际情况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，要</a:t>
            </a:r>
            <a:r>
              <a:rPr lang="zh-CN" altLang="en-US" sz="20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多种形式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，各有</a:t>
            </a:r>
            <a:r>
              <a:rPr lang="zh-CN" altLang="en-US" sz="20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zh-CN" altLang="en-US" sz="20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。各国只能</a:t>
            </a:r>
            <a:r>
              <a:rPr lang="zh-CN" altLang="en-US" sz="20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en-US" sz="20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本国的实际情况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来</a:t>
            </a:r>
            <a:r>
              <a:rPr lang="zh-CN" altLang="en-US" sz="20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自己的</a:t>
            </a:r>
            <a:r>
              <a:rPr lang="zh-CN" altLang="en-US" sz="20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发展战略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和与之相适应的</a:t>
            </a:r>
            <a:r>
              <a:rPr lang="zh-CN" altLang="en-US" sz="20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20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0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适合自己具体实际的</a:t>
            </a:r>
            <a:r>
              <a:rPr lang="zh-CN" altLang="en-US" sz="20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。”</a:t>
            </a:r>
          </a:p>
          <a:p>
            <a:pPr algn="just">
              <a:defRPr/>
            </a:pPr>
            <a:r>
              <a:rPr lang="zh-CN" altLang="en-US" sz="22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endParaRPr lang="en-US" altLang="zh-CN" sz="2200" b="1" spc="-38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207468" y="0"/>
            <a:ext cx="87290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三、探究路径参考 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422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1993" y="521821"/>
            <a:ext cx="8644538" cy="44012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习近平指出：</a:t>
            </a:r>
            <a:endParaRPr lang="en-US" altLang="zh-CN" sz="2000" b="1" spc="-38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defRPr/>
            </a:pP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“当代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中国的伟大社会变革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endParaRPr lang="en-US" altLang="zh-CN" sz="2000" b="1" spc="-38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defRPr/>
            </a:pP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不是简单延续我国历史文化的</a:t>
            </a:r>
            <a:r>
              <a:rPr lang="zh-CN" altLang="en-US" sz="2000" b="1" spc="-38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母版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endParaRPr lang="en-US" altLang="zh-CN" sz="2000" b="1" spc="-38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defRPr/>
            </a:pP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不是简单套用马克思主义经典作家设想的</a:t>
            </a:r>
            <a:r>
              <a:rPr lang="zh-CN" altLang="en-US" sz="2000" b="1" spc="-38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endParaRPr lang="en-US" altLang="zh-CN" sz="2000" b="1" spc="-38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defRPr/>
            </a:pP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不是其他国家社会主义实践的</a:t>
            </a:r>
            <a:r>
              <a:rPr lang="zh-CN" altLang="en-US" sz="2000" b="1" spc="-38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再版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endParaRPr lang="en-US" altLang="zh-CN" sz="2000" b="1" spc="-38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defRPr/>
            </a:pP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也不是国外现代化发展的</a:t>
            </a:r>
            <a:r>
              <a:rPr lang="zh-CN" altLang="en-US" sz="2000" b="1" spc="-38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翻版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000" b="1" spc="-38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defRPr/>
            </a:pP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社会主义并没有定于一尊、一成不变的套路，只有把</a:t>
            </a:r>
            <a:r>
              <a:rPr lang="zh-CN" altLang="en-US" sz="20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科学社会主义基本原则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同</a:t>
            </a:r>
            <a:r>
              <a:rPr lang="zh-CN" altLang="en-US" sz="20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本国具体实际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20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历史文化传统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20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时代要求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紧密结合起来，在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实践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中不断探索总结，才能把蓝图变为美好现实。”</a:t>
            </a:r>
          </a:p>
          <a:p>
            <a:pPr algn="just">
              <a:defRPr/>
            </a:pP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中国特色社会主义，是</a:t>
            </a:r>
            <a:r>
              <a:rPr lang="zh-CN" altLang="en-US" sz="20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科学社会主义理论逻辑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和</a:t>
            </a:r>
            <a:r>
              <a:rPr lang="zh-CN" altLang="en-US" sz="20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中国社会发展历史逻辑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zh-CN" altLang="en-US" sz="20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辩证统一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，是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根植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于中国大地、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反映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中国人民意愿、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适应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中国和时代发展进步要求的科学社会主义。</a:t>
            </a:r>
          </a:p>
          <a:p>
            <a:pPr algn="just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“弄清楚我们从哪儿来、往哪儿去，很多问题才能看得深、把得准。”</a:t>
            </a:r>
          </a:p>
          <a:p>
            <a:pPr algn="just"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运用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上述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材料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结合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史实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谈谈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对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这句话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理解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207468" y="0"/>
            <a:ext cx="87290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三、探究路径参考 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390" y="808990"/>
            <a:ext cx="8995410" cy="39077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运用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上述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材料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结合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史实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谈谈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对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这句话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理解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 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从历史视角看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，中国近代以来的全部历史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告诉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我们，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中国的事情必须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按照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中国的特点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中国的实际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来办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这是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解决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中国所有问题的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正确之道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endParaRPr lang="zh-CN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从世界视野看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，中国特色社会主义是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适合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中国国情、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符合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中国特点、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顺应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时代发展要求的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理论和实践。</a:t>
            </a:r>
          </a:p>
          <a:p>
            <a:endParaRPr lang="zh-CN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展望未来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坚持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发展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中国特色社会主义，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要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把握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新时代，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踏上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艰苦奋斗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新征程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206833" y="87630"/>
            <a:ext cx="87290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三、探究路径参考 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045" y="741925"/>
            <a:ext cx="8931910" cy="40222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中国特色社会主义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不是从天上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掉下来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的，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而是在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改革开放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的伟大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中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得来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的，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是在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中华人民共和国成立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近70年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的持续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中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得来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的，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是在我们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党领导人民进行伟大社会革命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97年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中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得来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的，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是在近代以来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中华民族由衰到盛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170多年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历史进程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中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得来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的，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是对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中华文明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5000多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传承发展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中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得来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的，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是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党和人民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历经千辛万苦、付出各种代价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宝贵成果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得到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这个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极不容易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4" name="矩形 7"/>
          <p:cNvSpPr>
            <a:spLocks noChangeArrowheads="1"/>
          </p:cNvSpPr>
          <p:nvPr/>
        </p:nvSpPr>
        <p:spPr bwMode="auto">
          <a:xfrm>
            <a:off x="222835" y="109640"/>
            <a:ext cx="86983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四、理论评析（三）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如何看待中国特色社会主义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623" y="712000"/>
            <a:ext cx="8698330" cy="40222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我们要把命运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</a:t>
            </a:r>
            <a:r>
              <a:rPr lang="en-US" altLang="zh-CN" sz="24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在自己手中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   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就要有志不改、道不变的坚定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   </a:t>
            </a:r>
            <a:r>
              <a:rPr lang="en-US" altLang="zh-CN" sz="24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在中国这样一个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有着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5000多年文明史、13亿多人口的大国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推进</a:t>
            </a:r>
            <a:r>
              <a:rPr lang="en-US" altLang="zh-CN" sz="24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改革发展，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没有可以奉为金科玉律的</a:t>
            </a:r>
            <a:r>
              <a:rPr lang="en-US" altLang="zh-CN" sz="24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教科书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           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也没有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对中国人民颐指气使的</a:t>
            </a:r>
            <a:r>
              <a:rPr lang="en-US" altLang="zh-CN" sz="24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教师爷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   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鲁迅说过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：“什么是路？就是从没路的地方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践踏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出来的，从只有荆棘的地方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开辟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出来的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。”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   </a:t>
            </a:r>
            <a:r>
              <a:rPr lang="en-US" altLang="zh-CN" sz="24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中国特色社会主义道路</a:t>
            </a:r>
            <a:r>
              <a:rPr lang="en-US" altLang="zh-CN" sz="24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是当代中国大踏步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赶上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时代、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引领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时代发展的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康庄大道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，必须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毫不动摇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走下去。</a:t>
            </a:r>
          </a:p>
        </p:txBody>
      </p:sp>
      <p:sp>
        <p:nvSpPr>
          <p:cNvPr id="4" name="矩形 7"/>
          <p:cNvSpPr>
            <a:spLocks noChangeArrowheads="1"/>
          </p:cNvSpPr>
          <p:nvPr/>
        </p:nvSpPr>
        <p:spPr bwMode="auto">
          <a:xfrm>
            <a:off x="222835" y="94896"/>
            <a:ext cx="86983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四、理论评析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851</Words>
  <Application>Microsoft Office PowerPoint</Application>
  <PresentationFormat>全屏显示(16:9)</PresentationFormat>
  <Paragraphs>75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黑体</vt:lpstr>
      <vt:lpstr>楷体</vt:lpstr>
      <vt:lpstr>宋体</vt:lpstr>
      <vt:lpstr>微软雅黑</vt:lpstr>
      <vt:lpstr>Arial</vt:lpstr>
      <vt:lpstr>Calibri</vt:lpstr>
      <vt:lpstr>1_Office 主题​​</vt:lpstr>
      <vt:lpstr>第16课时   综合探究8 回看走过的路 比较别人的路 远眺前行的路 如何看待中国特色社会主义的 科学真理性和历史必然性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164</cp:revision>
  <dcterms:created xsi:type="dcterms:W3CDTF">2020-02-01T11:21:00Z</dcterms:created>
  <dcterms:modified xsi:type="dcterms:W3CDTF">2020-03-30T09:51:54Z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