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8" r:id="rId2"/>
    <p:sldId id="269" r:id="rId3"/>
    <p:sldId id="432" r:id="rId4"/>
    <p:sldId id="466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86" r:id="rId14"/>
    <p:sldId id="475" r:id="rId15"/>
    <p:sldId id="476" r:id="rId16"/>
    <p:sldId id="478" r:id="rId17"/>
    <p:sldId id="477" r:id="rId18"/>
    <p:sldId id="480" r:id="rId19"/>
    <p:sldId id="482" r:id="rId20"/>
    <p:sldId id="487" r:id="rId21"/>
    <p:sldId id="481" r:id="rId22"/>
    <p:sldId id="483" r:id="rId23"/>
    <p:sldId id="484" r:id="rId24"/>
    <p:sldId id="485" r:id="rId25"/>
    <p:sldId id="488" r:id="rId26"/>
    <p:sldId id="257" r:id="rId2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7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18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369793" y="2695207"/>
            <a:ext cx="7366431" cy="971127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73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“令人敬佩的人” </a:t>
            </a:r>
            <a:r>
              <a:rPr lang="en-US" altLang="zh-CN" sz="373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3735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词汇学</a:t>
            </a:r>
            <a:r>
              <a:rPr lang="zh-CN" altLang="en-US" sz="373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习（</a:t>
            </a:r>
            <a:r>
              <a:rPr lang="en-US" altLang="zh-CN" sz="373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373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3735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高一年级英语</a:t>
            </a:r>
            <a:r>
              <a:rPr lang="zh-CN" altLang="en-US" sz="32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北京市朝阳外国语学校   董晓玉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1215" y="1091682"/>
            <a:ext cx="11252719" cy="52811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depress; depressed/depressing; depression</a:t>
            </a:r>
            <a:endParaRPr lang="en-US" altLang="zh-CN" sz="2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dirty="0" smtClean="0"/>
              <a:t>I find this weather so ___________ with the rain continuing for days .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b="1" dirty="0" smtClean="0"/>
              <a:t>It </a:t>
            </a:r>
            <a:r>
              <a:rPr lang="en-US" altLang="zh-CN" dirty="0" smtClean="0"/>
              <a:t>_________ me</a:t>
            </a:r>
            <a:r>
              <a:rPr lang="en-US" altLang="zh-CN" b="1" dirty="0" smtClean="0"/>
              <a:t> to</a:t>
            </a:r>
            <a:r>
              <a:rPr lang="en-US" altLang="zh-CN" dirty="0" smtClean="0"/>
              <a:t> think that I'll probably still be doing exactly the same job in ten years' time.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dirty="0" smtClean="0"/>
              <a:t>High interest rates(</a:t>
            </a:r>
            <a:r>
              <a:rPr lang="zh-CN" altLang="en-US" dirty="0" smtClean="0"/>
              <a:t>利率</a:t>
            </a:r>
            <a:r>
              <a:rPr lang="en-US" altLang="zh-CN" dirty="0" smtClean="0"/>
              <a:t>) are continuing to ________ the </a:t>
            </a:r>
            <a:r>
              <a:rPr lang="en-US" altLang="zh-CN" b="1" dirty="0" smtClean="0"/>
              <a:t>economy</a:t>
            </a:r>
            <a:r>
              <a:rPr lang="en-US" altLang="zh-CN" dirty="0" smtClean="0"/>
              <a:t>.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dirty="0" smtClean="0"/>
              <a:t>The country is experiencing a severe </a:t>
            </a:r>
            <a:r>
              <a:rPr lang="en-US" altLang="zh-CN" b="1" dirty="0" smtClean="0"/>
              <a:t>economic ___________</a:t>
            </a:r>
            <a:r>
              <a:rPr lang="en-US" altLang="zh-CN" dirty="0" smtClean="0"/>
              <a:t>.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dirty="0" smtClean="0"/>
              <a:t>She became </a:t>
            </a:r>
            <a:r>
              <a:rPr lang="en-US" altLang="zh-CN" b="1" dirty="0" smtClean="0"/>
              <a:t>deeply</a:t>
            </a:r>
            <a:r>
              <a:rPr lang="en-US" altLang="zh-CN" dirty="0" smtClean="0"/>
              <a:t> __________ when her husband died.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sz="2400" i="1" dirty="0" smtClean="0"/>
          </a:p>
        </p:txBody>
      </p:sp>
      <p:sp>
        <p:nvSpPr>
          <p:cNvPr id="20" name="横卷形 19"/>
          <p:cNvSpPr/>
          <p:nvPr/>
        </p:nvSpPr>
        <p:spPr>
          <a:xfrm>
            <a:off x="494521" y="270588"/>
            <a:ext cx="3937520" cy="73711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Word study-have a check</a:t>
            </a:r>
            <a:endParaRPr lang="zh-CN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24538" y="5607701"/>
            <a:ext cx="1607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despite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3543" y="1726167"/>
            <a:ext cx="2192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depressing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7825" y="2294216"/>
            <a:ext cx="240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depresses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5122" y="3523760"/>
            <a:ext cx="164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depress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5662" y="2958100"/>
            <a:ext cx="329229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0070C0"/>
                </a:solidFill>
              </a:rPr>
              <a:t>=It makes me unhappy</a:t>
            </a:r>
            <a:endParaRPr lang="zh-CN" altLang="en-US" sz="2400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8699" y="3223940"/>
            <a:ext cx="22348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让经济低迷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6811" y="4119904"/>
            <a:ext cx="204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depression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8049" y="4531765"/>
            <a:ext cx="22348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经济大萧条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8387" y="4757497"/>
            <a:ext cx="204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depressed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Administrator\Desktop\t019a738b5c4ef361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4466" y="4111256"/>
            <a:ext cx="2357534" cy="2741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18" grpId="0"/>
      <p:bldP spid="10" grpId="0" animBg="1"/>
      <p:bldP spid="11" grpId="0" animBg="1"/>
      <p:bldP spid="12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7868" y="1026368"/>
            <a:ext cx="11252719" cy="5533052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influence/influential</a:t>
            </a:r>
            <a:r>
              <a:rPr lang="en-US" altLang="zh-CN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</a:t>
            </a:r>
            <a:r>
              <a:rPr lang="en-US" altLang="zh-CN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aware/awareness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sz="2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000" i="1" dirty="0" smtClean="0"/>
              <a:t>She wanted to work for a bigger and more ____________ </a:t>
            </a:r>
            <a:r>
              <a:rPr lang="en-US" altLang="zh-CN" sz="3000" dirty="0" smtClean="0"/>
              <a:t>(= powerful)</a:t>
            </a:r>
            <a:r>
              <a:rPr lang="en-US" altLang="zh-CN" sz="3000" i="1" dirty="0" smtClean="0"/>
              <a:t> newspaper.</a:t>
            </a:r>
            <a:endParaRPr lang="en-US" altLang="zh-CN" sz="3000" dirty="0" smtClean="0"/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000" dirty="0" smtClean="0"/>
              <a:t>He is a bad _________</a:t>
            </a:r>
            <a:r>
              <a:rPr lang="en-US" altLang="zh-CN" sz="3000" u="sng" dirty="0" smtClean="0"/>
              <a:t> </a:t>
            </a:r>
            <a:r>
              <a:rPr lang="en-US" altLang="zh-CN" sz="3000" b="1" u="sng" dirty="0" smtClean="0">
                <a:solidFill>
                  <a:srgbClr val="0070C0"/>
                </a:solidFill>
              </a:rPr>
              <a:t>on</a:t>
            </a:r>
            <a:r>
              <a:rPr lang="en-US" altLang="zh-CN" sz="3000" u="sng" dirty="0" smtClean="0"/>
              <a:t> </a:t>
            </a:r>
            <a:r>
              <a:rPr lang="en-US" altLang="zh-CN" sz="3000" dirty="0" smtClean="0"/>
              <a:t>the kids. Don’t let him get too close.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000" i="1" dirty="0" smtClean="0"/>
              <a:t>My dad _________ </a:t>
            </a:r>
            <a:r>
              <a:rPr lang="en-US" altLang="zh-CN" sz="3000" i="1" u="sng" dirty="0" smtClean="0"/>
              <a:t>me to do </a:t>
            </a:r>
            <a:r>
              <a:rPr lang="en-US" altLang="zh-CN" sz="3000" i="1" dirty="0" smtClean="0"/>
              <a:t>electronics as he was a great electronic engineer.</a:t>
            </a:r>
            <a:endParaRPr lang="en-US" altLang="zh-CN" sz="3000" dirty="0" smtClean="0"/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000" i="1" dirty="0" smtClean="0"/>
              <a:t>They were </a:t>
            </a:r>
            <a:r>
              <a:rPr lang="en-US" altLang="zh-CN" sz="3000" i="1" u="sng" dirty="0" smtClean="0"/>
              <a:t>well/fully _______</a:t>
            </a:r>
            <a:r>
              <a:rPr lang="en-US" altLang="zh-CN" sz="3000" i="1" dirty="0" smtClean="0"/>
              <a:t>that the company was losing money.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000" i="1" u="sng" dirty="0" smtClean="0"/>
              <a:t>Environmental</a:t>
            </a:r>
            <a:r>
              <a:rPr lang="en-US" altLang="zh-CN" sz="3000" i="1" dirty="0" smtClean="0"/>
              <a:t> ____________ has increased </a:t>
            </a:r>
            <a:r>
              <a:rPr lang="en-US" altLang="zh-CN" sz="3000" b="1" i="1" dirty="0" smtClean="0"/>
              <a:t>dramatically</a:t>
            </a:r>
            <a:r>
              <a:rPr lang="en-US" altLang="zh-CN" sz="3000" i="1" dirty="0" smtClean="0"/>
              <a:t> over the past decade.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 marL="0" indent="0">
              <a:lnSpc>
                <a:spcPct val="120000"/>
              </a:lnSpc>
              <a:buNone/>
            </a:pPr>
            <a:endParaRPr lang="en-US" altLang="zh-CN" sz="2400" i="1" dirty="0" smtClean="0"/>
          </a:p>
        </p:txBody>
      </p:sp>
      <p:sp>
        <p:nvSpPr>
          <p:cNvPr id="20" name="横卷形 19"/>
          <p:cNvSpPr/>
          <p:nvPr/>
        </p:nvSpPr>
        <p:spPr>
          <a:xfrm>
            <a:off x="494521" y="270588"/>
            <a:ext cx="3937520" cy="73711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Word study-have a check</a:t>
            </a:r>
            <a:endParaRPr lang="zh-CN" alt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41975" y="1968763"/>
            <a:ext cx="2192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influential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0763" y="2956689"/>
            <a:ext cx="1630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influence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0689" y="3472983"/>
            <a:ext cx="1860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influenced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5643" y="2709283"/>
            <a:ext cx="511798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=He has a bad influence on the kids.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7243" y="4446477"/>
            <a:ext cx="134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aware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1938" y="5028085"/>
            <a:ext cx="204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awareness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7327" y="4115096"/>
            <a:ext cx="22348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充分意识到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3744" y="5564452"/>
            <a:ext cx="22348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环保意识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18" grpId="0"/>
      <p:bldP spid="11" grpId="0" animBg="1"/>
      <p:bldP spid="12" grpId="0"/>
      <p:bldP spid="14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7868" y="1026368"/>
            <a:ext cx="11252719" cy="5533052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Passion/passionate</a:t>
            </a:r>
            <a:r>
              <a:rPr lang="en-US" altLang="zh-CN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zh-CN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energy/energetic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sz="2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200" i="1" dirty="0" smtClean="0"/>
              <a:t>She had a _______ for gardening.</a:t>
            </a:r>
            <a:endParaRPr lang="en-US" altLang="zh-CN" sz="3000" dirty="0" smtClean="0"/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000" dirty="0" smtClean="0"/>
              <a:t> </a:t>
            </a:r>
            <a:r>
              <a:rPr lang="en-US" altLang="zh-CN" sz="3200" i="1" dirty="0" smtClean="0"/>
              <a:t>I've always been __________ about football.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i="1" dirty="0" smtClean="0"/>
              <a:t> 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endParaRPr lang="en-US" altLang="zh-CN" sz="3000" dirty="0" smtClean="0"/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i="1" dirty="0" smtClean="0"/>
              <a:t>She was </a:t>
            </a:r>
            <a:r>
              <a:rPr lang="en-US" altLang="zh-CN" b="1" i="1" dirty="0" smtClean="0"/>
              <a:t>full of ________</a:t>
            </a:r>
            <a:r>
              <a:rPr lang="en-US" altLang="zh-CN" i="1" dirty="0" smtClean="0"/>
              <a:t> after her vacation.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200" i="1" dirty="0" smtClean="0"/>
              <a:t>Oil shortages have brought on an </a:t>
            </a:r>
            <a:r>
              <a:rPr lang="en-US" altLang="zh-CN" sz="3200" i="1" u="sng" dirty="0" smtClean="0"/>
              <a:t>______ crisis.</a:t>
            </a:r>
            <a:r>
              <a:rPr lang="en-US" altLang="zh-CN" sz="3000" i="1" u="sng" dirty="0" smtClean="0"/>
              <a:t>.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200" i="1" dirty="0" smtClean="0"/>
              <a:t>She seems </a:t>
            </a:r>
            <a:r>
              <a:rPr lang="en-US" altLang="zh-CN" sz="3200" b="1" i="1" dirty="0" smtClean="0"/>
              <a:t>remarkably _________ </a:t>
            </a:r>
            <a:r>
              <a:rPr lang="en-US" altLang="zh-CN" sz="3200" i="1" dirty="0" smtClean="0"/>
              <a:t>for a woman her age.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 marL="0" indent="0">
              <a:lnSpc>
                <a:spcPct val="120000"/>
              </a:lnSpc>
              <a:buNone/>
            </a:pPr>
            <a:endParaRPr lang="en-US" altLang="zh-CN" sz="2400" i="1" dirty="0" smtClean="0"/>
          </a:p>
        </p:txBody>
      </p:sp>
      <p:sp>
        <p:nvSpPr>
          <p:cNvPr id="20" name="横卷形 19"/>
          <p:cNvSpPr/>
          <p:nvPr/>
        </p:nvSpPr>
        <p:spPr>
          <a:xfrm>
            <a:off x="494521" y="270588"/>
            <a:ext cx="3937520" cy="73711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Word study-have a check</a:t>
            </a:r>
            <a:endParaRPr lang="zh-CN" alt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19264" y="2043408"/>
            <a:ext cx="139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passion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3782" y="2564803"/>
            <a:ext cx="199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passionate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9734" y="4200771"/>
            <a:ext cx="1291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energy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6590" y="4857024"/>
            <a:ext cx="125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energy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6175" y="5513277"/>
            <a:ext cx="204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energetic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8942" y="2062361"/>
            <a:ext cx="407606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have a passion for </a:t>
            </a:r>
            <a:r>
              <a:rPr lang="en-US" altLang="zh-CN" sz="2400" b="1" dirty="0" err="1" smtClean="0">
                <a:solidFill>
                  <a:srgbClr val="0070C0"/>
                </a:solidFill>
              </a:rPr>
              <a:t>sth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.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1768" y="2643970"/>
            <a:ext cx="434354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be passionate about </a:t>
            </a:r>
            <a:r>
              <a:rPr lang="en-US" altLang="zh-CN" sz="2400" b="1" dirty="0" err="1" smtClean="0">
                <a:solidFill>
                  <a:srgbClr val="0070C0"/>
                </a:solidFill>
              </a:rPr>
              <a:t>sth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.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44332" y="4037341"/>
            <a:ext cx="153192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能量满满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6324" y="4581626"/>
            <a:ext cx="153192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能源危机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18" grpId="0"/>
      <p:bldP spid="12" grpId="0"/>
      <p:bldP spid="14" grpId="0"/>
      <p:bldP spid="15" grpId="0" animBg="1"/>
      <p:bldP spid="16" grpId="0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横卷形 19"/>
          <p:cNvSpPr/>
          <p:nvPr/>
        </p:nvSpPr>
        <p:spPr>
          <a:xfrm>
            <a:off x="2715208" y="1315615"/>
            <a:ext cx="5458408" cy="222068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The end of task 1</a:t>
            </a:r>
            <a:endParaRPr lang="zh-CN" altLang="en-US" sz="4400" b="1" dirty="0"/>
          </a:p>
        </p:txBody>
      </p:sp>
      <p:sp>
        <p:nvSpPr>
          <p:cNvPr id="22" name="横卷形 21"/>
          <p:cNvSpPr/>
          <p:nvPr/>
        </p:nvSpPr>
        <p:spPr>
          <a:xfrm>
            <a:off x="2481943" y="3754016"/>
            <a:ext cx="6058678" cy="222068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Task 2</a:t>
            </a:r>
            <a:r>
              <a:rPr lang="zh-CN" altLang="en-US" sz="4400" b="1" dirty="0" smtClean="0"/>
              <a:t>：</a:t>
            </a:r>
            <a:r>
              <a:rPr lang="en-US" altLang="zh-CN" sz="4400" b="1" dirty="0" smtClean="0"/>
              <a:t>?</a:t>
            </a:r>
            <a:endParaRPr lang="zh-CN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横卷形 19"/>
          <p:cNvSpPr/>
          <p:nvPr/>
        </p:nvSpPr>
        <p:spPr>
          <a:xfrm>
            <a:off x="494520" y="-158620"/>
            <a:ext cx="8556173" cy="1129004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 smtClean="0"/>
          </a:p>
          <a:p>
            <a:pPr algn="ctr"/>
            <a:r>
              <a:rPr lang="en-US" altLang="zh-CN" sz="2400" b="1" dirty="0" smtClean="0"/>
              <a:t>Task 2--</a:t>
            </a:r>
            <a:r>
              <a:rPr lang="en-US" altLang="zh-CN" sz="2800" dirty="0" smtClean="0"/>
              <a:t>Figure out the meaning of the underlined words based on the context.</a:t>
            </a:r>
            <a:endParaRPr lang="en-US" altLang="zh-CN" sz="2400" dirty="0" smtClean="0"/>
          </a:p>
          <a:p>
            <a:pPr algn="ctr"/>
            <a:endParaRPr lang="zh-CN" alt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08883" y="1905442"/>
            <a:ext cx="723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recipes  n. 1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） </a:t>
            </a:r>
            <a:r>
              <a:rPr lang="en-US" altLang="zh-CN" sz="2800" dirty="0" smtClean="0">
                <a:solidFill>
                  <a:srgbClr val="0070C0"/>
                </a:solidFill>
              </a:rPr>
              <a:t>a set of instructions for cooking 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b="1" dirty="0" smtClean="0">
                <a:solidFill>
                  <a:srgbClr val="0070C0"/>
                </a:solidFill>
              </a:rPr>
              <a:t>食谱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 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4654" y="2574135"/>
            <a:ext cx="656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2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）（旧时的）处方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=prescription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istrator\Desktop\t0186684e98fedc3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7267" y="0"/>
            <a:ext cx="2167944" cy="38481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907056" y="4359390"/>
            <a:ext cx="8168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3)--</a:t>
            </a:r>
            <a:r>
              <a:rPr lang="en-US" altLang="zh-CN" sz="2800" i="1" dirty="0" smtClean="0"/>
              <a:t>Five small boys on skis was a </a:t>
            </a:r>
            <a:r>
              <a:rPr lang="en-US" altLang="zh-CN" sz="2800" b="1" i="1" dirty="0" smtClean="0"/>
              <a:t>recipe for disaster</a:t>
            </a:r>
            <a:r>
              <a:rPr lang="en-US" altLang="zh-CN" sz="2800" i="1" dirty="0" smtClean="0"/>
              <a:t> , not a holiday.</a:t>
            </a:r>
            <a:endParaRPr lang="en-US" altLang="zh-CN" sz="2800" dirty="0" smtClean="0"/>
          </a:p>
        </p:txBody>
      </p:sp>
      <p:pic>
        <p:nvPicPr>
          <p:cNvPr id="1027" name="Picture 3" descr="C:\Users\Administrator\Desktop\t01f8b23a6c61be141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266" y="2750376"/>
            <a:ext cx="2425959" cy="242595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276252" y="4769937"/>
            <a:ext cx="181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后患无穷</a:t>
            </a:r>
            <a:endParaRPr lang="en-US" altLang="zh-CN" sz="2800" dirty="0" smtClean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69772" y="5734261"/>
            <a:ext cx="8186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--If there is any </a:t>
            </a:r>
            <a:r>
              <a:rPr lang="en-US" altLang="zh-CN" sz="2800" b="1" dirty="0" smtClean="0"/>
              <a:t>recipe for success</a:t>
            </a:r>
            <a:r>
              <a:rPr lang="en-US" altLang="zh-CN" sz="2800" dirty="0" smtClean="0"/>
              <a:t>, I would say it‘s hard work.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650" y="932106"/>
            <a:ext cx="9000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1. </a:t>
            </a:r>
            <a:r>
              <a:rPr lang="en-US" altLang="zh-CN" sz="2800" dirty="0" err="1" smtClean="0"/>
              <a:t>Tu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Youyou</a:t>
            </a:r>
            <a:r>
              <a:rPr lang="en-US" altLang="zh-CN" sz="2800" dirty="0" smtClean="0"/>
              <a:t> researched hundreds of </a:t>
            </a:r>
            <a:r>
              <a:rPr lang="en-US" altLang="zh-CN" sz="2800" u="sng" dirty="0" smtClean="0"/>
              <a:t>traditional </a:t>
            </a:r>
            <a:r>
              <a:rPr lang="en-US" altLang="zh-CN" sz="2800" b="1" u="sng" dirty="0" smtClean="0"/>
              <a:t>recipes </a:t>
            </a:r>
            <a:r>
              <a:rPr lang="en-US" altLang="zh-CN" sz="2800" dirty="0" smtClean="0"/>
              <a:t>connected to anti-malarial cures.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9508" y="6172639"/>
            <a:ext cx="264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成功的诀窍</a:t>
            </a:r>
            <a:endParaRPr lang="en-US" altLang="zh-CN" sz="2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2" grpId="0"/>
      <p:bldP spid="23" grpId="0"/>
      <p:bldP spid="25" grpId="0"/>
      <p:bldP spid="2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横卷形 19"/>
          <p:cNvSpPr/>
          <p:nvPr/>
        </p:nvSpPr>
        <p:spPr>
          <a:xfrm>
            <a:off x="494520" y="-158620"/>
            <a:ext cx="8556173" cy="1129004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 smtClean="0"/>
          </a:p>
          <a:p>
            <a:pPr algn="ctr"/>
            <a:r>
              <a:rPr lang="en-US" altLang="zh-CN" sz="2400" b="1" dirty="0" smtClean="0"/>
              <a:t>Task 2--</a:t>
            </a:r>
            <a:r>
              <a:rPr lang="en-US" altLang="zh-CN" sz="2800" dirty="0" smtClean="0"/>
              <a:t>Figure out the meaning of the underlined words based on the context.</a:t>
            </a:r>
            <a:endParaRPr lang="en-US" altLang="zh-CN" sz="2400" dirty="0" smtClean="0"/>
          </a:p>
          <a:p>
            <a:pPr algn="ctr"/>
            <a:endParaRPr lang="zh-CN" alt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5699" y="1784144"/>
            <a:ext cx="7767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Come across ---</a:t>
            </a:r>
            <a:r>
              <a:rPr lang="en-US" altLang="zh-CN" sz="2800" dirty="0" smtClean="0">
                <a:solidFill>
                  <a:srgbClr val="0070C0"/>
                </a:solidFill>
              </a:rPr>
              <a:t>to discover </a:t>
            </a:r>
            <a:r>
              <a:rPr lang="en-US" altLang="zh-CN" sz="2800" dirty="0" err="1" smtClean="0">
                <a:solidFill>
                  <a:srgbClr val="0070C0"/>
                </a:solidFill>
              </a:rPr>
              <a:t>sth</a:t>
            </a:r>
            <a:r>
              <a:rPr lang="en-US" altLang="zh-CN" sz="2800" dirty="0" smtClean="0">
                <a:solidFill>
                  <a:srgbClr val="0070C0"/>
                </a:solidFill>
              </a:rPr>
              <a:t>. </a:t>
            </a:r>
            <a:r>
              <a:rPr lang="en-US" altLang="zh-CN" sz="2800" u="sng" dirty="0" smtClean="0">
                <a:solidFill>
                  <a:srgbClr val="0070C0"/>
                </a:solidFill>
              </a:rPr>
              <a:t>by chance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b="1" dirty="0" smtClean="0">
                <a:solidFill>
                  <a:srgbClr val="0070C0"/>
                </a:solidFill>
              </a:rPr>
              <a:t> 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507" y="2440555"/>
            <a:ext cx="8304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promise 1 (n.) </a:t>
            </a:r>
          </a:p>
          <a:p>
            <a:r>
              <a:rPr lang="en-US" altLang="zh-CN" sz="2800" dirty="0" smtClean="0"/>
              <a:t>---make a promise</a:t>
            </a:r>
          </a:p>
          <a:p>
            <a:r>
              <a:rPr lang="en-US" altLang="zh-CN" sz="2800" b="1" dirty="0" smtClean="0">
                <a:solidFill>
                  <a:srgbClr val="0070C0"/>
                </a:solidFill>
              </a:rPr>
              <a:t>---</a:t>
            </a:r>
            <a:r>
              <a:rPr lang="en-US" altLang="zh-CN" sz="2800" b="1" dirty="0" smtClean="0"/>
              <a:t>keep</a:t>
            </a:r>
            <a:r>
              <a:rPr lang="en-US" altLang="zh-CN" sz="2800" dirty="0" smtClean="0"/>
              <a:t>/</a:t>
            </a:r>
            <a:r>
              <a:rPr lang="en-US" altLang="zh-CN" sz="2800" b="1" dirty="0" smtClean="0"/>
              <a:t>honor</a:t>
            </a:r>
            <a:r>
              <a:rPr lang="en-US" altLang="zh-CN" sz="2800" dirty="0" smtClean="0"/>
              <a:t> one’s promise/</a:t>
            </a:r>
            <a:r>
              <a:rPr lang="en-US" altLang="zh-CN" sz="2800" b="1" dirty="0" smtClean="0"/>
              <a:t>live up to </a:t>
            </a:r>
            <a:r>
              <a:rPr lang="en-US" altLang="zh-CN" sz="2800" dirty="0" smtClean="0"/>
              <a:t>one’s promise</a:t>
            </a:r>
          </a:p>
          <a:p>
            <a:r>
              <a:rPr lang="en-US" altLang="zh-CN" sz="2800" dirty="0" smtClean="0"/>
              <a:t>---</a:t>
            </a:r>
            <a:r>
              <a:rPr lang="en-US" altLang="zh-CN" sz="2800" b="1" dirty="0" smtClean="0"/>
              <a:t>break</a:t>
            </a:r>
            <a:r>
              <a:rPr lang="en-US" altLang="zh-CN" sz="2800" dirty="0" smtClean="0"/>
              <a:t> one’s promise</a:t>
            </a:r>
          </a:p>
          <a:p>
            <a:endParaRPr lang="zh-CN" alt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41650" y="932106"/>
            <a:ext cx="9000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2. After hundreds of failed experiments, they eventually </a:t>
            </a:r>
            <a:r>
              <a:rPr lang="en-US" altLang="zh-CN" sz="2800" u="sng" dirty="0" smtClean="0"/>
              <a:t>came across </a:t>
            </a:r>
            <a:r>
              <a:rPr lang="en-US" altLang="zh-CN" sz="2800" dirty="0" smtClean="0"/>
              <a:t>a </a:t>
            </a:r>
            <a:r>
              <a:rPr lang="en-US" altLang="zh-CN" sz="2800" b="1" dirty="0" smtClean="0"/>
              <a:t>promising</a:t>
            </a:r>
            <a:r>
              <a:rPr lang="en-US" altLang="zh-CN" sz="2800" dirty="0" smtClean="0"/>
              <a:t> chemical.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Administrator\Desktop\4e4277ba04dd05e279ba4fd925edf8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9090" y="511627"/>
            <a:ext cx="3197679" cy="255814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6924" y="4113844"/>
            <a:ext cx="9467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promise 1 (v.) </a:t>
            </a:r>
          </a:p>
          <a:p>
            <a:r>
              <a:rPr lang="en-US" altLang="zh-CN" sz="2800" i="1" dirty="0" smtClean="0"/>
              <a:t>-Her parents </a:t>
            </a:r>
            <a:r>
              <a:rPr lang="en-US" altLang="zh-CN" sz="2800" i="1" u="sng" dirty="0" smtClean="0"/>
              <a:t>promised her a new car </a:t>
            </a:r>
            <a:r>
              <a:rPr lang="en-US" altLang="zh-CN" sz="2800" i="1" dirty="0" smtClean="0"/>
              <a:t>if she passed her exams.(</a:t>
            </a:r>
            <a:r>
              <a:rPr lang="en-US" altLang="zh-CN" sz="2800" b="1" i="1" dirty="0" smtClean="0"/>
              <a:t>promise sb. </a:t>
            </a:r>
            <a:r>
              <a:rPr lang="en-US" altLang="zh-CN" sz="2800" b="1" i="1" dirty="0" err="1" smtClean="0"/>
              <a:t>sth</a:t>
            </a:r>
            <a:r>
              <a:rPr lang="en-US" altLang="zh-CN" sz="2800" i="1" dirty="0" smtClean="0"/>
              <a:t>.)</a:t>
            </a:r>
          </a:p>
          <a:p>
            <a:r>
              <a:rPr lang="en-US" altLang="zh-CN" sz="2800" i="1" dirty="0" smtClean="0"/>
              <a:t>-She's </a:t>
            </a:r>
            <a:r>
              <a:rPr lang="en-US" altLang="zh-CN" sz="2800" i="1" u="sng" dirty="0" smtClean="0"/>
              <a:t>promised to do </a:t>
            </a:r>
            <a:r>
              <a:rPr lang="en-US" altLang="zh-CN" sz="2800" i="1" dirty="0" smtClean="0"/>
              <a:t>all she can to help.(</a:t>
            </a:r>
            <a:r>
              <a:rPr lang="en-US" altLang="zh-CN" sz="2800" b="1" i="1" dirty="0" smtClean="0"/>
              <a:t>promise to do.</a:t>
            </a:r>
            <a:r>
              <a:rPr lang="en-US" altLang="zh-CN" sz="2800" i="1" dirty="0" smtClean="0"/>
              <a:t>.)</a:t>
            </a:r>
          </a:p>
          <a:p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横卷形 19"/>
          <p:cNvSpPr/>
          <p:nvPr/>
        </p:nvSpPr>
        <p:spPr>
          <a:xfrm>
            <a:off x="494520" y="-158620"/>
            <a:ext cx="8556173" cy="1129004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 smtClean="0"/>
          </a:p>
          <a:p>
            <a:pPr algn="ctr"/>
            <a:r>
              <a:rPr lang="en-US" altLang="zh-CN" sz="2400" b="1" dirty="0" smtClean="0"/>
              <a:t>Task 2--</a:t>
            </a:r>
            <a:r>
              <a:rPr lang="en-US" altLang="zh-CN" sz="2800" dirty="0" smtClean="0"/>
              <a:t>Figure out the meaning of the underlined words based on the context.</a:t>
            </a:r>
            <a:endParaRPr lang="en-US" altLang="zh-CN" sz="2400" dirty="0" smtClean="0"/>
          </a:p>
          <a:p>
            <a:pPr algn="ctr"/>
            <a:endParaRPr lang="zh-CN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6604" y="3964397"/>
            <a:ext cx="8964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promising  (adj.): </a:t>
            </a:r>
            <a:r>
              <a:rPr lang="en-US" altLang="zh-CN" sz="2800" dirty="0" smtClean="0">
                <a:solidFill>
                  <a:srgbClr val="0070C0"/>
                </a:solidFill>
              </a:rPr>
              <a:t>showing </a:t>
            </a:r>
            <a:r>
              <a:rPr lang="en-US" altLang="zh-CN" sz="2800" u="sng" dirty="0" smtClean="0">
                <a:solidFill>
                  <a:srgbClr val="0070C0"/>
                </a:solidFill>
              </a:rPr>
              <a:t>signs of being successful </a:t>
            </a:r>
            <a:r>
              <a:rPr lang="en-US" altLang="zh-CN" sz="2800" dirty="0" smtClean="0">
                <a:solidFill>
                  <a:srgbClr val="0070C0"/>
                </a:solidFill>
              </a:rPr>
              <a:t>or good in the future </a:t>
            </a:r>
            <a:r>
              <a:rPr lang="zh-CN" altLang="en-US" sz="2800" i="1" dirty="0" smtClean="0"/>
              <a:t>很有前途的</a:t>
            </a:r>
            <a:endParaRPr lang="en-US" altLang="zh-CN" sz="2800" dirty="0" smtClean="0"/>
          </a:p>
          <a:p>
            <a:r>
              <a:rPr lang="en-US" altLang="zh-CN" sz="2800" i="1" dirty="0" smtClean="0"/>
              <a:t>    --a </a:t>
            </a:r>
            <a:r>
              <a:rPr lang="en-US" altLang="zh-CN" sz="2800" b="1" i="1" dirty="0" smtClean="0"/>
              <a:t>promising career </a:t>
            </a:r>
            <a:r>
              <a:rPr lang="en-US" altLang="zh-CN" sz="2800" i="1" dirty="0" smtClean="0"/>
              <a:t>in law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 smtClean="0"/>
              <a:t>　</a:t>
            </a:r>
            <a:r>
              <a:rPr lang="en-US" altLang="zh-CN" sz="2800" dirty="0" smtClean="0"/>
              <a:t>--</a:t>
            </a:r>
            <a:r>
              <a:rPr lang="en-US" altLang="zh-CN" sz="2800" i="1" dirty="0" smtClean="0"/>
              <a:t>a </a:t>
            </a:r>
            <a:r>
              <a:rPr lang="en-US" altLang="zh-CN" sz="2800" b="1" i="1" dirty="0" smtClean="0"/>
              <a:t>promising</a:t>
            </a:r>
            <a:r>
              <a:rPr lang="en-US" altLang="zh-CN" sz="2800" i="1" dirty="0" smtClean="0"/>
              <a:t> young actor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362" y="2698539"/>
            <a:ext cx="10995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i="1" dirty="0" smtClean="0"/>
              <a:t>It </a:t>
            </a:r>
            <a:r>
              <a:rPr lang="en-US" altLang="zh-CN" sz="2800" i="1" u="sng" dirty="0" smtClean="0">
                <a:solidFill>
                  <a:srgbClr val="0070C0"/>
                </a:solidFill>
              </a:rPr>
              <a:t>promises</a:t>
            </a:r>
            <a:r>
              <a:rPr lang="en-US" altLang="zh-CN" sz="2800" i="1" u="sng" dirty="0" smtClean="0"/>
              <a:t> to be </a:t>
            </a:r>
            <a:r>
              <a:rPr lang="en-US" altLang="zh-CN" sz="2800" i="1" dirty="0" smtClean="0"/>
              <a:t>a really </a:t>
            </a:r>
            <a:r>
              <a:rPr lang="en-US" altLang="zh-CN" sz="2800" i="1" u="sng" dirty="0" smtClean="0"/>
              <a:t>exciting</a:t>
            </a:r>
            <a:r>
              <a:rPr lang="en-US" altLang="zh-CN" sz="2800" i="1" dirty="0" smtClean="0"/>
              <a:t> match.</a:t>
            </a:r>
            <a:r>
              <a:rPr lang="zh-CN" altLang="en-US" sz="2800" i="1" dirty="0" smtClean="0"/>
              <a:t>这会是一场十分刺激的比赛</a:t>
            </a:r>
            <a:endParaRPr lang="en-US" altLang="zh-CN" sz="2800" i="1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2800" dirty="0" smtClean="0"/>
              <a:t>Dark clouds </a:t>
            </a:r>
            <a:r>
              <a:rPr lang="en-US" altLang="zh-CN" sz="2800" u="sng" dirty="0" smtClean="0">
                <a:solidFill>
                  <a:srgbClr val="0070C0"/>
                </a:solidFill>
              </a:rPr>
              <a:t>promised</a:t>
            </a:r>
            <a:r>
              <a:rPr lang="en-US" altLang="zh-CN" sz="2800" u="sng" dirty="0" smtClean="0"/>
              <a:t> the showers </a:t>
            </a:r>
            <a:r>
              <a:rPr lang="en-US" altLang="zh-CN" sz="2800" dirty="0" smtClean="0"/>
              <a:t>later. </a:t>
            </a:r>
            <a:r>
              <a:rPr lang="zh-CN" altLang="en-US" sz="2800" dirty="0" smtClean="0"/>
              <a:t>乌云预示着阵雨要来。</a:t>
            </a:r>
            <a:endParaRPr lang="en-US" altLang="zh-CN" sz="2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746446" y="2157365"/>
            <a:ext cx="10543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Promise 2 (v. n.) </a:t>
            </a:r>
            <a:r>
              <a:rPr lang="en-US" altLang="zh-CN" sz="2800" dirty="0" smtClean="0"/>
              <a:t>(to show )signs of something </a:t>
            </a:r>
            <a:r>
              <a:rPr lang="zh-CN" altLang="en-US" sz="2800" dirty="0" smtClean="0"/>
              <a:t>有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迹象；有希望会</a:t>
            </a:r>
            <a:r>
              <a:rPr lang="en-US" altLang="zh-CN" sz="2800" dirty="0" smtClean="0"/>
              <a:t>… </a:t>
            </a:r>
            <a:br>
              <a:rPr lang="en-US" altLang="zh-CN" sz="2800" dirty="0" smtClean="0"/>
            </a:br>
            <a:endParaRPr lang="en-US" altLang="zh-CN" sz="2800" dirty="0" smtClean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650" y="932106"/>
            <a:ext cx="9000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2. After hundreds of failed experiments, they eventually </a:t>
            </a:r>
            <a:r>
              <a:rPr lang="en-US" altLang="zh-CN" sz="2800" u="sng" dirty="0" smtClean="0"/>
              <a:t>came across </a:t>
            </a:r>
            <a:r>
              <a:rPr lang="en-US" altLang="zh-CN" sz="2800" dirty="0" smtClean="0"/>
              <a:t>a </a:t>
            </a:r>
            <a:r>
              <a:rPr lang="en-US" altLang="zh-CN" sz="2800" b="1" dirty="0" smtClean="0"/>
              <a:t>promising</a:t>
            </a:r>
            <a:r>
              <a:rPr lang="en-US" altLang="zh-CN" sz="2800" dirty="0" smtClean="0"/>
              <a:t> chemical.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5718" y="1437210"/>
            <a:ext cx="408539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有希望会奏效的化学物质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横卷形 19"/>
          <p:cNvSpPr/>
          <p:nvPr/>
        </p:nvSpPr>
        <p:spPr>
          <a:xfrm>
            <a:off x="494520" y="-158620"/>
            <a:ext cx="8556173" cy="1129004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 smtClean="0"/>
          </a:p>
          <a:p>
            <a:pPr algn="ctr"/>
            <a:r>
              <a:rPr lang="en-US" altLang="zh-CN" sz="2400" b="1" dirty="0" smtClean="0"/>
              <a:t>Task 2--</a:t>
            </a:r>
            <a:r>
              <a:rPr lang="en-US" altLang="zh-CN" sz="2800" dirty="0" smtClean="0"/>
              <a:t>Figure out the meaning of the underlined words based on the context.</a:t>
            </a:r>
            <a:endParaRPr lang="en-US" altLang="zh-CN" sz="2400" dirty="0" smtClean="0"/>
          </a:p>
          <a:p>
            <a:pPr algn="ctr"/>
            <a:endParaRPr lang="zh-CN" alt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1132" y="3286370"/>
            <a:ext cx="1054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sub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ject(n.)</a:t>
            </a:r>
            <a:r>
              <a:rPr lang="zh-CN" altLang="en-US" sz="2800" b="1" dirty="0" smtClean="0"/>
              <a:t>科目</a:t>
            </a:r>
            <a:r>
              <a:rPr lang="en-US" altLang="zh-CN" sz="2800" b="1" dirty="0" smtClean="0"/>
              <a:t>;</a:t>
            </a:r>
            <a:r>
              <a:rPr lang="zh-CN" altLang="en-US" sz="2800" b="1" dirty="0" smtClean="0"/>
              <a:t>主语</a:t>
            </a:r>
            <a:r>
              <a:rPr lang="en-US" altLang="zh-CN" sz="2800" b="1" dirty="0" smtClean="0"/>
              <a:t>;</a:t>
            </a:r>
            <a:r>
              <a:rPr lang="zh-CN" altLang="en-US" sz="2800" b="1" dirty="0" smtClean="0"/>
              <a:t>主题</a:t>
            </a:r>
            <a:r>
              <a:rPr lang="en-US" altLang="zh-CN" sz="2800" b="1" dirty="0" smtClean="0"/>
              <a:t>…</a:t>
            </a:r>
            <a:endParaRPr lang="en-US" altLang="zh-CN" sz="2800" dirty="0" smtClean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626" y="969429"/>
            <a:ext cx="9243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3. The chemical worked well on animals, but they had to know if it was safe for humans. </a:t>
            </a:r>
            <a:r>
              <a:rPr lang="en-US" altLang="zh-CN" sz="2800" dirty="0" err="1" smtClean="0"/>
              <a:t>Youyou</a:t>
            </a:r>
            <a:r>
              <a:rPr lang="en-US" altLang="zh-CN" sz="2800" dirty="0" smtClean="0"/>
              <a:t> bravely volunteered to be the first </a:t>
            </a:r>
            <a:r>
              <a:rPr lang="en-US" altLang="zh-CN" sz="2800" u="sng" dirty="0" smtClean="0"/>
              <a:t>human </a:t>
            </a:r>
            <a:r>
              <a:rPr lang="en-US" altLang="zh-CN" sz="2800" b="1" u="sng" dirty="0" smtClean="0"/>
              <a:t>subject</a:t>
            </a:r>
            <a:r>
              <a:rPr lang="en-US" altLang="zh-CN" sz="2800" u="sng" dirty="0" smtClean="0"/>
              <a:t> </a:t>
            </a:r>
            <a:r>
              <a:rPr lang="en-US" altLang="zh-CN" sz="2800" dirty="0" smtClean="0"/>
              <a:t>when they were ready to start testing.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0" name="Picture 2" descr="C:\Users\Administrator\Desktop\staff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8400" y="0"/>
            <a:ext cx="2133600" cy="3200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14363" y="2465272"/>
            <a:ext cx="885884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 a person or animal that is used in a test or experimen</a:t>
            </a:r>
            <a:r>
              <a:rPr lang="en-US" altLang="zh-CN" sz="2800" u="sng" dirty="0" smtClean="0"/>
              <a:t>t</a:t>
            </a:r>
            <a:endParaRPr lang="en-US" altLang="zh-C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16296" y="502899"/>
            <a:ext cx="832912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What does </a:t>
            </a:r>
            <a:r>
              <a:rPr lang="en-US" altLang="zh-CN" sz="2800" b="1" dirty="0" smtClean="0"/>
              <a:t>subject </a:t>
            </a:r>
            <a:r>
              <a:rPr lang="en-US" altLang="zh-CN" sz="2800" dirty="0" smtClean="0"/>
              <a:t>mean in the following sentences?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9354" y="1525996"/>
            <a:ext cx="10543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i="1" dirty="0" smtClean="0"/>
              <a:t>In recent years, she has </a:t>
            </a:r>
            <a:r>
              <a:rPr lang="en-US" altLang="zh-CN" sz="2800" b="1" i="1" dirty="0" smtClean="0"/>
              <a:t>been subject to </a:t>
            </a:r>
            <a:r>
              <a:rPr lang="en-US" altLang="zh-CN" sz="2800" i="1" dirty="0" smtClean="0"/>
              <a:t>attacks of depression.</a:t>
            </a:r>
          </a:p>
          <a:p>
            <a:endParaRPr lang="en-US" altLang="zh-CN" sz="2800" i="1" dirty="0" smtClean="0"/>
          </a:p>
          <a:p>
            <a:endParaRPr lang="en-US" altLang="zh-CN" sz="2800" i="1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2800" i="1" dirty="0" smtClean="0"/>
              <a:t>The man had </a:t>
            </a:r>
            <a:r>
              <a:rPr lang="en-US" altLang="zh-CN" sz="2800" b="1" i="1" u="sng" dirty="0" smtClean="0"/>
              <a:t>subjected his wife</a:t>
            </a:r>
            <a:r>
              <a:rPr lang="en-US" altLang="zh-CN" sz="2800" i="1" u="sng" dirty="0" smtClean="0"/>
              <a:t> </a:t>
            </a:r>
            <a:r>
              <a:rPr lang="en-US" altLang="zh-CN" sz="2800" b="1" i="1" u="sng" dirty="0" smtClean="0"/>
              <a:t>to</a:t>
            </a:r>
            <a:r>
              <a:rPr lang="en-US" altLang="zh-CN" sz="2800" i="1" u="sng" dirty="0" smtClean="0"/>
              <a:t> </a:t>
            </a:r>
            <a:r>
              <a:rPr lang="en-US" altLang="zh-CN" sz="2800" i="1" dirty="0" smtClean="0"/>
              <a:t> years of second-smoke.</a:t>
            </a:r>
          </a:p>
          <a:p>
            <a:endParaRPr lang="en-US" altLang="zh-CN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744825" y="2049921"/>
            <a:ext cx="760444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subject   adj. </a:t>
            </a:r>
          </a:p>
          <a:p>
            <a:r>
              <a:rPr lang="en-US" altLang="zh-CN" sz="2400" b="1" dirty="0" smtClean="0">
                <a:solidFill>
                  <a:srgbClr val="0070C0"/>
                </a:solidFill>
              </a:rPr>
              <a:t>Be subject to </a:t>
            </a:r>
            <a:r>
              <a:rPr lang="en-US" altLang="zh-CN" sz="2400" b="1" dirty="0" err="1" smtClean="0">
                <a:solidFill>
                  <a:srgbClr val="0070C0"/>
                </a:solidFill>
              </a:rPr>
              <a:t>sth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.---</a:t>
            </a:r>
            <a:r>
              <a:rPr lang="en-US" altLang="zh-CN" sz="2400" dirty="0" smtClean="0">
                <a:solidFill>
                  <a:srgbClr val="0070C0"/>
                </a:solidFill>
              </a:rPr>
              <a:t>to experience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sth</a:t>
            </a:r>
            <a:r>
              <a:rPr lang="en-US" altLang="zh-CN" sz="2400" dirty="0" smtClean="0">
                <a:solidFill>
                  <a:srgbClr val="0070C0"/>
                </a:solidFill>
              </a:rPr>
              <a:t>. unpleasant</a:t>
            </a:r>
            <a:r>
              <a:rPr lang="zh-CN" altLang="en-US" sz="2400" dirty="0" smtClean="0">
                <a:solidFill>
                  <a:srgbClr val="0070C0"/>
                </a:solidFill>
              </a:rPr>
              <a:t>遭受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3960" y="3321995"/>
            <a:ext cx="972871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sub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ject   v. </a:t>
            </a:r>
          </a:p>
          <a:p>
            <a:r>
              <a:rPr lang="en-US" altLang="zh-CN" sz="2400" b="1" u="sng" dirty="0" smtClean="0">
                <a:solidFill>
                  <a:srgbClr val="0070C0"/>
                </a:solidFill>
              </a:rPr>
              <a:t>sub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ject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  sb. </a:t>
            </a:r>
            <a:r>
              <a:rPr lang="en-US" altLang="zh-CN" sz="2400" b="1" u="sng" dirty="0" smtClean="0">
                <a:solidFill>
                  <a:srgbClr val="0070C0"/>
                </a:solidFill>
              </a:rPr>
              <a:t>to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</a:rPr>
              <a:t>sth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.---</a:t>
            </a:r>
            <a:r>
              <a:rPr lang="en-US" altLang="zh-CN" sz="2400" dirty="0" smtClean="0">
                <a:solidFill>
                  <a:srgbClr val="0070C0"/>
                </a:solidFill>
              </a:rPr>
              <a:t>to make sb. experience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sth</a:t>
            </a:r>
            <a:r>
              <a:rPr lang="en-US" altLang="zh-CN" sz="2400" dirty="0" smtClean="0">
                <a:solidFill>
                  <a:srgbClr val="0070C0"/>
                </a:solidFill>
              </a:rPr>
              <a:t>. unpleasant</a:t>
            </a:r>
            <a:r>
              <a:rPr lang="zh-CN" altLang="en-US" sz="2400" dirty="0" smtClean="0">
                <a:solidFill>
                  <a:srgbClr val="0070C0"/>
                </a:solidFill>
              </a:rPr>
              <a:t>使某人遭受</a:t>
            </a:r>
            <a:r>
              <a:rPr lang="en-US" altLang="zh-CN" sz="2400" dirty="0" smtClean="0">
                <a:solidFill>
                  <a:srgbClr val="0070C0"/>
                </a:solidFill>
              </a:rPr>
              <a:t>……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Administrator\Desktop\93969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5664" y="4358888"/>
            <a:ext cx="4030825" cy="2499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横卷形 19"/>
          <p:cNvSpPr/>
          <p:nvPr/>
        </p:nvSpPr>
        <p:spPr>
          <a:xfrm>
            <a:off x="494520" y="-158620"/>
            <a:ext cx="8556173" cy="1129004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 smtClean="0"/>
          </a:p>
          <a:p>
            <a:pPr algn="ctr"/>
            <a:r>
              <a:rPr lang="en-US" altLang="zh-CN" sz="2400" b="1" dirty="0" smtClean="0"/>
              <a:t>Task 2--</a:t>
            </a:r>
            <a:r>
              <a:rPr lang="en-US" altLang="zh-CN" sz="2800" dirty="0" smtClean="0"/>
              <a:t>Figure out the meaning of the underlined words based on the context.</a:t>
            </a:r>
            <a:endParaRPr lang="en-US" altLang="zh-CN" sz="2400" dirty="0" smtClean="0"/>
          </a:p>
          <a:p>
            <a:pPr algn="ctr"/>
            <a:endParaRPr lang="zh-CN" alt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3064" y="3043771"/>
            <a:ext cx="10995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 </a:t>
            </a:r>
            <a:r>
              <a:rPr lang="en-US" altLang="zh-CN" sz="2800" b="1" dirty="0" smtClean="0"/>
              <a:t>raise awareness  for </a:t>
            </a:r>
            <a:r>
              <a:rPr lang="en-US" altLang="zh-CN" sz="2800" dirty="0" smtClean="0"/>
              <a:t>… : </a:t>
            </a:r>
            <a:r>
              <a:rPr lang="zh-CN" altLang="en-US" sz="2800" dirty="0" smtClean="0"/>
              <a:t>增强</a:t>
            </a:r>
            <a:r>
              <a:rPr lang="en-US" altLang="zh-CN" sz="2800" dirty="0" smtClean="0"/>
              <a:t>……</a:t>
            </a:r>
            <a:r>
              <a:rPr lang="zh-CN" altLang="en-US" sz="2800" dirty="0" smtClean="0"/>
              <a:t>意识</a:t>
            </a:r>
            <a:endParaRPr lang="en-US" altLang="zh-CN" sz="2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43810" y="2418624"/>
            <a:ext cx="7380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Gain a reputation</a:t>
            </a:r>
            <a:r>
              <a:rPr lang="en-US" altLang="zh-CN" sz="2800" dirty="0" smtClean="0"/>
              <a:t>:</a:t>
            </a:r>
            <a:r>
              <a:rPr lang="zh-CN" altLang="en-US" sz="2800" dirty="0" smtClean="0"/>
              <a:t>赢得声誉</a:t>
            </a:r>
            <a:endParaRPr lang="en-US" altLang="zh-CN" sz="2800" dirty="0" smtClean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626" y="969429"/>
            <a:ext cx="9243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4. He soon </a:t>
            </a:r>
            <a:r>
              <a:rPr lang="en-US" altLang="zh-CN" sz="2800" u="sng" dirty="0" smtClean="0"/>
              <a:t>gained  a reputation </a:t>
            </a:r>
            <a:r>
              <a:rPr lang="en-US" altLang="zh-CN" sz="2800" dirty="0" smtClean="0"/>
              <a:t>for </a:t>
            </a:r>
            <a:r>
              <a:rPr lang="en-US" altLang="zh-CN" sz="2800" u="sng" dirty="0" smtClean="0"/>
              <a:t>raising awareness </a:t>
            </a:r>
            <a:r>
              <a:rPr lang="en-US" altLang="zh-CN" sz="2800" dirty="0" smtClean="0"/>
              <a:t>for </a:t>
            </a:r>
          </a:p>
          <a:p>
            <a:r>
              <a:rPr lang="en-US" altLang="zh-CN" sz="2800" b="1" u="sng" dirty="0" smtClean="0"/>
              <a:t>good causes</a:t>
            </a:r>
            <a:r>
              <a:rPr lang="en-US" altLang="zh-CN" sz="2800" dirty="0" smtClean="0"/>
              <a:t>. He visited sick children in hospitals and worked with organizations such as Save the Children…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19" y="1819765"/>
            <a:ext cx="22348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慈善事业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0" name="曲线连接符 9"/>
          <p:cNvCxnSpPr/>
          <p:nvPr/>
        </p:nvCxnSpPr>
        <p:spPr>
          <a:xfrm>
            <a:off x="2584579" y="1838130"/>
            <a:ext cx="6764694" cy="18662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曲线连接符 10"/>
          <p:cNvCxnSpPr/>
          <p:nvPr/>
        </p:nvCxnSpPr>
        <p:spPr>
          <a:xfrm>
            <a:off x="628262" y="2279779"/>
            <a:ext cx="5679232" cy="15552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Administrator\Desktop\t01eea1c424677712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0531" y="140316"/>
            <a:ext cx="2581469" cy="2006017"/>
          </a:xfrm>
          <a:prstGeom prst="rect">
            <a:avLst/>
          </a:prstGeom>
          <a:noFill/>
        </p:spPr>
      </p:pic>
      <p:pic>
        <p:nvPicPr>
          <p:cNvPr id="6147" name="Picture 3" descr="C:\Users\Administrator\Desktop\14592666807330942731_11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7038" y="2304661"/>
            <a:ext cx="3605672" cy="2163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184" y="579749"/>
            <a:ext cx="10186898" cy="6278251"/>
          </a:xfrm>
          <a:ln>
            <a:solidFill>
              <a:schemeClr val="tx1"/>
            </a:solidFill>
          </a:ln>
        </p:spPr>
        <p:txBody>
          <a:bodyPr>
            <a:normAutofit fontScale="90000" lnSpcReduction="20000"/>
          </a:bodyPr>
          <a:lstStyle/>
          <a:p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学习目标：</a:t>
            </a:r>
            <a:endParaRPr lang="en-US" altLang="zh-C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3600" dirty="0" smtClean="0">
                <a:latin typeface="+mn-ea"/>
                <a:cs typeface="Arial" panose="020B0604020202020204" pitchFamily="34" charset="0"/>
              </a:rPr>
              <a:t>在主题语境中理解词义，辨别词性。</a:t>
            </a:r>
            <a:endParaRPr lang="en-US" altLang="zh-CN" sz="3600" dirty="0" smtClean="0">
              <a:latin typeface="+mn-ea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 smtClean="0">
                <a:latin typeface="+mn-ea"/>
                <a:cs typeface="Arial" panose="020B0604020202020204" pitchFamily="34" charset="0"/>
              </a:rPr>
              <a:t>2.</a:t>
            </a:r>
            <a:r>
              <a:rPr lang="zh-CN" altLang="en-US" sz="3600" dirty="0" smtClean="0">
                <a:latin typeface="+mn-ea"/>
                <a:cs typeface="Arial" panose="020B0604020202020204" pitchFamily="34" charset="0"/>
              </a:rPr>
              <a:t>借助上下文辨析下列词</a:t>
            </a:r>
            <a:r>
              <a:rPr lang="en-US" altLang="zh-CN" sz="3600" dirty="0" smtClean="0">
                <a:solidFill>
                  <a:srgbClr val="0070C0"/>
                </a:solidFill>
              </a:rPr>
              <a:t>Recipe; promising; cause; commitment; strike; subject</a:t>
            </a:r>
            <a:r>
              <a:rPr lang="zh-CN" altLang="en-US" sz="3600" dirty="0" smtClean="0"/>
              <a:t>的</a:t>
            </a:r>
            <a:r>
              <a:rPr lang="zh-CN" altLang="en-US" sz="3600" dirty="0" smtClean="0">
                <a:latin typeface="+mn-ea"/>
                <a:cs typeface="Arial" panose="020B0604020202020204" pitchFamily="34" charset="0"/>
              </a:rPr>
              <a:t>词义。</a:t>
            </a:r>
            <a:endParaRPr lang="en-US" altLang="zh-CN" sz="3600" dirty="0" smtClean="0">
              <a:latin typeface="+mn-ea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 smtClean="0">
                <a:latin typeface="+mn-ea"/>
                <a:cs typeface="Arial" panose="020B0604020202020204" pitchFamily="34" charset="0"/>
              </a:rPr>
              <a:t>3.</a:t>
            </a:r>
            <a:r>
              <a:rPr lang="zh-CN" altLang="en-US" sz="3600" dirty="0" smtClean="0">
                <a:latin typeface="+mn-ea"/>
                <a:cs typeface="Arial" panose="020B0604020202020204" pitchFamily="34" charset="0"/>
              </a:rPr>
              <a:t>借助上下文完成句子，掌握词汇的搭配。</a:t>
            </a:r>
            <a:endParaRPr lang="en-US" altLang="zh-CN" sz="3600" dirty="0" smtClean="0">
              <a:latin typeface="+mn-ea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b="1" dirty="0" smtClean="0">
                <a:latin typeface="+mn-ea"/>
                <a:cs typeface="Arial" panose="020B0604020202020204" pitchFamily="34" charset="0"/>
              </a:rPr>
              <a:t> </a:t>
            </a:r>
            <a:endParaRPr lang="en-US" altLang="zh-CN" sz="3600" b="1" dirty="0">
              <a:latin typeface="+mn-ea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3600" b="1" dirty="0">
              <a:latin typeface="+mn-ea"/>
              <a:cs typeface="Arial" panose="020B0604020202020204" pitchFamily="34" charset="0"/>
            </a:endParaRPr>
          </a:p>
          <a:p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学法指导</a:t>
            </a:r>
            <a:r>
              <a:rPr lang="zh-CN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10000"/>
              </a:lnSpc>
              <a:buAutoNum type="arabicPeriod"/>
            </a:pPr>
            <a:r>
              <a:rPr lang="zh-CN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关注上下文语境，分析词义，词性。</a:t>
            </a:r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10000"/>
              </a:lnSpc>
              <a:buAutoNum type="arabicPeriod"/>
            </a:pPr>
            <a:r>
              <a:rPr lang="zh-CN" altLang="en-US" sz="3600" dirty="0" smtClean="0">
                <a:latin typeface="+mn-ea"/>
                <a:cs typeface="Arial" panose="020B0604020202020204" pitchFamily="34" charset="0"/>
              </a:rPr>
              <a:t>关注一词多义，旧词新义。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横卷形 19"/>
          <p:cNvSpPr/>
          <p:nvPr/>
        </p:nvSpPr>
        <p:spPr>
          <a:xfrm>
            <a:off x="494520" y="-158620"/>
            <a:ext cx="8556173" cy="1129004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 smtClean="0"/>
          </a:p>
          <a:p>
            <a:pPr algn="ctr"/>
            <a:r>
              <a:rPr lang="en-US" altLang="zh-CN" sz="2400" b="1" dirty="0" smtClean="0"/>
              <a:t>Task 2--</a:t>
            </a:r>
            <a:r>
              <a:rPr lang="en-US" altLang="zh-CN" sz="2800" dirty="0" smtClean="0"/>
              <a:t>Figure out the meaning of the underlined words based on the context.</a:t>
            </a:r>
            <a:endParaRPr lang="en-US" altLang="zh-CN" sz="2400" dirty="0" smtClean="0"/>
          </a:p>
          <a:p>
            <a:pPr algn="ctr"/>
            <a:endParaRPr lang="zh-CN" alt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80189" y="1379976"/>
            <a:ext cx="413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Other uses of “cause”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3772" y="2407298"/>
            <a:ext cx="89853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i="1" dirty="0" smtClean="0"/>
          </a:p>
          <a:p>
            <a:r>
              <a:rPr lang="en-US" altLang="zh-CN" sz="2800" i="1" dirty="0" smtClean="0"/>
              <a:t>The police are still trying to establish the </a:t>
            </a:r>
            <a:r>
              <a:rPr lang="en-US" altLang="zh-CN" sz="2800" b="1" i="1" dirty="0" smtClean="0"/>
              <a:t>cause</a:t>
            </a:r>
            <a:r>
              <a:rPr lang="en-US" altLang="zh-CN" sz="2800" i="1" dirty="0" smtClean="0"/>
              <a:t> </a:t>
            </a:r>
            <a:r>
              <a:rPr lang="en-US" altLang="zh-CN" sz="2800" b="1" i="1" dirty="0" smtClean="0"/>
              <a:t>of</a:t>
            </a:r>
            <a:r>
              <a:rPr lang="en-US" altLang="zh-CN" sz="2800" i="1" dirty="0" smtClean="0"/>
              <a:t> the fire.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i="1" dirty="0" smtClean="0"/>
              <a:t>She had died of </a:t>
            </a:r>
            <a:r>
              <a:rPr lang="en-US" altLang="zh-CN" sz="2800" b="1" i="1" dirty="0" smtClean="0"/>
              <a:t>natural causes</a:t>
            </a:r>
            <a:r>
              <a:rPr lang="en-US" altLang="zh-CN" sz="2800" i="1" dirty="0" smtClean="0"/>
              <a:t>.</a:t>
            </a:r>
          </a:p>
          <a:p>
            <a:endParaRPr lang="en-US" altLang="zh-CN" sz="2800" i="1" dirty="0" smtClean="0"/>
          </a:p>
          <a:p>
            <a:endParaRPr lang="en-US" altLang="zh-CN" sz="2800" i="1" dirty="0" smtClean="0"/>
          </a:p>
          <a:p>
            <a:r>
              <a:rPr lang="en-US" altLang="zh-CN" sz="2800" i="1" dirty="0" smtClean="0"/>
              <a:t>The difficult driving conditions </a:t>
            </a:r>
            <a:r>
              <a:rPr lang="en-US" altLang="zh-CN" sz="2800" b="1" i="1" u="sng" dirty="0" smtClean="0"/>
              <a:t>caused </a:t>
            </a:r>
            <a:r>
              <a:rPr lang="en-US" altLang="zh-CN" sz="2800" i="1" u="sng" dirty="0" smtClean="0"/>
              <a:t>several accidents</a:t>
            </a:r>
            <a:r>
              <a:rPr lang="en-US" altLang="zh-CN" sz="2800" i="1" dirty="0" smtClean="0"/>
              <a:t>.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i="1" dirty="0" smtClean="0"/>
              <a:t>The bright light </a:t>
            </a:r>
            <a:r>
              <a:rPr lang="en-US" altLang="zh-CN" sz="2800" b="1" i="1" u="sng" dirty="0" smtClean="0"/>
              <a:t>caused</a:t>
            </a:r>
            <a:r>
              <a:rPr lang="en-US" altLang="zh-CN" sz="2800" i="1" u="sng" dirty="0" smtClean="0"/>
              <a:t> her </a:t>
            </a:r>
            <a:r>
              <a:rPr lang="en-US" altLang="zh-CN" sz="2800" b="1" i="1" u="sng" dirty="0" smtClean="0"/>
              <a:t>to</a:t>
            </a:r>
            <a:r>
              <a:rPr lang="en-US" altLang="zh-CN" sz="2800" i="1" u="sng" dirty="0" smtClean="0"/>
              <a:t> blink</a:t>
            </a:r>
            <a:r>
              <a:rPr lang="en-US" altLang="zh-CN" sz="2800" i="1" dirty="0" smtClean="0"/>
              <a:t>.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endParaRPr lang="zh-CN" alt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9746" y="3343764"/>
            <a:ext cx="62235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cause  n. =</a:t>
            </a:r>
            <a:r>
              <a:rPr lang="en-US" altLang="zh-CN" sz="2400" dirty="0" smtClean="0">
                <a:solidFill>
                  <a:srgbClr val="0070C0"/>
                </a:solidFill>
              </a:rPr>
              <a:t>the reason why something, </a:t>
            </a:r>
            <a:r>
              <a:rPr lang="en-US" altLang="zh-CN" sz="2400" u="sng" dirty="0" smtClean="0">
                <a:solidFill>
                  <a:srgbClr val="0070C0"/>
                </a:solidFill>
              </a:rPr>
              <a:t>especially something bad,</a:t>
            </a:r>
            <a:r>
              <a:rPr lang="en-US" altLang="zh-CN" sz="2400" dirty="0" smtClean="0">
                <a:solidFill>
                  <a:srgbClr val="0070C0"/>
                </a:solidFill>
              </a:rPr>
              <a:t> happens </a:t>
            </a:r>
            <a:r>
              <a:rPr lang="zh-CN" altLang="en-US" sz="2400" dirty="0" smtClean="0">
                <a:solidFill>
                  <a:srgbClr val="0070C0"/>
                </a:solidFill>
              </a:rPr>
              <a:t>起因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3382" y="5528588"/>
            <a:ext cx="447106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cause  v. =</a:t>
            </a:r>
            <a:r>
              <a:rPr lang="en-US" altLang="zh-CN" sz="2400" dirty="0" smtClean="0">
                <a:solidFill>
                  <a:srgbClr val="0070C0"/>
                </a:solidFill>
              </a:rPr>
              <a:t>to make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sth</a:t>
            </a:r>
            <a:r>
              <a:rPr lang="en-US" altLang="zh-CN" sz="2400" dirty="0" smtClean="0">
                <a:solidFill>
                  <a:srgbClr val="0070C0"/>
                </a:solidFill>
              </a:rPr>
              <a:t>. happen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横卷形 19"/>
          <p:cNvSpPr/>
          <p:nvPr/>
        </p:nvSpPr>
        <p:spPr>
          <a:xfrm>
            <a:off x="494520" y="-158620"/>
            <a:ext cx="8556173" cy="1129004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 smtClean="0"/>
          </a:p>
          <a:p>
            <a:pPr algn="ctr"/>
            <a:r>
              <a:rPr lang="en-US" altLang="zh-CN" sz="2400" b="1" dirty="0" smtClean="0"/>
              <a:t>Task 2--</a:t>
            </a:r>
            <a:r>
              <a:rPr lang="en-US" altLang="zh-CN" sz="2800" dirty="0" smtClean="0"/>
              <a:t>Figure out the meaning of the underlined words based on the context.</a:t>
            </a:r>
            <a:endParaRPr lang="en-US" altLang="zh-CN" sz="2400" dirty="0" smtClean="0"/>
          </a:p>
          <a:p>
            <a:pPr algn="ctr"/>
            <a:endParaRPr lang="zh-CN" alt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25626" y="969429"/>
            <a:ext cx="924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5. Unfortunately, in 1995 disaster </a:t>
            </a:r>
            <a:r>
              <a:rPr lang="en-US" altLang="zh-CN" sz="2800" b="1" u="sng" dirty="0" smtClean="0"/>
              <a:t>struck</a:t>
            </a:r>
            <a:r>
              <a:rPr lang="en-US" altLang="zh-CN" sz="2800" dirty="0" smtClean="0"/>
              <a:t> Reeve.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6531" y="3573623"/>
            <a:ext cx="89853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i="1" dirty="0" smtClean="0"/>
              <a:t>The clock was </a:t>
            </a:r>
            <a:r>
              <a:rPr lang="en-US" altLang="zh-CN" sz="2800" b="1" i="1" dirty="0" smtClean="0"/>
              <a:t>striking ten </a:t>
            </a:r>
            <a:r>
              <a:rPr lang="en-US" altLang="zh-CN" sz="2800" i="1" dirty="0" smtClean="0"/>
              <a:t>as we went into the church.</a:t>
            </a:r>
            <a:endParaRPr lang="en-US" altLang="zh-CN" sz="2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2800" i="1" dirty="0" smtClean="0"/>
              <a:t>She </a:t>
            </a:r>
            <a:r>
              <a:rPr lang="en-US" altLang="zh-CN" sz="2800" b="1" i="1" dirty="0" smtClean="0"/>
              <a:t>struck a match </a:t>
            </a:r>
            <a:r>
              <a:rPr lang="en-US" altLang="zh-CN" sz="2800" i="1" dirty="0" smtClean="0"/>
              <a:t>and lit another cigarette.</a:t>
            </a:r>
            <a:endParaRPr lang="en-US" altLang="zh-CN" sz="2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2800" i="1" dirty="0" smtClean="0"/>
              <a:t>A snowball </a:t>
            </a:r>
            <a:r>
              <a:rPr lang="en-US" altLang="zh-CN" sz="2800" b="1" i="1" dirty="0" smtClean="0"/>
              <a:t>struck</a:t>
            </a:r>
            <a:r>
              <a:rPr lang="en-US" altLang="zh-CN" sz="2800" i="1" dirty="0" smtClean="0"/>
              <a:t> him </a:t>
            </a:r>
            <a:r>
              <a:rPr lang="en-US" altLang="zh-CN" sz="2800" b="1" i="1" dirty="0" smtClean="0"/>
              <a:t>on</a:t>
            </a:r>
            <a:r>
              <a:rPr lang="en-US" altLang="zh-CN" sz="2800" i="1" dirty="0" smtClean="0"/>
              <a:t> the back of the head.</a:t>
            </a:r>
            <a:endParaRPr lang="en-US" altLang="zh-CN" sz="2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2800" u="sng" dirty="0" smtClean="0"/>
              <a:t>A </a:t>
            </a:r>
            <a:r>
              <a:rPr lang="en-US" altLang="zh-CN" sz="2800" i="1" u="sng" dirty="0" smtClean="0"/>
              <a:t>rather worrying thought </a:t>
            </a:r>
            <a:r>
              <a:rPr lang="en-US" altLang="zh-CN" sz="2800" b="1" i="1" dirty="0" smtClean="0"/>
              <a:t>struck me</a:t>
            </a:r>
            <a:r>
              <a:rPr lang="en-US" altLang="zh-CN" sz="2800" i="1" dirty="0" smtClean="0"/>
              <a:t>.</a:t>
            </a:r>
            <a:endParaRPr lang="en-US" altLang="zh-CN" sz="2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2800" i="1" dirty="0" smtClean="0"/>
              <a:t>Teachers </a:t>
            </a:r>
            <a:r>
              <a:rPr lang="en-US" altLang="zh-CN" sz="2800" b="1" i="1" u="sng" dirty="0" smtClean="0"/>
              <a:t>went on strike</a:t>
            </a:r>
            <a:r>
              <a:rPr lang="en-US" altLang="zh-CN" sz="2800" i="1" u="sng" dirty="0" smtClean="0"/>
              <a:t> </a:t>
            </a:r>
            <a:r>
              <a:rPr lang="en-US" altLang="zh-CN" sz="2800" i="1" dirty="0" smtClean="0"/>
              <a:t>last week to demand job security.</a:t>
            </a:r>
            <a:endParaRPr lang="en-US" altLang="zh-CN" sz="2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2800" i="1" dirty="0" smtClean="0"/>
              <a:t>American aircraft carriers have </a:t>
            </a:r>
            <a:r>
              <a:rPr lang="en-US" altLang="zh-CN" sz="2800" b="1" i="1" dirty="0" smtClean="0"/>
              <a:t>launched</a:t>
            </a:r>
            <a:r>
              <a:rPr lang="en-US" altLang="zh-CN" sz="2800" i="1" dirty="0" smtClean="0"/>
              <a:t> several </a:t>
            </a:r>
            <a:r>
              <a:rPr lang="en-US" altLang="zh-CN" sz="2800" b="1" i="1" dirty="0" smtClean="0"/>
              <a:t>strikes</a:t>
            </a:r>
            <a:r>
              <a:rPr lang="en-US" altLang="zh-CN" sz="2800" i="1" dirty="0" smtClean="0"/>
              <a:t> .</a:t>
            </a:r>
            <a:endParaRPr lang="zh-CN" alt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37118" y="1486973"/>
            <a:ext cx="1027300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Strike (struck; struck) v. </a:t>
            </a:r>
          </a:p>
          <a:p>
            <a:r>
              <a:rPr lang="en-US" altLang="zh-CN" sz="2400" dirty="0" smtClean="0"/>
              <a:t> (something </a:t>
            </a:r>
            <a:r>
              <a:rPr lang="en-US" altLang="zh-CN" sz="2400" b="1" dirty="0" smtClean="0"/>
              <a:t>bad</a:t>
            </a:r>
            <a:r>
              <a:rPr lang="en-US" altLang="zh-CN" sz="2400" dirty="0" smtClean="0"/>
              <a:t>) </a:t>
            </a:r>
            <a:r>
              <a:rPr lang="en-US" altLang="zh-CN" sz="2400" b="1" dirty="0" smtClean="0"/>
              <a:t>suddenly</a:t>
            </a:r>
            <a:r>
              <a:rPr lang="en-US" altLang="zh-CN" sz="2400" dirty="0" smtClean="0"/>
              <a:t> happen to </a:t>
            </a:r>
            <a:r>
              <a:rPr lang="en-US" altLang="zh-CN" sz="2400" b="1" dirty="0" smtClean="0"/>
              <a:t>attack/damage/harm</a:t>
            </a:r>
            <a:r>
              <a:rPr lang="en-US" altLang="zh-CN" sz="2400" dirty="0" smtClean="0"/>
              <a:t> someone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17146" y="3626794"/>
            <a:ext cx="228770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strike  v. ---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敲响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44599" y="4003128"/>
            <a:ext cx="274179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strike  v. ---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划火柴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4517" y="4497651"/>
            <a:ext cx="228770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strike  v. =hit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5595" y="4917529"/>
            <a:ext cx="387079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strike  v. ---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突然想起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6922" y="2395153"/>
            <a:ext cx="10273003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/>
              <a:t>Similar use: </a:t>
            </a:r>
            <a:r>
              <a:rPr lang="en-US" altLang="zh-CN" sz="2400" i="1" dirty="0" smtClean="0"/>
              <a:t>The </a:t>
            </a:r>
            <a:r>
              <a:rPr lang="en-US" altLang="zh-CN" sz="2400" b="1" i="1" dirty="0" smtClean="0"/>
              <a:t>disease</a:t>
            </a:r>
            <a:r>
              <a:rPr lang="en-US" altLang="zh-CN" sz="2400" i="1" dirty="0" smtClean="0"/>
              <a:t> has </a:t>
            </a:r>
            <a:r>
              <a:rPr lang="en-US" altLang="zh-CN" sz="2400" i="1" u="sng" dirty="0" smtClean="0"/>
              <a:t>struck the whole community</a:t>
            </a:r>
            <a:r>
              <a:rPr lang="en-US" altLang="zh-CN" sz="2400" i="1" dirty="0" smtClean="0"/>
              <a:t>, sometimes wiping out whole families.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45880" y="5349847"/>
            <a:ext cx="245630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strike  n.   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罢工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15725" y="5763504"/>
            <a:ext cx="303415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strike  n.   =attack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  <p:bldP spid="17" grpId="0" animBg="1"/>
      <p:bldP spid="18" grpId="0" animBg="1"/>
      <p:bldP spid="21" grpId="0" animBg="1"/>
      <p:bldP spid="24" grpId="0" animBg="1"/>
      <p:bldP spid="25" grpId="0" animBg="1"/>
      <p:bldP spid="27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横卷形 19"/>
          <p:cNvSpPr/>
          <p:nvPr/>
        </p:nvSpPr>
        <p:spPr>
          <a:xfrm>
            <a:off x="494520" y="-158620"/>
            <a:ext cx="8556173" cy="1129004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 smtClean="0"/>
          </a:p>
          <a:p>
            <a:pPr algn="ctr"/>
            <a:r>
              <a:rPr lang="en-US" altLang="zh-CN" sz="2400" b="1" dirty="0" smtClean="0"/>
              <a:t>Task 2--</a:t>
            </a:r>
            <a:r>
              <a:rPr lang="en-US" altLang="zh-CN" sz="2800" dirty="0" smtClean="0"/>
              <a:t>Figure out the meaning of the underlined words based on the context.</a:t>
            </a:r>
            <a:endParaRPr lang="en-US" altLang="zh-CN" sz="2400" dirty="0" smtClean="0"/>
          </a:p>
          <a:p>
            <a:pPr algn="ctr"/>
            <a:endParaRPr lang="zh-CN" alt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25626" y="969429"/>
            <a:ext cx="10755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6. With a new sense of energy and </a:t>
            </a:r>
            <a:r>
              <a:rPr lang="en-US" altLang="zh-CN" sz="2800" b="1" u="sng" dirty="0" smtClean="0"/>
              <a:t>commitment</a:t>
            </a:r>
            <a:r>
              <a:rPr lang="en-US" altLang="zh-CN" sz="2800" dirty="0" smtClean="0"/>
              <a:t>, Reeve undertook an intense exercise </a:t>
            </a:r>
            <a:r>
              <a:rPr lang="en-US" altLang="zh-CN" sz="2800" dirty="0" err="1" smtClean="0"/>
              <a:t>programme</a:t>
            </a:r>
            <a:r>
              <a:rPr lang="en-US" altLang="zh-CN" sz="2800" dirty="0" smtClean="0"/>
              <a:t> to help him walk again. 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6529" y="3573623"/>
            <a:ext cx="115233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i="1" dirty="0" smtClean="0"/>
              <a:t>He was sent to prison because he had </a:t>
            </a:r>
            <a:r>
              <a:rPr lang="en-US" altLang="zh-CN" sz="2800" b="1" i="1" dirty="0" smtClean="0"/>
              <a:t>committed a crime</a:t>
            </a:r>
            <a:r>
              <a:rPr lang="en-US" altLang="zh-CN" sz="2800" i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800" i="1" dirty="0" smtClean="0"/>
              <a:t>The government must </a:t>
            </a:r>
            <a:r>
              <a:rPr lang="en-US" altLang="zh-CN" sz="2800" b="1" i="1" dirty="0" smtClean="0"/>
              <a:t>commit </a:t>
            </a:r>
            <a:r>
              <a:rPr lang="en-US" altLang="zh-CN" sz="2800" b="1" i="1" dirty="0" smtClean="0">
                <a:solidFill>
                  <a:srgbClr val="FF0000"/>
                </a:solidFill>
              </a:rPr>
              <a:t>itself</a:t>
            </a:r>
            <a:r>
              <a:rPr lang="en-US" altLang="zh-CN" sz="2800" b="1" i="1" dirty="0" smtClean="0"/>
              <a:t> to </a:t>
            </a:r>
            <a:r>
              <a:rPr lang="en-US" altLang="zh-CN" sz="2800" i="1" dirty="0" smtClean="0"/>
              <a:t>improv</a:t>
            </a:r>
            <a:r>
              <a:rPr lang="en-US" altLang="zh-CN" sz="2800" b="1" i="1" dirty="0" smtClean="0">
                <a:solidFill>
                  <a:srgbClr val="FF0000"/>
                </a:solidFill>
              </a:rPr>
              <a:t>ing</a:t>
            </a:r>
            <a:r>
              <a:rPr lang="en-US" altLang="zh-CN" sz="2800" i="1" dirty="0" smtClean="0"/>
              <a:t> health care.</a:t>
            </a:r>
          </a:p>
          <a:p>
            <a:endParaRPr lang="en-US" altLang="zh-CN" sz="2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2800" i="1" dirty="0" smtClean="0"/>
              <a:t>Like so many men, he has problems </a:t>
            </a:r>
            <a:r>
              <a:rPr lang="en-US" altLang="zh-CN" sz="2800" b="1" i="1" dirty="0" smtClean="0"/>
              <a:t>committing</a:t>
            </a:r>
            <a:r>
              <a:rPr lang="en-US" altLang="zh-CN" sz="2800" i="1" dirty="0" smtClean="0"/>
              <a:t> himself </a:t>
            </a:r>
            <a:r>
              <a:rPr lang="en-US" altLang="zh-CN" sz="2800" b="1" i="1" dirty="0" smtClean="0"/>
              <a:t>to</a:t>
            </a:r>
            <a:r>
              <a:rPr lang="en-US" altLang="zh-CN" sz="2800" i="1" dirty="0" smtClean="0"/>
              <a:t> a relationship.</a:t>
            </a:r>
          </a:p>
          <a:p>
            <a:endParaRPr lang="en-US" altLang="zh-CN" sz="2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2800" i="1" dirty="0" smtClean="0"/>
              <a:t>I'd </a:t>
            </a:r>
            <a:r>
              <a:rPr lang="en-US" altLang="zh-CN" sz="2800" b="1" i="1" dirty="0" smtClean="0"/>
              <a:t>committed myself </a:t>
            </a:r>
            <a:r>
              <a:rPr lang="en-US" altLang="zh-CN" sz="2800" i="1" dirty="0" smtClean="0"/>
              <a:t>and there was no turning back.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endParaRPr lang="zh-CN" alt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218646" y="3421520"/>
            <a:ext cx="297335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commit  v. ---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犯罪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en-US" altLang="zh-CN" sz="2400" b="1" dirty="0" smtClean="0">
                <a:solidFill>
                  <a:srgbClr val="0070C0"/>
                </a:solidFill>
              </a:rPr>
              <a:t>commit suicide 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自杀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5290" y="4423005"/>
            <a:ext cx="558903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Commit oneself to doing. ---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致力于做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……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76656" y="5318745"/>
            <a:ext cx="387079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忠实于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6965" y="1825987"/>
            <a:ext cx="1152019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Commitment: </a:t>
            </a:r>
            <a:r>
              <a:rPr lang="en-US" altLang="zh-CN" sz="2400" dirty="0" smtClean="0"/>
              <a:t>when you are willing to give your time and energy to something </a:t>
            </a:r>
            <a:r>
              <a:rPr lang="zh-CN" altLang="en-US" sz="2400" dirty="0" smtClean="0"/>
              <a:t>致力投入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9227" y="6174051"/>
            <a:ext cx="178385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尽我全力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744" y="2416925"/>
            <a:ext cx="1013926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/>
              <a:t>e.g. Martin Luther King is respected  for </a:t>
            </a:r>
            <a:r>
              <a:rPr lang="en-US" altLang="zh-CN" sz="2400" b="1" i="1" dirty="0" smtClean="0"/>
              <a:t>his commitment to </a:t>
            </a:r>
            <a:r>
              <a:rPr lang="en-US" altLang="zh-CN" sz="2400" i="1" dirty="0" smtClean="0"/>
              <a:t>the cause of equal rights for black people.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  <p:bldP spid="18" grpId="0" animBg="1"/>
      <p:bldP spid="21" grpId="0" animBg="1"/>
      <p:bldP spid="25" grpId="0" animBg="1"/>
      <p:bldP spid="27" grpId="0" animBg="1"/>
      <p:bldP spid="30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横卷形 19"/>
          <p:cNvSpPr/>
          <p:nvPr/>
        </p:nvSpPr>
        <p:spPr>
          <a:xfrm>
            <a:off x="494519" y="-1"/>
            <a:ext cx="10683553" cy="1502229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 smtClean="0"/>
          </a:p>
          <a:p>
            <a:pPr algn="ctr"/>
            <a:r>
              <a:rPr lang="en-US" altLang="zh-CN" sz="2800" b="1" dirty="0" smtClean="0"/>
              <a:t>Check</a:t>
            </a:r>
            <a:r>
              <a:rPr lang="en-US" altLang="zh-CN" sz="2400" b="1" dirty="0" smtClean="0"/>
              <a:t> </a:t>
            </a:r>
            <a:r>
              <a:rPr lang="en-US" altLang="zh-CN" sz="2800" b="1" dirty="0" smtClean="0"/>
              <a:t>yourself</a:t>
            </a:r>
            <a:endParaRPr lang="en-US" altLang="zh-CN" sz="2400" b="1" dirty="0" smtClean="0"/>
          </a:p>
          <a:p>
            <a:pPr algn="ctr"/>
            <a:r>
              <a:rPr lang="en-US" altLang="zh-CN" sz="2800" dirty="0" smtClean="0"/>
              <a:t>complete the sentences with the words mentioned above. </a:t>
            </a:r>
            <a:endParaRPr lang="en-US" altLang="zh-CN" sz="2400" dirty="0" smtClean="0"/>
          </a:p>
          <a:p>
            <a:pPr algn="ctr"/>
            <a:endParaRPr lang="zh-CN" alt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53618" y="1314661"/>
            <a:ext cx="10755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Recipe; promising; cause; commitment; strike; subject</a:t>
            </a:r>
          </a:p>
          <a:p>
            <a:endParaRPr lang="en-US" altLang="zh-CN" sz="2800" b="1" dirty="0" smtClean="0">
              <a:solidFill>
                <a:srgbClr val="0070C0"/>
              </a:solidFill>
            </a:endParaRPr>
          </a:p>
          <a:p>
            <a:r>
              <a:rPr lang="en-US" altLang="zh-CN" sz="2800" b="1" dirty="0" smtClean="0">
                <a:solidFill>
                  <a:srgbClr val="0070C0"/>
                </a:solidFill>
              </a:rPr>
              <a:t>  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9796" y="1967500"/>
            <a:ext cx="970383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3200" i="1" dirty="0" smtClean="0"/>
              <a:t>I was impressed by the energy and ____________ shown by the players.</a:t>
            </a:r>
            <a:endParaRPr lang="en-US" altLang="zh-CN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sz="3200" i="1" dirty="0" smtClean="0"/>
              <a:t>They won the award for the most ___________ new band of the year.</a:t>
            </a:r>
            <a:endParaRPr lang="en-US" altLang="zh-CN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sz="3200" i="1" dirty="0" smtClean="0"/>
              <a:t>She </a:t>
            </a:r>
            <a:r>
              <a:rPr lang="en-US" altLang="zh-CN" sz="3200" b="1" i="1" dirty="0" smtClean="0"/>
              <a:t>made</a:t>
            </a:r>
            <a:r>
              <a:rPr lang="en-US" altLang="zh-CN" sz="3200" i="1" dirty="0" smtClean="0"/>
              <a:t> a </a:t>
            </a:r>
            <a:r>
              <a:rPr lang="en-US" altLang="zh-CN" sz="3200" b="1" i="1" dirty="0" smtClean="0"/>
              <a:t>___________</a:t>
            </a:r>
            <a:r>
              <a:rPr lang="en-US" altLang="zh-CN" sz="3200" i="1" dirty="0" smtClean="0"/>
              <a:t> to visit them once a month.</a:t>
            </a:r>
            <a:endParaRPr lang="en-US" altLang="zh-CN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sz="3200" i="1" dirty="0" smtClean="0"/>
              <a:t>Can we just </a:t>
            </a:r>
            <a:r>
              <a:rPr lang="en-US" altLang="zh-CN" sz="3200" b="1" i="1" dirty="0" smtClean="0"/>
              <a:t>drop the ___________</a:t>
            </a:r>
            <a:r>
              <a:rPr lang="en-US" altLang="zh-CN" sz="3200" i="1" dirty="0" smtClean="0"/>
              <a:t> now, please.</a:t>
            </a:r>
            <a:endParaRPr lang="en-US" altLang="zh-CN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sz="3200" i="1" dirty="0" smtClean="0"/>
              <a:t>The ___________of this experiment were all men aged 18-35.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25950" y="2006085"/>
            <a:ext cx="2192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commitment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661" y="2892494"/>
            <a:ext cx="2192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promising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7681" y="3890870"/>
            <a:ext cx="2192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promise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934" y="4478698"/>
            <a:ext cx="2192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subject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1436" y="4870584"/>
            <a:ext cx="2192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subjects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81611" y="1389306"/>
            <a:ext cx="10755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Recipe; promising; cause; commitment; strike; subject</a:t>
            </a:r>
          </a:p>
          <a:p>
            <a:endParaRPr lang="en-US" altLang="zh-CN" sz="2800" b="1" dirty="0" smtClean="0">
              <a:solidFill>
                <a:srgbClr val="0070C0"/>
              </a:solidFill>
            </a:endParaRPr>
          </a:p>
          <a:p>
            <a:r>
              <a:rPr lang="en-US" altLang="zh-CN" sz="2800" b="1" dirty="0" smtClean="0">
                <a:solidFill>
                  <a:srgbClr val="0070C0"/>
                </a:solidFill>
              </a:rPr>
              <a:t>  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3812" y="2219427"/>
            <a:ext cx="10860833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CN" sz="3200" dirty="0" smtClean="0"/>
              <a:t>6. They are trying to determine the ______ of the crash.</a:t>
            </a:r>
          </a:p>
          <a:p>
            <a:pPr>
              <a:lnSpc>
                <a:spcPts val="3900"/>
              </a:lnSpc>
            </a:pPr>
            <a:r>
              <a:rPr lang="en-US" altLang="zh-CN" sz="3200" dirty="0" smtClean="0"/>
              <a:t>7. The Raleigh International Bike Ride is open to anyone who wants to raise money for a good ______. </a:t>
            </a:r>
          </a:p>
          <a:p>
            <a:pPr>
              <a:lnSpc>
                <a:spcPts val="3900"/>
              </a:lnSpc>
            </a:pPr>
            <a:r>
              <a:rPr lang="en-US" altLang="zh-CN" sz="3200" i="1" dirty="0" smtClean="0"/>
              <a:t>8. For real Indian food, just follow these __________.</a:t>
            </a:r>
          </a:p>
          <a:p>
            <a:pPr>
              <a:lnSpc>
                <a:spcPts val="3900"/>
              </a:lnSpc>
            </a:pPr>
            <a:r>
              <a:rPr lang="en-US" altLang="zh-CN" sz="3200" i="1" dirty="0" smtClean="0"/>
              <a:t>9. Have you ever been _____ </a:t>
            </a:r>
            <a:r>
              <a:rPr lang="en-US" altLang="zh-CN" sz="3200" b="1" i="1" dirty="0" smtClean="0"/>
              <a:t>by</a:t>
            </a:r>
            <a:r>
              <a:rPr lang="en-US" altLang="zh-CN" sz="3200" i="1" dirty="0" smtClean="0"/>
              <a:t> lightning?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200" dirty="0" smtClean="0"/>
              <a:t>10. </a:t>
            </a:r>
            <a:r>
              <a:rPr lang="en-US" altLang="zh-CN" sz="3200" i="1" dirty="0" smtClean="0"/>
              <a:t>It suddenly _______ me how we could improve the situation. I immediately shared my idea with my colleagues.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1387" y="2211359"/>
            <a:ext cx="1119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cause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7297" y="3175522"/>
            <a:ext cx="1119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cause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9649" y="3660714"/>
            <a:ext cx="161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recipes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6489" y="4164568"/>
            <a:ext cx="1119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struck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7917" y="4634209"/>
            <a:ext cx="1119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struck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横卷形 9"/>
          <p:cNvSpPr/>
          <p:nvPr/>
        </p:nvSpPr>
        <p:spPr>
          <a:xfrm>
            <a:off x="494519" y="-1"/>
            <a:ext cx="10683553" cy="1502229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 smtClean="0"/>
          </a:p>
          <a:p>
            <a:pPr algn="ctr"/>
            <a:r>
              <a:rPr lang="en-US" altLang="zh-CN" sz="2800" b="1" dirty="0" smtClean="0"/>
              <a:t>Check</a:t>
            </a:r>
            <a:r>
              <a:rPr lang="en-US" altLang="zh-CN" sz="2400" b="1" dirty="0" smtClean="0"/>
              <a:t> </a:t>
            </a:r>
            <a:r>
              <a:rPr lang="en-US" altLang="zh-CN" sz="2800" b="1" dirty="0" smtClean="0"/>
              <a:t>yourself</a:t>
            </a:r>
            <a:endParaRPr lang="en-US" altLang="zh-CN" sz="2400" b="1" dirty="0" smtClean="0"/>
          </a:p>
          <a:p>
            <a:pPr algn="ctr"/>
            <a:r>
              <a:rPr lang="en-US" altLang="zh-CN" sz="2800" dirty="0" smtClean="0"/>
              <a:t>complete the sentences with the words mentioned above. </a:t>
            </a:r>
            <a:endParaRPr lang="en-US" altLang="zh-CN" sz="2400" dirty="0" smtClean="0"/>
          </a:p>
          <a:p>
            <a:pPr algn="ctr"/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横卷形 19"/>
          <p:cNvSpPr/>
          <p:nvPr/>
        </p:nvSpPr>
        <p:spPr>
          <a:xfrm>
            <a:off x="2715208" y="1315615"/>
            <a:ext cx="5458408" cy="222068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The end!</a:t>
            </a:r>
            <a:endParaRPr lang="zh-CN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746450"/>
            <a:ext cx="11894400" cy="52711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Task 1: Figure out the meanings and part of speech based on the context / the suffixes.</a:t>
            </a:r>
          </a:p>
          <a:p>
            <a:pPr marL="0" indent="0">
              <a:lnSpc>
                <a:spcPct val="120000"/>
              </a:lnSpc>
              <a:buNone/>
            </a:pP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横卷形 19"/>
          <p:cNvSpPr/>
          <p:nvPr/>
        </p:nvSpPr>
        <p:spPr>
          <a:xfrm>
            <a:off x="373223" y="139959"/>
            <a:ext cx="2724539" cy="73711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/>
              <a:t>Word study</a:t>
            </a:r>
            <a:endParaRPr lang="zh-CN" altLang="en-US" sz="3200" b="1" dirty="0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298580" y="1660849"/>
          <a:ext cx="11747240" cy="5024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191"/>
                <a:gridCol w="1160512"/>
                <a:gridCol w="1965244"/>
                <a:gridCol w="1446244"/>
                <a:gridCol w="4404049"/>
              </a:tblGrid>
              <a:tr h="1241611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Words from the texts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Part of speech(</a:t>
                      </a: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</a:rPr>
                        <a:t>词性）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Root</a:t>
                      </a:r>
                      <a:r>
                        <a:rPr lang="en-US" altLang="zh-CN" sz="2400" baseline="0" dirty="0" smtClean="0">
                          <a:solidFill>
                            <a:schemeClr val="bg1"/>
                          </a:solidFill>
                        </a:rPr>
                        <a:t> word</a:t>
                      </a:r>
                    </a:p>
                    <a:p>
                      <a:r>
                        <a:rPr lang="en-US" altLang="zh-CN" sz="2400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CN" altLang="en-US" sz="2400" baseline="0" dirty="0" smtClean="0">
                          <a:solidFill>
                            <a:schemeClr val="bg1"/>
                          </a:solidFill>
                        </a:rPr>
                        <a:t>词根</a:t>
                      </a:r>
                      <a:r>
                        <a:rPr lang="en-US" altLang="zh-CN" sz="24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</a:rPr>
                        <a:t>词义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</a:rPr>
                        <a:t>相关词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241611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Scientists are </a:t>
                      </a:r>
                      <a:r>
                        <a:rPr lang="en-US" altLang="zh-CN" sz="2400" b="1" dirty="0" smtClean="0"/>
                        <a:t>admirable </a:t>
                      </a:r>
                      <a:r>
                        <a:rPr lang="en-US" altLang="zh-CN" sz="2400" dirty="0" smtClean="0"/>
                        <a:t>for their contribution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400" dirty="0" smtClean="0"/>
                        <a:t>.</a:t>
                      </a:r>
                      <a:endParaRPr lang="zh-CN" alt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986922"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An </a:t>
                      </a:r>
                      <a:r>
                        <a:rPr lang="en-US" altLang="zh-CN" sz="2800" b="1" dirty="0" smtClean="0"/>
                        <a:t>effective</a:t>
                      </a:r>
                      <a:r>
                        <a:rPr lang="en-US" altLang="zh-CN" sz="2800" baseline="0" dirty="0" smtClean="0"/>
                        <a:t> drug</a:t>
                      </a:r>
                      <a:endParaRPr lang="zh-CN" altLang="en-US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24443">
                <a:tc>
                  <a:txBody>
                    <a:bodyPr/>
                    <a:lstStyle/>
                    <a:p>
                      <a:r>
                        <a:rPr lang="en-US" altLang="zh-CN" sz="2400" b="0" baseline="0" dirty="0" smtClean="0"/>
                        <a:t>The prize is </a:t>
                      </a:r>
                      <a:r>
                        <a:rPr lang="en-US" altLang="zh-CN" sz="2400" b="1" baseline="0" dirty="0" smtClean="0"/>
                        <a:t>recognition and encouragement</a:t>
                      </a:r>
                      <a:r>
                        <a:rPr lang="en-US" altLang="zh-CN" sz="2400" b="0" baseline="0" dirty="0" smtClean="0"/>
                        <a:t> for all scientists in China.</a:t>
                      </a:r>
                      <a:endParaRPr lang="zh-CN" altLang="en-US" sz="2400" b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135085" y="3582956"/>
            <a:ext cx="120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Adj.</a:t>
            </a:r>
            <a:endParaRPr lang="zh-CN" alt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29877" y="3399454"/>
            <a:ext cx="178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admire  v. </a:t>
            </a:r>
            <a:endParaRPr lang="zh-CN" alt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16824" y="3247053"/>
            <a:ext cx="1306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值得崇敬的</a:t>
            </a:r>
            <a:endParaRPr lang="zh-CN" alt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663541" y="3203510"/>
            <a:ext cx="4251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admiration  n. </a:t>
            </a:r>
            <a:r>
              <a:rPr lang="zh-CN" altLang="en-US" sz="2800" b="1" dirty="0" smtClean="0"/>
              <a:t>崇拜之情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admirer  n.  </a:t>
            </a:r>
            <a:r>
              <a:rPr lang="zh-CN" altLang="en-US" sz="2800" b="1" dirty="0" smtClean="0"/>
              <a:t>崇拜者</a:t>
            </a:r>
            <a:endParaRPr lang="zh-CN" alt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91543" y="4463143"/>
            <a:ext cx="120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Adj.</a:t>
            </a:r>
            <a:endParaRPr lang="zh-CN" alt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198777" y="4341847"/>
            <a:ext cx="1421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effect  n.</a:t>
            </a:r>
            <a:endParaRPr lang="zh-CN" alt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19934" y="4491135"/>
            <a:ext cx="130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有效的</a:t>
            </a:r>
            <a:endParaRPr lang="zh-CN" alt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70236" y="4351176"/>
            <a:ext cx="389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affect   v.</a:t>
            </a:r>
            <a:endParaRPr lang="zh-CN" alt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181999" y="5489511"/>
            <a:ext cx="995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n.</a:t>
            </a:r>
            <a:endParaRPr lang="zh-CN" alt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61454" y="5278019"/>
            <a:ext cx="199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recognize  v.</a:t>
            </a:r>
            <a:endParaRPr lang="zh-CN" altLang="en-US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416351" y="5408646"/>
            <a:ext cx="120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认可</a:t>
            </a:r>
            <a:endParaRPr lang="zh-CN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66652" y="5194042"/>
            <a:ext cx="389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recognizable   adj.</a:t>
            </a:r>
            <a:endParaRPr lang="zh-CN" alt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26767" y="5952934"/>
            <a:ext cx="2183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encourage v.</a:t>
            </a:r>
            <a:endParaRPr lang="zh-CN" alt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00800" y="5980923"/>
            <a:ext cx="120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鼓励</a:t>
            </a:r>
            <a:endParaRPr lang="zh-CN" alt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753739" y="5722776"/>
            <a:ext cx="3974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Adj. encouraging</a:t>
            </a:r>
            <a:r>
              <a:rPr lang="zh-CN" altLang="en-US" sz="2800" b="1" dirty="0" smtClean="0"/>
              <a:t>鼓励的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      encouraged </a:t>
            </a:r>
            <a:r>
              <a:rPr lang="zh-CN" altLang="en-US" sz="2800" b="1" dirty="0" smtClean="0"/>
              <a:t>受到鼓励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7" grpId="0"/>
      <p:bldP spid="30" grpId="0"/>
      <p:bldP spid="31" grpId="0"/>
      <p:bldP spid="32" grpId="0"/>
      <p:bldP spid="17" grpId="0"/>
      <p:bldP spid="18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6792" y="1278294"/>
            <a:ext cx="11894400" cy="504723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横卷形 19"/>
          <p:cNvSpPr/>
          <p:nvPr/>
        </p:nvSpPr>
        <p:spPr>
          <a:xfrm>
            <a:off x="494521" y="270588"/>
            <a:ext cx="2724539" cy="73711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/>
              <a:t>Word study</a:t>
            </a:r>
            <a:endParaRPr lang="zh-CN" altLang="en-US" sz="3200" b="1" dirty="0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345233" y="1922104"/>
          <a:ext cx="1151397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579"/>
                <a:gridCol w="1194319"/>
                <a:gridCol w="1800435"/>
                <a:gridCol w="1450050"/>
                <a:gridCol w="4484592"/>
              </a:tblGrid>
              <a:tr h="674962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Words from the texts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Part of speech</a:t>
                      </a:r>
                    </a:p>
                    <a:p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</a:rPr>
                        <a:t>词性）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Root</a:t>
                      </a:r>
                      <a:r>
                        <a:rPr lang="en-US" altLang="zh-CN" sz="2400" baseline="0" dirty="0" smtClean="0">
                          <a:solidFill>
                            <a:schemeClr val="bg1"/>
                          </a:solidFill>
                        </a:rPr>
                        <a:t> word</a:t>
                      </a:r>
                    </a:p>
                    <a:p>
                      <a:r>
                        <a:rPr lang="en-US" altLang="zh-CN" sz="2400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CN" altLang="en-US" sz="2400" baseline="0" dirty="0" smtClean="0">
                          <a:solidFill>
                            <a:schemeClr val="bg1"/>
                          </a:solidFill>
                        </a:rPr>
                        <a:t>词根）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</a:rPr>
                        <a:t>词义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</a:rPr>
                        <a:t>相关词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33996"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Tu</a:t>
                      </a:r>
                      <a:r>
                        <a:rPr lang="en-US" altLang="zh-CN" sz="2400" dirty="0" smtClean="0"/>
                        <a:t> </a:t>
                      </a:r>
                      <a:r>
                        <a:rPr lang="en-US" altLang="zh-CN" sz="2400" dirty="0" err="1" smtClean="0"/>
                        <a:t>Youyou</a:t>
                      </a:r>
                      <a:r>
                        <a:rPr lang="en-US" altLang="zh-CN" sz="2400" dirty="0" smtClean="0"/>
                        <a:t> used old </a:t>
                      </a:r>
                      <a:r>
                        <a:rPr lang="en-US" altLang="zh-CN" sz="2400" b="1" dirty="0" smtClean="0"/>
                        <a:t>wisdom</a:t>
                      </a:r>
                      <a:r>
                        <a:rPr lang="en-US" altLang="zh-CN" sz="2400" b="1" baseline="0" dirty="0" smtClean="0"/>
                        <a:t> </a:t>
                      </a:r>
                      <a:r>
                        <a:rPr lang="en-US" altLang="zh-CN" sz="2400" baseline="0" dirty="0" smtClean="0"/>
                        <a:t>and new methods.</a:t>
                      </a:r>
                      <a:endParaRPr lang="zh-CN" alt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33996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He made an </a:t>
                      </a:r>
                      <a:r>
                        <a:rPr lang="en-US" altLang="zh-CN" sz="2400" b="1" dirty="0" smtClean="0"/>
                        <a:t>inspiring</a:t>
                      </a:r>
                      <a:r>
                        <a:rPr lang="en-US" altLang="zh-CN" sz="2400" b="1" baseline="0" dirty="0" smtClean="0"/>
                        <a:t> </a:t>
                      </a:r>
                      <a:r>
                        <a:rPr lang="en-US" altLang="zh-CN" sz="2400" baseline="0" dirty="0" smtClean="0"/>
                        <a:t>speech</a:t>
                      </a:r>
                      <a:endParaRPr lang="zh-CN" alt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135085" y="3582956"/>
            <a:ext cx="120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n.</a:t>
            </a:r>
            <a:endParaRPr lang="zh-CN" alt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04522" y="3558074"/>
            <a:ext cx="156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wise  adj.</a:t>
            </a:r>
            <a:endParaRPr lang="zh-CN" alt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962260" y="3415004"/>
            <a:ext cx="130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智慧</a:t>
            </a:r>
            <a:endParaRPr lang="zh-CN" alt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542243" y="3306147"/>
            <a:ext cx="4251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words of wisdom</a:t>
            </a:r>
            <a:r>
              <a:rPr lang="zh-CN" altLang="en-US" sz="2800" b="1" dirty="0" smtClean="0"/>
              <a:t>至理名言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wisely   adv.</a:t>
            </a:r>
            <a:endParaRPr lang="zh-CN" alt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923590" y="4565780"/>
            <a:ext cx="130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adj.</a:t>
            </a:r>
            <a:endParaRPr lang="zh-CN" alt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260979" y="4522238"/>
            <a:ext cx="1607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inspire v. </a:t>
            </a:r>
            <a:endParaRPr lang="zh-CN" altLang="en-US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949820" y="4503576"/>
            <a:ext cx="150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鼓舞人心</a:t>
            </a:r>
            <a:endParaRPr lang="zh-CN" alt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480039" y="4186335"/>
            <a:ext cx="4276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inspired  adj. </a:t>
            </a:r>
          </a:p>
          <a:p>
            <a:r>
              <a:rPr lang="en-US" altLang="zh-CN" sz="2800" b="1" dirty="0" smtClean="0"/>
              <a:t>inspiration  n.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31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6792" y="1278294"/>
            <a:ext cx="11894400" cy="504723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横卷形 19"/>
          <p:cNvSpPr/>
          <p:nvPr/>
        </p:nvSpPr>
        <p:spPr>
          <a:xfrm>
            <a:off x="494521" y="270588"/>
            <a:ext cx="2724539" cy="73711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/>
              <a:t>Word study</a:t>
            </a:r>
            <a:endParaRPr lang="zh-CN" altLang="en-US" sz="3200" b="1" dirty="0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345233" y="1922104"/>
          <a:ext cx="11513975" cy="4155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579"/>
                <a:gridCol w="1194319"/>
                <a:gridCol w="1800435"/>
                <a:gridCol w="1450050"/>
                <a:gridCol w="4484592"/>
              </a:tblGrid>
              <a:tr h="674962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Words from the texts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Part of speech</a:t>
                      </a:r>
                    </a:p>
                    <a:p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</a:rPr>
                        <a:t>词性）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Root</a:t>
                      </a:r>
                      <a:r>
                        <a:rPr lang="en-US" altLang="zh-CN" sz="2400" baseline="0" dirty="0" smtClean="0">
                          <a:solidFill>
                            <a:schemeClr val="bg1"/>
                          </a:solidFill>
                        </a:rPr>
                        <a:t> word</a:t>
                      </a:r>
                    </a:p>
                    <a:p>
                      <a:r>
                        <a:rPr lang="en-US" altLang="zh-CN" sz="2400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CN" altLang="en-US" sz="2400" baseline="0" dirty="0" smtClean="0">
                          <a:solidFill>
                            <a:schemeClr val="bg1"/>
                          </a:solidFill>
                        </a:rPr>
                        <a:t>词根）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</a:rPr>
                        <a:t>词义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</a:rPr>
                        <a:t>相关词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33996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He fell into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400" b="1" baseline="0" dirty="0" smtClean="0"/>
                        <a:t>depression</a:t>
                      </a:r>
                      <a:r>
                        <a:rPr lang="en-US" altLang="zh-CN" sz="2400" baseline="0" dirty="0" smtClean="0"/>
                        <a:t>.</a:t>
                      </a:r>
                      <a:endParaRPr lang="zh-CN" alt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95545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One</a:t>
                      </a:r>
                      <a:r>
                        <a:rPr lang="en-US" altLang="zh-CN" sz="2400" baseline="0" dirty="0" smtClean="0"/>
                        <a:t> of the most </a:t>
                      </a:r>
                      <a:r>
                        <a:rPr lang="en-US" altLang="zh-CN" sz="2400" b="1" u="sng" baseline="0" dirty="0" smtClean="0"/>
                        <a:t>influential</a:t>
                      </a:r>
                      <a:r>
                        <a:rPr lang="en-US" altLang="zh-CN" sz="2400" u="sng" baseline="0" dirty="0" smtClean="0"/>
                        <a:t> figures</a:t>
                      </a:r>
                      <a:endParaRPr lang="zh-CN" altLang="en-US" sz="2400" u="sng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990913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He </a:t>
                      </a:r>
                      <a:r>
                        <a:rPr lang="en-US" altLang="zh-CN" sz="2400" u="sng" dirty="0" smtClean="0"/>
                        <a:t>raised </a:t>
                      </a:r>
                      <a:r>
                        <a:rPr lang="en-US" altLang="zh-CN" sz="2400" b="1" u="sng" dirty="0" smtClean="0"/>
                        <a:t>awareness </a:t>
                      </a:r>
                      <a:r>
                        <a:rPr lang="en-US" altLang="zh-CN" sz="2400" dirty="0" smtClean="0"/>
                        <a:t>for good causes.</a:t>
                      </a:r>
                      <a:endParaRPr lang="zh-CN" alt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69771" y="3265715"/>
            <a:ext cx="120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n.</a:t>
            </a:r>
            <a:endParaRPr lang="zh-CN" alt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29877" y="3250164"/>
            <a:ext cx="180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depress v.</a:t>
            </a:r>
            <a:endParaRPr lang="zh-CN" alt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980922" y="3312367"/>
            <a:ext cx="130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抑郁</a:t>
            </a:r>
            <a:endParaRPr lang="zh-CN" alt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542243" y="3306147"/>
            <a:ext cx="425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depressed; depressing</a:t>
            </a:r>
            <a:endParaRPr lang="zh-CN" alt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35560" y="4164564"/>
            <a:ext cx="120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adj.</a:t>
            </a:r>
            <a:endParaRPr lang="zh-CN" alt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133460" y="3959291"/>
            <a:ext cx="1950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influence</a:t>
            </a:r>
          </a:p>
          <a:p>
            <a:r>
              <a:rPr lang="en-US" altLang="zh-CN" sz="2800" dirty="0" smtClean="0"/>
              <a:t>v.  n.</a:t>
            </a:r>
            <a:endParaRPr lang="zh-CN" alt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5993361" y="3940628"/>
            <a:ext cx="1306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有影响力的</a:t>
            </a:r>
            <a:endParaRPr lang="zh-CN" alt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979574" y="5200262"/>
            <a:ext cx="130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n.</a:t>
            </a:r>
            <a:endParaRPr lang="zh-CN" alt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95665" y="5175382"/>
            <a:ext cx="1607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aware  </a:t>
            </a:r>
            <a:r>
              <a:rPr lang="en-US" altLang="zh-CN" sz="2800" dirty="0" smtClean="0"/>
              <a:t>adj.</a:t>
            </a:r>
            <a:endParaRPr lang="zh-CN" alt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6033795" y="5343332"/>
            <a:ext cx="120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意识</a:t>
            </a:r>
            <a:endParaRPr lang="zh-CN" alt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526692" y="5110066"/>
            <a:ext cx="454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be aware </a:t>
            </a:r>
            <a:r>
              <a:rPr lang="en-US" altLang="zh-CN" sz="2800" b="1" u="sng" dirty="0" smtClean="0"/>
              <a:t>of</a:t>
            </a:r>
            <a:r>
              <a:rPr lang="en-US" altLang="zh-CN" sz="2800" b="1" dirty="0" smtClean="0"/>
              <a:t> </a:t>
            </a:r>
            <a:r>
              <a:rPr lang="en-US" altLang="zh-CN" sz="2800" b="1" dirty="0" err="1" smtClean="0"/>
              <a:t>sth</a:t>
            </a:r>
            <a:r>
              <a:rPr lang="en-US" altLang="zh-CN" sz="2800" b="1" dirty="0" smtClean="0"/>
              <a:t>.  </a:t>
            </a:r>
            <a:r>
              <a:rPr lang="zh-CN" altLang="en-US" sz="2800" b="1" dirty="0" smtClean="0"/>
              <a:t>意识到</a:t>
            </a:r>
            <a:r>
              <a:rPr lang="en-US" altLang="zh-CN" sz="2800" b="1" dirty="0" smtClean="0"/>
              <a:t>…</a:t>
            </a:r>
            <a:endParaRPr lang="zh-CN" altLang="en-US" sz="2800" b="1" dirty="0"/>
          </a:p>
        </p:txBody>
      </p:sp>
      <p:pic>
        <p:nvPicPr>
          <p:cNvPr id="17" name="Picture 2" descr="C:\Users\Administrator\Desktop\staff_10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07" y="1324948"/>
            <a:ext cx="2814897" cy="176348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473818" y="4133461"/>
            <a:ext cx="454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have an influence on …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7" grpId="0"/>
      <p:bldP spid="31" grpId="0"/>
      <p:bldP spid="32" grpId="0"/>
      <p:bldP spid="3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6792" y="1278294"/>
            <a:ext cx="11894400" cy="504723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横卷形 19"/>
          <p:cNvSpPr/>
          <p:nvPr/>
        </p:nvSpPr>
        <p:spPr>
          <a:xfrm>
            <a:off x="494521" y="270588"/>
            <a:ext cx="2724539" cy="73711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/>
              <a:t>Word study</a:t>
            </a:r>
            <a:endParaRPr lang="zh-CN" altLang="en-US" sz="3200" b="1" dirty="0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345233" y="1922104"/>
          <a:ext cx="1151397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579"/>
                <a:gridCol w="1194319"/>
                <a:gridCol w="1800435"/>
                <a:gridCol w="1450050"/>
                <a:gridCol w="4484592"/>
              </a:tblGrid>
              <a:tr h="674962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Words from the texts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Part of speech</a:t>
                      </a:r>
                    </a:p>
                    <a:p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</a:rPr>
                        <a:t>词性）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Root</a:t>
                      </a:r>
                      <a:r>
                        <a:rPr lang="en-US" altLang="zh-CN" sz="2400" baseline="0" dirty="0" smtClean="0">
                          <a:solidFill>
                            <a:schemeClr val="bg1"/>
                          </a:solidFill>
                        </a:rPr>
                        <a:t> word</a:t>
                      </a:r>
                    </a:p>
                    <a:p>
                      <a:r>
                        <a:rPr lang="en-US" altLang="zh-CN" sz="2400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CN" altLang="en-US" sz="2400" baseline="0" dirty="0" smtClean="0">
                          <a:solidFill>
                            <a:schemeClr val="bg1"/>
                          </a:solidFill>
                        </a:rPr>
                        <a:t>词根）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</a:rPr>
                        <a:t>词义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</a:rPr>
                        <a:t>相关词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33996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Reeve became a </a:t>
                      </a:r>
                      <a:r>
                        <a:rPr lang="en-US" altLang="zh-CN" sz="2400" b="1" u="sng" dirty="0" smtClean="0"/>
                        <a:t>passionate</a:t>
                      </a:r>
                      <a:r>
                        <a:rPr lang="en-US" altLang="zh-CN" sz="2400" u="sng" dirty="0" smtClean="0"/>
                        <a:t> and </a:t>
                      </a:r>
                      <a:r>
                        <a:rPr lang="en-US" altLang="zh-CN" sz="2400" b="1" u="sng" dirty="0" smtClean="0"/>
                        <a:t>energetic </a:t>
                      </a:r>
                      <a:r>
                        <a:rPr lang="en-US" altLang="zh-CN" sz="2400" dirty="0" smtClean="0"/>
                        <a:t>advocate.</a:t>
                      </a:r>
                      <a:endParaRPr lang="zh-CN" alt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69771" y="3265715"/>
            <a:ext cx="120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adj.</a:t>
            </a:r>
            <a:endParaRPr lang="zh-CN" alt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29877" y="3250164"/>
            <a:ext cx="1807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passion   n.</a:t>
            </a:r>
          </a:p>
          <a:p>
            <a:r>
              <a:rPr lang="en-US" altLang="zh-CN" sz="2800" b="1" dirty="0" smtClean="0"/>
              <a:t>energy  n.</a:t>
            </a:r>
            <a:endParaRPr lang="zh-CN" alt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980922" y="3312367"/>
            <a:ext cx="1306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激情的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活跃的</a:t>
            </a:r>
            <a:endParaRPr lang="zh-CN" alt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542243" y="3306147"/>
            <a:ext cx="4251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passionately; energetically</a:t>
            </a:r>
          </a:p>
          <a:p>
            <a:r>
              <a:rPr lang="zh-CN" altLang="en-US" sz="2800" b="1" dirty="0" smtClean="0"/>
              <a:t>（</a:t>
            </a:r>
            <a:r>
              <a:rPr lang="en-US" altLang="zh-CN" sz="2800" b="1" dirty="0" smtClean="0"/>
              <a:t>adv.</a:t>
            </a:r>
            <a:r>
              <a:rPr lang="zh-CN" altLang="en-US" sz="2800" b="1" dirty="0" smtClean="0"/>
              <a:t>）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7868" y="1278294"/>
            <a:ext cx="11252719" cy="52811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admire; admirable; admiration; admirer</a:t>
            </a:r>
            <a:endParaRPr lang="en-US" altLang="zh-CN" sz="2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dirty="0" smtClean="0"/>
              <a:t>She's got a </a:t>
            </a:r>
            <a:r>
              <a:rPr lang="en-US" altLang="zh-CN" b="1" dirty="0" smtClean="0"/>
              <a:t>secret</a:t>
            </a:r>
            <a:r>
              <a:rPr lang="en-US" altLang="zh-CN" dirty="0" smtClean="0"/>
              <a:t> _________ </a:t>
            </a:r>
            <a:r>
              <a:rPr lang="en-US" altLang="zh-CN" dirty="0" smtClean="0">
                <a:solidFill>
                  <a:srgbClr val="FF0000"/>
                </a:solidFill>
              </a:rPr>
              <a:t>who</a:t>
            </a:r>
            <a:r>
              <a:rPr lang="en-US" altLang="zh-CN" dirty="0" smtClean="0"/>
              <a:t> keeps sending her gifts.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dirty="0" smtClean="0"/>
              <a:t>All those who knew him will ________ him for his work.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dirty="0" smtClean="0"/>
              <a:t>I'm </a:t>
            </a:r>
            <a:r>
              <a:rPr lang="en-US" altLang="zh-CN" b="1" dirty="0" smtClean="0"/>
              <a:t>full of ___________</a:t>
            </a:r>
            <a:r>
              <a:rPr lang="en-US" altLang="zh-CN" dirty="0" smtClean="0"/>
              <a:t> for those who handled this outbreak of novel </a:t>
            </a:r>
            <a:r>
              <a:rPr lang="en-US" altLang="zh-CN" dirty="0" err="1" smtClean="0"/>
              <a:t>coronavirus</a:t>
            </a:r>
            <a:r>
              <a:rPr lang="en-US" altLang="zh-CN" dirty="0" smtClean="0"/>
              <a:t>.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dirty="0" smtClean="0"/>
              <a:t>The police did an ___________ job in keeping the fans calm.</a:t>
            </a:r>
            <a:endParaRPr lang="en-US" altLang="zh-CN" sz="2400" dirty="0" smtClean="0"/>
          </a:p>
        </p:txBody>
      </p:sp>
      <p:sp>
        <p:nvSpPr>
          <p:cNvPr id="20" name="横卷形 19"/>
          <p:cNvSpPr/>
          <p:nvPr/>
        </p:nvSpPr>
        <p:spPr>
          <a:xfrm>
            <a:off x="494521" y="270588"/>
            <a:ext cx="3937520" cy="73711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Word study---have a check</a:t>
            </a:r>
            <a:endParaRPr lang="zh-CN" alt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17641" y="1847462"/>
            <a:ext cx="181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admirer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3690" y="2550368"/>
            <a:ext cx="181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admire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0409" y="3175519"/>
            <a:ext cx="181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admiration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4808" y="4295192"/>
            <a:ext cx="181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admirable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7868" y="1278294"/>
            <a:ext cx="11252719" cy="5579706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recognize; recognition; recognizable</a:t>
            </a:r>
            <a:endParaRPr lang="en-US" altLang="zh-CN" sz="2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dirty="0" smtClean="0"/>
              <a:t>When he returned to his home town after the war, he found it had changed</a:t>
            </a:r>
            <a:r>
              <a:rPr lang="en-US" altLang="zh-CN" b="1" dirty="0" smtClean="0"/>
              <a:t> beyond all</a:t>
            </a:r>
            <a:r>
              <a:rPr lang="en-US" altLang="zh-CN" dirty="0" smtClean="0"/>
              <a:t> ____________.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dirty="0" smtClean="0"/>
              <a:t>The international community has refused to _________ the newly independent nation state.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dirty="0" smtClean="0"/>
              <a:t>The World Health Organization has _________ alcoholism </a:t>
            </a:r>
            <a:r>
              <a:rPr lang="en-US" altLang="zh-CN" b="1" dirty="0" smtClean="0"/>
              <a:t>as</a:t>
            </a:r>
            <a:r>
              <a:rPr lang="en-US" altLang="zh-CN" dirty="0" smtClean="0"/>
              <a:t> a disease since 1951.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dirty="0" smtClean="0"/>
              <a:t>The Eiffel Tower in Paris is an instantly ____________ landmark</a:t>
            </a:r>
            <a:r>
              <a:rPr lang="en-US" altLang="zh-CN" i="1" dirty="0" smtClean="0"/>
              <a:t>.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</a:t>
            </a:r>
            <a:br>
              <a:rPr lang="en-US" altLang="zh-CN" sz="2400" dirty="0" smtClean="0"/>
            </a:br>
            <a:r>
              <a:rPr lang="en-US" altLang="zh-CN" sz="2400" dirty="0" smtClean="0"/>
              <a:t> </a:t>
            </a:r>
            <a:br>
              <a:rPr lang="en-US" altLang="zh-CN" sz="2400" dirty="0" smtClean="0"/>
            </a:br>
            <a:endParaRPr lang="en-US" altLang="zh-CN" sz="2400" i="1" dirty="0" smtClean="0"/>
          </a:p>
        </p:txBody>
      </p:sp>
      <p:sp>
        <p:nvSpPr>
          <p:cNvPr id="20" name="横卷形 19"/>
          <p:cNvSpPr/>
          <p:nvPr/>
        </p:nvSpPr>
        <p:spPr>
          <a:xfrm>
            <a:off x="494521" y="270588"/>
            <a:ext cx="3937520" cy="73711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Word study-have a check</a:t>
            </a:r>
            <a:endParaRPr lang="zh-CN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24538" y="5607701"/>
            <a:ext cx="1607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despite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5004" y="2416631"/>
            <a:ext cx="2192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recognition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2342" y="2436927"/>
            <a:ext cx="67260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0070C0"/>
                </a:solidFill>
              </a:rPr>
              <a:t>It had changed so much that he couldn’t recognize it.</a:t>
            </a:r>
            <a:endParaRPr lang="zh-CN" altLang="en-US" sz="2400" i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1385" y="2910038"/>
            <a:ext cx="181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recognize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6258" y="3449511"/>
            <a:ext cx="252460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0070C0"/>
                </a:solidFill>
              </a:rPr>
              <a:t>to officially accept</a:t>
            </a:r>
            <a:endParaRPr lang="zh-CN" altLang="en-US" sz="2400" i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0846" y="3958176"/>
            <a:ext cx="181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recognized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2959" y="5654646"/>
            <a:ext cx="276978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0070C0"/>
                </a:solidFill>
              </a:rPr>
              <a:t>Easy to recognize</a:t>
            </a:r>
            <a:endParaRPr lang="zh-CN" altLang="en-US" sz="2400" i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7180" y="5015645"/>
            <a:ext cx="214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recognizable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755780" y="2911151"/>
            <a:ext cx="4441371" cy="9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4299" y="4460327"/>
            <a:ext cx="252460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0070C0"/>
                </a:solidFill>
              </a:rPr>
              <a:t>recognize …as…</a:t>
            </a:r>
            <a:endParaRPr lang="zh-CN" altLang="en-US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  <p:bldP spid="14" grpId="0" animBg="1"/>
      <p:bldP spid="18" grpId="0"/>
      <p:bldP spid="19" grpId="0" animBg="1"/>
      <p:bldP spid="25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7868" y="1278294"/>
            <a:ext cx="11252719" cy="52811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encourage; encouraging/encouraged; encouragement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sz="2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i="1" dirty="0" smtClean="0"/>
              <a:t>She felt ___________ by the many letters of support.</a:t>
            </a:r>
            <a:endParaRPr lang="en-US" altLang="zh-CN" dirty="0" smtClean="0"/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i="1" dirty="0" smtClean="0"/>
              <a:t>My mother smiled _____________ at me as I went up on stage.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i="1" dirty="0" smtClean="0"/>
              <a:t>Mick was always ready to offer advice and </a:t>
            </a:r>
            <a:r>
              <a:rPr lang="en-US" altLang="zh-CN" b="1" i="1" dirty="0" smtClean="0"/>
              <a:t>words of </a:t>
            </a:r>
            <a:r>
              <a:rPr lang="en-US" altLang="zh-CN" i="1" dirty="0" smtClean="0"/>
              <a:t>_____________. 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</a:t>
            </a:r>
            <a:br>
              <a:rPr lang="en-US" altLang="zh-CN" sz="2400" dirty="0" smtClean="0"/>
            </a:br>
            <a:endParaRPr lang="en-US" altLang="zh-CN" sz="2400" i="1" dirty="0" smtClean="0"/>
          </a:p>
        </p:txBody>
      </p:sp>
      <p:sp>
        <p:nvSpPr>
          <p:cNvPr id="20" name="横卷形 19"/>
          <p:cNvSpPr/>
          <p:nvPr/>
        </p:nvSpPr>
        <p:spPr>
          <a:xfrm>
            <a:off x="494521" y="270588"/>
            <a:ext cx="3937520" cy="73711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Word study-have a check</a:t>
            </a:r>
            <a:endParaRPr lang="zh-CN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68553" y="4721293"/>
            <a:ext cx="1607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severe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4538" y="5607701"/>
            <a:ext cx="1607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despite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8759" y="2453954"/>
            <a:ext cx="2192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encouraged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1736" y="3049997"/>
            <a:ext cx="240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encouragingly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65464" y="3696918"/>
            <a:ext cx="2542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encouragement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1875</Words>
  <Application>Microsoft Office PowerPoint</Application>
  <PresentationFormat>自定义</PresentationFormat>
  <Paragraphs>326</Paragraphs>
  <Slides>26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“令人敬佩的人”  词汇学习（2）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acq</dc:creator>
  <cp:lastModifiedBy>acq</cp:lastModifiedBy>
  <cp:revision>226</cp:revision>
  <dcterms:created xsi:type="dcterms:W3CDTF">2020-02-08T12:47:00Z</dcterms:created>
  <dcterms:modified xsi:type="dcterms:W3CDTF">2020-03-27T03:28:10Z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