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5" r:id="rId2"/>
    <p:sldId id="283" r:id="rId3"/>
    <p:sldId id="414" r:id="rId4"/>
    <p:sldId id="447" r:id="rId5"/>
    <p:sldId id="433" r:id="rId6"/>
    <p:sldId id="448" r:id="rId7"/>
    <p:sldId id="462" r:id="rId8"/>
    <p:sldId id="463" r:id="rId9"/>
    <p:sldId id="461" r:id="rId10"/>
    <p:sldId id="451" r:id="rId11"/>
    <p:sldId id="453" r:id="rId12"/>
    <p:sldId id="454" r:id="rId13"/>
    <p:sldId id="455" r:id="rId14"/>
    <p:sldId id="456" r:id="rId15"/>
    <p:sldId id="457" r:id="rId16"/>
    <p:sldId id="459" r:id="rId17"/>
    <p:sldId id="465" r:id="rId18"/>
    <p:sldId id="458" r:id="rId19"/>
    <p:sldId id="460" r:id="rId20"/>
    <p:sldId id="418" r:id="rId21"/>
    <p:sldId id="464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702030404030204"/>
      </a:defRPr>
    </a:lvl1pPr>
    <a:lvl2pPr indent="228600" latinLnBrk="0">
      <a:defRPr sz="1200">
        <a:latin typeface="+mj-lt"/>
        <a:ea typeface="+mj-ea"/>
        <a:cs typeface="+mj-cs"/>
        <a:sym typeface="Calibri" panose="020F0702030404030204"/>
      </a:defRPr>
    </a:lvl2pPr>
    <a:lvl3pPr indent="457200" latinLnBrk="0">
      <a:defRPr sz="1200">
        <a:latin typeface="+mj-lt"/>
        <a:ea typeface="+mj-ea"/>
        <a:cs typeface="+mj-cs"/>
        <a:sym typeface="Calibri" panose="020F0702030404030204"/>
      </a:defRPr>
    </a:lvl3pPr>
    <a:lvl4pPr indent="685800" latinLnBrk="0">
      <a:defRPr sz="1200">
        <a:latin typeface="+mj-lt"/>
        <a:ea typeface="+mj-ea"/>
        <a:cs typeface="+mj-cs"/>
        <a:sym typeface="Calibri" panose="020F0702030404030204"/>
      </a:defRPr>
    </a:lvl4pPr>
    <a:lvl5pPr indent="914400" latinLnBrk="0">
      <a:defRPr sz="1200">
        <a:latin typeface="+mj-lt"/>
        <a:ea typeface="+mj-ea"/>
        <a:cs typeface="+mj-cs"/>
        <a:sym typeface="Calibri" panose="020F0702030404030204"/>
      </a:defRPr>
    </a:lvl5pPr>
    <a:lvl6pPr indent="1143000" latinLnBrk="0">
      <a:defRPr sz="1200">
        <a:latin typeface="+mj-lt"/>
        <a:ea typeface="+mj-ea"/>
        <a:cs typeface="+mj-cs"/>
        <a:sym typeface="Calibri" panose="020F0702030404030204"/>
      </a:defRPr>
    </a:lvl6pPr>
    <a:lvl7pPr indent="1371600" latinLnBrk="0">
      <a:defRPr sz="1200">
        <a:latin typeface="+mj-lt"/>
        <a:ea typeface="+mj-ea"/>
        <a:cs typeface="+mj-cs"/>
        <a:sym typeface="Calibri" panose="020F0702030404030204"/>
      </a:defRPr>
    </a:lvl7pPr>
    <a:lvl8pPr indent="1600200" latinLnBrk="0">
      <a:defRPr sz="1200">
        <a:latin typeface="+mj-lt"/>
        <a:ea typeface="+mj-ea"/>
        <a:cs typeface="+mj-cs"/>
        <a:sym typeface="Calibri" panose="020F0702030404030204"/>
      </a:defRPr>
    </a:lvl8pPr>
    <a:lvl9pPr indent="1828800" latinLnBrk="0">
      <a:defRPr sz="1200">
        <a:latin typeface="+mj-lt"/>
        <a:ea typeface="+mj-ea"/>
        <a:cs typeface="+mj-cs"/>
        <a:sym typeface="Calibri" panose="020F07020304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63215" y="1256927"/>
            <a:ext cx="6280785" cy="2654990"/>
          </a:xfrm>
        </p:spPr>
        <p:txBody>
          <a:bodyPr>
            <a:normAutofit fontScale="90000"/>
          </a:bodyPr>
          <a:lstStyle/>
          <a:p>
            <a:pPr algn="ctr">
              <a:lnSpc>
                <a:spcPts val="3360"/>
              </a:lnSpc>
            </a:pP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 综合探究</a:t>
            </a:r>
            <a:r>
              <a:rPr lang="en-US" altLang="zh-CN" sz="31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b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回看走过的路</a:t>
            </a:r>
            <a:b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比较别人的路</a:t>
            </a:r>
            <a:b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远眺前行的路</a:t>
            </a:r>
            <a:b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7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如何理解人类社会发展的一般进程</a:t>
            </a:r>
            <a:br>
              <a:rPr lang="en-US" altLang="zh-CN" sz="27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7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如何看待世界各地历史发展的不同轨迹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52356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07351" y="4065325"/>
            <a:ext cx="5667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北京市陈经纶中学   王非凡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76" y="507980"/>
            <a:ext cx="8974952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1.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查阅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文献、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搜集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素材，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绘图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表演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等方式，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再现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原始社会、奴隶社会、封建社会、资本主义社会生产活动的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比较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交流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结合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运用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社会基本矛盾运动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说明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社会形态更替的一般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07576" y="0"/>
            <a:ext cx="892884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探究路径参考（一）如何理解人类社会发展的一般进程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153075"/>
            <a:ext cx="8974952" cy="47833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原始社会、奴隶社会、封建社会、资本主义社会的生产方式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）原始社会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人们的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生产经验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很少，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劳动技能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很低，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劳动对象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的范围有限，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生产工具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极其简陋，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因此，原始社会的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生产力水平极低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人们必须联合起来共同劳动才能生活下去，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生产资料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劳动产品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归公社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公有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凡有劳动能力的人，都参加生产劳动，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人们之间是原始的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互助合作关系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大家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平均分配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数量很少的产品，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2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不存在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一部分人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剥削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另一部分人的现象。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254407"/>
            <a:ext cx="8974952" cy="43454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）奴隶社会</a:t>
            </a: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奴隶主占有生产资料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并完全占有生产者——奴隶。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奴隶毫无人身自由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，他们不仅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了一切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生产资料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而且自身也成了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奴隶主的财产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奴隶制生产关系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最显著的特点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奴隶主对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任意支配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在奴隶主和奴隶之间，是赤裸裸的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剥削与被剥削关系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131463"/>
            <a:ext cx="8974952" cy="48859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）封建社会  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上，实行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封建土地所有制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没有或只有极少量的土地，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只能用自己的生产工具，耕种从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手中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的土地，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仍然保持着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人身依附关系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仍然没有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伴随着封建土地私有制的确立，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小农经济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逐步形成。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自给自足的自然经济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，是中国传统农业社会生产的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基本模式。</a:t>
            </a: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小农经济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下的农民，在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封建地主阶级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沉重剥削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下，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需要承担沉重的谣役。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小农经济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十分脆弱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，每遇灾荒瘟疫，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多数农民家庭就会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陷于贫困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，失去土地或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破产流亡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993" y="108410"/>
            <a:ext cx="8606118" cy="48859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）资本主义社会</a:t>
            </a: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唯利是图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是资产阶级的本性。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总是用各种手段来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榨取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工人的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剩余价值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一般是采用延长工人的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提高工人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劳动强度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的办法，来加强对工人的剥削。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在现代资本主义国家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用不断采用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提高工人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劳动生产率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的办法，剥削工人。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第二次世界大战后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，随着劳动生产率的提高，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的劳动条件和生活水平都已得到很大改善。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但是，与此同时，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却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到了更多的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工人阶级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并未摆脱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被剥削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的地位。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108411"/>
            <a:ext cx="8974952" cy="48560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运用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社会基本矛盾运动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原理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说明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社会形态更替的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一般过程。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基本原理：生产力和生产关系</a:t>
            </a: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人类社会在本质上是一个客观的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物质体系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生产方式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，是社会面貌、社会制度的性质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和从一种社会制度发展到另一种社会制度的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决定性力量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生产方式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，是生产力和生产关系的统一。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在生产方式中，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生产力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最革命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最活跃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的因素。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生产力的状况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决定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的性质，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生产力的变化、发展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，迟早会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引起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变革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生产关系对生产力具有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反作用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这就是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生产关系一定要适应生产力状况的规律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85358"/>
            <a:ext cx="8974952" cy="43011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基本原理：经济基础和上层建筑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生产关系的总和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构成社会的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决定社会的政治、法律制度和设施，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决定社会的各种思想观点和社会意识形态，即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反作用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这就是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上层建筑一定要适应经济基础状况的规律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85358"/>
            <a:ext cx="8974952" cy="44377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基本原理：社会基本矛盾和社会发展规律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生产力和生产关系的矛盾、经济基础和上层建筑的矛盾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是贯穿人类社会始终的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基本矛盾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适应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状况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适应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状况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是在任何社会中都起作用的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普遍规律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27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141303"/>
            <a:ext cx="8974952" cy="48859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一般过程：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社会历史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总趋势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的，发展的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曲折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的。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社会发展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是在社会基本矛盾的不断解决中实现的。</a:t>
            </a: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阶级社会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里，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社会基本矛盾的解决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主要是通过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阶级斗争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实现的，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阶级斗争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是推动阶级社会发展的直接动力。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被剥削阶级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反对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剥削阶级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的阶级斗争，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迫使统治阶级不得不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某些经济和政治关系，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使社会基本矛盾得到一定程度的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从而推动了生产力的发展和社会的进步。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>
              <a:lnSpc>
                <a:spcPts val="288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旧的生产关系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严重阻碍生产力发展时，只有通过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先进阶级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反动阶级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的革命，才能推翻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反动阶级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的统治，建立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，解放生产力，推动社会发展。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788" y="523220"/>
            <a:ext cx="8998005" cy="41549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综观人类社会发展的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最活跃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最革命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的因素，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总是处在不断进步的变化中，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社会发展的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最终决定力量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有什么样的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生产力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要求有什么样的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与之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相适应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生产力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发展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就要相应地发生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生产关系的总和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建立在经济基础之上的政治、法律、哲学、艺术、宗教及与之相适应的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政治法律机构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236805" y="-41910"/>
            <a:ext cx="8921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（一）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如何理解人类社会发展的一般进程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/>
          <p:cNvSpPr>
            <a:spLocks noChangeArrowheads="1"/>
          </p:cNvSpPr>
          <p:nvPr/>
        </p:nvSpPr>
        <p:spPr bwMode="auto">
          <a:xfrm>
            <a:off x="153681" y="410668"/>
            <a:ext cx="8852006" cy="42427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217614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217614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217614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217614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中国特色社会主义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综合探究一</a:t>
            </a:r>
            <a:b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回看</a:t>
            </a:r>
            <a:r>
              <a:rPr lang="zh-CN" altLang="en-US" sz="28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走过的路，</a:t>
            </a: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</a:t>
            </a:r>
            <a:r>
              <a:rPr lang="zh-CN" altLang="en-US" sz="28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别人的路，</a:t>
            </a: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远眺</a:t>
            </a:r>
            <a:r>
              <a:rPr lang="zh-CN" altLang="en-US" sz="28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前行的路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主题一：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如何理解人类社会发展的一般进程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主题二：如何看待世界各地历史发展的不同轨迹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38313" y="676890"/>
            <a:ext cx="8867374" cy="43823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>
              <a:defRPr/>
              <a:extLst>
                <a:ext uri="{35155182-B16C-46BC-9424-99874614C6A1}">
                  <wpsdc:indentchars xmlns:lc="http://schemas.openxmlformats.org/drawingml/2006/lockedCanvas" xmlns="" xmlns:wpsdc="http://www.wps.cn/officeDocument/2017/drawingmlCustomData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>
              <a:defRPr/>
              <a:extLst>
                <a:ext uri="{35155182-B16C-46BC-9424-99874614C6A1}">
                  <wpsdc:indentchars xmlns:lc="http://schemas.openxmlformats.org/drawingml/2006/lockedCanvas" xmlns="" xmlns:wpsdc="http://www.wps.cn/officeDocument/2017/drawingmlCustomData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相互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、相互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lc="http://schemas.openxmlformats.org/drawingml/2006/lockedCanvas" xmlns="" xmlns:wpsdc="http://www.wps.cn/officeDocument/2017/drawingmlCustomData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社会的基本矛盾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defRPr/>
              <a:extLst>
                <a:ext uri="{35155182-B16C-46BC-9424-99874614C6A1}">
                  <wpsdc:indentchars xmlns:lc="http://schemas.openxmlformats.org/drawingml/2006/lockedCanvas" xmlns="" xmlns:wpsdc="http://www.wps.cn/officeDocument/2017/drawingmlCustomData" val="200" checksum="4158780845"/>
                </a:ext>
              </a:extLst>
            </a:pP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一定要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适应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状况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一定要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适应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状况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这一规律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决定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着社会意识形态依次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更替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着人类社会向前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222835" y="0"/>
            <a:ext cx="8921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（一）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如何理解人类社会发展的一般进程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38313" y="676890"/>
            <a:ext cx="8867374" cy="43627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一种社会形态代替另一种社会形态，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究竟是历史的进步还是倒退，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判断的主要标准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是看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是否适应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发展要求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是否符合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人类社会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发展的总趋势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同时，受到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地理环境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文化传统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外部影响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等因素的影响，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各国、各地区、各民族的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发展道路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有着不同的表现，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人类社会发展的一般进程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是由各国、各地区、各民族历史的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反映出来的。</a:t>
            </a: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222835" y="0"/>
            <a:ext cx="8921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（二）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如何看待世界各地历史发展的不同轨迹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715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145997" y="679558"/>
            <a:ext cx="8690642" cy="3790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认识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比较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各种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社会形态</a:t>
            </a:r>
            <a:r>
              <a:rPr lang="zh-CN" altLang="en-US" sz="2400" b="1" dirty="0">
                <a:latin typeface="Times New Roman" panose="02020703060505090304" pitchFamily="18" charset="0"/>
                <a:ea typeface="楷体_GB2312" pitchFamily="49" charset="-122"/>
              </a:rPr>
              <a:t>；</a:t>
            </a:r>
          </a:p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了解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人类社会发展的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进程</a:t>
            </a:r>
            <a:r>
              <a:rPr lang="zh-CN" altLang="en-US" sz="2400" b="1" dirty="0">
                <a:latin typeface="Times New Roman" panose="02020703060505090304" pitchFamily="18" charset="0"/>
                <a:ea typeface="楷体_GB2312" pitchFamily="49" charset="-122"/>
              </a:rPr>
              <a:t>；</a:t>
            </a:r>
          </a:p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阐明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人类社会发展的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一般规律</a:t>
            </a:r>
            <a:r>
              <a:rPr lang="zh-CN" altLang="en-US" sz="2400" b="1" dirty="0">
                <a:latin typeface="Times New Roman" panose="02020703060505090304" pitchFamily="18" charset="0"/>
                <a:ea typeface="楷体_GB2312" pitchFamily="49" charset="-122"/>
              </a:rPr>
              <a:t>；</a:t>
            </a:r>
          </a:p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理解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人类社会发展的历史进程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取决于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社会的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基本矛盾运动</a:t>
            </a:r>
            <a:r>
              <a:rPr lang="zh-CN" altLang="en-US" sz="2400" b="1" dirty="0">
                <a:latin typeface="Times New Roman" panose="02020703060505090304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latin typeface="Times New Roman" panose="02020703060505090304" pitchFamily="18" charset="0"/>
              <a:ea typeface="楷体_GB2312" pitchFamily="49" charset="-122"/>
            </a:endParaRPr>
          </a:p>
          <a:p>
            <a:pPr>
              <a:lnSpc>
                <a:spcPts val="288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703060505090304" pitchFamily="18" charset="0"/>
              <a:ea typeface="楷体_GB2312" pitchFamily="49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了解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世界各地历史发展的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不同轨迹；</a:t>
            </a:r>
            <a:endParaRPr lang="en-US" altLang="zh-CN" sz="2400" b="1" dirty="0">
              <a:solidFill>
                <a:srgbClr val="FF0000"/>
              </a:solidFill>
              <a:latin typeface="Times New Roman" panose="02020703060505090304" pitchFamily="18" charset="0"/>
              <a:ea typeface="楷体_GB2312" pitchFamily="49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阐明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人类社会发展历史进程的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统一性和多样性</a:t>
            </a:r>
            <a:r>
              <a:rPr lang="zh-CN" altLang="en-US" sz="2400" b="1" dirty="0">
                <a:latin typeface="Times New Roman" panose="02020703060505090304" pitchFamily="18" charset="0"/>
                <a:ea typeface="楷体_GB2312" pitchFamily="49" charset="-122"/>
              </a:rPr>
              <a:t>；</a:t>
            </a:r>
          </a:p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703060505090304" pitchFamily="18" charset="0"/>
                <a:ea typeface="楷体_GB2312" pitchFamily="49" charset="-122"/>
              </a:rPr>
              <a:t>明确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人类社会发展的一般进程是由各国、各地区、各民族历史 </a:t>
            </a:r>
            <a:endParaRPr lang="en-US" altLang="zh-CN" sz="2400" b="1" dirty="0">
              <a:solidFill>
                <a:srgbClr val="000000"/>
              </a:solidFill>
              <a:latin typeface="Times New Roman" panose="02020703060505090304" pitchFamily="18" charset="0"/>
              <a:ea typeface="楷体_GB2312" pitchFamily="49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  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703060505090304" pitchFamily="18" charset="0"/>
                <a:ea typeface="楷体_GB2312" pitchFamily="49" charset="-122"/>
              </a:rPr>
              <a:t>多样性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703060505090304" pitchFamily="18" charset="0"/>
                <a:ea typeface="楷体_GB2312" pitchFamily="49" charset="-122"/>
              </a:rPr>
              <a:t>反映出来的</a:t>
            </a:r>
            <a:r>
              <a:rPr lang="zh-CN" altLang="en-US" sz="2400" b="1" dirty="0">
                <a:latin typeface="Times New Roman" panose="02020703060505090304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latin typeface="Times New Roman" panose="02020703060505090304" pitchFamily="18" charset="0"/>
              <a:ea typeface="楷体_GB2312" pitchFamily="49" charset="-122"/>
            </a:endParaRPr>
          </a:p>
          <a:p>
            <a:pPr>
              <a:lnSpc>
                <a:spcPts val="2880"/>
              </a:lnSpc>
            </a:pPr>
            <a:endParaRPr lang="zh-CN" altLang="en-US" sz="2400" b="1" dirty="0">
              <a:solidFill>
                <a:srgbClr val="FF0000"/>
              </a:solidFill>
              <a:latin typeface="Times New Roman" panose="02020703060505090304" pitchFamily="18" charset="0"/>
              <a:ea typeface="楷体_GB2312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15153" y="78750"/>
            <a:ext cx="8621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一、探究活动目标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84524" y="523220"/>
            <a:ext cx="8974952" cy="44486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pPr indent="609600" eaLnBrk="1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如何理解人类社会发展的一般进程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为议题，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609600" eaLnBrk="1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人类社会发展的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基本规律和趋势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609600" eaLnBrk="1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明确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科学社会主义的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科学性。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609600" eaLnBrk="1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网络或实地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参观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博物馆，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搜集展示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人类社会发展不同阶段生产工具的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资料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比较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不同阶段的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生产力水平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绘图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表演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展示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不同社会形态的一些标志性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场景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理解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不同社会形态的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07468" y="0"/>
            <a:ext cx="413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二、探究活动建议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84524" y="798937"/>
            <a:ext cx="8974952" cy="30264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列举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人类社会历史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反映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不同社会形态的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更替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证实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是否适应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是衡量社会进步与否的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  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讨论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为什么存在剥削的奴隶社会代替原始社会是社会的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进步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了解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当代资本主义面临的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评析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资本主义基本矛盾的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ts val="288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明确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社会主义终将代替资本主义的历史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07468" y="0"/>
            <a:ext cx="413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二、探究活动建议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84524" y="707497"/>
            <a:ext cx="8974952" cy="3329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pPr eaLnBrk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3.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诵读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摘抄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马克思主义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经典著作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《资本论》《共产党宣言》《社会主义从空想到科学的发展》  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阐释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生产力与生产关系、经济基础与上层建筑相互作用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关系原理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揭示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生产力与生产关系的矛盾运动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是社会发展的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根本动力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07468" y="0"/>
            <a:ext cx="413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二、探究活动建议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84524" y="707497"/>
            <a:ext cx="8974952" cy="4154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/>
              <a:t>       </a:t>
            </a:r>
            <a:r>
              <a:rPr lang="zh-CN" altLang="zh-CN" sz="2400" b="1" dirty="0"/>
              <a:t>以“</a:t>
            </a:r>
            <a:r>
              <a:rPr lang="zh-CN" altLang="zh-CN" sz="2400" b="1" dirty="0">
                <a:solidFill>
                  <a:srgbClr val="0000FF"/>
                </a:solidFill>
              </a:rPr>
              <a:t>如何看待世界各地历史发展的不同轨迹</a:t>
            </a:r>
            <a:r>
              <a:rPr lang="zh-CN" altLang="zh-CN" sz="2400" b="1" dirty="0"/>
              <a:t>”为议题，</a:t>
            </a:r>
            <a:endParaRPr lang="zh-CN" altLang="zh-CN" sz="2400" dirty="0"/>
          </a:p>
          <a:p>
            <a:r>
              <a:rPr lang="en-US" altLang="zh-CN" sz="2400" b="1" dirty="0"/>
              <a:t>       </a:t>
            </a:r>
            <a:r>
              <a:rPr lang="zh-CN" altLang="zh-CN" sz="2400" b="1" dirty="0">
                <a:solidFill>
                  <a:srgbClr val="0000FF"/>
                </a:solidFill>
              </a:rPr>
              <a:t>探究</a:t>
            </a:r>
            <a:r>
              <a:rPr lang="zh-CN" altLang="zh-CN" sz="2400" b="1" dirty="0"/>
              <a:t>人类社会历史进程的</a:t>
            </a:r>
            <a:r>
              <a:rPr lang="zh-CN" altLang="zh-CN" sz="2400" b="1" dirty="0">
                <a:solidFill>
                  <a:srgbClr val="FF0000"/>
                </a:solidFill>
              </a:rPr>
              <a:t>统一性</a:t>
            </a:r>
            <a:r>
              <a:rPr lang="zh-CN" altLang="zh-CN" sz="2400" b="1" dirty="0"/>
              <a:t>和</a:t>
            </a:r>
            <a:r>
              <a:rPr lang="zh-CN" altLang="zh-CN" sz="2400" b="1" dirty="0">
                <a:solidFill>
                  <a:srgbClr val="FF0000"/>
                </a:solidFill>
              </a:rPr>
              <a:t>多样性</a:t>
            </a:r>
            <a:r>
              <a:rPr lang="zh-CN" altLang="zh-CN" sz="2400" b="1" dirty="0"/>
              <a:t>。</a:t>
            </a:r>
            <a:endParaRPr lang="en-US" altLang="zh-CN" sz="2400" b="1" dirty="0"/>
          </a:p>
          <a:p>
            <a:endParaRPr lang="zh-CN" altLang="zh-CN" sz="2400" dirty="0"/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查阅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相关历史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实例，</a:t>
            </a: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不同国家、不同地区在社会形态更替上的</a:t>
            </a:r>
            <a:r>
              <a:rPr lang="zh-CN" altLang="en-US" sz="2400" b="1" dirty="0">
                <a:solidFill>
                  <a:srgbClr val="FF0000"/>
                </a:solidFill>
              </a:rPr>
              <a:t>差异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英、法、美、德、日等国确立资本主义制度的不同</a:t>
            </a:r>
            <a:r>
              <a:rPr lang="zh-CN" altLang="en-US" sz="2400" b="1" dirty="0">
                <a:solidFill>
                  <a:srgbClr val="FF0000"/>
                </a:solidFill>
              </a:rPr>
              <a:t>方式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社会制度的不同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</a:t>
            </a: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当代资本主义国家在政治、经济及社会制度等方面的差异。</a:t>
            </a: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撰写</a:t>
            </a:r>
            <a:r>
              <a:rPr lang="zh-CN" altLang="en-US" sz="2400" b="1" dirty="0">
                <a:solidFill>
                  <a:srgbClr val="FF0000"/>
                </a:solidFill>
              </a:rPr>
              <a:t>论文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导致差异的</a:t>
            </a:r>
            <a:r>
              <a:rPr lang="zh-CN" altLang="en-US" sz="2400" b="1" dirty="0">
                <a:solidFill>
                  <a:srgbClr val="FF0000"/>
                </a:solidFill>
              </a:rPr>
              <a:t>原因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07468" y="0"/>
            <a:ext cx="413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二、探究活动建议</a:t>
            </a:r>
          </a:p>
        </p:txBody>
      </p:sp>
    </p:spTree>
    <p:extLst>
      <p:ext uri="{BB962C8B-B14F-4D97-AF65-F5344CB8AC3E}">
        <p14:creationId xmlns:p14="http://schemas.microsoft.com/office/powerpoint/2010/main" val="402613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84524" y="707497"/>
            <a:ext cx="8974952" cy="2123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在特定的历史条件下，某民族、某地区能够跨越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某种社会形态而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走向更高级社会形态的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阐明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没有任何国家或地区的历史发展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是一模一样的。</a:t>
            </a:r>
          </a:p>
          <a:p>
            <a:pPr eaLnBrk="1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07468" y="0"/>
            <a:ext cx="413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二、探究活动建议</a:t>
            </a:r>
          </a:p>
        </p:txBody>
      </p:sp>
    </p:spTree>
    <p:extLst>
      <p:ext uri="{BB962C8B-B14F-4D97-AF65-F5344CB8AC3E}">
        <p14:creationId xmlns:p14="http://schemas.microsoft.com/office/powerpoint/2010/main" val="298080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76" y="645140"/>
            <a:ext cx="8974952" cy="40925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98475" algn="just" eaLnBrk="1">
              <a:lnSpc>
                <a:spcPct val="13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042584246"/>
                </a:ext>
              </a:extLst>
            </a:pPr>
            <a:r>
              <a:rPr lang="zh-CN" altLang="en-US" sz="2000" b="1" spc="-38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马克思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en-US" altLang="zh-CN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&lt;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政治经济学批判</a:t>
            </a:r>
            <a:r>
              <a:rPr lang="en-US" altLang="zh-CN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&gt;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序言》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中指出，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无论哪一种社会形态，在它能容纳的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全部生产力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发挥出来以前，是绝不会灭亡的。而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新的更高的生产关系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，在它的物质存在条件在旧社会的细胞里成熟以前，是绝不会出现的，所以人类始终只提出自己能够解决的任务。因为只要仔细考察就会发现，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任务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本身只有在解决它的物质条件已经存在，或者至少是在生成过程中的时候才会产生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在资产阶级社会的细胞里发展的生产力，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同时又创造着解决这种对抗的物质条件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。因此人类社会的史前时期就以这种形态而告终。”</a:t>
            </a:r>
          </a:p>
          <a:p>
            <a:pPr indent="600075" algn="just" eaLnBrk="1">
              <a:lnSpc>
                <a:spcPct val="130000"/>
              </a:lnSpc>
              <a:defRPr/>
            </a:pPr>
            <a:r>
              <a:rPr lang="zh-CN" altLang="en-US" sz="2000" b="1" spc="-38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邓小平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指出，封建社会代替奴隶社会，资本主义代替封建主义，社会主义经历一个长过程发展后必然代替资本主义，这是社会主义历史发展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不可逆转的总趋势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，但道路是曲折的。</a:t>
            </a:r>
            <a:endParaRPr lang="zh-CN" altLang="en-US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07576" y="0"/>
            <a:ext cx="892884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9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探究路径参考（一）如何理解人类社会发展的一般进程</a:t>
            </a:r>
          </a:p>
        </p:txBody>
      </p:sp>
    </p:spTree>
    <p:extLst>
      <p:ext uri="{BB962C8B-B14F-4D97-AF65-F5344CB8AC3E}">
        <p14:creationId xmlns:p14="http://schemas.microsoft.com/office/powerpoint/2010/main" val="2759352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1986</Words>
  <Application>Microsoft Office PowerPoint</Application>
  <PresentationFormat>全屏显示(16:9)</PresentationFormat>
  <Paragraphs>190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第15课时   综合探究7 回看走过的路 比较别人的路 远眺前行的路 如何理解人类社会发展的一般进程 如何看待世界各地历史发展的不同轨迹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150</cp:revision>
  <dcterms:created xsi:type="dcterms:W3CDTF">2020-03-23T15:40:16Z</dcterms:created>
  <dcterms:modified xsi:type="dcterms:W3CDTF">2020-03-30T09:11:34Z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2052-2.0.0.3163</vt:lpwstr>
  </property>
</Properties>
</file>