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Override PartName="/ppt/tags/tag96.xml" ContentType="application/vnd.openxmlformats-officedocument.presentationml.tags+xml"/>
  <Override PartName="/ppt/tags/tag100.xml" ContentType="application/vnd.openxmlformats-officedocument.presentationml.tag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Default Extension="docx" ContentType="application/vnd.openxmlformats-officedocument.wordprocessingml.document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09.xml" ContentType="application/vnd.openxmlformats-officedocument.presentationml.tags+xml"/>
  <Override PartName="/ppt/tags/tag138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45.xml" ContentType="application/vnd.openxmlformats-officedocument.presentationml.tags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tags/tag134.xml" ContentType="application/vnd.openxmlformats-officedocument.presentationml.tags+xml"/>
  <Override PartName="/ppt/tags/tag152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41.xml" ContentType="application/vnd.openxmlformats-officedocument.presentationml.tags+xml"/>
  <Default Extension="bin" ContentType="application/vnd.openxmlformats-officedocument.oleObject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130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Default Extension="emf" ContentType="image/x-emf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Default Extension="vml" ContentType="application/vnd.openxmlformats-officedocument.vmlDrawing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wmf" ContentType="image/x-wmf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Default Extension="jpeg" ContentType="image/jpeg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65" r:id="rId2"/>
    <p:sldId id="272" r:id="rId3"/>
    <p:sldId id="284" r:id="rId4"/>
    <p:sldId id="298" r:id="rId5"/>
    <p:sldId id="296" r:id="rId6"/>
    <p:sldId id="297" r:id="rId7"/>
    <p:sldId id="295" r:id="rId8"/>
    <p:sldId id="271" r:id="rId9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65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emf"/><Relationship Id="rId1" Type="http://schemas.openxmlformats.org/officeDocument/2006/relationships/image" Target="../media/image23.e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Relationship Id="rId9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 cstate="print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pPr/>
              <a:t>2020/3/31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Office_Word___2.docx"/><Relationship Id="rId5" Type="http://schemas.openxmlformats.org/officeDocument/2006/relationships/package" Target="../embeddings/Microsoft_Office_Word___1.docx"/><Relationship Id="rId4" Type="http://schemas.openxmlformats.org/officeDocument/2006/relationships/oleObject" Target="../embeddings/oleObject8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package" Target="../embeddings/Microsoft_Office_Word___4.docx"/><Relationship Id="rId4" Type="http://schemas.openxmlformats.org/officeDocument/2006/relationships/package" Target="../embeddings/Microsoft_Office_Word___3.docx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package" Target="../embeddings/Microsoft_Office_Word___5.docx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9.bin"/><Relationship Id="rId10" Type="http://schemas.openxmlformats.org/officeDocument/2006/relationships/oleObject" Target="../embeddings/oleObject14.bin"/><Relationship Id="rId4" Type="http://schemas.openxmlformats.org/officeDocument/2006/relationships/package" Target="../embeddings/Microsoft_Office_Word___6.docx"/><Relationship Id="rId9" Type="http://schemas.openxmlformats.org/officeDocument/2006/relationships/oleObject" Target="../embeddings/oleObject1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6.png"/><Relationship Id="rId5" Type="http://schemas.openxmlformats.org/officeDocument/2006/relationships/package" Target="../embeddings/Microsoft_Office_Word___8.docx"/><Relationship Id="rId4" Type="http://schemas.openxmlformats.org/officeDocument/2006/relationships/package" Target="../embeddings/Microsoft_Office_Word___7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高一数学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657600" y="3710451"/>
            <a:ext cx="52213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北京汇文中学朝阳垂杨柳分校   王卫华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标题 14"/>
          <p:cNvSpPr txBox="1">
            <a:spLocks/>
          </p:cNvSpPr>
          <p:nvPr/>
        </p:nvSpPr>
        <p:spPr>
          <a:xfrm>
            <a:off x="4082858" y="2216527"/>
            <a:ext cx="3961685" cy="72834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u="none" strike="noStrike" kern="1200" cap="none" spc="6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pPr algn="ctr"/>
            <a:r>
              <a:rPr lang="zh-CN" altLang="en-US" sz="2800" b="1" dirty="0" smtClean="0">
                <a:solidFill>
                  <a:srgbClr val="FF0000"/>
                </a:solidFill>
              </a:rPr>
              <a:t>复数加减法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80998" y="-1881"/>
            <a:ext cx="20574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一、复习引入</a:t>
            </a:r>
            <a:endParaRPr kumimoji="0" 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3010" y="307904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1.</a:t>
            </a:r>
            <a:r>
              <a:rPr lang="zh-CN" altLang="zh-CN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复数的几何意义：</a:t>
            </a:r>
            <a:endParaRPr lang="zh-CN" altLang="en-US" b="1" dirty="0" smtClean="0">
              <a:solidFill>
                <a:schemeClr val="tx1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</p:txBody>
      </p:sp>
      <p:graphicFrame>
        <p:nvGraphicFramePr>
          <p:cNvPr id="14358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08522558"/>
              </p:ext>
            </p:extLst>
          </p:nvPr>
        </p:nvGraphicFramePr>
        <p:xfrm>
          <a:off x="674688" y="728663"/>
          <a:ext cx="5294515" cy="304800"/>
        </p:xfrm>
        <a:graphic>
          <a:graphicData uri="http://schemas.openxmlformats.org/presentationml/2006/ole">
            <p:oleObj spid="_x0000_s14385" name="Equation" r:id="rId3" imgW="5283000" imgH="317160" progId="Equation.DSMT4">
              <p:embed/>
            </p:oleObj>
          </a:graphicData>
        </a:graphic>
      </p:graphicFrame>
      <p:grpSp>
        <p:nvGrpSpPr>
          <p:cNvPr id="26" name="组合 25"/>
          <p:cNvGrpSpPr/>
          <p:nvPr/>
        </p:nvGrpSpPr>
        <p:grpSpPr>
          <a:xfrm>
            <a:off x="195037" y="1548867"/>
            <a:ext cx="3717695" cy="401935"/>
            <a:chOff x="140605" y="2027845"/>
            <a:chExt cx="3717695" cy="401935"/>
          </a:xfrm>
        </p:grpSpPr>
        <p:sp>
          <p:nvSpPr>
            <p:cNvPr id="53" name="矩形 52"/>
            <p:cNvSpPr/>
            <p:nvPr/>
          </p:nvSpPr>
          <p:spPr>
            <a:xfrm>
              <a:off x="140605" y="2027845"/>
              <a:ext cx="15472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 smtClean="0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 2</a:t>
              </a:r>
              <a:r>
                <a:rPr lang="en-US" altLang="zh-CN" sz="1600" dirty="0" smtClean="0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.</a:t>
              </a:r>
              <a:r>
                <a:rPr lang="zh-CN" altLang="zh-CN" sz="1600" dirty="0" smtClean="0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复数</a:t>
              </a:r>
              <a:r>
                <a:rPr lang="zh-CN" altLang="en-US" sz="1600" dirty="0" smtClean="0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的模</a:t>
              </a:r>
              <a:r>
                <a:rPr lang="zh-CN" altLang="zh-CN" sz="1600" dirty="0" smtClean="0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：</a:t>
              </a:r>
              <a:endParaRPr lang="zh-CN" altLang="en-US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endParaRPr>
            </a:p>
          </p:txBody>
        </p:sp>
        <p:graphicFrame>
          <p:nvGraphicFramePr>
            <p:cNvPr id="14364" name="Object 28"/>
            <p:cNvGraphicFramePr>
              <a:graphicFrameLocks noChangeAspect="1"/>
            </p:cNvGraphicFramePr>
            <p:nvPr/>
          </p:nvGraphicFramePr>
          <p:xfrm>
            <a:off x="1615162" y="2051955"/>
            <a:ext cx="2243138" cy="377825"/>
          </p:xfrm>
          <a:graphic>
            <a:graphicData uri="http://schemas.openxmlformats.org/presentationml/2006/ole">
              <p:oleObj spid="_x0000_s14386" name="Equation" r:id="rId4" imgW="2057400" imgH="393700" progId="Equation.DSMT4">
                <p:embed/>
              </p:oleObj>
            </a:graphicData>
          </a:graphic>
        </p:graphicFrame>
      </p:grpSp>
      <p:graphicFrame>
        <p:nvGraphicFramePr>
          <p:cNvPr id="14365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67384753"/>
              </p:ext>
            </p:extLst>
          </p:nvPr>
        </p:nvGraphicFramePr>
        <p:xfrm>
          <a:off x="362914" y="2100263"/>
          <a:ext cx="5764212" cy="315912"/>
        </p:xfrm>
        <a:graphic>
          <a:graphicData uri="http://schemas.openxmlformats.org/presentationml/2006/ole">
            <p:oleObj spid="_x0000_s14387" name="Equation" r:id="rId5" imgW="5156200" imgH="304800" progId="Equation.DSMT4">
              <p:embed/>
            </p:oleObj>
          </a:graphicData>
        </a:graphic>
      </p:graphicFrame>
      <p:graphicFrame>
        <p:nvGraphicFramePr>
          <p:cNvPr id="14366" name="Object 30"/>
          <p:cNvGraphicFramePr>
            <a:graphicFrameLocks noChangeAspect="1"/>
          </p:cNvGraphicFramePr>
          <p:nvPr/>
        </p:nvGraphicFramePr>
        <p:xfrm>
          <a:off x="651327" y="2568579"/>
          <a:ext cx="2743200" cy="285750"/>
        </p:xfrm>
        <a:graphic>
          <a:graphicData uri="http://schemas.openxmlformats.org/presentationml/2006/ole">
            <p:oleObj spid="_x0000_s14388" name="Equation" r:id="rId6" imgW="2311400" imgH="292100" progId="Equation.DSMT4">
              <p:embed/>
            </p:oleObj>
          </a:graphicData>
        </a:graphic>
      </p:graphicFrame>
      <p:graphicFrame>
        <p:nvGraphicFramePr>
          <p:cNvPr id="14367" name="Object 31"/>
          <p:cNvGraphicFramePr>
            <a:graphicFrameLocks noChangeAspect="1"/>
          </p:cNvGraphicFramePr>
          <p:nvPr/>
        </p:nvGraphicFramePr>
        <p:xfrm>
          <a:off x="3664861" y="2576969"/>
          <a:ext cx="2743200" cy="285750"/>
        </p:xfrm>
        <a:graphic>
          <a:graphicData uri="http://schemas.openxmlformats.org/presentationml/2006/ole">
            <p:oleObj spid="_x0000_s14389" name="Equation" r:id="rId7" imgW="2311400" imgH="292100" progId="Equation.DSMT4">
              <p:embed/>
            </p:oleObj>
          </a:graphicData>
        </a:graphic>
      </p:graphicFrame>
      <p:sp>
        <p:nvSpPr>
          <p:cNvPr id="35" name="矩形 34"/>
          <p:cNvSpPr/>
          <p:nvPr/>
        </p:nvSpPr>
        <p:spPr>
          <a:xfrm>
            <a:off x="385711" y="3573627"/>
            <a:ext cx="3207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4.</a:t>
            </a:r>
            <a:r>
              <a:rPr lang="zh-CN" altLang="en-US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复数加（减）法的几何意义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6" name="Rectangle 27"/>
          <p:cNvSpPr>
            <a:spLocks noChangeArrowheads="1"/>
          </p:cNvSpPr>
          <p:nvPr/>
        </p:nvSpPr>
        <p:spPr bwMode="auto">
          <a:xfrm>
            <a:off x="634598" y="3989069"/>
            <a:ext cx="570088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sz="16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两个复数的加</a:t>
            </a:r>
            <a:r>
              <a:rPr lang="zh-CN" altLang="en-US" sz="16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（减）</a:t>
            </a:r>
            <a:r>
              <a:rPr lang="zh-CN" altLang="zh-CN" sz="16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法</a:t>
            </a:r>
            <a:r>
              <a:rPr lang="zh-CN" altLang="en-US" sz="16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：</a:t>
            </a:r>
            <a:r>
              <a:rPr lang="zh-CN" altLang="zh-CN" sz="16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可以按照向量的加</a:t>
            </a:r>
            <a:r>
              <a:rPr lang="zh-CN" altLang="en-US" sz="16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（减）</a:t>
            </a:r>
            <a:r>
              <a:rPr lang="zh-CN" altLang="zh-CN" sz="16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法来进行</a:t>
            </a:r>
            <a:r>
              <a:rPr lang="zh-CN" altLang="en-US" sz="16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。</a:t>
            </a:r>
            <a:endParaRPr lang="zh-CN" altLang="zh-CN" sz="1600" b="1" dirty="0" smtClean="0">
              <a:solidFill>
                <a:schemeClr val="tx1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</p:txBody>
      </p:sp>
      <p:graphicFrame>
        <p:nvGraphicFramePr>
          <p:cNvPr id="14368" name="Object 32"/>
          <p:cNvGraphicFramePr>
            <a:graphicFrameLocks noChangeAspect="1"/>
          </p:cNvGraphicFramePr>
          <p:nvPr/>
        </p:nvGraphicFramePr>
        <p:xfrm>
          <a:off x="626382" y="3048446"/>
          <a:ext cx="2944813" cy="346075"/>
        </p:xfrm>
        <a:graphic>
          <a:graphicData uri="http://schemas.openxmlformats.org/presentationml/2006/ole">
            <p:oleObj spid="_x0000_s14390" name="Equation" r:id="rId8" imgW="2552700" imgH="393700" progId="Equation.DSMT4">
              <p:embed/>
            </p:oleObj>
          </a:graphicData>
        </a:graphic>
      </p:graphicFrame>
      <p:graphicFrame>
        <p:nvGraphicFramePr>
          <p:cNvPr id="14370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07165490"/>
              </p:ext>
            </p:extLst>
          </p:nvPr>
        </p:nvGraphicFramePr>
        <p:xfrm>
          <a:off x="597360" y="1112609"/>
          <a:ext cx="4662269" cy="354013"/>
        </p:xfrm>
        <a:graphic>
          <a:graphicData uri="http://schemas.openxmlformats.org/presentationml/2006/ole">
            <p:oleObj spid="_x0000_s14391" name="Equation" r:id="rId9" imgW="4483080" imgH="355320" progId="Equation.DSMT4">
              <p:embed/>
            </p:oleObj>
          </a:graphicData>
        </a:graphic>
      </p:graphicFrame>
      <p:sp>
        <p:nvSpPr>
          <p:cNvPr id="14373" name="Rectangle 37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92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9498" y="1031412"/>
            <a:ext cx="23336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直接连接符 12"/>
          <p:cNvCxnSpPr/>
          <p:nvPr/>
        </p:nvCxnSpPr>
        <p:spPr>
          <a:xfrm>
            <a:off x="3461652" y="2601677"/>
            <a:ext cx="150222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3428995" y="1600191"/>
            <a:ext cx="772886" cy="101237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4223652" y="1611077"/>
            <a:ext cx="762001" cy="9906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对象 27"/>
          <p:cNvGraphicFramePr>
            <a:graphicFrameLocks noChangeAspect="1"/>
          </p:cNvGraphicFramePr>
          <p:nvPr/>
        </p:nvGraphicFramePr>
        <p:xfrm>
          <a:off x="4005937" y="1322833"/>
          <a:ext cx="228600" cy="247650"/>
        </p:xfrm>
        <a:graphic>
          <a:graphicData uri="http://schemas.openxmlformats.org/presentationml/2006/ole">
            <p:oleObj spid="_x0000_s50200" name="Equation" r:id="rId4" imgW="152268" imgH="164957" progId="Equation.DSMT4">
              <p:embed/>
            </p:oleObj>
          </a:graphicData>
        </a:graphic>
      </p:graphicFrame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019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019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337455" y="0"/>
            <a:ext cx="20574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0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二</a:t>
            </a:r>
            <a:r>
              <a:rPr kumimoji="0" 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、复习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提升</a:t>
            </a:r>
            <a:endParaRPr kumimoji="0" 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graphicFrame>
        <p:nvGraphicFramePr>
          <p:cNvPr id="20" name="对象 19"/>
          <p:cNvGraphicFramePr>
            <a:graphicFrameLocks noChangeAspect="1"/>
          </p:cNvGraphicFramePr>
          <p:nvPr/>
        </p:nvGraphicFramePr>
        <p:xfrm>
          <a:off x="275998" y="261031"/>
          <a:ext cx="7550829" cy="947283"/>
        </p:xfrm>
        <a:graphic>
          <a:graphicData uri="http://schemas.openxmlformats.org/presentationml/2006/ole">
            <p:oleObj spid="_x0000_s50201" name="文档" r:id="rId5" imgW="5261479" imgH="593335" progId="Word.Document.12">
              <p:embed/>
            </p:oleObj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/>
        </p:nvGraphicFramePr>
        <p:xfrm>
          <a:off x="423410" y="3315381"/>
          <a:ext cx="8377995" cy="1561418"/>
        </p:xfrm>
        <a:graphic>
          <a:graphicData uri="http://schemas.openxmlformats.org/presentationml/2006/ole">
            <p:oleObj spid="_x0000_s50202" name="文档" r:id="rId6" imgW="5261479" imgH="989012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1066" y="1348457"/>
            <a:ext cx="20288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019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019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275998" y="0"/>
          <a:ext cx="7682473" cy="1734004"/>
        </p:xfrm>
        <a:graphic>
          <a:graphicData uri="http://schemas.openxmlformats.org/presentationml/2006/ole">
            <p:oleObj spid="_x0000_s59400" name="文档" r:id="rId4" imgW="5261479" imgH="1186670" progId="Word.Document.12">
              <p:embed/>
            </p:oleObj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341314" y="3401107"/>
          <a:ext cx="8192674" cy="1323293"/>
        </p:xfrm>
        <a:graphic>
          <a:graphicData uri="http://schemas.openxmlformats.org/presentationml/2006/ole">
            <p:oleObj spid="_x0000_s59401" name="文档" r:id="rId5" imgW="5261479" imgH="790994" progId="Word.Document.12">
              <p:embed/>
            </p:oleObj>
          </a:graphicData>
        </a:graphic>
      </p:graphicFrame>
      <p:sp>
        <p:nvSpPr>
          <p:cNvPr id="12" name="椭圆 11"/>
          <p:cNvSpPr/>
          <p:nvPr/>
        </p:nvSpPr>
        <p:spPr>
          <a:xfrm>
            <a:off x="2558163" y="1556646"/>
            <a:ext cx="1676400" cy="16655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>
            <a:stCxn id="12" idx="0"/>
          </p:cNvCxnSpPr>
          <p:nvPr/>
        </p:nvCxnSpPr>
        <p:spPr>
          <a:xfrm>
            <a:off x="3396363" y="1556646"/>
            <a:ext cx="0" cy="838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3418135" y="2416617"/>
            <a:ext cx="740228" cy="29391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2612593" y="2405731"/>
            <a:ext cx="805542" cy="2503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019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019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907371" y="0"/>
          <a:ext cx="7768544" cy="1121455"/>
        </p:xfrm>
        <a:graphic>
          <a:graphicData uri="http://schemas.openxmlformats.org/presentationml/2006/ole">
            <p:oleObj spid="_x0000_s60445" name="文档" r:id="rId3" imgW="5261479" imgH="593335" progId="Word.Document.12">
              <p:embed/>
            </p:oleObj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1114197" y="3254827"/>
          <a:ext cx="7757659" cy="1513115"/>
        </p:xfrm>
        <a:graphic>
          <a:graphicData uri="http://schemas.openxmlformats.org/presentationml/2006/ole">
            <p:oleObj spid="_x0000_s60446" name="文档" r:id="rId4" imgW="5261479" imgH="989012" progId="Word.Document.12">
              <p:embed/>
            </p:oleObj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4294206" y="2449513"/>
          <a:ext cx="212725" cy="325437"/>
        </p:xfrm>
        <a:graphic>
          <a:graphicData uri="http://schemas.openxmlformats.org/presentationml/2006/ole">
            <p:oleObj spid="_x0000_s60447" name="Equation" r:id="rId5" imgW="228501" imgH="291973" progId="Equation.DSMT4">
              <p:embed/>
            </p:oleObj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/>
        </p:nvGraphicFramePr>
        <p:xfrm>
          <a:off x="3200418" y="1317625"/>
          <a:ext cx="255588" cy="314325"/>
        </p:xfrm>
        <a:graphic>
          <a:graphicData uri="http://schemas.openxmlformats.org/presentationml/2006/ole">
            <p:oleObj spid="_x0000_s60448" name="Equation" r:id="rId6" imgW="253890" imgH="291973" progId="Equation.DSMT4">
              <p:embed/>
            </p:oleObj>
          </a:graphicData>
        </a:graphic>
      </p:graphicFrame>
      <p:cxnSp>
        <p:nvCxnSpPr>
          <p:cNvPr id="12" name="直接箭头连接符 11"/>
          <p:cNvCxnSpPr/>
          <p:nvPr/>
        </p:nvCxnSpPr>
        <p:spPr>
          <a:xfrm flipV="1">
            <a:off x="2939187" y="1643743"/>
            <a:ext cx="522489" cy="124094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V="1">
            <a:off x="2939186" y="2492829"/>
            <a:ext cx="1328032" cy="38097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V="1">
            <a:off x="2971843" y="1404257"/>
            <a:ext cx="1807003" cy="14477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4234561" y="1426003"/>
            <a:ext cx="555197" cy="1099483"/>
          </a:xfrm>
          <a:prstGeom prst="line">
            <a:avLst/>
          </a:prstGeom>
          <a:ln w="254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3461700" y="1393371"/>
            <a:ext cx="1240947" cy="272117"/>
          </a:xfrm>
          <a:prstGeom prst="line">
            <a:avLst/>
          </a:prstGeom>
          <a:ln w="254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5"/>
          <p:cNvGraphicFramePr>
            <a:graphicFrameLocks noChangeAspect="1"/>
          </p:cNvGraphicFramePr>
          <p:nvPr/>
        </p:nvGraphicFramePr>
        <p:xfrm>
          <a:off x="4837131" y="1190625"/>
          <a:ext cx="196850" cy="223838"/>
        </p:xfrm>
        <a:graphic>
          <a:graphicData uri="http://schemas.openxmlformats.org/presentationml/2006/ole">
            <p:oleObj spid="_x0000_s60449" name="Equation" r:id="rId7" imgW="203024" imgH="215713" progId="Equation.DSMT4">
              <p:embed/>
            </p:oleObj>
          </a:graphicData>
        </a:graphic>
      </p:graphicFrame>
      <p:graphicFrame>
        <p:nvGraphicFramePr>
          <p:cNvPr id="60423" name="Object 7"/>
          <p:cNvGraphicFramePr>
            <a:graphicFrameLocks noChangeAspect="1"/>
          </p:cNvGraphicFramePr>
          <p:nvPr/>
        </p:nvGraphicFramePr>
        <p:xfrm>
          <a:off x="2716457" y="2808742"/>
          <a:ext cx="255360" cy="185737"/>
        </p:xfrm>
        <a:graphic>
          <a:graphicData uri="http://schemas.openxmlformats.org/presentationml/2006/ole">
            <p:oleObj spid="_x0000_s60450" name="Equation" r:id="rId8" imgW="152202" imgH="177569" progId="Equation.DSMT4">
              <p:embed/>
            </p:oleObj>
          </a:graphicData>
        </a:graphic>
      </p:graphicFrame>
      <p:graphicFrame>
        <p:nvGraphicFramePr>
          <p:cNvPr id="60424" name="Object 8"/>
          <p:cNvGraphicFramePr>
            <a:graphicFrameLocks noChangeAspect="1"/>
          </p:cNvGraphicFramePr>
          <p:nvPr/>
        </p:nvGraphicFramePr>
        <p:xfrm>
          <a:off x="3774186" y="1831295"/>
          <a:ext cx="231775" cy="223837"/>
        </p:xfrm>
        <a:graphic>
          <a:graphicData uri="http://schemas.openxmlformats.org/presentationml/2006/ole">
            <p:oleObj spid="_x0000_s60451" name="Equation" r:id="rId9" imgW="241091" imgH="215713" progId="Equation.DSMT4">
              <p:embed/>
            </p:oleObj>
          </a:graphicData>
        </a:graphic>
      </p:graphicFrame>
      <p:graphicFrame>
        <p:nvGraphicFramePr>
          <p:cNvPr id="60425" name="Object 9"/>
          <p:cNvGraphicFramePr>
            <a:graphicFrameLocks noChangeAspect="1"/>
          </p:cNvGraphicFramePr>
          <p:nvPr/>
        </p:nvGraphicFramePr>
        <p:xfrm>
          <a:off x="3036679" y="1993674"/>
          <a:ext cx="133350" cy="223837"/>
        </p:xfrm>
        <a:graphic>
          <a:graphicData uri="http://schemas.openxmlformats.org/presentationml/2006/ole">
            <p:oleObj spid="_x0000_s60452" name="Equation" r:id="rId10" imgW="139579" imgH="215713" progId="Equation.DSMT4">
              <p:embed/>
            </p:oleObj>
          </a:graphicData>
        </a:graphic>
      </p:graphicFrame>
      <p:graphicFrame>
        <p:nvGraphicFramePr>
          <p:cNvPr id="60426" name="Object 10"/>
          <p:cNvGraphicFramePr>
            <a:graphicFrameLocks noChangeAspect="1"/>
          </p:cNvGraphicFramePr>
          <p:nvPr/>
        </p:nvGraphicFramePr>
        <p:xfrm>
          <a:off x="3286370" y="2153559"/>
          <a:ext cx="262391" cy="328386"/>
        </p:xfrm>
        <a:graphic>
          <a:graphicData uri="http://schemas.openxmlformats.org/presentationml/2006/ole">
            <p:oleObj spid="_x0000_s60453" name="Equation" r:id="rId11" imgW="368140" imgH="622030" progId="Equation.DSMT4">
              <p:embed/>
            </p:oleObj>
          </a:graphicData>
        </a:graphic>
      </p:graphicFrame>
      <p:cxnSp>
        <p:nvCxnSpPr>
          <p:cNvPr id="34" name="直接箭头连接符 33"/>
          <p:cNvCxnSpPr/>
          <p:nvPr/>
        </p:nvCxnSpPr>
        <p:spPr>
          <a:xfrm flipH="1" flipV="1">
            <a:off x="3472561" y="1676400"/>
            <a:ext cx="740229" cy="83820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1779" y="839560"/>
            <a:ext cx="3054203" cy="228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019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019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450170" y="0"/>
          <a:ext cx="6647315" cy="849085"/>
        </p:xfrm>
        <a:graphic>
          <a:graphicData uri="http://schemas.openxmlformats.org/presentationml/2006/ole">
            <p:oleObj spid="_x0000_s61454" name="文档" r:id="rId4" imgW="5261479" imgH="593335" progId="Word.Document.12">
              <p:embed/>
            </p:oleObj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658133" y="3040063"/>
          <a:ext cx="7254875" cy="1768475"/>
        </p:xfrm>
        <a:graphic>
          <a:graphicData uri="http://schemas.openxmlformats.org/presentationml/2006/ole">
            <p:oleObj spid="_x0000_s61455" name="文档" r:id="rId5" imgW="5261479" imgH="1285500" progId="Word.Document.12">
              <p:embed/>
            </p:oleObj>
          </a:graphicData>
        </a:graphic>
      </p:graphicFrame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225" y="693284"/>
            <a:ext cx="3186094" cy="2398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直接箭头连接符 14"/>
          <p:cNvCxnSpPr/>
          <p:nvPr/>
        </p:nvCxnSpPr>
        <p:spPr>
          <a:xfrm>
            <a:off x="533401" y="1088572"/>
            <a:ext cx="2471056" cy="381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V="1">
            <a:off x="2286000" y="1491343"/>
            <a:ext cx="6858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H="1" flipV="1">
            <a:off x="533401" y="1099458"/>
            <a:ext cx="1730828" cy="84908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447" name="Object 7"/>
          <p:cNvGraphicFramePr>
            <a:graphicFrameLocks noChangeAspect="1"/>
          </p:cNvGraphicFramePr>
          <p:nvPr/>
        </p:nvGraphicFramePr>
        <p:xfrm>
          <a:off x="3082471" y="2362202"/>
          <a:ext cx="1979386" cy="522515"/>
        </p:xfrm>
        <a:graphic>
          <a:graphicData uri="http://schemas.openxmlformats.org/presentationml/2006/ole">
            <p:oleObj spid="_x0000_s61456" name="Equation" r:id="rId7" imgW="1206500" imgH="330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019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019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417515" y="594405"/>
          <a:ext cx="7474629" cy="4173537"/>
        </p:xfrm>
        <a:graphic>
          <a:graphicData uri="http://schemas.openxmlformats.org/presentationml/2006/ole">
            <p:oleObj spid="_x0000_s62469" name="文档" r:id="rId3" imgW="5261479" imgH="2669828" progId="Word.Document.12">
              <p:embed/>
            </p:oleObj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13656" y="32658"/>
            <a:ext cx="20574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0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二</a:t>
            </a:r>
            <a:r>
              <a:rPr kumimoji="0" 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、</a:t>
            </a:r>
            <a:r>
              <a:rPr lang="zh-CN" altLang="en-US" sz="20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课后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提升</a:t>
            </a:r>
            <a:endParaRPr kumimoji="0" 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1433</TotalTime>
  <Words>88</Words>
  <Application>Microsoft Office PowerPoint</Application>
  <PresentationFormat>全屏显示(16:9)</PresentationFormat>
  <Paragraphs>14</Paragraphs>
  <Slides>8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1_Office 主题​​</vt:lpstr>
      <vt:lpstr>Equation</vt:lpstr>
      <vt:lpstr>文档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Windows 用户</cp:lastModifiedBy>
  <cp:revision>77</cp:revision>
  <dcterms:created xsi:type="dcterms:W3CDTF">2020-02-01T11:21:51Z</dcterms:created>
  <dcterms:modified xsi:type="dcterms:W3CDTF">2020-03-31T07:50:11Z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