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5" r:id="rId2"/>
    <p:sldId id="272" r:id="rId3"/>
    <p:sldId id="282" r:id="rId4"/>
    <p:sldId id="285" r:id="rId5"/>
    <p:sldId id="283" r:id="rId6"/>
    <p:sldId id="288" r:id="rId7"/>
    <p:sldId id="284" r:id="rId8"/>
    <p:sldId id="279" r:id="rId9"/>
    <p:sldId id="280" r:id="rId10"/>
    <p:sldId id="287" r:id="rId11"/>
    <p:sldId id="291" r:id="rId12"/>
    <p:sldId id="281" r:id="rId13"/>
    <p:sldId id="271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5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10" Type="http://schemas.openxmlformats.org/officeDocument/2006/relationships/image" Target="../media/image85.wmf"/><Relationship Id="rId4" Type="http://schemas.openxmlformats.org/officeDocument/2006/relationships/image" Target="../media/image80.wmf"/><Relationship Id="rId9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3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22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19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image" Target="../media/image76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12" Type="http://schemas.openxmlformats.org/officeDocument/2006/relationships/image" Target="../media/image75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11" Type="http://schemas.openxmlformats.org/officeDocument/2006/relationships/image" Target="../media/image74.wmf"/><Relationship Id="rId5" Type="http://schemas.openxmlformats.org/officeDocument/2006/relationships/image" Target="../media/image68.wmf"/><Relationship Id="rId10" Type="http://schemas.openxmlformats.org/officeDocument/2006/relationships/image" Target="../media/image73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Relationship Id="rId14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0605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2020/3/31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oleObject" Target="../embeddings/oleObject67.bin"/><Relationship Id="rId3" Type="http://schemas.openxmlformats.org/officeDocument/2006/relationships/image" Target="../media/image78.png"/><Relationship Id="rId7" Type="http://schemas.openxmlformats.org/officeDocument/2006/relationships/oleObject" Target="../embeddings/oleObject61.bin"/><Relationship Id="rId12" Type="http://schemas.openxmlformats.org/officeDocument/2006/relationships/oleObject" Target="../embeddings/oleObject66.bin"/><Relationship Id="rId1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9.bin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Relationship Id="rId14" Type="http://schemas.openxmlformats.org/officeDocument/2006/relationships/oleObject" Target="../embeddings/oleObject6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oleObject" Target="../embeddings/oleObject81.bin"/><Relationship Id="rId3" Type="http://schemas.openxmlformats.org/officeDocument/2006/relationships/image" Target="../media/image78.png"/><Relationship Id="rId7" Type="http://schemas.openxmlformats.org/officeDocument/2006/relationships/oleObject" Target="../embeddings/oleObject75.bin"/><Relationship Id="rId12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4.bin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3.bin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2.bin"/><Relationship Id="rId9" Type="http://schemas.openxmlformats.org/officeDocument/2006/relationships/oleObject" Target="../embeddings/oleObject7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8.bin"/><Relationship Id="rId3" Type="http://schemas.openxmlformats.org/officeDocument/2006/relationships/image" Target="../media/image44.png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4.bin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69419" y="3482984"/>
            <a:ext cx="4894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北京汇文中学朝阳垂杨柳分校 王卫华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标题 14"/>
          <p:cNvSpPr txBox="1">
            <a:spLocks/>
          </p:cNvSpPr>
          <p:nvPr/>
        </p:nvSpPr>
        <p:spPr>
          <a:xfrm>
            <a:off x="3343497" y="1934881"/>
            <a:ext cx="5412105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u="none" strike="noStrike" kern="1200" cap="none" spc="6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复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数加减法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130" y="1097412"/>
            <a:ext cx="39052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633301" y="0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例</a:t>
            </a: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：</a:t>
            </a:r>
            <a:endParaRPr lang="zh-CN" altLang="en-US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827791" y="433613"/>
          <a:ext cx="3436937" cy="309563"/>
        </p:xfrm>
        <a:graphic>
          <a:graphicData uri="http://schemas.openxmlformats.org/presentationml/2006/ole">
            <p:oleObj spid="_x0000_s52299" name="Equation" r:id="rId4" imgW="2959100" imgH="304800" progId="Equation.DSMT4">
              <p:embed/>
            </p:oleObj>
          </a:graphicData>
        </a:graphic>
      </p:graphicFrame>
      <p:sp>
        <p:nvSpPr>
          <p:cNvPr id="6" name="矩形 5"/>
          <p:cNvSpPr/>
          <p:nvPr/>
        </p:nvSpPr>
        <p:spPr>
          <a:xfrm>
            <a:off x="752298" y="394998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求复平面内的两点</a:t>
            </a:r>
            <a:endParaRPr lang="zh-CN" altLang="en-US" dirty="0"/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1541463" y="84138"/>
          <a:ext cx="3800475" cy="282575"/>
        </p:xfrm>
        <a:graphic>
          <a:graphicData uri="http://schemas.openxmlformats.org/presentationml/2006/ole">
            <p:oleObj spid="_x0000_s52300" name="Equation" r:id="rId5" imgW="3111500" imgH="304800" progId="Equation.DSMT4">
              <p:embed/>
            </p:oleObj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2640904" y="1338936"/>
          <a:ext cx="642318" cy="283029"/>
        </p:xfrm>
        <a:graphic>
          <a:graphicData uri="http://schemas.openxmlformats.org/presentationml/2006/ole">
            <p:oleObj spid="_x0000_s52301" name="Equation" r:id="rId6" imgW="977476" imgH="291973" progId="Equation.DSMT4">
              <p:embed/>
            </p:oleObj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356492" y="2307767"/>
          <a:ext cx="637892" cy="293914"/>
        </p:xfrm>
        <a:graphic>
          <a:graphicData uri="http://schemas.openxmlformats.org/presentationml/2006/ole">
            <p:oleObj spid="_x0000_s52302" name="Equation" r:id="rId7" imgW="914400" imgH="292100" progId="Equation.DSMT4">
              <p:embed/>
            </p:oleObj>
          </a:graphicData>
        </a:graphic>
      </p:graphicFrame>
      <p:cxnSp>
        <p:nvCxnSpPr>
          <p:cNvPr id="12" name="直接连接符 11"/>
          <p:cNvCxnSpPr/>
          <p:nvPr/>
        </p:nvCxnSpPr>
        <p:spPr>
          <a:xfrm flipV="1">
            <a:off x="685784" y="1730823"/>
            <a:ext cx="2155371" cy="1066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696671" y="2797623"/>
            <a:ext cx="2188027" cy="2177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862927" y="1730823"/>
            <a:ext cx="0" cy="105591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2906244" y="2691942"/>
          <a:ext cx="272369" cy="203654"/>
        </p:xfrm>
        <a:graphic>
          <a:graphicData uri="http://schemas.openxmlformats.org/presentationml/2006/ole">
            <p:oleObj spid="_x0000_s52303" name="Equation" r:id="rId8" imgW="266353" imgH="215619" progId="Equation.DSMT4">
              <p:embed/>
            </p:oleObj>
          </a:graphicData>
        </a:graphic>
      </p:graphicFrame>
      <p:grpSp>
        <p:nvGrpSpPr>
          <p:cNvPr id="29" name="组合 28"/>
          <p:cNvGrpSpPr/>
          <p:nvPr/>
        </p:nvGrpSpPr>
        <p:grpSpPr>
          <a:xfrm>
            <a:off x="2721428" y="2645230"/>
            <a:ext cx="130629" cy="152400"/>
            <a:chOff x="5486399" y="2721429"/>
            <a:chExt cx="130629" cy="15240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5486399" y="2721429"/>
              <a:ext cx="13062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497285" y="2721429"/>
              <a:ext cx="0" cy="152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233" name="Object 9"/>
          <p:cNvGraphicFramePr>
            <a:graphicFrameLocks noChangeAspect="1"/>
          </p:cNvGraphicFramePr>
          <p:nvPr/>
        </p:nvGraphicFramePr>
        <p:xfrm>
          <a:off x="4484234" y="849541"/>
          <a:ext cx="1674812" cy="315913"/>
        </p:xfrm>
        <a:graphic>
          <a:graphicData uri="http://schemas.openxmlformats.org/presentationml/2006/ole">
            <p:oleObj spid="_x0000_s52304" name="Equation" r:id="rId9" imgW="1396394" imgH="342751" progId="Equation.DSMT4">
              <p:embed/>
            </p:oleObj>
          </a:graphicData>
        </a:graphic>
      </p:graphicFrame>
      <p:graphicFrame>
        <p:nvGraphicFramePr>
          <p:cNvPr id="52234" name="Object 10"/>
          <p:cNvGraphicFramePr>
            <a:graphicFrameLocks noChangeAspect="1"/>
          </p:cNvGraphicFramePr>
          <p:nvPr/>
        </p:nvGraphicFramePr>
        <p:xfrm>
          <a:off x="6518956" y="891725"/>
          <a:ext cx="1562100" cy="295275"/>
        </p:xfrm>
        <a:graphic>
          <a:graphicData uri="http://schemas.openxmlformats.org/presentationml/2006/ole">
            <p:oleObj spid="_x0000_s52305" name="Equation" r:id="rId10" imgW="1447172" imgH="342751" progId="Equation.DSMT4">
              <p:embed/>
            </p:oleObj>
          </a:graphicData>
        </a:graphic>
      </p:graphicFrame>
      <p:graphicFrame>
        <p:nvGraphicFramePr>
          <p:cNvPr id="52235" name="Object 11"/>
          <p:cNvGraphicFramePr>
            <a:graphicFrameLocks noChangeAspect="1"/>
          </p:cNvGraphicFramePr>
          <p:nvPr/>
        </p:nvGraphicFramePr>
        <p:xfrm>
          <a:off x="4491718" y="1245054"/>
          <a:ext cx="1562100" cy="287338"/>
        </p:xfrm>
        <a:graphic>
          <a:graphicData uri="http://schemas.openxmlformats.org/presentationml/2006/ole">
            <p:oleObj spid="_x0000_s52306" name="Equation" r:id="rId11" imgW="1396394" imgH="304668" progId="Equation.DSMT4">
              <p:embed/>
            </p:oleObj>
          </a:graphicData>
        </a:graphic>
      </p:graphicFrame>
      <p:graphicFrame>
        <p:nvGraphicFramePr>
          <p:cNvPr id="52236" name="Object 12"/>
          <p:cNvGraphicFramePr>
            <a:graphicFrameLocks noChangeAspect="1"/>
          </p:cNvGraphicFramePr>
          <p:nvPr/>
        </p:nvGraphicFramePr>
        <p:xfrm>
          <a:off x="4479698" y="1635578"/>
          <a:ext cx="2271712" cy="293688"/>
        </p:xfrm>
        <a:graphic>
          <a:graphicData uri="http://schemas.openxmlformats.org/presentationml/2006/ole">
            <p:oleObj spid="_x0000_s52307" name="Equation" r:id="rId12" imgW="1968500" imgH="330200" progId="Equation.DSMT4">
              <p:embed/>
            </p:oleObj>
          </a:graphicData>
        </a:graphic>
      </p:graphicFrame>
      <p:graphicFrame>
        <p:nvGraphicFramePr>
          <p:cNvPr id="52238" name="Object 14"/>
          <p:cNvGraphicFramePr>
            <a:graphicFrameLocks noChangeAspect="1"/>
          </p:cNvGraphicFramePr>
          <p:nvPr/>
        </p:nvGraphicFramePr>
        <p:xfrm>
          <a:off x="4467906" y="2006600"/>
          <a:ext cx="2581275" cy="363538"/>
        </p:xfrm>
        <a:graphic>
          <a:graphicData uri="http://schemas.openxmlformats.org/presentationml/2006/ole">
            <p:oleObj spid="_x0000_s52308" name="Equation" r:id="rId13" imgW="2159000" imgH="393700" progId="Equation.DSMT4">
              <p:embed/>
            </p:oleObj>
          </a:graphicData>
        </a:graphic>
      </p:graphicFrame>
      <p:graphicFrame>
        <p:nvGraphicFramePr>
          <p:cNvPr id="52239" name="Object 15"/>
          <p:cNvGraphicFramePr>
            <a:graphicFrameLocks noChangeAspect="1"/>
          </p:cNvGraphicFramePr>
          <p:nvPr/>
        </p:nvGraphicFramePr>
        <p:xfrm>
          <a:off x="5156653" y="2441348"/>
          <a:ext cx="2749550" cy="361950"/>
        </p:xfrm>
        <a:graphic>
          <a:graphicData uri="http://schemas.openxmlformats.org/presentationml/2006/ole">
            <p:oleObj spid="_x0000_s52309" name="Equation" r:id="rId14" imgW="2298700" imgH="393700" progId="Equation.DSMT4">
              <p:embed/>
            </p:oleObj>
          </a:graphicData>
        </a:graphic>
      </p:graphicFrame>
      <p:graphicFrame>
        <p:nvGraphicFramePr>
          <p:cNvPr id="52240" name="Object 16"/>
          <p:cNvGraphicFramePr>
            <a:graphicFrameLocks noChangeAspect="1"/>
          </p:cNvGraphicFramePr>
          <p:nvPr/>
        </p:nvGraphicFramePr>
        <p:xfrm>
          <a:off x="4376285" y="3006043"/>
          <a:ext cx="3752850" cy="401184"/>
        </p:xfrm>
        <a:graphic>
          <a:graphicData uri="http://schemas.openxmlformats.org/presentationml/2006/ole">
            <p:oleObj spid="_x0000_s52310" name="Equation" r:id="rId15" imgW="2844800" imgH="393700" progId="Equation.DSMT4">
              <p:embed/>
            </p:oleObj>
          </a:graphicData>
        </a:graphic>
      </p:graphicFrame>
      <p:sp>
        <p:nvSpPr>
          <p:cNvPr id="44" name="矩形 43"/>
          <p:cNvSpPr/>
          <p:nvPr/>
        </p:nvSpPr>
        <p:spPr>
          <a:xfrm>
            <a:off x="4278085" y="2939142"/>
            <a:ext cx="3973285" cy="5116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2241" name="Object 17"/>
          <p:cNvGraphicFramePr>
            <a:graphicFrameLocks noChangeAspect="1"/>
          </p:cNvGraphicFramePr>
          <p:nvPr/>
        </p:nvGraphicFramePr>
        <p:xfrm>
          <a:off x="4289207" y="3648529"/>
          <a:ext cx="4103686" cy="379185"/>
        </p:xfrm>
        <a:graphic>
          <a:graphicData uri="http://schemas.openxmlformats.org/presentationml/2006/ole">
            <p:oleObj spid="_x0000_s52311" name="Equation" r:id="rId16" imgW="2387600" imgH="292100" progId="Equation.DSMT4">
              <p:embed/>
            </p:oleObj>
          </a:graphicData>
        </a:graphic>
      </p:graphicFrame>
      <p:graphicFrame>
        <p:nvGraphicFramePr>
          <p:cNvPr id="52242" name="Object 18"/>
          <p:cNvGraphicFramePr>
            <a:graphicFrameLocks noChangeAspect="1"/>
          </p:cNvGraphicFramePr>
          <p:nvPr/>
        </p:nvGraphicFramePr>
        <p:xfrm>
          <a:off x="4309619" y="4191001"/>
          <a:ext cx="4344523" cy="478970"/>
        </p:xfrm>
        <a:graphic>
          <a:graphicData uri="http://schemas.openxmlformats.org/presentationml/2006/ole">
            <p:oleObj spid="_x0000_s52312" name="Equation" r:id="rId17" imgW="2806700" imgH="393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778" y="2158568"/>
            <a:ext cx="39052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2144193" y="2445247"/>
          <a:ext cx="642318" cy="283029"/>
        </p:xfrm>
        <a:graphic>
          <a:graphicData uri="http://schemas.openxmlformats.org/presentationml/2006/ole">
            <p:oleObj spid="_x0000_s58433" name="Equation" r:id="rId4" imgW="977476" imgH="291973" progId="Equation.DSMT4">
              <p:embed/>
            </p:oleObj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191911" y="3278612"/>
          <a:ext cx="637892" cy="293914"/>
        </p:xfrm>
        <a:graphic>
          <a:graphicData uri="http://schemas.openxmlformats.org/presentationml/2006/ole">
            <p:oleObj spid="_x0000_s58434" name="Equation" r:id="rId5" imgW="914400" imgH="292100" progId="Equation.DSMT4">
              <p:embed/>
            </p:oleObj>
          </a:graphicData>
        </a:graphic>
      </p:graphicFrame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-259646" y="42647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9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类比复数加法的几何意义，我们来研究复数减法的几何意义</a:t>
            </a:r>
            <a:r>
              <a:rPr lang="en-US" alt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.</a:t>
            </a:r>
            <a:r>
              <a:rPr 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我们知道，复数与复平面内以原点为</a:t>
            </a:r>
            <a:r>
              <a:rPr lang="en-US" alt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    </a:t>
            </a:r>
          </a:p>
          <a:p>
            <a:pPr marL="0" marR="0" lvl="0" indent="209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起点的向量一一对应，</a:t>
            </a:r>
            <a:r>
              <a:rPr lang="zh-CN" alt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设</a:t>
            </a:r>
            <a:endParaRPr lang="zh-CN" sz="16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graphicFrame>
        <p:nvGraphicFramePr>
          <p:cNvPr id="31" name="Object 11"/>
          <p:cNvGraphicFramePr>
            <a:graphicFrameLocks noChangeAspect="1"/>
          </p:cNvGraphicFramePr>
          <p:nvPr/>
        </p:nvGraphicFramePr>
        <p:xfrm>
          <a:off x="4383590" y="686809"/>
          <a:ext cx="1516958" cy="317902"/>
        </p:xfrm>
        <a:graphic>
          <a:graphicData uri="http://schemas.openxmlformats.org/presentationml/2006/ole">
            <p:oleObj spid="_x0000_s58435" name="Equation" r:id="rId6" imgW="838200" imgH="228600" progId="Equation.DSMT4">
              <p:embed/>
            </p:oleObj>
          </a:graphicData>
        </a:graphic>
      </p:graphicFrame>
      <p:sp>
        <p:nvSpPr>
          <p:cNvPr id="33" name="矩形 32"/>
          <p:cNvSpPr/>
          <p:nvPr/>
        </p:nvSpPr>
        <p:spPr>
          <a:xfrm>
            <a:off x="3181709" y="656655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分别与复数</a:t>
            </a:r>
            <a:endParaRPr lang="zh-CN" altLang="en-US" sz="16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821213" y="66794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对应</a:t>
            </a:r>
            <a:r>
              <a:rPr lang="zh-CN" alt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，则</a:t>
            </a:r>
          </a:p>
        </p:txBody>
      </p:sp>
      <p:graphicFrame>
        <p:nvGraphicFramePr>
          <p:cNvPr id="36" name="Object 16"/>
          <p:cNvGraphicFramePr>
            <a:graphicFrameLocks noChangeAspect="1"/>
          </p:cNvGraphicFramePr>
          <p:nvPr/>
        </p:nvGraphicFramePr>
        <p:xfrm>
          <a:off x="6807550" y="695150"/>
          <a:ext cx="2257425" cy="331787"/>
        </p:xfrm>
        <a:graphic>
          <a:graphicData uri="http://schemas.openxmlformats.org/presentationml/2006/ole">
            <p:oleObj spid="_x0000_s58436" name="Equation" r:id="rId7" imgW="1752600" imgH="254000" progId="Equation.DSMT4">
              <p:embed/>
            </p:oleObj>
          </a:graphicData>
        </a:graphic>
      </p:graphicFrame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0" y="1126125"/>
            <a:ext cx="36249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由平面向量的坐标运算</a:t>
            </a:r>
            <a:r>
              <a:rPr lang="zh-CN" alt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法则，得</a:t>
            </a:r>
          </a:p>
        </p:txBody>
      </p:sp>
      <p:graphicFrame>
        <p:nvGraphicFramePr>
          <p:cNvPr id="38" name="Object 19"/>
          <p:cNvGraphicFramePr>
            <a:graphicFrameLocks noChangeAspect="1"/>
          </p:cNvGraphicFramePr>
          <p:nvPr/>
        </p:nvGraphicFramePr>
        <p:xfrm>
          <a:off x="3032479" y="1132064"/>
          <a:ext cx="2228143" cy="358069"/>
        </p:xfrm>
        <a:graphic>
          <a:graphicData uri="http://schemas.openxmlformats.org/presentationml/2006/ole">
            <p:oleObj spid="_x0000_s58437" name="Equation" r:id="rId8" imgW="1815312" imgH="253890" progId="Equation.DSMT4">
              <p:embed/>
            </p:oleObj>
          </a:graphicData>
        </a:graphic>
      </p:graphicFrame>
      <p:graphicFrame>
        <p:nvGraphicFramePr>
          <p:cNvPr id="42" name="Object 23"/>
          <p:cNvGraphicFramePr>
            <a:graphicFrameLocks noChangeAspect="1"/>
          </p:cNvGraphicFramePr>
          <p:nvPr/>
        </p:nvGraphicFramePr>
        <p:xfrm>
          <a:off x="2452688" y="1512888"/>
          <a:ext cx="395287" cy="349250"/>
        </p:xfrm>
        <a:graphic>
          <a:graphicData uri="http://schemas.openxmlformats.org/presentationml/2006/ole">
            <p:oleObj spid="_x0000_s58438" name="Equation" r:id="rId9" imgW="291973" imgH="253890" progId="Equation.DSMT4">
              <p:embed/>
            </p:oleObj>
          </a:graphicData>
        </a:graphic>
      </p:graphicFrame>
      <p:sp>
        <p:nvSpPr>
          <p:cNvPr id="45" name="矩形 44"/>
          <p:cNvSpPr/>
          <p:nvPr/>
        </p:nvSpPr>
        <p:spPr>
          <a:xfrm>
            <a:off x="56443" y="1494053"/>
            <a:ext cx="2462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这说明两个向量</a:t>
            </a:r>
            <a:r>
              <a:rPr lang="en-US" alt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   </a:t>
            </a:r>
            <a:r>
              <a:rPr lang="zh-CN" alt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减去</a:t>
            </a:r>
          </a:p>
        </p:txBody>
      </p:sp>
      <p:graphicFrame>
        <p:nvGraphicFramePr>
          <p:cNvPr id="46" name="Object 21"/>
          <p:cNvGraphicFramePr>
            <a:graphicFrameLocks noChangeAspect="1"/>
          </p:cNvGraphicFramePr>
          <p:nvPr/>
        </p:nvGraphicFramePr>
        <p:xfrm>
          <a:off x="1612900" y="1512888"/>
          <a:ext cx="404813" cy="336550"/>
        </p:xfrm>
        <a:graphic>
          <a:graphicData uri="http://schemas.openxmlformats.org/presentationml/2006/ole">
            <p:oleObj spid="_x0000_s58439" name="Equation" r:id="rId10" imgW="304536" imgH="253780" progId="Equation.DSMT4">
              <p:embed/>
            </p:oleObj>
          </a:graphicData>
        </a:graphic>
      </p:graphicFrame>
      <p:sp>
        <p:nvSpPr>
          <p:cNvPr id="47" name="矩形 46"/>
          <p:cNvSpPr/>
          <p:nvPr/>
        </p:nvSpPr>
        <p:spPr>
          <a:xfrm>
            <a:off x="2818222" y="1505341"/>
            <a:ext cx="1632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的</a:t>
            </a:r>
            <a:r>
              <a:rPr lang="zh-CN" alt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差</a:t>
            </a:r>
            <a:r>
              <a:rPr lang="zh-CN" alt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就是与复数</a:t>
            </a:r>
            <a:endParaRPr lang="zh-CN" altLang="en-US" sz="16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graphicFrame>
        <p:nvGraphicFramePr>
          <p:cNvPr id="48" name="Object 25"/>
          <p:cNvGraphicFramePr>
            <a:graphicFrameLocks noChangeAspect="1"/>
          </p:cNvGraphicFramePr>
          <p:nvPr/>
        </p:nvGraphicFramePr>
        <p:xfrm>
          <a:off x="4407254" y="1491897"/>
          <a:ext cx="1893888" cy="342900"/>
        </p:xfrm>
        <a:graphic>
          <a:graphicData uri="http://schemas.openxmlformats.org/presentationml/2006/ole">
            <p:oleObj spid="_x0000_s58440" name="Equation" r:id="rId11" imgW="1231366" imgH="228501" progId="Equation.DSMT4">
              <p:embed/>
            </p:oleObj>
          </a:graphicData>
        </a:graphic>
      </p:graphicFrame>
      <p:sp>
        <p:nvSpPr>
          <p:cNvPr id="49" name="矩形 48"/>
          <p:cNvSpPr/>
          <p:nvPr/>
        </p:nvSpPr>
        <p:spPr>
          <a:xfrm>
            <a:off x="6028407" y="1472281"/>
            <a:ext cx="165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 </a:t>
            </a:r>
            <a:r>
              <a:rPr lang="zh-CN" alt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对应的向量</a:t>
            </a:r>
            <a:r>
              <a:rPr lang="zh-CN" altLang="zh-CN" dirty="0" smtClean="0"/>
              <a:t>。</a:t>
            </a:r>
            <a:endParaRPr lang="zh-CN" altLang="en-US" dirty="0"/>
          </a:p>
        </p:txBody>
      </p:sp>
      <p:graphicFrame>
        <p:nvGraphicFramePr>
          <p:cNvPr id="58389" name="Object 21"/>
          <p:cNvGraphicFramePr>
            <a:graphicFrameLocks noChangeAspect="1"/>
          </p:cNvGraphicFramePr>
          <p:nvPr/>
        </p:nvGraphicFramePr>
        <p:xfrm>
          <a:off x="2427868" y="718332"/>
          <a:ext cx="755600" cy="300896"/>
        </p:xfrm>
        <a:graphic>
          <a:graphicData uri="http://schemas.openxmlformats.org/presentationml/2006/ole">
            <p:oleObj spid="_x0000_s58441" name="Equation" r:id="rId12" imgW="609336" imgH="253890" progId="Equation.DSMT4">
              <p:embed/>
            </p:oleObj>
          </a:graphicData>
        </a:graphic>
      </p:graphicFrame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3409246" y="2600390"/>
            <a:ext cx="47977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两个复数的减法：可以按照向量减法来进行，</a:t>
            </a:r>
            <a:endParaRPr lang="en-US" altLang="zh-CN" sz="16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          </a:t>
            </a:r>
            <a:r>
              <a:rPr 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这就是</a:t>
            </a:r>
            <a:r>
              <a:rPr lang="zh-CN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复数减法的几何意义</a:t>
            </a:r>
            <a:r>
              <a:rPr 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。</a:t>
            </a:r>
          </a:p>
        </p:txBody>
      </p:sp>
      <p:cxnSp>
        <p:nvCxnSpPr>
          <p:cNvPr id="51" name="直接箭头连接符 50"/>
          <p:cNvCxnSpPr/>
          <p:nvPr/>
        </p:nvCxnSpPr>
        <p:spPr>
          <a:xfrm flipV="1">
            <a:off x="576944" y="2775857"/>
            <a:ext cx="2155370" cy="10776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 flipH="1" flipV="1">
            <a:off x="564445" y="3860800"/>
            <a:ext cx="1309511" cy="349956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 flipV="1">
            <a:off x="1885244" y="2788357"/>
            <a:ext cx="835378" cy="141111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392" name="Object 24"/>
          <p:cNvGraphicFramePr>
            <a:graphicFrameLocks noChangeAspect="1"/>
          </p:cNvGraphicFramePr>
          <p:nvPr/>
        </p:nvGraphicFramePr>
        <p:xfrm>
          <a:off x="435881" y="12243"/>
          <a:ext cx="3820433" cy="357871"/>
        </p:xfrm>
        <a:graphic>
          <a:graphicData uri="http://schemas.openxmlformats.org/presentationml/2006/ole">
            <p:oleObj spid="_x0000_s58442" name="Equation" r:id="rId13" imgW="2387600" imgH="292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48341" y="226367"/>
            <a:ext cx="2090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四、课堂小结</a:t>
            </a: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06829" y="1242614"/>
            <a:ext cx="893717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本节课我们一起学习了复数加（减）法运算法则（主要是复数代数形式的加（减）法运算法则）。</a:t>
            </a:r>
            <a:endParaRPr kumimoji="0" lang="zh-CN" sz="105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 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1.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复数加（减）法法则的合理性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: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它既与实数运算法则，运算律相同，又与将来我们 </a:t>
            </a:r>
            <a:endParaRPr kumimoji="0" lang="en-US" altLang="zh-CN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     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要学习的向量完美地结合起来。</a:t>
            </a:r>
            <a:endParaRPr kumimoji="0" lang="zh-CN" altLang="en-US" sz="105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 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2.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复数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加（减）法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实质是：复数的实部与实部、虚部与虚部分别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相加（减）。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871538" y="2438628"/>
          <a:ext cx="3719512" cy="315912"/>
        </p:xfrm>
        <a:graphic>
          <a:graphicData uri="http://schemas.openxmlformats.org/presentationml/2006/ole">
            <p:oleObj spid="_x0000_s57360" name="Equation" r:id="rId3" imgW="3327400" imgH="304800" progId="Equation.DSMT4">
              <p:embed/>
            </p:oleObj>
          </a:graphicData>
        </a:graphic>
      </p:graphicFrame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966333" y="2938461"/>
          <a:ext cx="2743200" cy="285750"/>
        </p:xfrm>
        <a:graphic>
          <a:graphicData uri="http://schemas.openxmlformats.org/presentationml/2006/ole">
            <p:oleObj spid="_x0000_s57361" name="Equation" r:id="rId4" imgW="2311400" imgH="292100" progId="Equation.DSMT4">
              <p:embed/>
            </p:oleObj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4176485" y="2936418"/>
          <a:ext cx="2743200" cy="285750"/>
        </p:xfrm>
        <a:graphic>
          <a:graphicData uri="http://schemas.openxmlformats.org/presentationml/2006/ole">
            <p:oleObj spid="_x0000_s57362" name="Equation" r:id="rId5" imgW="2311400" imgH="292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91882" y="1881"/>
            <a:ext cx="20574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一、复习引入</a:t>
            </a:r>
            <a:endParaRPr kumimoji="0" 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7075" y="468475"/>
            <a:ext cx="3940636" cy="369332"/>
            <a:chOff x="152393" y="697078"/>
            <a:chExt cx="3940636" cy="369332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152393" y="697078"/>
              <a:ext cx="39406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1.</a:t>
              </a:r>
              <a:r>
                <a:rPr kumimoji="0" lang="zh-CN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虚数单位</a:t>
              </a:r>
              <a:r>
                <a:rPr kumimoji="0" lang="en-US" altLang="zh-CN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i</a:t>
              </a:r>
              <a:r>
                <a:rPr kumimoji="0" lang="zh-CN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，</a:t>
              </a: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aphicFrame>
          <p:nvGraphicFramePr>
            <p:cNvPr id="14338" name="Object 2"/>
            <p:cNvGraphicFramePr>
              <a:graphicFrameLocks noChangeAspect="1"/>
            </p:cNvGraphicFramePr>
            <p:nvPr/>
          </p:nvGraphicFramePr>
          <p:xfrm>
            <a:off x="1966009" y="713474"/>
            <a:ext cx="725487" cy="295275"/>
          </p:xfrm>
          <a:graphic>
            <a:graphicData uri="http://schemas.openxmlformats.org/presentationml/2006/ole">
              <p:oleObj spid="_x0000_s14390" name="Equation" r:id="rId3" imgW="647419" imgH="266584" progId="Equation.DSMT4">
                <p:embed/>
              </p:oleObj>
            </a:graphicData>
          </a:graphic>
        </p:graphicFrame>
      </p:grp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238582" y="2593906"/>
            <a:ext cx="6180136" cy="747779"/>
            <a:chOff x="184152" y="2974909"/>
            <a:chExt cx="6180136" cy="747779"/>
          </a:xfrm>
        </p:grpSpPr>
        <p:sp>
          <p:nvSpPr>
            <p:cNvPr id="30" name="矩形 29"/>
            <p:cNvSpPr/>
            <p:nvPr/>
          </p:nvSpPr>
          <p:spPr>
            <a:xfrm>
              <a:off x="184152" y="2974909"/>
              <a:ext cx="2278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4.</a:t>
              </a:r>
              <a:r>
                <a:rPr lang="zh-CN" altLang="zh-CN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复数的几何意义：</a:t>
              </a:r>
              <a:endPara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</p:txBody>
        </p:sp>
        <p:graphicFrame>
          <p:nvGraphicFramePr>
            <p:cNvPr id="14358" name="Object 22"/>
            <p:cNvGraphicFramePr>
              <a:graphicFrameLocks noChangeAspect="1"/>
            </p:cNvGraphicFramePr>
            <p:nvPr/>
          </p:nvGraphicFramePr>
          <p:xfrm>
            <a:off x="441325" y="3417888"/>
            <a:ext cx="5922963" cy="304800"/>
          </p:xfrm>
          <a:graphic>
            <a:graphicData uri="http://schemas.openxmlformats.org/presentationml/2006/ole">
              <p:oleObj spid="_x0000_s14391" name="Equation" r:id="rId4" imgW="5435600" imgH="317500" progId="Equation.DSMT4">
                <p:embed/>
              </p:oleObj>
            </a:graphicData>
          </a:graphic>
        </p:graphicFrame>
      </p:grpSp>
      <p:grpSp>
        <p:nvGrpSpPr>
          <p:cNvPr id="31" name="组合 30"/>
          <p:cNvGrpSpPr/>
          <p:nvPr/>
        </p:nvGrpSpPr>
        <p:grpSpPr>
          <a:xfrm>
            <a:off x="261258" y="3900183"/>
            <a:ext cx="5434013" cy="369332"/>
            <a:chOff x="151493" y="3911073"/>
            <a:chExt cx="5434013" cy="369332"/>
          </a:xfrm>
        </p:grpSpPr>
        <p:sp>
          <p:nvSpPr>
            <p:cNvPr id="37" name="矩形 36"/>
            <p:cNvSpPr/>
            <p:nvPr/>
          </p:nvSpPr>
          <p:spPr>
            <a:xfrm>
              <a:off x="151493" y="3911073"/>
              <a:ext cx="27430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5.</a:t>
              </a:r>
              <a:r>
                <a:rPr lang="zh-CN" altLang="zh-CN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复数</a:t>
              </a:r>
              <a:r>
                <a:rPr lang="zh-CN" altLang="en-US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相等的充要条件</a:t>
              </a:r>
              <a:r>
                <a:rPr lang="zh-CN" altLang="zh-CN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：</a:t>
              </a:r>
              <a:endPara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</p:txBody>
        </p:sp>
        <p:graphicFrame>
          <p:nvGraphicFramePr>
            <p:cNvPr id="14362" name="Object 26"/>
            <p:cNvGraphicFramePr>
              <a:graphicFrameLocks noChangeAspect="1"/>
            </p:cNvGraphicFramePr>
            <p:nvPr/>
          </p:nvGraphicFramePr>
          <p:xfrm>
            <a:off x="2761343" y="4002768"/>
            <a:ext cx="2824163" cy="244475"/>
          </p:xfrm>
          <a:graphic>
            <a:graphicData uri="http://schemas.openxmlformats.org/presentationml/2006/ole">
              <p:oleObj spid="_x0000_s14392" name="Equation" r:id="rId5" imgW="2590800" imgH="254000" progId="Equation.DSMT4">
                <p:embed/>
              </p:oleObj>
            </a:graphicData>
          </a:graphic>
        </p:graphicFrame>
      </p:grpSp>
      <p:grpSp>
        <p:nvGrpSpPr>
          <p:cNvPr id="25" name="组合 24"/>
          <p:cNvGrpSpPr/>
          <p:nvPr/>
        </p:nvGrpSpPr>
        <p:grpSpPr>
          <a:xfrm>
            <a:off x="163282" y="535892"/>
            <a:ext cx="7807556" cy="1448284"/>
            <a:chOff x="163282" y="535892"/>
            <a:chExt cx="7807556" cy="1448284"/>
          </a:xfrm>
        </p:grpSpPr>
        <p:grpSp>
          <p:nvGrpSpPr>
            <p:cNvPr id="32" name="组合 31"/>
            <p:cNvGrpSpPr/>
            <p:nvPr/>
          </p:nvGrpSpPr>
          <p:grpSpPr>
            <a:xfrm>
              <a:off x="163282" y="535892"/>
              <a:ext cx="7807556" cy="1390650"/>
              <a:chOff x="21768" y="720956"/>
              <a:chExt cx="7807556" cy="1390650"/>
            </a:xfrm>
          </p:grpSpPr>
          <p:sp>
            <p:nvSpPr>
              <p:cNvPr id="33" name="Rectangle 5"/>
              <p:cNvSpPr>
                <a:spLocks noChangeArrowheads="1"/>
              </p:cNvSpPr>
              <p:nvPr/>
            </p:nvSpPr>
            <p:spPr bwMode="auto">
              <a:xfrm>
                <a:off x="21768" y="1252243"/>
                <a:ext cx="125185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b="1" dirty="0" smtClean="0">
                    <a:solidFill>
                      <a:schemeClr val="tx1"/>
                    </a:solidFill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 2</a:t>
                </a:r>
                <a:r>
                  <a:rPr kumimoji="0" lang="en-US" altLang="zh-CN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.</a:t>
                </a:r>
                <a:r>
                  <a:rPr lang="zh-CN" altLang="en-US" b="1" dirty="0" smtClean="0">
                    <a:solidFill>
                      <a:schemeClr val="tx1"/>
                    </a:solidFill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复数</a:t>
                </a:r>
              </a:p>
            </p:txBody>
          </p:sp>
          <p:graphicFrame>
            <p:nvGraphicFramePr>
              <p:cNvPr id="34" name="Object 4"/>
              <p:cNvGraphicFramePr>
                <a:graphicFrameLocks noChangeAspect="1"/>
              </p:cNvGraphicFramePr>
              <p:nvPr/>
            </p:nvGraphicFramePr>
            <p:xfrm>
              <a:off x="941161" y="720956"/>
              <a:ext cx="6888163" cy="1390650"/>
            </p:xfrm>
            <a:graphic>
              <a:graphicData uri="http://schemas.openxmlformats.org/presentationml/2006/ole">
                <p:oleObj spid="_x0000_s14393" name="Equation" r:id="rId6" imgW="5664200" imgH="1104900" progId="Equation.DSMT4">
                  <p:embed/>
                </p:oleObj>
              </a:graphicData>
            </a:graphic>
          </p:graphicFrame>
        </p:grpSp>
        <p:cxnSp>
          <p:nvCxnSpPr>
            <p:cNvPr id="40" name="直接箭头连接符 39"/>
            <p:cNvCxnSpPr/>
            <p:nvPr/>
          </p:nvCxnSpPr>
          <p:spPr>
            <a:xfrm flipH="1">
              <a:off x="1382486" y="1415138"/>
              <a:ext cx="119743" cy="21771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/>
            <p:nvPr/>
          </p:nvCxnSpPr>
          <p:spPr>
            <a:xfrm>
              <a:off x="1992085" y="1426021"/>
              <a:ext cx="97972" cy="22860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001488" y="1643739"/>
              <a:ext cx="587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FF0000"/>
                  </a:solidFill>
                </a:rPr>
                <a:t>实部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72341" y="1676399"/>
              <a:ext cx="587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FF0000"/>
                  </a:solidFill>
                </a:rPr>
                <a:t>虚部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41518" y="2114932"/>
            <a:ext cx="3935415" cy="401935"/>
            <a:chOff x="140605" y="2027845"/>
            <a:chExt cx="3935415" cy="401935"/>
          </a:xfrm>
        </p:grpSpPr>
        <p:sp>
          <p:nvSpPr>
            <p:cNvPr id="53" name="矩形 52"/>
            <p:cNvSpPr/>
            <p:nvPr/>
          </p:nvSpPr>
          <p:spPr>
            <a:xfrm>
              <a:off x="140605" y="2027845"/>
              <a:ext cx="16979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 3.</a:t>
              </a:r>
              <a:r>
                <a:rPr lang="zh-CN" altLang="zh-CN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复数</a:t>
              </a:r>
              <a:r>
                <a:rPr lang="zh-CN" altLang="en-US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的模</a:t>
              </a:r>
              <a:r>
                <a:rPr lang="zh-CN" altLang="zh-CN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：</a:t>
              </a:r>
              <a:endPara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</p:txBody>
        </p:sp>
        <p:graphicFrame>
          <p:nvGraphicFramePr>
            <p:cNvPr id="14364" name="Object 28"/>
            <p:cNvGraphicFramePr>
              <a:graphicFrameLocks noChangeAspect="1"/>
            </p:cNvGraphicFramePr>
            <p:nvPr/>
          </p:nvGraphicFramePr>
          <p:xfrm>
            <a:off x="1832882" y="2051955"/>
            <a:ext cx="2243138" cy="377825"/>
          </p:xfrm>
          <a:graphic>
            <a:graphicData uri="http://schemas.openxmlformats.org/presentationml/2006/ole">
              <p:oleObj spid="_x0000_s14394" name="Equation" r:id="rId7" imgW="2057400" imgH="393700" progId="Equation.DSMT4">
                <p:embed/>
              </p:oleObj>
            </a:graphicData>
          </a:graphic>
        </p:graphicFrame>
      </p:grpSp>
      <p:graphicFrame>
        <p:nvGraphicFramePr>
          <p:cNvPr id="36" name="Object 22"/>
          <p:cNvGraphicFramePr>
            <a:graphicFrameLocks noChangeAspect="1"/>
          </p:cNvGraphicFramePr>
          <p:nvPr/>
        </p:nvGraphicFramePr>
        <p:xfrm>
          <a:off x="483734" y="3449637"/>
          <a:ext cx="4578123" cy="328612"/>
        </p:xfrm>
        <a:graphic>
          <a:graphicData uri="http://schemas.openxmlformats.org/presentationml/2006/ole">
            <p:oleObj spid="_x0000_s14395" name="Equation" r:id="rId8" imgW="4356100" imgH="3429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93912" y="0"/>
            <a:ext cx="21964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r>
              <a:rPr lang="zh-CN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二、复数加法</a:t>
            </a:r>
            <a:endParaRPr lang="en-US" altLang="zh-CN" sz="24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6026" y="996728"/>
            <a:ext cx="3635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请同学们求两个多项式的和</a:t>
            </a:r>
            <a:r>
              <a:rPr lang="zh-CN" altLang="en-US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：</a:t>
            </a:r>
            <a:endParaRPr lang="zh-CN" altLang="en-US" sz="2800" dirty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69476" y="394998"/>
            <a:ext cx="296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探究一：复数的加法</a:t>
            </a:r>
            <a:endParaRPr lang="zh-CN" altLang="en-US" sz="1400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3914775" y="1622425"/>
          <a:ext cx="836613" cy="347663"/>
        </p:xfrm>
        <a:graphic>
          <a:graphicData uri="http://schemas.openxmlformats.org/presentationml/2006/ole">
            <p:oleObj spid="_x0000_s13336" name="Equation" r:id="rId3" imgW="672808" imgH="279279" progId="Equation.DSMT4">
              <p:embed/>
            </p:oleObj>
          </a:graphicData>
        </a:graphic>
      </p:graphicFrame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482392" y="1711119"/>
            <a:ext cx="4406900" cy="1604963"/>
            <a:chOff x="1264105" y="1634672"/>
            <a:chExt cx="4406900" cy="1604963"/>
          </a:xfrm>
        </p:grpSpPr>
        <p:graphicFrame>
          <p:nvGraphicFramePr>
            <p:cNvPr id="1331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702285149"/>
                </p:ext>
              </p:extLst>
            </p:nvPr>
          </p:nvGraphicFramePr>
          <p:xfrm>
            <a:off x="1264105" y="1634672"/>
            <a:ext cx="3646488" cy="360363"/>
          </p:xfrm>
          <a:graphic>
            <a:graphicData uri="http://schemas.openxmlformats.org/presentationml/2006/ole">
              <p:oleObj spid="_x0000_s13337" name="Equation" r:id="rId4" imgW="3340080" imgH="317160" progId="Equation.DSMT4">
                <p:embed/>
              </p:oleObj>
            </a:graphicData>
          </a:graphic>
        </p:graphicFrame>
        <p:graphicFrame>
          <p:nvGraphicFramePr>
            <p:cNvPr id="1331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248548720"/>
                </p:ext>
              </p:extLst>
            </p:nvPr>
          </p:nvGraphicFramePr>
          <p:xfrm>
            <a:off x="1265693" y="2512560"/>
            <a:ext cx="4405312" cy="727075"/>
          </p:xfrm>
          <a:graphic>
            <a:graphicData uri="http://schemas.openxmlformats.org/presentationml/2006/ole">
              <p:oleObj spid="_x0000_s13338" name="Equation" r:id="rId5" imgW="4076640" imgH="672840" progId="Equation.DSMT4">
                <p:embed/>
              </p:oleObj>
            </a:graphicData>
          </a:graphic>
        </p:graphicFrame>
      </p:grp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3841750" y="2895600"/>
          <a:ext cx="1801813" cy="338138"/>
        </p:xfrm>
        <a:graphic>
          <a:graphicData uri="http://schemas.openxmlformats.org/presentationml/2006/ole">
            <p:oleObj spid="_x0000_s13339" name="Equation" r:id="rId6" imgW="1651000" imgH="317500" progId="Equation.DSMT4">
              <p:embed/>
            </p:oleObj>
          </a:graphicData>
        </a:graphic>
      </p:graphicFrame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22038" y="1799274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请同学们思考以下</a:t>
            </a: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个问题：</a:t>
            </a:r>
            <a:endParaRPr lang="zh-CN" altLang="en-US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9735" y="2172410"/>
            <a:ext cx="5366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3.</a:t>
            </a:r>
            <a:r>
              <a:rPr lang="zh-CN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两个复数的和是个什么数，它的值唯一确定吗？</a:t>
            </a:r>
            <a:endParaRPr lang="zh-CN" altLang="en-US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414538" y="2191161"/>
            <a:ext cx="3493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仍然是个复数，且是一个确定的复数</a:t>
            </a:r>
            <a:endParaRPr lang="zh-CN" altLang="en-US" sz="16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965679" y="2657636"/>
            <a:ext cx="5982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一致</a:t>
            </a:r>
            <a:endParaRPr lang="zh-CN" altLang="en-US" sz="16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381400" y="3660214"/>
            <a:ext cx="54436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实质是实部与实部相加，虚部与虚部相加，</a:t>
            </a:r>
            <a:endParaRPr lang="en-US" altLang="zh-CN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    </a:t>
            </a:r>
            <a:r>
              <a:rPr lang="zh-CN" altLang="zh-CN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类似于多项式加法运算（合并同类项）</a:t>
            </a:r>
            <a:r>
              <a:rPr lang="en-US" altLang="zh-CN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.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184652" y="3135490"/>
            <a:ext cx="86545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5.</a:t>
            </a: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复数加法规定的运算实质是什么？类似于我们学过的哪种运算？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85954" y="449426"/>
            <a:ext cx="6843496" cy="804763"/>
            <a:chOff x="185954" y="449426"/>
            <a:chExt cx="6843496" cy="804763"/>
          </a:xfrm>
        </p:grpSpPr>
        <p:sp>
          <p:nvSpPr>
            <p:cNvPr id="15" name="矩形 14"/>
            <p:cNvSpPr/>
            <p:nvPr/>
          </p:nvSpPr>
          <p:spPr>
            <a:xfrm>
              <a:off x="185954" y="884857"/>
              <a:ext cx="3416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是任意两个复数，那么他们的和</a:t>
              </a:r>
              <a:endPara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46943" y="449426"/>
              <a:ext cx="3185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类比多项式加法，我们规定，</a:t>
              </a:r>
              <a:endParaRPr lang="zh-CN" altLang="en-US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</p:txBody>
        </p:sp>
        <p:graphicFrame>
          <p:nvGraphicFramePr>
            <p:cNvPr id="24" name="Object 8"/>
            <p:cNvGraphicFramePr>
              <a:graphicFrameLocks noChangeAspect="1"/>
            </p:cNvGraphicFramePr>
            <p:nvPr/>
          </p:nvGraphicFramePr>
          <p:xfrm>
            <a:off x="3309938" y="511175"/>
            <a:ext cx="3719512" cy="315913"/>
          </p:xfrm>
          <a:graphic>
            <a:graphicData uri="http://schemas.openxmlformats.org/presentationml/2006/ole">
              <p:oleObj spid="_x0000_s38940" name="Equation" r:id="rId3" imgW="3327400" imgH="304800" progId="Equation.DSMT4">
                <p:embed/>
              </p:oleObj>
            </a:graphicData>
          </a:graphic>
        </p:graphicFrame>
      </p:grpSp>
      <p:graphicFrame>
        <p:nvGraphicFramePr>
          <p:cNvPr id="26" name="Object 9"/>
          <p:cNvGraphicFramePr>
            <a:graphicFrameLocks noChangeAspect="1"/>
          </p:cNvGraphicFramePr>
          <p:nvPr/>
        </p:nvGraphicFramePr>
        <p:xfrm>
          <a:off x="3620179" y="947057"/>
          <a:ext cx="3836533" cy="315686"/>
        </p:xfrm>
        <a:graphic>
          <a:graphicData uri="http://schemas.openxmlformats.org/presentationml/2006/ole">
            <p:oleObj spid="_x0000_s38941" name="Equation" r:id="rId4" imgW="3251200" imgH="266700" progId="Equation.DSMT4">
              <p:embed/>
            </p:oleObj>
          </a:graphicData>
        </a:graphic>
      </p:graphicFrame>
      <p:sp>
        <p:nvSpPr>
          <p:cNvPr id="27" name="矩形 26"/>
          <p:cNvSpPr/>
          <p:nvPr/>
        </p:nvSpPr>
        <p:spPr>
          <a:xfrm>
            <a:off x="426035" y="65312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复数的加法定义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14085" y="2626588"/>
            <a:ext cx="4907113" cy="369332"/>
            <a:chOff x="114085" y="2626588"/>
            <a:chExt cx="4907113" cy="369332"/>
          </a:xfrm>
        </p:grpSpPr>
        <p:sp>
          <p:nvSpPr>
            <p:cNvPr id="20" name="矩形 19"/>
            <p:cNvSpPr/>
            <p:nvPr/>
          </p:nvSpPr>
          <p:spPr>
            <a:xfrm>
              <a:off x="114085" y="2626588"/>
              <a:ext cx="49071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 </a:t>
              </a:r>
              <a:r>
                <a:rPr lang="en-US" altLang="zh-CN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4.</a:t>
              </a:r>
              <a:r>
                <a:rPr lang="zh-CN" altLang="zh-CN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当</a:t>
              </a:r>
              <a:r>
                <a:rPr lang="en-US" altLang="zh-CN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         </a:t>
              </a:r>
              <a:r>
                <a:rPr lang="zh-CN" altLang="zh-CN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时，与实数加法法则一致吗？</a:t>
              </a:r>
              <a:r>
                <a:rPr lang="en-US" altLang="zh-CN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 </a:t>
              </a:r>
              <a:endPara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</p:txBody>
        </p:sp>
        <p:graphicFrame>
          <p:nvGraphicFramePr>
            <p:cNvPr id="28" name="Object 8"/>
            <p:cNvGraphicFramePr>
              <a:graphicFrameLocks noChangeAspect="1"/>
            </p:cNvGraphicFramePr>
            <p:nvPr/>
          </p:nvGraphicFramePr>
          <p:xfrm>
            <a:off x="762908" y="2704873"/>
            <a:ext cx="1011464" cy="266925"/>
          </p:xfrm>
          <a:graphic>
            <a:graphicData uri="http://schemas.openxmlformats.org/presentationml/2006/ole">
              <p:oleObj spid="_x0000_s38942" name="Equation" r:id="rId5" imgW="1028254" imgH="253890" progId="Equation.DSMT4">
                <p:embed/>
              </p:oleObj>
            </a:graphicData>
          </a:graphic>
        </p:graphicFrame>
      </p:grpSp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4825546" y="1278845"/>
          <a:ext cx="2727325" cy="346075"/>
        </p:xfrm>
        <a:graphic>
          <a:graphicData uri="http://schemas.openxmlformats.org/presentationml/2006/ole">
            <p:oleObj spid="_x0000_s38943" name="Equation" r:id="rId6" imgW="2311400" imgH="292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  <p:bldP spid="38920" grpId="0"/>
      <p:bldP spid="389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1514" y="768126"/>
            <a:ext cx="7805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/>
              <a:t> </a:t>
            </a:r>
            <a:r>
              <a:rPr lang="zh-CN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探究二：复数加法满足交换律、结合律吗？请同学们思考并完成证明过程</a:t>
            </a:r>
            <a:endParaRPr lang="zh-CN" altLang="en-US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93032" y="1350056"/>
          <a:ext cx="5778500" cy="347662"/>
        </p:xfrm>
        <a:graphic>
          <a:graphicData uri="http://schemas.openxmlformats.org/presentationml/2006/ole">
            <p:oleObj spid="_x0000_s12366" name="Equation" r:id="rId4" imgW="4648200" imgH="304800" progId="Equation.DSMT4">
              <p:embed/>
            </p:oleObj>
          </a:graphicData>
        </a:graphic>
      </p:graphicFrame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05397055"/>
              </p:ext>
            </p:extLst>
          </p:nvPr>
        </p:nvGraphicFramePr>
        <p:xfrm>
          <a:off x="1863955" y="1959656"/>
          <a:ext cx="1296988" cy="236537"/>
        </p:xfrm>
        <a:graphic>
          <a:graphicData uri="http://schemas.openxmlformats.org/presentationml/2006/ole">
            <p:oleObj spid="_x0000_s12367" name="Equation" r:id="rId5" imgW="1511300" imgH="266700" progId="Equation.DSMT4">
              <p:embed/>
            </p:oleObj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57690945"/>
              </p:ext>
            </p:extLst>
          </p:nvPr>
        </p:nvGraphicFramePr>
        <p:xfrm>
          <a:off x="3485482" y="1904320"/>
          <a:ext cx="2495550" cy="333375"/>
        </p:xfrm>
        <a:graphic>
          <a:graphicData uri="http://schemas.openxmlformats.org/presentationml/2006/ole">
            <p:oleObj spid="_x0000_s12368" name="Equation" r:id="rId6" imgW="1727200" imgH="292100" progId="Equation.DSMT4">
              <p:embed/>
            </p:oleObj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34910475"/>
              </p:ext>
            </p:extLst>
          </p:nvPr>
        </p:nvGraphicFramePr>
        <p:xfrm>
          <a:off x="4465413" y="1894118"/>
          <a:ext cx="1376362" cy="271463"/>
        </p:xfrm>
        <a:graphic>
          <a:graphicData uri="http://schemas.openxmlformats.org/presentationml/2006/ole">
            <p:oleObj spid="_x0000_s12369" name="Equation" r:id="rId7" imgW="1511300" imgH="266700" progId="Equation.DSMT4">
              <p:embed/>
            </p:oleObj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6013478"/>
              </p:ext>
            </p:extLst>
          </p:nvPr>
        </p:nvGraphicFramePr>
        <p:xfrm>
          <a:off x="531052" y="1970088"/>
          <a:ext cx="2860675" cy="315912"/>
        </p:xfrm>
        <a:graphic>
          <a:graphicData uri="http://schemas.openxmlformats.org/presentationml/2006/ole">
            <p:oleObj spid="_x0000_s12370" name="Equation" r:id="rId8" imgW="2145960" imgH="291960" progId="Equation.DSMT4">
              <p:embed/>
            </p:oleObj>
          </a:graphicData>
        </a:graphic>
      </p:graphicFrame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1190625" y="2568575"/>
          <a:ext cx="1593850" cy="315913"/>
        </p:xfrm>
        <a:graphic>
          <a:graphicData uri="http://schemas.openxmlformats.org/presentationml/2006/ole">
            <p:oleObj spid="_x0000_s12371" name="Equation" r:id="rId9" imgW="1459866" imgH="291973" progId="Equation.DSMT4">
              <p:embed/>
            </p:oleObj>
          </a:graphicData>
        </a:graphic>
      </p:graphicFrame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2133603" y="2525864"/>
            <a:ext cx="4114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620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说明复数加法满足 </a:t>
            </a:r>
            <a:r>
              <a:rPr kumimoji="0" lang="zh-CN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交换律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36157132"/>
              </p:ext>
            </p:extLst>
          </p:nvPr>
        </p:nvGraphicFramePr>
        <p:xfrm>
          <a:off x="500063" y="3182938"/>
          <a:ext cx="7788275" cy="290512"/>
        </p:xfrm>
        <a:graphic>
          <a:graphicData uri="http://schemas.openxmlformats.org/presentationml/2006/ole">
            <p:oleObj spid="_x0000_s12372" name="Equation" r:id="rId10" imgW="7073640" imgH="304560" progId="Equation.DSMT4">
              <p:embed/>
            </p:oleObj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/>
        </p:nvGraphicFramePr>
        <p:xfrm>
          <a:off x="1046163" y="3863975"/>
          <a:ext cx="2818266" cy="315913"/>
        </p:xfrm>
        <a:graphic>
          <a:graphicData uri="http://schemas.openxmlformats.org/presentationml/2006/ole">
            <p:oleObj spid="_x0000_s12373" name="Equation" r:id="rId11" imgW="2451100" imgH="304800" progId="Equation.DSMT4">
              <p:embed/>
            </p:oleObj>
          </a:graphicData>
        </a:graphic>
      </p:graphicFrame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265709" y="3832155"/>
            <a:ext cx="3570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38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说明复数加法满足</a:t>
            </a:r>
            <a:r>
              <a:rPr kumimoji="0" lang="zh-CN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结合律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1230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2315612"/>
              </p:ext>
            </p:extLst>
          </p:nvPr>
        </p:nvGraphicFramePr>
        <p:xfrm>
          <a:off x="2097388" y="3181577"/>
          <a:ext cx="2297112" cy="258762"/>
        </p:xfrm>
        <a:graphic>
          <a:graphicData uri="http://schemas.openxmlformats.org/presentationml/2006/ole">
            <p:oleObj spid="_x0000_s12374" name="Equation" r:id="rId12" imgW="2183452" imgH="266584" progId="Equation.DSMT4">
              <p:embed/>
            </p:oleObj>
          </a:graphicData>
        </a:graphic>
      </p:graphicFrame>
      <p:graphicFrame>
        <p:nvGraphicFramePr>
          <p:cNvPr id="123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50113211"/>
              </p:ext>
            </p:extLst>
          </p:nvPr>
        </p:nvGraphicFramePr>
        <p:xfrm>
          <a:off x="5972175" y="3159922"/>
          <a:ext cx="2235200" cy="250825"/>
        </p:xfrm>
        <a:graphic>
          <a:graphicData uri="http://schemas.openxmlformats.org/presentationml/2006/ole">
            <p:oleObj spid="_x0000_s12375" name="Equation" r:id="rId13" imgW="2183452" imgH="266584" progId="Equation.DSMT4">
              <p:embed/>
            </p:oleObj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/>
        </p:nvGraphicFramePr>
        <p:xfrm>
          <a:off x="794666" y="162831"/>
          <a:ext cx="3719512" cy="315913"/>
        </p:xfrm>
        <a:graphic>
          <a:graphicData uri="http://schemas.openxmlformats.org/presentationml/2006/ole">
            <p:oleObj spid="_x0000_s12376" name="Equation" r:id="rId14" imgW="3327400" imgH="304800" progId="Equation.DSMT4">
              <p:embed/>
            </p:oleObj>
          </a:graphicData>
        </a:graphic>
      </p:graphicFrame>
      <p:graphicFrame>
        <p:nvGraphicFramePr>
          <p:cNvPr id="12307" name="Object 19"/>
          <p:cNvGraphicFramePr>
            <a:graphicFrameLocks noChangeAspect="1"/>
          </p:cNvGraphicFramePr>
          <p:nvPr/>
        </p:nvGraphicFramePr>
        <p:xfrm>
          <a:off x="4738914" y="147409"/>
          <a:ext cx="2727325" cy="346075"/>
        </p:xfrm>
        <a:graphic>
          <a:graphicData uri="http://schemas.openxmlformats.org/presentationml/2006/ole">
            <p:oleObj spid="_x0000_s12377" name="Equation" r:id="rId15" imgW="2311400" imgH="292100" progId="Equation.DSMT4">
              <p:embed/>
            </p:oleObj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1738692" y="2601687"/>
          <a:ext cx="579966" cy="266700"/>
        </p:xfrm>
        <a:graphic>
          <a:graphicData uri="http://schemas.openxmlformats.org/presentationml/2006/ole">
            <p:oleObj spid="_x0000_s12378" name="Equation" r:id="rId16" imgW="126780" imgH="114102" progId="Equation.DSMT4">
              <p:embed/>
            </p:oleObj>
          </a:graphicData>
        </a:graphic>
      </p:graphicFrame>
      <p:graphicFrame>
        <p:nvGraphicFramePr>
          <p:cNvPr id="12309" name="Object 21"/>
          <p:cNvGraphicFramePr>
            <a:graphicFrameLocks noChangeAspect="1"/>
          </p:cNvGraphicFramePr>
          <p:nvPr/>
        </p:nvGraphicFramePr>
        <p:xfrm>
          <a:off x="2117499" y="3884614"/>
          <a:ext cx="581025" cy="266700"/>
        </p:xfrm>
        <a:graphic>
          <a:graphicData uri="http://schemas.openxmlformats.org/presentationml/2006/ole">
            <p:oleObj spid="_x0000_s12379" name="Equation" r:id="rId17" imgW="126780" imgH="114102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900" y="32658"/>
            <a:ext cx="412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复数加法的几何意义</a:t>
            </a:r>
            <a:r>
              <a:rPr lang="en-US" altLang="zh-CN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(</a:t>
            </a:r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简单介绍）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777" y="1766903"/>
            <a:ext cx="31051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2335195" y="3363699"/>
          <a:ext cx="462316" cy="217714"/>
        </p:xfrm>
        <a:graphic>
          <a:graphicData uri="http://schemas.openxmlformats.org/presentationml/2006/ole">
            <p:oleObj spid="_x0000_s53314" name="Equation" r:id="rId4" imgW="748975" imgH="291973" progId="Equation.DSMT4">
              <p:embed/>
            </p:oleObj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809153" y="2547269"/>
          <a:ext cx="566739" cy="228600"/>
        </p:xfrm>
        <a:graphic>
          <a:graphicData uri="http://schemas.openxmlformats.org/presentationml/2006/ole">
            <p:oleObj spid="_x0000_s53315" name="Equation" r:id="rId5" imgW="774364" imgH="291973" progId="Equation.DSMT4">
              <p:embed/>
            </p:oleObj>
          </a:graphicData>
        </a:graphic>
      </p:graphicFrame>
      <p:cxnSp>
        <p:nvCxnSpPr>
          <p:cNvPr id="23" name="直接箭头连接符 22"/>
          <p:cNvCxnSpPr/>
          <p:nvPr/>
        </p:nvCxnSpPr>
        <p:spPr>
          <a:xfrm flipV="1">
            <a:off x="772866" y="2993586"/>
            <a:ext cx="359229" cy="892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783752" y="3385470"/>
            <a:ext cx="1371600" cy="50074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794637" y="2525498"/>
            <a:ext cx="1687287" cy="13607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2177124" y="2623470"/>
            <a:ext cx="250371" cy="74023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1186524" y="2558155"/>
            <a:ext cx="1219200" cy="391886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2502108" y="2312319"/>
          <a:ext cx="209406" cy="224065"/>
        </p:xfrm>
        <a:graphic>
          <a:graphicData uri="http://schemas.openxmlformats.org/presentationml/2006/ole">
            <p:oleObj spid="_x0000_s53316" name="Equation" r:id="rId6" imgW="215619" imgH="215619" progId="Equation.DSMT4">
              <p:embed/>
            </p:oleObj>
          </a:graphicData>
        </a:graphic>
      </p:graphicFrame>
      <p:sp>
        <p:nvSpPr>
          <p:cNvPr id="47" name="矩形 46"/>
          <p:cNvSpPr/>
          <p:nvPr/>
        </p:nvSpPr>
        <p:spPr>
          <a:xfrm>
            <a:off x="3313963" y="2071398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复数加法的几何意义</a:t>
            </a:r>
            <a:endParaRPr lang="zh-CN" altLang="en-US" dirty="0"/>
          </a:p>
        </p:txBody>
      </p:sp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5617029" y="413657"/>
          <a:ext cx="774097" cy="326572"/>
        </p:xfrm>
        <a:graphic>
          <a:graphicData uri="http://schemas.openxmlformats.org/presentationml/2006/ole">
            <p:oleObj spid="_x0000_s53317" name="Equation" r:id="rId7" imgW="609336" imgH="253890" progId="Equation.DSMT4">
              <p:embed/>
            </p:oleObj>
          </a:graphicData>
        </a:graphic>
      </p:graphicFrame>
      <p:grpSp>
        <p:nvGrpSpPr>
          <p:cNvPr id="46" name="组合 45"/>
          <p:cNvGrpSpPr/>
          <p:nvPr/>
        </p:nvGrpSpPr>
        <p:grpSpPr>
          <a:xfrm>
            <a:off x="0" y="375007"/>
            <a:ext cx="8732414" cy="376107"/>
            <a:chOff x="0" y="375007"/>
            <a:chExt cx="8732414" cy="376107"/>
          </a:xfrm>
        </p:grpSpPr>
        <p:sp>
          <p:nvSpPr>
            <p:cNvPr id="53258" name="Rectangle 10"/>
            <p:cNvSpPr>
              <a:spLocks noChangeArrowheads="1"/>
            </p:cNvSpPr>
            <p:nvPr/>
          </p:nvSpPr>
          <p:spPr bwMode="auto">
            <a:xfrm>
              <a:off x="0" y="375007"/>
              <a:ext cx="603068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zh-C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我们知道，复数与复平面内以原点为起点的向量</a:t>
              </a:r>
              <a:r>
                <a: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Times New Roman" pitchFamily="18" charset="0"/>
                </a:rPr>
                <a:t>一一对应</a:t>
              </a:r>
              <a:r>
                <a:rPr kumimoji="0" lang="zh-CN" alt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Times New Roman" pitchFamily="18" charset="0"/>
                </a:rPr>
                <a:t>，</a:t>
              </a:r>
              <a:r>
                <a:rPr kumimoji="0" lang="zh-CN" altLang="en-US" sz="105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rPr>
                <a:t> </a:t>
              </a:r>
              <a:endPara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aphicFrame>
          <p:nvGraphicFramePr>
            <p:cNvPr id="53259" name="Object 11"/>
            <p:cNvGraphicFramePr>
              <a:graphicFrameLocks noChangeAspect="1"/>
            </p:cNvGraphicFramePr>
            <p:nvPr/>
          </p:nvGraphicFramePr>
          <p:xfrm>
            <a:off x="7554686" y="402772"/>
            <a:ext cx="1177728" cy="348342"/>
          </p:xfrm>
          <a:graphic>
            <a:graphicData uri="http://schemas.openxmlformats.org/presentationml/2006/ole">
              <p:oleObj spid="_x0000_s53318" name="Equation" r:id="rId8" imgW="672808" imgH="203112" progId="Equation.DSMT4">
                <p:embed/>
              </p:oleObj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5301344" y="391885"/>
              <a:ext cx="5442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设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340986" y="384111"/>
              <a:ext cx="12186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600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分别与复数</a:t>
              </a:r>
              <a:endParaRPr lang="zh-CN" alt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351750" y="776001"/>
            <a:ext cx="8552764" cy="387184"/>
            <a:chOff x="351750" y="776001"/>
            <a:chExt cx="8552764" cy="387184"/>
          </a:xfrm>
        </p:grpSpPr>
        <p:sp>
          <p:nvSpPr>
            <p:cNvPr id="31" name="矩形 30"/>
            <p:cNvSpPr/>
            <p:nvPr/>
          </p:nvSpPr>
          <p:spPr>
            <a:xfrm>
              <a:off x="351750" y="776001"/>
              <a:ext cx="10118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600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对应</a:t>
              </a:r>
              <a:r>
                <a:rPr lang="zh-CN" altLang="en-US" sz="1600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，则</a:t>
              </a:r>
            </a:p>
          </p:txBody>
        </p:sp>
        <p:graphicFrame>
          <p:nvGraphicFramePr>
            <p:cNvPr id="53264" name="Object 16"/>
            <p:cNvGraphicFramePr>
              <a:graphicFrameLocks noChangeAspect="1"/>
            </p:cNvGraphicFramePr>
            <p:nvPr/>
          </p:nvGraphicFramePr>
          <p:xfrm>
            <a:off x="1360715" y="794657"/>
            <a:ext cx="2177142" cy="360631"/>
          </p:xfrm>
          <a:graphic>
            <a:graphicData uri="http://schemas.openxmlformats.org/presentationml/2006/ole">
              <p:oleObj spid="_x0000_s53319" name="Equation" r:id="rId9" imgW="1548728" imgH="253890" progId="Equation.DSMT4">
                <p:embed/>
              </p:oleObj>
            </a:graphicData>
          </a:graphic>
        </p:graphicFrame>
        <p:sp>
          <p:nvSpPr>
            <p:cNvPr id="53266" name="Rectangle 18"/>
            <p:cNvSpPr>
              <a:spLocks noChangeArrowheads="1"/>
            </p:cNvSpPr>
            <p:nvPr/>
          </p:nvSpPr>
          <p:spPr bwMode="auto">
            <a:xfrm>
              <a:off x="3407224" y="810438"/>
              <a:ext cx="36249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zh-CN" sz="1600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。由平面向量的坐标运算</a:t>
              </a:r>
              <a:r>
                <a:rPr lang="zh-CN" altLang="en-US" sz="1600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法则，得</a:t>
              </a:r>
            </a:p>
          </p:txBody>
        </p:sp>
        <p:graphicFrame>
          <p:nvGraphicFramePr>
            <p:cNvPr id="53267" name="Object 19"/>
            <p:cNvGraphicFramePr>
              <a:graphicFrameLocks noChangeAspect="1"/>
            </p:cNvGraphicFramePr>
            <p:nvPr/>
          </p:nvGraphicFramePr>
          <p:xfrm>
            <a:off x="6662054" y="827314"/>
            <a:ext cx="2242460" cy="335871"/>
          </p:xfrm>
          <a:graphic>
            <a:graphicData uri="http://schemas.openxmlformats.org/presentationml/2006/ole">
              <p:oleObj spid="_x0000_s53320" name="Equation" r:id="rId10" imgW="1612900" imgH="254000" progId="Equation.DSMT4">
                <p:embed/>
              </p:oleObj>
            </a:graphicData>
          </a:graphic>
        </p:graphicFrame>
      </p:grp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43934"/>
            <a:ext cx="52251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972094" y="1167883"/>
            <a:ext cx="7149221" cy="389457"/>
            <a:chOff x="1080954" y="1146111"/>
            <a:chExt cx="7149221" cy="389457"/>
          </a:xfrm>
        </p:grpSpPr>
        <p:graphicFrame>
          <p:nvGraphicFramePr>
            <p:cNvPr id="53271" name="Object 23"/>
            <p:cNvGraphicFramePr>
              <a:graphicFrameLocks noChangeAspect="1"/>
            </p:cNvGraphicFramePr>
            <p:nvPr/>
          </p:nvGraphicFramePr>
          <p:xfrm>
            <a:off x="3309253" y="1186543"/>
            <a:ext cx="413659" cy="349025"/>
          </p:xfrm>
          <a:graphic>
            <a:graphicData uri="http://schemas.openxmlformats.org/presentationml/2006/ole">
              <p:oleObj spid="_x0000_s53321" name="Equation" r:id="rId11" imgW="304536" imgH="253780" progId="Equation.DSMT4">
                <p:embed/>
              </p:oleObj>
            </a:graphicData>
          </a:graphic>
        </p:graphicFrame>
        <p:grpSp>
          <p:nvGrpSpPr>
            <p:cNvPr id="49" name="组合 48"/>
            <p:cNvGrpSpPr/>
            <p:nvPr/>
          </p:nvGrpSpPr>
          <p:grpSpPr>
            <a:xfrm>
              <a:off x="1080954" y="1146111"/>
              <a:ext cx="7149221" cy="377889"/>
              <a:chOff x="1080954" y="1146111"/>
              <a:chExt cx="7149221" cy="377889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1080954" y="1167882"/>
                <a:ext cx="22557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1600" b="1" dirty="0" smtClean="0">
                    <a:solidFill>
                      <a:schemeClr val="tx1"/>
                    </a:solidFill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这说明两个向量</a:t>
                </a:r>
                <a:r>
                  <a:rPr lang="en-US" altLang="zh-CN" sz="1600" b="1" dirty="0" smtClean="0">
                    <a:solidFill>
                      <a:schemeClr val="tx1"/>
                    </a:solidFill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    </a:t>
                </a:r>
                <a:r>
                  <a:rPr lang="zh-CN" altLang="en-US" sz="1600" b="1" dirty="0" smtClean="0">
                    <a:solidFill>
                      <a:schemeClr val="tx1"/>
                    </a:solidFill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与</a:t>
                </a:r>
              </a:p>
            </p:txBody>
          </p:sp>
          <p:graphicFrame>
            <p:nvGraphicFramePr>
              <p:cNvPr id="53269" name="Object 21"/>
              <p:cNvGraphicFramePr>
                <a:graphicFrameLocks noChangeAspect="1"/>
              </p:cNvGraphicFramePr>
              <p:nvPr/>
            </p:nvGraphicFramePr>
            <p:xfrm>
              <a:off x="2688770" y="1186541"/>
              <a:ext cx="387451" cy="337457"/>
            </p:xfrm>
            <a:graphic>
              <a:graphicData uri="http://schemas.openxmlformats.org/presentationml/2006/ole">
                <p:oleObj spid="_x0000_s53322" name="Equation" r:id="rId12" imgW="291973" imgH="253890" progId="Equation.DSMT4">
                  <p:embed/>
                </p:oleObj>
              </a:graphicData>
            </a:graphic>
          </p:graphicFrame>
          <p:sp>
            <p:nvSpPr>
              <p:cNvPr id="41" name="矩形 40"/>
              <p:cNvSpPr/>
              <p:nvPr/>
            </p:nvSpPr>
            <p:spPr>
              <a:xfrm>
                <a:off x="3660864" y="1167882"/>
                <a:ext cx="16321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1600" b="1" dirty="0" smtClean="0">
                    <a:solidFill>
                      <a:schemeClr val="tx1"/>
                    </a:solidFill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的和就是与复数</a:t>
                </a:r>
                <a:endParaRPr lang="zh-CN" altLang="en-US" sz="1600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endParaRPr>
              </a:p>
            </p:txBody>
          </p:sp>
          <p:graphicFrame>
            <p:nvGraphicFramePr>
              <p:cNvPr id="53273" name="Object 25"/>
              <p:cNvGraphicFramePr>
                <a:graphicFrameLocks noChangeAspect="1"/>
              </p:cNvGraphicFramePr>
              <p:nvPr/>
            </p:nvGraphicFramePr>
            <p:xfrm>
              <a:off x="5246910" y="1219201"/>
              <a:ext cx="1581286" cy="304799"/>
            </p:xfrm>
            <a:graphic>
              <a:graphicData uri="http://schemas.openxmlformats.org/presentationml/2006/ole">
                <p:oleObj spid="_x0000_s53323" name="Equation" r:id="rId13" imgW="1028254" imgH="203112" progId="Equation.DSMT4">
                  <p:embed/>
                </p:oleObj>
              </a:graphicData>
            </a:graphic>
          </p:graphicFrame>
          <p:sp>
            <p:nvSpPr>
              <p:cNvPr id="44" name="矩形 43"/>
              <p:cNvSpPr/>
              <p:nvPr/>
            </p:nvSpPr>
            <p:spPr>
              <a:xfrm>
                <a:off x="6780739" y="1146111"/>
                <a:ext cx="14494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1600" b="1" dirty="0" smtClean="0">
                    <a:solidFill>
                      <a:schemeClr val="tx1"/>
                    </a:solidFill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对应的向量</a:t>
                </a:r>
                <a:r>
                  <a:rPr lang="zh-CN" altLang="zh-CN" dirty="0" smtClean="0"/>
                  <a:t>。</a:t>
                </a:r>
                <a:endParaRPr lang="zh-CN" altLang="en-US" dirty="0"/>
              </a:p>
            </p:txBody>
          </p:sp>
        </p:grpSp>
      </p:grp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3083882" y="2537899"/>
            <a:ext cx="5896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因此，两个复数的加法：</a:t>
            </a:r>
            <a:endParaRPr lang="en-US" altLang="zh-CN" sz="16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zh-CN" alt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可以按照向量的加法来进行，这就是复数加法的几何意义。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32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175679" y="612722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/>
              <a:t> </a:t>
            </a:r>
            <a:r>
              <a:rPr lang="zh-CN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例</a:t>
            </a: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：（</a:t>
            </a: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）已知</a:t>
            </a:r>
            <a:endParaRPr lang="zh-CN" altLang="en-US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3107664" y="675377"/>
          <a:ext cx="2335212" cy="315913"/>
        </p:xfrm>
        <a:graphic>
          <a:graphicData uri="http://schemas.openxmlformats.org/presentationml/2006/ole">
            <p:oleObj spid="_x0000_s50201" name="Equation" r:id="rId3" imgW="1930400" imgH="292100" progId="Equation.DSMT4">
              <p:embed/>
            </p:oleObj>
          </a:graphicData>
        </a:graphic>
      </p:graphicFrame>
      <p:grpSp>
        <p:nvGrpSpPr>
          <p:cNvPr id="26" name="组合 25"/>
          <p:cNvGrpSpPr/>
          <p:nvPr/>
        </p:nvGrpSpPr>
        <p:grpSpPr>
          <a:xfrm>
            <a:off x="5529960" y="620268"/>
            <a:ext cx="1169309" cy="392112"/>
            <a:chOff x="4539342" y="1948319"/>
            <a:chExt cx="1169309" cy="392112"/>
          </a:xfrm>
        </p:grpSpPr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4539342" y="1959816"/>
              <a:ext cx="4402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求</a:t>
              </a:r>
            </a:p>
          </p:txBody>
        </p:sp>
        <p:graphicFrame>
          <p:nvGraphicFramePr>
            <p:cNvPr id="50186" name="Object 10"/>
            <p:cNvGraphicFramePr>
              <a:graphicFrameLocks noChangeAspect="1"/>
            </p:cNvGraphicFramePr>
            <p:nvPr/>
          </p:nvGraphicFramePr>
          <p:xfrm>
            <a:off x="4960939" y="1948319"/>
            <a:ext cx="747712" cy="392112"/>
          </p:xfrm>
          <a:graphic>
            <a:graphicData uri="http://schemas.openxmlformats.org/presentationml/2006/ole">
              <p:oleObj spid="_x0000_s50202" name="Equation" r:id="rId4" imgW="545863" imgH="291973" progId="Equation.DSMT4">
                <p:embed/>
              </p:oleObj>
            </a:graphicData>
          </a:graphic>
        </p:graphicFrame>
      </p:grpSp>
      <p:sp>
        <p:nvSpPr>
          <p:cNvPr id="15" name="矩形 14"/>
          <p:cNvSpPr/>
          <p:nvPr/>
        </p:nvSpPr>
        <p:spPr>
          <a:xfrm>
            <a:off x="1473581" y="1919000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 </a:t>
            </a:r>
            <a:r>
              <a:rPr lang="zh-CN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解：</a:t>
            </a:r>
            <a:endParaRPr lang="zh-CN" altLang="en-US" b="1" dirty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0188" name="Object 12"/>
          <p:cNvGraphicFramePr>
            <a:graphicFrameLocks noChangeAspect="1"/>
          </p:cNvGraphicFramePr>
          <p:nvPr/>
        </p:nvGraphicFramePr>
        <p:xfrm>
          <a:off x="2694904" y="1785489"/>
          <a:ext cx="3430587" cy="685800"/>
        </p:xfrm>
        <a:graphic>
          <a:graphicData uri="http://schemas.openxmlformats.org/presentationml/2006/ole">
            <p:oleObj spid="_x0000_s50203" name="Equation" r:id="rId5" imgW="2959100" imgH="647700" progId="Equation.DSMT4">
              <p:embed/>
            </p:oleObj>
          </a:graphicData>
        </a:graphic>
      </p:graphicFrame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217715" y="1350221"/>
            <a:ext cx="1578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38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记作</a:t>
            </a:r>
          </a:p>
        </p:txBody>
      </p:sp>
      <p:graphicFrame>
        <p:nvGraphicFramePr>
          <p:cNvPr id="49162" name="Object 10"/>
          <p:cNvGraphicFramePr>
            <a:graphicFrameLocks noChangeAspect="1"/>
          </p:cNvGraphicFramePr>
          <p:nvPr/>
        </p:nvGraphicFramePr>
        <p:xfrm>
          <a:off x="1776186" y="1436460"/>
          <a:ext cx="2662238" cy="304800"/>
        </p:xfrm>
        <a:graphic>
          <a:graphicData uri="http://schemas.openxmlformats.org/presentationml/2006/ole">
            <p:oleObj spid="_x0000_s49220" name="Equation" r:id="rId3" imgW="2298700" imgH="266700" progId="Equation.DSMT4">
              <p:embed/>
            </p:oleObj>
          </a:graphicData>
        </a:graphic>
      </p:graphicFrame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152401" y="1840071"/>
            <a:ext cx="1959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下面我们来推导</a:t>
            </a:r>
          </a:p>
        </p:txBody>
      </p:sp>
      <p:graphicFrame>
        <p:nvGraphicFramePr>
          <p:cNvPr id="49164" name="Object 12"/>
          <p:cNvGraphicFramePr>
            <a:graphicFrameLocks noChangeAspect="1"/>
          </p:cNvGraphicFramePr>
          <p:nvPr/>
        </p:nvGraphicFramePr>
        <p:xfrm>
          <a:off x="1973263" y="1871663"/>
          <a:ext cx="733425" cy="347662"/>
        </p:xfrm>
        <a:graphic>
          <a:graphicData uri="http://schemas.openxmlformats.org/presentationml/2006/ole">
            <p:oleObj spid="_x0000_s49221" name="Equation" r:id="rId4" imgW="558558" imgH="266584" progId="Equation.DSMT4">
              <p:embed/>
            </p:oleObj>
          </a:graphicData>
        </a:graphic>
      </p:graphicFrame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754085" y="1870689"/>
            <a:ext cx="1426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等于什么？ </a:t>
            </a:r>
          </a:p>
        </p:txBody>
      </p:sp>
      <p:sp>
        <p:nvSpPr>
          <p:cNvPr id="22" name="矩形 21"/>
          <p:cNvSpPr/>
          <p:nvPr/>
        </p:nvSpPr>
        <p:spPr>
          <a:xfrm>
            <a:off x="1037552" y="225645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因为</a:t>
            </a:r>
            <a:endParaRPr lang="zh-CN" altLang="en-US" b="1" dirty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9167" name="Object 15"/>
          <p:cNvGraphicFramePr>
            <a:graphicFrameLocks noChangeAspect="1"/>
          </p:cNvGraphicFramePr>
          <p:nvPr/>
        </p:nvGraphicFramePr>
        <p:xfrm>
          <a:off x="1720850" y="2308225"/>
          <a:ext cx="2719388" cy="309563"/>
        </p:xfrm>
        <a:graphic>
          <a:graphicData uri="http://schemas.openxmlformats.org/presentationml/2006/ole">
            <p:oleObj spid="_x0000_s49222" name="Equation" r:id="rId5" imgW="2298700" imgH="266700" progId="Equation.DSMT4">
              <p:embed/>
            </p:oleObj>
          </a:graphicData>
        </a:graphic>
      </p:graphicFrame>
      <p:sp>
        <p:nvSpPr>
          <p:cNvPr id="25" name="矩形 24"/>
          <p:cNvSpPr/>
          <p:nvPr/>
        </p:nvSpPr>
        <p:spPr>
          <a:xfrm>
            <a:off x="4424965" y="2234680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，根据复数相等的含义</a:t>
            </a:r>
            <a:endParaRPr lang="zh-CN" altLang="en-US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51546" y="269188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所以得到</a:t>
            </a:r>
            <a:endParaRPr lang="zh-CN" altLang="en-US" b="1" dirty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9169" name="Object 17"/>
          <p:cNvGraphicFramePr>
            <a:graphicFrameLocks noChangeAspect="1"/>
          </p:cNvGraphicFramePr>
          <p:nvPr/>
        </p:nvGraphicFramePr>
        <p:xfrm>
          <a:off x="1387475" y="2754313"/>
          <a:ext cx="2055813" cy="304800"/>
        </p:xfrm>
        <a:graphic>
          <a:graphicData uri="http://schemas.openxmlformats.org/presentationml/2006/ole">
            <p:oleObj spid="_x0000_s49223" name="Equation" r:id="rId6" imgW="1981200" imgH="266700" progId="Equation.DSMT4">
              <p:embed/>
            </p:oleObj>
          </a:graphicData>
        </a:graphic>
      </p:graphicFrame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9171" name="Object 19"/>
          <p:cNvGraphicFramePr>
            <a:graphicFrameLocks noChangeAspect="1"/>
          </p:cNvGraphicFramePr>
          <p:nvPr/>
        </p:nvGraphicFramePr>
        <p:xfrm>
          <a:off x="3613150" y="2743200"/>
          <a:ext cx="2101850" cy="327025"/>
        </p:xfrm>
        <a:graphic>
          <a:graphicData uri="http://schemas.openxmlformats.org/presentationml/2006/ole">
            <p:oleObj spid="_x0000_s49224" name="Equation" r:id="rId7" imgW="1688367" imgH="266584" progId="Equation.DSMT4">
              <p:embed/>
            </p:oleObj>
          </a:graphicData>
        </a:graphic>
      </p:graphicFrame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9173" name="Object 21"/>
          <p:cNvGraphicFramePr>
            <a:graphicFrameLocks noChangeAspect="1"/>
          </p:cNvGraphicFramePr>
          <p:nvPr/>
        </p:nvGraphicFramePr>
        <p:xfrm>
          <a:off x="1320800" y="3189288"/>
          <a:ext cx="2905125" cy="338137"/>
        </p:xfrm>
        <a:graphic>
          <a:graphicData uri="http://schemas.openxmlformats.org/presentationml/2006/ole">
            <p:oleObj spid="_x0000_s49225" name="Equation" r:id="rId8" imgW="2247900" imgH="266700" progId="Equation.DSMT4">
              <p:embed/>
            </p:oleObj>
          </a:graphicData>
        </a:graphic>
      </p:graphicFrame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9175" name="Object 23"/>
          <p:cNvGraphicFramePr>
            <a:graphicFrameLocks noChangeAspect="1"/>
          </p:cNvGraphicFramePr>
          <p:nvPr/>
        </p:nvGraphicFramePr>
        <p:xfrm>
          <a:off x="1185863" y="3733800"/>
          <a:ext cx="4017508" cy="261257"/>
        </p:xfrm>
        <a:graphic>
          <a:graphicData uri="http://schemas.openxmlformats.org/presentationml/2006/ole">
            <p:oleObj spid="_x0000_s49226" name="Equation" r:id="rId9" imgW="3251200" imgH="266700" progId="Equation.DSMT4">
              <p:embed/>
            </p:oleObj>
          </a:graphicData>
        </a:graphic>
      </p:graphicFrame>
      <p:sp>
        <p:nvSpPr>
          <p:cNvPr id="35" name="矩形 34"/>
          <p:cNvSpPr/>
          <p:nvPr/>
        </p:nvSpPr>
        <p:spPr>
          <a:xfrm>
            <a:off x="565734" y="3671598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即</a:t>
            </a:r>
            <a:endParaRPr lang="zh-CN" altLang="en-US" b="1" dirty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566057" y="4119908"/>
            <a:ext cx="77941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由此可见两个复数的差是一个确定的复数，</a:t>
            </a:r>
            <a:endParaRPr lang="en-US" altLang="zh-CN" sz="2400" b="1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       </a:t>
            </a:r>
            <a:r>
              <a:rPr 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两个复数相减类似于</a:t>
            </a:r>
            <a:r>
              <a:rPr lang="zh-CN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两个多项式相减</a:t>
            </a:r>
            <a:r>
              <a:rPr 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。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163286" y="380614"/>
            <a:ext cx="8447314" cy="982431"/>
            <a:chOff x="163286" y="380614"/>
            <a:chExt cx="8447314" cy="982431"/>
          </a:xfrm>
        </p:grpSpPr>
        <p:sp>
          <p:nvSpPr>
            <p:cNvPr id="6" name="矩形 5"/>
            <p:cNvSpPr/>
            <p:nvPr/>
          </p:nvSpPr>
          <p:spPr>
            <a:xfrm>
              <a:off x="5407045" y="634484"/>
              <a:ext cx="881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的复数</a:t>
              </a:r>
              <a:endPara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10233" y="993713"/>
              <a:ext cx="6495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叫做</a:t>
              </a:r>
              <a:endPara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63286" y="380614"/>
              <a:ext cx="8447314" cy="982430"/>
              <a:chOff x="163286" y="380614"/>
              <a:chExt cx="8447314" cy="982430"/>
            </a:xfrm>
          </p:grpSpPr>
          <p:sp>
            <p:nvSpPr>
              <p:cNvPr id="49153" name="Rectangle 1"/>
              <p:cNvSpPr>
                <a:spLocks noChangeArrowheads="1"/>
              </p:cNvSpPr>
              <p:nvPr/>
            </p:nvSpPr>
            <p:spPr bwMode="auto">
              <a:xfrm>
                <a:off x="163286" y="380614"/>
                <a:ext cx="844731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类比实数减法，实数减法是实数加法的逆运算，我们规定，复数减法</a:t>
                </a:r>
                <a:r>
                  <a:rPr lang="en-US" altLang="zh-CN" b="1" dirty="0" smtClean="0">
                    <a:solidFill>
                      <a:schemeClr val="tx1"/>
                    </a:solidFill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        </a:t>
                </a:r>
                <a:r>
                  <a:rPr kumimoji="0" lang="zh-CN" alt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是加法的逆运算，即把满足</a:t>
                </a:r>
                <a:endParaRPr kumimoji="0" lang="zh-CN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graphicFrame>
            <p:nvGraphicFramePr>
              <p:cNvPr id="49154" name="Object 2"/>
              <p:cNvGraphicFramePr>
                <a:graphicFrameLocks noChangeAspect="1"/>
              </p:cNvGraphicFramePr>
              <p:nvPr/>
            </p:nvGraphicFramePr>
            <p:xfrm>
              <a:off x="3117850" y="739775"/>
              <a:ext cx="2247900" cy="261938"/>
            </p:xfrm>
            <a:graphic>
              <a:graphicData uri="http://schemas.openxmlformats.org/presentationml/2006/ole">
                <p:oleObj spid="_x0000_s49227" name="Equation" r:id="rId10" imgW="2298700" imgH="266700" progId="Equation.DSMT4">
                  <p:embed/>
                </p:oleObj>
              </a:graphicData>
            </a:graphic>
          </p:graphicFrame>
          <p:graphicFrame>
            <p:nvGraphicFramePr>
              <p:cNvPr id="49156" name="Object 4"/>
              <p:cNvGraphicFramePr>
                <a:graphicFrameLocks noChangeAspect="1"/>
              </p:cNvGraphicFramePr>
              <p:nvPr/>
            </p:nvGraphicFramePr>
            <p:xfrm>
              <a:off x="6315075" y="728663"/>
              <a:ext cx="1409700" cy="261937"/>
            </p:xfrm>
            <a:graphic>
              <a:graphicData uri="http://schemas.openxmlformats.org/presentationml/2006/ole">
                <p:oleObj spid="_x0000_s49228" name="Equation" r:id="rId11" imgW="1409088" imgH="266584" progId="Equation.DSMT4">
                  <p:embed/>
                </p:oleObj>
              </a:graphicData>
            </a:graphic>
          </p:graphicFrame>
          <p:sp>
            <p:nvSpPr>
              <p:cNvPr id="10" name="矩形 9"/>
              <p:cNvSpPr/>
              <p:nvPr/>
            </p:nvSpPr>
            <p:spPr>
              <a:xfrm>
                <a:off x="710976" y="993712"/>
                <a:ext cx="6495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b="1" dirty="0" smtClean="0">
                    <a:solidFill>
                      <a:schemeClr val="tx1"/>
                    </a:solidFill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复数</a:t>
                </a:r>
                <a:endParaRPr lang="zh-CN" altLang="en-US" b="1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endParaRPr>
              </a:p>
            </p:txBody>
          </p:sp>
          <p:graphicFrame>
            <p:nvGraphicFramePr>
              <p:cNvPr id="49158" name="Object 6"/>
              <p:cNvGraphicFramePr>
                <a:graphicFrameLocks noChangeAspect="1"/>
              </p:cNvGraphicFramePr>
              <p:nvPr/>
            </p:nvGraphicFramePr>
            <p:xfrm>
              <a:off x="1347788" y="1077913"/>
              <a:ext cx="1377950" cy="260350"/>
            </p:xfrm>
            <a:graphic>
              <a:graphicData uri="http://schemas.openxmlformats.org/presentationml/2006/ole">
                <p:oleObj spid="_x0000_s49229" name="Equation" r:id="rId12" imgW="1383699" imgH="266584" progId="Equation.DSMT4">
                  <p:embed/>
                </p:oleObj>
              </a:graphicData>
            </a:graphic>
          </p:graphicFrame>
          <p:sp>
            <p:nvSpPr>
              <p:cNvPr id="13" name="矩形 12"/>
              <p:cNvSpPr/>
              <p:nvPr/>
            </p:nvSpPr>
            <p:spPr>
              <a:xfrm>
                <a:off x="2733485" y="971938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b="1" dirty="0" smtClean="0">
                    <a:solidFill>
                      <a:schemeClr val="tx1"/>
                    </a:solidFill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减去复数</a:t>
                </a:r>
                <a:endParaRPr lang="zh-CN" altLang="en-US" b="1" dirty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endParaRPr>
              </a:p>
            </p:txBody>
          </p:sp>
          <p:graphicFrame>
            <p:nvGraphicFramePr>
              <p:cNvPr id="49160" name="Object 8"/>
              <p:cNvGraphicFramePr>
                <a:graphicFrameLocks noChangeAspect="1"/>
              </p:cNvGraphicFramePr>
              <p:nvPr/>
            </p:nvGraphicFramePr>
            <p:xfrm>
              <a:off x="3844925" y="1033463"/>
              <a:ext cx="1317625" cy="250825"/>
            </p:xfrm>
            <a:graphic>
              <a:graphicData uri="http://schemas.openxmlformats.org/presentationml/2006/ole">
                <p:oleObj spid="_x0000_s49230" name="Equation" r:id="rId13" imgW="1383699" imgH="266584" progId="Equation.DSMT4">
                  <p:embed/>
                </p:oleObj>
              </a:graphicData>
            </a:graphic>
          </p:graphicFrame>
        </p:grpSp>
        <p:sp>
          <p:nvSpPr>
            <p:cNvPr id="37" name="矩形 36"/>
            <p:cNvSpPr/>
            <p:nvPr/>
          </p:nvSpPr>
          <p:spPr>
            <a:xfrm>
              <a:off x="5143157" y="937692"/>
              <a:ext cx="881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zh-CN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的差，</a:t>
              </a:r>
              <a:endParaRPr lang="zh-CN" altLang="en-US" b="1" dirty="0"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0" y="0"/>
            <a:ext cx="204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三、复数减法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/>
      <p:bldP spid="49165" grpId="0"/>
      <p:bldP spid="49166" grpId="0"/>
      <p:bldP spid="22" grpId="0"/>
      <p:bldP spid="25" grpId="0"/>
      <p:bldP spid="26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34059" y="623612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例</a:t>
            </a: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： 已知</a:t>
            </a:r>
            <a:endParaRPr lang="zh-CN" altLang="en-US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603290" y="653383"/>
          <a:ext cx="2357437" cy="315912"/>
        </p:xfrm>
        <a:graphic>
          <a:graphicData uri="http://schemas.openxmlformats.org/presentationml/2006/ole">
            <p:oleObj spid="_x0000_s48157" name="Equation" r:id="rId3" imgW="1905000" imgH="292100" progId="Equation.DSMT4">
              <p:embed/>
            </p:oleObj>
          </a:graphicData>
        </a:graphic>
      </p:graphicFrame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5202468" y="609612"/>
            <a:ext cx="1211275" cy="369332"/>
            <a:chOff x="5191564" y="416770"/>
            <a:chExt cx="1211275" cy="369332"/>
          </a:xfrm>
        </p:grpSpPr>
        <p:graphicFrame>
          <p:nvGraphicFramePr>
            <p:cNvPr id="48132" name="Object 4"/>
            <p:cNvGraphicFramePr>
              <a:graphicFrameLocks noChangeAspect="1"/>
            </p:cNvGraphicFramePr>
            <p:nvPr/>
          </p:nvGraphicFramePr>
          <p:xfrm>
            <a:off x="5572576" y="424481"/>
            <a:ext cx="830263" cy="349250"/>
          </p:xfrm>
          <a:graphic>
            <a:graphicData uri="http://schemas.openxmlformats.org/presentationml/2006/ole">
              <p:oleObj spid="_x0000_s48158" name="Equation" r:id="rId4" imgW="545863" imgH="291973" progId="Equation.DSMT4">
                <p:embed/>
              </p:oleObj>
            </a:graphicData>
          </a:graphic>
        </p:graphicFrame>
        <p:sp>
          <p:nvSpPr>
            <p:cNvPr id="8" name="矩形 7"/>
            <p:cNvSpPr/>
            <p:nvPr/>
          </p:nvSpPr>
          <p:spPr>
            <a:xfrm>
              <a:off x="5191564" y="416770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dirty="0" smtClean="0"/>
                <a:t>求</a:t>
              </a:r>
              <a:endParaRPr lang="zh-CN" altLang="en-US" dirty="0"/>
            </a:p>
          </p:txBody>
        </p:sp>
      </p:grpSp>
      <p:sp>
        <p:nvSpPr>
          <p:cNvPr id="9" name="矩形 8"/>
          <p:cNvSpPr/>
          <p:nvPr/>
        </p:nvSpPr>
        <p:spPr>
          <a:xfrm>
            <a:off x="1756625" y="1189661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解：</a:t>
            </a:r>
            <a:endParaRPr lang="zh-CN" altLang="en-US" b="1" dirty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2394875" y="1273183"/>
          <a:ext cx="3438525" cy="306388"/>
        </p:xfrm>
        <a:graphic>
          <a:graphicData uri="http://schemas.openxmlformats.org/presentationml/2006/ole">
            <p:oleObj spid="_x0000_s48159" name="Equation" r:id="rId5" imgW="3213100" imgH="292100" progId="Equation.DSMT4">
              <p:embed/>
            </p:oleObj>
          </a:graphicData>
        </a:graphic>
      </p:graphicFrame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44941" y="2604860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例</a:t>
            </a: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： </a:t>
            </a: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计算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2443407" y="2691105"/>
          <a:ext cx="2868838" cy="269798"/>
        </p:xfrm>
        <a:graphic>
          <a:graphicData uri="http://schemas.openxmlformats.org/presentationml/2006/ole">
            <p:oleObj spid="_x0000_s48160" name="Equation" r:id="rId6" imgW="2462731" imgH="266584" progId="Equation.DSMT4">
              <p:embed/>
            </p:oleObj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1683002" y="3175060"/>
          <a:ext cx="3966702" cy="917953"/>
        </p:xfrm>
        <a:graphic>
          <a:graphicData uri="http://schemas.openxmlformats.org/presentationml/2006/ole">
            <p:oleObj spid="_x0000_s48161" name="Equation" r:id="rId7" imgW="2755900" imgH="93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618</Words>
  <Application>Microsoft Office PowerPoint</Application>
  <PresentationFormat>全屏显示(16:9)</PresentationFormat>
  <Paragraphs>85</Paragraphs>
  <Slides>13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1_Office 主题​​</vt:lpstr>
      <vt:lpstr>Equation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Windows 用户</cp:lastModifiedBy>
  <cp:revision>62</cp:revision>
  <dcterms:created xsi:type="dcterms:W3CDTF">2020-02-01T11:21:51Z</dcterms:created>
  <dcterms:modified xsi:type="dcterms:W3CDTF">2020-03-31T07:48:09Z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