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65" r:id="rId2"/>
    <p:sldId id="272" r:id="rId3"/>
    <p:sldId id="279" r:id="rId4"/>
    <p:sldId id="280" r:id="rId5"/>
    <p:sldId id="281" r:id="rId6"/>
    <p:sldId id="282" r:id="rId7"/>
    <p:sldId id="273" r:id="rId8"/>
    <p:sldId id="274" r:id="rId9"/>
    <p:sldId id="275" r:id="rId10"/>
    <p:sldId id="276" r:id="rId11"/>
    <p:sldId id="277" r:id="rId12"/>
    <p:sldId id="278" r:id="rId13"/>
    <p:sldId id="271" r:id="rId14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4" autoAdjust="0"/>
    <p:restoredTop sz="94588" autoAdjust="0"/>
  </p:normalViewPr>
  <p:slideViewPr>
    <p:cSldViewPr snapToGrid="0">
      <p:cViewPr varScale="1">
        <p:scale>
          <a:sx n="69" d="100"/>
          <a:sy n="69" d="100"/>
        </p:scale>
        <p:origin x="-114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772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145367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2020/3/31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17.docx"/><Relationship Id="rId3" Type="http://schemas.openxmlformats.org/officeDocument/2006/relationships/oleObject" Target="../embeddings/oleObject15.bin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package" Target="../embeddings/Microsoft_Word___16.docx"/><Relationship Id="rId5" Type="http://schemas.openxmlformats.org/officeDocument/2006/relationships/image" Target="../media/image16.emf"/><Relationship Id="rId4" Type="http://schemas.openxmlformats.org/officeDocument/2006/relationships/package" Target="../embeddings/Microsoft_Word___15.docx"/><Relationship Id="rId9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oleObject" Target="../embeddings/oleObject16.bin"/><Relationship Id="rId7" Type="http://schemas.openxmlformats.org/officeDocument/2006/relationships/package" Target="../embeddings/Microsoft_Word___1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1.emf"/><Relationship Id="rId4" Type="http://schemas.openxmlformats.org/officeDocument/2006/relationships/package" Target="../embeddings/Microsoft_Word___18.docx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oleObject" Target="../embeddings/oleObject18.bin"/><Relationship Id="rId7" Type="http://schemas.openxmlformats.org/officeDocument/2006/relationships/package" Target="../embeddings/Microsoft_Word___2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1.emf"/><Relationship Id="rId4" Type="http://schemas.openxmlformats.org/officeDocument/2006/relationships/package" Target="../embeddings/Microsoft_Word___20.docx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Word___1.docx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oleObject" Target="../embeddings/oleObject2.bin"/><Relationship Id="rId7" Type="http://schemas.openxmlformats.org/officeDocument/2006/relationships/package" Target="../embeddings/Microsoft_Word___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9.emf"/><Relationship Id="rId4" Type="http://schemas.openxmlformats.org/officeDocument/2006/relationships/package" Target="../embeddings/Microsoft_Word___2.docx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oleObject" Target="../embeddings/oleObject4.bin"/><Relationship Id="rId7" Type="http://schemas.openxmlformats.org/officeDocument/2006/relationships/package" Target="../embeddings/Microsoft_Word___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9.emf"/><Relationship Id="rId4" Type="http://schemas.openxmlformats.org/officeDocument/2006/relationships/package" Target="../embeddings/Microsoft_Word___4.doc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Word___6.doc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Word___7.docx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oleObject" Target="../embeddings/oleObject8.bin"/><Relationship Id="rId7" Type="http://schemas.openxmlformats.org/officeDocument/2006/relationships/package" Target="../embeddings/Microsoft_Word___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2.emf"/><Relationship Id="rId4" Type="http://schemas.openxmlformats.org/officeDocument/2006/relationships/package" Target="../embeddings/Microsoft_Word___8.docx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10.bin"/><Relationship Id="rId7" Type="http://schemas.openxmlformats.org/officeDocument/2006/relationships/package" Target="../embeddings/Microsoft_Word___1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4.emf"/><Relationship Id="rId4" Type="http://schemas.openxmlformats.org/officeDocument/2006/relationships/package" Target="../embeddings/Microsoft_Word___10.docx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oleObject" Target="../embeddings/oleObject12.bin"/><Relationship Id="rId7" Type="http://schemas.openxmlformats.org/officeDocument/2006/relationships/package" Target="../embeddings/Microsoft_Word___1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18.emf"/><Relationship Id="rId5" Type="http://schemas.openxmlformats.org/officeDocument/2006/relationships/image" Target="../media/image16.emf"/><Relationship Id="rId10" Type="http://schemas.openxmlformats.org/officeDocument/2006/relationships/package" Target="../embeddings/Microsoft_Word___14.docx"/><Relationship Id="rId4" Type="http://schemas.openxmlformats.org/officeDocument/2006/relationships/package" Target="../embeddings/Microsoft_Word___12.docx"/><Relationship Id="rId9" Type="http://schemas.openxmlformats.org/officeDocument/2006/relationships/oleObject" Target="../embeddings/oleObject1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1" y="1918980"/>
            <a:ext cx="5412105" cy="728345"/>
          </a:xfrm>
        </p:spPr>
        <p:txBody>
          <a:bodyPr>
            <a:normAutofit/>
          </a:bodyPr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数与形的桥梁（</a:t>
            </a:r>
            <a:r>
              <a:rPr lang="en-US" altLang="zh-CN" dirty="0">
                <a:solidFill>
                  <a:srgbClr val="FF0000"/>
                </a:solidFill>
              </a:rPr>
              <a:t>2</a:t>
            </a:r>
            <a:r>
              <a:rPr lang="zh-CN" altLang="en-US" dirty="0" smtClean="0">
                <a:solidFill>
                  <a:srgbClr val="FF0000"/>
                </a:solidFill>
              </a:rPr>
              <a:t>）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高一年级数学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北京市三里屯一中  李  阳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619196"/>
              </p:ext>
            </p:extLst>
          </p:nvPr>
        </p:nvGraphicFramePr>
        <p:xfrm>
          <a:off x="593115" y="305044"/>
          <a:ext cx="6557962" cy="2050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6" name="文档" r:id="rId4" imgW="4079715" imgH="1273874" progId="Word.Document.12">
                  <p:embed/>
                </p:oleObj>
              </mc:Choice>
              <mc:Fallback>
                <p:oleObj name="文档" r:id="rId4" imgW="4079715" imgH="12738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3115" y="305044"/>
                        <a:ext cx="6557962" cy="20509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1023963"/>
              </p:ext>
            </p:extLst>
          </p:nvPr>
        </p:nvGraphicFramePr>
        <p:xfrm>
          <a:off x="236538" y="1939925"/>
          <a:ext cx="4476750" cy="305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7" name="文档" r:id="rId6" imgW="4123430" imgH="2823687" progId="Word.Document.12">
                  <p:embed/>
                </p:oleObj>
              </mc:Choice>
              <mc:Fallback>
                <p:oleObj name="文档" r:id="rId6" imgW="4123430" imgH="282368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6538" y="1939925"/>
                        <a:ext cx="4476750" cy="305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8415222"/>
              </p:ext>
            </p:extLst>
          </p:nvPr>
        </p:nvGraphicFramePr>
        <p:xfrm>
          <a:off x="4256088" y="2097088"/>
          <a:ext cx="4572000" cy="285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8" name="文档" r:id="rId8" imgW="4144430" imgH="2604091" progId="Word.Document.12">
                  <p:embed/>
                </p:oleObj>
              </mc:Choice>
              <mc:Fallback>
                <p:oleObj name="文档" r:id="rId8" imgW="4144430" imgH="260409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256088" y="2097088"/>
                        <a:ext cx="4572000" cy="2852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112327" y="304800"/>
            <a:ext cx="969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A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08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4501179"/>
              </p:ext>
            </p:extLst>
          </p:nvPr>
        </p:nvGraphicFramePr>
        <p:xfrm>
          <a:off x="236049" y="324217"/>
          <a:ext cx="8594285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0" name="文档" r:id="rId4" imgW="5786102" imgH="484700" progId="Word.Document.12">
                  <p:embed/>
                </p:oleObj>
              </mc:Choice>
              <mc:Fallback>
                <p:oleObj name="文档" r:id="rId4" imgW="5786102" imgH="484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6049" y="324217"/>
                        <a:ext cx="8594285" cy="719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6820424"/>
              </p:ext>
            </p:extLst>
          </p:nvPr>
        </p:nvGraphicFramePr>
        <p:xfrm>
          <a:off x="464160" y="1201737"/>
          <a:ext cx="5343597" cy="2420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1" name="文档" r:id="rId7" imgW="4123430" imgH="1857898" progId="Word.Document.12">
                  <p:embed/>
                </p:oleObj>
              </mc:Choice>
              <mc:Fallback>
                <p:oleObj name="文档" r:id="rId7" imgW="4123430" imgH="18578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4160" y="1201737"/>
                        <a:ext cx="5343597" cy="24206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354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511999"/>
              </p:ext>
            </p:extLst>
          </p:nvPr>
        </p:nvGraphicFramePr>
        <p:xfrm>
          <a:off x="236049" y="324217"/>
          <a:ext cx="8594285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5" name="文档" r:id="rId4" imgW="5786102" imgH="484700" progId="Word.Document.12">
                  <p:embed/>
                </p:oleObj>
              </mc:Choice>
              <mc:Fallback>
                <p:oleObj name="文档" r:id="rId4" imgW="5786102" imgH="484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6049" y="324217"/>
                        <a:ext cx="8594285" cy="719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8140148"/>
              </p:ext>
            </p:extLst>
          </p:nvPr>
        </p:nvGraphicFramePr>
        <p:xfrm>
          <a:off x="529127" y="789596"/>
          <a:ext cx="7738020" cy="235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6" name="文档" r:id="rId7" imgW="5815036" imgH="1764714" progId="Word.Document.12">
                  <p:embed/>
                </p:oleObj>
              </mc:Choice>
              <mc:Fallback>
                <p:oleObj name="文档" r:id="rId7" imgW="5815036" imgH="176471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9127" y="789596"/>
                        <a:ext cx="7738020" cy="2352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6" y="2379784"/>
            <a:ext cx="5584124" cy="251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075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9441659"/>
              </p:ext>
            </p:extLst>
          </p:nvPr>
        </p:nvGraphicFramePr>
        <p:xfrm>
          <a:off x="598488" y="398463"/>
          <a:ext cx="6496050" cy="423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5" name="文档" r:id="rId4" imgW="3676723" imgH="2399864" progId="Word.Document.12">
                  <p:embed/>
                </p:oleObj>
              </mc:Choice>
              <mc:Fallback>
                <p:oleObj name="文档" r:id="rId4" imgW="3676723" imgH="239986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8488" y="398463"/>
                        <a:ext cx="6496050" cy="4230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3613702" y="761090"/>
            <a:ext cx="4493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A</a:t>
            </a:r>
            <a:r>
              <a:rPr lang="zh-CN" altLang="zh-CN" dirty="0">
                <a:solidFill>
                  <a:srgbClr val="FF0000"/>
                </a:solidFill>
              </a:rPr>
              <a:t>．根据共轭复数的定义，显然是真命题；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6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1848672"/>
              </p:ext>
            </p:extLst>
          </p:nvPr>
        </p:nvGraphicFramePr>
        <p:xfrm>
          <a:off x="598488" y="398463"/>
          <a:ext cx="6496050" cy="423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2" name="文档" r:id="rId4" imgW="3676723" imgH="2399864" progId="Word.Document.12">
                  <p:embed/>
                </p:oleObj>
              </mc:Choice>
              <mc:Fallback>
                <p:oleObj name="文档" r:id="rId4" imgW="3676723" imgH="239986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8488" y="398463"/>
                        <a:ext cx="6496050" cy="4230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3552686"/>
              </p:ext>
            </p:extLst>
          </p:nvPr>
        </p:nvGraphicFramePr>
        <p:xfrm>
          <a:off x="4189657" y="1359877"/>
          <a:ext cx="4714875" cy="232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3" name="文档" r:id="rId7" imgW="2202679" imgH="1090034" progId="Word.Document.12">
                  <p:embed/>
                </p:oleObj>
              </mc:Choice>
              <mc:Fallback>
                <p:oleObj name="文档" r:id="rId7" imgW="2202679" imgH="109003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89657" y="1359877"/>
                        <a:ext cx="4714875" cy="2325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978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1848672"/>
              </p:ext>
            </p:extLst>
          </p:nvPr>
        </p:nvGraphicFramePr>
        <p:xfrm>
          <a:off x="598488" y="398463"/>
          <a:ext cx="6496050" cy="423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6" name="文档" r:id="rId4" imgW="3676723" imgH="2399864" progId="Word.Document.12">
                  <p:embed/>
                </p:oleObj>
              </mc:Choice>
              <mc:Fallback>
                <p:oleObj name="文档" r:id="rId4" imgW="3676723" imgH="239986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8488" y="398463"/>
                        <a:ext cx="6496050" cy="4230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646866"/>
              </p:ext>
            </p:extLst>
          </p:nvPr>
        </p:nvGraphicFramePr>
        <p:xfrm>
          <a:off x="4185382" y="1388818"/>
          <a:ext cx="4716463" cy="184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7" name="文档" r:id="rId7" imgW="2463531" imgH="957121" progId="Word.Document.12">
                  <p:embed/>
                </p:oleObj>
              </mc:Choice>
              <mc:Fallback>
                <p:oleObj name="文档" r:id="rId7" imgW="2463531" imgH="95712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85382" y="1388818"/>
                        <a:ext cx="4716463" cy="184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978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1848672"/>
              </p:ext>
            </p:extLst>
          </p:nvPr>
        </p:nvGraphicFramePr>
        <p:xfrm>
          <a:off x="598488" y="398463"/>
          <a:ext cx="6496050" cy="423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7" name="文档" r:id="rId4" imgW="3676723" imgH="2399864" progId="Word.Document.12">
                  <p:embed/>
                </p:oleObj>
              </mc:Choice>
              <mc:Fallback>
                <p:oleObj name="文档" r:id="rId4" imgW="3676723" imgH="239986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8488" y="398463"/>
                        <a:ext cx="6496050" cy="4230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6190049" y="3597401"/>
            <a:ext cx="2810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dirty="0" smtClean="0">
                <a:solidFill>
                  <a:srgbClr val="FF0000"/>
                </a:solidFill>
              </a:rPr>
              <a:t>D</a:t>
            </a:r>
            <a:r>
              <a:rPr lang="en-US" altLang="zh-CN" dirty="0">
                <a:solidFill>
                  <a:srgbClr val="FF0000"/>
                </a:solidFill>
              </a:rPr>
              <a:t>.</a:t>
            </a:r>
            <a:r>
              <a:rPr lang="zh-CN" altLang="zh-CN" dirty="0" smtClean="0">
                <a:solidFill>
                  <a:srgbClr val="FF0000"/>
                </a:solidFill>
              </a:rPr>
              <a:t>应该是除原点外，虚轴上的点所对应的复数都是纯虚数</a:t>
            </a:r>
            <a:r>
              <a:rPr lang="zh-CN" altLang="en-US" dirty="0" smtClean="0">
                <a:solidFill>
                  <a:srgbClr val="FF0000"/>
                </a:solidFill>
              </a:rPr>
              <a:t>，</a:t>
            </a:r>
            <a:r>
              <a:rPr lang="zh-CN" altLang="zh-CN" dirty="0">
                <a:solidFill>
                  <a:srgbClr val="FF0000"/>
                </a:solidFill>
              </a:rPr>
              <a:t>显然</a:t>
            </a:r>
            <a:r>
              <a:rPr lang="zh-CN" altLang="zh-CN" dirty="0" smtClean="0">
                <a:solidFill>
                  <a:srgbClr val="FF0000"/>
                </a:solidFill>
              </a:rPr>
              <a:t>是</a:t>
            </a:r>
            <a:r>
              <a:rPr lang="zh-CN" altLang="en-US" dirty="0" smtClean="0">
                <a:solidFill>
                  <a:srgbClr val="FF0000"/>
                </a:solidFill>
              </a:rPr>
              <a:t>假</a:t>
            </a:r>
            <a:r>
              <a:rPr lang="zh-CN" altLang="zh-CN" dirty="0" smtClean="0">
                <a:solidFill>
                  <a:srgbClr val="FF0000"/>
                </a:solidFill>
              </a:rPr>
              <a:t>命题</a:t>
            </a:r>
            <a:r>
              <a:rPr lang="zh-CN" altLang="zh-CN" dirty="0">
                <a:solidFill>
                  <a:srgbClr val="FF0000"/>
                </a:solidFill>
              </a:rPr>
              <a:t>；</a:t>
            </a:r>
            <a:endParaRPr lang="zh-CN" altLang="en-US" dirty="0">
              <a:solidFill>
                <a:srgbClr val="FF0000"/>
              </a:solidFill>
            </a:endParaRPr>
          </a:p>
          <a:p>
            <a:pPr fontAlgn="ctr"/>
            <a:endParaRPr lang="zh-CN" altLang="zh-C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78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1848672"/>
              </p:ext>
            </p:extLst>
          </p:nvPr>
        </p:nvGraphicFramePr>
        <p:xfrm>
          <a:off x="598488" y="398463"/>
          <a:ext cx="6496050" cy="423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1" name="文档" r:id="rId4" imgW="3676723" imgH="2399864" progId="Word.Document.12">
                  <p:embed/>
                </p:oleObj>
              </mc:Choice>
              <mc:Fallback>
                <p:oleObj name="文档" r:id="rId4" imgW="3676723" imgH="239986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8488" y="398463"/>
                        <a:ext cx="6496050" cy="4230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5530894" y="281193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ACE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88471" y="434062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ctr"/>
            <a:r>
              <a:rPr lang="en-US" altLang="zh-CN" dirty="0">
                <a:solidFill>
                  <a:srgbClr val="FF0000"/>
                </a:solidFill>
              </a:rPr>
              <a:t>E. </a:t>
            </a:r>
            <a:r>
              <a:rPr lang="zh-CN" altLang="zh-CN" dirty="0">
                <a:solidFill>
                  <a:srgbClr val="FF0000"/>
                </a:solidFill>
              </a:rPr>
              <a:t>显然两个复数相等可以推出这两个复数的模相等，显然是真命题。</a:t>
            </a:r>
          </a:p>
        </p:txBody>
      </p:sp>
    </p:spTree>
    <p:extLst>
      <p:ext uri="{BB962C8B-B14F-4D97-AF65-F5344CB8AC3E}">
        <p14:creationId xmlns:p14="http://schemas.microsoft.com/office/powerpoint/2010/main" val="160978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7976576"/>
              </p:ext>
            </p:extLst>
          </p:nvPr>
        </p:nvGraphicFramePr>
        <p:xfrm>
          <a:off x="366712" y="327478"/>
          <a:ext cx="8323263" cy="187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0" name="文档" r:id="rId4" imgW="5160761" imgH="1162992" progId="Word.Document.12">
                  <p:embed/>
                </p:oleObj>
              </mc:Choice>
              <mc:Fallback>
                <p:oleObj name="文档" r:id="rId4" imgW="5160761" imgH="11629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6712" y="327478"/>
                        <a:ext cx="8323263" cy="1874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4067040"/>
              </p:ext>
            </p:extLst>
          </p:nvPr>
        </p:nvGraphicFramePr>
        <p:xfrm>
          <a:off x="392113" y="2120656"/>
          <a:ext cx="7158037" cy="282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1" name="文档" r:id="rId7" imgW="3621463" imgH="1424124" progId="Word.Document.12">
                  <p:embed/>
                </p:oleObj>
              </mc:Choice>
              <mc:Fallback>
                <p:oleObj name="文档" r:id="rId7" imgW="3621463" imgH="14241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2113" y="2120656"/>
                        <a:ext cx="7158037" cy="2820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119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7409132"/>
              </p:ext>
            </p:extLst>
          </p:nvPr>
        </p:nvGraphicFramePr>
        <p:xfrm>
          <a:off x="546711" y="402369"/>
          <a:ext cx="7322592" cy="1860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6" name="文档" r:id="rId4" imgW="4709828" imgH="1194053" progId="Word.Document.12">
                  <p:embed/>
                </p:oleObj>
              </mc:Choice>
              <mc:Fallback>
                <p:oleObj name="文档" r:id="rId4" imgW="4709828" imgH="119405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6711" y="402369"/>
                        <a:ext cx="7322592" cy="18601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3986364"/>
              </p:ext>
            </p:extLst>
          </p:nvPr>
        </p:nvGraphicFramePr>
        <p:xfrm>
          <a:off x="874467" y="2185254"/>
          <a:ext cx="4740885" cy="2266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7" name="文档" r:id="rId7" imgW="2485230" imgH="1185024" progId="Word.Document.12">
                  <p:embed/>
                </p:oleObj>
              </mc:Choice>
              <mc:Fallback>
                <p:oleObj name="文档" r:id="rId7" imgW="2485230" imgH="11850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74467" y="2185254"/>
                        <a:ext cx="4740885" cy="22667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31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779233"/>
              </p:ext>
            </p:extLst>
          </p:nvPr>
        </p:nvGraphicFramePr>
        <p:xfrm>
          <a:off x="593115" y="305044"/>
          <a:ext cx="6557962" cy="2050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7" name="文档" r:id="rId4" imgW="4079715" imgH="1273874" progId="Word.Document.12">
                  <p:embed/>
                </p:oleObj>
              </mc:Choice>
              <mc:Fallback>
                <p:oleObj name="文档" r:id="rId4" imgW="4079715" imgH="12738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3115" y="305044"/>
                        <a:ext cx="6557962" cy="20509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1756478"/>
              </p:ext>
            </p:extLst>
          </p:nvPr>
        </p:nvGraphicFramePr>
        <p:xfrm>
          <a:off x="377825" y="1954213"/>
          <a:ext cx="4257675" cy="315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8" name="文档" r:id="rId7" imgW="3748825" imgH="2782513" progId="Word.Document.12">
                  <p:embed/>
                </p:oleObj>
              </mc:Choice>
              <mc:Fallback>
                <p:oleObj name="文档" r:id="rId7" imgW="3748825" imgH="278251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7825" y="1954213"/>
                        <a:ext cx="4257675" cy="3154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6520091"/>
              </p:ext>
            </p:extLst>
          </p:nvPr>
        </p:nvGraphicFramePr>
        <p:xfrm>
          <a:off x="4339518" y="2376854"/>
          <a:ext cx="4700867" cy="2766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9" name="文档" r:id="rId10" imgW="3766922" imgH="2203184" progId="Word.Document.12">
                  <p:embed/>
                </p:oleObj>
              </mc:Choice>
              <mc:Fallback>
                <p:oleObj name="文档" r:id="rId10" imgW="3766922" imgH="220318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339518" y="2376854"/>
                        <a:ext cx="4700867" cy="27666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500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98</Words>
  <Application>Microsoft Office PowerPoint</Application>
  <PresentationFormat>全屏显示(16:9)</PresentationFormat>
  <Paragraphs>12</Paragraphs>
  <Slides>13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1_Office 主题​​</vt:lpstr>
      <vt:lpstr>文档</vt:lpstr>
      <vt:lpstr>Microsoft Word 文档</vt:lpstr>
      <vt:lpstr>数与形的桥梁（2）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user</cp:lastModifiedBy>
  <cp:revision>58</cp:revision>
  <dcterms:created xsi:type="dcterms:W3CDTF">2020-02-01T11:21:51Z</dcterms:created>
  <dcterms:modified xsi:type="dcterms:W3CDTF">2020-03-31T06:20:17Z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