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5" r:id="rId2"/>
    <p:sldId id="290" r:id="rId3"/>
    <p:sldId id="291" r:id="rId4"/>
    <p:sldId id="272" r:id="rId5"/>
    <p:sldId id="283" r:id="rId6"/>
    <p:sldId id="284" r:id="rId7"/>
    <p:sldId id="286" r:id="rId8"/>
    <p:sldId id="295" r:id="rId9"/>
    <p:sldId id="287" r:id="rId10"/>
    <p:sldId id="297" r:id="rId11"/>
    <p:sldId id="296" r:id="rId12"/>
    <p:sldId id="298" r:id="rId13"/>
    <p:sldId id="288" r:id="rId14"/>
    <p:sldId id="277" r:id="rId15"/>
    <p:sldId id="278" r:id="rId16"/>
    <p:sldId id="276" r:id="rId17"/>
    <p:sldId id="292" r:id="rId18"/>
    <p:sldId id="293" r:id="rId19"/>
    <p:sldId id="279" r:id="rId20"/>
    <p:sldId id="294" r:id="rId21"/>
    <p:sldId id="280" r:id="rId22"/>
    <p:sldId id="281" r:id="rId23"/>
    <p:sldId id="282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-67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w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wmf"/><Relationship Id="rId4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3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18.w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4536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1.docx"/><Relationship Id="rId10" Type="http://schemas.openxmlformats.org/officeDocument/2006/relationships/image" Target="../media/image26.emf"/><Relationship Id="rId4" Type="http://schemas.openxmlformats.org/officeDocument/2006/relationships/image" Target="../media/image23.wmf"/><Relationship Id="rId9" Type="http://schemas.openxmlformats.org/officeDocument/2006/relationships/package" Target="../embeddings/Microsoft_Word___13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__15.docx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package" Target="../embeddings/Microsoft_Word___20.docx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__17.docx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11" Type="http://schemas.openxmlformats.org/officeDocument/2006/relationships/package" Target="../embeddings/Microsoft_Word___19.docx"/><Relationship Id="rId5" Type="http://schemas.openxmlformats.org/officeDocument/2006/relationships/package" Target="../embeddings/Microsoft_Word___16.docx"/><Relationship Id="rId10" Type="http://schemas.openxmlformats.org/officeDocument/2006/relationships/image" Target="../media/image31.emf"/><Relationship Id="rId4" Type="http://schemas.openxmlformats.org/officeDocument/2006/relationships/image" Target="../media/image18.wmf"/><Relationship Id="rId9" Type="http://schemas.openxmlformats.org/officeDocument/2006/relationships/package" Target="../embeddings/Microsoft_Word___18.docx"/><Relationship Id="rId1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package" Target="../embeddings/Microsoft_Word___22.docx"/><Relationship Id="rId3" Type="http://schemas.openxmlformats.org/officeDocument/2006/relationships/image" Target="../media/image40.e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package" Target="../embeddings/Microsoft_Word___21.docx"/><Relationship Id="rId5" Type="http://schemas.openxmlformats.org/officeDocument/2006/relationships/oleObject" Target="../embeddings/oleObject9.bin"/><Relationship Id="rId15" Type="http://schemas.openxmlformats.org/officeDocument/2006/relationships/package" Target="../embeddings/Microsoft_Word___23.docx"/><Relationship Id="rId10" Type="http://schemas.openxmlformats.org/officeDocument/2006/relationships/image" Target="../media/image36.emf"/><Relationship Id="rId4" Type="http://schemas.openxmlformats.org/officeDocument/2006/relationships/image" Target="../media/image41.emf"/><Relationship Id="rId9" Type="http://schemas.openxmlformats.org/officeDocument/2006/relationships/oleObject" Target="../embeddings/Microsoft_Word_97_-_2003___1.doc"/><Relationship Id="rId1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package" Target="../embeddings/Microsoft_Word___24.docx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package" Target="../embeddings/Microsoft_Word___25.docx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__26.docx"/><Relationship Id="rId5" Type="http://schemas.openxmlformats.org/officeDocument/2006/relationships/image" Target="../media/image47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8.docx"/><Relationship Id="rId3" Type="http://schemas.openxmlformats.org/officeDocument/2006/relationships/image" Target="../media/image40.emf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__27.docx"/><Relationship Id="rId11" Type="http://schemas.openxmlformats.org/officeDocument/2006/relationships/image" Target="../media/image50.emf"/><Relationship Id="rId5" Type="http://schemas.openxmlformats.org/officeDocument/2006/relationships/image" Target="../media/image51.jpeg"/><Relationship Id="rId10" Type="http://schemas.openxmlformats.org/officeDocument/2006/relationships/package" Target="../embeddings/Microsoft_Word___29.docx"/><Relationship Id="rId4" Type="http://schemas.openxmlformats.org/officeDocument/2006/relationships/hyperlink" Target="../Desktop/&#20363;1.gsp" TargetMode="External"/><Relationship Id="rId9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__31.docx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__30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0.emf"/><Relationship Id="rId7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emf"/><Relationship Id="rId5" Type="http://schemas.openxmlformats.org/officeDocument/2006/relationships/image" Target="../media/image53.emf"/><Relationship Id="rId10" Type="http://schemas.openxmlformats.org/officeDocument/2006/relationships/image" Target="../media/image50.emf"/><Relationship Id="rId4" Type="http://schemas.openxmlformats.org/officeDocument/2006/relationships/package" Target="../embeddings/Microsoft_Word___32.docx"/><Relationship Id="rId9" Type="http://schemas.openxmlformats.org/officeDocument/2006/relationships/package" Target="../embeddings/Microsoft_Word___34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40.emf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__36.docx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__35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package" Target="../embeddings/Microsoft_Word___37.docx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62.e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package" Target="../embeddings/Microsoft_Word___3.docx"/><Relationship Id="rId7" Type="http://schemas.openxmlformats.org/officeDocument/2006/relationships/package" Target="../embeddings/Microsoft_Word___5.docx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package" Target="../embeddings/Microsoft_Word___7.docx"/><Relationship Id="rId5" Type="http://schemas.openxmlformats.org/officeDocument/2006/relationships/package" Target="../embeddings/Microsoft_Word___4.docx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package" Target="../embeddings/Microsoft_Word___6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__8.docx"/><Relationship Id="rId10" Type="http://schemas.openxmlformats.org/officeDocument/2006/relationships/image" Target="../media/image21.emf"/><Relationship Id="rId4" Type="http://schemas.openxmlformats.org/officeDocument/2006/relationships/image" Target="../media/image18.wmf"/><Relationship Id="rId9" Type="http://schemas.openxmlformats.org/officeDocument/2006/relationships/package" Target="../embeddings/Microsoft_Word___10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数与形的桥梁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北京市三里屯一中  李  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环节二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en-US" dirty="0">
                <a:solidFill>
                  <a:srgbClr val="002060"/>
                </a:solidFill>
              </a:rPr>
              <a:t>一一对应，构建复数几何意义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030232" y="1939717"/>
            <a:ext cx="2660374" cy="2126110"/>
            <a:chOff x="4969565" y="2439264"/>
            <a:chExt cx="2660374" cy="2126110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4969565" y="3723861"/>
              <a:ext cx="2464905" cy="132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flipV="1">
              <a:off x="5512904" y="2623930"/>
              <a:ext cx="0" cy="19414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39000" y="3690731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31295" y="2439264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6415085" y="2581581"/>
            <a:ext cx="0" cy="65929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580198" y="2581581"/>
            <a:ext cx="83488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69311" y="3117433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5092" y="2396915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573571" y="2581581"/>
            <a:ext cx="841514" cy="642733"/>
          </a:xfrm>
          <a:prstGeom prst="straightConnector1">
            <a:avLst/>
          </a:prstGeom>
          <a:ln w="127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7742"/>
              </p:ext>
            </p:extLst>
          </p:nvPr>
        </p:nvGraphicFramePr>
        <p:xfrm>
          <a:off x="6429599" y="2307459"/>
          <a:ext cx="14366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Equation" r:id="rId3" imgW="672840" imgH="215640" progId="Equation.DSMT4">
                  <p:embed/>
                </p:oleObj>
              </mc:Choice>
              <mc:Fallback>
                <p:oleObj name="Equation" r:id="rId3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599" y="2307459"/>
                        <a:ext cx="14366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椭圆 40"/>
          <p:cNvSpPr/>
          <p:nvPr/>
        </p:nvSpPr>
        <p:spPr>
          <a:xfrm>
            <a:off x="6383880" y="2568084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22434"/>
              </p:ext>
            </p:extLst>
          </p:nvPr>
        </p:nvGraphicFramePr>
        <p:xfrm>
          <a:off x="618690" y="691872"/>
          <a:ext cx="8017309" cy="84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文档" r:id="rId5" imgW="4241200" imgH="519374" progId="Word.Document.12">
                  <p:embed/>
                </p:oleObj>
              </mc:Choice>
              <mc:Fallback>
                <p:oleObj name="文档" r:id="rId5" imgW="4241200" imgH="519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690" y="691872"/>
                        <a:ext cx="8017309" cy="846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785591"/>
              </p:ext>
            </p:extLst>
          </p:nvPr>
        </p:nvGraphicFramePr>
        <p:xfrm>
          <a:off x="1266357" y="1227446"/>
          <a:ext cx="71993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文档" r:id="rId7" imgW="4307955" imgH="538155" progId="Word.Document.12">
                  <p:embed/>
                </p:oleObj>
              </mc:Choice>
              <mc:Fallback>
                <p:oleObj name="文档" r:id="rId7" imgW="4307955" imgH="53815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357" y="1227446"/>
                        <a:ext cx="7199313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42576"/>
              </p:ext>
            </p:extLst>
          </p:nvPr>
        </p:nvGraphicFramePr>
        <p:xfrm>
          <a:off x="458232" y="1843770"/>
          <a:ext cx="3819297" cy="1688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7" name="文档" r:id="rId9" imgW="1998058" imgH="883802" progId="Word.Document.12">
                  <p:embed/>
                </p:oleObj>
              </mc:Choice>
              <mc:Fallback>
                <p:oleObj name="文档" r:id="rId9" imgW="1998058" imgH="883802" progId="Word.Document.12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32" y="1843770"/>
                        <a:ext cx="3819297" cy="1688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458232" y="33758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/>
              <a:t>之后我们也将利用复数与向量之间一一对应的关系，从几何的角度</a:t>
            </a:r>
            <a:r>
              <a:rPr lang="zh-CN" altLang="zh-CN" dirty="0" smtClean="0"/>
              <a:t>阐述复数</a:t>
            </a:r>
            <a:r>
              <a:rPr lang="zh-CN" altLang="zh-CN" dirty="0" smtClean="0"/>
              <a:t>的加法</a:t>
            </a:r>
            <a:r>
              <a:rPr lang="zh-CN" altLang="zh-CN" dirty="0"/>
              <a:t>与乘法。至此，复数理论才比较完整和系统地建立起来了。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16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100" dirty="0">
                <a:latin typeface="方正粗黑宋简体" panose="02000000000000000000" charset="-122"/>
                <a:ea typeface="方正粗黑宋简体" panose="02000000000000000000" charset="-122"/>
              </a:rPr>
              <a:t>复数的第一种几何意义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环节二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en-US" dirty="0">
                <a:solidFill>
                  <a:srgbClr val="002060"/>
                </a:solidFill>
              </a:rPr>
              <a:t>一一对应，构建复数几何意义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962938" y="2518779"/>
            <a:ext cx="2660374" cy="2126110"/>
            <a:chOff x="4969565" y="2439264"/>
            <a:chExt cx="2660374" cy="2126110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4969565" y="3723861"/>
              <a:ext cx="2464905" cy="132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flipV="1">
              <a:off x="5512904" y="2623930"/>
              <a:ext cx="0" cy="19414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39000" y="3690731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31295" y="2439264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911152"/>
              </p:ext>
            </p:extLst>
          </p:nvPr>
        </p:nvGraphicFramePr>
        <p:xfrm>
          <a:off x="6571189" y="2598152"/>
          <a:ext cx="1219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189" y="2598152"/>
                        <a:ext cx="12192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6347791" y="3160643"/>
            <a:ext cx="0" cy="65929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512904" y="3160643"/>
            <a:ext cx="83488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2017" y="3696495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798" y="2975977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506277" y="3160643"/>
            <a:ext cx="841514" cy="642733"/>
          </a:xfrm>
          <a:prstGeom prst="straightConnector1">
            <a:avLst/>
          </a:prstGeom>
          <a:ln w="127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1"/>
          <p:cNvSpPr txBox="1">
            <a:spLocks/>
          </p:cNvSpPr>
          <p:nvPr/>
        </p:nvSpPr>
        <p:spPr>
          <a:xfrm>
            <a:off x="499714" y="1301362"/>
            <a:ext cx="3603784" cy="642461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100" b="0" spc="150" dirty="0"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复数的第二种几何意义</a:t>
            </a:r>
          </a:p>
        </p:txBody>
      </p:sp>
      <p:sp>
        <p:nvSpPr>
          <p:cNvPr id="28" name="文本框 12"/>
          <p:cNvSpPr txBox="1"/>
          <p:nvPr/>
        </p:nvSpPr>
        <p:spPr>
          <a:xfrm>
            <a:off x="3967856" y="796433"/>
            <a:ext cx="183213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solidFill>
                  <a:srgbClr val="00B05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复数</a:t>
            </a:r>
            <a:r>
              <a:rPr lang="en-US" altLang="zh-CN" sz="2100" i="1" dirty="0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z</a:t>
            </a:r>
            <a:r>
              <a:rPr lang="en-US" altLang="zh-CN" sz="2100" b="1" i="1" dirty="0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=</a:t>
            </a:r>
            <a:r>
              <a:rPr lang="en-US" altLang="zh-CN" sz="2100" b="1" i="1" dirty="0" err="1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a+b</a:t>
            </a:r>
            <a:r>
              <a:rPr lang="en-US" altLang="zh-CN" sz="2100" b="1" dirty="0" err="1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i</a:t>
            </a:r>
            <a:endParaRPr lang="en-US" altLang="zh-CN" sz="2100" b="1" dirty="0">
              <a:solidFill>
                <a:srgbClr val="00B050"/>
              </a:solidFill>
              <a:latin typeface="Times New Roman" pitchFamily="18" charset="0"/>
              <a:ea typeface="方正粗黑宋简体" panose="02000000000000000000" charset="-122"/>
              <a:cs typeface="Times New Roman" pitchFamily="18" charset="0"/>
            </a:endParaRPr>
          </a:p>
        </p:txBody>
      </p:sp>
      <p:sp>
        <p:nvSpPr>
          <p:cNvPr id="29" name="文本框 12"/>
          <p:cNvSpPr txBox="1"/>
          <p:nvPr/>
        </p:nvSpPr>
        <p:spPr>
          <a:xfrm>
            <a:off x="3967856" y="1426853"/>
            <a:ext cx="183213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solidFill>
                  <a:srgbClr val="00B05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复数</a:t>
            </a:r>
            <a:r>
              <a:rPr lang="en-US" altLang="zh-CN" sz="2100" i="1" dirty="0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z</a:t>
            </a:r>
            <a:r>
              <a:rPr lang="en-US" altLang="zh-CN" sz="2100" b="1" i="1" dirty="0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=</a:t>
            </a:r>
            <a:r>
              <a:rPr lang="en-US" altLang="zh-CN" sz="2100" b="1" i="1" dirty="0" err="1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a+b</a:t>
            </a:r>
            <a:r>
              <a:rPr lang="en-US" altLang="zh-CN" sz="2100" b="1" dirty="0" err="1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i</a:t>
            </a:r>
            <a:endParaRPr lang="en-US" altLang="zh-CN" sz="2100" b="1" dirty="0">
              <a:solidFill>
                <a:srgbClr val="00B050"/>
              </a:solidFill>
              <a:latin typeface="Times New Roman" pitchFamily="18" charset="0"/>
              <a:ea typeface="方正粗黑宋简体" panose="02000000000000000000" charset="-122"/>
              <a:cs typeface="Times New Roman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16526" y="807506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复平面内的点（</a:t>
            </a:r>
            <a:r>
              <a:rPr lang="en-US" altLang="zh-CN" b="1" i="1" dirty="0" err="1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a,b</a:t>
            </a:r>
            <a:r>
              <a:rPr lang="zh-CN" altLang="en-US" b="1" dirty="0">
                <a:solidFill>
                  <a:srgbClr val="00B05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</a:t>
            </a:r>
            <a:endParaRPr lang="en-US" altLang="zh-CN" b="1" dirty="0">
              <a:solidFill>
                <a:srgbClr val="00B05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58964" y="1426853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平面向量</a:t>
            </a:r>
            <a:r>
              <a:rPr lang="en-US" altLang="zh-CN" b="1" i="1" dirty="0">
                <a:solidFill>
                  <a:srgbClr val="00B050"/>
                </a:solidFill>
                <a:latin typeface="Times New Roman" pitchFamily="18" charset="0"/>
                <a:ea typeface="方正粗黑宋简体" panose="02000000000000000000" charset="-122"/>
                <a:cs typeface="Times New Roman" pitchFamily="18" charset="0"/>
              </a:rPr>
              <a:t>OZ</a:t>
            </a: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7790389" y="1412868"/>
            <a:ext cx="355759" cy="1047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5369370" y="559117"/>
            <a:ext cx="1916031" cy="446723"/>
            <a:chOff x="5369370" y="559117"/>
            <a:chExt cx="1916031" cy="446723"/>
          </a:xfrm>
        </p:grpSpPr>
        <p:cxnSp>
          <p:nvCxnSpPr>
            <p:cNvPr id="33" name="直接箭头连接符 32"/>
            <p:cNvCxnSpPr/>
            <p:nvPr/>
          </p:nvCxnSpPr>
          <p:spPr>
            <a:xfrm flipV="1">
              <a:off x="5369370" y="1004887"/>
              <a:ext cx="1452563" cy="953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15"/>
            <p:cNvSpPr txBox="1"/>
            <p:nvPr/>
          </p:nvSpPr>
          <p:spPr>
            <a:xfrm>
              <a:off x="5453267" y="559117"/>
              <a:ext cx="1832134" cy="3914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/>
                  </a:solidFill>
                  <a:latin typeface="兰米粗楷简体" panose="02000503000000000000" charset="-122"/>
                  <a:ea typeface="兰米粗楷简体" panose="02000503000000000000" charset="-122"/>
                  <a:cs typeface="方正粗黑宋简体" panose="02000000000000000000" charset="-122"/>
                </a:rPr>
                <a:t>一一对应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97329" y="1156455"/>
            <a:ext cx="1977816" cy="446723"/>
            <a:chOff x="5397329" y="1156455"/>
            <a:chExt cx="1977816" cy="446723"/>
          </a:xfrm>
        </p:grpSpPr>
        <p:cxnSp>
          <p:nvCxnSpPr>
            <p:cNvPr id="35" name="直接箭头连接符 34"/>
            <p:cNvCxnSpPr/>
            <p:nvPr/>
          </p:nvCxnSpPr>
          <p:spPr>
            <a:xfrm flipV="1">
              <a:off x="5397329" y="1602225"/>
              <a:ext cx="1452563" cy="953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15"/>
            <p:cNvSpPr txBox="1"/>
            <p:nvPr/>
          </p:nvSpPr>
          <p:spPr>
            <a:xfrm>
              <a:off x="5543011" y="1156455"/>
              <a:ext cx="1832134" cy="3914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/>
                  </a:solidFill>
                  <a:latin typeface="兰米粗楷简体" panose="02000503000000000000" charset="-122"/>
                  <a:ea typeface="兰米粗楷简体" panose="02000503000000000000" charset="-122"/>
                  <a:cs typeface="方正粗黑宋简体" panose="02000000000000000000" charset="-122"/>
                </a:rPr>
                <a:t>一一对应</a:t>
              </a:r>
            </a:p>
          </p:txBody>
        </p:sp>
      </p:grp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42806"/>
              </p:ext>
            </p:extLst>
          </p:nvPr>
        </p:nvGraphicFramePr>
        <p:xfrm>
          <a:off x="6514029" y="3099597"/>
          <a:ext cx="14366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5" imgW="672840" imgH="215640" progId="Equation.DSMT4">
                  <p:embed/>
                </p:oleObj>
              </mc:Choice>
              <mc:Fallback>
                <p:oleObj name="Equation" r:id="rId5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029" y="3099597"/>
                        <a:ext cx="14366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042139"/>
              </p:ext>
            </p:extLst>
          </p:nvPr>
        </p:nvGraphicFramePr>
        <p:xfrm>
          <a:off x="324263" y="2301253"/>
          <a:ext cx="4638675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文档" r:id="rId7" imgW="2380260" imgH="1379699" progId="Word.Document.12">
                  <p:embed/>
                </p:oleObj>
              </mc:Choice>
              <mc:Fallback>
                <p:oleObj name="文档" r:id="rId7" imgW="2380260" imgH="13796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263" y="2301253"/>
                        <a:ext cx="4638675" cy="23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3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环节二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en-US" dirty="0">
                <a:solidFill>
                  <a:srgbClr val="002060"/>
                </a:solidFill>
              </a:rPr>
              <a:t>一一对应，构建复数几何意义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962938" y="2518779"/>
            <a:ext cx="2660374" cy="2126110"/>
            <a:chOff x="4969565" y="2439264"/>
            <a:chExt cx="2660374" cy="2126110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4969565" y="3723861"/>
              <a:ext cx="2464905" cy="132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flipV="1">
              <a:off x="5512904" y="2623930"/>
              <a:ext cx="0" cy="19414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39000" y="3690731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31295" y="2439264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57935"/>
              </p:ext>
            </p:extLst>
          </p:nvPr>
        </p:nvGraphicFramePr>
        <p:xfrm>
          <a:off x="6422101" y="2787064"/>
          <a:ext cx="1219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101" y="2787064"/>
                        <a:ext cx="12192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6347791" y="3160643"/>
            <a:ext cx="0" cy="65929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512904" y="3160643"/>
            <a:ext cx="83488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2017" y="3696495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798" y="2975977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506277" y="3160643"/>
            <a:ext cx="841514" cy="642733"/>
          </a:xfrm>
          <a:prstGeom prst="straightConnector1">
            <a:avLst/>
          </a:prstGeom>
          <a:ln w="127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62048"/>
              </p:ext>
            </p:extLst>
          </p:nvPr>
        </p:nvGraphicFramePr>
        <p:xfrm>
          <a:off x="149225" y="857183"/>
          <a:ext cx="8794750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文档" r:id="rId5" imgW="4463023" imgH="944480" progId="Word.Document.12">
                  <p:embed/>
                </p:oleObj>
              </mc:Choice>
              <mc:Fallback>
                <p:oleObj name="文档" r:id="rId5" imgW="4463023" imgH="944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225" y="857183"/>
                        <a:ext cx="8794750" cy="184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9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环节二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en-US" dirty="0">
                <a:solidFill>
                  <a:srgbClr val="002060"/>
                </a:solidFill>
              </a:rPr>
              <a:t>一一对应，构建复数几何意义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962938" y="2518779"/>
            <a:ext cx="2660374" cy="2126110"/>
            <a:chOff x="4969565" y="2439264"/>
            <a:chExt cx="2660374" cy="2126110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4969565" y="3723861"/>
              <a:ext cx="2464905" cy="132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flipV="1">
              <a:off x="5512904" y="2623930"/>
              <a:ext cx="0" cy="19414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39000" y="3690731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31295" y="2439264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00053"/>
              </p:ext>
            </p:extLst>
          </p:nvPr>
        </p:nvGraphicFramePr>
        <p:xfrm>
          <a:off x="6422101" y="2787064"/>
          <a:ext cx="1219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101" y="2787064"/>
                        <a:ext cx="12192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6347791" y="3160643"/>
            <a:ext cx="0" cy="65929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512904" y="3160643"/>
            <a:ext cx="83488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2017" y="3696495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798" y="2975977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506277" y="3160643"/>
            <a:ext cx="841514" cy="642733"/>
          </a:xfrm>
          <a:prstGeom prst="straightConnector1">
            <a:avLst/>
          </a:prstGeom>
          <a:ln w="127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951622"/>
              </p:ext>
            </p:extLst>
          </p:nvPr>
        </p:nvGraphicFramePr>
        <p:xfrm>
          <a:off x="362158" y="650648"/>
          <a:ext cx="6230798" cy="113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0" name="文档" r:id="rId5" imgW="2481648" imgH="524791" progId="Word.Document.12">
                  <p:embed/>
                </p:oleObj>
              </mc:Choice>
              <mc:Fallback>
                <p:oleObj name="文档" r:id="rId5" imgW="2481648" imgH="5247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158" y="650648"/>
                        <a:ext cx="6230798" cy="113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943439"/>
              </p:ext>
            </p:extLst>
          </p:nvPr>
        </p:nvGraphicFramePr>
        <p:xfrm>
          <a:off x="254187" y="1494614"/>
          <a:ext cx="8229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文档" r:id="rId7" imgW="6152973" imgH="528764" progId="Word.Document.12">
                  <p:embed/>
                </p:oleObj>
              </mc:Choice>
              <mc:Fallback>
                <p:oleObj name="文档" r:id="rId7" imgW="6152973" imgH="5287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4187" y="1494614"/>
                        <a:ext cx="822960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64566"/>
              </p:ext>
            </p:extLst>
          </p:nvPr>
        </p:nvGraphicFramePr>
        <p:xfrm>
          <a:off x="188428" y="2161037"/>
          <a:ext cx="477451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文档" r:id="rId9" imgW="3287954" imgH="1329856" progId="Word.Document.12">
                  <p:embed/>
                </p:oleObj>
              </mc:Choice>
              <mc:Fallback>
                <p:oleObj name="文档" r:id="rId9" imgW="3287954" imgH="1329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428" y="2161037"/>
                        <a:ext cx="4774510" cy="179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038494"/>
              </p:ext>
            </p:extLst>
          </p:nvPr>
        </p:nvGraphicFramePr>
        <p:xfrm>
          <a:off x="2909888" y="3989388"/>
          <a:ext cx="42719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文档" r:id="rId11" imgW="3324541" imgH="904750" progId="Word.Document.12">
                  <p:embed/>
                </p:oleObj>
              </mc:Choice>
              <mc:Fallback>
                <p:oleObj name="文档" r:id="rId11" imgW="3324541" imgH="904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9888" y="3989388"/>
                        <a:ext cx="4271962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305350"/>
              </p:ext>
            </p:extLst>
          </p:nvPr>
        </p:nvGraphicFramePr>
        <p:xfrm>
          <a:off x="304800" y="3881161"/>
          <a:ext cx="280670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文档" r:id="rId13" imgW="1874542" imgH="904750" progId="Word.Document.12">
                  <p:embed/>
                </p:oleObj>
              </mc:Choice>
              <mc:Fallback>
                <p:oleObj name="文档" r:id="rId13" imgW="1874542" imgH="90475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1161"/>
                        <a:ext cx="2806700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4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3968528" y="108823"/>
            <a:ext cx="760571" cy="380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657552" y="108823"/>
            <a:ext cx="760571" cy="380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36" y="1853089"/>
            <a:ext cx="920591" cy="541496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8070533" y="2934653"/>
            <a:ext cx="57150" cy="57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983254" y="2952751"/>
            <a:ext cx="1070610" cy="13811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443" y="299085"/>
            <a:ext cx="3016091" cy="299275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071961" y="1140619"/>
            <a:ext cx="69533" cy="7762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7001351" y="1149668"/>
            <a:ext cx="1070610" cy="13811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8123873" y="1169194"/>
            <a:ext cx="5239" cy="89344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8113872" y="2097405"/>
            <a:ext cx="5239" cy="89344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04309" y="717233"/>
          <a:ext cx="1038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r:id="rId5" imgW="1384300" imgH="469900" progId="Equation.KSEE3">
                  <p:embed/>
                </p:oleObj>
              </mc:Choice>
              <mc:Fallback>
                <p:oleObj r:id="rId5" imgW="1384300" imgH="469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04309" y="717233"/>
                        <a:ext cx="10382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75734" y="2991802"/>
          <a:ext cx="1066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r:id="rId7" imgW="1422400" imgH="469900" progId="Equation.KSEE3">
                  <p:embed/>
                </p:oleObj>
              </mc:Choice>
              <mc:Fallback>
                <p:oleObj r:id="rId7" imgW="1422400" imgH="469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75734" y="2991802"/>
                        <a:ext cx="10668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接箭头连接符 18"/>
          <p:cNvCxnSpPr/>
          <p:nvPr/>
        </p:nvCxnSpPr>
        <p:spPr>
          <a:xfrm flipV="1">
            <a:off x="7002304" y="1197293"/>
            <a:ext cx="1098709" cy="88773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988017" y="2070735"/>
            <a:ext cx="1112996" cy="87344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57467"/>
              </p:ext>
            </p:extLst>
          </p:nvPr>
        </p:nvGraphicFramePr>
        <p:xfrm>
          <a:off x="-134232" y="82111"/>
          <a:ext cx="6902262" cy="192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Document" r:id="rId9" imgW="3495859" imgH="1100295" progId="Word.Document.8">
                  <p:embed/>
                </p:oleObj>
              </mc:Choice>
              <mc:Fallback>
                <p:oleObj name="Document" r:id="rId9" imgW="3495859" imgH="1100295" progId="Word.Document.8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4232" y="82111"/>
                        <a:ext cx="6902262" cy="192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9170"/>
              </p:ext>
            </p:extLst>
          </p:nvPr>
        </p:nvGraphicFramePr>
        <p:xfrm>
          <a:off x="390600" y="2146600"/>
          <a:ext cx="4338499" cy="157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文档" r:id="rId11" imgW="2882950" imgH="1049944" progId="Word.Document.12">
                  <p:embed/>
                </p:oleObj>
              </mc:Choice>
              <mc:Fallback>
                <p:oleObj name="文档" r:id="rId11" imgW="2882950" imgH="1049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0600" y="2146600"/>
                        <a:ext cx="4338499" cy="1576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91499"/>
              </p:ext>
            </p:extLst>
          </p:nvPr>
        </p:nvGraphicFramePr>
        <p:xfrm>
          <a:off x="261662" y="3475590"/>
          <a:ext cx="3992580" cy="157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文档" r:id="rId13" imgW="2666808" imgH="1049944" progId="Word.Document.12">
                  <p:embed/>
                </p:oleObj>
              </mc:Choice>
              <mc:Fallback>
                <p:oleObj name="文档" r:id="rId13" imgW="2666808" imgH="1049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1662" y="3475590"/>
                        <a:ext cx="3992580" cy="1573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04934"/>
              </p:ext>
            </p:extLst>
          </p:nvPr>
        </p:nvGraphicFramePr>
        <p:xfrm>
          <a:off x="4624344" y="3617991"/>
          <a:ext cx="1810849" cy="91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文档" r:id="rId15" imgW="1047562" imgH="526597" progId="Word.Document.12">
                  <p:embed/>
                </p:oleObj>
              </mc:Choice>
              <mc:Fallback>
                <p:oleObj name="文档" r:id="rId15" imgW="1047562" imgH="526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24344" y="3617991"/>
                        <a:ext cx="1810849" cy="91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3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5" grpId="0" animBg="1"/>
      <p:bldP spid="25" grpId="1" animBg="1"/>
      <p:bldP spid="11" grpId="0" bldLvl="0" animBg="1"/>
      <p:bldP spid="11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1658" y="2427343"/>
            <a:ext cx="912495" cy="797243"/>
          </a:xfrm>
        </p:spPr>
        <p:txBody>
          <a:bodyPr/>
          <a:lstStyle/>
          <a:p>
            <a:r>
              <a:rPr lang="zh-CN" altLang="en-US" dirty="0"/>
              <a:t>思考：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9809" y="2672695"/>
            <a:ext cx="7240429" cy="431959"/>
          </a:xfrm>
        </p:spPr>
        <p:txBody>
          <a:bodyPr>
            <a:normAutofit/>
          </a:bodyPr>
          <a:lstStyle/>
          <a:p>
            <a:r>
              <a:rPr lang="zh-CN" altLang="en-US" sz="1400" dirty="0">
                <a:solidFill>
                  <a:srgbClr val="0070C0"/>
                </a:solidFill>
              </a:rPr>
              <a:t>互为共轭复数的两个复数在复平面内对应的点有怎样的关系？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350690" y="3131157"/>
            <a:ext cx="1985010" cy="437674"/>
          </a:xfrm>
          <a:prstGeom prst="rect">
            <a:avLst/>
          </a:prstGeom>
          <a:gradFill>
            <a:gsLst>
              <a:gs pos="44000">
                <a:srgbClr val="9ABFC9"/>
              </a:gs>
              <a:gs pos="0">
                <a:srgbClr val="BCD4DB"/>
              </a:gs>
              <a:gs pos="100000">
                <a:srgbClr val="78A9B7"/>
              </a:gs>
            </a:gsLst>
            <a:lin scaled="1"/>
          </a:gra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兰米粗楷简体" panose="02000503000000000000" charset="-122"/>
                <a:ea typeface="兰米粗楷简体" panose="02000503000000000000" charset="-122"/>
              </a:rPr>
              <a:t>关于实轴对称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4826" y="392430"/>
            <a:ext cx="7880985" cy="807913"/>
          </a:xfrm>
          <a:prstGeom prst="rect">
            <a:avLst/>
          </a:prstGeom>
          <a:gradFill>
            <a:gsLst>
              <a:gs pos="44000">
                <a:srgbClr val="9ABFC9"/>
              </a:gs>
              <a:gs pos="0">
                <a:srgbClr val="BCD4DB"/>
              </a:gs>
              <a:gs pos="100000">
                <a:srgbClr val="78A9B7"/>
              </a:gs>
            </a:gsLst>
            <a:lin scaled="1"/>
          </a:gra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兰米粗楷简体" panose="02000503000000000000" charset="-122"/>
                <a:ea typeface="兰米粗楷简体" panose="02000503000000000000" charset="-122"/>
              </a:rPr>
              <a:t>实部相同，虚部互为相反数的两个复数互为</a:t>
            </a:r>
            <a:r>
              <a:rPr lang="zh-CN" altLang="en-US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兰米粗楷简体" panose="02000503000000000000" charset="-122"/>
                <a:ea typeface="兰米粗楷简体" panose="02000503000000000000" charset="-122"/>
              </a:rPr>
              <a:t>共轭复数</a:t>
            </a:r>
            <a:endParaRPr lang="en-US" altLang="zh-CN" sz="24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兰米粗楷简体" panose="02000503000000000000" charset="-122"/>
              <a:ea typeface="兰米粗楷简体" panose="02000503000000000000" charset="-122"/>
            </a:endParaRPr>
          </a:p>
          <a:p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虚部不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等于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两个共轭复数也叫做</a:t>
            </a:r>
            <a:r>
              <a:rPr lang="zh-CN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兰米粗楷简体" panose="02000503000000000000" charset="-122"/>
                <a:ea typeface="兰米粗楷简体" panose="02000503000000000000" charset="-122"/>
              </a:rPr>
              <a:t>共轭虚数</a:t>
            </a:r>
            <a:endParaRPr lang="zh-CN" altLang="en-US" sz="2400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兰米粗楷简体" panose="02000503000000000000" charset="-122"/>
              <a:ea typeface="兰米粗楷简体" panose="02000503000000000000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14192"/>
              </p:ext>
            </p:extLst>
          </p:nvPr>
        </p:nvGraphicFramePr>
        <p:xfrm>
          <a:off x="586685" y="1343509"/>
          <a:ext cx="6474260" cy="94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文档" r:id="rId3" imgW="3612943" imgH="528764" progId="Word.Document.12">
                  <p:embed/>
                </p:oleObj>
              </mc:Choice>
              <mc:Fallback>
                <p:oleObj name="文档" r:id="rId3" imgW="3612943" imgH="5287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685" y="1343509"/>
                        <a:ext cx="6474260" cy="94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13529"/>
              </p:ext>
            </p:extLst>
          </p:nvPr>
        </p:nvGraphicFramePr>
        <p:xfrm>
          <a:off x="1851784" y="3113235"/>
          <a:ext cx="1207909" cy="4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784" y="3113235"/>
                        <a:ext cx="1207909" cy="452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55163"/>
              </p:ext>
            </p:extLst>
          </p:nvPr>
        </p:nvGraphicFramePr>
        <p:xfrm>
          <a:off x="3812760" y="3047327"/>
          <a:ext cx="10731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7" imgW="406080" imgH="177480" progId="Equation.DSMT4">
                  <p:embed/>
                </p:oleObj>
              </mc:Choice>
              <mc:Fallback>
                <p:oleObj name="Equation" r:id="rId7" imgW="406080" imgH="17748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760" y="3047327"/>
                        <a:ext cx="107315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9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700"/>
              <a:t>看看你掌握了吗？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560935"/>
              </p:ext>
            </p:extLst>
          </p:nvPr>
        </p:nvGraphicFramePr>
        <p:xfrm>
          <a:off x="604838" y="852488"/>
          <a:ext cx="3954805" cy="165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文档" r:id="rId3" imgW="2963252" imgH="1240645" progId="Word.Document.12">
                  <p:embed/>
                </p:oleObj>
              </mc:Choice>
              <mc:Fallback>
                <p:oleObj name="文档" r:id="rId3" imgW="2963252" imgH="12406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838" y="852488"/>
                        <a:ext cx="3954805" cy="165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60" y="1107217"/>
            <a:ext cx="4677410" cy="344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直接箭头连接符 9"/>
          <p:cNvCxnSpPr/>
          <p:nvPr/>
        </p:nvCxnSpPr>
        <p:spPr>
          <a:xfrm flipV="1">
            <a:off x="5878985" y="2673427"/>
            <a:ext cx="542925" cy="26924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888510" y="2942667"/>
            <a:ext cx="108585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5336888" y="1856182"/>
            <a:ext cx="552450" cy="108839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888510" y="2942667"/>
            <a:ext cx="419100" cy="108585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869460" y="2940127"/>
            <a:ext cx="19050" cy="5810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928401"/>
              </p:ext>
            </p:extLst>
          </p:nvPr>
        </p:nvGraphicFramePr>
        <p:xfrm>
          <a:off x="569077" y="3521152"/>
          <a:ext cx="28098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文档" r:id="rId6" imgW="1935736" imgH="723800" progId="Word.Document.12">
                  <p:embed/>
                </p:oleObj>
              </mc:Choice>
              <mc:Fallback>
                <p:oleObj name="文档" r:id="rId6" imgW="1935736" imgH="72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9077" y="3521152"/>
                        <a:ext cx="2809875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01" y="2343420"/>
            <a:ext cx="920591" cy="5414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9077" y="3045973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altLang="zh-CN" dirty="0" smtClean="0"/>
              <a:t>(1)</a:t>
            </a:r>
            <a:r>
              <a:rPr lang="zh-CN" altLang="zh-CN" dirty="0" smtClean="0"/>
              <a:t>如右图所示：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9784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8" y="1712119"/>
            <a:ext cx="920591" cy="541496"/>
          </a:xfrm>
          <a:prstGeom prst="rect">
            <a:avLst/>
          </a:prstGeom>
        </p:spPr>
      </p:pic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07" y="4319807"/>
            <a:ext cx="823693" cy="823693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12272"/>
              </p:ext>
            </p:extLst>
          </p:nvPr>
        </p:nvGraphicFramePr>
        <p:xfrm>
          <a:off x="182769" y="2137535"/>
          <a:ext cx="6869113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文档" r:id="rId6" imgW="4575876" imgH="880912" progId="Word.Document.12">
                  <p:embed/>
                </p:oleObj>
              </mc:Choice>
              <mc:Fallback>
                <p:oleObj name="文档" r:id="rId6" imgW="4575876" imgH="880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769" y="2137535"/>
                        <a:ext cx="6869113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018827"/>
              </p:ext>
            </p:extLst>
          </p:nvPr>
        </p:nvGraphicFramePr>
        <p:xfrm>
          <a:off x="873401" y="3486978"/>
          <a:ext cx="5249104" cy="552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文档" r:id="rId8" imgW="3328324" imgH="356121" progId="Word.Document.12">
                  <p:embed/>
                </p:oleObj>
              </mc:Choice>
              <mc:Fallback>
                <p:oleObj name="文档" r:id="rId8" imgW="3328324" imgH="3561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3401" y="3486978"/>
                        <a:ext cx="5249104" cy="552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26379"/>
              </p:ext>
            </p:extLst>
          </p:nvPr>
        </p:nvGraphicFramePr>
        <p:xfrm>
          <a:off x="174223" y="300713"/>
          <a:ext cx="809307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文档" r:id="rId10" imgW="5229200" imgH="960372" progId="Word.Document.12">
                  <p:embed/>
                </p:oleObj>
              </mc:Choice>
              <mc:Fallback>
                <p:oleObj name="文档" r:id="rId10" imgW="5229200" imgH="960372" progId="Word.Document.12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23" y="300713"/>
                        <a:ext cx="809307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0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8" y="1712119"/>
            <a:ext cx="920591" cy="541496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16988"/>
              </p:ext>
            </p:extLst>
          </p:nvPr>
        </p:nvGraphicFramePr>
        <p:xfrm>
          <a:off x="223562" y="2095707"/>
          <a:ext cx="8264525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文档" r:id="rId4" imgW="5843608" imgH="1728235" progId="Word.Document.12">
                  <p:embed/>
                </p:oleObj>
              </mc:Choice>
              <mc:Fallback>
                <p:oleObj name="文档" r:id="rId4" imgW="5843608" imgH="1728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562" y="2095707"/>
                        <a:ext cx="8264525" cy="244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050210"/>
              </p:ext>
            </p:extLst>
          </p:nvPr>
        </p:nvGraphicFramePr>
        <p:xfrm>
          <a:off x="209274" y="223044"/>
          <a:ext cx="809307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文档" r:id="rId6" imgW="5229200" imgH="960372" progId="Word.Document.12">
                  <p:embed/>
                </p:oleObj>
              </mc:Choice>
              <mc:Fallback>
                <p:oleObj name="文档" r:id="rId6" imgW="5229200" imgH="960372" progId="Word.Document.12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74" y="223044"/>
                        <a:ext cx="809307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1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6482777" y="2253615"/>
            <a:ext cx="1127284" cy="1141095"/>
          </a:xfrm>
          <a:prstGeom prst="ellipse">
            <a:avLst/>
          </a:prstGeom>
          <a:noFill/>
          <a:ln w="34925">
            <a:solidFill>
              <a:schemeClr val="tx1"/>
            </a:solidFill>
            <a:prstDash val="lg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8" y="1712119"/>
            <a:ext cx="920591" cy="541496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628412"/>
              </p:ext>
            </p:extLst>
          </p:nvPr>
        </p:nvGraphicFramePr>
        <p:xfrm>
          <a:off x="426968" y="3054143"/>
          <a:ext cx="4727208" cy="16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文档" r:id="rId4" imgW="3030615" imgH="1049944" progId="Word.Document.12">
                  <p:embed/>
                </p:oleObj>
              </mc:Choice>
              <mc:Fallback>
                <p:oleObj name="文档" r:id="rId4" imgW="3030615" imgH="1049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968" y="3054143"/>
                        <a:ext cx="4727208" cy="16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023" y="1215651"/>
            <a:ext cx="3092768" cy="29294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38277" y="430202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zh-CN" dirty="0"/>
              <a:t>能否用文字语言表达同样的内容呢？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6088"/>
              </p:ext>
            </p:extLst>
          </p:nvPr>
        </p:nvGraphicFramePr>
        <p:xfrm>
          <a:off x="276709" y="2154133"/>
          <a:ext cx="4792094" cy="113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文档" r:id="rId7" imgW="3064995" imgH="723800" progId="Word.Document.12">
                  <p:embed/>
                </p:oleObj>
              </mc:Choice>
              <mc:Fallback>
                <p:oleObj name="文档" r:id="rId7" imgW="3064995" imgH="72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709" y="2154133"/>
                        <a:ext cx="4792094" cy="1132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92488"/>
              </p:ext>
            </p:extLst>
          </p:nvPr>
        </p:nvGraphicFramePr>
        <p:xfrm>
          <a:off x="215899" y="244475"/>
          <a:ext cx="8093213" cy="148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文档" r:id="rId9" imgW="5229200" imgH="960372" progId="Word.Document.12">
                  <p:embed/>
                </p:oleObj>
              </mc:Choice>
              <mc:Fallback>
                <p:oleObj name="文档" r:id="rId9" imgW="5229200" imgH="9603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899" y="244475"/>
                        <a:ext cx="8093213" cy="1489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0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环节一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zh-CN" dirty="0">
                <a:solidFill>
                  <a:srgbClr val="002060"/>
                </a:solidFill>
              </a:rPr>
              <a:t>创设情境，</a:t>
            </a:r>
            <a:r>
              <a:rPr lang="zh-CN" altLang="en-US" dirty="0">
                <a:solidFill>
                  <a:srgbClr val="002060"/>
                </a:solidFill>
              </a:rPr>
              <a:t>引入所学内容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3294314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上节课我们学习了“数系的扩充和复数的概念”，了解到人们对虚数的认识经过了漫长的历史，虽然 </a:t>
            </a:r>
            <a:r>
              <a:rPr lang="en-US" altLang="zh-CN" sz="1800" dirty="0"/>
              <a:t>1545</a:t>
            </a:r>
            <a:r>
              <a:rPr lang="zh-CN" altLang="en-US" sz="1800" dirty="0" smtClean="0"/>
              <a:t>年就出现</a:t>
            </a:r>
            <a:r>
              <a:rPr lang="zh-CN" altLang="en-US" sz="1800" dirty="0"/>
              <a:t>了负数开方问题</a:t>
            </a:r>
            <a:r>
              <a:rPr lang="en-US" altLang="zh-CN" sz="1800" dirty="0"/>
              <a:t>.</a:t>
            </a:r>
            <a:r>
              <a:rPr lang="zh-CN" altLang="en-US" sz="1800" dirty="0"/>
              <a:t>但是到了</a:t>
            </a:r>
            <a:r>
              <a:rPr lang="en-US" altLang="zh-CN" sz="1800" dirty="0"/>
              <a:t>1637</a:t>
            </a:r>
            <a:r>
              <a:rPr lang="zh-CN" altLang="en-US" sz="1800" dirty="0"/>
              <a:t>年</a:t>
            </a:r>
            <a:r>
              <a:rPr lang="en-US" altLang="zh-CN" sz="1800" dirty="0"/>
              <a:t>,</a:t>
            </a:r>
            <a:r>
              <a:rPr lang="zh-CN" altLang="en-US" sz="1800" dirty="0"/>
              <a:t>笛卡</a:t>
            </a:r>
            <a:r>
              <a:rPr lang="zh-CN" altLang="en-US" sz="1800" dirty="0" smtClean="0"/>
              <a:t>尔仍认为</a:t>
            </a:r>
            <a:r>
              <a:rPr lang="zh-CN" altLang="en-US" sz="1800" dirty="0"/>
              <a:t>负数开方是“不可思议的”</a:t>
            </a:r>
            <a:r>
              <a:rPr lang="en-US" altLang="zh-CN" sz="1800" dirty="0"/>
              <a:t>,</a:t>
            </a:r>
            <a:r>
              <a:rPr lang="zh-CN" altLang="en-US" sz="1800" dirty="0"/>
              <a:t>称这样的数为“虚数”</a:t>
            </a:r>
            <a:r>
              <a:rPr lang="en-US" altLang="zh-CN" sz="1800" dirty="0" smtClean="0"/>
              <a:t>(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imaginary number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，意思</a:t>
            </a:r>
            <a:r>
              <a:rPr lang="zh-CN" altLang="en-US" sz="1800" dirty="0"/>
              <a:t>是想象中的数</a:t>
            </a:r>
            <a:r>
              <a:rPr lang="en-US" altLang="zh-CN" sz="1800" dirty="0" smtClean="0"/>
              <a:t>.</a:t>
            </a:r>
          </a:p>
          <a:p>
            <a:r>
              <a:rPr lang="zh-CN" altLang="zh-CN" sz="1800" dirty="0"/>
              <a:t>正是因为虚数是如此的虚无缥缈，人们就想找到一些证据证明他的存在，于是纷纷寻找复数的直观</a:t>
            </a:r>
            <a:r>
              <a:rPr lang="zh-CN" altLang="zh-CN" sz="1800" dirty="0" smtClean="0"/>
              <a:t>表示。</a:t>
            </a:r>
            <a:r>
              <a:rPr lang="zh-CN" altLang="zh-CN" sz="1800" dirty="0"/>
              <a:t>而直到</a:t>
            </a:r>
            <a:r>
              <a:rPr lang="en-US" altLang="zh-CN" sz="1800" dirty="0"/>
              <a:t>1799</a:t>
            </a:r>
            <a:r>
              <a:rPr lang="zh-CN" altLang="zh-CN" sz="1800" dirty="0"/>
              <a:t>年高斯给出了复数的几何解释</a:t>
            </a:r>
            <a:r>
              <a:rPr lang="en-US" altLang="zh-CN" sz="1800" dirty="0"/>
              <a:t>,</a:t>
            </a:r>
            <a:r>
              <a:rPr lang="zh-CN" altLang="zh-CN" sz="1800" dirty="0"/>
              <a:t>并有了广泛应用</a:t>
            </a:r>
            <a:r>
              <a:rPr lang="en-US" altLang="zh-CN" sz="1800" dirty="0"/>
              <a:t>,</a:t>
            </a:r>
            <a:r>
              <a:rPr lang="zh-CN" altLang="zh-CN" sz="1800" dirty="0"/>
              <a:t>人们才接受了复数</a:t>
            </a:r>
            <a:r>
              <a:rPr lang="en-US" altLang="zh-CN" sz="1800" dirty="0"/>
              <a:t>.</a:t>
            </a:r>
            <a:r>
              <a:rPr lang="zh-CN" altLang="zh-CN" sz="1800" dirty="0"/>
              <a:t>你猜猜看</a:t>
            </a:r>
            <a:r>
              <a:rPr lang="en-US" altLang="zh-CN" sz="1800" dirty="0"/>
              <a:t>,</a:t>
            </a:r>
            <a:r>
              <a:rPr lang="zh-CN" altLang="zh-CN" sz="1800" dirty="0"/>
              <a:t>高斯是怎样给出复数的几何解释的</a:t>
            </a:r>
            <a:r>
              <a:rPr lang="en-US" altLang="zh-CN" sz="1800" dirty="0"/>
              <a:t>?</a:t>
            </a:r>
            <a:endParaRPr lang="zh-CN" altLang="zh-CN" sz="1800" dirty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993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5255895" y="1346835"/>
            <a:ext cx="2225993" cy="2226469"/>
          </a:xfrm>
          <a:prstGeom prst="ellipse">
            <a:avLst/>
          </a:prstGeom>
          <a:ln w="34925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8" y="1712119"/>
            <a:ext cx="920591" cy="541496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51647"/>
              </p:ext>
            </p:extLst>
          </p:nvPr>
        </p:nvGraphicFramePr>
        <p:xfrm>
          <a:off x="308458" y="2253615"/>
          <a:ext cx="4676775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文档" r:id="rId4" imgW="3030615" imgH="1248591" progId="Word.Document.12">
                  <p:embed/>
                </p:oleObj>
              </mc:Choice>
              <mc:Fallback>
                <p:oleObj name="文档" r:id="rId4" imgW="3030615" imgH="1248591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8" y="2253615"/>
                        <a:ext cx="4676775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椭圆 10"/>
          <p:cNvSpPr/>
          <p:nvPr/>
        </p:nvSpPr>
        <p:spPr>
          <a:xfrm>
            <a:off x="5805249" y="1889521"/>
            <a:ext cx="1127284" cy="1141095"/>
          </a:xfrm>
          <a:prstGeom prst="ellipse">
            <a:avLst/>
          </a:prstGeom>
          <a:solidFill>
            <a:srgbClr val="DBEEFE"/>
          </a:solidFill>
          <a:ln w="34925">
            <a:solidFill>
              <a:schemeClr val="tx1"/>
            </a:solidFill>
            <a:prstDash val="lg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94766"/>
              </p:ext>
            </p:extLst>
          </p:nvPr>
        </p:nvGraphicFramePr>
        <p:xfrm>
          <a:off x="268909" y="223044"/>
          <a:ext cx="809307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文档" r:id="rId6" imgW="5229200" imgH="960372" progId="Word.Document.12">
                  <p:embed/>
                </p:oleObj>
              </mc:Choice>
              <mc:Fallback>
                <p:oleObj name="文档" r:id="rId6" imgW="5229200" imgH="960372" progId="Word.Document.12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09" y="223044"/>
                        <a:ext cx="809307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11"/>
          <p:cNvSpPr txBox="1"/>
          <p:nvPr/>
        </p:nvSpPr>
        <p:spPr>
          <a:xfrm>
            <a:off x="241481" y="4095573"/>
            <a:ext cx="8385685" cy="807913"/>
          </a:xfrm>
          <a:prstGeom prst="rect">
            <a:avLst/>
          </a:prstGeom>
          <a:gradFill>
            <a:gsLst>
              <a:gs pos="44000">
                <a:srgbClr val="9ABFC9"/>
              </a:gs>
              <a:gs pos="0">
                <a:srgbClr val="BCD4DB"/>
              </a:gs>
              <a:gs pos="100000">
                <a:srgbClr val="78A9B7"/>
              </a:gs>
            </a:gsLst>
            <a:lin scaled="1"/>
          </a:gra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兰米粗楷简体" panose="02000503000000000000" charset="-122"/>
                <a:ea typeface="兰米粗楷简体" panose="02000503000000000000" charset="-122"/>
              </a:rPr>
              <a:t>所求的集合是以</a:t>
            </a:r>
            <a:r>
              <a:rPr lang="zh-CN" altLang="en-US" sz="2400" b="1" dirty="0" smtClean="0">
                <a:solidFill>
                  <a:schemeClr val="tx1"/>
                </a:solidFill>
                <a:latin typeface="兰米粗楷简体" panose="02000503000000000000" charset="-122"/>
                <a:ea typeface="兰米粗楷简体" panose="02000503000000000000" charset="-122"/>
              </a:rPr>
              <a:t>原点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兰米粗楷简体" panose="02000503000000000000" charset="-122"/>
                <a:cs typeface="Times New Roman" pitchFamily="18" charset="0"/>
              </a:rPr>
              <a:t>O</a:t>
            </a:r>
            <a:r>
              <a:rPr lang="zh-CN" altLang="en-US" sz="2400" b="1" dirty="0" smtClean="0">
                <a:solidFill>
                  <a:schemeClr val="tx1"/>
                </a:solidFill>
                <a:latin typeface="兰米粗楷简体" panose="02000503000000000000" charset="-122"/>
                <a:ea typeface="兰米粗楷简体" panose="02000503000000000000" charset="-122"/>
              </a:rPr>
              <a:t>为</a:t>
            </a:r>
            <a:r>
              <a:rPr lang="zh-CN" altLang="en-US" sz="2400" b="1" dirty="0">
                <a:solidFill>
                  <a:schemeClr val="tx1"/>
                </a:solidFill>
                <a:latin typeface="兰米粗楷简体" panose="02000503000000000000" charset="-122"/>
                <a:ea typeface="兰米粗楷简体" panose="02000503000000000000" charset="-122"/>
              </a:rPr>
              <a:t>圆心，以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兰米粗楷简体" panose="02000503000000000000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兰米粗楷简体" panose="02000503000000000000" charset="-122"/>
                <a:ea typeface="兰米粗楷简体" panose="02000503000000000000" charset="-122"/>
              </a:rPr>
              <a:t>及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兰米粗楷简体" panose="02000503000000000000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兰米粗楷简体" panose="02000503000000000000" charset="-122"/>
                <a:ea typeface="兰米粗楷简体" panose="02000503000000000000" charset="-122"/>
              </a:rPr>
              <a:t>为半径的两个圆所夹的圆环，但不包括圆环的边界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3201" y="836960"/>
            <a:ext cx="3092768" cy="29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0" grpId="0" bldLvl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3816" y="-134778"/>
            <a:ext cx="7886700" cy="994172"/>
          </a:xfrm>
        </p:spPr>
        <p:txBody>
          <a:bodyPr/>
          <a:lstStyle/>
          <a:p>
            <a:r>
              <a:rPr lang="zh-CN" altLang="en-US" sz="2400"/>
              <a:t>归纳总结</a:t>
            </a:r>
          </a:p>
        </p:txBody>
      </p:sp>
      <p:graphicFrame>
        <p:nvGraphicFramePr>
          <p:cNvPr id="4" name="对象 8224"/>
          <p:cNvGraphicFramePr/>
          <p:nvPr/>
        </p:nvGraphicFramePr>
        <p:xfrm>
          <a:off x="465297" y="605790"/>
          <a:ext cx="6470809" cy="2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r:id="rId3" imgW="7666355" imgH="2381250" progId="Word.Document.8">
                  <p:embed/>
                </p:oleObj>
              </mc:Choice>
              <mc:Fallback>
                <p:oleObj r:id="rId3" imgW="7666355" imgH="23812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297" y="605790"/>
                        <a:ext cx="6470809" cy="220694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文本框 8225"/>
          <p:cNvSpPr txBox="1"/>
          <p:nvPr/>
        </p:nvSpPr>
        <p:spPr>
          <a:xfrm>
            <a:off x="2246710" y="1747838"/>
            <a:ext cx="863203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实轴 </a:t>
            </a:r>
          </a:p>
        </p:txBody>
      </p:sp>
      <p:sp>
        <p:nvSpPr>
          <p:cNvPr id="8227" name="文本框 8226"/>
          <p:cNvSpPr txBox="1"/>
          <p:nvPr/>
        </p:nvSpPr>
        <p:spPr>
          <a:xfrm>
            <a:off x="3974307" y="1747838"/>
            <a:ext cx="1079897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虚轴 </a:t>
            </a:r>
          </a:p>
        </p:txBody>
      </p:sp>
      <p:sp>
        <p:nvSpPr>
          <p:cNvPr id="8228" name="文本框 8227"/>
          <p:cNvSpPr txBox="1"/>
          <p:nvPr/>
        </p:nvSpPr>
        <p:spPr>
          <a:xfrm>
            <a:off x="729139" y="2215754"/>
            <a:ext cx="864394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实数 </a:t>
            </a:r>
          </a:p>
        </p:txBody>
      </p:sp>
      <p:sp>
        <p:nvSpPr>
          <p:cNvPr id="8229" name="文本框 8228"/>
          <p:cNvSpPr txBox="1"/>
          <p:nvPr/>
        </p:nvSpPr>
        <p:spPr>
          <a:xfrm>
            <a:off x="2043351" y="2215754"/>
            <a:ext cx="917972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原点 </a:t>
            </a:r>
          </a:p>
        </p:txBody>
      </p:sp>
    </p:spTree>
    <p:extLst>
      <p:ext uri="{BB962C8B-B14F-4D97-AF65-F5344CB8AC3E}">
        <p14:creationId xmlns:p14="http://schemas.microsoft.com/office/powerpoint/2010/main" val="5750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/>
      <p:bldP spid="8227" grpId="0"/>
      <p:bldP spid="8228" grpId="0"/>
      <p:bldP spid="82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08142"/>
              </p:ext>
            </p:extLst>
          </p:nvPr>
        </p:nvGraphicFramePr>
        <p:xfrm>
          <a:off x="311377" y="517525"/>
          <a:ext cx="8513309" cy="431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文档" r:id="rId3" imgW="5298923" imgH="2684273" progId="Word.Document.12">
                  <p:embed/>
                </p:oleObj>
              </mc:Choice>
              <mc:Fallback>
                <p:oleObj name="文档" r:id="rId3" imgW="5298923" imgH="26842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377" y="517525"/>
                        <a:ext cx="8513309" cy="431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对象 67605"/>
          <p:cNvGraphicFramePr/>
          <p:nvPr>
            <p:extLst>
              <p:ext uri="{D42A27DB-BD31-4B8C-83A1-F6EECF244321}">
                <p14:modId xmlns:p14="http://schemas.microsoft.com/office/powerpoint/2010/main" val="3409932061"/>
              </p:ext>
            </p:extLst>
          </p:nvPr>
        </p:nvGraphicFramePr>
        <p:xfrm>
          <a:off x="4576763" y="1276782"/>
          <a:ext cx="1165860" cy="28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r:id="rId5" imgW="1400175" imgH="398145" progId="Word.Document.8">
                  <p:embed/>
                </p:oleObj>
              </mc:Choice>
              <mc:Fallback>
                <p:oleObj r:id="rId5" imgW="1400175" imgH="3981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6763" y="1276782"/>
                        <a:ext cx="1165860" cy="2867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7" name="对象 67606"/>
          <p:cNvGraphicFramePr/>
          <p:nvPr>
            <p:extLst>
              <p:ext uri="{D42A27DB-BD31-4B8C-83A1-F6EECF244321}">
                <p14:modId xmlns:p14="http://schemas.microsoft.com/office/powerpoint/2010/main" val="1574991209"/>
              </p:ext>
            </p:extLst>
          </p:nvPr>
        </p:nvGraphicFramePr>
        <p:xfrm>
          <a:off x="4319951" y="2005217"/>
          <a:ext cx="791051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r:id="rId7" imgW="941705" imgH="599440" progId="Word.Document.8">
                  <p:embed/>
                </p:oleObj>
              </mc:Choice>
              <mc:Fallback>
                <p:oleObj r:id="rId7" imgW="941705" imgH="5994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9951" y="2005217"/>
                        <a:ext cx="791051" cy="442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8" name="对象 67607"/>
          <p:cNvGraphicFramePr/>
          <p:nvPr>
            <p:extLst>
              <p:ext uri="{D42A27DB-BD31-4B8C-83A1-F6EECF244321}">
                <p14:modId xmlns:p14="http://schemas.microsoft.com/office/powerpoint/2010/main" val="2496931273"/>
              </p:ext>
            </p:extLst>
          </p:nvPr>
        </p:nvGraphicFramePr>
        <p:xfrm>
          <a:off x="5018812" y="2038442"/>
          <a:ext cx="1056323" cy="29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r:id="rId9" imgW="1257935" imgH="398145" progId="Word.Document.8">
                  <p:embed/>
                </p:oleObj>
              </mc:Choice>
              <mc:Fallback>
                <p:oleObj r:id="rId9" imgW="1257935" imgH="3981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8812" y="2038442"/>
                        <a:ext cx="1056323" cy="2976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9" name="对象 67608"/>
          <p:cNvGraphicFramePr/>
          <p:nvPr>
            <p:extLst>
              <p:ext uri="{D42A27DB-BD31-4B8C-83A1-F6EECF244321}">
                <p14:modId xmlns:p14="http://schemas.microsoft.com/office/powerpoint/2010/main" val="3640825790"/>
              </p:ext>
            </p:extLst>
          </p:nvPr>
        </p:nvGraphicFramePr>
        <p:xfrm>
          <a:off x="5598772" y="4005739"/>
          <a:ext cx="1189196" cy="44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r:id="rId11" imgW="1412875" imgH="599440" progId="Word.Document.8">
                  <p:embed/>
                </p:oleObj>
              </mc:Choice>
              <mc:Fallback>
                <p:oleObj r:id="rId11" imgW="1412875" imgH="5994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98772" y="4005739"/>
                        <a:ext cx="1189196" cy="44434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08115"/>
              </p:ext>
            </p:extLst>
          </p:nvPr>
        </p:nvGraphicFramePr>
        <p:xfrm>
          <a:off x="-62843" y="509587"/>
          <a:ext cx="9105243" cy="313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文档" r:id="rId3" imgW="4139329" imgH="1424124" progId="Word.Document.12">
                  <p:embed/>
                </p:oleObj>
              </mc:Choice>
              <mc:Fallback>
                <p:oleObj name="文档" r:id="rId3" imgW="4139329" imgH="1424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2843" y="509587"/>
                        <a:ext cx="9105243" cy="313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7" name="文本框 8226"/>
          <p:cNvSpPr txBox="1"/>
          <p:nvPr/>
        </p:nvSpPr>
        <p:spPr>
          <a:xfrm>
            <a:off x="2595030" y="1305877"/>
            <a:ext cx="1079897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相同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62834" y="1305877"/>
            <a:ext cx="1950720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互为相反数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194" y="2050256"/>
            <a:ext cx="337185" cy="451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510" y="2792187"/>
            <a:ext cx="1016318" cy="451485"/>
          </a:xfrm>
          <a:prstGeom prst="rect">
            <a:avLst/>
          </a:prstGeom>
        </p:spPr>
      </p:pic>
      <p:sp>
        <p:nvSpPr>
          <p:cNvPr id="8" name="文本框 2"/>
          <p:cNvSpPr txBox="1"/>
          <p:nvPr/>
        </p:nvSpPr>
        <p:spPr>
          <a:xfrm>
            <a:off x="1619670" y="2177823"/>
            <a:ext cx="1950720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共轭复数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97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7" grpId="0"/>
      <p:bldP spid="8227" grpId="1"/>
      <p:bldP spid="3" grpId="0"/>
      <p:bldP spid="3" grpId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环节一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zh-CN" dirty="0">
                <a:solidFill>
                  <a:srgbClr val="002060"/>
                </a:solidFill>
              </a:rPr>
              <a:t>创设情境，</a:t>
            </a:r>
            <a:r>
              <a:rPr lang="zh-CN" altLang="en-US" dirty="0">
                <a:solidFill>
                  <a:srgbClr val="002060"/>
                </a:solidFill>
              </a:rPr>
              <a:t>引入所学内容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3294314"/>
          </a:xfrm>
        </p:spPr>
        <p:txBody>
          <a:bodyPr>
            <a:normAutofit/>
          </a:bodyPr>
          <a:lstStyle/>
          <a:p>
            <a:pPr fontAlgn="ctr"/>
            <a:r>
              <a:rPr lang="zh-CN" altLang="zh-CN" sz="1800" dirty="0"/>
              <a:t>其实我们人类研究新问题</a:t>
            </a:r>
            <a:r>
              <a:rPr lang="en-US" altLang="zh-CN" sz="1800" dirty="0"/>
              <a:t>,</a:t>
            </a:r>
            <a:r>
              <a:rPr lang="zh-CN" altLang="zh-CN" sz="1800" dirty="0"/>
              <a:t>研究未知问题的一个最</a:t>
            </a:r>
            <a:r>
              <a:rPr lang="zh-CN" altLang="zh-CN" sz="1800" dirty="0" smtClean="0"/>
              <a:t>基本</a:t>
            </a:r>
            <a:r>
              <a:rPr lang="zh-CN" altLang="en-US" sz="1800" dirty="0" smtClean="0"/>
              <a:t>的</a:t>
            </a:r>
            <a:r>
              <a:rPr lang="zh-CN" altLang="zh-CN" sz="1800" dirty="0" smtClean="0"/>
              <a:t>方法</a:t>
            </a:r>
            <a:r>
              <a:rPr lang="en-US" altLang="zh-CN" sz="1800" dirty="0"/>
              <a:t>,</a:t>
            </a:r>
            <a:r>
              <a:rPr lang="zh-CN" altLang="zh-CN" sz="1800" dirty="0"/>
              <a:t>就是</a:t>
            </a:r>
            <a:r>
              <a:rPr lang="en-US" altLang="zh-CN" sz="1800" dirty="0"/>
              <a:t>“</a:t>
            </a:r>
            <a:r>
              <a:rPr lang="zh-CN" altLang="zh-CN" sz="1800" dirty="0"/>
              <a:t>利用已知研究未知</a:t>
            </a:r>
            <a:r>
              <a:rPr lang="en-US" altLang="zh-CN" sz="1800" dirty="0"/>
              <a:t>”.</a:t>
            </a:r>
            <a:r>
              <a:rPr lang="zh-CN" altLang="zh-CN" sz="1800" dirty="0"/>
              <a:t>我们已经知道</a:t>
            </a:r>
            <a:r>
              <a:rPr lang="en-US" altLang="zh-CN" sz="1800" dirty="0"/>
              <a:t>,</a:t>
            </a:r>
            <a:r>
              <a:rPr lang="zh-CN" altLang="zh-CN" sz="1800" dirty="0"/>
              <a:t>复数是由实数扩充得来的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那么</a:t>
            </a:r>
            <a:r>
              <a:rPr lang="zh-CN" altLang="zh-CN" sz="1800" dirty="0" smtClean="0"/>
              <a:t>能不能</a:t>
            </a:r>
            <a:r>
              <a:rPr lang="zh-CN" altLang="zh-CN" sz="1800" dirty="0"/>
              <a:t>类比实数的几何意义来研究呢</a:t>
            </a:r>
            <a:r>
              <a:rPr lang="en-US" altLang="zh-CN" sz="1800" dirty="0"/>
              <a:t>?</a:t>
            </a:r>
            <a:endParaRPr lang="zh-CN" altLang="zh-CN" sz="1800" dirty="0"/>
          </a:p>
          <a:p>
            <a:endParaRPr lang="zh-CN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810833" y="2088910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任务一：请大家</a:t>
            </a:r>
            <a:r>
              <a:rPr lang="zh-CN" altLang="en-US" dirty="0" smtClean="0"/>
              <a:t>回忆一下实</a:t>
            </a:r>
            <a:r>
              <a:rPr lang="zh-CN" altLang="en-US" dirty="0"/>
              <a:t>数的几何</a:t>
            </a:r>
            <a:r>
              <a:rPr lang="zh-CN" altLang="en-US" dirty="0" smtClean="0"/>
              <a:t>意义是什么呢？</a:t>
            </a:r>
            <a:endParaRPr lang="en-US" altLang="zh-CN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35086" y="2954792"/>
            <a:ext cx="3505200" cy="61214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651513" y="3160644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78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2060"/>
                </a:solidFill>
              </a:rPr>
              <a:t>环节一</a:t>
            </a:r>
            <a:r>
              <a:rPr lang="en-US" altLang="zh-CN" dirty="0" smtClean="0">
                <a:solidFill>
                  <a:srgbClr val="002060"/>
                </a:solidFill>
              </a:rPr>
              <a:t>:</a:t>
            </a:r>
            <a:r>
              <a:rPr lang="zh-CN" altLang="zh-CN" dirty="0">
                <a:solidFill>
                  <a:srgbClr val="002060"/>
                </a:solidFill>
              </a:rPr>
              <a:t>创设情境，</a:t>
            </a:r>
            <a:r>
              <a:rPr lang="zh-CN" altLang="en-US" dirty="0">
                <a:solidFill>
                  <a:srgbClr val="002060"/>
                </a:solidFill>
              </a:rPr>
              <a:t>引入所学</a:t>
            </a:r>
            <a:r>
              <a:rPr lang="zh-CN" altLang="en-US" dirty="0" smtClean="0">
                <a:solidFill>
                  <a:srgbClr val="002060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1800" spc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任务二：请大家</a:t>
            </a:r>
            <a:r>
              <a:rPr lang="zh-CN" altLang="en-US" sz="1800" spc="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回忆以下实数</a:t>
            </a:r>
            <a:r>
              <a:rPr lang="zh-CN" altLang="en-US" sz="1800" spc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与复数之间的</a:t>
            </a:r>
            <a:r>
              <a:rPr lang="zh-CN" altLang="en-US" sz="1800" spc="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关系是什么？</a:t>
            </a:r>
            <a:endParaRPr lang="zh-CN" altLang="en-US" sz="1800" spc="0" dirty="0">
              <a:solidFill>
                <a:srgbClr val="000000"/>
              </a:solidFill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293035"/>
              </p:ext>
            </p:extLst>
          </p:nvPr>
        </p:nvGraphicFramePr>
        <p:xfrm>
          <a:off x="1614696" y="1488869"/>
          <a:ext cx="5772444" cy="80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文档" r:id="rId3" imgW="3809292" imgH="530570" progId="Word.Document.12">
                  <p:embed/>
                </p:oleObj>
              </mc:Choice>
              <mc:Fallback>
                <p:oleObj name="文档" r:id="rId3" imgW="3809292" imgH="5305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4696" y="1488869"/>
                        <a:ext cx="5772444" cy="803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16516"/>
              </p:ext>
            </p:extLst>
          </p:nvPr>
        </p:nvGraphicFramePr>
        <p:xfrm>
          <a:off x="2797244" y="2529093"/>
          <a:ext cx="3050277" cy="62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文档" r:id="rId5" imgW="1742643" imgH="357927" progId="Word.Document.12">
                  <p:embed/>
                </p:oleObj>
              </mc:Choice>
              <mc:Fallback>
                <p:oleObj name="文档" r:id="rId5" imgW="1742643" imgH="3579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97244" y="2529093"/>
                        <a:ext cx="3050277" cy="626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4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785" y="33246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</a:rPr>
              <a:t>环节二</a:t>
            </a:r>
            <a:r>
              <a:rPr lang="en-US" altLang="zh-CN" sz="1600" dirty="0">
                <a:solidFill>
                  <a:srgbClr val="002060"/>
                </a:solidFill>
              </a:rPr>
              <a:t>:</a:t>
            </a:r>
            <a:r>
              <a:rPr lang="zh-CN" altLang="en-US" sz="1600" dirty="0">
                <a:solidFill>
                  <a:srgbClr val="002060"/>
                </a:solidFill>
              </a:rPr>
              <a:t>一一对应，构建复数几何意义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1800" spc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任务三：类比实数</a:t>
            </a:r>
            <a:r>
              <a:rPr lang="zh-CN" altLang="en-US" sz="1800" spc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，探究</a:t>
            </a:r>
            <a:r>
              <a:rPr lang="zh-CN" altLang="zh-CN" sz="1800" spc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复数</a:t>
            </a:r>
            <a:r>
              <a:rPr lang="zh-CN" altLang="zh-CN" sz="1800" spc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是否能也用点来表示</a:t>
            </a:r>
            <a:r>
              <a:rPr lang="zh-CN" altLang="en-US" sz="1800" spc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？如果可以的话</a:t>
            </a:r>
            <a:r>
              <a:rPr lang="zh-CN" altLang="en-US" sz="1800" spc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，该怎么</a:t>
            </a:r>
            <a:r>
              <a:rPr lang="zh-CN" altLang="en-US" sz="1800" spc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表示呢？</a:t>
            </a:r>
            <a:endParaRPr lang="en-US" altLang="zh-CN" sz="1800" spc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874640"/>
              </p:ext>
            </p:extLst>
          </p:nvPr>
        </p:nvGraphicFramePr>
        <p:xfrm>
          <a:off x="755929" y="1832733"/>
          <a:ext cx="5446088" cy="71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文档" r:id="rId3" imgW="3990436" imgH="526597" progId="Word.Document.12">
                  <p:embed/>
                </p:oleObj>
              </mc:Choice>
              <mc:Fallback>
                <p:oleObj name="文档" r:id="rId3" imgW="3990436" imgH="526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929" y="1832733"/>
                        <a:ext cx="5446088" cy="718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783565"/>
              </p:ext>
            </p:extLst>
          </p:nvPr>
        </p:nvGraphicFramePr>
        <p:xfrm>
          <a:off x="760025" y="2364168"/>
          <a:ext cx="3679455" cy="75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文档" r:id="rId5" imgW="2573928" imgH="526597" progId="Word.Document.12">
                  <p:embed/>
                </p:oleObj>
              </mc:Choice>
              <mc:Fallback>
                <p:oleObj name="文档" r:id="rId5" imgW="2573928" imgH="526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025" y="2364168"/>
                        <a:ext cx="3679455" cy="75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74198"/>
              </p:ext>
            </p:extLst>
          </p:nvPr>
        </p:nvGraphicFramePr>
        <p:xfrm>
          <a:off x="767390" y="2924987"/>
          <a:ext cx="5591995" cy="71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文档" r:id="rId7" imgW="4104413" imgH="526597" progId="Word.Document.12">
                  <p:embed/>
                </p:oleObj>
              </mc:Choice>
              <mc:Fallback>
                <p:oleObj name="文档" r:id="rId7" imgW="4104413" imgH="526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390" y="2924987"/>
                        <a:ext cx="5591995" cy="717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14676"/>
              </p:ext>
            </p:extLst>
          </p:nvPr>
        </p:nvGraphicFramePr>
        <p:xfrm>
          <a:off x="786614" y="3602932"/>
          <a:ext cx="483561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文档" r:id="rId9" imgW="3419041" imgH="356121" progId="Word.Document.12">
                  <p:embed/>
                </p:oleObj>
              </mc:Choice>
              <mc:Fallback>
                <p:oleObj name="文档" r:id="rId9" imgW="3419041" imgH="3561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6614" y="3602932"/>
                        <a:ext cx="483561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39924"/>
              </p:ext>
            </p:extLst>
          </p:nvPr>
        </p:nvGraphicFramePr>
        <p:xfrm>
          <a:off x="832817" y="1469333"/>
          <a:ext cx="2231267" cy="51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文档" r:id="rId11" imgW="1536116" imgH="356844" progId="Word.Document.12">
                  <p:embed/>
                </p:oleObj>
              </mc:Choice>
              <mc:Fallback>
                <p:oleObj name="文档" r:id="rId11" imgW="1536116" imgH="3568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2817" y="1469333"/>
                        <a:ext cx="2231267" cy="51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8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78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环节二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en-US" dirty="0">
                <a:solidFill>
                  <a:srgbClr val="002060"/>
                </a:solidFill>
              </a:rPr>
              <a:t>一一对应，构建复数几何意义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52638"/>
              </p:ext>
            </p:extLst>
          </p:nvPr>
        </p:nvGraphicFramePr>
        <p:xfrm>
          <a:off x="6397486" y="2882081"/>
          <a:ext cx="7588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3" imgW="355292" imgH="203024" progId="Equation.DSMT4">
                  <p:embed/>
                </p:oleObj>
              </mc:Choice>
              <mc:Fallback>
                <p:oleObj name="Equation" r:id="rId3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486" y="2882081"/>
                        <a:ext cx="7588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4962938" y="2518779"/>
            <a:ext cx="2660374" cy="2126110"/>
            <a:chOff x="4969565" y="2439264"/>
            <a:chExt cx="2660374" cy="2126110"/>
          </a:xfrm>
        </p:grpSpPr>
        <p:cxnSp>
          <p:nvCxnSpPr>
            <p:cNvPr id="13" name="直接箭头连接符 12"/>
            <p:cNvCxnSpPr/>
            <p:nvPr/>
          </p:nvCxnSpPr>
          <p:spPr>
            <a:xfrm flipV="1">
              <a:off x="4969565" y="3723861"/>
              <a:ext cx="2464905" cy="132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5512904" y="2623930"/>
              <a:ext cx="0" cy="19414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239000" y="3690731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31295" y="2439264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6347791" y="3160643"/>
            <a:ext cx="0" cy="659297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512904" y="3160643"/>
            <a:ext cx="834887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02017" y="3696495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798" y="2975977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18040" y="3803376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61156" y="1539069"/>
            <a:ext cx="2745732" cy="1389449"/>
            <a:chOff x="2461156" y="1539069"/>
            <a:chExt cx="2745732" cy="1389449"/>
          </a:xfrm>
        </p:grpSpPr>
        <p:sp>
          <p:nvSpPr>
            <p:cNvPr id="33" name="文本框 2"/>
            <p:cNvSpPr txBox="1">
              <a:spLocks noChangeArrowheads="1"/>
            </p:cNvSpPr>
            <p:nvPr/>
          </p:nvSpPr>
          <p:spPr bwMode="auto">
            <a:xfrm>
              <a:off x="2461156" y="1539069"/>
              <a:ext cx="1602717" cy="43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z</a:t>
              </a:r>
              <a:r>
                <a:rPr lang="en-US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=</a:t>
              </a:r>
              <a:r>
                <a:rPr lang="en-US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b="1" i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en-US" b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+</a:t>
              </a:r>
              <a:r>
                <a:rPr lang="en-US" b="1" i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en-US" b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i</a:t>
              </a:r>
              <a:endParaRPr lang="zh-CN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>
            <a:xfrm>
              <a:off x="3227328" y="2050517"/>
              <a:ext cx="836546" cy="87800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7" name="文本框 2"/>
            <p:cNvSpPr txBox="1">
              <a:spLocks noChangeArrowheads="1"/>
            </p:cNvSpPr>
            <p:nvPr/>
          </p:nvSpPr>
          <p:spPr bwMode="auto">
            <a:xfrm>
              <a:off x="3789187" y="2212295"/>
              <a:ext cx="1417701" cy="32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zh-CN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对应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4759" y="2015938"/>
            <a:ext cx="1720767" cy="878001"/>
            <a:chOff x="894759" y="2015938"/>
            <a:chExt cx="1720767" cy="878001"/>
          </a:xfrm>
        </p:grpSpPr>
        <p:cxnSp>
          <p:nvCxnSpPr>
            <p:cNvPr id="32" name="直接箭头连接符 31"/>
            <p:cNvCxnSpPr/>
            <p:nvPr/>
          </p:nvCxnSpPr>
          <p:spPr>
            <a:xfrm flipH="1">
              <a:off x="1729037" y="2015938"/>
              <a:ext cx="886489" cy="87800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2"/>
            <p:cNvSpPr txBox="1">
              <a:spLocks noChangeArrowheads="1"/>
            </p:cNvSpPr>
            <p:nvPr/>
          </p:nvSpPr>
          <p:spPr bwMode="auto">
            <a:xfrm>
              <a:off x="894759" y="2240347"/>
              <a:ext cx="1396135" cy="315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zh-CN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对应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94761" y="2927600"/>
            <a:ext cx="4312127" cy="842646"/>
            <a:chOff x="894761" y="2927600"/>
            <a:chExt cx="4312127" cy="842646"/>
          </a:xfrm>
        </p:grpSpPr>
        <p:sp>
          <p:nvSpPr>
            <p:cNvPr id="35" name="文本框 2"/>
            <p:cNvSpPr txBox="1">
              <a:spLocks noChangeArrowheads="1"/>
            </p:cNvSpPr>
            <p:nvPr/>
          </p:nvSpPr>
          <p:spPr bwMode="auto">
            <a:xfrm>
              <a:off x="894761" y="2927600"/>
              <a:ext cx="1189552" cy="43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Z</a:t>
              </a:r>
              <a:r>
                <a:rPr lang="en-US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en-US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en-US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, </a:t>
              </a:r>
              <a:r>
                <a:rPr lang="en-US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en-US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)</a:t>
              </a:r>
              <a:endParaRPr lang="zh-CN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36" name="直接箭头连接符 35"/>
            <p:cNvCxnSpPr/>
            <p:nvPr/>
          </p:nvCxnSpPr>
          <p:spPr>
            <a:xfrm>
              <a:off x="2086583" y="3166035"/>
              <a:ext cx="149375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9" name="文本框 2"/>
            <p:cNvSpPr txBox="1">
              <a:spLocks noChangeArrowheads="1"/>
            </p:cNvSpPr>
            <p:nvPr/>
          </p:nvSpPr>
          <p:spPr bwMode="auto">
            <a:xfrm>
              <a:off x="2263300" y="3361634"/>
              <a:ext cx="1498289" cy="40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zh-CN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对应</a:t>
              </a:r>
            </a:p>
          </p:txBody>
        </p:sp>
        <p:sp>
          <p:nvSpPr>
            <p:cNvPr id="31" name="文本框 2"/>
            <p:cNvSpPr txBox="1">
              <a:spLocks noChangeArrowheads="1"/>
            </p:cNvSpPr>
            <p:nvPr/>
          </p:nvSpPr>
          <p:spPr bwMode="auto">
            <a:xfrm>
              <a:off x="3580334" y="2968854"/>
              <a:ext cx="1626554" cy="43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en-US" b="1" kern="100" dirty="0">
                  <a:solidFill>
                    <a:srgbClr val="FF0000"/>
                  </a:solidFill>
                  <a:latin typeface="Times New Roman" panose="02020603050405020304" pitchFamily="18" charset="0"/>
                  <a:cs typeface="宋体" panose="02010600030101010101" pitchFamily="2" charset="-122"/>
                </a:rPr>
                <a:t>有序数对</a:t>
              </a:r>
              <a:r>
                <a:rPr lang="en-US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en-US" b="1" i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en-US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, </a:t>
              </a:r>
              <a:r>
                <a:rPr lang="en-US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en-US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)</a:t>
              </a:r>
              <a:endParaRPr lang="zh-CN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6314639" y="3140766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6284" y="774606"/>
            <a:ext cx="7464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构建这样的平面直角坐标系，使得坐标系中的点的横坐标表示复数的实部，纵坐标表示复数的虚部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78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环节二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en-US" dirty="0">
                <a:solidFill>
                  <a:srgbClr val="002060"/>
                </a:solidFill>
              </a:rPr>
              <a:t>一一对应，构建复数几何意义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962938" y="2518779"/>
            <a:ext cx="2660374" cy="2126110"/>
            <a:chOff x="4969565" y="2439264"/>
            <a:chExt cx="2660374" cy="2126110"/>
          </a:xfrm>
        </p:grpSpPr>
        <p:cxnSp>
          <p:nvCxnSpPr>
            <p:cNvPr id="13" name="直接箭头连接符 12"/>
            <p:cNvCxnSpPr/>
            <p:nvPr/>
          </p:nvCxnSpPr>
          <p:spPr>
            <a:xfrm flipV="1">
              <a:off x="4969565" y="3723861"/>
              <a:ext cx="2464905" cy="132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5512904" y="2623930"/>
              <a:ext cx="0" cy="19414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239000" y="3690731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31295" y="2439264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61529"/>
              </p:ext>
            </p:extLst>
          </p:nvPr>
        </p:nvGraphicFramePr>
        <p:xfrm>
          <a:off x="6352355" y="2888111"/>
          <a:ext cx="1219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355" y="2888111"/>
                        <a:ext cx="12192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/>
          <p:nvPr/>
        </p:nvCxnSpPr>
        <p:spPr>
          <a:xfrm>
            <a:off x="6347791" y="3160643"/>
            <a:ext cx="0" cy="659297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512904" y="3160643"/>
            <a:ext cx="834887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02017" y="3696495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798" y="2975977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18040" y="3803376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76688"/>
              </p:ext>
            </p:extLst>
          </p:nvPr>
        </p:nvGraphicFramePr>
        <p:xfrm>
          <a:off x="698500" y="865188"/>
          <a:ext cx="71993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文档" r:id="rId5" imgW="3795812" imgH="358288" progId="Word.Document.12">
                  <p:embed/>
                </p:oleObj>
              </mc:Choice>
              <mc:Fallback>
                <p:oleObj name="文档" r:id="rId5" imgW="3795812" imgH="358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500" y="865188"/>
                        <a:ext cx="7199313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4194"/>
              </p:ext>
            </p:extLst>
          </p:nvPr>
        </p:nvGraphicFramePr>
        <p:xfrm>
          <a:off x="636793" y="1971746"/>
          <a:ext cx="4587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文档" r:id="rId7" imgW="1998058" imgH="880912" progId="Word.Document.12">
                  <p:embed/>
                </p:oleObj>
              </mc:Choice>
              <mc:Fallback>
                <p:oleObj name="文档" r:id="rId7" imgW="1998058" imgH="880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6793" y="1971746"/>
                        <a:ext cx="4587875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本框 3"/>
          <p:cNvSpPr txBox="1"/>
          <p:nvPr/>
        </p:nvSpPr>
        <p:spPr>
          <a:xfrm>
            <a:off x="7548365" y="3630735"/>
            <a:ext cx="791051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实轴</a:t>
            </a:r>
          </a:p>
        </p:txBody>
      </p:sp>
      <p:sp>
        <p:nvSpPr>
          <p:cNvPr id="41" name="文本框 4"/>
          <p:cNvSpPr txBox="1"/>
          <p:nvPr/>
        </p:nvSpPr>
        <p:spPr>
          <a:xfrm>
            <a:off x="5213453" y="2330027"/>
            <a:ext cx="791051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虚轴</a:t>
            </a:r>
          </a:p>
        </p:txBody>
      </p:sp>
      <p:sp>
        <p:nvSpPr>
          <p:cNvPr id="42" name="内容占位符 2"/>
          <p:cNvSpPr>
            <a:spLocks noGrp="1"/>
          </p:cNvSpPr>
          <p:nvPr/>
        </p:nvSpPr>
        <p:spPr>
          <a:xfrm>
            <a:off x="5659995" y="4083869"/>
            <a:ext cx="2877979" cy="490538"/>
          </a:xfrm>
          <a:prstGeom prst="rect">
            <a:avLst/>
          </a:prstGeom>
          <a:noFill/>
          <a:ln w="9525">
            <a:noFill/>
          </a:ln>
        </p:spPr>
        <p:txBody>
          <a:bodyPr vert="horz" lIns="68580" tIns="34290" rIns="68580" bIns="3429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实轴上的点都表示</a:t>
            </a:r>
            <a:r>
              <a:rPr lang="zh-CN" altLang="en-US" sz="1800" dirty="0">
                <a:solidFill>
                  <a:srgbClr val="FF0000"/>
                </a:solidFill>
              </a:rPr>
              <a:t>实数</a:t>
            </a:r>
            <a:r>
              <a:rPr lang="en-US" altLang="zh-CN" sz="1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3" name="内容占位符 2"/>
          <p:cNvSpPr>
            <a:spLocks noGrp="1"/>
          </p:cNvSpPr>
          <p:nvPr/>
        </p:nvSpPr>
        <p:spPr>
          <a:xfrm>
            <a:off x="3865727" y="2888111"/>
            <a:ext cx="1347726" cy="490538"/>
          </a:xfrm>
          <a:prstGeom prst="rect">
            <a:avLst/>
          </a:prstGeom>
          <a:noFill/>
          <a:ln w="9525">
            <a:noFill/>
          </a:ln>
        </p:spPr>
        <p:txBody>
          <a:bodyPr vert="horz" lIns="68580" tIns="34290" rIns="68580" bIns="3429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除原点外，虚轴上的点都表示</a:t>
            </a:r>
            <a:r>
              <a:rPr lang="zh-CN" altLang="en-US" sz="1800" dirty="0">
                <a:solidFill>
                  <a:srgbClr val="FF0000"/>
                </a:solidFill>
              </a:rPr>
              <a:t>纯虚数</a:t>
            </a:r>
            <a:r>
              <a:rPr lang="en-US" altLang="zh-CN" sz="1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内容占位符 2"/>
          <p:cNvSpPr>
            <a:spLocks noGrp="1"/>
          </p:cNvSpPr>
          <p:nvPr/>
        </p:nvSpPr>
        <p:spPr>
          <a:xfrm>
            <a:off x="7082498" y="2439966"/>
            <a:ext cx="861392" cy="261381"/>
          </a:xfrm>
          <a:prstGeom prst="rect">
            <a:avLst/>
          </a:prstGeom>
          <a:noFill/>
          <a:ln w="9525">
            <a:noFill/>
          </a:ln>
        </p:spPr>
        <p:txBody>
          <a:bodyPr vert="horz" lIns="68580" tIns="34290" rIns="68580" bIns="3429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 smtClean="0">
                <a:solidFill>
                  <a:srgbClr val="FF0000"/>
                </a:solidFill>
              </a:rPr>
              <a:t>复平面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568496"/>
              </p:ext>
            </p:extLst>
          </p:nvPr>
        </p:nvGraphicFramePr>
        <p:xfrm>
          <a:off x="1066869" y="1430337"/>
          <a:ext cx="7256611" cy="89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文档" r:id="rId9" imgW="4307955" imgH="535988" progId="Word.Document.12">
                  <p:embed/>
                </p:oleObj>
              </mc:Choice>
              <mc:Fallback>
                <p:oleObj name="文档" r:id="rId9" imgW="4307955" imgH="535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6869" y="1430337"/>
                        <a:ext cx="7256611" cy="89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椭圆 25"/>
          <p:cNvSpPr/>
          <p:nvPr/>
        </p:nvSpPr>
        <p:spPr>
          <a:xfrm>
            <a:off x="6331100" y="3129439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91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54" grpId="0"/>
      <p:bldP spid="54" grpId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sz="2400" dirty="0"/>
              <a:t>就像之前所说，在复数的几何解释出现之前，虚数对于人们来说，还是</a:t>
            </a:r>
            <a:r>
              <a:rPr lang="en-US" altLang="zh-CN" sz="2400" dirty="0"/>
              <a:t>“</a:t>
            </a:r>
            <a:r>
              <a:rPr lang="zh-CN" altLang="zh-CN" sz="2400" dirty="0"/>
              <a:t>奇妙的人类精神的寄托</a:t>
            </a:r>
            <a:r>
              <a:rPr lang="en-US" altLang="zh-CN" sz="2400" dirty="0"/>
              <a:t>”</a:t>
            </a:r>
            <a:r>
              <a:rPr lang="zh-CN" altLang="zh-CN" sz="2400" dirty="0"/>
              <a:t>，从开始注意到虚数一直到彻底认清它的真正面目，人们整整耗费了几百年的时间．期间，众多杰出的数学家面对这个问题竟然全都束手无策，这种现象在整个数学历史上也是不多见的．但是在有序实数对和平面直角坐标系的帮助下，我们把</a:t>
            </a:r>
            <a:r>
              <a:rPr lang="en-US" altLang="zh-CN" sz="2400" dirty="0"/>
              <a:t>“</a:t>
            </a:r>
            <a:r>
              <a:rPr lang="zh-CN" altLang="zh-CN" sz="2400" dirty="0"/>
              <a:t>虚</a:t>
            </a:r>
            <a:r>
              <a:rPr lang="en-US" altLang="zh-CN" sz="2400" dirty="0"/>
              <a:t>”</a:t>
            </a:r>
            <a:r>
              <a:rPr lang="zh-CN" altLang="zh-CN" sz="2400" dirty="0"/>
              <a:t>化为</a:t>
            </a:r>
            <a:r>
              <a:rPr lang="en-US" altLang="zh-CN" sz="2400" dirty="0"/>
              <a:t>“</a:t>
            </a:r>
            <a:r>
              <a:rPr lang="zh-CN" altLang="zh-CN" sz="2400" dirty="0"/>
              <a:t>实</a:t>
            </a:r>
            <a:r>
              <a:rPr lang="en-US" altLang="zh-CN" sz="2400" dirty="0"/>
              <a:t>”</a:t>
            </a:r>
            <a:r>
              <a:rPr lang="zh-CN" altLang="zh-CN" sz="2400" dirty="0"/>
              <a:t>，从此复数也</a:t>
            </a:r>
            <a:r>
              <a:rPr lang="zh-CN" altLang="zh-CN" sz="2400"/>
              <a:t>就</a:t>
            </a:r>
            <a:r>
              <a:rPr lang="zh-CN" altLang="zh-CN" sz="2400" smtClean="0"/>
              <a:t>不</a:t>
            </a:r>
            <a:r>
              <a:rPr lang="zh-CN" altLang="en-US" sz="2400"/>
              <a:t>再</a:t>
            </a:r>
            <a:r>
              <a:rPr lang="zh-CN" altLang="zh-CN" sz="2400" smtClean="0"/>
              <a:t>显得</a:t>
            </a:r>
            <a:r>
              <a:rPr lang="zh-CN" altLang="zh-CN" sz="2400" dirty="0"/>
              <a:t>那么虚无缥缈了，我们对数的认识也从</a:t>
            </a:r>
            <a:r>
              <a:rPr lang="en-US" altLang="zh-CN" sz="2400" dirty="0"/>
              <a:t>“</a:t>
            </a:r>
            <a:r>
              <a:rPr lang="zh-CN" altLang="zh-CN" sz="2400" dirty="0"/>
              <a:t>一维数轴</a:t>
            </a:r>
            <a:r>
              <a:rPr lang="en-US" altLang="zh-CN" sz="2400" dirty="0"/>
              <a:t>”</a:t>
            </a:r>
            <a:r>
              <a:rPr lang="zh-CN" altLang="zh-CN" sz="2400" dirty="0"/>
              <a:t>拓展</a:t>
            </a:r>
            <a:r>
              <a:rPr lang="en-US" altLang="zh-CN" sz="2400" dirty="0"/>
              <a:t>“</a:t>
            </a:r>
            <a:r>
              <a:rPr lang="zh-CN" altLang="zh-CN" sz="2400" dirty="0"/>
              <a:t>二维复平面</a:t>
            </a:r>
            <a:r>
              <a:rPr lang="en-US" altLang="zh-CN" sz="2400" dirty="0"/>
              <a:t>”</a:t>
            </a:r>
            <a:r>
              <a:rPr lang="zh-CN" altLang="zh-CN" sz="2400" dirty="0"/>
              <a:t>，看似简单，其实是人类历史上的大飞跃。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6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环节二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en-US" dirty="0">
                <a:solidFill>
                  <a:srgbClr val="002060"/>
                </a:solidFill>
              </a:rPr>
              <a:t>一一对应，构建复数几何意义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030232" y="1939717"/>
            <a:ext cx="2660374" cy="2126110"/>
            <a:chOff x="4969565" y="2439264"/>
            <a:chExt cx="2660374" cy="2126110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4969565" y="3723861"/>
              <a:ext cx="2464905" cy="132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flipV="1">
              <a:off x="5512904" y="2623930"/>
              <a:ext cx="0" cy="19414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39000" y="3690731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31295" y="2439264"/>
              <a:ext cx="39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6415085" y="2581581"/>
            <a:ext cx="0" cy="65929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580198" y="2581581"/>
            <a:ext cx="83488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69311" y="3117433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5092" y="2396915"/>
            <a:ext cx="3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573571" y="2581581"/>
            <a:ext cx="841514" cy="642733"/>
          </a:xfrm>
          <a:prstGeom prst="straightConnector1">
            <a:avLst/>
          </a:prstGeom>
          <a:ln w="127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3076321" y="2080789"/>
            <a:ext cx="1762244" cy="974589"/>
            <a:chOff x="2941734" y="2678329"/>
            <a:chExt cx="1762244" cy="974589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2941734" y="2678329"/>
              <a:ext cx="744710" cy="97458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3" name="文本框 2"/>
            <p:cNvSpPr txBox="1">
              <a:spLocks noChangeArrowheads="1"/>
            </p:cNvSpPr>
            <p:nvPr/>
          </p:nvSpPr>
          <p:spPr bwMode="auto">
            <a:xfrm>
              <a:off x="3441912" y="2865150"/>
              <a:ext cx="1262066" cy="35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zh-CN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对应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32528" y="1538801"/>
            <a:ext cx="2821209" cy="1503918"/>
            <a:chOff x="865234" y="2117863"/>
            <a:chExt cx="2821209" cy="1503918"/>
          </a:xfrm>
        </p:grpSpPr>
        <p:cxnSp>
          <p:nvCxnSpPr>
            <p:cNvPr id="17" name="直接箭头连接符 16"/>
            <p:cNvCxnSpPr/>
            <p:nvPr/>
          </p:nvCxnSpPr>
          <p:spPr>
            <a:xfrm flipH="1">
              <a:off x="1607925" y="2647192"/>
              <a:ext cx="789170" cy="9745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2"/>
            <p:cNvSpPr txBox="1">
              <a:spLocks noChangeArrowheads="1"/>
            </p:cNvSpPr>
            <p:nvPr/>
          </p:nvSpPr>
          <p:spPr bwMode="auto">
            <a:xfrm>
              <a:off x="2259672" y="2117863"/>
              <a:ext cx="1426771" cy="47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z</a:t>
              </a:r>
              <a:r>
                <a:rPr lang="en-US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=</a:t>
              </a:r>
              <a:r>
                <a:rPr lang="en-US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b="1" i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en-US" b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+</a:t>
              </a:r>
              <a:r>
                <a:rPr lang="en-US" b="1" i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en-US" b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i</a:t>
              </a:r>
              <a:endParaRPr lang="zh-CN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文本框 2"/>
            <p:cNvSpPr txBox="1">
              <a:spLocks noChangeArrowheads="1"/>
            </p:cNvSpPr>
            <p:nvPr/>
          </p:nvSpPr>
          <p:spPr bwMode="auto">
            <a:xfrm>
              <a:off x="865234" y="2896289"/>
              <a:ext cx="1242867" cy="34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zh-CN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对应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32530" y="3080084"/>
            <a:ext cx="3438599" cy="913609"/>
            <a:chOff x="865236" y="3659146"/>
            <a:chExt cx="3438599" cy="913609"/>
          </a:xfrm>
        </p:grpSpPr>
        <p:sp>
          <p:nvSpPr>
            <p:cNvPr id="20" name="文本框 2"/>
            <p:cNvSpPr txBox="1">
              <a:spLocks noChangeArrowheads="1"/>
            </p:cNvSpPr>
            <p:nvPr/>
          </p:nvSpPr>
          <p:spPr bwMode="auto">
            <a:xfrm>
              <a:off x="865236" y="3659146"/>
              <a:ext cx="1058963" cy="47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b="1" i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Z</a:t>
              </a:r>
              <a:r>
                <a:rPr lang="en-US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en-US" b="1" i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</a:t>
              </a:r>
              <a:r>
                <a:rPr lang="en-US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, </a:t>
              </a:r>
              <a:r>
                <a:rPr lang="en-US" b="1" i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r>
                <a:rPr lang="en-US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)</a:t>
              </a:r>
              <a:endParaRPr lang="zh-CN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3244872" y="3674714"/>
                  <a:ext cx="1058963" cy="478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indent="266700"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zh-CN" b="1" i="1" kern="10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b="1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宋体" panose="02010600030101010101" pitchFamily="2" charset="-122"/>
                              </a:rPr>
                              <m:t>𝑶𝒁</m:t>
                            </m:r>
                          </m:e>
                        </m:acc>
                      </m:oMath>
                    </m:oMathPara>
                  </a14:m>
                  <a:endParaRPr lang="zh-CN" b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1" name="文本框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44872" y="3674714"/>
                  <a:ext cx="1058963" cy="4784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接箭头连接符 21"/>
            <p:cNvCxnSpPr/>
            <p:nvPr/>
          </p:nvCxnSpPr>
          <p:spPr>
            <a:xfrm>
              <a:off x="1926220" y="3923810"/>
              <a:ext cx="1329767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5" name="文本框 2"/>
            <p:cNvSpPr txBox="1">
              <a:spLocks noChangeArrowheads="1"/>
            </p:cNvSpPr>
            <p:nvPr/>
          </p:nvSpPr>
          <p:spPr bwMode="auto">
            <a:xfrm>
              <a:off x="2108103" y="4119192"/>
              <a:ext cx="1333807" cy="45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b="1" kern="1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zh-CN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对应</a:t>
              </a:r>
            </a:p>
          </p:txBody>
        </p:sp>
      </p:grpSp>
      <p:sp>
        <p:nvSpPr>
          <p:cNvPr id="41" name="椭圆 40"/>
          <p:cNvSpPr/>
          <p:nvPr/>
        </p:nvSpPr>
        <p:spPr>
          <a:xfrm>
            <a:off x="6383880" y="2568084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1117"/>
              </p:ext>
            </p:extLst>
          </p:nvPr>
        </p:nvGraphicFramePr>
        <p:xfrm>
          <a:off x="6436628" y="2303193"/>
          <a:ext cx="11922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628" y="2303193"/>
                        <a:ext cx="11922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4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818</Words>
  <Application>Microsoft Office PowerPoint</Application>
  <PresentationFormat>全屏显示(16:9)</PresentationFormat>
  <Paragraphs>99</Paragraphs>
  <Slides>24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1_Office 主题​​</vt:lpstr>
      <vt:lpstr>文档</vt:lpstr>
      <vt:lpstr>Equation</vt:lpstr>
      <vt:lpstr>Equation.KSEE3</vt:lpstr>
      <vt:lpstr>Document</vt:lpstr>
      <vt:lpstr>Microsoft Word 97 - 2003 文档</vt:lpstr>
      <vt:lpstr>Microsoft Word 文档</vt:lpstr>
      <vt:lpstr>数与形的桥梁</vt:lpstr>
      <vt:lpstr>环节一:创设情境，引入所学内容</vt:lpstr>
      <vt:lpstr>环节一:创设情境，引入所学内容</vt:lpstr>
      <vt:lpstr>环节一:创设情境，引入所学内容</vt:lpstr>
      <vt:lpstr>环节二:一一对应，构建复数几何意义</vt:lpstr>
      <vt:lpstr>环节二:一一对应，构建复数几何意义</vt:lpstr>
      <vt:lpstr>环节二:一一对应，构建复数几何意义</vt:lpstr>
      <vt:lpstr>PowerPoint 演示文稿</vt:lpstr>
      <vt:lpstr>环节二:一一对应，构建复数几何意义</vt:lpstr>
      <vt:lpstr>环节二:一一对应，构建复数几何意义</vt:lpstr>
      <vt:lpstr>环节二:一一对应，构建复数几何意义</vt:lpstr>
      <vt:lpstr>环节二:一一对应，构建复数几何意义</vt:lpstr>
      <vt:lpstr>环节二:一一对应，构建复数几何意义</vt:lpstr>
      <vt:lpstr>PowerPoint 演示文稿</vt:lpstr>
      <vt:lpstr>思考：</vt:lpstr>
      <vt:lpstr>看看你掌握了吗？</vt:lpstr>
      <vt:lpstr>PowerPoint 演示文稿</vt:lpstr>
      <vt:lpstr>PowerPoint 演示文稿</vt:lpstr>
      <vt:lpstr>PowerPoint 演示文稿</vt:lpstr>
      <vt:lpstr>PowerPoint 演示文稿</vt:lpstr>
      <vt:lpstr>归纳总结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51</cp:revision>
  <dcterms:created xsi:type="dcterms:W3CDTF">2020-02-01T11:21:51Z</dcterms:created>
  <dcterms:modified xsi:type="dcterms:W3CDTF">2020-03-31T11:50:49Z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