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2" r:id="rId2"/>
    <p:sldId id="1039" r:id="rId3"/>
    <p:sldId id="1042" r:id="rId4"/>
    <p:sldId id="1031" r:id="rId5"/>
    <p:sldId id="1027" r:id="rId6"/>
    <p:sldId id="1040" r:id="rId7"/>
    <p:sldId id="1029" r:id="rId8"/>
    <p:sldId id="1017" r:id="rId9"/>
    <p:sldId id="1018" r:id="rId10"/>
    <p:sldId id="941" r:id="rId11"/>
    <p:sldId id="280" r:id="rId12"/>
    <p:sldId id="271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7D9D"/>
    <a:srgbClr val="0020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 snapToGrid="0">
      <p:cViewPr varScale="1">
        <p:scale>
          <a:sx n="84" d="100"/>
          <a:sy n="84" d="100"/>
        </p:scale>
        <p:origin x="8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联系前三科内容，明确本节课内容，对项目进行分析。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9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9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9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9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9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9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9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9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9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9.png"/><Relationship Id="rId2" Type="http://schemas.microsoft.com/office/2007/relationships/media" Target="../media/media1.m4a"/><Relationship Id="rId1" Type="http://schemas.openxmlformats.org/officeDocument/2006/relationships/tags" Target="../tags/tag15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4a"/><Relationship Id="rId7" Type="http://schemas.openxmlformats.org/officeDocument/2006/relationships/image" Target="../media/image11.pn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9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24224" y="2036860"/>
            <a:ext cx="5584823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2700" dirty="0">
                <a:solidFill>
                  <a:srgbClr val="FF0000"/>
                </a:solidFill>
              </a:rPr>
              <a:t>语音识别字幕系统之</a:t>
            </a:r>
            <a:br>
              <a:rPr lang="en-US" altLang="zh-CN" sz="2700" dirty="0">
                <a:solidFill>
                  <a:srgbClr val="FF0000"/>
                </a:solidFill>
              </a:rPr>
            </a:br>
            <a:r>
              <a:rPr lang="zh-CN" altLang="en-US" sz="4000" dirty="0">
                <a:solidFill>
                  <a:srgbClr val="FF000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体验</a:t>
            </a:r>
            <a:r>
              <a:rPr lang="en-US" altLang="zh-CN" sz="4000" dirty="0">
                <a:solidFill>
                  <a:srgbClr val="FF000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AI</a:t>
            </a:r>
            <a:r>
              <a:rPr lang="zh-CN" altLang="en-US" sz="4000" dirty="0">
                <a:solidFill>
                  <a:srgbClr val="FF000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云平台语音识别</a:t>
            </a:r>
            <a:endParaRPr lang="zh-CN" altLang="en-US" dirty="0">
              <a:solidFill>
                <a:srgbClr val="FF0000"/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2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高中信息技术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47885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清华附中朝阳学校   齐晴</a:t>
            </a:r>
          </a:p>
        </p:txBody>
      </p:sp>
      <p:pic>
        <p:nvPicPr>
          <p:cNvPr id="6" name="音频 5">
            <a:hlinkClick r:id="" action="ppaction://media"/>
            <a:extLst>
              <a:ext uri="{FF2B5EF4-FFF2-40B4-BE49-F238E27FC236}">
                <a16:creationId xmlns:a16="http://schemas.microsoft.com/office/drawing/2014/main" id="{C569479F-BE16-4D13-82E0-F8570352F9E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53"/>
    </mc:Choice>
    <mc:Fallback>
      <p:transition spd="slow" advTm="10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26"/>
          <p:cNvSpPr/>
          <p:nvPr/>
        </p:nvSpPr>
        <p:spPr bwMode="auto">
          <a:xfrm>
            <a:off x="4758989" y="1426091"/>
            <a:ext cx="4380149" cy="166269"/>
          </a:xfrm>
          <a:custGeom>
            <a:avLst/>
            <a:gdLst>
              <a:gd name="T0" fmla="*/ 2147483647 w 7908"/>
              <a:gd name="T1" fmla="*/ 0 h 348"/>
              <a:gd name="T2" fmla="*/ 2147483647 w 7908"/>
              <a:gd name="T3" fmla="*/ 2147483647 h 348"/>
              <a:gd name="T4" fmla="*/ 0 w 7908"/>
              <a:gd name="T5" fmla="*/ 2147483647 h 348"/>
              <a:gd name="T6" fmla="*/ 2147483647 w 7908"/>
              <a:gd name="T7" fmla="*/ 0 h 348"/>
              <a:gd name="T8" fmla="*/ 2147483647 w 7908"/>
              <a:gd name="T9" fmla="*/ 0 h 3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08" h="348">
                <a:moveTo>
                  <a:pt x="7908" y="0"/>
                </a:moveTo>
                <a:lnTo>
                  <a:pt x="7908" y="348"/>
                </a:lnTo>
                <a:lnTo>
                  <a:pt x="0" y="348"/>
                </a:lnTo>
                <a:lnTo>
                  <a:pt x="256" y="0"/>
                </a:lnTo>
                <a:lnTo>
                  <a:pt x="7908" y="0"/>
                </a:lnTo>
                <a:close/>
              </a:path>
            </a:pathLst>
          </a:custGeom>
          <a:solidFill>
            <a:srgbClr val="547D9D"/>
          </a:solidFill>
          <a:ln>
            <a:noFill/>
          </a:ln>
        </p:spPr>
        <p:txBody>
          <a:bodyPr/>
          <a:lstStyle/>
          <a:p>
            <a:pPr hangingPunct="1">
              <a:defRPr/>
            </a:pPr>
            <a:endParaRPr lang="zh-CN" altLang="en-US" sz="1350">
              <a:solidFill>
                <a:srgbClr val="4D4D4D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279751"/>
            <a:ext cx="971550" cy="1403747"/>
            <a:chOff x="1524000" y="260353"/>
            <a:chExt cx="1295400" cy="1871663"/>
          </a:xfrm>
        </p:grpSpPr>
        <p:sp>
          <p:nvSpPr>
            <p:cNvPr id="79" name="Rectangle 25"/>
            <p:cNvSpPr>
              <a:spLocks noChangeArrowheads="1"/>
            </p:cNvSpPr>
            <p:nvPr/>
          </p:nvSpPr>
          <p:spPr bwMode="auto">
            <a:xfrm>
              <a:off x="1524000" y="260353"/>
              <a:ext cx="1295400" cy="1871663"/>
            </a:xfrm>
            <a:prstGeom prst="rect">
              <a:avLst/>
            </a:prstGeom>
            <a:solidFill>
              <a:srgbClr val="5B9555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1350">
                <a:solidFill>
                  <a:srgbClr val="4D4D4D"/>
                </a:solidFill>
              </a:endParaRPr>
            </a:p>
          </p:txBody>
        </p:sp>
        <p:sp>
          <p:nvSpPr>
            <p:cNvPr id="81" name="TextBox 70"/>
            <p:cNvSpPr txBox="1">
              <a:spLocks noChangeArrowheads="1"/>
            </p:cNvSpPr>
            <p:nvPr/>
          </p:nvSpPr>
          <p:spPr bwMode="auto">
            <a:xfrm>
              <a:off x="1901349" y="692150"/>
              <a:ext cx="738664" cy="104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algn="dist" eaLnBrk="1" hangingPunct="1">
                <a:buFont typeface="Arial" panose="020B0604020202090204" pitchFamily="34" charset="0"/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实验</a:t>
              </a:r>
            </a:p>
          </p:txBody>
        </p:sp>
        <p:sp>
          <p:nvSpPr>
            <p:cNvPr id="82" name="TextBox 71"/>
            <p:cNvSpPr txBox="1">
              <a:spLocks noChangeArrowheads="1"/>
            </p:cNvSpPr>
            <p:nvPr/>
          </p:nvSpPr>
          <p:spPr bwMode="auto">
            <a:xfrm>
              <a:off x="1634196" y="720728"/>
              <a:ext cx="523220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350">
                  <a:solidFill>
                    <a:srgbClr val="FFFFFF"/>
                  </a:solidFill>
                </a:rPr>
                <a:t>Contents</a:t>
              </a:r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sp>
        <p:nvSpPr>
          <p:cNvPr id="116" name="文本框 42"/>
          <p:cNvSpPr txBox="1">
            <a:spLocks noChangeArrowheads="1"/>
          </p:cNvSpPr>
          <p:nvPr/>
        </p:nvSpPr>
        <p:spPr bwMode="auto">
          <a:xfrm>
            <a:off x="1875279" y="546594"/>
            <a:ext cx="526297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</a:pPr>
            <a:r>
              <a:rPr lang="zh-CN" altLang="en-US" sz="3300" b="1" dirty="0">
                <a:solidFill>
                  <a:srgbClr val="547D9D"/>
                </a:solidFill>
                <a:latin typeface="微软雅黑" panose="020B0503020204020204" charset="-122"/>
                <a:ea typeface="微软雅黑" panose="020B0503020204020204" charset="-122"/>
              </a:rPr>
              <a:t>完善程序，并进行语音识别</a:t>
            </a:r>
            <a:endParaRPr lang="zh-CN" altLang="zh-CN" sz="3300" b="1" dirty="0">
              <a:solidFill>
                <a:srgbClr val="547D9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279750"/>
            <a:ext cx="971550" cy="1478513"/>
            <a:chOff x="1524000" y="260353"/>
            <a:chExt cx="1295400" cy="2047888"/>
          </a:xfrm>
          <a:solidFill>
            <a:srgbClr val="547D9D"/>
          </a:solidFill>
        </p:grpSpPr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524000" y="260353"/>
              <a:ext cx="1295400" cy="20478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1350">
                <a:solidFill>
                  <a:srgbClr val="4D4D4D"/>
                </a:solidFill>
              </a:endParaRPr>
            </a:p>
          </p:txBody>
        </p:sp>
        <p:sp>
          <p:nvSpPr>
            <p:cNvPr id="29" name="TextBox 70"/>
            <p:cNvSpPr txBox="1">
              <a:spLocks noChangeArrowheads="1"/>
            </p:cNvSpPr>
            <p:nvPr/>
          </p:nvSpPr>
          <p:spPr bwMode="auto">
            <a:xfrm>
              <a:off x="1933268" y="506118"/>
              <a:ext cx="735753" cy="157232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algn="dist" eaLnBrk="1" hangingPunct="1">
                <a:buFont typeface="Arial" panose="020B0604020202090204" pitchFamily="34" charset="0"/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实验</a:t>
              </a:r>
            </a:p>
          </p:txBody>
        </p:sp>
        <p:sp>
          <p:nvSpPr>
            <p:cNvPr id="30" name="TextBox 71"/>
            <p:cNvSpPr txBox="1">
              <a:spLocks noChangeArrowheads="1"/>
            </p:cNvSpPr>
            <p:nvPr/>
          </p:nvSpPr>
          <p:spPr bwMode="auto">
            <a:xfrm>
              <a:off x="1636716" y="720728"/>
              <a:ext cx="520700" cy="131403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350">
                  <a:solidFill>
                    <a:srgbClr val="FFFFFF"/>
                  </a:solidFill>
                </a:rPr>
                <a:t>Experience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BF0D4D4E-D76A-4F52-8A90-85E1553EE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66" y="1871693"/>
            <a:ext cx="6790267" cy="2790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2375" y="1428045"/>
            <a:ext cx="1365304" cy="1352663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45324" y="2890497"/>
            <a:ext cx="57640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01013" y="1899060"/>
            <a:ext cx="7109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1">
              <a:spcBef>
                <a:spcPct val="0"/>
              </a:spcBef>
            </a:pPr>
            <a:r>
              <a:rPr lang="zh-CN" altLang="en-US" sz="2800" b="1" dirty="0">
                <a:solidFill>
                  <a:srgbClr val="547D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思考：</a:t>
            </a:r>
            <a:r>
              <a:rPr lang="zh-CN" altLang="en-US" sz="2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语音识别</a:t>
            </a:r>
            <a:r>
              <a:rPr lang="zh-CN" altLang="en-US" sz="2800" b="1" dirty="0">
                <a:solidFill>
                  <a:srgbClr val="547D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r>
              <a:rPr lang="zh-CN" altLang="en-US" sz="4000" b="1" dirty="0">
                <a:solidFill>
                  <a:srgbClr val="547D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应用领域</a:t>
            </a:r>
            <a:r>
              <a:rPr lang="zh-CN" altLang="en-US" sz="2400" b="1" dirty="0">
                <a:solidFill>
                  <a:srgbClr val="547D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r>
              <a:rPr lang="zh-CN" altLang="en-US" sz="4000" b="1" dirty="0">
                <a:solidFill>
                  <a:srgbClr val="547D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2400" b="1" dirty="0">
                <a:solidFill>
                  <a:srgbClr val="547D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zh-CN" sz="3200" b="1" dirty="0">
              <a:solidFill>
                <a:srgbClr val="547D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725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933" y="161195"/>
            <a:ext cx="604630" cy="59903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870786" y="749596"/>
            <a:ext cx="57640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211751" y="230220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547D9D"/>
                </a:solidFill>
              </a:rPr>
              <a:t>任务分析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27519" y="2740977"/>
            <a:ext cx="3054350" cy="99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服务器端</a:t>
            </a:r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新宋体" panose="02010609030101010101" pitchFamily="49" charset="-122"/>
                <a:ea typeface="新宋体" panose="02010609030101010101" pitchFamily="49" charset="-122"/>
              </a:rPr>
              <a:t>完成识别过程。返回语音识别结果。</a:t>
            </a:r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048" y="810039"/>
            <a:ext cx="8337332" cy="201372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37092" y="2638624"/>
            <a:ext cx="1591734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本地</a:t>
            </a:r>
          </a:p>
          <a:p>
            <a:pPr algn="ctr"/>
            <a:r>
              <a:rPr lang="zh-CN" altLang="en-US" sz="1400" dirty="0"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获取结果；</a:t>
            </a:r>
            <a:endParaRPr lang="en-US" altLang="zh-CN" sz="1400" dirty="0">
              <a:latin typeface="新宋体" panose="02010609030101010101" pitchFamily="49" charset="-122"/>
              <a:ea typeface="新宋体" panose="02010609030101010101" pitchFamily="49" charset="-122"/>
              <a:sym typeface="+mn-ea"/>
            </a:endParaRPr>
          </a:p>
          <a:p>
            <a:pPr algn="ctr"/>
            <a:r>
              <a:rPr lang="zh-CN" altLang="en-US" sz="1400" dirty="0"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显示文本信息</a:t>
            </a: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。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62809" y="2486680"/>
            <a:ext cx="1628619" cy="159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30000"/>
              </a:lnSpc>
            </a:pPr>
            <a:r>
              <a:rPr lang="zh-CN" altLang="en-US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本地</a:t>
            </a:r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400" dirty="0"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设置访问</a:t>
            </a:r>
            <a:r>
              <a:rPr lang="en-US" altLang="zh-CN" sz="1400" dirty="0"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AI</a:t>
            </a:r>
            <a:r>
              <a:rPr lang="zh-CN" altLang="en-US" sz="1400" dirty="0"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服务器地址。</a:t>
            </a:r>
            <a:endParaRPr lang="en-US" altLang="zh-CN" sz="1400" dirty="0">
              <a:latin typeface="新宋体" panose="02010609030101010101" pitchFamily="49" charset="-122"/>
              <a:ea typeface="新宋体" panose="02010609030101010101" pitchFamily="49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400" dirty="0"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把规定格式的声音，送入服务器。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84026" y="2082814"/>
            <a:ext cx="1690533" cy="2079625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6818489" y="2008006"/>
            <a:ext cx="1828941" cy="2079625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圆角矩形 8">
            <a:extLst>
              <a:ext uri="{FF2B5EF4-FFF2-40B4-BE49-F238E27FC236}">
                <a16:creationId xmlns:a16="http://schemas.microsoft.com/office/drawing/2014/main" id="{25D9E55B-F0BF-4B82-AE6F-124A67CF7566}"/>
              </a:ext>
            </a:extLst>
          </p:cNvPr>
          <p:cNvSpPr/>
          <p:nvPr/>
        </p:nvSpPr>
        <p:spPr>
          <a:xfrm>
            <a:off x="1910032" y="2099484"/>
            <a:ext cx="4772984" cy="2079625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音频 20">
            <a:hlinkClick r:id="" action="ppaction://media"/>
            <a:extLst>
              <a:ext uri="{FF2B5EF4-FFF2-40B4-BE49-F238E27FC236}">
                <a16:creationId xmlns:a16="http://schemas.microsoft.com/office/drawing/2014/main" id="{91401050-EC23-465F-A36C-99F4336792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712"/>
    </mc:Choice>
    <mc:Fallback>
      <p:transition spd="slow" advTm="59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9" grpId="0" animBg="1"/>
      <p:bldP spid="1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933" y="161195"/>
            <a:ext cx="604630" cy="59903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870786" y="749596"/>
            <a:ext cx="57640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211751" y="230220"/>
            <a:ext cx="2015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547D9D"/>
                </a:solidFill>
              </a:rPr>
              <a:t>本课学习目标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70785" y="866757"/>
            <a:ext cx="7854115" cy="276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通过微课学习访问语音服务器流程。</a:t>
            </a: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通过微课及实验探究，调试并运行语音识别字幕系统代码，体验利用百度语音服务器进行语音识别，增强利用人工智能技术解决实际问题的能力。</a:t>
            </a: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讨论社会热点问题，思考智能技术的两面性。</a:t>
            </a: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7" name="音频 6">
            <a:hlinkClick r:id="" action="ppaction://media"/>
            <a:extLst>
              <a:ext uri="{FF2B5EF4-FFF2-40B4-BE49-F238E27FC236}">
                <a16:creationId xmlns:a16="http://schemas.microsoft.com/office/drawing/2014/main" id="{FF4DF9D5-9347-4DA2-A776-63FE8D48F6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57"/>
    </mc:Choice>
    <mc:Fallback>
      <p:transition spd="slow" advTm="18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933" y="161195"/>
            <a:ext cx="604630" cy="59903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870786" y="749596"/>
            <a:ext cx="57640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211751" y="151480"/>
            <a:ext cx="1709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547D9D"/>
                </a:solidFill>
              </a:rPr>
              <a:t>AI</a:t>
            </a:r>
            <a:r>
              <a:rPr lang="zh-CN" altLang="en-US" sz="2400" b="1" dirty="0">
                <a:solidFill>
                  <a:srgbClr val="547D9D"/>
                </a:solidFill>
              </a:rPr>
              <a:t>平台资源</a:t>
            </a:r>
          </a:p>
        </p:txBody>
      </p:sp>
      <p:sp>
        <p:nvSpPr>
          <p:cNvPr id="2" name="任意多边形 1"/>
          <p:cNvSpPr/>
          <p:nvPr/>
        </p:nvSpPr>
        <p:spPr>
          <a:xfrm>
            <a:off x="3250388" y="1655761"/>
            <a:ext cx="2382960" cy="2383370"/>
          </a:xfrm>
          <a:custGeom>
            <a:avLst/>
            <a:gdLst>
              <a:gd name="connsiteX0" fmla="*/ 0 w 3177280"/>
              <a:gd name="connsiteY0" fmla="*/ 1588913 h 3177826"/>
              <a:gd name="connsiteX1" fmla="*/ 1588640 w 3177280"/>
              <a:gd name="connsiteY1" fmla="*/ 0 h 3177826"/>
              <a:gd name="connsiteX2" fmla="*/ 3177280 w 3177280"/>
              <a:gd name="connsiteY2" fmla="*/ 1588913 h 3177826"/>
              <a:gd name="connsiteX3" fmla="*/ 1588640 w 3177280"/>
              <a:gd name="connsiteY3" fmla="*/ 3177826 h 3177826"/>
              <a:gd name="connsiteX4" fmla="*/ 0 w 3177280"/>
              <a:gd name="connsiteY4" fmla="*/ 1588913 h 317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80" h="3177826">
                <a:moveTo>
                  <a:pt x="0" y="1588913"/>
                </a:moveTo>
                <a:cubicBezTo>
                  <a:pt x="0" y="711381"/>
                  <a:pt x="711258" y="0"/>
                  <a:pt x="1588640" y="0"/>
                </a:cubicBezTo>
                <a:cubicBezTo>
                  <a:pt x="2466022" y="0"/>
                  <a:pt x="3177280" y="711381"/>
                  <a:pt x="3177280" y="1588913"/>
                </a:cubicBezTo>
                <a:cubicBezTo>
                  <a:pt x="3177280" y="2466445"/>
                  <a:pt x="2466022" y="3177826"/>
                  <a:pt x="1588640" y="3177826"/>
                </a:cubicBezTo>
                <a:cubicBezTo>
                  <a:pt x="711258" y="3177826"/>
                  <a:pt x="0" y="2466445"/>
                  <a:pt x="0" y="1588913"/>
                </a:cubicBezTo>
                <a:close/>
              </a:path>
            </a:pathLst>
          </a:custGeom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ED7D31">
              <a:hueOff val="0"/>
              <a:satOff val="0"/>
              <a:lumOff val="0"/>
              <a:alphaOff val="0"/>
            </a:srgbClr>
          </a:fillRef>
          <a:effectRef idx="0">
            <a:srgbClr val="ED7D31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451846" tIns="451906" rIns="451846" bIns="451906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US" altLang="zh-CN" sz="27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平台</a:t>
            </a:r>
          </a:p>
        </p:txBody>
      </p:sp>
      <p:sp>
        <p:nvSpPr>
          <p:cNvPr id="3" name="椭圆 2"/>
          <p:cNvSpPr/>
          <p:nvPr/>
        </p:nvSpPr>
        <p:spPr>
          <a:xfrm>
            <a:off x="3983117" y="3861953"/>
            <a:ext cx="192103" cy="192083"/>
          </a:xfrm>
          <a:prstGeom prst="ellipse">
            <a:avLst/>
          </a:prstGeom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A5A5A5">
              <a:hueOff val="0"/>
              <a:satOff val="0"/>
              <a:lumOff val="0"/>
              <a:alphaOff val="0"/>
            </a:srgbClr>
          </a:fillRef>
          <a:effectRef idx="0">
            <a:srgbClr val="A5A5A5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</p:sp>
      <p:sp>
        <p:nvSpPr>
          <p:cNvPr id="7" name="椭圆 6"/>
          <p:cNvSpPr/>
          <p:nvPr/>
        </p:nvSpPr>
        <p:spPr>
          <a:xfrm>
            <a:off x="5786834" y="2622993"/>
            <a:ext cx="192103" cy="192083"/>
          </a:xfrm>
          <a:prstGeom prst="ellipse">
            <a:avLst/>
          </a:prstGeom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A5A5A5">
              <a:hueOff val="150589"/>
              <a:satOff val="5556"/>
              <a:lumOff val="-813"/>
              <a:alphaOff val="0"/>
            </a:srgbClr>
          </a:fillRef>
          <a:effectRef idx="0">
            <a:srgbClr val="A5A5A5">
              <a:hueOff val="150589"/>
              <a:satOff val="5556"/>
              <a:lumOff val="-813"/>
              <a:alphaOff val="0"/>
            </a:srgbClr>
          </a:effectRef>
          <a:fontRef idx="minor">
            <a:sysClr val="window" lastClr="FFFFFF"/>
          </a:fontRef>
        </p:style>
      </p:sp>
      <p:sp>
        <p:nvSpPr>
          <p:cNvPr id="15" name="椭圆 14"/>
          <p:cNvSpPr/>
          <p:nvPr/>
        </p:nvSpPr>
        <p:spPr>
          <a:xfrm>
            <a:off x="4868845" y="4066388"/>
            <a:ext cx="264936" cy="265339"/>
          </a:xfrm>
          <a:prstGeom prst="ellipse">
            <a:avLst/>
          </a:prstGeom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A5A5A5">
              <a:hueOff val="301178"/>
              <a:satOff val="11111"/>
              <a:lumOff val="-1630"/>
              <a:alphaOff val="0"/>
            </a:srgbClr>
          </a:fillRef>
          <a:effectRef idx="0">
            <a:srgbClr val="A5A5A5">
              <a:hueOff val="301178"/>
              <a:satOff val="11111"/>
              <a:lumOff val="-1630"/>
              <a:alphaOff val="0"/>
            </a:srgbClr>
          </a:effectRef>
          <a:fontRef idx="minor">
            <a:sysClr val="window" lastClr="FFFFFF"/>
          </a:fontRef>
        </p:style>
      </p:sp>
      <p:sp>
        <p:nvSpPr>
          <p:cNvPr id="16" name="椭圆 15"/>
          <p:cNvSpPr/>
          <p:nvPr/>
        </p:nvSpPr>
        <p:spPr>
          <a:xfrm>
            <a:off x="4036886" y="1923656"/>
            <a:ext cx="192103" cy="192083"/>
          </a:xfrm>
          <a:prstGeom prst="ellipse">
            <a:avLst/>
          </a:prstGeom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A5A5A5">
              <a:hueOff val="451767"/>
              <a:satOff val="16667"/>
              <a:lumOff val="-2447"/>
              <a:alphaOff val="0"/>
            </a:srgbClr>
          </a:fillRef>
          <a:effectRef idx="0">
            <a:srgbClr val="A5A5A5">
              <a:hueOff val="451767"/>
              <a:satOff val="16667"/>
              <a:lumOff val="-2447"/>
              <a:alphaOff val="0"/>
            </a:srgbClr>
          </a:effectRef>
          <a:fontRef idx="minor">
            <a:sysClr val="window" lastClr="FFFFFF"/>
          </a:fontRef>
        </p:style>
      </p:sp>
      <p:sp>
        <p:nvSpPr>
          <p:cNvPr id="17" name="椭圆 16"/>
          <p:cNvSpPr/>
          <p:nvPr/>
        </p:nvSpPr>
        <p:spPr>
          <a:xfrm>
            <a:off x="3432226" y="3022919"/>
            <a:ext cx="192103" cy="192083"/>
          </a:xfrm>
          <a:prstGeom prst="ellipse">
            <a:avLst/>
          </a:prstGeom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A5A5A5">
              <a:hueOff val="602355"/>
              <a:satOff val="22222"/>
              <a:lumOff val="-3264"/>
              <a:alphaOff val="0"/>
            </a:srgbClr>
          </a:fillRef>
          <a:effectRef idx="0">
            <a:srgbClr val="A5A5A5">
              <a:hueOff val="602355"/>
              <a:satOff val="22222"/>
              <a:lumOff val="-3264"/>
              <a:alphaOff val="0"/>
            </a:srgbClr>
          </a:effectRef>
          <a:fontRef idx="minor">
            <a:sysClr val="window" lastClr="FFFFFF"/>
          </a:fontRef>
        </p:style>
      </p:sp>
      <p:sp>
        <p:nvSpPr>
          <p:cNvPr id="18" name="任意多边形 17"/>
          <p:cNvSpPr/>
          <p:nvPr/>
        </p:nvSpPr>
        <p:spPr>
          <a:xfrm>
            <a:off x="2505437" y="2085926"/>
            <a:ext cx="968826" cy="968936"/>
          </a:xfrm>
          <a:custGeom>
            <a:avLst/>
            <a:gdLst>
              <a:gd name="connsiteX0" fmla="*/ 0 w 1291768"/>
              <a:gd name="connsiteY0" fmla="*/ 645957 h 1291914"/>
              <a:gd name="connsiteX1" fmla="*/ 645884 w 1291768"/>
              <a:gd name="connsiteY1" fmla="*/ 0 h 1291914"/>
              <a:gd name="connsiteX2" fmla="*/ 1291768 w 1291768"/>
              <a:gd name="connsiteY2" fmla="*/ 645957 h 1291914"/>
              <a:gd name="connsiteX3" fmla="*/ 645884 w 1291768"/>
              <a:gd name="connsiteY3" fmla="*/ 1291914 h 1291914"/>
              <a:gd name="connsiteX4" fmla="*/ 0 w 1291768"/>
              <a:gd name="connsiteY4" fmla="*/ 645957 h 129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768" h="1291914">
                <a:moveTo>
                  <a:pt x="0" y="645957"/>
                </a:moveTo>
                <a:cubicBezTo>
                  <a:pt x="0" y="289205"/>
                  <a:pt x="289172" y="0"/>
                  <a:pt x="645884" y="0"/>
                </a:cubicBezTo>
                <a:cubicBezTo>
                  <a:pt x="1002596" y="0"/>
                  <a:pt x="1291768" y="289205"/>
                  <a:pt x="1291768" y="645957"/>
                </a:cubicBezTo>
                <a:cubicBezTo>
                  <a:pt x="1291768" y="1002709"/>
                  <a:pt x="1002596" y="1291914"/>
                  <a:pt x="645884" y="1291914"/>
                </a:cubicBezTo>
                <a:cubicBezTo>
                  <a:pt x="289172" y="1291914"/>
                  <a:pt x="0" y="1002709"/>
                  <a:pt x="0" y="645957"/>
                </a:cubicBezTo>
                <a:close/>
              </a:path>
            </a:pathLst>
          </a:custGeom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A5A5A5">
              <a:hueOff val="752944"/>
              <a:satOff val="27778"/>
              <a:lumOff val="-4081"/>
              <a:alphaOff val="0"/>
            </a:srgbClr>
          </a:fillRef>
          <a:effectRef idx="0">
            <a:srgbClr val="A5A5A5">
              <a:hueOff val="752944"/>
              <a:satOff val="27778"/>
              <a:lumOff val="-4081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199031" tIns="199047" rIns="199031" bIns="199047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zh-CN" altLang="en-US" sz="21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阿里</a:t>
            </a:r>
          </a:p>
        </p:txBody>
      </p:sp>
      <p:sp>
        <p:nvSpPr>
          <p:cNvPr id="19" name="椭圆 18"/>
          <p:cNvSpPr/>
          <p:nvPr/>
        </p:nvSpPr>
        <p:spPr>
          <a:xfrm>
            <a:off x="4345252" y="1931697"/>
            <a:ext cx="264936" cy="265339"/>
          </a:xfrm>
          <a:prstGeom prst="ellipse">
            <a:avLst/>
          </a:prstGeom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A5A5A5">
              <a:hueOff val="903533"/>
              <a:satOff val="33333"/>
              <a:lumOff val="-4898"/>
              <a:alphaOff val="0"/>
            </a:srgbClr>
          </a:fillRef>
          <a:effectRef idx="0">
            <a:srgbClr val="A5A5A5">
              <a:hueOff val="903533"/>
              <a:satOff val="33333"/>
              <a:lumOff val="-4898"/>
              <a:alphaOff val="0"/>
            </a:srgbClr>
          </a:effectRef>
          <a:fontRef idx="minor">
            <a:sysClr val="window" lastClr="FFFFFF"/>
          </a:fontRef>
        </p:style>
      </p:sp>
      <p:sp>
        <p:nvSpPr>
          <p:cNvPr id="20" name="椭圆 19"/>
          <p:cNvSpPr/>
          <p:nvPr/>
        </p:nvSpPr>
        <p:spPr>
          <a:xfrm>
            <a:off x="2596845" y="3338515"/>
            <a:ext cx="479036" cy="479144"/>
          </a:xfrm>
          <a:prstGeom prst="ellipse">
            <a:avLst/>
          </a:prstGeom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A5A5A5">
              <a:hueOff val="1054122"/>
              <a:satOff val="38889"/>
              <a:lumOff val="-5715"/>
              <a:alphaOff val="0"/>
            </a:srgbClr>
          </a:fillRef>
          <a:effectRef idx="0">
            <a:srgbClr val="A5A5A5">
              <a:hueOff val="1054122"/>
              <a:satOff val="38889"/>
              <a:lumOff val="-5715"/>
              <a:alphaOff val="0"/>
            </a:srgbClr>
          </a:effectRef>
          <a:fontRef idx="minor">
            <a:sysClr val="window" lastClr="FFFFFF"/>
          </a:fontRef>
        </p:style>
      </p:sp>
      <p:sp>
        <p:nvSpPr>
          <p:cNvPr id="21" name="任意多边形 20"/>
          <p:cNvSpPr/>
          <p:nvPr/>
        </p:nvSpPr>
        <p:spPr>
          <a:xfrm>
            <a:off x="5878242" y="1529000"/>
            <a:ext cx="1070021" cy="1070142"/>
          </a:xfrm>
          <a:custGeom>
            <a:avLst/>
            <a:gdLst>
              <a:gd name="connsiteX0" fmla="*/ 0 w 1291768"/>
              <a:gd name="connsiteY0" fmla="*/ 645957 h 1291914"/>
              <a:gd name="connsiteX1" fmla="*/ 645884 w 1291768"/>
              <a:gd name="connsiteY1" fmla="*/ 0 h 1291914"/>
              <a:gd name="connsiteX2" fmla="*/ 1291768 w 1291768"/>
              <a:gd name="connsiteY2" fmla="*/ 645957 h 1291914"/>
              <a:gd name="connsiteX3" fmla="*/ 645884 w 1291768"/>
              <a:gd name="connsiteY3" fmla="*/ 1291914 h 1291914"/>
              <a:gd name="connsiteX4" fmla="*/ 0 w 1291768"/>
              <a:gd name="connsiteY4" fmla="*/ 645957 h 129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768" h="1291914">
                <a:moveTo>
                  <a:pt x="0" y="645957"/>
                </a:moveTo>
                <a:cubicBezTo>
                  <a:pt x="0" y="289205"/>
                  <a:pt x="289172" y="0"/>
                  <a:pt x="645884" y="0"/>
                </a:cubicBezTo>
                <a:cubicBezTo>
                  <a:pt x="1002596" y="0"/>
                  <a:pt x="1291768" y="289205"/>
                  <a:pt x="1291768" y="645957"/>
                </a:cubicBezTo>
                <a:cubicBezTo>
                  <a:pt x="1291768" y="1002709"/>
                  <a:pt x="1002596" y="1291914"/>
                  <a:pt x="645884" y="1291914"/>
                </a:cubicBezTo>
                <a:cubicBezTo>
                  <a:pt x="289172" y="1291914"/>
                  <a:pt x="0" y="1002709"/>
                  <a:pt x="0" y="645957"/>
                </a:cubicBezTo>
                <a:close/>
              </a:path>
            </a:pathLst>
          </a:custGeom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A5A5A5">
              <a:hueOff val="1204711"/>
              <a:satOff val="44444"/>
              <a:lumOff val="-6532"/>
              <a:alphaOff val="0"/>
            </a:srgbClr>
          </a:fillRef>
          <a:effectRef idx="0">
            <a:srgbClr val="A5A5A5">
              <a:hueOff val="1204711"/>
              <a:satOff val="44444"/>
              <a:lumOff val="-6532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199031" tIns="199047" rIns="199031" bIns="199047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zh-CN" altLang="en-US" sz="15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百度云</a:t>
            </a:r>
          </a:p>
        </p:txBody>
      </p:sp>
      <p:sp>
        <p:nvSpPr>
          <p:cNvPr id="22" name="椭圆 21"/>
          <p:cNvSpPr/>
          <p:nvPr/>
        </p:nvSpPr>
        <p:spPr>
          <a:xfrm>
            <a:off x="5445644" y="2298878"/>
            <a:ext cx="264936" cy="265339"/>
          </a:xfrm>
          <a:prstGeom prst="ellipse">
            <a:avLst/>
          </a:prstGeom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A5A5A5">
              <a:hueOff val="1355300"/>
              <a:satOff val="50000"/>
              <a:lumOff val="-7349"/>
              <a:alphaOff val="0"/>
            </a:srgbClr>
          </a:fillRef>
          <a:effectRef idx="0">
            <a:srgbClr val="A5A5A5">
              <a:hueOff val="1355300"/>
              <a:satOff val="50000"/>
              <a:lumOff val="-7349"/>
              <a:alphaOff val="0"/>
            </a:srgbClr>
          </a:effectRef>
          <a:fontRef idx="minor">
            <a:sysClr val="window" lastClr="FFFFFF"/>
          </a:fontRef>
        </p:style>
      </p:sp>
      <p:sp>
        <p:nvSpPr>
          <p:cNvPr id="23" name="椭圆 22"/>
          <p:cNvSpPr/>
          <p:nvPr/>
        </p:nvSpPr>
        <p:spPr>
          <a:xfrm>
            <a:off x="2414519" y="3908804"/>
            <a:ext cx="192103" cy="192083"/>
          </a:xfrm>
          <a:prstGeom prst="ellipse">
            <a:avLst/>
          </a:prstGeom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A5A5A5">
              <a:hueOff val="1505888"/>
              <a:satOff val="55556"/>
              <a:lumOff val="-8166"/>
              <a:alphaOff val="0"/>
            </a:srgbClr>
          </a:fillRef>
          <a:effectRef idx="0">
            <a:srgbClr val="A5A5A5">
              <a:hueOff val="1505888"/>
              <a:satOff val="55556"/>
              <a:lumOff val="-8166"/>
              <a:alphaOff val="0"/>
            </a:srgbClr>
          </a:effectRef>
          <a:fontRef idx="minor">
            <a:sysClr val="window" lastClr="FFFFFF"/>
          </a:fontRef>
        </p:style>
      </p:sp>
      <p:sp>
        <p:nvSpPr>
          <p:cNvPr id="24" name="椭圆 23"/>
          <p:cNvSpPr/>
          <p:nvPr/>
        </p:nvSpPr>
        <p:spPr>
          <a:xfrm>
            <a:off x="4328708" y="3635372"/>
            <a:ext cx="192103" cy="192083"/>
          </a:xfrm>
          <a:prstGeom prst="ellipse">
            <a:avLst/>
          </a:prstGeom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A5A5A5">
              <a:hueOff val="1656477"/>
              <a:satOff val="61111"/>
              <a:lumOff val="-8983"/>
              <a:alphaOff val="0"/>
            </a:srgbClr>
          </a:fillRef>
          <a:effectRef idx="0">
            <a:srgbClr val="A5A5A5">
              <a:hueOff val="1656477"/>
              <a:satOff val="61111"/>
              <a:lumOff val="-8983"/>
              <a:alphaOff val="0"/>
            </a:srgbClr>
          </a:effectRef>
          <a:fontRef idx="minor">
            <a:sysClr val="window" lastClr="FFFFFF"/>
          </a:fontRef>
        </p:style>
      </p:sp>
      <p:sp>
        <p:nvSpPr>
          <p:cNvPr id="25" name="任意多边形 24"/>
          <p:cNvSpPr/>
          <p:nvPr/>
        </p:nvSpPr>
        <p:spPr>
          <a:xfrm>
            <a:off x="6333815" y="3324128"/>
            <a:ext cx="968826" cy="968936"/>
          </a:xfrm>
          <a:custGeom>
            <a:avLst/>
            <a:gdLst>
              <a:gd name="connsiteX0" fmla="*/ 0 w 1291768"/>
              <a:gd name="connsiteY0" fmla="*/ 645957 h 1291914"/>
              <a:gd name="connsiteX1" fmla="*/ 645884 w 1291768"/>
              <a:gd name="connsiteY1" fmla="*/ 0 h 1291914"/>
              <a:gd name="connsiteX2" fmla="*/ 1291768 w 1291768"/>
              <a:gd name="connsiteY2" fmla="*/ 645957 h 1291914"/>
              <a:gd name="connsiteX3" fmla="*/ 645884 w 1291768"/>
              <a:gd name="connsiteY3" fmla="*/ 1291914 h 1291914"/>
              <a:gd name="connsiteX4" fmla="*/ 0 w 1291768"/>
              <a:gd name="connsiteY4" fmla="*/ 645957 h 129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768" h="1291914">
                <a:moveTo>
                  <a:pt x="0" y="645957"/>
                </a:moveTo>
                <a:cubicBezTo>
                  <a:pt x="0" y="289205"/>
                  <a:pt x="289172" y="0"/>
                  <a:pt x="645884" y="0"/>
                </a:cubicBezTo>
                <a:cubicBezTo>
                  <a:pt x="1002596" y="0"/>
                  <a:pt x="1291768" y="289205"/>
                  <a:pt x="1291768" y="645957"/>
                </a:cubicBezTo>
                <a:cubicBezTo>
                  <a:pt x="1291768" y="1002709"/>
                  <a:pt x="1002596" y="1291914"/>
                  <a:pt x="645884" y="1291914"/>
                </a:cubicBezTo>
                <a:cubicBezTo>
                  <a:pt x="289172" y="1291914"/>
                  <a:pt x="0" y="1002709"/>
                  <a:pt x="0" y="645957"/>
                </a:cubicBezTo>
                <a:close/>
              </a:path>
            </a:pathLst>
          </a:custGeom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A5A5A5">
              <a:hueOff val="1807066"/>
              <a:satOff val="66667"/>
              <a:lumOff val="-9800"/>
              <a:alphaOff val="0"/>
            </a:srgbClr>
          </a:fillRef>
          <a:effectRef idx="0">
            <a:srgbClr val="A5A5A5">
              <a:hueOff val="1807066"/>
              <a:satOff val="66667"/>
              <a:lumOff val="-980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199031" tIns="199047" rIns="199031" bIns="199047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zh-CN" altLang="en-US" sz="15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科大讯飞</a:t>
            </a:r>
          </a:p>
        </p:txBody>
      </p:sp>
      <p:sp>
        <p:nvSpPr>
          <p:cNvPr id="26" name="椭圆 25"/>
          <p:cNvSpPr/>
          <p:nvPr/>
        </p:nvSpPr>
        <p:spPr>
          <a:xfrm>
            <a:off x="6060569" y="3270796"/>
            <a:ext cx="192103" cy="192083"/>
          </a:xfrm>
          <a:prstGeom prst="ellipse">
            <a:avLst/>
          </a:prstGeom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A5A5A5">
              <a:hueOff val="1957655"/>
              <a:satOff val="72222"/>
              <a:lumOff val="-10617"/>
              <a:alphaOff val="0"/>
            </a:srgbClr>
          </a:fillRef>
          <a:effectRef idx="0">
            <a:srgbClr val="A5A5A5">
              <a:hueOff val="1957655"/>
              <a:satOff val="72222"/>
              <a:lumOff val="-10617"/>
              <a:alphaOff val="0"/>
            </a:srgbClr>
          </a:effectRef>
          <a:fontRef idx="minor">
            <a:sysClr val="window" lastClr="FFFFFF"/>
          </a:fontRef>
        </p:style>
      </p:sp>
      <p:sp>
        <p:nvSpPr>
          <p:cNvPr id="27" name="任意多边形 26"/>
          <p:cNvSpPr/>
          <p:nvPr/>
        </p:nvSpPr>
        <p:spPr>
          <a:xfrm>
            <a:off x="3261995" y="4152265"/>
            <a:ext cx="1067435" cy="909955"/>
          </a:xfrm>
          <a:custGeom>
            <a:avLst/>
            <a:gdLst>
              <a:gd name="connsiteX0" fmla="*/ 0 w 1291768"/>
              <a:gd name="connsiteY0" fmla="*/ 645957 h 1291914"/>
              <a:gd name="connsiteX1" fmla="*/ 645884 w 1291768"/>
              <a:gd name="connsiteY1" fmla="*/ 0 h 1291914"/>
              <a:gd name="connsiteX2" fmla="*/ 1291768 w 1291768"/>
              <a:gd name="connsiteY2" fmla="*/ 645957 h 1291914"/>
              <a:gd name="connsiteX3" fmla="*/ 645884 w 1291768"/>
              <a:gd name="connsiteY3" fmla="*/ 1291914 h 1291914"/>
              <a:gd name="connsiteX4" fmla="*/ 0 w 1291768"/>
              <a:gd name="connsiteY4" fmla="*/ 645957 h 129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768" h="1291914">
                <a:moveTo>
                  <a:pt x="0" y="645957"/>
                </a:moveTo>
                <a:cubicBezTo>
                  <a:pt x="0" y="289205"/>
                  <a:pt x="289172" y="0"/>
                  <a:pt x="645884" y="0"/>
                </a:cubicBezTo>
                <a:cubicBezTo>
                  <a:pt x="1002596" y="0"/>
                  <a:pt x="1291768" y="289205"/>
                  <a:pt x="1291768" y="645957"/>
                </a:cubicBezTo>
                <a:cubicBezTo>
                  <a:pt x="1291768" y="1002709"/>
                  <a:pt x="1002596" y="1291914"/>
                  <a:pt x="645884" y="1291914"/>
                </a:cubicBezTo>
                <a:cubicBezTo>
                  <a:pt x="289172" y="1291914"/>
                  <a:pt x="0" y="1002709"/>
                  <a:pt x="0" y="645957"/>
                </a:cubicBezTo>
                <a:close/>
              </a:path>
            </a:pathLst>
          </a:custGeom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A5A5A5">
              <a:hueOff val="2108244"/>
              <a:satOff val="77778"/>
              <a:lumOff val="-11434"/>
              <a:alphaOff val="0"/>
            </a:srgbClr>
          </a:fillRef>
          <a:effectRef idx="0">
            <a:srgbClr val="A5A5A5">
              <a:hueOff val="2108244"/>
              <a:satOff val="77778"/>
              <a:lumOff val="-11434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187601" tIns="187617" rIns="187601" bIns="187617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altLang="zh-CN" sz="1500" b="1" dirty="0">
                <a:solidFill>
                  <a:prstClr val="white"/>
                </a:solidFill>
                <a:ea typeface="微软雅黑" panose="020B0503020204020204" charset="-122"/>
              </a:rPr>
              <a:t>Google</a:t>
            </a:r>
            <a:endParaRPr lang="zh-CN" altLang="en-US" sz="1500" b="1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4418160" y="4100887"/>
            <a:ext cx="192103" cy="192083"/>
          </a:xfrm>
          <a:prstGeom prst="ellipse">
            <a:avLst/>
          </a:prstGeom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A5A5A5">
              <a:hueOff val="2258833"/>
              <a:satOff val="83333"/>
              <a:lumOff val="-12251"/>
              <a:alphaOff val="0"/>
            </a:srgbClr>
          </a:fillRef>
          <a:effectRef idx="0">
            <a:srgbClr val="A5A5A5">
              <a:hueOff val="2258833"/>
              <a:satOff val="83333"/>
              <a:lumOff val="-12251"/>
              <a:alphaOff val="0"/>
            </a:srgbClr>
          </a:effectRef>
          <a:fontRef idx="minor">
            <a:sysClr val="window" lastClr="FFFFFF"/>
          </a:fontRef>
        </p:style>
      </p:sp>
      <p:sp>
        <p:nvSpPr>
          <p:cNvPr id="42" name="任意多边形 41"/>
          <p:cNvSpPr/>
          <p:nvPr/>
        </p:nvSpPr>
        <p:spPr>
          <a:xfrm>
            <a:off x="4476818" y="843558"/>
            <a:ext cx="968826" cy="968936"/>
          </a:xfrm>
          <a:custGeom>
            <a:avLst/>
            <a:gdLst>
              <a:gd name="connsiteX0" fmla="*/ 0 w 1291768"/>
              <a:gd name="connsiteY0" fmla="*/ 645957 h 1291914"/>
              <a:gd name="connsiteX1" fmla="*/ 645884 w 1291768"/>
              <a:gd name="connsiteY1" fmla="*/ 0 h 1291914"/>
              <a:gd name="connsiteX2" fmla="*/ 1291768 w 1291768"/>
              <a:gd name="connsiteY2" fmla="*/ 645957 h 1291914"/>
              <a:gd name="connsiteX3" fmla="*/ 645884 w 1291768"/>
              <a:gd name="connsiteY3" fmla="*/ 1291914 h 1291914"/>
              <a:gd name="connsiteX4" fmla="*/ 0 w 1291768"/>
              <a:gd name="connsiteY4" fmla="*/ 645957 h 129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768" h="1291914">
                <a:moveTo>
                  <a:pt x="0" y="645957"/>
                </a:moveTo>
                <a:cubicBezTo>
                  <a:pt x="0" y="289205"/>
                  <a:pt x="289172" y="0"/>
                  <a:pt x="645884" y="0"/>
                </a:cubicBezTo>
                <a:cubicBezTo>
                  <a:pt x="1002596" y="0"/>
                  <a:pt x="1291768" y="289205"/>
                  <a:pt x="1291768" y="645957"/>
                </a:cubicBezTo>
                <a:cubicBezTo>
                  <a:pt x="1291768" y="1002709"/>
                  <a:pt x="1002596" y="1291914"/>
                  <a:pt x="645884" y="1291914"/>
                </a:cubicBezTo>
                <a:cubicBezTo>
                  <a:pt x="289172" y="1291914"/>
                  <a:pt x="0" y="1002709"/>
                  <a:pt x="0" y="645957"/>
                </a:cubicBezTo>
                <a:close/>
              </a:path>
            </a:pathLst>
          </a:custGeom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A5A5A5">
              <a:hueOff val="2409421"/>
              <a:satOff val="88889"/>
              <a:lumOff val="-13068"/>
              <a:alphaOff val="0"/>
            </a:srgbClr>
          </a:fillRef>
          <a:effectRef idx="0">
            <a:srgbClr val="A5A5A5">
              <a:hueOff val="2409421"/>
              <a:satOff val="88889"/>
              <a:lumOff val="-13068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199031" tIns="199047" rIns="199031" bIns="199047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IBM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282160" y="1893842"/>
            <a:ext cx="192103" cy="192083"/>
          </a:xfrm>
          <a:prstGeom prst="ellipse">
            <a:avLst/>
          </a:prstGeom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A5A5A5">
              <a:hueOff val="2560010"/>
              <a:satOff val="94444"/>
              <a:lumOff val="-13885"/>
              <a:alphaOff val="0"/>
            </a:srgbClr>
          </a:fillRef>
          <a:effectRef idx="0">
            <a:srgbClr val="A5A5A5">
              <a:hueOff val="2560010"/>
              <a:satOff val="94444"/>
              <a:lumOff val="-13885"/>
              <a:alphaOff val="0"/>
            </a:srgbClr>
          </a:effectRef>
          <a:fontRef idx="minor">
            <a:sysClr val="window" lastClr="FFFFFF"/>
          </a:fontRef>
        </p:style>
      </p:sp>
      <p:sp>
        <p:nvSpPr>
          <p:cNvPr id="44" name="椭圆 43"/>
          <p:cNvSpPr/>
          <p:nvPr/>
        </p:nvSpPr>
        <p:spPr>
          <a:xfrm>
            <a:off x="5518965" y="1082065"/>
            <a:ext cx="192103" cy="192083"/>
          </a:xfrm>
          <a:prstGeom prst="ellipse">
            <a:avLst/>
          </a:prstGeom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A5A5A5">
              <a:hueOff val="2710599"/>
              <a:satOff val="100000"/>
              <a:lumOff val="-14702"/>
              <a:alphaOff val="0"/>
            </a:srgbClr>
          </a:fillRef>
          <a:effectRef idx="0">
            <a:srgbClr val="A5A5A5">
              <a:hueOff val="2710599"/>
              <a:satOff val="100000"/>
              <a:lumOff val="-14702"/>
              <a:alphaOff val="0"/>
            </a:srgbClr>
          </a:effectRef>
          <a:fontRef idx="minor">
            <a:sysClr val="window" lastClr="FFFFFF"/>
          </a:fontRef>
        </p:style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1" grpId="0" bldLvl="0" animBg="1"/>
      <p:bldP spid="25" grpId="0" bldLvl="0" animBg="1"/>
      <p:bldP spid="27" grpId="0" bldLvl="0" animBg="1"/>
      <p:bldP spid="4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933" y="161195"/>
            <a:ext cx="604630" cy="59903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870786" y="749596"/>
            <a:ext cx="57640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211751" y="15148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547D9D"/>
                </a:solidFill>
              </a:rPr>
              <a:t>百度语音服务流程</a:t>
            </a:r>
          </a:p>
        </p:txBody>
      </p:sp>
      <p:cxnSp>
        <p:nvCxnSpPr>
          <p:cNvPr id="15" name="直接箭头连接符 14"/>
          <p:cNvCxnSpPr/>
          <p:nvPr/>
        </p:nvCxnSpPr>
        <p:spPr bwMode="auto">
          <a:xfrm>
            <a:off x="1923383" y="2463738"/>
            <a:ext cx="648072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梯形 15"/>
          <p:cNvSpPr/>
          <p:nvPr/>
        </p:nvSpPr>
        <p:spPr bwMode="auto">
          <a:xfrm>
            <a:off x="2718944" y="1135867"/>
            <a:ext cx="3294366" cy="3179134"/>
          </a:xfrm>
          <a:prstGeom prst="trapezoid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/>
          <a:lstStyle/>
          <a:p>
            <a:pPr defTabSz="685800" eaLnBrk="0" fontAlgn="base">
              <a:spcBef>
                <a:spcPct val="0"/>
              </a:spcBef>
              <a:spcAft>
                <a:spcPct val="0"/>
              </a:spcAft>
            </a:pPr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  <a:ea typeface="宋体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69218" y="1975127"/>
            <a:ext cx="1583266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BF9E1"/>
                </a:solidFill>
                <a:latin typeface="+mn-ea"/>
                <a:ea typeface="+mn-ea"/>
              </a:rPr>
              <a:t>百度语音</a:t>
            </a:r>
            <a:endParaRPr lang="en-US" altLang="zh-CN" sz="2400" dirty="0">
              <a:solidFill>
                <a:srgbClr val="FBF9E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FBF9E1"/>
                </a:solidFill>
                <a:latin typeface="+mn-ea"/>
                <a:ea typeface="+mn-ea"/>
              </a:rPr>
              <a:t>服务器</a:t>
            </a:r>
            <a:endParaRPr lang="zh-CN" altLang="en-US" sz="1500" dirty="0">
              <a:latin typeface="+mn-ea"/>
              <a:ea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11336" y="2102150"/>
            <a:ext cx="1396536" cy="978738"/>
            <a:chOff x="362710" y="4000574"/>
            <a:chExt cx="1862048" cy="1304983"/>
          </a:xfrm>
        </p:grpSpPr>
        <p:sp>
          <p:nvSpPr>
            <p:cNvPr id="21" name="文本框 20"/>
            <p:cNvSpPr txBox="1"/>
            <p:nvPr/>
          </p:nvSpPr>
          <p:spPr>
            <a:xfrm>
              <a:off x="362710" y="4905448"/>
              <a:ext cx="186204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dirty="0">
                  <a:latin typeface="+mn-ea"/>
                  <a:ea typeface="+mn-ea"/>
                </a:rPr>
                <a:t>本地：音频文件</a:t>
              </a: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384" y="4000574"/>
              <a:ext cx="1276350" cy="904875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7111077" y="1987828"/>
            <a:ext cx="1396536" cy="1101880"/>
            <a:chOff x="9481432" y="2836575"/>
            <a:chExt cx="1862048" cy="1469172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09492" y="2836575"/>
              <a:ext cx="1360215" cy="1172218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9481432" y="3905638"/>
              <a:ext cx="186204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dirty="0">
                  <a:latin typeface="+mn-ea"/>
                  <a:ea typeface="+mn-ea"/>
                </a:rPr>
                <a:t>本地：语音文字</a:t>
              </a:r>
            </a:p>
          </p:txBody>
        </p:sp>
      </p:grpSp>
      <p:cxnSp>
        <p:nvCxnSpPr>
          <p:cNvPr id="26" name="直接箭头连接符 25"/>
          <p:cNvCxnSpPr/>
          <p:nvPr/>
        </p:nvCxnSpPr>
        <p:spPr bwMode="auto">
          <a:xfrm>
            <a:off x="6013311" y="2463738"/>
            <a:ext cx="1025684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933" y="161195"/>
            <a:ext cx="604630" cy="59903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870786" y="749596"/>
            <a:ext cx="57640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211751" y="15148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547D9D"/>
                </a:solidFill>
              </a:rPr>
              <a:t>百度语音服务流程</a:t>
            </a:r>
          </a:p>
        </p:txBody>
      </p:sp>
      <p:cxnSp>
        <p:nvCxnSpPr>
          <p:cNvPr id="15" name="直接箭头连接符 14"/>
          <p:cNvCxnSpPr/>
          <p:nvPr/>
        </p:nvCxnSpPr>
        <p:spPr bwMode="auto">
          <a:xfrm>
            <a:off x="1709682" y="1707654"/>
            <a:ext cx="1080901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梯形 15"/>
          <p:cNvSpPr/>
          <p:nvPr/>
        </p:nvSpPr>
        <p:spPr bwMode="auto">
          <a:xfrm>
            <a:off x="2718944" y="1135867"/>
            <a:ext cx="3294366" cy="3179134"/>
          </a:xfrm>
          <a:prstGeom prst="trapezoid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/>
          <a:lstStyle/>
          <a:p>
            <a:pPr defTabSz="685800" eaLnBrk="0" fontAlgn="base">
              <a:spcBef>
                <a:spcPct val="0"/>
              </a:spcBef>
              <a:spcAft>
                <a:spcPct val="0"/>
              </a:spcAft>
            </a:pPr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  <a:ea typeface="宋体" pitchFamily="2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 bwMode="auto">
          <a:xfrm>
            <a:off x="6013311" y="2463738"/>
            <a:ext cx="1025684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矩形 19"/>
          <p:cNvSpPr/>
          <p:nvPr/>
        </p:nvSpPr>
        <p:spPr>
          <a:xfrm>
            <a:off x="3507551" y="3093395"/>
            <a:ext cx="175550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BF9E1"/>
                </a:solidFill>
                <a:latin typeface="+mn-ea"/>
                <a:ea typeface="+mn-ea"/>
              </a:rPr>
              <a:t>百度语音服务器</a:t>
            </a:r>
            <a:endParaRPr lang="zh-CN" altLang="en-US" sz="1200" dirty="0">
              <a:latin typeface="+mn-ea"/>
              <a:ea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88759" y="2837194"/>
            <a:ext cx="1396536" cy="978738"/>
            <a:chOff x="362710" y="4000574"/>
            <a:chExt cx="1862048" cy="1304983"/>
          </a:xfrm>
        </p:grpSpPr>
        <p:sp>
          <p:nvSpPr>
            <p:cNvPr id="22" name="文本框 21"/>
            <p:cNvSpPr txBox="1"/>
            <p:nvPr/>
          </p:nvSpPr>
          <p:spPr>
            <a:xfrm>
              <a:off x="362710" y="4905448"/>
              <a:ext cx="186204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dirty="0">
                  <a:latin typeface="+mn-ea"/>
                  <a:ea typeface="+mn-ea"/>
                </a:rPr>
                <a:t>本地：音频文件</a:t>
              </a: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384" y="4000574"/>
              <a:ext cx="1276350" cy="904875"/>
            </a:xfrm>
            <a:prstGeom prst="rect">
              <a:avLst/>
            </a:prstGeom>
          </p:spPr>
        </p:pic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5898" y="2009083"/>
            <a:ext cx="1020161" cy="87916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109852" y="2810881"/>
            <a:ext cx="15071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latin typeface="+mn-ea"/>
                <a:ea typeface="+mn-ea"/>
              </a:rPr>
              <a:t>语音文字</a:t>
            </a:r>
            <a:r>
              <a:rPr lang="en-US" altLang="zh-CN" sz="1350" dirty="0" err="1">
                <a:solidFill>
                  <a:srgbClr val="FF0000"/>
                </a:solidFill>
                <a:latin typeface="+mn-ea"/>
              </a:rPr>
              <a:t>req.text</a:t>
            </a:r>
            <a:endParaRPr lang="zh-CN" altLang="en-US" sz="1350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39621" y="1303593"/>
            <a:ext cx="934108" cy="977699"/>
            <a:chOff x="715268" y="1355453"/>
            <a:chExt cx="1245478" cy="1303599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5268" y="1355453"/>
              <a:ext cx="1095375" cy="971550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791195" y="2258943"/>
              <a:ext cx="116955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dirty="0">
                  <a:latin typeface="+mn-ea"/>
                  <a:ea typeface="+mn-ea"/>
                </a:rPr>
                <a:t>本地用户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274513" y="1336024"/>
            <a:ext cx="21771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srgbClr val="FF0000"/>
                </a:solidFill>
                <a:latin typeface="+mn-ea"/>
                <a:ea typeface="+mn-ea"/>
              </a:rPr>
              <a:t>①</a:t>
            </a:r>
            <a:r>
              <a:rPr lang="en-US" altLang="zh-CN" sz="1350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zh-CN" sz="1350" dirty="0" err="1">
                <a:solidFill>
                  <a:srgbClr val="FF0000"/>
                </a:solidFill>
                <a:latin typeface="+mn-ea"/>
                <a:ea typeface="+mn-ea"/>
              </a:rPr>
              <a:t>Api</a:t>
            </a:r>
            <a:r>
              <a:rPr lang="en-US" altLang="zh-CN" sz="1350" dirty="0">
                <a:solidFill>
                  <a:srgbClr val="FF0000"/>
                </a:solidFill>
                <a:latin typeface="+mn-ea"/>
                <a:ea typeface="+mn-ea"/>
              </a:rPr>
              <a:t> Key </a:t>
            </a:r>
            <a:r>
              <a:rPr lang="zh-CN" altLang="en-US" sz="1350" dirty="0">
                <a:solidFill>
                  <a:srgbClr val="FF0000"/>
                </a:solidFill>
                <a:latin typeface="+mn-ea"/>
                <a:ea typeface="+mn-ea"/>
              </a:rPr>
              <a:t>和 </a:t>
            </a:r>
            <a:r>
              <a:rPr lang="en-US" altLang="zh-CN" sz="1350" dirty="0">
                <a:solidFill>
                  <a:srgbClr val="FF0000"/>
                </a:solidFill>
                <a:latin typeface="+mn-ea"/>
                <a:ea typeface="+mn-ea"/>
              </a:rPr>
              <a:t>Secret Key</a:t>
            </a:r>
            <a:endParaRPr lang="zh-CN" altLang="en-US" sz="13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30" name="直接箭头连接符 29"/>
          <p:cNvCxnSpPr/>
          <p:nvPr/>
        </p:nvCxnSpPr>
        <p:spPr bwMode="auto">
          <a:xfrm flipH="1">
            <a:off x="1709682" y="1923678"/>
            <a:ext cx="1080901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文本框 30"/>
          <p:cNvSpPr txBox="1"/>
          <p:nvPr/>
        </p:nvSpPr>
        <p:spPr>
          <a:xfrm>
            <a:off x="1348996" y="1976233"/>
            <a:ext cx="1869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srgbClr val="FF0000"/>
                </a:solidFill>
                <a:latin typeface="+mn-ea"/>
                <a:ea typeface="+mn-ea"/>
              </a:rPr>
              <a:t>② 获取</a:t>
            </a:r>
            <a:r>
              <a:rPr lang="en-US" altLang="zh-CN" sz="1350" dirty="0">
                <a:solidFill>
                  <a:srgbClr val="FF0000"/>
                </a:solidFill>
                <a:latin typeface="+mn-ea"/>
                <a:ea typeface="+mn-ea"/>
              </a:rPr>
              <a:t>Access Token</a:t>
            </a:r>
            <a:endParaRPr lang="zh-CN" altLang="en-US" sz="13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85953" y="1560734"/>
            <a:ext cx="1417376" cy="678904"/>
          </a:xfrm>
          <a:prstGeom prst="rect">
            <a:avLst/>
          </a:prstGeom>
          <a:solidFill>
            <a:srgbClr val="FBF9E1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0" dirty="0">
                <a:latin typeface="+mn-ea"/>
                <a:ea typeface="+mn-ea"/>
              </a:rPr>
              <a:t>百度 </a:t>
            </a:r>
            <a:r>
              <a:rPr lang="en-US" altLang="zh-CN" sz="1350" dirty="0">
                <a:latin typeface="+mn-ea"/>
                <a:ea typeface="+mn-ea"/>
              </a:rPr>
              <a:t>OAuth2.0 </a:t>
            </a:r>
          </a:p>
          <a:p>
            <a:pPr>
              <a:lnSpc>
                <a:spcPct val="150000"/>
              </a:lnSpc>
            </a:pPr>
            <a:r>
              <a:rPr lang="zh-CN" altLang="en-US" sz="1350" dirty="0">
                <a:latin typeface="+mn-ea"/>
                <a:ea typeface="+mn-ea"/>
              </a:rPr>
              <a:t>授权服务的网关</a:t>
            </a:r>
            <a:endParaRPr lang="en-US" altLang="zh-CN" sz="1350" dirty="0">
              <a:latin typeface="+mn-ea"/>
              <a:ea typeface="+mn-ea"/>
            </a:endParaRPr>
          </a:p>
        </p:txBody>
      </p:sp>
      <p:cxnSp>
        <p:nvCxnSpPr>
          <p:cNvPr id="33" name="直接箭头连接符 32"/>
          <p:cNvCxnSpPr/>
          <p:nvPr/>
        </p:nvCxnSpPr>
        <p:spPr bwMode="auto">
          <a:xfrm>
            <a:off x="1547507" y="3474504"/>
            <a:ext cx="1080901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文本框 33"/>
          <p:cNvSpPr txBox="1"/>
          <p:nvPr/>
        </p:nvSpPr>
        <p:spPr>
          <a:xfrm>
            <a:off x="1172996" y="3106244"/>
            <a:ext cx="18966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srgbClr val="FF0000"/>
                </a:solidFill>
                <a:latin typeface="+mn-ea"/>
                <a:ea typeface="+mn-ea"/>
              </a:rPr>
              <a:t>③ </a:t>
            </a:r>
            <a:r>
              <a:rPr lang="en-US" altLang="zh-CN" sz="1350" dirty="0" err="1">
                <a:solidFill>
                  <a:srgbClr val="FF0000"/>
                </a:solidFill>
                <a:latin typeface="+mn-ea"/>
                <a:ea typeface="+mn-ea"/>
              </a:rPr>
              <a:t>Token+Data</a:t>
            </a:r>
            <a:r>
              <a:rPr lang="en-US" altLang="zh-CN" sz="1350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CN" altLang="en-US" sz="1350" dirty="0">
                <a:solidFill>
                  <a:srgbClr val="FF0000"/>
                </a:solidFill>
                <a:latin typeface="+mn-ea"/>
                <a:ea typeface="+mn-ea"/>
              </a:rPr>
              <a:t>音频</a:t>
            </a:r>
            <a:r>
              <a:rPr lang="en-US" altLang="zh-CN" sz="1350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endParaRPr lang="zh-CN" altLang="en-US" sz="13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747270" y="2101858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srgbClr val="FF0000"/>
                </a:solidFill>
                <a:latin typeface="+mn-ea"/>
                <a:ea typeface="+mn-ea"/>
              </a:rPr>
              <a:t>④ 获得识别文本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1" grpId="0"/>
      <p:bldP spid="32" grpId="0" bldLvl="0" animBg="1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933" y="161195"/>
            <a:ext cx="604630" cy="59903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870786" y="749596"/>
            <a:ext cx="57640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211751" y="15148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547D9D"/>
                </a:solidFill>
              </a:rPr>
              <a:t>问题分析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70786" y="857232"/>
            <a:ext cx="5783580" cy="4523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200000"/>
              </a:lnSpc>
              <a:buAutoNum type="arabicPeriod"/>
            </a:pP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设置访问百度的服务器地址</a:t>
            </a: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；</a:t>
            </a: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 algn="l">
              <a:lnSpc>
                <a:spcPct val="200000"/>
              </a:lnSpc>
              <a:buAutoNum type="arabicPeriod"/>
            </a:pP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设置</a:t>
            </a:r>
            <a:r>
              <a:rPr lang="en-US" altLang="zh-CN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+mn-ea"/>
                <a:ea typeface="+mn-ea"/>
                <a:sym typeface="+mn-ea"/>
              </a:rPr>
              <a:t>Api</a:t>
            </a:r>
            <a:r>
              <a:rPr lang="en-US" altLang="zh-CN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 Key </a:t>
            </a:r>
            <a:r>
              <a:rPr lang="zh-CN" altLang="en-US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和 </a:t>
            </a:r>
            <a:r>
              <a:rPr lang="en-US" altLang="zh-CN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Secret Key</a:t>
            </a: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；</a:t>
            </a: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 algn="l">
              <a:lnSpc>
                <a:spcPct val="200000"/>
              </a:lnSpc>
              <a:buAutoNum type="arabicPeriod"/>
            </a:pP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请求访问，获得返回的</a:t>
            </a:r>
            <a:r>
              <a:rPr lang="en-US" altLang="zh-CN" dirty="0">
                <a:latin typeface="新宋体" panose="02010609030101010101" pitchFamily="49" charset="-122"/>
                <a:ea typeface="新宋体" panose="02010609030101010101" pitchFamily="49" charset="-122"/>
              </a:rPr>
              <a:t>token</a:t>
            </a: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值；</a:t>
            </a: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 algn="l">
              <a:lnSpc>
                <a:spcPct val="200000"/>
              </a:lnSpc>
              <a:buAutoNum type="arabicPeriod"/>
            </a:pP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设置要进行识别的音频文件地址；</a:t>
            </a: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 algn="l">
              <a:lnSpc>
                <a:spcPct val="200000"/>
              </a:lnSpc>
              <a:buAutoNum type="arabicPeriod"/>
            </a:pP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打开音频文件，将音频数据转化成百度要求的格式；</a:t>
            </a: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 algn="l">
              <a:lnSpc>
                <a:spcPct val="200000"/>
              </a:lnSpc>
              <a:buAutoNum type="arabicPeriod"/>
            </a:pP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请求访问，并且存储返回结果；</a:t>
            </a: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 algn="l">
              <a:lnSpc>
                <a:spcPct val="200000"/>
              </a:lnSpc>
              <a:buAutoNum type="arabicPeriod"/>
            </a:pP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在返回的结果中提取关键字；</a:t>
            </a: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4251" y="1084277"/>
            <a:ext cx="808990" cy="36830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15371" y="1633480"/>
            <a:ext cx="2381885" cy="36830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client_id client_secret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57133" y="2723347"/>
            <a:ext cx="1042035" cy="36830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filename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新宋体" panose="0201060903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35316" y="3268437"/>
            <a:ext cx="635000" cy="36830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21572" y="3808213"/>
            <a:ext cx="4549775" cy="36830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  <a:sym typeface="+mn-ea"/>
              </a:rPr>
              <a:t>利用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  <a:sym typeface="+mn-ea"/>
              </a:rPr>
              <a:t>requests.post()</a:t>
            </a:r>
            <a:r>
              <a:rPr lang="zh-CN" altLang="en-US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  <a:sym typeface="+mn-ea"/>
              </a:rPr>
              <a:t>获得识别结果，存在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  <a:sym typeface="+mn-ea"/>
              </a:rPr>
              <a:t>req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新宋体" panose="0201060903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5684" y="4348627"/>
            <a:ext cx="453390" cy="36830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ret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75646" y="2177747"/>
            <a:ext cx="3415665" cy="36830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利用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requests.post()</a:t>
            </a:r>
            <a:r>
              <a:rPr lang="zh-CN" altLang="en-US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获得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token</a:t>
            </a:r>
            <a:r>
              <a:rPr lang="zh-CN" altLang="en-US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值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7144C6EE-0536-4182-86DB-E6824D3B9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648"/>
            <a:ext cx="9144000" cy="2925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7124" y="159850"/>
            <a:ext cx="678545" cy="677456"/>
            <a:chOff x="8131349" y="2426691"/>
            <a:chExt cx="741760" cy="740569"/>
          </a:xfrm>
          <a:solidFill>
            <a:schemeClr val="accent1"/>
          </a:solidFill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8131349" y="2426691"/>
              <a:ext cx="741760" cy="74056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9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90204" pitchFamily="34" charset="0"/>
                <a:buNone/>
              </a:pPr>
              <a:endParaRPr lang="bg-BG" altLang="en-US" sz="1015">
                <a:solidFill>
                  <a:srgbClr val="A7D692"/>
                </a:solidFill>
              </a:endParaRPr>
            </a:p>
          </p:txBody>
        </p:sp>
        <p:pic>
          <p:nvPicPr>
            <p:cNvPr id="4" name="Picture 7" descr="monitor-whit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5889" y="2604688"/>
              <a:ext cx="461963" cy="46196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" name="直接连接符 39"/>
          <p:cNvCxnSpPr>
            <a:cxnSpLocks noChangeShapeType="1"/>
          </p:cNvCxnSpPr>
          <p:nvPr/>
        </p:nvCxnSpPr>
        <p:spPr bwMode="auto">
          <a:xfrm>
            <a:off x="953598" y="372108"/>
            <a:ext cx="7020000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7042126" y="4096900"/>
            <a:ext cx="1862945" cy="892957"/>
            <a:chOff x="9473548" y="5532485"/>
            <a:chExt cx="2483926" cy="1190609"/>
          </a:xfrm>
        </p:grpSpPr>
        <p:grpSp>
          <p:nvGrpSpPr>
            <p:cNvPr id="7" name="组合 72"/>
            <p:cNvGrpSpPr/>
            <p:nvPr/>
          </p:nvGrpSpPr>
          <p:grpSpPr bwMode="auto">
            <a:xfrm>
              <a:off x="11656224" y="5685803"/>
              <a:ext cx="301250" cy="434395"/>
              <a:chOff x="0" y="0"/>
              <a:chExt cx="411371" cy="593113"/>
            </a:xfrm>
          </p:grpSpPr>
          <p:sp>
            <p:nvSpPr>
              <p:cNvPr id="17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6 w 27"/>
                  <a:gd name="T3" fmla="*/ 2147483646 h 64"/>
                  <a:gd name="T4" fmla="*/ 2147483646 w 27"/>
                  <a:gd name="T5" fmla="*/ 0 h 64"/>
                  <a:gd name="T6" fmla="*/ 2147483646 w 27"/>
                  <a:gd name="T7" fmla="*/ 2147483646 h 64"/>
                  <a:gd name="T8" fmla="*/ 0 w 27"/>
                  <a:gd name="T9" fmla="*/ 2147483646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8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2147483646 h 139"/>
                  <a:gd name="T12" fmla="*/ 2147483646 w 139"/>
                  <a:gd name="T13" fmla="*/ 0 h 139"/>
                  <a:gd name="T14" fmla="*/ 2147483646 w 139"/>
                  <a:gd name="T15" fmla="*/ 2147483646 h 139"/>
                  <a:gd name="T16" fmla="*/ 2147483646 w 139"/>
                  <a:gd name="T17" fmla="*/ 2147483646 h 139"/>
                  <a:gd name="T18" fmla="*/ 2147483646 w 139"/>
                  <a:gd name="T19" fmla="*/ 2147483646 h 139"/>
                  <a:gd name="T20" fmla="*/ 2147483646 w 139"/>
                  <a:gd name="T21" fmla="*/ 2147483646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8" name="等腰三角形 3"/>
            <p:cNvSpPr/>
            <p:nvPr/>
          </p:nvSpPr>
          <p:spPr bwMode="auto">
            <a:xfrm>
              <a:off x="9473548" y="6485322"/>
              <a:ext cx="795338" cy="106362"/>
            </a:xfrm>
            <a:custGeom>
              <a:avLst/>
              <a:gdLst>
                <a:gd name="T0" fmla="*/ 0 w 571182"/>
                <a:gd name="T1" fmla="*/ 109318 h 104892"/>
                <a:gd name="T2" fmla="*/ 524300 w 571182"/>
                <a:gd name="T3" fmla="*/ 0 h 104892"/>
                <a:gd name="T4" fmla="*/ 1541996 w 571182"/>
                <a:gd name="T5" fmla="*/ 96910 h 104892"/>
                <a:gd name="T6" fmla="*/ 0 w 571182"/>
                <a:gd name="T7" fmla="*/ 109318 h 1048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1182" h="104892">
                  <a:moveTo>
                    <a:pt x="0" y="104892"/>
                  </a:moveTo>
                  <a:lnTo>
                    <a:pt x="194210" y="0"/>
                  </a:lnTo>
                  <a:lnTo>
                    <a:pt x="571182" y="92986"/>
                  </a:lnTo>
                  <a:lnTo>
                    <a:pt x="0" y="104892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grpSp>
          <p:nvGrpSpPr>
            <p:cNvPr id="9" name="组合 129"/>
            <p:cNvGrpSpPr/>
            <p:nvPr/>
          </p:nvGrpSpPr>
          <p:grpSpPr bwMode="auto">
            <a:xfrm>
              <a:off x="11034661" y="5532485"/>
              <a:ext cx="712234" cy="931993"/>
              <a:chOff x="0" y="0"/>
              <a:chExt cx="712221" cy="931862"/>
            </a:xfrm>
          </p:grpSpPr>
          <p:sp>
            <p:nvSpPr>
              <p:cNvPr id="14" name="等腰三角形 3"/>
              <p:cNvSpPr/>
              <p:nvPr/>
            </p:nvSpPr>
            <p:spPr bwMode="auto">
              <a:xfrm>
                <a:off x="779" y="760467"/>
                <a:ext cx="552440" cy="73015"/>
              </a:xfrm>
              <a:custGeom>
                <a:avLst/>
                <a:gdLst>
                  <a:gd name="T0" fmla="*/ 0 w 571182"/>
                  <a:gd name="T1" fmla="*/ 71207 h 73936"/>
                  <a:gd name="T2" fmla="*/ 169072 w 571182"/>
                  <a:gd name="T3" fmla="*/ 0 h 73936"/>
                  <a:gd name="T4" fmla="*/ 516781 w 571182"/>
                  <a:gd name="T5" fmla="*/ 59740 h 73936"/>
                  <a:gd name="T6" fmla="*/ 0 w 571182"/>
                  <a:gd name="T7" fmla="*/ 71207 h 739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1182" h="73936">
                    <a:moveTo>
                      <a:pt x="0" y="73936"/>
                    </a:moveTo>
                    <a:lnTo>
                      <a:pt x="186870" y="0"/>
                    </a:lnTo>
                    <a:lnTo>
                      <a:pt x="571182" y="62030"/>
                    </a:lnTo>
                    <a:lnTo>
                      <a:pt x="0" y="73936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350"/>
              </a:p>
            </p:txBody>
          </p:sp>
          <p:sp>
            <p:nvSpPr>
              <p:cNvPr id="15" name="Freeform 5"/>
              <p:cNvSpPr/>
              <p:nvPr/>
            </p:nvSpPr>
            <p:spPr bwMode="auto">
              <a:xfrm>
                <a:off x="448696" y="0"/>
                <a:ext cx="263525" cy="931862"/>
              </a:xfrm>
              <a:custGeom>
                <a:avLst/>
                <a:gdLst>
                  <a:gd name="T0" fmla="*/ 0 w 166"/>
                  <a:gd name="T1" fmla="*/ 2147483646 h 587"/>
                  <a:gd name="T2" fmla="*/ 0 w 166"/>
                  <a:gd name="T3" fmla="*/ 0 h 587"/>
                  <a:gd name="T4" fmla="*/ 2147483646 w 166"/>
                  <a:gd name="T5" fmla="*/ 2147483646 h 587"/>
                  <a:gd name="T6" fmla="*/ 2147483646 w 166"/>
                  <a:gd name="T7" fmla="*/ 2147483646 h 587"/>
                  <a:gd name="T8" fmla="*/ 2147483646 w 166"/>
                  <a:gd name="T9" fmla="*/ 2147483646 h 587"/>
                  <a:gd name="T10" fmla="*/ 0 w 166"/>
                  <a:gd name="T11" fmla="*/ 2147483646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" h="587">
                    <a:moveTo>
                      <a:pt x="0" y="587"/>
                    </a:moveTo>
                    <a:lnTo>
                      <a:pt x="0" y="0"/>
                    </a:lnTo>
                    <a:lnTo>
                      <a:pt x="62" y="198"/>
                    </a:lnTo>
                    <a:lnTo>
                      <a:pt x="63" y="198"/>
                    </a:lnTo>
                    <a:lnTo>
                      <a:pt x="166" y="524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186758" y="0"/>
                <a:ext cx="261938" cy="931862"/>
              </a:xfrm>
              <a:custGeom>
                <a:avLst/>
                <a:gdLst>
                  <a:gd name="T0" fmla="*/ 2147483646 w 165"/>
                  <a:gd name="T1" fmla="*/ 0 h 587"/>
                  <a:gd name="T2" fmla="*/ 2147483646 w 165"/>
                  <a:gd name="T3" fmla="*/ 2147483646 h 587"/>
                  <a:gd name="T4" fmla="*/ 0 w 165"/>
                  <a:gd name="T5" fmla="*/ 2147483646 h 587"/>
                  <a:gd name="T6" fmla="*/ 2147483646 w 165"/>
                  <a:gd name="T7" fmla="*/ 0 h 5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" h="587">
                    <a:moveTo>
                      <a:pt x="165" y="0"/>
                    </a:moveTo>
                    <a:lnTo>
                      <a:pt x="165" y="587"/>
                    </a:lnTo>
                    <a:lnTo>
                      <a:pt x="0" y="52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10" name="组合 140"/>
            <p:cNvGrpSpPr/>
            <p:nvPr/>
          </p:nvGrpSpPr>
          <p:grpSpPr bwMode="auto">
            <a:xfrm>
              <a:off x="10801166" y="6057838"/>
              <a:ext cx="374657" cy="665256"/>
              <a:chOff x="0" y="0"/>
              <a:chExt cx="374650" cy="665163"/>
            </a:xfrm>
          </p:grpSpPr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07950" y="0"/>
                <a:ext cx="266700" cy="665163"/>
              </a:xfrm>
              <a:custGeom>
                <a:avLst/>
                <a:gdLst>
                  <a:gd name="T0" fmla="*/ 2147483646 w 168"/>
                  <a:gd name="T1" fmla="*/ 2147483646 h 419"/>
                  <a:gd name="T2" fmla="*/ 2147483646 w 168"/>
                  <a:gd name="T3" fmla="*/ 2147483646 h 419"/>
                  <a:gd name="T4" fmla="*/ 2147483646 w 168"/>
                  <a:gd name="T5" fmla="*/ 2147483646 h 419"/>
                  <a:gd name="T6" fmla="*/ 2147483646 w 168"/>
                  <a:gd name="T7" fmla="*/ 2147483646 h 419"/>
                  <a:gd name="T8" fmla="*/ 2147483646 w 168"/>
                  <a:gd name="T9" fmla="*/ 0 h 419"/>
                  <a:gd name="T10" fmla="*/ 2147483646 w 168"/>
                  <a:gd name="T11" fmla="*/ 2147483646 h 419"/>
                  <a:gd name="T12" fmla="*/ 2147483646 w 168"/>
                  <a:gd name="T13" fmla="*/ 2147483646 h 419"/>
                  <a:gd name="T14" fmla="*/ 2147483646 w 168"/>
                  <a:gd name="T15" fmla="*/ 2147483646 h 419"/>
                  <a:gd name="T16" fmla="*/ 2147483646 w 168"/>
                  <a:gd name="T17" fmla="*/ 2147483646 h 419"/>
                  <a:gd name="T18" fmla="*/ 2147483646 w 168"/>
                  <a:gd name="T19" fmla="*/ 2147483646 h 419"/>
                  <a:gd name="T20" fmla="*/ 2147483646 w 168"/>
                  <a:gd name="T21" fmla="*/ 2147483646 h 419"/>
                  <a:gd name="T22" fmla="*/ 2147483646 w 168"/>
                  <a:gd name="T23" fmla="*/ 2147483646 h 419"/>
                  <a:gd name="T24" fmla="*/ 2147483646 w 168"/>
                  <a:gd name="T25" fmla="*/ 2147483646 h 419"/>
                  <a:gd name="T26" fmla="*/ 2147483646 w 168"/>
                  <a:gd name="T27" fmla="*/ 2147483646 h 419"/>
                  <a:gd name="T28" fmla="*/ 2147483646 w 168"/>
                  <a:gd name="T29" fmla="*/ 2147483646 h 419"/>
                  <a:gd name="T30" fmla="*/ 2147483646 w 168"/>
                  <a:gd name="T31" fmla="*/ 2147483646 h 419"/>
                  <a:gd name="T32" fmla="*/ 2147483646 w 168"/>
                  <a:gd name="T33" fmla="*/ 2147483646 h 419"/>
                  <a:gd name="T34" fmla="*/ 2147483646 w 168"/>
                  <a:gd name="T35" fmla="*/ 2147483646 h 419"/>
                  <a:gd name="T36" fmla="*/ 2147483646 w 168"/>
                  <a:gd name="T37" fmla="*/ 0 h 419"/>
                  <a:gd name="T38" fmla="*/ 2147483646 w 168"/>
                  <a:gd name="T39" fmla="*/ 2147483646 h 419"/>
                  <a:gd name="T40" fmla="*/ 2147483646 w 168"/>
                  <a:gd name="T41" fmla="*/ 2147483646 h 419"/>
                  <a:gd name="T42" fmla="*/ 2147483646 w 168"/>
                  <a:gd name="T43" fmla="*/ 2147483646 h 419"/>
                  <a:gd name="T44" fmla="*/ 0 w 168"/>
                  <a:gd name="T45" fmla="*/ 2147483646 h 419"/>
                  <a:gd name="T46" fmla="*/ 2147483646 w 168"/>
                  <a:gd name="T47" fmla="*/ 2147483646 h 4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68" h="419">
                    <a:moveTo>
                      <a:pt x="38" y="40"/>
                    </a:moveTo>
                    <a:lnTo>
                      <a:pt x="49" y="3"/>
                    </a:lnTo>
                    <a:lnTo>
                      <a:pt x="50" y="3"/>
                    </a:lnTo>
                    <a:lnTo>
                      <a:pt x="38" y="40"/>
                    </a:lnTo>
                    <a:close/>
                    <a:moveTo>
                      <a:pt x="50" y="0"/>
                    </a:moveTo>
                    <a:lnTo>
                      <a:pt x="95" y="141"/>
                    </a:lnTo>
                    <a:lnTo>
                      <a:pt x="168" y="374"/>
                    </a:lnTo>
                    <a:lnTo>
                      <a:pt x="50" y="419"/>
                    </a:lnTo>
                    <a:lnTo>
                      <a:pt x="50" y="378"/>
                    </a:lnTo>
                    <a:lnTo>
                      <a:pt x="50" y="336"/>
                    </a:lnTo>
                    <a:lnTo>
                      <a:pt x="50" y="295"/>
                    </a:lnTo>
                    <a:lnTo>
                      <a:pt x="50" y="252"/>
                    </a:lnTo>
                    <a:lnTo>
                      <a:pt x="50" y="211"/>
                    </a:lnTo>
                    <a:lnTo>
                      <a:pt x="50" y="170"/>
                    </a:lnTo>
                    <a:lnTo>
                      <a:pt x="50" y="128"/>
                    </a:lnTo>
                    <a:lnTo>
                      <a:pt x="50" y="86"/>
                    </a:lnTo>
                    <a:lnTo>
                      <a:pt x="50" y="45"/>
                    </a:lnTo>
                    <a:lnTo>
                      <a:pt x="50" y="3"/>
                    </a:lnTo>
                    <a:lnTo>
                      <a:pt x="50" y="0"/>
                    </a:lnTo>
                    <a:close/>
                    <a:moveTo>
                      <a:pt x="14" y="114"/>
                    </a:moveTo>
                    <a:lnTo>
                      <a:pt x="15" y="114"/>
                    </a:lnTo>
                    <a:lnTo>
                      <a:pt x="3" y="151"/>
                    </a:lnTo>
                    <a:lnTo>
                      <a:pt x="0" y="162"/>
                    </a:lnTo>
                    <a:lnTo>
                      <a:pt x="14" y="114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19050" y="0"/>
                <a:ext cx="168275" cy="600075"/>
              </a:xfrm>
              <a:custGeom>
                <a:avLst/>
                <a:gdLst>
                  <a:gd name="T0" fmla="*/ 2147483646 w 97"/>
                  <a:gd name="T1" fmla="*/ 2147483646 h 347"/>
                  <a:gd name="T2" fmla="*/ 2147483646 w 97"/>
                  <a:gd name="T3" fmla="*/ 2147483646 h 347"/>
                  <a:gd name="T4" fmla="*/ 2147483646 w 97"/>
                  <a:gd name="T5" fmla="*/ 2147483646 h 347"/>
                  <a:gd name="T6" fmla="*/ 2147483646 w 97"/>
                  <a:gd name="T7" fmla="*/ 2147483646 h 347"/>
                  <a:gd name="T8" fmla="*/ 2147483646 w 97"/>
                  <a:gd name="T9" fmla="*/ 2147483646 h 347"/>
                  <a:gd name="T10" fmla="*/ 2147483646 w 97"/>
                  <a:gd name="T11" fmla="*/ 2147483646 h 347"/>
                  <a:gd name="T12" fmla="*/ 2147483646 w 97"/>
                  <a:gd name="T13" fmla="*/ 0 h 347"/>
                  <a:gd name="T14" fmla="*/ 2147483646 w 97"/>
                  <a:gd name="T15" fmla="*/ 2147483646 h 347"/>
                  <a:gd name="T16" fmla="*/ 2147483646 w 97"/>
                  <a:gd name="T17" fmla="*/ 2147483646 h 347"/>
                  <a:gd name="T18" fmla="*/ 2147483646 w 97"/>
                  <a:gd name="T19" fmla="*/ 2147483646 h 347"/>
                  <a:gd name="T20" fmla="*/ 2147483646 w 97"/>
                  <a:gd name="T21" fmla="*/ 2147483646 h 347"/>
                  <a:gd name="T22" fmla="*/ 2147483646 w 97"/>
                  <a:gd name="T23" fmla="*/ 2147483646 h 347"/>
                  <a:gd name="T24" fmla="*/ 2147483646 w 97"/>
                  <a:gd name="T25" fmla="*/ 2147483646 h 347"/>
                  <a:gd name="T26" fmla="*/ 2147483646 w 97"/>
                  <a:gd name="T27" fmla="*/ 2147483646 h 347"/>
                  <a:gd name="T28" fmla="*/ 2147483646 w 97"/>
                  <a:gd name="T29" fmla="*/ 2147483646 h 347"/>
                  <a:gd name="T30" fmla="*/ 2147483646 w 97"/>
                  <a:gd name="T31" fmla="*/ 2147483646 h 347"/>
                  <a:gd name="T32" fmla="*/ 2147483646 w 97"/>
                  <a:gd name="T33" fmla="*/ 2147483646 h 347"/>
                  <a:gd name="T34" fmla="*/ 2147483646 w 97"/>
                  <a:gd name="T35" fmla="*/ 2147483646 h 347"/>
                  <a:gd name="T36" fmla="*/ 2147483646 w 97"/>
                  <a:gd name="T37" fmla="*/ 2147483646 h 347"/>
                  <a:gd name="T38" fmla="*/ 2147483646 w 97"/>
                  <a:gd name="T39" fmla="*/ 2147483646 h 347"/>
                  <a:gd name="T40" fmla="*/ 2147483646 w 97"/>
                  <a:gd name="T41" fmla="*/ 2147483646 h 347"/>
                  <a:gd name="T42" fmla="*/ 2147483646 w 97"/>
                  <a:gd name="T43" fmla="*/ 2147483646 h 347"/>
                  <a:gd name="T44" fmla="*/ 2147483646 w 97"/>
                  <a:gd name="T45" fmla="*/ 2147483646 h 347"/>
                  <a:gd name="T46" fmla="*/ 2147483646 w 97"/>
                  <a:gd name="T47" fmla="*/ 2147483646 h 347"/>
                  <a:gd name="T48" fmla="*/ 2147483646 w 97"/>
                  <a:gd name="T49" fmla="*/ 2147483646 h 347"/>
                  <a:gd name="T50" fmla="*/ 2147483646 w 97"/>
                  <a:gd name="T51" fmla="*/ 2147483646 h 347"/>
                  <a:gd name="T52" fmla="*/ 2147483646 w 97"/>
                  <a:gd name="T53" fmla="*/ 2147483646 h 347"/>
                  <a:gd name="T54" fmla="*/ 2147483646 w 97"/>
                  <a:gd name="T55" fmla="*/ 2147483646 h 347"/>
                  <a:gd name="T56" fmla="*/ 2147483646 w 97"/>
                  <a:gd name="T57" fmla="*/ 2147483646 h 347"/>
                  <a:gd name="T58" fmla="*/ 0 w 97"/>
                  <a:gd name="T59" fmla="*/ 2147483646 h 347"/>
                  <a:gd name="T60" fmla="*/ 0 w 97"/>
                  <a:gd name="T61" fmla="*/ 2147483646 h 347"/>
                  <a:gd name="T62" fmla="*/ 2147483646 w 97"/>
                  <a:gd name="T63" fmla="*/ 2147483646 h 3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97" h="347">
                    <a:moveTo>
                      <a:pt x="65" y="105"/>
                    </a:moveTo>
                    <a:cubicBezTo>
                      <a:pt x="64" y="105"/>
                      <a:pt x="64" y="105"/>
                      <a:pt x="64" y="105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97" y="118"/>
                      <a:pt x="97" y="118"/>
                      <a:pt x="97" y="118"/>
                    </a:cubicBezTo>
                    <a:lnTo>
                      <a:pt x="65" y="105"/>
                    </a:lnTo>
                    <a:close/>
                    <a:moveTo>
                      <a:pt x="21" y="241"/>
                    </a:moveTo>
                    <a:cubicBezTo>
                      <a:pt x="32" y="207"/>
                      <a:pt x="32" y="207"/>
                      <a:pt x="32" y="207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97" y="271"/>
                      <a:pt x="97" y="271"/>
                      <a:pt x="97" y="271"/>
                    </a:cubicBezTo>
                    <a:lnTo>
                      <a:pt x="21" y="241"/>
                    </a:lnTo>
                    <a:close/>
                    <a:moveTo>
                      <a:pt x="97" y="194"/>
                    </a:moveTo>
                    <a:cubicBezTo>
                      <a:pt x="43" y="173"/>
                      <a:pt x="43" y="173"/>
                      <a:pt x="43" y="173"/>
                    </a:cubicBezTo>
                    <a:cubicBezTo>
                      <a:pt x="45" y="167"/>
                      <a:pt x="47" y="162"/>
                      <a:pt x="48" y="156"/>
                    </a:cubicBezTo>
                    <a:cubicBezTo>
                      <a:pt x="51" y="149"/>
                      <a:pt x="51" y="149"/>
                      <a:pt x="51" y="149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97" y="156"/>
                      <a:pt x="97" y="156"/>
                      <a:pt x="97" y="156"/>
                    </a:cubicBezTo>
                    <a:lnTo>
                      <a:pt x="97" y="194"/>
                    </a:lnTo>
                    <a:close/>
                    <a:moveTo>
                      <a:pt x="10" y="275"/>
                    </a:moveTo>
                    <a:cubicBezTo>
                      <a:pt x="97" y="309"/>
                      <a:pt x="97" y="309"/>
                      <a:pt x="97" y="309"/>
                    </a:cubicBezTo>
                    <a:cubicBezTo>
                      <a:pt x="97" y="347"/>
                      <a:pt x="97" y="347"/>
                      <a:pt x="97" y="347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10" y="275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0" y="63500"/>
                <a:ext cx="187325" cy="601663"/>
              </a:xfrm>
              <a:custGeom>
                <a:avLst/>
                <a:gdLst>
                  <a:gd name="T0" fmla="*/ 2147483646 w 108"/>
                  <a:gd name="T1" fmla="*/ 2147483646 h 348"/>
                  <a:gd name="T2" fmla="*/ 2147483646 w 108"/>
                  <a:gd name="T3" fmla="*/ 2147483646 h 348"/>
                  <a:gd name="T4" fmla="*/ 2147483646 w 108"/>
                  <a:gd name="T5" fmla="*/ 2147483646 h 348"/>
                  <a:gd name="T6" fmla="*/ 2147483646 w 108"/>
                  <a:gd name="T7" fmla="*/ 0 h 348"/>
                  <a:gd name="T8" fmla="*/ 2147483646 w 108"/>
                  <a:gd name="T9" fmla="*/ 2147483646 h 348"/>
                  <a:gd name="T10" fmla="*/ 2147483646 w 108"/>
                  <a:gd name="T11" fmla="*/ 2147483646 h 348"/>
                  <a:gd name="T12" fmla="*/ 2147483646 w 108"/>
                  <a:gd name="T13" fmla="*/ 2147483646 h 348"/>
                  <a:gd name="T14" fmla="*/ 2147483646 w 108"/>
                  <a:gd name="T15" fmla="*/ 2147483646 h 348"/>
                  <a:gd name="T16" fmla="*/ 2147483646 w 108"/>
                  <a:gd name="T17" fmla="*/ 2147483646 h 348"/>
                  <a:gd name="T18" fmla="*/ 2147483646 w 108"/>
                  <a:gd name="T19" fmla="*/ 2147483646 h 348"/>
                  <a:gd name="T20" fmla="*/ 2147483646 w 108"/>
                  <a:gd name="T21" fmla="*/ 2147483646 h 348"/>
                  <a:gd name="T22" fmla="*/ 2147483646 w 108"/>
                  <a:gd name="T23" fmla="*/ 2147483646 h 348"/>
                  <a:gd name="T24" fmla="*/ 2147483646 w 108"/>
                  <a:gd name="T25" fmla="*/ 2147483646 h 348"/>
                  <a:gd name="T26" fmla="*/ 2147483646 w 108"/>
                  <a:gd name="T27" fmla="*/ 2147483646 h 348"/>
                  <a:gd name="T28" fmla="*/ 2147483646 w 108"/>
                  <a:gd name="T29" fmla="*/ 2147483646 h 348"/>
                  <a:gd name="T30" fmla="*/ 2147483646 w 108"/>
                  <a:gd name="T31" fmla="*/ 2147483646 h 348"/>
                  <a:gd name="T32" fmla="*/ 2147483646 w 108"/>
                  <a:gd name="T33" fmla="*/ 2147483646 h 348"/>
                  <a:gd name="T34" fmla="*/ 2147483646 w 108"/>
                  <a:gd name="T35" fmla="*/ 2147483646 h 348"/>
                  <a:gd name="T36" fmla="*/ 2147483646 w 108"/>
                  <a:gd name="T37" fmla="*/ 2147483646 h 348"/>
                  <a:gd name="T38" fmla="*/ 2147483646 w 108"/>
                  <a:gd name="T39" fmla="*/ 2147483646 h 348"/>
                  <a:gd name="T40" fmla="*/ 2147483646 w 108"/>
                  <a:gd name="T41" fmla="*/ 2147483646 h 348"/>
                  <a:gd name="T42" fmla="*/ 2147483646 w 108"/>
                  <a:gd name="T43" fmla="*/ 2147483646 h 348"/>
                  <a:gd name="T44" fmla="*/ 2147483646 w 108"/>
                  <a:gd name="T45" fmla="*/ 2147483646 h 348"/>
                  <a:gd name="T46" fmla="*/ 2147483646 w 108"/>
                  <a:gd name="T47" fmla="*/ 2147483646 h 348"/>
                  <a:gd name="T48" fmla="*/ 2147483646 w 108"/>
                  <a:gd name="T49" fmla="*/ 2147483646 h 348"/>
                  <a:gd name="T50" fmla="*/ 0 w 108"/>
                  <a:gd name="T51" fmla="*/ 2147483646 h 348"/>
                  <a:gd name="T52" fmla="*/ 2147483646 w 108"/>
                  <a:gd name="T53" fmla="*/ 2147483646 h 3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8" h="348">
                    <a:moveTo>
                      <a:pt x="108" y="4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97" y="0"/>
                      <a:pt x="97" y="0"/>
                      <a:pt x="97" y="0"/>
                    </a:cubicBezTo>
                    <a:lnTo>
                      <a:pt x="108" y="4"/>
                    </a:lnTo>
                    <a:close/>
                    <a:moveTo>
                      <a:pt x="108" y="81"/>
                    </a:moveTo>
                    <a:cubicBezTo>
                      <a:pt x="108" y="119"/>
                      <a:pt x="108" y="119"/>
                      <a:pt x="108" y="119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76" y="68"/>
                      <a:pt x="76" y="68"/>
                      <a:pt x="76" y="68"/>
                    </a:cubicBezTo>
                    <a:lnTo>
                      <a:pt x="108" y="81"/>
                    </a:lnTo>
                    <a:close/>
                    <a:moveTo>
                      <a:pt x="54" y="136"/>
                    </a:move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6" y="162"/>
                      <a:pt x="48" y="153"/>
                      <a:pt x="51" y="145"/>
                    </a:cubicBezTo>
                    <a:lnTo>
                      <a:pt x="54" y="136"/>
                    </a:lnTo>
                    <a:close/>
                    <a:moveTo>
                      <a:pt x="32" y="204"/>
                    </a:moveTo>
                    <a:cubicBezTo>
                      <a:pt x="108" y="234"/>
                      <a:pt x="108" y="234"/>
                      <a:pt x="108" y="234"/>
                    </a:cubicBezTo>
                    <a:cubicBezTo>
                      <a:pt x="108" y="272"/>
                      <a:pt x="108" y="272"/>
                      <a:pt x="108" y="272"/>
                    </a:cubicBezTo>
                    <a:cubicBezTo>
                      <a:pt x="21" y="238"/>
                      <a:pt x="21" y="238"/>
                      <a:pt x="21" y="238"/>
                    </a:cubicBezTo>
                    <a:lnTo>
                      <a:pt x="32" y="204"/>
                    </a:lnTo>
                    <a:close/>
                    <a:moveTo>
                      <a:pt x="11" y="273"/>
                    </a:moveTo>
                    <a:cubicBezTo>
                      <a:pt x="11" y="273"/>
                      <a:pt x="11" y="273"/>
                      <a:pt x="11" y="273"/>
                    </a:cubicBezTo>
                    <a:cubicBezTo>
                      <a:pt x="108" y="310"/>
                      <a:pt x="108" y="310"/>
                      <a:pt x="108" y="310"/>
                    </a:cubicBezTo>
                    <a:cubicBezTo>
                      <a:pt x="108" y="348"/>
                      <a:pt x="108" y="348"/>
                      <a:pt x="108" y="348"/>
                    </a:cubicBezTo>
                    <a:cubicBezTo>
                      <a:pt x="0" y="307"/>
                      <a:pt x="0" y="307"/>
                      <a:pt x="0" y="307"/>
                    </a:cubicBezTo>
                    <a:lnTo>
                      <a:pt x="11" y="273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</p:grpSp>
      <p:sp>
        <p:nvSpPr>
          <p:cNvPr id="22" name="圆角矩形 21"/>
          <p:cNvSpPr>
            <a:spLocks noChangeArrowheads="1"/>
          </p:cNvSpPr>
          <p:nvPr/>
        </p:nvSpPr>
        <p:spPr bwMode="auto">
          <a:xfrm>
            <a:off x="310726" y="1682369"/>
            <a:ext cx="6794435" cy="1200069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  <a:alpha val="47842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</a:pPr>
            <a:endParaRPr lang="zh-CN" altLang="en-US" sz="1015" dirty="0">
              <a:solidFill>
                <a:srgbClr val="00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76041" y="651607"/>
            <a:ext cx="2884556" cy="5077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>
                <a:solidFill>
                  <a:schemeClr val="bg1"/>
                </a:solidFill>
                <a:latin typeface="+mn-ea"/>
                <a:ea typeface="+mn-ea"/>
              </a:rPr>
              <a:t>Api</a:t>
            </a: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</a:rPr>
              <a:t> Key 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和 </a:t>
            </a: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</a:rPr>
              <a:t>Secret Key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24" name="直接箭头连接符 23"/>
          <p:cNvCxnSpPr/>
          <p:nvPr/>
        </p:nvCxnSpPr>
        <p:spPr bwMode="auto">
          <a:xfrm rot="5400000" flipH="1">
            <a:off x="2034091" y="1437648"/>
            <a:ext cx="4320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圆角矩形 25"/>
          <p:cNvSpPr>
            <a:spLocks noChangeArrowheads="1"/>
          </p:cNvSpPr>
          <p:nvPr/>
        </p:nvSpPr>
        <p:spPr bwMode="auto">
          <a:xfrm>
            <a:off x="325702" y="3597864"/>
            <a:ext cx="6794435" cy="482826"/>
          </a:xfrm>
          <a:prstGeom prst="roundRect">
            <a:avLst>
              <a:gd name="adj" fmla="val 16667"/>
            </a:avLst>
          </a:prstGeom>
          <a:solidFill>
            <a:srgbClr val="0070C0">
              <a:alpha val="47842"/>
            </a:srgb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</a:pPr>
            <a:endParaRPr lang="zh-CN" altLang="en-US" sz="1015">
              <a:solidFill>
                <a:srgbClr val="0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309366" y="675560"/>
            <a:ext cx="2175193" cy="507728"/>
          </a:xfrm>
          <a:prstGeom prst="round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获取</a:t>
            </a: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</a:rPr>
              <a:t>Access Token</a:t>
            </a:r>
          </a:p>
        </p:txBody>
      </p:sp>
      <p:cxnSp>
        <p:nvCxnSpPr>
          <p:cNvPr id="28" name="直接箭头连接符 27"/>
          <p:cNvCxnSpPr/>
          <p:nvPr/>
        </p:nvCxnSpPr>
        <p:spPr bwMode="auto">
          <a:xfrm rot="5400000" flipH="1">
            <a:off x="5111711" y="2436864"/>
            <a:ext cx="23220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文本框 37"/>
          <p:cNvSpPr txBox="1">
            <a:spLocks noChangeArrowheads="1"/>
          </p:cNvSpPr>
          <p:nvPr/>
        </p:nvSpPr>
        <p:spPr bwMode="auto">
          <a:xfrm>
            <a:off x="2689704" y="4420244"/>
            <a:ext cx="3841038" cy="61293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请求服务 获取</a:t>
            </a: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Token</a:t>
            </a:r>
            <a:endParaRPr lang="zh-CN" altLang="zh-CN" sz="3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A8253FE4-0487-4D9D-8692-012174E90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913" y="357504"/>
            <a:ext cx="5940306" cy="472829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7299" y="84794"/>
            <a:ext cx="678545" cy="677456"/>
            <a:chOff x="8131349" y="2426691"/>
            <a:chExt cx="741760" cy="740569"/>
          </a:xfrm>
          <a:solidFill>
            <a:schemeClr val="accent1"/>
          </a:solidFill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8131349" y="2426691"/>
              <a:ext cx="741760" cy="74056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9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90204" pitchFamily="34" charset="0"/>
                <a:buNone/>
              </a:pPr>
              <a:endParaRPr lang="bg-BG" altLang="en-US" sz="1015">
                <a:solidFill>
                  <a:srgbClr val="A7D692"/>
                </a:solidFill>
              </a:endParaRPr>
            </a:p>
          </p:txBody>
        </p:sp>
        <p:pic>
          <p:nvPicPr>
            <p:cNvPr id="4" name="Picture 7" descr="monitor-whit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5889" y="2604688"/>
              <a:ext cx="461963" cy="46196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" name="直接连接符 39"/>
          <p:cNvCxnSpPr>
            <a:cxnSpLocks noChangeShapeType="1"/>
          </p:cNvCxnSpPr>
          <p:nvPr/>
        </p:nvCxnSpPr>
        <p:spPr bwMode="auto">
          <a:xfrm>
            <a:off x="1221371" y="357504"/>
            <a:ext cx="7020000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7105161" y="4149364"/>
            <a:ext cx="1862945" cy="892957"/>
            <a:chOff x="9473548" y="5532485"/>
            <a:chExt cx="2483926" cy="1190609"/>
          </a:xfrm>
        </p:grpSpPr>
        <p:grpSp>
          <p:nvGrpSpPr>
            <p:cNvPr id="7" name="组合 72"/>
            <p:cNvGrpSpPr/>
            <p:nvPr/>
          </p:nvGrpSpPr>
          <p:grpSpPr bwMode="auto">
            <a:xfrm>
              <a:off x="11656224" y="5685803"/>
              <a:ext cx="301250" cy="434395"/>
              <a:chOff x="0" y="0"/>
              <a:chExt cx="411371" cy="593113"/>
            </a:xfrm>
          </p:grpSpPr>
          <p:sp>
            <p:nvSpPr>
              <p:cNvPr id="17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6 w 27"/>
                  <a:gd name="T3" fmla="*/ 2147483646 h 64"/>
                  <a:gd name="T4" fmla="*/ 2147483646 w 27"/>
                  <a:gd name="T5" fmla="*/ 0 h 64"/>
                  <a:gd name="T6" fmla="*/ 2147483646 w 27"/>
                  <a:gd name="T7" fmla="*/ 2147483646 h 64"/>
                  <a:gd name="T8" fmla="*/ 0 w 27"/>
                  <a:gd name="T9" fmla="*/ 2147483646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8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2147483646 h 139"/>
                  <a:gd name="T12" fmla="*/ 2147483646 w 139"/>
                  <a:gd name="T13" fmla="*/ 0 h 139"/>
                  <a:gd name="T14" fmla="*/ 2147483646 w 139"/>
                  <a:gd name="T15" fmla="*/ 2147483646 h 139"/>
                  <a:gd name="T16" fmla="*/ 2147483646 w 139"/>
                  <a:gd name="T17" fmla="*/ 2147483646 h 139"/>
                  <a:gd name="T18" fmla="*/ 2147483646 w 139"/>
                  <a:gd name="T19" fmla="*/ 2147483646 h 139"/>
                  <a:gd name="T20" fmla="*/ 2147483646 w 139"/>
                  <a:gd name="T21" fmla="*/ 2147483646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8" name="等腰三角形 3"/>
            <p:cNvSpPr/>
            <p:nvPr/>
          </p:nvSpPr>
          <p:spPr bwMode="auto">
            <a:xfrm>
              <a:off x="9473548" y="6485322"/>
              <a:ext cx="795338" cy="106362"/>
            </a:xfrm>
            <a:custGeom>
              <a:avLst/>
              <a:gdLst>
                <a:gd name="T0" fmla="*/ 0 w 571182"/>
                <a:gd name="T1" fmla="*/ 109318 h 104892"/>
                <a:gd name="T2" fmla="*/ 524300 w 571182"/>
                <a:gd name="T3" fmla="*/ 0 h 104892"/>
                <a:gd name="T4" fmla="*/ 1541996 w 571182"/>
                <a:gd name="T5" fmla="*/ 96910 h 104892"/>
                <a:gd name="T6" fmla="*/ 0 w 571182"/>
                <a:gd name="T7" fmla="*/ 109318 h 1048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1182" h="104892">
                  <a:moveTo>
                    <a:pt x="0" y="104892"/>
                  </a:moveTo>
                  <a:lnTo>
                    <a:pt x="194210" y="0"/>
                  </a:lnTo>
                  <a:lnTo>
                    <a:pt x="571182" y="92986"/>
                  </a:lnTo>
                  <a:lnTo>
                    <a:pt x="0" y="104892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grpSp>
          <p:nvGrpSpPr>
            <p:cNvPr id="9" name="组合 129"/>
            <p:cNvGrpSpPr/>
            <p:nvPr/>
          </p:nvGrpSpPr>
          <p:grpSpPr bwMode="auto">
            <a:xfrm>
              <a:off x="11034661" y="5532485"/>
              <a:ext cx="712234" cy="931993"/>
              <a:chOff x="0" y="0"/>
              <a:chExt cx="712221" cy="931862"/>
            </a:xfrm>
          </p:grpSpPr>
          <p:sp>
            <p:nvSpPr>
              <p:cNvPr id="14" name="等腰三角形 3"/>
              <p:cNvSpPr/>
              <p:nvPr/>
            </p:nvSpPr>
            <p:spPr bwMode="auto">
              <a:xfrm>
                <a:off x="779" y="760467"/>
                <a:ext cx="552440" cy="73015"/>
              </a:xfrm>
              <a:custGeom>
                <a:avLst/>
                <a:gdLst>
                  <a:gd name="T0" fmla="*/ 0 w 571182"/>
                  <a:gd name="T1" fmla="*/ 71207 h 73936"/>
                  <a:gd name="T2" fmla="*/ 169072 w 571182"/>
                  <a:gd name="T3" fmla="*/ 0 h 73936"/>
                  <a:gd name="T4" fmla="*/ 516781 w 571182"/>
                  <a:gd name="T5" fmla="*/ 59740 h 73936"/>
                  <a:gd name="T6" fmla="*/ 0 w 571182"/>
                  <a:gd name="T7" fmla="*/ 71207 h 739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1182" h="73936">
                    <a:moveTo>
                      <a:pt x="0" y="73936"/>
                    </a:moveTo>
                    <a:lnTo>
                      <a:pt x="186870" y="0"/>
                    </a:lnTo>
                    <a:lnTo>
                      <a:pt x="571182" y="62030"/>
                    </a:lnTo>
                    <a:lnTo>
                      <a:pt x="0" y="73936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350"/>
              </a:p>
            </p:txBody>
          </p:sp>
          <p:sp>
            <p:nvSpPr>
              <p:cNvPr id="15" name="Freeform 5"/>
              <p:cNvSpPr/>
              <p:nvPr/>
            </p:nvSpPr>
            <p:spPr bwMode="auto">
              <a:xfrm>
                <a:off x="448696" y="0"/>
                <a:ext cx="263525" cy="931862"/>
              </a:xfrm>
              <a:custGeom>
                <a:avLst/>
                <a:gdLst>
                  <a:gd name="T0" fmla="*/ 0 w 166"/>
                  <a:gd name="T1" fmla="*/ 2147483646 h 587"/>
                  <a:gd name="T2" fmla="*/ 0 w 166"/>
                  <a:gd name="T3" fmla="*/ 0 h 587"/>
                  <a:gd name="T4" fmla="*/ 2147483646 w 166"/>
                  <a:gd name="T5" fmla="*/ 2147483646 h 587"/>
                  <a:gd name="T6" fmla="*/ 2147483646 w 166"/>
                  <a:gd name="T7" fmla="*/ 2147483646 h 587"/>
                  <a:gd name="T8" fmla="*/ 2147483646 w 166"/>
                  <a:gd name="T9" fmla="*/ 2147483646 h 587"/>
                  <a:gd name="T10" fmla="*/ 0 w 166"/>
                  <a:gd name="T11" fmla="*/ 2147483646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" h="587">
                    <a:moveTo>
                      <a:pt x="0" y="587"/>
                    </a:moveTo>
                    <a:lnTo>
                      <a:pt x="0" y="0"/>
                    </a:lnTo>
                    <a:lnTo>
                      <a:pt x="62" y="198"/>
                    </a:lnTo>
                    <a:lnTo>
                      <a:pt x="63" y="198"/>
                    </a:lnTo>
                    <a:lnTo>
                      <a:pt x="166" y="524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186758" y="0"/>
                <a:ext cx="261938" cy="931862"/>
              </a:xfrm>
              <a:custGeom>
                <a:avLst/>
                <a:gdLst>
                  <a:gd name="T0" fmla="*/ 2147483646 w 165"/>
                  <a:gd name="T1" fmla="*/ 0 h 587"/>
                  <a:gd name="T2" fmla="*/ 2147483646 w 165"/>
                  <a:gd name="T3" fmla="*/ 2147483646 h 587"/>
                  <a:gd name="T4" fmla="*/ 0 w 165"/>
                  <a:gd name="T5" fmla="*/ 2147483646 h 587"/>
                  <a:gd name="T6" fmla="*/ 2147483646 w 165"/>
                  <a:gd name="T7" fmla="*/ 0 h 5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" h="587">
                    <a:moveTo>
                      <a:pt x="165" y="0"/>
                    </a:moveTo>
                    <a:lnTo>
                      <a:pt x="165" y="587"/>
                    </a:lnTo>
                    <a:lnTo>
                      <a:pt x="0" y="52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10" name="组合 140"/>
            <p:cNvGrpSpPr/>
            <p:nvPr/>
          </p:nvGrpSpPr>
          <p:grpSpPr bwMode="auto">
            <a:xfrm>
              <a:off x="10801166" y="6057838"/>
              <a:ext cx="374657" cy="665256"/>
              <a:chOff x="0" y="0"/>
              <a:chExt cx="374650" cy="665163"/>
            </a:xfrm>
          </p:grpSpPr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07950" y="0"/>
                <a:ext cx="266700" cy="665163"/>
              </a:xfrm>
              <a:custGeom>
                <a:avLst/>
                <a:gdLst>
                  <a:gd name="T0" fmla="*/ 2147483646 w 168"/>
                  <a:gd name="T1" fmla="*/ 2147483646 h 419"/>
                  <a:gd name="T2" fmla="*/ 2147483646 w 168"/>
                  <a:gd name="T3" fmla="*/ 2147483646 h 419"/>
                  <a:gd name="T4" fmla="*/ 2147483646 w 168"/>
                  <a:gd name="T5" fmla="*/ 2147483646 h 419"/>
                  <a:gd name="T6" fmla="*/ 2147483646 w 168"/>
                  <a:gd name="T7" fmla="*/ 2147483646 h 419"/>
                  <a:gd name="T8" fmla="*/ 2147483646 w 168"/>
                  <a:gd name="T9" fmla="*/ 0 h 419"/>
                  <a:gd name="T10" fmla="*/ 2147483646 w 168"/>
                  <a:gd name="T11" fmla="*/ 2147483646 h 419"/>
                  <a:gd name="T12" fmla="*/ 2147483646 w 168"/>
                  <a:gd name="T13" fmla="*/ 2147483646 h 419"/>
                  <a:gd name="T14" fmla="*/ 2147483646 w 168"/>
                  <a:gd name="T15" fmla="*/ 2147483646 h 419"/>
                  <a:gd name="T16" fmla="*/ 2147483646 w 168"/>
                  <a:gd name="T17" fmla="*/ 2147483646 h 419"/>
                  <a:gd name="T18" fmla="*/ 2147483646 w 168"/>
                  <a:gd name="T19" fmla="*/ 2147483646 h 419"/>
                  <a:gd name="T20" fmla="*/ 2147483646 w 168"/>
                  <a:gd name="T21" fmla="*/ 2147483646 h 419"/>
                  <a:gd name="T22" fmla="*/ 2147483646 w 168"/>
                  <a:gd name="T23" fmla="*/ 2147483646 h 419"/>
                  <a:gd name="T24" fmla="*/ 2147483646 w 168"/>
                  <a:gd name="T25" fmla="*/ 2147483646 h 419"/>
                  <a:gd name="T26" fmla="*/ 2147483646 w 168"/>
                  <a:gd name="T27" fmla="*/ 2147483646 h 419"/>
                  <a:gd name="T28" fmla="*/ 2147483646 w 168"/>
                  <a:gd name="T29" fmla="*/ 2147483646 h 419"/>
                  <a:gd name="T30" fmla="*/ 2147483646 w 168"/>
                  <a:gd name="T31" fmla="*/ 2147483646 h 419"/>
                  <a:gd name="T32" fmla="*/ 2147483646 w 168"/>
                  <a:gd name="T33" fmla="*/ 2147483646 h 419"/>
                  <a:gd name="T34" fmla="*/ 2147483646 w 168"/>
                  <a:gd name="T35" fmla="*/ 2147483646 h 419"/>
                  <a:gd name="T36" fmla="*/ 2147483646 w 168"/>
                  <a:gd name="T37" fmla="*/ 0 h 419"/>
                  <a:gd name="T38" fmla="*/ 2147483646 w 168"/>
                  <a:gd name="T39" fmla="*/ 2147483646 h 419"/>
                  <a:gd name="T40" fmla="*/ 2147483646 w 168"/>
                  <a:gd name="T41" fmla="*/ 2147483646 h 419"/>
                  <a:gd name="T42" fmla="*/ 2147483646 w 168"/>
                  <a:gd name="T43" fmla="*/ 2147483646 h 419"/>
                  <a:gd name="T44" fmla="*/ 0 w 168"/>
                  <a:gd name="T45" fmla="*/ 2147483646 h 419"/>
                  <a:gd name="T46" fmla="*/ 2147483646 w 168"/>
                  <a:gd name="T47" fmla="*/ 2147483646 h 4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68" h="419">
                    <a:moveTo>
                      <a:pt x="38" y="40"/>
                    </a:moveTo>
                    <a:lnTo>
                      <a:pt x="49" y="3"/>
                    </a:lnTo>
                    <a:lnTo>
                      <a:pt x="50" y="3"/>
                    </a:lnTo>
                    <a:lnTo>
                      <a:pt x="38" y="40"/>
                    </a:lnTo>
                    <a:close/>
                    <a:moveTo>
                      <a:pt x="50" y="0"/>
                    </a:moveTo>
                    <a:lnTo>
                      <a:pt x="95" y="141"/>
                    </a:lnTo>
                    <a:lnTo>
                      <a:pt x="168" y="374"/>
                    </a:lnTo>
                    <a:lnTo>
                      <a:pt x="50" y="419"/>
                    </a:lnTo>
                    <a:lnTo>
                      <a:pt x="50" y="378"/>
                    </a:lnTo>
                    <a:lnTo>
                      <a:pt x="50" y="336"/>
                    </a:lnTo>
                    <a:lnTo>
                      <a:pt x="50" y="295"/>
                    </a:lnTo>
                    <a:lnTo>
                      <a:pt x="50" y="252"/>
                    </a:lnTo>
                    <a:lnTo>
                      <a:pt x="50" y="211"/>
                    </a:lnTo>
                    <a:lnTo>
                      <a:pt x="50" y="170"/>
                    </a:lnTo>
                    <a:lnTo>
                      <a:pt x="50" y="128"/>
                    </a:lnTo>
                    <a:lnTo>
                      <a:pt x="50" y="86"/>
                    </a:lnTo>
                    <a:lnTo>
                      <a:pt x="50" y="45"/>
                    </a:lnTo>
                    <a:lnTo>
                      <a:pt x="50" y="3"/>
                    </a:lnTo>
                    <a:lnTo>
                      <a:pt x="50" y="0"/>
                    </a:lnTo>
                    <a:close/>
                    <a:moveTo>
                      <a:pt x="14" y="114"/>
                    </a:moveTo>
                    <a:lnTo>
                      <a:pt x="15" y="114"/>
                    </a:lnTo>
                    <a:lnTo>
                      <a:pt x="3" y="151"/>
                    </a:lnTo>
                    <a:lnTo>
                      <a:pt x="0" y="162"/>
                    </a:lnTo>
                    <a:lnTo>
                      <a:pt x="14" y="114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19050" y="0"/>
                <a:ext cx="168275" cy="600075"/>
              </a:xfrm>
              <a:custGeom>
                <a:avLst/>
                <a:gdLst>
                  <a:gd name="T0" fmla="*/ 2147483646 w 97"/>
                  <a:gd name="T1" fmla="*/ 2147483646 h 347"/>
                  <a:gd name="T2" fmla="*/ 2147483646 w 97"/>
                  <a:gd name="T3" fmla="*/ 2147483646 h 347"/>
                  <a:gd name="T4" fmla="*/ 2147483646 w 97"/>
                  <a:gd name="T5" fmla="*/ 2147483646 h 347"/>
                  <a:gd name="T6" fmla="*/ 2147483646 w 97"/>
                  <a:gd name="T7" fmla="*/ 2147483646 h 347"/>
                  <a:gd name="T8" fmla="*/ 2147483646 w 97"/>
                  <a:gd name="T9" fmla="*/ 2147483646 h 347"/>
                  <a:gd name="T10" fmla="*/ 2147483646 w 97"/>
                  <a:gd name="T11" fmla="*/ 2147483646 h 347"/>
                  <a:gd name="T12" fmla="*/ 2147483646 w 97"/>
                  <a:gd name="T13" fmla="*/ 0 h 347"/>
                  <a:gd name="T14" fmla="*/ 2147483646 w 97"/>
                  <a:gd name="T15" fmla="*/ 2147483646 h 347"/>
                  <a:gd name="T16" fmla="*/ 2147483646 w 97"/>
                  <a:gd name="T17" fmla="*/ 2147483646 h 347"/>
                  <a:gd name="T18" fmla="*/ 2147483646 w 97"/>
                  <a:gd name="T19" fmla="*/ 2147483646 h 347"/>
                  <a:gd name="T20" fmla="*/ 2147483646 w 97"/>
                  <a:gd name="T21" fmla="*/ 2147483646 h 347"/>
                  <a:gd name="T22" fmla="*/ 2147483646 w 97"/>
                  <a:gd name="T23" fmla="*/ 2147483646 h 347"/>
                  <a:gd name="T24" fmla="*/ 2147483646 w 97"/>
                  <a:gd name="T25" fmla="*/ 2147483646 h 347"/>
                  <a:gd name="T26" fmla="*/ 2147483646 w 97"/>
                  <a:gd name="T27" fmla="*/ 2147483646 h 347"/>
                  <a:gd name="T28" fmla="*/ 2147483646 w 97"/>
                  <a:gd name="T29" fmla="*/ 2147483646 h 347"/>
                  <a:gd name="T30" fmla="*/ 2147483646 w 97"/>
                  <a:gd name="T31" fmla="*/ 2147483646 h 347"/>
                  <a:gd name="T32" fmla="*/ 2147483646 w 97"/>
                  <a:gd name="T33" fmla="*/ 2147483646 h 347"/>
                  <a:gd name="T34" fmla="*/ 2147483646 w 97"/>
                  <a:gd name="T35" fmla="*/ 2147483646 h 347"/>
                  <a:gd name="T36" fmla="*/ 2147483646 w 97"/>
                  <a:gd name="T37" fmla="*/ 2147483646 h 347"/>
                  <a:gd name="T38" fmla="*/ 2147483646 w 97"/>
                  <a:gd name="T39" fmla="*/ 2147483646 h 347"/>
                  <a:gd name="T40" fmla="*/ 2147483646 w 97"/>
                  <a:gd name="T41" fmla="*/ 2147483646 h 347"/>
                  <a:gd name="T42" fmla="*/ 2147483646 w 97"/>
                  <a:gd name="T43" fmla="*/ 2147483646 h 347"/>
                  <a:gd name="T44" fmla="*/ 2147483646 w 97"/>
                  <a:gd name="T45" fmla="*/ 2147483646 h 347"/>
                  <a:gd name="T46" fmla="*/ 2147483646 w 97"/>
                  <a:gd name="T47" fmla="*/ 2147483646 h 347"/>
                  <a:gd name="T48" fmla="*/ 2147483646 w 97"/>
                  <a:gd name="T49" fmla="*/ 2147483646 h 347"/>
                  <a:gd name="T50" fmla="*/ 2147483646 w 97"/>
                  <a:gd name="T51" fmla="*/ 2147483646 h 347"/>
                  <a:gd name="T52" fmla="*/ 2147483646 w 97"/>
                  <a:gd name="T53" fmla="*/ 2147483646 h 347"/>
                  <a:gd name="T54" fmla="*/ 2147483646 w 97"/>
                  <a:gd name="T55" fmla="*/ 2147483646 h 347"/>
                  <a:gd name="T56" fmla="*/ 2147483646 w 97"/>
                  <a:gd name="T57" fmla="*/ 2147483646 h 347"/>
                  <a:gd name="T58" fmla="*/ 0 w 97"/>
                  <a:gd name="T59" fmla="*/ 2147483646 h 347"/>
                  <a:gd name="T60" fmla="*/ 0 w 97"/>
                  <a:gd name="T61" fmla="*/ 2147483646 h 347"/>
                  <a:gd name="T62" fmla="*/ 2147483646 w 97"/>
                  <a:gd name="T63" fmla="*/ 2147483646 h 3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97" h="347">
                    <a:moveTo>
                      <a:pt x="65" y="105"/>
                    </a:moveTo>
                    <a:cubicBezTo>
                      <a:pt x="64" y="105"/>
                      <a:pt x="64" y="105"/>
                      <a:pt x="64" y="105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97" y="118"/>
                      <a:pt x="97" y="118"/>
                      <a:pt x="97" y="118"/>
                    </a:cubicBezTo>
                    <a:lnTo>
                      <a:pt x="65" y="105"/>
                    </a:lnTo>
                    <a:close/>
                    <a:moveTo>
                      <a:pt x="21" y="241"/>
                    </a:moveTo>
                    <a:cubicBezTo>
                      <a:pt x="32" y="207"/>
                      <a:pt x="32" y="207"/>
                      <a:pt x="32" y="207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97" y="271"/>
                      <a:pt x="97" y="271"/>
                      <a:pt x="97" y="271"/>
                    </a:cubicBezTo>
                    <a:lnTo>
                      <a:pt x="21" y="241"/>
                    </a:lnTo>
                    <a:close/>
                    <a:moveTo>
                      <a:pt x="97" y="194"/>
                    </a:moveTo>
                    <a:cubicBezTo>
                      <a:pt x="43" y="173"/>
                      <a:pt x="43" y="173"/>
                      <a:pt x="43" y="173"/>
                    </a:cubicBezTo>
                    <a:cubicBezTo>
                      <a:pt x="45" y="167"/>
                      <a:pt x="47" y="162"/>
                      <a:pt x="48" y="156"/>
                    </a:cubicBezTo>
                    <a:cubicBezTo>
                      <a:pt x="51" y="149"/>
                      <a:pt x="51" y="149"/>
                      <a:pt x="51" y="149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97" y="156"/>
                      <a:pt x="97" y="156"/>
                      <a:pt x="97" y="156"/>
                    </a:cubicBezTo>
                    <a:lnTo>
                      <a:pt x="97" y="194"/>
                    </a:lnTo>
                    <a:close/>
                    <a:moveTo>
                      <a:pt x="10" y="275"/>
                    </a:moveTo>
                    <a:cubicBezTo>
                      <a:pt x="97" y="309"/>
                      <a:pt x="97" y="309"/>
                      <a:pt x="97" y="309"/>
                    </a:cubicBezTo>
                    <a:cubicBezTo>
                      <a:pt x="97" y="347"/>
                      <a:pt x="97" y="347"/>
                      <a:pt x="97" y="347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10" y="275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0" y="63500"/>
                <a:ext cx="187325" cy="601663"/>
              </a:xfrm>
              <a:custGeom>
                <a:avLst/>
                <a:gdLst>
                  <a:gd name="T0" fmla="*/ 2147483646 w 108"/>
                  <a:gd name="T1" fmla="*/ 2147483646 h 348"/>
                  <a:gd name="T2" fmla="*/ 2147483646 w 108"/>
                  <a:gd name="T3" fmla="*/ 2147483646 h 348"/>
                  <a:gd name="T4" fmla="*/ 2147483646 w 108"/>
                  <a:gd name="T5" fmla="*/ 2147483646 h 348"/>
                  <a:gd name="T6" fmla="*/ 2147483646 w 108"/>
                  <a:gd name="T7" fmla="*/ 0 h 348"/>
                  <a:gd name="T8" fmla="*/ 2147483646 w 108"/>
                  <a:gd name="T9" fmla="*/ 2147483646 h 348"/>
                  <a:gd name="T10" fmla="*/ 2147483646 w 108"/>
                  <a:gd name="T11" fmla="*/ 2147483646 h 348"/>
                  <a:gd name="T12" fmla="*/ 2147483646 w 108"/>
                  <a:gd name="T13" fmla="*/ 2147483646 h 348"/>
                  <a:gd name="T14" fmla="*/ 2147483646 w 108"/>
                  <a:gd name="T15" fmla="*/ 2147483646 h 348"/>
                  <a:gd name="T16" fmla="*/ 2147483646 w 108"/>
                  <a:gd name="T17" fmla="*/ 2147483646 h 348"/>
                  <a:gd name="T18" fmla="*/ 2147483646 w 108"/>
                  <a:gd name="T19" fmla="*/ 2147483646 h 348"/>
                  <a:gd name="T20" fmla="*/ 2147483646 w 108"/>
                  <a:gd name="T21" fmla="*/ 2147483646 h 348"/>
                  <a:gd name="T22" fmla="*/ 2147483646 w 108"/>
                  <a:gd name="T23" fmla="*/ 2147483646 h 348"/>
                  <a:gd name="T24" fmla="*/ 2147483646 w 108"/>
                  <a:gd name="T25" fmla="*/ 2147483646 h 348"/>
                  <a:gd name="T26" fmla="*/ 2147483646 w 108"/>
                  <a:gd name="T27" fmla="*/ 2147483646 h 348"/>
                  <a:gd name="T28" fmla="*/ 2147483646 w 108"/>
                  <a:gd name="T29" fmla="*/ 2147483646 h 348"/>
                  <a:gd name="T30" fmla="*/ 2147483646 w 108"/>
                  <a:gd name="T31" fmla="*/ 2147483646 h 348"/>
                  <a:gd name="T32" fmla="*/ 2147483646 w 108"/>
                  <a:gd name="T33" fmla="*/ 2147483646 h 348"/>
                  <a:gd name="T34" fmla="*/ 2147483646 w 108"/>
                  <a:gd name="T35" fmla="*/ 2147483646 h 348"/>
                  <a:gd name="T36" fmla="*/ 2147483646 w 108"/>
                  <a:gd name="T37" fmla="*/ 2147483646 h 348"/>
                  <a:gd name="T38" fmla="*/ 2147483646 w 108"/>
                  <a:gd name="T39" fmla="*/ 2147483646 h 348"/>
                  <a:gd name="T40" fmla="*/ 2147483646 w 108"/>
                  <a:gd name="T41" fmla="*/ 2147483646 h 348"/>
                  <a:gd name="T42" fmla="*/ 2147483646 w 108"/>
                  <a:gd name="T43" fmla="*/ 2147483646 h 348"/>
                  <a:gd name="T44" fmla="*/ 2147483646 w 108"/>
                  <a:gd name="T45" fmla="*/ 2147483646 h 348"/>
                  <a:gd name="T46" fmla="*/ 2147483646 w 108"/>
                  <a:gd name="T47" fmla="*/ 2147483646 h 348"/>
                  <a:gd name="T48" fmla="*/ 2147483646 w 108"/>
                  <a:gd name="T49" fmla="*/ 2147483646 h 348"/>
                  <a:gd name="T50" fmla="*/ 0 w 108"/>
                  <a:gd name="T51" fmla="*/ 2147483646 h 348"/>
                  <a:gd name="T52" fmla="*/ 2147483646 w 108"/>
                  <a:gd name="T53" fmla="*/ 2147483646 h 3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8" h="348">
                    <a:moveTo>
                      <a:pt x="108" y="4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97" y="0"/>
                      <a:pt x="97" y="0"/>
                      <a:pt x="97" y="0"/>
                    </a:cubicBezTo>
                    <a:lnTo>
                      <a:pt x="108" y="4"/>
                    </a:lnTo>
                    <a:close/>
                    <a:moveTo>
                      <a:pt x="108" y="81"/>
                    </a:moveTo>
                    <a:cubicBezTo>
                      <a:pt x="108" y="119"/>
                      <a:pt x="108" y="119"/>
                      <a:pt x="108" y="119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76" y="68"/>
                      <a:pt x="76" y="68"/>
                      <a:pt x="76" y="68"/>
                    </a:cubicBezTo>
                    <a:lnTo>
                      <a:pt x="108" y="81"/>
                    </a:lnTo>
                    <a:close/>
                    <a:moveTo>
                      <a:pt x="54" y="136"/>
                    </a:move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6" y="162"/>
                      <a:pt x="48" y="153"/>
                      <a:pt x="51" y="145"/>
                    </a:cubicBezTo>
                    <a:lnTo>
                      <a:pt x="54" y="136"/>
                    </a:lnTo>
                    <a:close/>
                    <a:moveTo>
                      <a:pt x="32" y="204"/>
                    </a:moveTo>
                    <a:cubicBezTo>
                      <a:pt x="108" y="234"/>
                      <a:pt x="108" y="234"/>
                      <a:pt x="108" y="234"/>
                    </a:cubicBezTo>
                    <a:cubicBezTo>
                      <a:pt x="108" y="272"/>
                      <a:pt x="108" y="272"/>
                      <a:pt x="108" y="272"/>
                    </a:cubicBezTo>
                    <a:cubicBezTo>
                      <a:pt x="21" y="238"/>
                      <a:pt x="21" y="238"/>
                      <a:pt x="21" y="238"/>
                    </a:cubicBezTo>
                    <a:lnTo>
                      <a:pt x="32" y="204"/>
                    </a:lnTo>
                    <a:close/>
                    <a:moveTo>
                      <a:pt x="11" y="273"/>
                    </a:moveTo>
                    <a:cubicBezTo>
                      <a:pt x="11" y="273"/>
                      <a:pt x="11" y="273"/>
                      <a:pt x="11" y="273"/>
                    </a:cubicBezTo>
                    <a:cubicBezTo>
                      <a:pt x="108" y="310"/>
                      <a:pt x="108" y="310"/>
                      <a:pt x="108" y="310"/>
                    </a:cubicBezTo>
                    <a:cubicBezTo>
                      <a:pt x="108" y="348"/>
                      <a:pt x="108" y="348"/>
                      <a:pt x="108" y="348"/>
                    </a:cubicBezTo>
                    <a:cubicBezTo>
                      <a:pt x="0" y="307"/>
                      <a:pt x="0" y="307"/>
                      <a:pt x="0" y="307"/>
                    </a:cubicBezTo>
                    <a:lnTo>
                      <a:pt x="11" y="273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</p:grpSp>
      <p:sp>
        <p:nvSpPr>
          <p:cNvPr id="22" name="圆角矩形 21"/>
          <p:cNvSpPr>
            <a:spLocks noChangeArrowheads="1"/>
          </p:cNvSpPr>
          <p:nvPr/>
        </p:nvSpPr>
        <p:spPr bwMode="auto">
          <a:xfrm>
            <a:off x="1978756" y="762250"/>
            <a:ext cx="6794435" cy="684236"/>
          </a:xfrm>
          <a:prstGeom prst="roundRect">
            <a:avLst>
              <a:gd name="adj" fmla="val 16667"/>
            </a:avLst>
          </a:prstGeom>
          <a:solidFill>
            <a:schemeClr val="accent1">
              <a:alpha val="47842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</a:pPr>
            <a:endParaRPr lang="zh-CN" altLang="en-US" sz="1015">
              <a:solidFill>
                <a:srgbClr val="00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0355" y="678447"/>
            <a:ext cx="1193721" cy="967429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获取音频</a:t>
            </a:r>
            <a:endParaRPr lang="en-US" altLang="zh-CN" dirty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文件数据</a:t>
            </a:r>
          </a:p>
        </p:txBody>
      </p:sp>
      <p:cxnSp>
        <p:nvCxnSpPr>
          <p:cNvPr id="24" name="直接箭头连接符 23"/>
          <p:cNvCxnSpPr/>
          <p:nvPr/>
        </p:nvCxnSpPr>
        <p:spPr bwMode="auto">
          <a:xfrm flipH="1">
            <a:off x="1656633" y="1168227"/>
            <a:ext cx="269074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圆角矩形 25"/>
          <p:cNvSpPr>
            <a:spLocks noChangeArrowheads="1"/>
          </p:cNvSpPr>
          <p:nvPr/>
        </p:nvSpPr>
        <p:spPr bwMode="auto">
          <a:xfrm>
            <a:off x="2009872" y="1975564"/>
            <a:ext cx="6794435" cy="2031768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  <a:alpha val="47842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</a:pPr>
            <a:endParaRPr lang="zh-CN" altLang="en-US" sz="1015">
              <a:solidFill>
                <a:srgbClr val="0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23218" y="2699275"/>
            <a:ext cx="1150858" cy="5077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转换格式</a:t>
            </a:r>
          </a:p>
        </p:txBody>
      </p:sp>
      <p:cxnSp>
        <p:nvCxnSpPr>
          <p:cNvPr id="28" name="直接箭头连接符 27"/>
          <p:cNvCxnSpPr/>
          <p:nvPr/>
        </p:nvCxnSpPr>
        <p:spPr bwMode="auto">
          <a:xfrm flipH="1">
            <a:off x="1663690" y="2972907"/>
            <a:ext cx="269074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圆角矩形 29"/>
          <p:cNvSpPr>
            <a:spLocks noChangeArrowheads="1"/>
          </p:cNvSpPr>
          <p:nvPr/>
        </p:nvSpPr>
        <p:spPr bwMode="auto">
          <a:xfrm>
            <a:off x="2060702" y="4028691"/>
            <a:ext cx="6794435" cy="409432"/>
          </a:xfrm>
          <a:prstGeom prst="roundRect">
            <a:avLst>
              <a:gd name="adj" fmla="val 16667"/>
            </a:avLst>
          </a:prstGeom>
          <a:solidFill>
            <a:srgbClr val="0070C0">
              <a:alpha val="47842"/>
            </a:srgb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</a:pPr>
            <a:endParaRPr lang="zh-CN" altLang="en-US" sz="1015">
              <a:solidFill>
                <a:srgbClr val="00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41628" y="3999014"/>
            <a:ext cx="1193721" cy="967429"/>
          </a:xfrm>
          <a:prstGeom prst="round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请求访问</a:t>
            </a:r>
            <a:endParaRPr lang="en-US" altLang="zh-CN" dirty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获得结果</a:t>
            </a:r>
          </a:p>
        </p:txBody>
      </p:sp>
      <p:cxnSp>
        <p:nvCxnSpPr>
          <p:cNvPr id="32" name="直接箭头连接符 31"/>
          <p:cNvCxnSpPr/>
          <p:nvPr/>
        </p:nvCxnSpPr>
        <p:spPr bwMode="auto">
          <a:xfrm flipH="1">
            <a:off x="1713072" y="4240091"/>
            <a:ext cx="269074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  <p:bldP spid="27" grpId="0" animBg="1"/>
      <p:bldP spid="30" grpId="0" bldLvl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TIMING" val="|31.1|10.7|7.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356</Words>
  <Application>Microsoft Office PowerPoint</Application>
  <PresentationFormat>全屏显示(16:9)</PresentationFormat>
  <Paragraphs>73</Paragraphs>
  <Slides>12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楷体</vt:lpstr>
      <vt:lpstr>微软雅黑</vt:lpstr>
      <vt:lpstr>新宋体</vt:lpstr>
      <vt:lpstr>Arial</vt:lpstr>
      <vt:lpstr>Calibri</vt:lpstr>
      <vt:lpstr>Maiandra GD</vt:lpstr>
      <vt:lpstr>1_Office 主题​​</vt:lpstr>
      <vt:lpstr>语音识别字幕系统之 体验AI云平台语音识别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</cp:lastModifiedBy>
  <cp:revision>29</cp:revision>
  <dcterms:created xsi:type="dcterms:W3CDTF">2020-03-19T10:29:58Z</dcterms:created>
  <dcterms:modified xsi:type="dcterms:W3CDTF">2020-03-23T06:57:47Z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2052-2.0.0.3163</vt:lpwstr>
  </property>
</Properties>
</file>