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9"/>
  </p:notesMasterIdLst>
  <p:sldIdLst>
    <p:sldId id="306" r:id="rId3"/>
    <p:sldId id="397" r:id="rId4"/>
    <p:sldId id="379" r:id="rId5"/>
    <p:sldId id="452" r:id="rId6"/>
    <p:sldId id="453" r:id="rId7"/>
    <p:sldId id="441" r:id="rId8"/>
    <p:sldId id="442" r:id="rId9"/>
    <p:sldId id="407" r:id="rId10"/>
    <p:sldId id="451" r:id="rId11"/>
    <p:sldId id="454" r:id="rId12"/>
    <p:sldId id="288" r:id="rId13"/>
    <p:sldId id="443" r:id="rId14"/>
    <p:sldId id="449" r:id="rId15"/>
    <p:sldId id="444" r:id="rId16"/>
    <p:sldId id="257" r:id="rId17"/>
    <p:sldId id="258" r:id="rId18"/>
    <p:sldId id="455" r:id="rId19"/>
    <p:sldId id="279" r:id="rId20"/>
    <p:sldId id="457" r:id="rId21"/>
    <p:sldId id="260" r:id="rId22"/>
    <p:sldId id="277" r:id="rId23"/>
    <p:sldId id="272" r:id="rId24"/>
    <p:sldId id="456" r:id="rId25"/>
    <p:sldId id="446" r:id="rId26"/>
    <p:sldId id="447" r:id="rId27"/>
    <p:sldId id="309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10gs17@sina.com" initials="2" lastIdx="5" clrIdx="0">
    <p:extLst>
      <p:ext uri="{19B8F6BF-5375-455C-9EA6-DF929625EA0E}">
        <p15:presenceInfo xmlns:p15="http://schemas.microsoft.com/office/powerpoint/2012/main" userId="d9f9d71ccdfcf0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8E"/>
    <a:srgbClr val="41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2" autoAdjust="0"/>
  </p:normalViewPr>
  <p:slideViewPr>
    <p:cSldViewPr snapToGrid="0">
      <p:cViewPr varScale="1">
        <p:scale>
          <a:sx n="49" d="100"/>
          <a:sy n="49" d="100"/>
        </p:scale>
        <p:origin x="74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6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B6210FA-FA3D-42EF-9AEB-970601AE0E4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624A3F5-3C02-4768-A555-EDC13B2618A8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62674-D844-473B-83D9-099A25E893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5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62674-D844-473B-83D9-099A25E893B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98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42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3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46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8444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81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8697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833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73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2020/3/26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2020/3/26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2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85160" y="3550920"/>
            <a:ext cx="9006840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>
                <a:solidFill>
                  <a:srgbClr val="FF0000"/>
                </a:solidFill>
              </a:rPr>
              <a:t>“析讽谏艺术，感策士风采”专题阅读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8" y="4932753"/>
            <a:ext cx="7150101" cy="672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北京市第十七中学：王娟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36845-CC24-4656-9736-644E582C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F18E5F-9212-417C-BD36-4852E2DF5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34" y="949550"/>
            <a:ext cx="10963532" cy="5806855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于是入朝见威王，曰：“臣诚知不如徐公美。臣之妻私臣，臣之妾畏臣，臣之客欲有求于臣，皆以美于徐公。今齐地方千里，百二十城，宫妇左右莫不私王，朝廷之臣莫不畏王，四境之内莫不有求于王：由此观之，王之蔽甚矣。”</a:t>
            </a:r>
          </a:p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王曰：“善。”乃下令：“群臣吏民能面刺寡人之过者，受上赏；上书谏寡人者，受中赏；能谤讥于市朝，闻寡人之耳者，受下赏。”令初下，群臣进谏，门庭若市；数月之后，时时而间进；期年之后，虽欲言，无可进者。</a:t>
            </a:r>
          </a:p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燕、赵、韩、魏闻之，皆朝于齐。此所谓战胜于朝廷。</a:t>
            </a:r>
          </a:p>
          <a:p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71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>
            <a:extLst>
              <a:ext uri="{FF2B5EF4-FFF2-40B4-BE49-F238E27FC236}">
                <a16:creationId xmlns:a16="http://schemas.microsoft.com/office/drawing/2014/main" id="{F7605BB4-BD86-4318-92CF-9A5ACB1CC3AC}"/>
              </a:ext>
            </a:extLst>
          </p:cNvPr>
          <p:cNvGrpSpPr>
            <a:grpSpLocks/>
          </p:cNvGrpSpPr>
          <p:nvPr/>
        </p:nvGrpSpPr>
        <p:grpSpPr bwMode="auto">
          <a:xfrm>
            <a:off x="-171449" y="1214438"/>
            <a:ext cx="12487274" cy="5514975"/>
            <a:chOff x="0" y="0"/>
            <a:chExt cx="5760" cy="3060"/>
          </a:xfrm>
        </p:grpSpPr>
        <p:sp>
          <p:nvSpPr>
            <p:cNvPr id="39939" name="Text Box 3">
              <a:extLst>
                <a:ext uri="{FF2B5EF4-FFF2-40B4-BE49-F238E27FC236}">
                  <a16:creationId xmlns:a16="http://schemas.microsoft.com/office/drawing/2014/main" id="{8D9993C0-30BC-4D12-B0FE-EB42558B5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" y="384"/>
              <a:ext cx="99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FF3300"/>
                  </a:solidFill>
                </a:rPr>
                <a:t>威王受蔽</a:t>
              </a:r>
            </a:p>
          </p:txBody>
        </p:sp>
        <p:sp>
          <p:nvSpPr>
            <p:cNvPr id="39940" name="Rectangle 4">
              <a:extLst>
                <a:ext uri="{FF2B5EF4-FFF2-40B4-BE49-F238E27FC236}">
                  <a16:creationId xmlns:a16="http://schemas.microsoft.com/office/drawing/2014/main" id="{E1E793E3-A0C3-43C7-9374-2F61B73FF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4"/>
              <a:ext cx="5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/>
                <a:t>（</a:t>
              </a:r>
              <a:r>
                <a:rPr lang="en-US" altLang="zh-CN" sz="3600"/>
                <a:t>2</a:t>
              </a:r>
              <a:r>
                <a:rPr lang="zh-CN" altLang="en-US" sz="3600"/>
                <a:t>）</a:t>
              </a:r>
            </a:p>
          </p:txBody>
        </p:sp>
        <p:sp>
          <p:nvSpPr>
            <p:cNvPr id="39941" name="Text Box 5">
              <a:extLst>
                <a:ext uri="{FF2B5EF4-FFF2-40B4-BE49-F238E27FC236}">
                  <a16:creationId xmlns:a16="http://schemas.microsoft.com/office/drawing/2014/main" id="{1BBC6009-7932-451A-8CF8-B1D68C39F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384"/>
              <a:ext cx="158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/>
                <a:t>宫妇左右→私王</a:t>
              </a:r>
            </a:p>
          </p:txBody>
        </p:sp>
        <p:sp>
          <p:nvSpPr>
            <p:cNvPr id="39942" name="Text Box 6">
              <a:extLst>
                <a:ext uri="{FF2B5EF4-FFF2-40B4-BE49-F238E27FC236}">
                  <a16:creationId xmlns:a16="http://schemas.microsoft.com/office/drawing/2014/main" id="{02E7403B-84D3-4306-B811-FF0BB90FB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4" y="384"/>
              <a:ext cx="158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/>
                <a:t>朝廷大臣→畏王</a:t>
              </a:r>
            </a:p>
          </p:txBody>
        </p:sp>
        <p:sp>
          <p:nvSpPr>
            <p:cNvPr id="39943" name="Text Box 7">
              <a:extLst>
                <a:ext uri="{FF2B5EF4-FFF2-40B4-BE49-F238E27FC236}">
                  <a16:creationId xmlns:a16="http://schemas.microsoft.com/office/drawing/2014/main" id="{AE5C32FA-2A40-4DCF-A39E-8EBD99F85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84"/>
              <a:ext cx="158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/>
                <a:t>四境之内→求王</a:t>
              </a:r>
            </a:p>
          </p:txBody>
        </p:sp>
        <p:sp>
          <p:nvSpPr>
            <p:cNvPr id="39944" name="Text Box 8">
              <a:extLst>
                <a:ext uri="{FF2B5EF4-FFF2-40B4-BE49-F238E27FC236}">
                  <a16:creationId xmlns:a16="http://schemas.microsoft.com/office/drawing/2014/main" id="{8B17F4C5-89C0-40E6-8DB7-67C0FF588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" y="0"/>
              <a:ext cx="105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3300"/>
                  </a:solidFill>
                </a:rPr>
                <a:t>邹忌比美</a:t>
              </a:r>
            </a:p>
          </p:txBody>
        </p:sp>
        <p:sp>
          <p:nvSpPr>
            <p:cNvPr id="39945" name="Text Box 9">
              <a:extLst>
                <a:ext uri="{FF2B5EF4-FFF2-40B4-BE49-F238E27FC236}">
                  <a16:creationId xmlns:a16="http://schemas.microsoft.com/office/drawing/2014/main" id="{4786CCF0-508B-4C08-948C-0F257D9B0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0"/>
              <a:ext cx="1488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/>
                <a:t>臣之妻→私我</a:t>
              </a:r>
            </a:p>
          </p:txBody>
        </p:sp>
        <p:sp>
          <p:nvSpPr>
            <p:cNvPr id="39946" name="Text Box 10">
              <a:extLst>
                <a:ext uri="{FF2B5EF4-FFF2-40B4-BE49-F238E27FC236}">
                  <a16:creationId xmlns:a16="http://schemas.microsoft.com/office/drawing/2014/main" id="{148B8615-7257-4423-BCA0-D459EB18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0"/>
              <a:ext cx="170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/>
                <a:t>臣之妾→畏我</a:t>
              </a:r>
            </a:p>
          </p:txBody>
        </p:sp>
        <p:sp>
          <p:nvSpPr>
            <p:cNvPr id="39947" name="Text Box 11">
              <a:extLst>
                <a:ext uri="{FF2B5EF4-FFF2-40B4-BE49-F238E27FC236}">
                  <a16:creationId xmlns:a16="http://schemas.microsoft.com/office/drawing/2014/main" id="{AB155608-4765-4715-8E78-06B6E25AD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0"/>
              <a:ext cx="144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/>
                <a:t>臣之客→求我</a:t>
              </a:r>
            </a:p>
          </p:txBody>
        </p:sp>
        <p:sp>
          <p:nvSpPr>
            <p:cNvPr id="39948" name="Rectangle 12">
              <a:extLst>
                <a:ext uri="{FF2B5EF4-FFF2-40B4-BE49-F238E27FC236}">
                  <a16:creationId xmlns:a16="http://schemas.microsoft.com/office/drawing/2014/main" id="{61D4BE5B-CB98-45CA-A374-2DD28DCC0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/>
                <a:t>（</a:t>
              </a:r>
              <a:r>
                <a:rPr lang="en-US" altLang="zh-CN" sz="3600"/>
                <a:t>1</a:t>
              </a:r>
              <a:r>
                <a:rPr lang="zh-CN" altLang="en-US" sz="3600"/>
                <a:t>）</a:t>
              </a:r>
            </a:p>
          </p:txBody>
        </p:sp>
        <p:sp>
          <p:nvSpPr>
            <p:cNvPr id="39949" name="Text Box 13">
              <a:extLst>
                <a:ext uri="{FF2B5EF4-FFF2-40B4-BE49-F238E27FC236}">
                  <a16:creationId xmlns:a16="http://schemas.microsoft.com/office/drawing/2014/main" id="{05B544EB-E226-48B6-984C-AB484B6B1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344"/>
              <a:ext cx="105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3300"/>
                  </a:solidFill>
                </a:rPr>
                <a:t>威王除蔽</a:t>
              </a:r>
            </a:p>
          </p:txBody>
        </p:sp>
        <p:sp>
          <p:nvSpPr>
            <p:cNvPr id="39950" name="Rectangle 14">
              <a:extLst>
                <a:ext uri="{FF2B5EF4-FFF2-40B4-BE49-F238E27FC236}">
                  <a16:creationId xmlns:a16="http://schemas.microsoft.com/office/drawing/2014/main" id="{0A3106F8-B084-4FF2-9C74-CA8F82143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53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/>
                <a:t>（</a:t>
              </a:r>
              <a:r>
                <a:rPr lang="en-US" altLang="zh-CN" sz="3600"/>
                <a:t>3</a:t>
              </a:r>
              <a:r>
                <a:rPr lang="zh-CN" altLang="en-US" sz="3600"/>
                <a:t>）</a:t>
              </a:r>
            </a:p>
          </p:txBody>
        </p:sp>
        <p:grpSp>
          <p:nvGrpSpPr>
            <p:cNvPr id="39951" name="Group 15">
              <a:extLst>
                <a:ext uri="{FF2B5EF4-FFF2-40B4-BE49-F238E27FC236}">
                  <a16:creationId xmlns:a16="http://schemas.microsoft.com/office/drawing/2014/main" id="{1567F28A-A9A7-4BB4-A047-8D3DCAA96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768"/>
              <a:ext cx="4080" cy="1434"/>
              <a:chOff x="0" y="0"/>
              <a:chExt cx="4080" cy="1434"/>
            </a:xfrm>
          </p:grpSpPr>
          <p:sp>
            <p:nvSpPr>
              <p:cNvPr id="39952" name="Text Box 16">
                <a:extLst>
                  <a:ext uri="{FF2B5EF4-FFF2-40B4-BE49-F238E27FC236}">
                    <a16:creationId xmlns:a16="http://schemas.microsoft.com/office/drawing/2014/main" id="{F51A5816-4A97-4497-8E6E-F871B20AB6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76"/>
                <a:ext cx="528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/>
                  <a:t>三令</a:t>
                </a:r>
              </a:p>
            </p:txBody>
          </p:sp>
          <p:sp>
            <p:nvSpPr>
              <p:cNvPr id="39953" name="AutoShape 17">
                <a:extLst>
                  <a:ext uri="{FF2B5EF4-FFF2-40B4-BE49-F238E27FC236}">
                    <a16:creationId xmlns:a16="http://schemas.microsoft.com/office/drawing/2014/main" id="{3AD5B840-3E1F-48BE-AC5E-D3AEFE987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48"/>
                <a:ext cx="240" cy="1344"/>
              </a:xfrm>
              <a:prstGeom prst="leftBrace">
                <a:avLst>
                  <a:gd name="adj1" fmla="val 46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3600"/>
              </a:p>
            </p:txBody>
          </p:sp>
          <p:sp>
            <p:nvSpPr>
              <p:cNvPr id="39954" name="Text Box 18">
                <a:extLst>
                  <a:ext uri="{FF2B5EF4-FFF2-40B4-BE49-F238E27FC236}">
                    <a16:creationId xmlns:a16="http://schemas.microsoft.com/office/drawing/2014/main" id="{0F5E3F2A-D923-48FC-8DF4-1B3836E374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0"/>
                <a:ext cx="120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 dirty="0"/>
                  <a:t>面刺→上赏</a:t>
                </a:r>
              </a:p>
            </p:txBody>
          </p:sp>
          <p:sp>
            <p:nvSpPr>
              <p:cNvPr id="39955" name="Text Box 19">
                <a:extLst>
                  <a:ext uri="{FF2B5EF4-FFF2-40B4-BE49-F238E27FC236}">
                    <a16:creationId xmlns:a16="http://schemas.microsoft.com/office/drawing/2014/main" id="{5F6E653D-861D-4D52-AA22-F0D34A736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528"/>
                <a:ext cx="120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 dirty="0"/>
                  <a:t>上书→中赏</a:t>
                </a:r>
              </a:p>
            </p:txBody>
          </p:sp>
          <p:sp>
            <p:nvSpPr>
              <p:cNvPr id="39956" name="Text Box 20">
                <a:extLst>
                  <a:ext uri="{FF2B5EF4-FFF2-40B4-BE49-F238E27FC236}">
                    <a16:creationId xmlns:a16="http://schemas.microsoft.com/office/drawing/2014/main" id="{65FCEB5C-B840-42C3-B05F-D06E387B3B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" y="1056"/>
                <a:ext cx="1272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/>
                  <a:t>谤讥→下赏</a:t>
                </a:r>
              </a:p>
            </p:txBody>
          </p:sp>
          <p:sp>
            <p:nvSpPr>
              <p:cNvPr id="39957" name="Text Box 21">
                <a:extLst>
                  <a:ext uri="{FF2B5EF4-FFF2-40B4-BE49-F238E27FC236}">
                    <a16:creationId xmlns:a16="http://schemas.microsoft.com/office/drawing/2014/main" id="{EEE0B735-0E5E-44CE-B9A1-4EF3CE0858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576"/>
                <a:ext cx="624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/>
                  <a:t>三变</a:t>
                </a:r>
              </a:p>
            </p:txBody>
          </p:sp>
          <p:sp>
            <p:nvSpPr>
              <p:cNvPr id="39958" name="AutoShape 22">
                <a:extLst>
                  <a:ext uri="{FF2B5EF4-FFF2-40B4-BE49-F238E27FC236}">
                    <a16:creationId xmlns:a16="http://schemas.microsoft.com/office/drawing/2014/main" id="{7603C3CF-FE7D-4326-B06A-061CE61AF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48"/>
                <a:ext cx="144" cy="1344"/>
              </a:xfrm>
              <a:prstGeom prst="rightBrace">
                <a:avLst>
                  <a:gd name="adj1" fmla="val 7777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3600"/>
              </a:p>
            </p:txBody>
          </p:sp>
          <p:sp>
            <p:nvSpPr>
              <p:cNvPr id="39959" name="AutoShape 23">
                <a:extLst>
                  <a:ext uri="{FF2B5EF4-FFF2-40B4-BE49-F238E27FC236}">
                    <a16:creationId xmlns:a16="http://schemas.microsoft.com/office/drawing/2014/main" id="{0E3F1CAC-885C-439E-B304-83C35A42F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48"/>
                <a:ext cx="240" cy="1344"/>
              </a:xfrm>
              <a:prstGeom prst="leftBrace">
                <a:avLst>
                  <a:gd name="adj1" fmla="val 46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sz="3600"/>
              </a:p>
            </p:txBody>
          </p:sp>
          <p:sp>
            <p:nvSpPr>
              <p:cNvPr id="39960" name="Text Box 24">
                <a:extLst>
                  <a:ext uri="{FF2B5EF4-FFF2-40B4-BE49-F238E27FC236}">
                    <a16:creationId xmlns:a16="http://schemas.microsoft.com/office/drawing/2014/main" id="{8E9A0CC6-AEB6-43DA-98B5-3450B3B5FB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0"/>
                <a:ext cx="1008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/>
                  <a:t>门庭若市</a:t>
                </a:r>
              </a:p>
            </p:txBody>
          </p:sp>
          <p:sp>
            <p:nvSpPr>
              <p:cNvPr id="39961" name="Text Box 25">
                <a:extLst>
                  <a:ext uri="{FF2B5EF4-FFF2-40B4-BE49-F238E27FC236}">
                    <a16:creationId xmlns:a16="http://schemas.microsoft.com/office/drawing/2014/main" id="{8C2AA255-6DA1-4115-864A-306E47BA2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499"/>
                <a:ext cx="1296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 dirty="0"/>
                  <a:t>时时而间进</a:t>
                </a:r>
              </a:p>
            </p:txBody>
          </p:sp>
          <p:sp>
            <p:nvSpPr>
              <p:cNvPr id="39962" name="Text Box 26">
                <a:extLst>
                  <a:ext uri="{FF2B5EF4-FFF2-40B4-BE49-F238E27FC236}">
                    <a16:creationId xmlns:a16="http://schemas.microsoft.com/office/drawing/2014/main" id="{40970744-6EF8-4E0C-A39F-607BAB5F57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1075"/>
                <a:ext cx="120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 dirty="0"/>
                  <a:t>无可进者</a:t>
                </a:r>
              </a:p>
            </p:txBody>
          </p:sp>
        </p:grpSp>
        <p:sp>
          <p:nvSpPr>
            <p:cNvPr id="39963" name="Text Box 27">
              <a:extLst>
                <a:ext uri="{FF2B5EF4-FFF2-40B4-BE49-F238E27FC236}">
                  <a16:creationId xmlns:a16="http://schemas.microsoft.com/office/drawing/2014/main" id="{6913F434-2129-48EC-8A36-A2CD7149E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2304"/>
              <a:ext cx="105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FF3300"/>
                  </a:solidFill>
                </a:rPr>
                <a:t>除蔽结果</a:t>
              </a:r>
              <a:r>
                <a:rPr lang="en-US" altLang="zh-CN" sz="3600" dirty="0">
                  <a:solidFill>
                    <a:srgbClr val="FF3300"/>
                  </a:solidFill>
                </a:rPr>
                <a:t>:</a:t>
              </a:r>
            </a:p>
          </p:txBody>
        </p:sp>
        <p:sp>
          <p:nvSpPr>
            <p:cNvPr id="39965" name="Rectangle 29">
              <a:extLst>
                <a:ext uri="{FF2B5EF4-FFF2-40B4-BE49-F238E27FC236}">
                  <a16:creationId xmlns:a16="http://schemas.microsoft.com/office/drawing/2014/main" id="{0EC88AB2-A4DA-444E-B9DD-66B04BAA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304"/>
              <a:ext cx="249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/>
                <a:t>四国朝齐→战胜于朝廷</a:t>
              </a:r>
            </a:p>
          </p:txBody>
        </p:sp>
      </p:grpSp>
      <p:sp>
        <p:nvSpPr>
          <p:cNvPr id="39966" name="Text Box 30">
            <a:extLst>
              <a:ext uri="{FF2B5EF4-FFF2-40B4-BE49-F238E27FC236}">
                <a16:creationId xmlns:a16="http://schemas.microsoft.com/office/drawing/2014/main" id="{BB951C17-ACCE-4862-A8CF-B6CB9097E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2888"/>
            <a:ext cx="4800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ea typeface="隶书" pitchFamily="49" charset="-122"/>
              </a:rPr>
              <a:t>课文内容回顾</a:t>
            </a:r>
          </a:p>
        </p:txBody>
      </p:sp>
    </p:spTree>
    <p:extLst>
      <p:ext uri="{BB962C8B-B14F-4D97-AF65-F5344CB8AC3E}">
        <p14:creationId xmlns:p14="http://schemas.microsoft.com/office/powerpoint/2010/main" val="201014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E090DA-6979-41AE-9E49-6CE55FE7BD62}"/>
              </a:ext>
            </a:extLst>
          </p:cNvPr>
          <p:cNvSpPr txBox="1"/>
          <p:nvPr/>
        </p:nvSpPr>
        <p:spPr>
          <a:xfrm>
            <a:off x="1970491" y="1171564"/>
            <a:ext cx="1757364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邹忌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A1F2EF-4787-4388-A918-6339F6EFA3F1}"/>
              </a:ext>
            </a:extLst>
          </p:cNvPr>
          <p:cNvSpPr txBox="1"/>
          <p:nvPr/>
        </p:nvSpPr>
        <p:spPr>
          <a:xfrm>
            <a:off x="7272329" y="4284686"/>
            <a:ext cx="2314574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受蔽（甚矣）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D00883-815E-470A-9918-CC53E95172FD}"/>
              </a:ext>
            </a:extLst>
          </p:cNvPr>
          <p:cNvSpPr txBox="1"/>
          <p:nvPr/>
        </p:nvSpPr>
        <p:spPr>
          <a:xfrm>
            <a:off x="2052642" y="4264543"/>
            <a:ext cx="1757364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受蔽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072ABB-1C8E-49D5-AE22-826ACE55A8FF}"/>
              </a:ext>
            </a:extLst>
          </p:cNvPr>
          <p:cNvSpPr txBox="1"/>
          <p:nvPr/>
        </p:nvSpPr>
        <p:spPr>
          <a:xfrm>
            <a:off x="2200278" y="2008021"/>
            <a:ext cx="1757364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1A2571-D6FC-41BB-9419-46E61935FB95}"/>
              </a:ext>
            </a:extLst>
          </p:cNvPr>
          <p:cNvSpPr txBox="1"/>
          <p:nvPr/>
        </p:nvSpPr>
        <p:spPr>
          <a:xfrm>
            <a:off x="2243142" y="2706539"/>
            <a:ext cx="1757364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4DD95D-CD92-4385-86AF-6175A5E163D4}"/>
              </a:ext>
            </a:extLst>
          </p:cNvPr>
          <p:cNvSpPr txBox="1"/>
          <p:nvPr/>
        </p:nvSpPr>
        <p:spPr>
          <a:xfrm>
            <a:off x="2271718" y="3458231"/>
            <a:ext cx="1757364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客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F380ED-12C4-4119-8133-E4805F2C08CF}"/>
              </a:ext>
            </a:extLst>
          </p:cNvPr>
          <p:cNvSpPr txBox="1"/>
          <p:nvPr/>
        </p:nvSpPr>
        <p:spPr>
          <a:xfrm>
            <a:off x="4288630" y="4953972"/>
            <a:ext cx="2093118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类比推理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21A253-A0F4-4A32-9C91-48E9A0183D89}"/>
              </a:ext>
            </a:extLst>
          </p:cNvPr>
          <p:cNvSpPr txBox="1"/>
          <p:nvPr/>
        </p:nvSpPr>
        <p:spPr>
          <a:xfrm>
            <a:off x="7336626" y="3500752"/>
            <a:ext cx="2093120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四境之内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316DC0-B899-48AB-84B8-6376DE3BE857}"/>
              </a:ext>
            </a:extLst>
          </p:cNvPr>
          <p:cNvSpPr txBox="1"/>
          <p:nvPr/>
        </p:nvSpPr>
        <p:spPr>
          <a:xfrm>
            <a:off x="7319957" y="2708912"/>
            <a:ext cx="2409825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朝廷之臣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252E54-F8F1-4346-92F2-7C33868D7E5A}"/>
              </a:ext>
            </a:extLst>
          </p:cNvPr>
          <p:cNvSpPr txBox="1"/>
          <p:nvPr/>
        </p:nvSpPr>
        <p:spPr>
          <a:xfrm>
            <a:off x="7274717" y="1943114"/>
            <a:ext cx="2093119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宫妇左右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451875-02D3-48A9-A788-2E76722626BD}"/>
              </a:ext>
            </a:extLst>
          </p:cNvPr>
          <p:cNvSpPr txBox="1"/>
          <p:nvPr/>
        </p:nvSpPr>
        <p:spPr>
          <a:xfrm>
            <a:off x="7633096" y="1133138"/>
            <a:ext cx="1757364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齐王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D51E66D-7636-42F4-861C-052B924681C6}"/>
              </a:ext>
            </a:extLst>
          </p:cNvPr>
          <p:cNvSpPr txBox="1"/>
          <p:nvPr/>
        </p:nvSpPr>
        <p:spPr>
          <a:xfrm>
            <a:off x="4454727" y="1445264"/>
            <a:ext cx="2093118" cy="66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设喻说理</a:t>
            </a: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83D694E-8208-419E-90C7-9696C4821FAF}"/>
              </a:ext>
            </a:extLst>
          </p:cNvPr>
          <p:cNvSpPr/>
          <p:nvPr/>
        </p:nvSpPr>
        <p:spPr>
          <a:xfrm>
            <a:off x="4326728" y="3110874"/>
            <a:ext cx="2093118" cy="142875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9846458-F481-43F4-ABC2-E24BA65D6357}"/>
              </a:ext>
            </a:extLst>
          </p:cNvPr>
          <p:cNvSpPr/>
          <p:nvPr/>
        </p:nvSpPr>
        <p:spPr>
          <a:xfrm>
            <a:off x="4326728" y="2443162"/>
            <a:ext cx="2093118" cy="142875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790B601F-5980-4FAA-BC90-B27BB4D091F2}"/>
              </a:ext>
            </a:extLst>
          </p:cNvPr>
          <p:cNvSpPr/>
          <p:nvPr/>
        </p:nvSpPr>
        <p:spPr>
          <a:xfrm>
            <a:off x="4326728" y="3778586"/>
            <a:ext cx="2093118" cy="138427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6CFCF5C7-C702-405B-92D6-F5DADF6AD5F6}"/>
              </a:ext>
            </a:extLst>
          </p:cNvPr>
          <p:cNvSpPr/>
          <p:nvPr/>
        </p:nvSpPr>
        <p:spPr>
          <a:xfrm>
            <a:off x="4326728" y="4547891"/>
            <a:ext cx="2093118" cy="142875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0A86E69-10FE-4B8B-A99C-2837E0D1CB09}"/>
              </a:ext>
            </a:extLst>
          </p:cNvPr>
          <p:cNvSpPr/>
          <p:nvPr/>
        </p:nvSpPr>
        <p:spPr>
          <a:xfrm flipH="1">
            <a:off x="8996365" y="140532"/>
            <a:ext cx="31956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邹忌进谏艺术</a:t>
            </a:r>
          </a:p>
        </p:txBody>
      </p:sp>
    </p:spTree>
    <p:extLst>
      <p:ext uri="{BB962C8B-B14F-4D97-AF65-F5344CB8AC3E}">
        <p14:creationId xmlns:p14="http://schemas.microsoft.com/office/powerpoint/2010/main" val="130359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97FA96-8CF6-4F17-A544-ACF1DA009BD7}"/>
              </a:ext>
            </a:extLst>
          </p:cNvPr>
          <p:cNvSpPr/>
          <p:nvPr/>
        </p:nvSpPr>
        <p:spPr>
          <a:xfrm>
            <a:off x="378821" y="1767899"/>
            <a:ext cx="11573692" cy="2368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>
                <a:latin typeface="+mj-ea"/>
                <a:ea typeface="+mj-ea"/>
              </a:rPr>
              <a:t>       正所谓“一人之辩，重于九鼎之宝；三寸之舌，强于百万之师。”(《文心雕龙</a:t>
            </a:r>
            <a:r>
              <a:rPr lang="en-US" altLang="zh-CN" sz="4000" dirty="0">
                <a:latin typeface="+mj-ea"/>
                <a:ea typeface="+mj-ea"/>
              </a:rPr>
              <a:t>·</a:t>
            </a:r>
            <a:r>
              <a:rPr lang="zh-CN" altLang="en-US" sz="4000" dirty="0">
                <a:latin typeface="+mj-ea"/>
                <a:ea typeface="+mj-ea"/>
              </a:rPr>
              <a:t>论说》)。</a:t>
            </a:r>
          </a:p>
        </p:txBody>
      </p:sp>
    </p:spTree>
    <p:extLst>
      <p:ext uri="{BB962C8B-B14F-4D97-AF65-F5344CB8AC3E}">
        <p14:creationId xmlns:p14="http://schemas.microsoft.com/office/powerpoint/2010/main" val="410467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681D32C-EB6C-4872-9C57-6131D22856B1}"/>
              </a:ext>
            </a:extLst>
          </p:cNvPr>
          <p:cNvSpPr txBox="1"/>
          <p:nvPr/>
        </p:nvSpPr>
        <p:spPr>
          <a:xfrm>
            <a:off x="2248610" y="1956172"/>
            <a:ext cx="8186857" cy="957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800" b="1" dirty="0">
                <a:latin typeface="Arial" panose="020B0604020202020204" pitchFamily="34" charset="0"/>
                <a:ea typeface="微软雅黑" panose="020B0503020204020204" pitchFamily="34" charset="-122"/>
              </a:rPr>
              <a:t>二、析讽谏艺术，感策士风采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0A467F7-FD73-4D5B-8426-06CA119C9E8A}"/>
              </a:ext>
            </a:extLst>
          </p:cNvPr>
          <p:cNvSpPr txBox="1"/>
          <p:nvPr/>
        </p:nvSpPr>
        <p:spPr>
          <a:xfrm>
            <a:off x="3959843" y="3559628"/>
            <a:ext cx="4288353" cy="1609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烛之武退秦师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选自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左传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578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zh-CN" altLang="zh-CN" b="1" dirty="0">
                <a:solidFill>
                  <a:srgbClr val="FF0000"/>
                </a:solidFill>
              </a:rPr>
              <a:t>《左传》</a:t>
            </a:r>
          </a:p>
        </p:txBody>
      </p:sp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157163" y="801189"/>
            <a:ext cx="11256262" cy="3786186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/>
              <a:t>      《左传》是中国第一部叙事详细的编年史著作。相传是春秋末年鲁国史官左丘明根据鲁国国史《春秋》编成。“传”意为注释，《左传》为给儒家经典《春秋》所作的注释性文字。与《春秋公羊传》、《春秋谷梁传》并称《春秋》三传”。</a:t>
            </a:r>
            <a:r>
              <a:rPr lang="zh-CN" altLang="en-US" sz="3600" dirty="0"/>
              <a:t>它长于描写战争，又善于写人物，重视记录人物辞令。</a:t>
            </a:r>
            <a:endParaRPr lang="zh-CN" altLang="en-US" sz="3600" b="1" dirty="0"/>
          </a:p>
          <a:p>
            <a:pPr eaLnBrk="1" hangingPunct="1">
              <a:lnSpc>
                <a:spcPct val="150000"/>
              </a:lnSpc>
            </a:pPr>
            <a:endParaRPr lang="zh-CN" altLang="en-US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8229600" cy="114300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zh-CN" altLang="en-US" b="1" dirty="0">
                <a:solidFill>
                  <a:srgbClr val="FF0000"/>
                </a:solidFill>
              </a:rPr>
              <a:t>《春秋》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000125" y="1943100"/>
            <a:ext cx="9275763" cy="5475289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dirty="0"/>
              <a:t>《春秋》:现存最早的一部编年体史书。相传为孔子依据鲁国史官所编的《春秋》加以整理修订而成的。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E59CA-DE20-4813-9DCA-B376AFFA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DF3592-34A9-414C-92C0-8127CE7D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3600" dirty="0">
                <a:solidFill>
                  <a:srgbClr val="FF0000"/>
                </a:solidFill>
              </a:rPr>
              <a:t>烛之武退秦师</a:t>
            </a:r>
          </a:p>
          <a:p>
            <a:pPr algn="ctr"/>
            <a:r>
              <a:rPr lang="zh-CN" altLang="zh-CN" sz="3600" dirty="0">
                <a:solidFill>
                  <a:srgbClr val="FF0000"/>
                </a:solidFill>
              </a:rPr>
              <a:t>《左传》</a:t>
            </a:r>
          </a:p>
          <a:p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晋侯、秦伯围郑，以其无礼于晋，且贰于楚也。晋军函陵，秦军氾南。</a:t>
            </a:r>
          </a:p>
          <a:p>
            <a:r>
              <a:rPr lang="zh-CN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8604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941E982-FBBC-4E3C-80BC-B94C493DA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0" y="685800"/>
            <a:ext cx="3276600" cy="596900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秦晋围郑示意图</a:t>
            </a:r>
          </a:p>
        </p:txBody>
      </p:sp>
      <p:pic>
        <p:nvPicPr>
          <p:cNvPr id="26627" name="图片 3" descr="秦晋围郑示意图.png">
            <a:extLst>
              <a:ext uri="{FF2B5EF4-FFF2-40B4-BE49-F238E27FC236}">
                <a16:creationId xmlns:a16="http://schemas.microsoft.com/office/drawing/2014/main" id="{E125DD8E-7FFC-4745-95CB-97C20AA4F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371600"/>
            <a:ext cx="77311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秦晋围郑示意图 1.png">
            <a:extLst>
              <a:ext uri="{FF2B5EF4-FFF2-40B4-BE49-F238E27FC236}">
                <a16:creationId xmlns:a16="http://schemas.microsoft.com/office/drawing/2014/main" id="{04A677FE-20B8-4522-A1CF-4A8C9CBA8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333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秦晋围郑示意图 2.png">
            <a:extLst>
              <a:ext uri="{FF2B5EF4-FFF2-40B4-BE49-F238E27FC236}">
                <a16:creationId xmlns:a16="http://schemas.microsoft.com/office/drawing/2014/main" id="{233B2689-7AA1-4061-BE41-755E45109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1"/>
            <a:ext cx="16525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50DCC-C1C8-44E2-B475-435F4554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EF3D96-3A30-4F62-84E1-E48479363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026BBC-FA80-40D6-85FF-57795195632B}"/>
              </a:ext>
            </a:extLst>
          </p:cNvPr>
          <p:cNvSpPr/>
          <p:nvPr/>
        </p:nvSpPr>
        <p:spPr>
          <a:xfrm>
            <a:off x="589841" y="1997839"/>
            <a:ext cx="10787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佚之狐言于郑伯曰：“国危矣，若使烛之武见秦君，师必退。”公从之。辞曰：“臣之壮也，犹不如人；今老矣，无能为也已。”公曰：“吾不能早用子，今急而求子，是寡人之过也。然郑亡，子亦有不利焉。”许之。</a:t>
            </a:r>
          </a:p>
        </p:txBody>
      </p:sp>
    </p:spTree>
    <p:extLst>
      <p:ext uri="{BB962C8B-B14F-4D97-AF65-F5344CB8AC3E}">
        <p14:creationId xmlns:p14="http://schemas.microsoft.com/office/powerpoint/2010/main" val="225891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8474" y="532951"/>
            <a:ext cx="10845165" cy="579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800" dirty="0"/>
              <a:t>策士，指战国时代游说诸侯的纵横之士。</a:t>
            </a:r>
            <a:endParaRPr lang="en-US" altLang="zh-CN" sz="4800" dirty="0"/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幼圆"/>
                <a:ea typeface="华文宋体" panose="02010600040101010101" pitchFamily="2" charset="-122"/>
              </a:rPr>
              <a:t>      《</a:t>
            </a:r>
            <a:r>
              <a:rPr lang="zh-CN" altLang="en-US" sz="4000" dirty="0">
                <a:latin typeface="幼圆"/>
                <a:ea typeface="华文宋体" panose="02010600040101010101" pitchFamily="2" charset="-122"/>
              </a:rPr>
              <a:t>战国策</a:t>
            </a:r>
            <a:r>
              <a:rPr lang="en-US" altLang="zh-CN" sz="4000" dirty="0">
                <a:latin typeface="幼圆"/>
                <a:ea typeface="华文宋体" panose="02010600040101010101" pitchFamily="2" charset="-122"/>
              </a:rPr>
              <a:t>》</a:t>
            </a:r>
            <a:r>
              <a:rPr lang="zh-CN" altLang="en-US" sz="4000" dirty="0">
                <a:latin typeface="幼圆"/>
                <a:ea typeface="华文宋体" panose="02010600040101010101" pitchFamily="2" charset="-122"/>
              </a:rPr>
              <a:t>，西汉刘向编订的国别体史书。主要记述了战国时期的纵横家（游说之士）的政治主张和策略，展示了战国时代的历史特点和社会风貌，是研究战国历史的重要典籍。其中策士说辞辩丽横肆，士人形象生动传神，寓言寓意深入浅出。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9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大军兵临城下，郑国危如累卵，年迈位卑的烛之武，不费一兵一卒，不动一刀一枪，寥寥百余字的说辞，竟然使秦晋盟散约毁，两国自动撤离。烛之武是如何化解国家危难的？</a:t>
            </a:r>
          </a:p>
          <a:p>
            <a:pPr eaLnBrk="1" hangingPunct="1"/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993391E-2765-4221-8065-5B90DF5F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1847851" y="549275"/>
            <a:ext cx="8569325" cy="5975350"/>
          </a:xfr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eaLnBrk="1" hangingPunct="1"/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秦、晋围郑，郑既知亡矣。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②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若亡郑而有益于君，敢以烦执事。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③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越国以鄙远，君知其难也。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④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焉用亡郑以陪邻？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⑤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邻之厚，君之薄也。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⑥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若舍郑以为东道主，行李之往来，共其乏困，君亦无所害。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⑦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且君尝为晋君赐矣，许君焦、瑕，朝济而夕设版焉，君之所知也。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⑧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夫晋，何厌之有？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⑨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既东封郑、又欲肆其西封，若不阙秦，将焉取之？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⑩</a:t>
            </a:r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阙秦以利晋，唯君图之。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835944" y="568450"/>
            <a:ext cx="8229600" cy="114300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切中要害，层层深入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85775" y="1534478"/>
            <a:ext cx="10929938" cy="5010149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郑既知亡，敢烦执事——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委婉示弱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越国鄙远，亡郑陪邻——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劳而无利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舍郑利晋，共其乏困——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有利无害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君为晋赐，朝济夕设——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以史为鉴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东封西肆</a:t>
            </a:r>
            <a:r>
              <a:rPr lang="zh-CN" altLang="en-US" sz="3600" dirty="0">
                <a:latin typeface="黑体" panose="02010609060101010101" pitchFamily="2" charset="-122"/>
                <a:ea typeface="黑体" panose="02010609060101010101" pitchFamily="2" charset="-122"/>
              </a:rPr>
              <a:t>，阙秦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利晋——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利晋害秦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4CF2D60-8E80-4E87-97CF-22C6D76F1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30" y="50870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660033"/>
                </a:solidFill>
                <a:latin typeface="楷体_GB2312" pitchFamily="49" charset="-122"/>
                <a:ea typeface="楷体_GB2312" pitchFamily="49" charset="-122"/>
              </a:rPr>
              <a:t>烛之武的游说艺术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2585E-EDE8-45DE-946F-F5255621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BABBF2-E69D-442D-9671-9C991799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51" y="1765250"/>
            <a:ext cx="11429999" cy="527998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……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秦伯说，与郑人盟。使杞子、逢孙、杨孙戍之，乃还。</a:t>
            </a:r>
          </a:p>
          <a:p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子犯请击之。公曰：“不可。微夫人之力不及此。因人之力而敝之，不仁；失其所与，不知；以乱易整，不武。吾其还也。”亦去之。</a:t>
            </a:r>
          </a:p>
          <a:p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91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C00A68-E8B1-4F86-994B-234CC96A4763}"/>
              </a:ext>
            </a:extLst>
          </p:cNvPr>
          <p:cNvSpPr txBox="1"/>
          <p:nvPr/>
        </p:nvSpPr>
        <p:spPr>
          <a:xfrm>
            <a:off x="1824909" y="729574"/>
            <a:ext cx="4636851" cy="813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三、说话的艺术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033260-4739-44E6-8026-18715228D3D5}"/>
              </a:ext>
            </a:extLst>
          </p:cNvPr>
          <p:cNvSpPr txBox="1"/>
          <p:nvPr/>
        </p:nvSpPr>
        <p:spPr>
          <a:xfrm>
            <a:off x="2739262" y="1785121"/>
            <a:ext cx="7444996" cy="434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latin typeface="+mj-ea"/>
                <a:ea typeface="+mj-ea"/>
              </a:rPr>
              <a:t>1.</a:t>
            </a:r>
            <a:r>
              <a:rPr lang="zh-CN" altLang="en-US" sz="3600" dirty="0">
                <a:latin typeface="+mj-ea"/>
                <a:ea typeface="+mj-ea"/>
              </a:rPr>
              <a:t>抓住弱点</a:t>
            </a:r>
            <a:r>
              <a:rPr lang="en-US" altLang="zh-CN" sz="3600" dirty="0">
                <a:latin typeface="+mj-ea"/>
                <a:ea typeface="+mj-ea"/>
              </a:rPr>
              <a:t>,  </a:t>
            </a:r>
            <a:r>
              <a:rPr lang="zh-CN" altLang="en-US" sz="3600" dirty="0">
                <a:latin typeface="+mj-ea"/>
                <a:ea typeface="+mj-ea"/>
              </a:rPr>
              <a:t>强势进言</a:t>
            </a:r>
            <a:r>
              <a:rPr lang="en-US" altLang="zh-CN" sz="3600" dirty="0">
                <a:latin typeface="+mj-ea"/>
                <a:ea typeface="+mj-ea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+mj-ea"/>
                <a:ea typeface="+mj-ea"/>
              </a:rPr>
              <a:t>2.</a:t>
            </a:r>
            <a:r>
              <a:rPr lang="zh-CN" altLang="en-US" sz="3600" dirty="0">
                <a:latin typeface="+mj-ea"/>
                <a:ea typeface="+mj-ea"/>
              </a:rPr>
              <a:t>巧用譬喻</a:t>
            </a:r>
            <a:r>
              <a:rPr lang="en-US" altLang="zh-CN" sz="3600" dirty="0">
                <a:latin typeface="+mj-ea"/>
                <a:ea typeface="+mj-ea"/>
              </a:rPr>
              <a:t>,  </a:t>
            </a:r>
            <a:r>
              <a:rPr lang="zh-CN" altLang="en-US" sz="3600" dirty="0">
                <a:latin typeface="+mj-ea"/>
                <a:ea typeface="+mj-ea"/>
              </a:rPr>
              <a:t>引诱入题</a:t>
            </a:r>
            <a:r>
              <a:rPr lang="en-US" altLang="zh-CN" sz="3600" dirty="0">
                <a:latin typeface="+mj-ea"/>
                <a:ea typeface="+mj-ea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+mj-ea"/>
                <a:ea typeface="+mj-ea"/>
              </a:rPr>
              <a:t>3.</a:t>
            </a:r>
            <a:r>
              <a:rPr lang="zh-CN" altLang="en-US" sz="3600" dirty="0">
                <a:latin typeface="+mj-ea"/>
                <a:ea typeface="+mj-ea"/>
              </a:rPr>
              <a:t>善选史例</a:t>
            </a:r>
            <a:r>
              <a:rPr lang="en-US" altLang="zh-CN" sz="3600" dirty="0">
                <a:latin typeface="+mj-ea"/>
                <a:ea typeface="+mj-ea"/>
              </a:rPr>
              <a:t>,  </a:t>
            </a:r>
            <a:r>
              <a:rPr lang="zh-CN" altLang="en-US" sz="3600" dirty="0">
                <a:latin typeface="+mj-ea"/>
                <a:ea typeface="+mj-ea"/>
              </a:rPr>
              <a:t>剖析心理</a:t>
            </a:r>
            <a:r>
              <a:rPr lang="en-US" altLang="zh-CN" sz="3600" dirty="0">
                <a:latin typeface="+mj-ea"/>
                <a:ea typeface="+mj-ea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+mj-ea"/>
                <a:ea typeface="+mj-ea"/>
              </a:rPr>
              <a:t>4.</a:t>
            </a:r>
            <a:r>
              <a:rPr lang="zh-CN" altLang="en-US" sz="3600" dirty="0">
                <a:latin typeface="+mj-ea"/>
                <a:ea typeface="+mj-ea"/>
              </a:rPr>
              <a:t>切中要害，层层递进</a:t>
            </a:r>
            <a:r>
              <a:rPr lang="en-US" altLang="zh-CN" sz="3600" dirty="0">
                <a:latin typeface="+mj-ea"/>
                <a:ea typeface="+mj-ea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+mj-ea"/>
                <a:ea typeface="+mj-ea"/>
              </a:rPr>
              <a:t>5.</a:t>
            </a:r>
            <a:r>
              <a:rPr lang="zh-CN" altLang="en-US" sz="3600" dirty="0">
                <a:latin typeface="+mj-ea"/>
                <a:ea typeface="+mj-ea"/>
              </a:rPr>
              <a:t>类推对比</a:t>
            </a:r>
            <a:r>
              <a:rPr lang="en-US" altLang="zh-CN" sz="3600" dirty="0">
                <a:latin typeface="+mj-ea"/>
                <a:ea typeface="+mj-ea"/>
              </a:rPr>
              <a:t>,  </a:t>
            </a:r>
            <a:r>
              <a:rPr lang="zh-CN" altLang="en-US" sz="3600" dirty="0">
                <a:latin typeface="+mj-ea"/>
                <a:ea typeface="+mj-ea"/>
              </a:rPr>
              <a:t>利弊自现</a:t>
            </a:r>
            <a:r>
              <a:rPr lang="en-US" altLang="zh-CN" sz="3600" dirty="0">
                <a:latin typeface="+mj-ea"/>
                <a:ea typeface="+mj-ea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+mj-ea"/>
                <a:ea typeface="+mj-ea"/>
              </a:rPr>
              <a:t>6.</a:t>
            </a:r>
            <a:r>
              <a:rPr lang="zh-CN" altLang="en-US" sz="3600" dirty="0">
                <a:latin typeface="+mj-ea"/>
                <a:ea typeface="+mj-ea"/>
              </a:rPr>
              <a:t>欲抑先扬</a:t>
            </a:r>
            <a:r>
              <a:rPr lang="en-US" altLang="zh-CN" sz="3600" dirty="0">
                <a:latin typeface="+mj-ea"/>
                <a:ea typeface="+mj-ea"/>
              </a:rPr>
              <a:t>,  </a:t>
            </a:r>
            <a:r>
              <a:rPr lang="zh-CN" altLang="en-US" sz="3600" dirty="0">
                <a:latin typeface="+mj-ea"/>
                <a:ea typeface="+mj-ea"/>
              </a:rPr>
              <a:t>以退为进等游说技巧</a:t>
            </a:r>
          </a:p>
        </p:txBody>
      </p:sp>
    </p:spTree>
    <p:extLst>
      <p:ext uri="{BB962C8B-B14F-4D97-AF65-F5344CB8AC3E}">
        <p14:creationId xmlns:p14="http://schemas.microsoft.com/office/powerpoint/2010/main" val="756337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EEA64AF-A562-4163-9B3D-6660CED7970C}"/>
              </a:ext>
            </a:extLst>
          </p:cNvPr>
          <p:cNvSpPr txBox="1"/>
          <p:nvPr/>
        </p:nvSpPr>
        <p:spPr>
          <a:xfrm>
            <a:off x="1692613" y="1478604"/>
            <a:ext cx="9766570" cy="320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推荐阅读</a:t>
            </a:r>
            <a:endParaRPr lang="en-US" altLang="zh-CN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  《</a:t>
            </a:r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触龙说赵太后</a:t>
            </a: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  《</a:t>
            </a:r>
            <a:r>
              <a:rPr lang="zh-CN" altLang="en-US" sz="4000" dirty="0">
                <a:latin typeface="Arial" panose="020B0604020202020204" pitchFamily="34" charset="0"/>
                <a:ea typeface="微软雅黑" panose="020B0503020204020204" pitchFamily="34" charset="-122"/>
              </a:rPr>
              <a:t>冯谖客孟尝君</a:t>
            </a:r>
            <a:r>
              <a:rPr lang="en-US" altLang="zh-CN" sz="40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</a:p>
          <a:p>
            <a:pPr>
              <a:lnSpc>
                <a:spcPct val="130000"/>
              </a:lnSpc>
            </a:pP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8364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3829" y="760550"/>
            <a:ext cx="11480800" cy="52799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一、回顾旧知</a:t>
            </a:r>
            <a:endParaRPr lang="en-US" altLang="zh-CN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 algn="l">
              <a:buNone/>
            </a:pPr>
            <a:endParaRPr lang="en-US" altLang="zh-CN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 algn="l">
              <a:buNone/>
            </a:pP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        《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唐雎不辱使命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</a:p>
          <a:p>
            <a:pPr marL="0" indent="0" algn="l">
              <a:buNone/>
            </a:pP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       《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邹忌讽齐王纳谏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</a:p>
          <a:p>
            <a:pPr marL="0" indent="0" algn="l">
              <a:buNone/>
            </a:pPr>
            <a:r>
              <a:rPr lang="en-US" altLang="zh-C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      </a:t>
            </a:r>
            <a:endParaRPr lang="en-US" altLang="zh-CN" sz="3600" b="0" dirty="0">
              <a:solidFill>
                <a:schemeClr val="tx1"/>
              </a:solidFill>
              <a:latin typeface="幼圆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2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8F205E-7048-4CEC-935B-1313063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35132"/>
            <a:ext cx="11393153" cy="6622868"/>
          </a:xfrm>
        </p:spPr>
        <p:txBody>
          <a:bodyPr>
            <a:noAutofit/>
          </a:bodyPr>
          <a:lstStyle/>
          <a:p>
            <a:pPr algn="ctr"/>
            <a:r>
              <a:rPr lang="zh-CN" altLang="zh-CN" sz="3200" dirty="0">
                <a:solidFill>
                  <a:srgbClr val="FF0000"/>
                </a:solidFill>
              </a:rPr>
              <a:t>唐雎不辱使命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《</a:t>
            </a:r>
            <a:r>
              <a:rPr lang="zh-CN" altLang="en-US" sz="3200" dirty="0">
                <a:solidFill>
                  <a:srgbClr val="FF0000"/>
                </a:solidFill>
              </a:rPr>
              <a:t>战国策</a:t>
            </a:r>
            <a:r>
              <a:rPr lang="en-US" altLang="zh-CN" sz="3200" dirty="0">
                <a:solidFill>
                  <a:srgbClr val="FF0000"/>
                </a:solidFill>
              </a:rPr>
              <a:t>》</a:t>
            </a:r>
            <a:endParaRPr lang="zh-CN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      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秦王使人谓安陵君曰：“寡人欲以五百里之地易安陵，安陵君其许寡人！”安陵君曰：“大王加惠，以大易小，甚善。虽然，受地于先王，愿终守之，弗敢易！”秦王不说。安陵君因使唐雎使于秦。</a:t>
            </a:r>
          </a:p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秦王谓唐雎曰：“寡人以五百里之地易安陵，安陵君不听寡人，何也？且秦灭韩亡魏，而君以五十里之地存者，以君为长者，故不错意也。今吾以十倍之地，请广于君，而君逆寡人者，轻寡人与？”唐雎对曰：“否，非若是也。安陵君受地于先王而守之，虽千里不敢易也，岂直五百里哉？”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6503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8F205E-7048-4CEC-935B-13130633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87384"/>
            <a:ext cx="11547566" cy="6622868"/>
          </a:xfrm>
        </p:spPr>
        <p:txBody>
          <a:bodyPr>
            <a:no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秦王怫然怒，谓唐雎曰：“公亦尝闻天子之怒乎？”唐雎对曰：“臣未尝闻也。”秦王曰：“天子之怒，伏尸百万，流血千里。”唐雎曰：“大王尝闻布衣之怒乎？”秦王曰：“布衣之怒，亦免冠徒跣，以头抢地耳。”唐雎曰：“此庸夫之怒也，非士之怒也。夫专诸之刺王僚也，彗星袭月；聂政之刺韩傀也，白虹贯日；要离之刺庆忌也，仓鹰击于殿上。此三子皆布衣之士也，怀怒未发，休祲降于天，与臣而将四矣。若士必怒，伏尸二人，流血五步，天下缟素，今日是也。”挺剑而起。</a:t>
            </a:r>
          </a:p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秦王色挠，长跪而谢之曰：“先生坐！何至于此！寡人谕矣。夫韩、魏灭亡，而安陵以五十里之地存者，徒以有先生也。”</a:t>
            </a:r>
          </a:p>
          <a:p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61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DE20996C-6AD4-42CB-AE9A-8D4048CE1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273051"/>
            <a:ext cx="297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4000" b="1" dirty="0">
                <a:solidFill>
                  <a:srgbClr val="CC0000"/>
                </a:solidFill>
                <a:latin typeface="隶书" pitchFamily="49" charset="-122"/>
                <a:ea typeface="隶书" pitchFamily="49" charset="-122"/>
              </a:rPr>
              <a:t>课文回顾：</a:t>
            </a:r>
            <a:endParaRPr lang="zh-CN" altLang="en-US" sz="3600" b="1" dirty="0">
              <a:solidFill>
                <a:srgbClr val="000066"/>
              </a:solidFill>
              <a:latin typeface="宋体" panose="02010600030101010101" pitchFamily="2" charset="-122"/>
            </a:endParaRP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01BE6CFF-1294-4D80-9AEC-3EF309E5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914401"/>
            <a:ext cx="1143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秦 王</a:t>
            </a: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672CA94F-A007-44E9-B7FB-9FE61C5C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0" y="838201"/>
            <a:ext cx="15811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唐 雎</a:t>
            </a:r>
          </a:p>
        </p:txBody>
      </p:sp>
      <p:sp>
        <p:nvSpPr>
          <p:cNvPr id="80900" name="Line 5">
            <a:extLst>
              <a:ext uri="{FF2B5EF4-FFF2-40B4-BE49-F238E27FC236}">
                <a16:creationId xmlns:a16="http://schemas.microsoft.com/office/drawing/2014/main" id="{6D3012F6-AAC1-4A99-9838-19E0016F0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19163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1" name="Line 6">
            <a:extLst>
              <a:ext uri="{FF2B5EF4-FFF2-40B4-BE49-F238E27FC236}">
                <a16:creationId xmlns:a16="http://schemas.microsoft.com/office/drawing/2014/main" id="{28E1CE95-A8A2-475B-A8F1-1D836EB99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447800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2" name="Line 7">
            <a:extLst>
              <a:ext uri="{FF2B5EF4-FFF2-40B4-BE49-F238E27FC236}">
                <a16:creationId xmlns:a16="http://schemas.microsoft.com/office/drawing/2014/main" id="{65CC97DA-3B8C-4254-941C-DD1C3CCFC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200400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3" name="Line 8">
            <a:extLst>
              <a:ext uri="{FF2B5EF4-FFF2-40B4-BE49-F238E27FC236}">
                <a16:creationId xmlns:a16="http://schemas.microsoft.com/office/drawing/2014/main" id="{CC54282F-FFC3-4ACF-9A91-B5C7324F9B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914400"/>
            <a:ext cx="0" cy="5943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4" name="Line 9">
            <a:extLst>
              <a:ext uri="{FF2B5EF4-FFF2-40B4-BE49-F238E27FC236}">
                <a16:creationId xmlns:a16="http://schemas.microsoft.com/office/drawing/2014/main" id="{8A863A7C-0CD8-4B79-B394-7C35F7FBE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914400"/>
            <a:ext cx="0" cy="5943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5" name="Line 10">
            <a:extLst>
              <a:ext uri="{FF2B5EF4-FFF2-40B4-BE49-F238E27FC236}">
                <a16:creationId xmlns:a16="http://schemas.microsoft.com/office/drawing/2014/main" id="{E402477B-B609-4781-ADFD-488C22F5A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257800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6" name="Line 11">
            <a:extLst>
              <a:ext uri="{FF2B5EF4-FFF2-40B4-BE49-F238E27FC236}">
                <a16:creationId xmlns:a16="http://schemas.microsoft.com/office/drawing/2014/main" id="{DD4A902B-714E-4A42-A5CA-2F95425E2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858000"/>
            <a:ext cx="91440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7" name="Line 12">
            <a:extLst>
              <a:ext uri="{FF2B5EF4-FFF2-40B4-BE49-F238E27FC236}">
                <a16:creationId xmlns:a16="http://schemas.microsoft.com/office/drawing/2014/main" id="{B6442755-8B41-4025-9766-8635B4C02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0" y="914400"/>
            <a:ext cx="0" cy="5943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8" name="Line 13">
            <a:extLst>
              <a:ext uri="{FF2B5EF4-FFF2-40B4-BE49-F238E27FC236}">
                <a16:creationId xmlns:a16="http://schemas.microsoft.com/office/drawing/2014/main" id="{176C1C27-EFFF-41BD-A232-E8473FC03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914400"/>
            <a:ext cx="0" cy="5943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09" name="Text Box 14">
            <a:extLst>
              <a:ext uri="{FF2B5EF4-FFF2-40B4-BE49-F238E27FC236}">
                <a16:creationId xmlns:a16="http://schemas.microsoft.com/office/drawing/2014/main" id="{51D26CC5-5357-47AF-8E67-2DDE5C1E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77" y="1524000"/>
            <a:ext cx="55399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C0000"/>
                </a:solidFill>
              </a:rPr>
              <a:t>第一回合</a:t>
            </a:r>
          </a:p>
        </p:txBody>
      </p:sp>
      <p:sp>
        <p:nvSpPr>
          <p:cNvPr id="80910" name="Text Box 15">
            <a:extLst>
              <a:ext uri="{FF2B5EF4-FFF2-40B4-BE49-F238E27FC236}">
                <a16:creationId xmlns:a16="http://schemas.microsoft.com/office/drawing/2014/main" id="{1BFC0BC2-309F-4AD6-9F95-630E68062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77" y="3429000"/>
            <a:ext cx="55399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C0000"/>
                </a:solidFill>
              </a:rPr>
              <a:t>第二回合</a:t>
            </a:r>
          </a:p>
        </p:txBody>
      </p:sp>
      <p:sp>
        <p:nvSpPr>
          <p:cNvPr id="80911" name="Text Box 16">
            <a:extLst>
              <a:ext uri="{FF2B5EF4-FFF2-40B4-BE49-F238E27FC236}">
                <a16:creationId xmlns:a16="http://schemas.microsoft.com/office/drawing/2014/main" id="{A9A5A75D-724B-4BE6-8164-CF34BCA98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77" y="5257800"/>
            <a:ext cx="55399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C0000"/>
                </a:solidFill>
              </a:rPr>
              <a:t>第三回合</a:t>
            </a:r>
          </a:p>
        </p:txBody>
      </p:sp>
      <p:sp>
        <p:nvSpPr>
          <p:cNvPr id="80912" name="Line 17">
            <a:extLst>
              <a:ext uri="{FF2B5EF4-FFF2-40B4-BE49-F238E27FC236}">
                <a16:creationId xmlns:a16="http://schemas.microsoft.com/office/drawing/2014/main" id="{D8464727-3AA7-484A-A78E-E95431CD2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447800"/>
            <a:ext cx="0" cy="5410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0913" name="Line 18">
            <a:extLst>
              <a:ext uri="{FF2B5EF4-FFF2-40B4-BE49-F238E27FC236}">
                <a16:creationId xmlns:a16="http://schemas.microsoft.com/office/drawing/2014/main" id="{9BF799DF-8C97-426F-930F-1D83BA8BD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1447800"/>
            <a:ext cx="0" cy="5410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48147" name="Group 19">
            <a:extLst>
              <a:ext uri="{FF2B5EF4-FFF2-40B4-BE49-F238E27FC236}">
                <a16:creationId xmlns:a16="http://schemas.microsoft.com/office/drawing/2014/main" id="{2809EC4E-4272-4BFB-A7D6-AA32994899D5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524001"/>
            <a:ext cx="2743200" cy="784225"/>
            <a:chOff x="480" y="960"/>
            <a:chExt cx="1488" cy="494"/>
          </a:xfrm>
        </p:grpSpPr>
        <p:sp>
          <p:nvSpPr>
            <p:cNvPr id="80915" name="Text Box 20">
              <a:extLst>
                <a:ext uri="{FF2B5EF4-FFF2-40B4-BE49-F238E27FC236}">
                  <a16:creationId xmlns:a16="http://schemas.microsoft.com/office/drawing/2014/main" id="{C54714A7-0EE8-4250-B4A5-703967635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960"/>
              <a:ext cx="14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rgbClr val="663300"/>
                  </a:solidFill>
                </a:rPr>
                <a:t>不听寡人，何也？</a:t>
              </a:r>
            </a:p>
          </p:txBody>
        </p:sp>
        <p:sp>
          <p:nvSpPr>
            <p:cNvPr id="80916" name="Text Box 21">
              <a:extLst>
                <a:ext uri="{FF2B5EF4-FFF2-40B4-BE49-F238E27FC236}">
                  <a16:creationId xmlns:a16="http://schemas.microsoft.com/office/drawing/2014/main" id="{A9CE4CCA-B56B-4E28-800A-637F35C6E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200"/>
              <a:ext cx="14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rgbClr val="663300"/>
                  </a:solidFill>
                </a:rPr>
                <a:t>逆、轻寡人？</a:t>
              </a:r>
            </a:p>
          </p:txBody>
        </p:sp>
      </p:grpSp>
      <p:sp>
        <p:nvSpPr>
          <p:cNvPr id="48150" name="Text Box 22">
            <a:extLst>
              <a:ext uri="{FF2B5EF4-FFF2-40B4-BE49-F238E27FC236}">
                <a16:creationId xmlns:a16="http://schemas.microsoft.com/office/drawing/2014/main" id="{0A2220E7-D994-4F28-8961-978D8EAAE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09801"/>
            <a:ext cx="3048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663300"/>
                </a:solidFill>
              </a:rPr>
              <a:t>为长者不错意广</a:t>
            </a:r>
          </a:p>
        </p:txBody>
      </p:sp>
      <p:sp>
        <p:nvSpPr>
          <p:cNvPr id="48151" name="Text Box 23">
            <a:extLst>
              <a:ext uri="{FF2B5EF4-FFF2-40B4-BE49-F238E27FC236}">
                <a16:creationId xmlns:a16="http://schemas.microsoft.com/office/drawing/2014/main" id="{25437065-83FB-45F5-8810-EE4378A6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67001"/>
            <a:ext cx="3048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663300"/>
                </a:solidFill>
              </a:rPr>
              <a:t>且秦灭韩亡魏</a:t>
            </a:r>
          </a:p>
        </p:txBody>
      </p:sp>
      <p:sp>
        <p:nvSpPr>
          <p:cNvPr id="48152" name="Text Box 24">
            <a:extLst>
              <a:ext uri="{FF2B5EF4-FFF2-40B4-BE49-F238E27FC236}">
                <a16:creationId xmlns:a16="http://schemas.microsoft.com/office/drawing/2014/main" id="{A03E24EF-0E12-4076-99E5-AE03813A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0"/>
            <a:ext cx="91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66"/>
                </a:solidFill>
              </a:rPr>
              <a:t>质问、施恩加惠、威胁</a:t>
            </a:r>
          </a:p>
        </p:txBody>
      </p:sp>
      <p:sp>
        <p:nvSpPr>
          <p:cNvPr id="48153" name="Text Box 25">
            <a:extLst>
              <a:ext uri="{FF2B5EF4-FFF2-40B4-BE49-F238E27FC236}">
                <a16:creationId xmlns:a16="http://schemas.microsoft.com/office/drawing/2014/main" id="{98284E56-21BE-43CE-9474-A7D6D9DB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447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C0000"/>
                </a:solidFill>
              </a:rPr>
              <a:t>否，非若是也。</a:t>
            </a:r>
          </a:p>
        </p:txBody>
      </p:sp>
      <p:sp>
        <p:nvSpPr>
          <p:cNvPr id="48154" name="Text Box 26">
            <a:extLst>
              <a:ext uri="{FF2B5EF4-FFF2-40B4-BE49-F238E27FC236}">
                <a16:creationId xmlns:a16="http://schemas.microsoft.com/office/drawing/2014/main" id="{60716FA0-713A-41B3-9FC6-CCD7720A1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28801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C0000"/>
                </a:solidFill>
              </a:rPr>
              <a:t>受地先王而守之，千里不易。</a:t>
            </a:r>
          </a:p>
        </p:txBody>
      </p:sp>
      <p:sp>
        <p:nvSpPr>
          <p:cNvPr id="48155" name="Text Box 27">
            <a:extLst>
              <a:ext uri="{FF2B5EF4-FFF2-40B4-BE49-F238E27FC236}">
                <a16:creationId xmlns:a16="http://schemas.microsoft.com/office/drawing/2014/main" id="{720CBDC5-988C-48D2-AA3A-CE5677C7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C0000"/>
                </a:solidFill>
              </a:rPr>
              <a:t>岂直五百里哉？</a:t>
            </a:r>
          </a:p>
        </p:txBody>
      </p:sp>
      <p:sp>
        <p:nvSpPr>
          <p:cNvPr id="48156" name="Text Box 28">
            <a:extLst>
              <a:ext uri="{FF2B5EF4-FFF2-40B4-BE49-F238E27FC236}">
                <a16:creationId xmlns:a16="http://schemas.microsoft.com/office/drawing/2014/main" id="{10E6139A-6A55-447B-B4A9-E267762B1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447800"/>
            <a:ext cx="160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66"/>
                </a:solidFill>
              </a:rPr>
              <a:t>胸有成竹、洞若观火、立场严正、断然拒绝</a:t>
            </a:r>
          </a:p>
        </p:txBody>
      </p:sp>
      <p:sp>
        <p:nvSpPr>
          <p:cNvPr id="48157" name="Text Box 29">
            <a:extLst>
              <a:ext uri="{FF2B5EF4-FFF2-40B4-BE49-F238E27FC236}">
                <a16:creationId xmlns:a16="http://schemas.microsoft.com/office/drawing/2014/main" id="{97596893-3A55-456D-9572-9B9C3466C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1"/>
            <a:ext cx="3048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663300"/>
                </a:solidFill>
              </a:rPr>
              <a:t>怫然怒：天子之怒</a:t>
            </a:r>
          </a:p>
        </p:txBody>
      </p:sp>
      <p:sp>
        <p:nvSpPr>
          <p:cNvPr id="48158" name="Text Box 30">
            <a:extLst>
              <a:ext uri="{FF2B5EF4-FFF2-40B4-BE49-F238E27FC236}">
                <a16:creationId xmlns:a16="http://schemas.microsoft.com/office/drawing/2014/main" id="{C762E538-6EB9-488B-A92F-C243DBFC3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57601"/>
            <a:ext cx="2438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663300"/>
                </a:solidFill>
              </a:rPr>
              <a:t>天子之怒：伏尸百万，流血千里</a:t>
            </a:r>
          </a:p>
        </p:txBody>
      </p:sp>
      <p:sp>
        <p:nvSpPr>
          <p:cNvPr id="48159" name="Text Box 31">
            <a:extLst>
              <a:ext uri="{FF2B5EF4-FFF2-40B4-BE49-F238E27FC236}">
                <a16:creationId xmlns:a16="http://schemas.microsoft.com/office/drawing/2014/main" id="{9E17BCC2-94A1-409F-92C1-AE2D22874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91026"/>
            <a:ext cx="2743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663300"/>
                </a:solidFill>
              </a:rPr>
              <a:t>布衣之怒：免冠徒跣，以头抢地耳</a:t>
            </a:r>
          </a:p>
        </p:txBody>
      </p:sp>
      <p:sp>
        <p:nvSpPr>
          <p:cNvPr id="48160" name="Text Box 32">
            <a:extLst>
              <a:ext uri="{FF2B5EF4-FFF2-40B4-BE49-F238E27FC236}">
                <a16:creationId xmlns:a16="http://schemas.microsoft.com/office/drawing/2014/main" id="{50575433-8F1C-408F-980C-AFA7C6772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00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C0000"/>
                </a:solidFill>
              </a:rPr>
              <a:t>闻布衣之怒乎？</a:t>
            </a:r>
          </a:p>
        </p:txBody>
      </p:sp>
      <p:sp>
        <p:nvSpPr>
          <p:cNvPr id="48161" name="Text Box 33">
            <a:extLst>
              <a:ext uri="{FF2B5EF4-FFF2-40B4-BE49-F238E27FC236}">
                <a16:creationId xmlns:a16="http://schemas.microsoft.com/office/drawing/2014/main" id="{E2DC2589-A515-43C4-96AF-1AB0CD56D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352800"/>
            <a:ext cx="1371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66"/>
                </a:solidFill>
              </a:rPr>
              <a:t>怒气冲冲、武力恫吓、逼其屈从</a:t>
            </a:r>
          </a:p>
        </p:txBody>
      </p:sp>
      <p:sp>
        <p:nvSpPr>
          <p:cNvPr id="48162" name="Text Box 34">
            <a:extLst>
              <a:ext uri="{FF2B5EF4-FFF2-40B4-BE49-F238E27FC236}">
                <a16:creationId xmlns:a16="http://schemas.microsoft.com/office/drawing/2014/main" id="{97BC4EE3-9572-4070-8C1C-661BC297E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581401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CC0000"/>
                </a:solidFill>
              </a:rPr>
              <a:t>士之怒伏尸一人，流血五步，天下缟素。</a:t>
            </a:r>
          </a:p>
        </p:txBody>
      </p:sp>
      <p:sp>
        <p:nvSpPr>
          <p:cNvPr id="48163" name="Text Box 35">
            <a:extLst>
              <a:ext uri="{FF2B5EF4-FFF2-40B4-BE49-F238E27FC236}">
                <a16:creationId xmlns:a16="http://schemas.microsoft.com/office/drawing/2014/main" id="{1655D4C2-8954-4ED3-9556-C4FBDD85D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43401"/>
            <a:ext cx="2895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CC0000"/>
                </a:solidFill>
              </a:rPr>
              <a:t>三子，与臣将四，挺剑而起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CC0000"/>
              </a:solidFill>
            </a:endParaRPr>
          </a:p>
        </p:txBody>
      </p:sp>
      <p:sp>
        <p:nvSpPr>
          <p:cNvPr id="48164" name="Text Box 36">
            <a:extLst>
              <a:ext uri="{FF2B5EF4-FFF2-40B4-BE49-F238E27FC236}">
                <a16:creationId xmlns:a16="http://schemas.microsoft.com/office/drawing/2014/main" id="{66BD53C6-019D-419B-A71F-AB69835E3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200400"/>
            <a:ext cx="160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66"/>
                </a:solidFill>
              </a:rPr>
              <a:t>沉着冷静、毫不示弱、奋力反击、以史为证、以死相拼。</a:t>
            </a:r>
          </a:p>
        </p:txBody>
      </p:sp>
      <p:sp>
        <p:nvSpPr>
          <p:cNvPr id="48165" name="Text Box 37">
            <a:extLst>
              <a:ext uri="{FF2B5EF4-FFF2-40B4-BE49-F238E27FC236}">
                <a16:creationId xmlns:a16="http://schemas.microsoft.com/office/drawing/2014/main" id="{7711AE81-B362-425D-A56C-4A3C361D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51476"/>
            <a:ext cx="27432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663300"/>
                </a:solidFill>
              </a:rPr>
              <a:t>色挠，长跪而谢：先生坐！安陵存徒以有先生也。</a:t>
            </a:r>
          </a:p>
        </p:txBody>
      </p:sp>
      <p:sp>
        <p:nvSpPr>
          <p:cNvPr id="48166" name="Text Box 38">
            <a:extLst>
              <a:ext uri="{FF2B5EF4-FFF2-40B4-BE49-F238E27FC236}">
                <a16:creationId xmlns:a16="http://schemas.microsoft.com/office/drawing/2014/main" id="{912E3BA7-9354-46EB-8E2B-E50A86A5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10201"/>
            <a:ext cx="137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66"/>
                </a:solidFill>
              </a:rPr>
              <a:t>色厉内荏、前倨后恭</a:t>
            </a:r>
          </a:p>
        </p:txBody>
      </p:sp>
      <p:sp>
        <p:nvSpPr>
          <p:cNvPr id="48167" name="Text Box 39">
            <a:extLst>
              <a:ext uri="{FF2B5EF4-FFF2-40B4-BE49-F238E27FC236}">
                <a16:creationId xmlns:a16="http://schemas.microsoft.com/office/drawing/2014/main" id="{6C538841-6D0C-4EFF-8C98-C26DEA683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564189"/>
            <a:ext cx="1981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CC0000"/>
                </a:solidFill>
              </a:rPr>
              <a:t>折服秦王，取得胜利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CC0000"/>
              </a:solidFill>
            </a:endParaRPr>
          </a:p>
        </p:txBody>
      </p:sp>
      <p:sp>
        <p:nvSpPr>
          <p:cNvPr id="48168" name="Text Box 40">
            <a:extLst>
              <a:ext uri="{FF2B5EF4-FFF2-40B4-BE49-F238E27FC236}">
                <a16:creationId xmlns:a16="http://schemas.microsoft.com/office/drawing/2014/main" id="{DE9AF2E6-D7D1-462E-832D-C43C65AC3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30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3600" b="1">
                <a:solidFill>
                  <a:srgbClr val="000066"/>
                </a:solidFill>
                <a:latin typeface="宋体" panose="02010600030101010101" pitchFamily="2" charset="-122"/>
              </a:rPr>
              <a:t>唐雎与秦王斗争的三个回合</a:t>
            </a:r>
          </a:p>
        </p:txBody>
      </p:sp>
      <p:sp>
        <p:nvSpPr>
          <p:cNvPr id="48169" name="Text Box 41">
            <a:extLst>
              <a:ext uri="{FF2B5EF4-FFF2-40B4-BE49-F238E27FC236}">
                <a16:creationId xmlns:a16="http://schemas.microsoft.com/office/drawing/2014/main" id="{BD73FB04-0820-4B4F-AD53-7118B1E1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5791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66"/>
                </a:solidFill>
              </a:rPr>
              <a:t>不辱使命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776C6533-3278-4B87-A203-6B364D841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32135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9090" name="AutoShape 3">
            <a:extLst>
              <a:ext uri="{FF2B5EF4-FFF2-40B4-BE49-F238E27FC236}">
                <a16:creationId xmlns:a16="http://schemas.microsoft.com/office/drawing/2014/main" id="{A8A6FA39-E555-4DB7-8336-0D8253751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66676"/>
            <a:ext cx="3352800" cy="1671638"/>
          </a:xfrm>
          <a:prstGeom prst="cloudCallout">
            <a:avLst>
              <a:gd name="adj1" fmla="val -61222"/>
              <a:gd name="adj2" fmla="val 982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F3A87F17-8E8C-48D3-8F60-62714B3E4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866" y="1455273"/>
            <a:ext cx="800219" cy="432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唐雎的</a:t>
            </a:r>
            <a:r>
              <a:rPr lang="zh-CN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说话技巧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760A9BD2-FD41-4F90-901D-EDDE3FD4F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732" y="1886633"/>
            <a:ext cx="3165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言之有</a:t>
            </a:r>
            <a:r>
              <a:rPr lang="zh-CN" altLang="en-US" sz="3600" b="1" dirty="0">
                <a:latin typeface="Times New Roman" panose="02020603050405020304" pitchFamily="18" charset="0"/>
              </a:rPr>
              <a:t>“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节</a:t>
            </a:r>
            <a:r>
              <a:rPr lang="zh-CN" altLang="en-US" sz="3600" b="1" dirty="0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7F0B2AE2-6645-4BD3-AC3F-FDBF308E1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3004449"/>
            <a:ext cx="3936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言之有</a:t>
            </a:r>
            <a:r>
              <a:rPr lang="zh-CN" altLang="en-US" sz="3600" b="1" dirty="0">
                <a:latin typeface="Times New Roman" panose="02020603050405020304" pitchFamily="18" charset="0"/>
              </a:rPr>
              <a:t>“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据</a:t>
            </a:r>
            <a:r>
              <a:rPr lang="zh-CN" altLang="en-US" sz="3600" b="1" dirty="0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B3317682-6147-4CEC-BDA6-64BE699A8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6" y="4041773"/>
            <a:ext cx="3328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36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言之有</a:t>
            </a:r>
            <a:r>
              <a:rPr lang="zh-CN" altLang="en-US" sz="3600" b="1" dirty="0">
                <a:latin typeface="Times New Roman" panose="02020603050405020304" pitchFamily="18" charset="0"/>
              </a:rPr>
              <a:t>“</a:t>
            </a: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力</a:t>
            </a:r>
            <a:r>
              <a:rPr lang="zh-CN" altLang="en-US" sz="3600" b="1" dirty="0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31752" name="AutoShape 8">
            <a:extLst>
              <a:ext uri="{FF2B5EF4-FFF2-40B4-BE49-F238E27FC236}">
                <a16:creationId xmlns:a16="http://schemas.microsoft.com/office/drawing/2014/main" id="{2B4A4B21-8C98-49C0-94DF-E346E82A641D}"/>
              </a:ext>
            </a:extLst>
          </p:cNvPr>
          <p:cNvSpPr>
            <a:spLocks/>
          </p:cNvSpPr>
          <p:nvPr/>
        </p:nvSpPr>
        <p:spPr bwMode="auto">
          <a:xfrm>
            <a:off x="3667124" y="2209799"/>
            <a:ext cx="711615" cy="2505075"/>
          </a:xfrm>
          <a:prstGeom prst="leftBrace">
            <a:avLst>
              <a:gd name="adj1" fmla="val 72102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89096" name="Text Box 9">
            <a:extLst>
              <a:ext uri="{FF2B5EF4-FFF2-40B4-BE49-F238E27FC236}">
                <a16:creationId xmlns:a16="http://schemas.microsoft.com/office/drawing/2014/main" id="{7274E322-3C72-4D06-8FAF-E6027237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1" y="307182"/>
            <a:ext cx="24209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楷体_GB2312" pitchFamily="49" charset="-122"/>
              </a:rPr>
              <a:t>大王尝闻布衣之怒</a:t>
            </a:r>
          </a:p>
          <a:p>
            <a:pPr algn="ctr" eaLnBrk="0" hangingPunct="0"/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楷体_GB2312" pitchFamily="49" charset="-122"/>
              </a:rPr>
              <a:t>乎</a:t>
            </a:r>
            <a:r>
              <a:rPr lang="en-US" altLang="zh-CN" b="1" dirty="0">
                <a:solidFill>
                  <a:srgbClr val="000066"/>
                </a:solidFill>
                <a:latin typeface="Times New Roman" panose="02020603050405020304" pitchFamily="18" charset="0"/>
                <a:ea typeface="楷体_GB2312" pitchFamily="49" charset="-122"/>
              </a:rPr>
              <a:t>……</a:t>
            </a: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楷体_GB2312" pitchFamily="49" charset="-122"/>
              </a:rPr>
              <a:t>此庸夫之怒</a:t>
            </a:r>
          </a:p>
          <a:p>
            <a:pPr algn="ctr" eaLnBrk="0" hangingPunct="0"/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楷体_GB2312" pitchFamily="49" charset="-122"/>
              </a:rPr>
              <a:t>也</a:t>
            </a:r>
            <a:r>
              <a:rPr lang="en-US" altLang="zh-CN" b="1" dirty="0">
                <a:solidFill>
                  <a:srgbClr val="000066"/>
                </a:solidFill>
                <a:latin typeface="Times New Roman" panose="02020603050405020304" pitchFamily="18" charset="0"/>
                <a:ea typeface="楷体_GB2312" pitchFamily="49" charset="-122"/>
              </a:rPr>
              <a:t>……</a:t>
            </a:r>
            <a:r>
              <a:rPr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楷体_GB2312" pitchFamily="49" charset="-122"/>
              </a:rPr>
              <a:t>伏尸二人流血五步，天下缟素</a:t>
            </a:r>
            <a:r>
              <a:rPr lang="en-US" altLang="zh-CN" b="1" dirty="0">
                <a:solidFill>
                  <a:srgbClr val="000066"/>
                </a:solidFill>
                <a:latin typeface="Times New Roman" panose="02020603050405020304" pitchFamily="18" charset="0"/>
                <a:ea typeface="楷体_GB2312" pitchFamily="49" charset="-122"/>
              </a:rPr>
              <a:t>……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00C9DD6C-47F7-4D9B-BDC7-EB1632391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534" y="2602469"/>
            <a:ext cx="1704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道义</a:t>
            </a: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8CA87A91-EA3C-4206-A3E3-E5C2B7CBF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484" y="3837415"/>
            <a:ext cx="2019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3600" b="1">
                <a:solidFill>
                  <a:srgbClr val="CC0000"/>
                </a:solidFill>
                <a:latin typeface="Times New Roman" panose="02020603050405020304" pitchFamily="18" charset="0"/>
              </a:rPr>
              <a:t>威力</a:t>
            </a:r>
          </a:p>
        </p:txBody>
      </p:sp>
      <p:sp>
        <p:nvSpPr>
          <p:cNvPr id="31756" name="AutoShape 12">
            <a:extLst>
              <a:ext uri="{FF2B5EF4-FFF2-40B4-BE49-F238E27FC236}">
                <a16:creationId xmlns:a16="http://schemas.microsoft.com/office/drawing/2014/main" id="{FCD59629-B8C4-415C-9D47-8CEBCD8E142A}"/>
              </a:ext>
            </a:extLst>
          </p:cNvPr>
          <p:cNvSpPr>
            <a:spLocks/>
          </p:cNvSpPr>
          <p:nvPr/>
        </p:nvSpPr>
        <p:spPr bwMode="auto">
          <a:xfrm>
            <a:off x="7953374" y="2081681"/>
            <a:ext cx="248826" cy="1400178"/>
          </a:xfrm>
          <a:prstGeom prst="rightBrace">
            <a:avLst>
              <a:gd name="adj1" fmla="val 58236"/>
              <a:gd name="adj2" fmla="val 50000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5B3299F8-D5AB-4FD0-B2AC-03D131501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6" y="5072361"/>
            <a:ext cx="9144000" cy="1754326"/>
          </a:xfrm>
          <a:prstGeom prst="rect">
            <a:avLst/>
          </a:prstGeom>
          <a:solidFill>
            <a:srgbClr val="FFFFFF"/>
          </a:solidFill>
          <a:ln w="9525">
            <a:solidFill>
              <a:srgbClr val="F8DA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善于抓住对方的弱点，从“道义”和“威力”两个方面，针锋相对，据理力争，从容自信，从而震慑对方，不辱使命。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47D271C-4755-4A4B-B0E3-BB121DB8A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1" y="170659"/>
            <a:ext cx="4644869" cy="65166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5BF31A8-4AC8-4A0F-A4D9-516F45EDE79F}"/>
              </a:ext>
            </a:extLst>
          </p:cNvPr>
          <p:cNvSpPr txBox="1"/>
          <p:nvPr/>
        </p:nvSpPr>
        <p:spPr>
          <a:xfrm>
            <a:off x="8838991" y="960437"/>
            <a:ext cx="984885" cy="4557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邹忌讽齐王纳谏</a:t>
            </a:r>
            <a:r>
              <a:rPr lang="en-US" altLang="zh-CN" sz="40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endParaRPr lang="zh-CN" altLang="en-US" sz="40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872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93D8A3-E2C4-4ACB-AEB3-75290726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10" y="801189"/>
            <a:ext cx="10963532" cy="5279985"/>
          </a:xfrm>
        </p:spPr>
        <p:txBody>
          <a:bodyPr>
            <a:noAutofit/>
          </a:bodyPr>
          <a:lstStyle/>
          <a:p>
            <a:pPr algn="ctr"/>
            <a:r>
              <a:rPr lang="zh-CN" altLang="zh-CN" sz="3200" dirty="0">
                <a:solidFill>
                  <a:srgbClr val="FF0000"/>
                </a:solidFill>
              </a:rPr>
              <a:t>邹忌讽齐王纳谏</a:t>
            </a:r>
          </a:p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邹忌修八尺有余，而形貌昳丽。朝服衣冠，窥镜，谓其妻曰：“我孰与城北徐公美？”其妻曰：“君美甚，徐公何能及君也？”城北徐公，齐国之美丽者也。忌不自信，而复问其妾曰：“吾孰与徐公美？”妾曰：“徐公何能及君也？”旦日，客从外来，与坐谈，问之客曰：“吾与徐公孰美？”客曰：“徐公不若君之美也。”明日徐公来，孰视之，自以为不如；窥镜而自视，又弗如远甚。暮寝而思之，曰：“吾妻之美我者，私我也；妾之美我者，畏我也；客之美我者，欲有求于我也。”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161138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5041</TotalTime>
  <Words>2111</Words>
  <Application>Microsoft Office PowerPoint</Application>
  <PresentationFormat>宽屏</PresentationFormat>
  <Paragraphs>138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Elephant</vt:lpstr>
      <vt:lpstr>黑体</vt:lpstr>
      <vt:lpstr>华文楷体</vt:lpstr>
      <vt:lpstr>华文宋体</vt:lpstr>
      <vt:lpstr>华文新魏</vt:lpstr>
      <vt:lpstr>楷体</vt:lpstr>
      <vt:lpstr>楷体_GB2312</vt:lpstr>
      <vt:lpstr>隶书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A000120140530A18PPBG</vt:lpstr>
      <vt:lpstr>1_Office 主题​​</vt:lpstr>
      <vt:lpstr>“析讽谏艺术，感策士风采”专题阅读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《左传》</vt:lpstr>
      <vt:lpstr>《春秋》</vt:lpstr>
      <vt:lpstr>PowerPoint 演示文稿</vt:lpstr>
      <vt:lpstr>秦晋围郑示意图</vt:lpstr>
      <vt:lpstr>PowerPoint 演示文稿</vt:lpstr>
      <vt:lpstr>PowerPoint 演示文稿</vt:lpstr>
      <vt:lpstr>PowerPoint 演示文稿</vt:lpstr>
      <vt:lpstr>切中要害，层层深入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2010gs17@sina.com</cp:lastModifiedBy>
  <cp:revision>274</cp:revision>
  <dcterms:created xsi:type="dcterms:W3CDTF">2019-08-28T15:40:44Z</dcterms:created>
  <dcterms:modified xsi:type="dcterms:W3CDTF">2020-03-26T05:28:04Z</dcterms:modified>
</cp:coreProperties>
</file>