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heme/theme3.xml" ContentType="application/vnd.openxmlformats-officedocument.theme+xml"/>
  <Override PartName="/ppt/tags/tag159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notesMasterIdLst>
    <p:notesMasterId r:id="rId22"/>
  </p:notesMasterIdLst>
  <p:sldIdLst>
    <p:sldId id="306" r:id="rId3"/>
    <p:sldId id="315" r:id="rId4"/>
    <p:sldId id="314" r:id="rId5"/>
    <p:sldId id="310" r:id="rId6"/>
    <p:sldId id="312" r:id="rId7"/>
    <p:sldId id="313" r:id="rId8"/>
    <p:sldId id="316" r:id="rId9"/>
    <p:sldId id="319" r:id="rId10"/>
    <p:sldId id="320" r:id="rId11"/>
    <p:sldId id="317" r:id="rId12"/>
    <p:sldId id="322" r:id="rId13"/>
    <p:sldId id="325" r:id="rId14"/>
    <p:sldId id="328" r:id="rId15"/>
    <p:sldId id="324" r:id="rId16"/>
    <p:sldId id="318" r:id="rId17"/>
    <p:sldId id="330" r:id="rId18"/>
    <p:sldId id="332" r:id="rId19"/>
    <p:sldId id="311" r:id="rId20"/>
    <p:sldId id="309" r:id="rId21"/>
  </p:sldIdLst>
  <p:sldSz cx="12192000" cy="6858000"/>
  <p:notesSz cx="6858000" cy="9144000"/>
  <p:custDataLst>
    <p:tags r:id="rId2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238" autoAdjust="0"/>
    <p:restoredTop sz="91543" autoAdjust="0"/>
  </p:normalViewPr>
  <p:slideViewPr>
    <p:cSldViewPr snapToGrid="0">
      <p:cViewPr varScale="1">
        <p:scale>
          <a:sx n="72" d="100"/>
          <a:sy n="72" d="100"/>
        </p:scale>
        <p:origin x="198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0D62A4-5846-4D52-A45A-39AB28F8C750}" type="datetimeFigureOut">
              <a:rPr lang="zh-CN" altLang="en-US" smtClean="0"/>
              <a:pPr/>
              <a:t>2020/3/23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F62674-D844-473B-83D9-099A25E893B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35913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E9E6FDB6-6D2B-46C1-9FA1-D82906A37C3A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33468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62674-D844-473B-83D9-099A25E893BD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12724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5" Type="http://schemas.openxmlformats.org/officeDocument/2006/relationships/tags" Target="../tags/tag6.xml"/><Relationship Id="rId4" Type="http://schemas.openxmlformats.org/officeDocument/2006/relationships/tags" Target="../tags/tag5.xml"/><Relationship Id="rId9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3" Type="http://schemas.openxmlformats.org/officeDocument/2006/relationships/tags" Target="../tags/tag17.xml"/><Relationship Id="rId7" Type="http://schemas.openxmlformats.org/officeDocument/2006/relationships/tags" Target="../tags/tag21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9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tags" Target="../tags/tag29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24.xml"/><Relationship Id="rId7" Type="http://schemas.openxmlformats.org/officeDocument/2006/relationships/tags" Target="../tags/tag28.xml"/><Relationship Id="rId12" Type="http://schemas.openxmlformats.org/officeDocument/2006/relationships/image" Target="../media/image6.png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tags" Target="../tags/tag27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26.xml"/><Relationship Id="rId10" Type="http://schemas.openxmlformats.org/officeDocument/2006/relationships/image" Target="../media/image5.png"/><Relationship Id="rId4" Type="http://schemas.openxmlformats.org/officeDocument/2006/relationships/tags" Target="../tags/tag25.xml"/><Relationship Id="rId9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file:///C:\Users\1V994W2\PycharmProjects\PPT_Background_Generation/pic_temp/pic_half_top.png" TargetMode="External"/><Relationship Id="rId3" Type="http://schemas.openxmlformats.org/officeDocument/2006/relationships/tags" Target="../tags/tag32.xml"/><Relationship Id="rId7" Type="http://schemas.openxmlformats.org/officeDocument/2006/relationships/image" Target="../media/image7.png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34.xml"/><Relationship Id="rId4" Type="http://schemas.openxmlformats.org/officeDocument/2006/relationships/tags" Target="../tags/tag33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tags" Target="../tags/tag42.xml"/><Relationship Id="rId13" Type="http://schemas.openxmlformats.org/officeDocument/2006/relationships/image" Target="../media/image6.png"/><Relationship Id="rId3" Type="http://schemas.openxmlformats.org/officeDocument/2006/relationships/tags" Target="../tags/tag37.xml"/><Relationship Id="rId7" Type="http://schemas.openxmlformats.org/officeDocument/2006/relationships/tags" Target="../tags/tag41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tags" Target="../tags/tag40.xml"/><Relationship Id="rId11" Type="http://schemas.openxmlformats.org/officeDocument/2006/relationships/image" Target="../media/image5.png"/><Relationship Id="rId5" Type="http://schemas.openxmlformats.org/officeDocument/2006/relationships/tags" Target="../tags/tag39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38.xml"/><Relationship Id="rId9" Type="http://schemas.openxmlformats.org/officeDocument/2006/relationships/tags" Target="../tags/tag43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tags" Target="../tags/tag51.xml"/><Relationship Id="rId13" Type="http://schemas.openxmlformats.org/officeDocument/2006/relationships/image" Target="../media/image5.png"/><Relationship Id="rId3" Type="http://schemas.openxmlformats.org/officeDocument/2006/relationships/tags" Target="../tags/tag46.xml"/><Relationship Id="rId7" Type="http://schemas.openxmlformats.org/officeDocument/2006/relationships/tags" Target="../tags/tag50.xml"/><Relationship Id="rId12" Type="http://schemas.openxmlformats.org/officeDocument/2006/relationships/slideMaster" Target="../slideMasters/slideMaster2.xml"/><Relationship Id="rId2" Type="http://schemas.openxmlformats.org/officeDocument/2006/relationships/tags" Target="../tags/tag45.xml"/><Relationship Id="rId16" Type="http://schemas.openxmlformats.org/officeDocument/2006/relationships/image" Target="file:///C:\Users\1V994W2\PycharmProjects\PPT_Background_Generation/pic_temp/1_pic_quater_right_up.png" TargetMode="External"/><Relationship Id="rId1" Type="http://schemas.openxmlformats.org/officeDocument/2006/relationships/tags" Target="../tags/tag44.xml"/><Relationship Id="rId6" Type="http://schemas.openxmlformats.org/officeDocument/2006/relationships/tags" Target="../tags/tag49.xml"/><Relationship Id="rId11" Type="http://schemas.openxmlformats.org/officeDocument/2006/relationships/tags" Target="../tags/tag54.xml"/><Relationship Id="rId5" Type="http://schemas.openxmlformats.org/officeDocument/2006/relationships/tags" Target="../tags/tag48.xml"/><Relationship Id="rId15" Type="http://schemas.openxmlformats.org/officeDocument/2006/relationships/image" Target="../media/image6.png"/><Relationship Id="rId10" Type="http://schemas.openxmlformats.org/officeDocument/2006/relationships/tags" Target="../tags/tag53.xml"/><Relationship Id="rId4" Type="http://schemas.openxmlformats.org/officeDocument/2006/relationships/tags" Target="../tags/tag47.xml"/><Relationship Id="rId9" Type="http://schemas.openxmlformats.org/officeDocument/2006/relationships/tags" Target="../tags/tag52.xml"/><Relationship Id="rId14" Type="http://schemas.openxmlformats.org/officeDocument/2006/relationships/image" Target="file:///C:\Users\1V994W2\PycharmProjects\PPT_Background_Generation/pic_temp/0_pic_quater_left_up.png" TargetMode="External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tags" Target="../tags/tag57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56.xml"/><Relationship Id="rId1" Type="http://schemas.openxmlformats.org/officeDocument/2006/relationships/tags" Target="../tags/tag55.xml"/><Relationship Id="rId6" Type="http://schemas.openxmlformats.org/officeDocument/2006/relationships/tags" Target="../tags/tag60.xml"/><Relationship Id="rId11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tags" Target="../tags/tag59.xml"/><Relationship Id="rId10" Type="http://schemas.openxmlformats.org/officeDocument/2006/relationships/image" Target="../media/image6.png"/><Relationship Id="rId4" Type="http://schemas.openxmlformats.org/officeDocument/2006/relationships/tags" Target="../tags/tag58.xml"/><Relationship Id="rId9" Type="http://schemas.openxmlformats.org/officeDocument/2006/relationships/image" Target="file:///C:\Users\1V994W2\Documents\Tencent%20Files\574576071\FileRecv\&#25340;&#35013;&#32032;&#26448;\forright\\06\subject_holdleft_84,125,158_0_staid_full_0.png" TargetMode="Externa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tags" Target="../tags/tag63.xml"/><Relationship Id="rId2" Type="http://schemas.openxmlformats.org/officeDocument/2006/relationships/tags" Target="../tags/tag62.xml"/><Relationship Id="rId1" Type="http://schemas.openxmlformats.org/officeDocument/2006/relationships/tags" Target="../tags/tag61.xml"/><Relationship Id="rId4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tags" Target="../tags/tag71.xml"/><Relationship Id="rId13" Type="http://schemas.openxmlformats.org/officeDocument/2006/relationships/image" Target="../media/image6.png"/><Relationship Id="rId3" Type="http://schemas.openxmlformats.org/officeDocument/2006/relationships/tags" Target="../tags/tag66.xml"/><Relationship Id="rId7" Type="http://schemas.openxmlformats.org/officeDocument/2006/relationships/tags" Target="../tags/tag70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65.xml"/><Relationship Id="rId1" Type="http://schemas.openxmlformats.org/officeDocument/2006/relationships/tags" Target="../tags/tag64.xml"/><Relationship Id="rId6" Type="http://schemas.openxmlformats.org/officeDocument/2006/relationships/tags" Target="../tags/tag69.xml"/><Relationship Id="rId11" Type="http://schemas.openxmlformats.org/officeDocument/2006/relationships/image" Target="../media/image5.png"/><Relationship Id="rId5" Type="http://schemas.openxmlformats.org/officeDocument/2006/relationships/tags" Target="../tags/tag68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67.xml"/><Relationship Id="rId9" Type="http://schemas.openxmlformats.org/officeDocument/2006/relationships/tags" Target="../tags/tag72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tags" Target="../tags/tag80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75.xml"/><Relationship Id="rId7" Type="http://schemas.openxmlformats.org/officeDocument/2006/relationships/tags" Target="../tags/tag79.xml"/><Relationship Id="rId12" Type="http://schemas.openxmlformats.org/officeDocument/2006/relationships/image" Target="../media/image6.png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6" Type="http://schemas.openxmlformats.org/officeDocument/2006/relationships/tags" Target="../tags/tag78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77.xml"/><Relationship Id="rId10" Type="http://schemas.openxmlformats.org/officeDocument/2006/relationships/image" Target="../media/image5.png"/><Relationship Id="rId4" Type="http://schemas.openxmlformats.org/officeDocument/2006/relationships/tags" Target="../tags/tag76.xml"/><Relationship Id="rId9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3" Type="http://schemas.openxmlformats.org/officeDocument/2006/relationships/tags" Target="../tags/tag83.xml"/><Relationship Id="rId7" Type="http://schemas.openxmlformats.org/officeDocument/2006/relationships/tags" Target="../tags/tag87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82.xml"/><Relationship Id="rId1" Type="http://schemas.openxmlformats.org/officeDocument/2006/relationships/tags" Target="../tags/tag81.xml"/><Relationship Id="rId6" Type="http://schemas.openxmlformats.org/officeDocument/2006/relationships/tags" Target="../tags/tag86.xml"/><Relationship Id="rId11" Type="http://schemas.openxmlformats.org/officeDocument/2006/relationships/image" Target="../media/image6.png"/><Relationship Id="rId5" Type="http://schemas.openxmlformats.org/officeDocument/2006/relationships/tags" Target="../tags/tag85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84.xml"/><Relationship Id="rId9" Type="http://schemas.openxmlformats.org/officeDocument/2006/relationships/image" Target="../media/image5.png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tags" Target="../tags/tag90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89.xml"/><Relationship Id="rId1" Type="http://schemas.openxmlformats.org/officeDocument/2006/relationships/tags" Target="../tags/tag88.xml"/><Relationship Id="rId6" Type="http://schemas.openxmlformats.org/officeDocument/2006/relationships/tags" Target="../tags/tag93.xml"/><Relationship Id="rId5" Type="http://schemas.openxmlformats.org/officeDocument/2006/relationships/tags" Target="../tags/tag92.xml"/><Relationship Id="rId4" Type="http://schemas.openxmlformats.org/officeDocument/2006/relationships/tags" Target="../tags/tag91.xml"/><Relationship Id="rId9" Type="http://schemas.openxmlformats.org/officeDocument/2006/relationships/image" Target="file:///C:\Users\1V994W2\PycharmProjects\PPT_Background_Generation/pic_temp/pic_sup.png" TargetMode="External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3" Type="http://schemas.openxmlformats.org/officeDocument/2006/relationships/tags" Target="../tags/tag96.xml"/><Relationship Id="rId7" Type="http://schemas.openxmlformats.org/officeDocument/2006/relationships/tags" Target="../tags/tag100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95.xml"/><Relationship Id="rId1" Type="http://schemas.openxmlformats.org/officeDocument/2006/relationships/tags" Target="../tags/tag94.xml"/><Relationship Id="rId6" Type="http://schemas.openxmlformats.org/officeDocument/2006/relationships/tags" Target="../tags/tag99.xml"/><Relationship Id="rId11" Type="http://schemas.openxmlformats.org/officeDocument/2006/relationships/image" Target="../media/image6.png"/><Relationship Id="rId5" Type="http://schemas.openxmlformats.org/officeDocument/2006/relationships/tags" Target="../tags/tag98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97.xml"/><Relationship Id="rId9" Type="http://schemas.openxmlformats.org/officeDocument/2006/relationships/image" Target="../media/image5.png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tags" Target="../tags/tag108.xml"/><Relationship Id="rId13" Type="http://schemas.openxmlformats.org/officeDocument/2006/relationships/image" Target="../media/image6.png"/><Relationship Id="rId3" Type="http://schemas.openxmlformats.org/officeDocument/2006/relationships/tags" Target="../tags/tag103.xml"/><Relationship Id="rId7" Type="http://schemas.openxmlformats.org/officeDocument/2006/relationships/tags" Target="../tags/tag107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102.xml"/><Relationship Id="rId1" Type="http://schemas.openxmlformats.org/officeDocument/2006/relationships/tags" Target="../tags/tag101.xml"/><Relationship Id="rId6" Type="http://schemas.openxmlformats.org/officeDocument/2006/relationships/tags" Target="../tags/tag106.xml"/><Relationship Id="rId11" Type="http://schemas.openxmlformats.org/officeDocument/2006/relationships/image" Target="../media/image5.png"/><Relationship Id="rId5" Type="http://schemas.openxmlformats.org/officeDocument/2006/relationships/tags" Target="../tags/tag105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104.xml"/><Relationship Id="rId9" Type="http://schemas.openxmlformats.org/officeDocument/2006/relationships/tags" Target="../tags/tag109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tags" Target="../tags/tag117.xml"/><Relationship Id="rId3" Type="http://schemas.openxmlformats.org/officeDocument/2006/relationships/tags" Target="../tags/tag112.xml"/><Relationship Id="rId7" Type="http://schemas.openxmlformats.org/officeDocument/2006/relationships/tags" Target="../tags/tag116.xml"/><Relationship Id="rId2" Type="http://schemas.openxmlformats.org/officeDocument/2006/relationships/tags" Target="../tags/tag111.xml"/><Relationship Id="rId1" Type="http://schemas.openxmlformats.org/officeDocument/2006/relationships/tags" Target="../tags/tag110.xml"/><Relationship Id="rId6" Type="http://schemas.openxmlformats.org/officeDocument/2006/relationships/tags" Target="../tags/tag115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114.xml"/><Relationship Id="rId10" Type="http://schemas.openxmlformats.org/officeDocument/2006/relationships/image" Target="../media/image5.png"/><Relationship Id="rId4" Type="http://schemas.openxmlformats.org/officeDocument/2006/relationships/tags" Target="../tags/tag113.xml"/><Relationship Id="rId9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tags" Target="../tags/tag125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120.xml"/><Relationship Id="rId7" Type="http://schemas.openxmlformats.org/officeDocument/2006/relationships/tags" Target="../tags/tag124.xml"/><Relationship Id="rId12" Type="http://schemas.openxmlformats.org/officeDocument/2006/relationships/image" Target="../media/image5.png"/><Relationship Id="rId2" Type="http://schemas.openxmlformats.org/officeDocument/2006/relationships/tags" Target="../tags/tag119.xml"/><Relationship Id="rId1" Type="http://schemas.openxmlformats.org/officeDocument/2006/relationships/tags" Target="../tags/tag118.xml"/><Relationship Id="rId6" Type="http://schemas.openxmlformats.org/officeDocument/2006/relationships/tags" Target="../tags/tag123.xml"/><Relationship Id="rId11" Type="http://schemas.openxmlformats.org/officeDocument/2006/relationships/slideMaster" Target="../slideMasters/slideMaster2.xml"/><Relationship Id="rId5" Type="http://schemas.openxmlformats.org/officeDocument/2006/relationships/tags" Target="../tags/tag122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127.xml"/><Relationship Id="rId4" Type="http://schemas.openxmlformats.org/officeDocument/2006/relationships/tags" Target="../tags/tag121.xml"/><Relationship Id="rId9" Type="http://schemas.openxmlformats.org/officeDocument/2006/relationships/tags" Target="../tags/tag126.xml"/><Relationship Id="rId14" Type="http://schemas.openxmlformats.org/officeDocument/2006/relationships/image" Target="../media/image6.png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tags" Target="../tags/tag135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130.xml"/><Relationship Id="rId7" Type="http://schemas.openxmlformats.org/officeDocument/2006/relationships/tags" Target="../tags/tag134.xml"/><Relationship Id="rId12" Type="http://schemas.openxmlformats.org/officeDocument/2006/relationships/image" Target="../media/image5.png"/><Relationship Id="rId2" Type="http://schemas.openxmlformats.org/officeDocument/2006/relationships/tags" Target="../tags/tag129.xml"/><Relationship Id="rId1" Type="http://schemas.openxmlformats.org/officeDocument/2006/relationships/tags" Target="../tags/tag128.xml"/><Relationship Id="rId6" Type="http://schemas.openxmlformats.org/officeDocument/2006/relationships/tags" Target="../tags/tag133.xml"/><Relationship Id="rId11" Type="http://schemas.openxmlformats.org/officeDocument/2006/relationships/slideMaster" Target="../slideMasters/slideMaster2.xml"/><Relationship Id="rId5" Type="http://schemas.openxmlformats.org/officeDocument/2006/relationships/tags" Target="../tags/tag132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137.xml"/><Relationship Id="rId4" Type="http://schemas.openxmlformats.org/officeDocument/2006/relationships/tags" Target="../tags/tag131.xml"/><Relationship Id="rId9" Type="http://schemas.openxmlformats.org/officeDocument/2006/relationships/tags" Target="../tags/tag136.xml"/><Relationship Id="rId14" Type="http://schemas.openxmlformats.org/officeDocument/2006/relationships/image" Target="../media/image6.png"/></Relationships>
</file>

<file path=ppt/slideLayouts/_rels/slideLayout29.xml.rels><?xml version="1.0" encoding="UTF-8" standalone="yes"?>
<Relationships xmlns="http://schemas.openxmlformats.org/package/2006/relationships"><Relationship Id="rId8" Type="http://schemas.openxmlformats.org/officeDocument/2006/relationships/tags" Target="../tags/tag145.xml"/><Relationship Id="rId13" Type="http://schemas.openxmlformats.org/officeDocument/2006/relationships/slideMaster" Target="../slideMasters/slideMaster2.xml"/><Relationship Id="rId3" Type="http://schemas.openxmlformats.org/officeDocument/2006/relationships/tags" Target="../tags/tag140.xml"/><Relationship Id="rId7" Type="http://schemas.openxmlformats.org/officeDocument/2006/relationships/tags" Target="../tags/tag144.xml"/><Relationship Id="rId12" Type="http://schemas.openxmlformats.org/officeDocument/2006/relationships/tags" Target="../tags/tag149.xml"/><Relationship Id="rId17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139.xml"/><Relationship Id="rId16" Type="http://schemas.openxmlformats.org/officeDocument/2006/relationships/image" Target="../media/image6.png"/><Relationship Id="rId1" Type="http://schemas.openxmlformats.org/officeDocument/2006/relationships/tags" Target="../tags/tag138.xml"/><Relationship Id="rId6" Type="http://schemas.openxmlformats.org/officeDocument/2006/relationships/tags" Target="../tags/tag143.xml"/><Relationship Id="rId11" Type="http://schemas.openxmlformats.org/officeDocument/2006/relationships/tags" Target="../tags/tag148.xml"/><Relationship Id="rId5" Type="http://schemas.openxmlformats.org/officeDocument/2006/relationships/tags" Target="../tags/tag142.xml"/><Relationship Id="rId15" Type="http://schemas.openxmlformats.org/officeDocument/2006/relationships/image" Target="file:///C:\Users\1V994W2\PycharmProjects\PPT_Background_Generation/pic_temp/0_pic_quater_left_up.png" TargetMode="External"/><Relationship Id="rId10" Type="http://schemas.openxmlformats.org/officeDocument/2006/relationships/tags" Target="../tags/tag147.xml"/><Relationship Id="rId4" Type="http://schemas.openxmlformats.org/officeDocument/2006/relationships/tags" Target="../tags/tag141.xml"/><Relationship Id="rId9" Type="http://schemas.openxmlformats.org/officeDocument/2006/relationships/tags" Target="../tags/tag146.xml"/><Relationship Id="rId1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8" Type="http://schemas.openxmlformats.org/officeDocument/2006/relationships/tags" Target="../tags/tag157.xml"/><Relationship Id="rId13" Type="http://schemas.openxmlformats.org/officeDocument/2006/relationships/image" Target="../media/image10.png"/><Relationship Id="rId3" Type="http://schemas.openxmlformats.org/officeDocument/2006/relationships/tags" Target="../tags/tag152.xml"/><Relationship Id="rId7" Type="http://schemas.openxmlformats.org/officeDocument/2006/relationships/tags" Target="../tags/tag156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151.xml"/><Relationship Id="rId1" Type="http://schemas.openxmlformats.org/officeDocument/2006/relationships/tags" Target="../tags/tag150.xml"/><Relationship Id="rId6" Type="http://schemas.openxmlformats.org/officeDocument/2006/relationships/tags" Target="../tags/tag155.xml"/><Relationship Id="rId11" Type="http://schemas.openxmlformats.org/officeDocument/2006/relationships/image" Target="../media/image5.png"/><Relationship Id="rId5" Type="http://schemas.openxmlformats.org/officeDocument/2006/relationships/tags" Target="../tags/tag154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153.xml"/><Relationship Id="rId9" Type="http://schemas.openxmlformats.org/officeDocument/2006/relationships/tags" Target="../tags/tag158.xml"/><Relationship Id="rId14" Type="http://schemas.openxmlformats.org/officeDocument/2006/relationships/image" Target="file:///C:\Users\1V994W2\PycharmProjects\PPT_Background_Generation/pic_temp/1_pic_quater_left_down.png" TargetMode="Externa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KSO_CT2"/>
          <p:cNvSpPr>
            <a:spLocks noGrp="1"/>
          </p:cNvSpPr>
          <p:nvPr>
            <p:ph type="subTitle" idx="1" hasCustomPrompt="1"/>
          </p:nvPr>
        </p:nvSpPr>
        <p:spPr>
          <a:xfrm>
            <a:off x="1753079" y="3425530"/>
            <a:ext cx="8627540" cy="467211"/>
          </a:xfrm>
          <a:noFill/>
        </p:spPr>
        <p:txBody>
          <a:bodyPr wrap="none">
            <a:normAutofit/>
          </a:bodyPr>
          <a:lstStyle>
            <a:lvl1pPr marL="0" indent="0" algn="ctr">
              <a:buNone/>
              <a:defRPr sz="2400" b="0">
                <a:solidFill>
                  <a:schemeClr val="accent1">
                    <a:lumMod val="50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单击此处添加副标题</a:t>
            </a:r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0263D-2266-4A68-8BAA-E4DB42E0C137}" type="datetimeFigureOut">
              <a:rPr lang="zh-CN" altLang="en-US" smtClean="0"/>
              <a:pPr/>
              <a:t>2020/3/23</a:t>
            </a:fld>
            <a:endParaRPr lang="zh-CN" altLang="en-US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A757E-7276-40EC-92C7-A70F94DB6415}" type="slidenum">
              <a:rPr lang="zh-CN" altLang="en-US" smtClean="0"/>
              <a:pPr/>
              <a:t>‹#›</a:t>
            </a:fld>
            <a:endParaRPr lang="zh-CN" altLang="en-US"/>
          </a:p>
        </p:txBody>
      </p:sp>
      <p:cxnSp>
        <p:nvCxnSpPr>
          <p:cNvPr id="12" name="直接连接符 11"/>
          <p:cNvCxnSpPr/>
          <p:nvPr/>
        </p:nvCxnSpPr>
        <p:spPr>
          <a:xfrm>
            <a:off x="1753079" y="2420986"/>
            <a:ext cx="8627540" cy="0"/>
          </a:xfrm>
          <a:prstGeom prst="line">
            <a:avLst/>
          </a:prstGeom>
          <a:ln w="190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1753079" y="3399397"/>
            <a:ext cx="8627540" cy="0"/>
          </a:xfrm>
          <a:prstGeom prst="line">
            <a:avLst/>
          </a:prstGeom>
          <a:ln w="190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KSO_CT1"/>
          <p:cNvSpPr>
            <a:spLocks noGrp="1"/>
          </p:cNvSpPr>
          <p:nvPr>
            <p:ph type="ctrTitle" hasCustomPrompt="1"/>
          </p:nvPr>
        </p:nvSpPr>
        <p:spPr>
          <a:xfrm>
            <a:off x="1753079" y="2420986"/>
            <a:ext cx="8627540" cy="960992"/>
          </a:xfrm>
          <a:noFill/>
        </p:spPr>
        <p:txBody>
          <a:bodyPr wrap="none" lIns="0" tIns="0" rIns="0" bIns="0" anchor="ctr">
            <a:normAutofit/>
          </a:bodyPr>
          <a:lstStyle>
            <a:lvl1pPr algn="ctr">
              <a:defRPr sz="4400">
                <a:solidFill>
                  <a:schemeClr val="accent2">
                    <a:lumMod val="50000"/>
                  </a:schemeClr>
                </a:solidFill>
                <a:effectLst>
                  <a:outerShdw dist="38100" dir="5400000" algn="t" rotWithShape="0">
                    <a:srgbClr val="E8D188">
                      <a:alpha val="38000"/>
                    </a:srgbClr>
                  </a:outerShdw>
                </a:effectLst>
                <a:latin typeface="Elephant" panose="02020904090505020303" pitchFamily="18" charset="0"/>
              </a:defRPr>
            </a:lvl1pPr>
          </a:lstStyle>
          <a:p>
            <a:r>
              <a:rPr lang="zh-CN" altLang="en-US" dirty="0"/>
              <a:t>单击此处添加标题文字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74400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967">
          <p15:clr>
            <a:srgbClr val="FBAE40"/>
          </p15:clr>
        </p15:guide>
        <p15:guide id="2" orient="horz" pos="2160">
          <p15:clr>
            <a:srgbClr val="FBAE40"/>
          </p15:clr>
        </p15:guide>
        <p15:guide id="3" pos="6623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0263D-2266-4A68-8BAA-E4DB42E0C137}" type="datetimeFigureOut">
              <a:rPr lang="zh-CN" altLang="en-US" smtClean="0"/>
              <a:pPr/>
              <a:t>2020/3/23</a:t>
            </a:fld>
            <a:endParaRPr lang="zh-CN" altLang="en-US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A757E-7276-40EC-92C7-A70F94DB641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89845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 orient="vert"/>
          </p:nvPr>
        </p:nvSpPr>
        <p:spPr>
          <a:xfrm>
            <a:off x="10171290" y="365125"/>
            <a:ext cx="1182511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type="body" orient="vert" idx="1"/>
          </p:nvPr>
        </p:nvSpPr>
        <p:spPr>
          <a:xfrm>
            <a:off x="2113842" y="365125"/>
            <a:ext cx="7933269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0263D-2266-4A68-8BAA-E4DB42E0C137}" type="datetimeFigureOut">
              <a:rPr lang="zh-CN" altLang="en-US" smtClean="0"/>
              <a:pPr/>
              <a:t>2020/3/23</a:t>
            </a:fld>
            <a:endParaRPr lang="zh-CN" altLang="en-US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A757E-7276-40EC-92C7-A70F94DB641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95623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bg>
      <p:bgPr>
        <a:blipFill rotWithShape="1">
          <a:blip r:embed="rId9" cstate="print"/>
          <a:stretch>
            <a:fillRect l="-11000" t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879743" y="6350623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2020/3/23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4116000" y="6350623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8610600" y="6350623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6" hasCustomPrompt="1"/>
            <p:custDataLst>
              <p:tags r:id="rId4"/>
            </p:custDataLst>
          </p:nvPr>
        </p:nvSpPr>
        <p:spPr>
          <a:xfrm>
            <a:off x="6432557" y="4663919"/>
            <a:ext cx="1910715" cy="408991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342891" marR="0" indent="-342891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ClrTx/>
              <a:buSzPts val="1600"/>
              <a:buFont typeface="Arial" panose="020B0604020202020204" pitchFamily="34" charset="0"/>
              <a:buNone/>
              <a:defRPr sz="160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 dirty="0"/>
              <a:t>编辑文本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 hasCustomPrompt="1"/>
            <p:custDataLst>
              <p:tags r:id="rId5"/>
            </p:custDataLst>
          </p:nvPr>
        </p:nvSpPr>
        <p:spPr>
          <a:xfrm>
            <a:off x="6432557" y="5138958"/>
            <a:ext cx="1910715" cy="408991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342891" marR="0" indent="-342891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ClrTx/>
              <a:buSzPts val="1600"/>
              <a:buFont typeface="Arial" panose="020B0604020202020204" pitchFamily="34" charset="0"/>
              <a:buNone/>
              <a:defRPr sz="160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 dirty="0"/>
              <a:t>编辑文本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4" hasCustomPrompt="1"/>
            <p:custDataLst>
              <p:tags r:id="rId6"/>
            </p:custDataLst>
          </p:nvPr>
        </p:nvSpPr>
        <p:spPr>
          <a:xfrm>
            <a:off x="6432556" y="3188625"/>
            <a:ext cx="4826000" cy="1111387"/>
          </a:xfrm>
        </p:spPr>
        <p:txBody>
          <a:bodyPr vert="horz" wrap="square" lIns="0" tIns="0" rIns="0" bIns="0" anchor="t" anchorCtr="0">
            <a:normAutofit/>
          </a:bodyPr>
          <a:lstStyle>
            <a:lvl1pPr marL="0" marR="0" indent="0" algn="l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800" b="0" spc="267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189" indent="0" algn="ctr">
              <a:buNone/>
            </a:lvl2pPr>
            <a:lvl3pPr marL="914377" indent="0" algn="ctr">
              <a:buNone/>
            </a:lvl3pPr>
            <a:lvl4pPr marL="1371566" indent="0" algn="ctr">
              <a:buNone/>
            </a:lvl4pPr>
            <a:lvl5pPr marL="1828754" indent="0" algn="ctr">
              <a:buNone/>
            </a:lvl5pPr>
            <a:lvl6pPr marL="2285943" indent="0" algn="ctr">
              <a:buNone/>
            </a:lvl6pPr>
            <a:lvl7pPr marL="2743131" indent="0" algn="ctr">
              <a:buNone/>
            </a:lvl7pPr>
            <a:lvl8pPr marL="3200320" indent="0" algn="ctr">
              <a:buNone/>
            </a:lvl8pPr>
            <a:lvl9pPr marL="3657509" indent="0" algn="ctr">
              <a:buNone/>
            </a:lvl9pPr>
          </a:lstStyle>
          <a:p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7"/>
            </p:custDataLst>
          </p:nvPr>
        </p:nvSpPr>
        <p:spPr>
          <a:xfrm>
            <a:off x="6432558" y="2013097"/>
            <a:ext cx="4825365" cy="971035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5400"/>
              <a:buFont typeface="Arial" panose="020B0604020202020204" pitchFamily="34" charset="0"/>
              <a:buNone/>
              <a:defRPr sz="5400" b="0" spc="8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9"/>
          <a:stretch>
            <a:fillRect l="-11000" t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879743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2020/3/23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4116000" y="6350618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8610600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6" hasCustomPrompt="1"/>
            <p:custDataLst>
              <p:tags r:id="rId4"/>
            </p:custDataLst>
          </p:nvPr>
        </p:nvSpPr>
        <p:spPr>
          <a:xfrm>
            <a:off x="6432557" y="4663914"/>
            <a:ext cx="1910715" cy="408991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342891" marR="0" indent="-342891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ClrTx/>
              <a:buSzPts val="1600"/>
              <a:buFont typeface="Arial" panose="020B0604020202020204" pitchFamily="34" charset="0"/>
              <a:buNone/>
              <a:defRPr sz="160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 hasCustomPrompt="1"/>
            <p:custDataLst>
              <p:tags r:id="rId5"/>
            </p:custDataLst>
          </p:nvPr>
        </p:nvSpPr>
        <p:spPr>
          <a:xfrm>
            <a:off x="6432557" y="5138953"/>
            <a:ext cx="1910715" cy="408991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342891" marR="0" indent="-342891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ClrTx/>
              <a:buSzPts val="1600"/>
              <a:buFont typeface="Arial" panose="020B0604020202020204" pitchFamily="34" charset="0"/>
              <a:buNone/>
              <a:defRPr sz="160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4" hasCustomPrompt="1"/>
            <p:custDataLst>
              <p:tags r:id="rId6"/>
            </p:custDataLst>
          </p:nvPr>
        </p:nvSpPr>
        <p:spPr>
          <a:xfrm>
            <a:off x="6432556" y="3188625"/>
            <a:ext cx="4826000" cy="1111387"/>
          </a:xfrm>
        </p:spPr>
        <p:txBody>
          <a:bodyPr vert="horz" wrap="square" lIns="0" tIns="0" rIns="0" bIns="0" anchor="t" anchorCtr="0">
            <a:normAutofit/>
          </a:bodyPr>
          <a:lstStyle>
            <a:lvl1pPr marL="0" marR="0" indent="0" algn="l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800" b="0" spc="267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189" indent="0" algn="ctr">
              <a:buNone/>
            </a:lvl2pPr>
            <a:lvl3pPr marL="914377" indent="0" algn="ctr">
              <a:buNone/>
            </a:lvl3pPr>
            <a:lvl4pPr marL="1371566" indent="0" algn="ctr">
              <a:buNone/>
            </a:lvl4pPr>
            <a:lvl5pPr marL="1828754" indent="0" algn="ctr">
              <a:buNone/>
            </a:lvl5pPr>
            <a:lvl6pPr marL="2285943" indent="0" algn="ctr">
              <a:buNone/>
            </a:lvl6pPr>
            <a:lvl7pPr marL="2743131" indent="0" algn="ctr">
              <a:buNone/>
            </a:lvl7pPr>
            <a:lvl8pPr marL="3200320" indent="0" algn="ctr">
              <a:buNone/>
            </a:lvl8pPr>
            <a:lvl9pPr marL="3657509" indent="0" algn="ctr">
              <a:buNone/>
            </a:lvl9pPr>
          </a:lstStyle>
          <a:p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7"/>
            </p:custDataLst>
          </p:nvPr>
        </p:nvSpPr>
        <p:spPr>
          <a:xfrm>
            <a:off x="6432558" y="2013096"/>
            <a:ext cx="4825365" cy="971035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5400"/>
              <a:buFont typeface="Arial" panose="020B0604020202020204" pitchFamily="34" charset="0"/>
              <a:buNone/>
              <a:defRPr sz="5400" b="0" spc="8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  <p:extLst>
      <p:ext uri="{BB962C8B-B14F-4D97-AF65-F5344CB8AC3E}">
        <p14:creationId xmlns:p14="http://schemas.microsoft.com/office/powerpoint/2010/main" val="28425413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12192000" cy="58884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10" r:link="rId11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8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3" y="443289"/>
            <a:ext cx="10852237" cy="442019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algn="l" defTabSz="121917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67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69883" y="952626"/>
            <a:ext cx="10852237" cy="5389572"/>
          </a:xfrm>
        </p:spPr>
        <p:txBody>
          <a:bodyPr vert="horz" wrap="square" lIns="90170" tIns="46990" rIns="90170" bIns="46990" rtlCol="0">
            <a:normAutofit/>
          </a:bodyPr>
          <a:lstStyle>
            <a:lvl1pPr marL="228594" marR="0" lvl="0" indent="-228594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783" marR="0" lvl="1" indent="-228594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Font typeface="Arial" panose="020B0604020202020204" pitchFamily="34" charset="0"/>
              <a:buChar char="•"/>
              <a:tabLst>
                <a:tab pos="2146246" algn="l"/>
              </a:tabLst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2971" marR="0" lvl="2" indent="-228594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160" marR="0" lvl="3" indent="-228594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349" marR="0" lvl="4" indent="-228594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879743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2020/3/23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50618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610600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59371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7" r:link="rId8" cstate="screen"/>
          <a:stretch>
            <a:fillRect/>
          </a:stretch>
        </p:blipFill>
        <p:spPr>
          <a:xfrm>
            <a:off x="4064000" y="5716722"/>
            <a:ext cx="4064000" cy="1142125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879743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2020/3/23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50618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610600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5"/>
            </p:custDataLst>
          </p:nvPr>
        </p:nvSpPr>
        <p:spPr>
          <a:xfrm>
            <a:off x="4759960" y="2914057"/>
            <a:ext cx="4880611" cy="1081539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4800"/>
              <a:buFont typeface="Arial" panose="020B0604020202020204" pitchFamily="34" charset="0"/>
              <a:buNone/>
              <a:defRPr sz="4800" b="0" spc="667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  <p:extLst>
      <p:ext uri="{BB962C8B-B14F-4D97-AF65-F5344CB8AC3E}">
        <p14:creationId xmlns:p14="http://schemas.microsoft.com/office/powerpoint/2010/main" val="33533608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12192000" cy="58884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3" y="443289"/>
            <a:ext cx="10852237" cy="442019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121917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67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69930" y="952626"/>
            <a:ext cx="5283243" cy="5389572"/>
          </a:xfrm>
        </p:spPr>
        <p:txBody>
          <a:bodyPr vert="horz" wrap="square" lIns="90170" tIns="46990" rIns="90170" bIns="46990" rtlCol="0">
            <a:normAutofit/>
          </a:bodyPr>
          <a:lstStyle>
            <a:lvl1pPr marL="228594" marR="0" lvl="0" indent="-228594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783" marR="0" lvl="1" indent="-228594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Font typeface="Arial" panose="020B0604020202020204" pitchFamily="34" charset="0"/>
              <a:buChar char="•"/>
              <a:tabLst>
                <a:tab pos="2146246" algn="l"/>
              </a:tabLst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2971" marR="0" lvl="2" indent="-228594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160" marR="0" lvl="3" indent="-228594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349" marR="0" lvl="4" indent="-228594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238877" y="952626"/>
            <a:ext cx="5283243" cy="5389572"/>
          </a:xfrm>
        </p:spPr>
        <p:txBody>
          <a:bodyPr wrap="square" lIns="90170" tIns="46990" rIns="90170" bIns="46990">
            <a:normAutofit/>
          </a:bodyPr>
          <a:lstStyle>
            <a:lvl1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879743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2020/3/23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4116000" y="6350618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8610600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43925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12192000" cy="588840"/>
            <a:chOff x="0" y="0"/>
            <a:chExt cx="12192000" cy="588767"/>
          </a:xfrm>
        </p:grpSpPr>
        <p:pic>
          <p:nvPicPr>
            <p:cNvPr id="11" name="图片 10"/>
            <p:cNvPicPr/>
            <p:nvPr userDrawn="1">
              <p:custDataLst>
                <p:tags r:id="rId10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1"/>
              </p:custDataLst>
            </p:nvPr>
          </p:nvPicPr>
          <p:blipFill>
            <a:blip r:embed="rId15" r:link="rId16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3" y="443289"/>
            <a:ext cx="10852237" cy="442019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121917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67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69930" y="952625"/>
            <a:ext cx="5283243" cy="381051"/>
          </a:xfrm>
        </p:spPr>
        <p:txBody>
          <a:bodyPr wrap="square" lIns="90170" tIns="46990" rIns="90170" bIns="46990" anchor="ctr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67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69925" y="1406700"/>
            <a:ext cx="5283200" cy="4935361"/>
          </a:xfrm>
        </p:spPr>
        <p:txBody>
          <a:bodyPr vert="horz" wrap="square" lIns="90170" tIns="46990" rIns="90170" bIns="46990" rtlCol="0">
            <a:normAutofit/>
          </a:bodyPr>
          <a:lstStyle>
            <a:lvl1pPr marL="228594" marR="0" lvl="0" indent="-228594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783" marR="0" lvl="1" indent="-228594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Font typeface="Arial" panose="020B0604020202020204" pitchFamily="34" charset="0"/>
              <a:buChar char="•"/>
              <a:tabLst>
                <a:tab pos="2146246" algn="l"/>
              </a:tabLst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2971" marR="0" lvl="2" indent="-228594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160" marR="0" lvl="3" indent="-228594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349" marR="0" lvl="4" indent="-228594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1" y="952625"/>
            <a:ext cx="5283243" cy="381051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67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1" y="1406700"/>
            <a:ext cx="5283243" cy="4935361"/>
          </a:xfrm>
        </p:spPr>
        <p:txBody>
          <a:bodyPr vert="horz" wrap="square" lIns="90170" tIns="46990" rIns="90170" bIns="46990" rtlCol="0">
            <a:normAutofit/>
          </a:bodyPr>
          <a:lstStyle>
            <a:lvl1pPr marL="228594" marR="0" lvl="0" indent="-228594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783" marR="0" lvl="1" indent="-228594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Font typeface="Arial" panose="020B0604020202020204" pitchFamily="34" charset="0"/>
              <a:buChar char="•"/>
              <a:tabLst>
                <a:tab pos="2146246" algn="l"/>
              </a:tabLst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2971" marR="0" lvl="2" indent="-228594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160" marR="0" lvl="3" indent="-228594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349" marR="0" lvl="4" indent="-228594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879743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2020/3/23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4116000" y="6350618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8610600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0918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8" r:link="rId9" cstate="screen"/>
          <a:stretch>
            <a:fillRect/>
          </a:stretch>
        </p:blipFill>
        <p:spPr>
          <a:xfrm>
            <a:off x="7498080" y="2194832"/>
            <a:ext cx="4389120" cy="2469185"/>
          </a:xfrm>
          <a:prstGeom prst="rect">
            <a:avLst/>
          </a:prstGeom>
        </p:spPr>
      </p:pic>
      <p:pic>
        <p:nvPicPr>
          <p:cNvPr id="6" name="图片 5"/>
          <p:cNvPicPr/>
          <p:nvPr>
            <p:custDataLst>
              <p:tags r:id="rId2"/>
            </p:custDataLst>
          </p:nvPr>
        </p:nvPicPr>
        <p:blipFill>
          <a:blip r:embed="rId10" r:link="rId11" cstate="screen"/>
          <a:stretch>
            <a:fillRect/>
          </a:stretch>
        </p:blipFill>
        <p:spPr>
          <a:xfrm>
            <a:off x="0" y="6270007"/>
            <a:ext cx="720091" cy="58884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69883" y="443285"/>
            <a:ext cx="10852237" cy="442019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121917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67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879743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2020/3/23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50618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610600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94212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879743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2020/3/23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4116000" y="6350618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8610600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83134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1">
                  <a:lumMod val="75000"/>
                </a:schemeClr>
              </a:buCl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buClr>
                <a:schemeClr val="accent1">
                  <a:lumMod val="60000"/>
                  <a:lumOff val="40000"/>
                </a:schemeClr>
              </a:buClr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0263D-2266-4A68-8BAA-E4DB42E0C137}" type="datetimeFigureOut">
              <a:rPr lang="zh-CN" altLang="en-US" smtClean="0"/>
              <a:pPr/>
              <a:t>2020/3/23</a:t>
            </a:fld>
            <a:endParaRPr lang="zh-CN" altLang="en-US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A757E-7276-40EC-92C7-A70F94DB641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68948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12192000" cy="58884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931" y="443289"/>
            <a:ext cx="10852237" cy="442019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121917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67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669930" y="952626"/>
            <a:ext cx="5283243" cy="5389572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783" marR="0" lvl="1" indent="-228594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Font typeface="Arial" panose="020B0604020202020204" pitchFamily="34" charset="0"/>
              <a:buChar char="•"/>
              <a:tabLst>
                <a:tab pos="2146246" algn="l"/>
              </a:tabLst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2971" marR="0" lvl="2" indent="-228594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160" marR="0" lvl="3" indent="-228594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349" marR="0" lvl="4" indent="-228594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6238925" y="952626"/>
            <a:ext cx="5283243" cy="5389572"/>
          </a:xfrm>
        </p:spPr>
        <p:txBody>
          <a:bodyPr vert="horz" wrap="square" lIns="90170" tIns="46990" rIns="90170" bIns="46990" rtlCol="0">
            <a:normAutofit/>
          </a:bodyPr>
          <a:lstStyle>
            <a:lvl1pPr marL="228594" marR="0" lvl="0" indent="-228594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879743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9EFD9D74-47D9-4702-A33C-335B63B48DBF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2020/3/23</a:t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4116000" y="6350618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8610600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FABC47A4-756D-490B-A52F-7D9E2C9FC05F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74865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12192000" cy="58884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10" r:link="rId11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8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10571135" y="952626"/>
            <a:ext cx="950984" cy="5389572"/>
          </a:xfrm>
        </p:spPr>
        <p:txBody>
          <a:bodyPr vert="eaVert" wrap="square" lIns="90170" tIns="46990" rIns="90170" bIns="46990" rtlCol="0" anchor="ctr" anchorCtr="0">
            <a:normAutofit/>
          </a:bodyPr>
          <a:lstStyle>
            <a:lvl1pPr marL="0" marR="0" lvl="0" algn="l" defTabSz="121917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67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669926" y="952618"/>
            <a:ext cx="9828101" cy="5389572"/>
          </a:xfrm>
        </p:spPr>
        <p:txBody>
          <a:bodyPr vert="eaVert" wrap="square">
            <a:normAutofit/>
          </a:bodyPr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879743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2020/3/23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50618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610600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49186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12192000" cy="58884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879743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2020/3/23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50618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610600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69931" y="952626"/>
            <a:ext cx="10852237" cy="5389572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5546427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/>
          <p:nvPr>
            <p:custDataLst>
              <p:tags r:id="rId1"/>
            </p:custDataLst>
          </p:nvPr>
        </p:nvPicPr>
        <p:blipFill>
          <a:blip r:embed="rId8" r:link="rId9"/>
          <a:stretch>
            <a:fillRect/>
          </a:stretch>
        </p:blipFill>
        <p:spPr>
          <a:xfrm>
            <a:off x="0" y="1"/>
            <a:ext cx="12192000" cy="6858847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879743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2020/3/23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50618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610600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idx="14" hasCustomPrompt="1"/>
            <p:custDataLst>
              <p:tags r:id="rId5"/>
            </p:custDataLst>
          </p:nvPr>
        </p:nvSpPr>
        <p:spPr>
          <a:xfrm>
            <a:off x="6604000" y="3652019"/>
            <a:ext cx="4826000" cy="1111387"/>
          </a:xfrm>
        </p:spPr>
        <p:txBody>
          <a:bodyPr vert="horz" wrap="square" lIns="0" tIns="0" rIns="0" bIns="0" anchor="t" anchorCtr="0">
            <a:normAutofit/>
          </a:bodyPr>
          <a:lstStyle>
            <a:lvl1pPr marL="342891" marR="0" indent="-342891" algn="l" rtl="0" eaLnBrk="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800" b="0" spc="267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ts val="1800"/>
              <a:buFont typeface="Arial" panose="020B0604020202020204" pitchFamily="34" charset="0"/>
              <a:buNone/>
            </a:pPr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 idx="13" hasCustomPrompt="1"/>
            <p:custDataLst>
              <p:tags r:id="rId6"/>
            </p:custDataLst>
          </p:nvPr>
        </p:nvSpPr>
        <p:spPr>
          <a:xfrm>
            <a:off x="6604000" y="2095442"/>
            <a:ext cx="4825365" cy="1352081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6600"/>
              <a:buFont typeface="Arial" panose="020B0604020202020204" pitchFamily="34" charset="0"/>
              <a:buNone/>
              <a:defRPr sz="6600" b="0" spc="933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/>
              <a:t>编辑标题</a:t>
            </a:r>
          </a:p>
        </p:txBody>
      </p:sp>
    </p:spTree>
    <p:extLst>
      <p:ext uri="{BB962C8B-B14F-4D97-AF65-F5344CB8AC3E}">
        <p14:creationId xmlns:p14="http://schemas.microsoft.com/office/powerpoint/2010/main" val="38444557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12192000" cy="588840"/>
            <a:chOff x="0" y="0"/>
            <a:chExt cx="12192000" cy="588767"/>
          </a:xfrm>
        </p:grpSpPr>
        <p:pic>
          <p:nvPicPr>
            <p:cNvPr id="7" name="图片 6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3" y="443285"/>
            <a:ext cx="10852237" cy="44201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879743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2020/3/23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50618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610600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94702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292075" y="303848"/>
            <a:ext cx="11607851" cy="6251153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 hangingPunct="0"/>
            <a:endParaRPr lang="zh-CN" altLang="en-US" sz="1800" kern="0">
              <a:solidFill>
                <a:srgbClr val="FFFFFF"/>
              </a:solidFill>
              <a:sym typeface="Calibri" panose="020F0502020204030204"/>
            </a:endParaRPr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12192000" cy="58884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281600" y="1249356"/>
            <a:ext cx="9626400" cy="723689"/>
          </a:xfrm>
        </p:spPr>
        <p:txBody>
          <a:bodyPr wrap="square" anchor="ctr">
            <a:normAutofit/>
          </a:bodyPr>
          <a:lstStyle>
            <a:lvl1pPr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1281113" y="2163868"/>
            <a:ext cx="9626600" cy="3445625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879743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2020/3/23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4116000" y="6350618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8610600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253218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1"/>
            <a:ext cx="4824603" cy="6858847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 hangingPunct="0"/>
            <a:endParaRPr lang="zh-CN" altLang="en-US" sz="1800" kern="0">
              <a:solidFill>
                <a:srgbClr val="FFFFFF"/>
              </a:solidFill>
              <a:sym typeface="Calibri" panose="020F0502020204030204"/>
            </a:endParaRPr>
          </a:p>
        </p:txBody>
      </p:sp>
      <p:pic>
        <p:nvPicPr>
          <p:cNvPr id="8" name="图片 7"/>
          <p:cNvPicPr/>
          <p:nvPr>
            <p:custDataLst>
              <p:tags r:id="rId2"/>
            </p:custDataLst>
          </p:nvPr>
        </p:nvPicPr>
        <p:blipFill>
          <a:blip r:embed="rId10" r:link="rId11" cstate="screen"/>
          <a:stretch>
            <a:fillRect/>
          </a:stretch>
        </p:blipFill>
        <p:spPr>
          <a:xfrm>
            <a:off x="11471911" y="0"/>
            <a:ext cx="720091" cy="58884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583200" y="770495"/>
            <a:ext cx="3960000" cy="882109"/>
          </a:xfrm>
        </p:spPr>
        <p:txBody>
          <a:bodyPr wrap="square" anchor="ctr" anchorCtr="0">
            <a:normAutofit/>
          </a:bodyPr>
          <a:lstStyle>
            <a:lvl1pPr>
              <a:defRPr sz="36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879743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2020/3/23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50618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610600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586800" y="1764218"/>
            <a:ext cx="3956400" cy="4093705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5101200" y="770034"/>
            <a:ext cx="6480000" cy="5088565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73381827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0"/>
            <a:ext cx="12192000" cy="2664661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 hangingPunct="0"/>
            <a:endParaRPr lang="zh-CN" altLang="en-US" sz="1800" kern="0">
              <a:solidFill>
                <a:srgbClr val="FFFFFF"/>
              </a:solidFill>
              <a:sym typeface="Calibri" panose="020F0502020204030204"/>
            </a:endParaRPr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12192000" cy="58884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12000" y="781296"/>
            <a:ext cx="10976400" cy="626477"/>
          </a:xfrm>
        </p:spPr>
        <p:txBody>
          <a:bodyPr wrap="square" anchor="ctr">
            <a:normAutofit/>
          </a:bodyPr>
          <a:lstStyle>
            <a:lvl1pPr algn="ctr">
              <a:defRPr sz="36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879743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2020/3/23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50618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610600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612000" y="1659806"/>
            <a:ext cx="10975975" cy="828103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612775" y="2808347"/>
            <a:ext cx="10965600" cy="343122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71869763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5029593"/>
            <a:ext cx="12192000" cy="182925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 hangingPunct="0"/>
            <a:endParaRPr lang="zh-CN" altLang="en-US" sz="1800" kern="0">
              <a:solidFill>
                <a:srgbClr val="FFFFFF"/>
              </a:solidFill>
              <a:sym typeface="Calibri" panose="020F0502020204030204"/>
            </a:endParaRPr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12192000" cy="58884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04800" y="669683"/>
            <a:ext cx="10976400" cy="565269"/>
          </a:xfrm>
        </p:spPr>
        <p:txBody>
          <a:bodyPr wrap="square" anchor="ctr" anchorCtr="0">
            <a:normAutofit/>
          </a:bodyPr>
          <a:lstStyle>
            <a:lvl1pPr algn="ctr"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879743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2020/3/23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50618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610600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604837" y="1681409"/>
            <a:ext cx="10990800" cy="3211596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8"/>
            </p:custDataLst>
          </p:nvPr>
        </p:nvSpPr>
        <p:spPr>
          <a:xfrm>
            <a:off x="594000" y="5181040"/>
            <a:ext cx="11001600" cy="1011725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2683308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0" y="1"/>
            <a:ext cx="12192000" cy="914513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 hangingPunct="0"/>
            <a:endParaRPr lang="zh-CN" altLang="en-US" sz="1800" kern="0">
              <a:solidFill>
                <a:srgbClr val="FFFFFF"/>
              </a:solidFill>
              <a:sym typeface="Calibri" panose="020F0502020204030204"/>
            </a:endParaRPr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6270007"/>
            <a:ext cx="12192000" cy="588840"/>
            <a:chOff x="0" y="6269233"/>
            <a:chExt cx="12192000" cy="588767"/>
          </a:xfrm>
        </p:grpSpPr>
        <p:pic>
          <p:nvPicPr>
            <p:cNvPr id="12" name="图片 11"/>
            <p:cNvPicPr/>
            <p:nvPr userDrawn="1">
              <p:custDataLst>
                <p:tags r:id="rId11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6269233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2"/>
              </p:custDataLst>
            </p:nvPr>
          </p:nvPicPr>
          <p:blipFill>
            <a:blip r:embed="rId16" r:link="rId17" cstate="screen"/>
            <a:stretch>
              <a:fillRect/>
            </a:stretch>
          </p:blipFill>
          <p:spPr>
            <a:xfrm>
              <a:off x="0" y="6269233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79600" y="237629"/>
            <a:ext cx="11037600" cy="44201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879743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2020/3/23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50618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610600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579600" y="1663406"/>
            <a:ext cx="5342400" cy="2894757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6242400" y="1663406"/>
            <a:ext cx="5367600" cy="2894757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9"/>
            </p:custDataLst>
          </p:nvPr>
        </p:nvSpPr>
        <p:spPr>
          <a:xfrm>
            <a:off x="572400" y="4817395"/>
            <a:ext cx="5342400" cy="781296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0"/>
            </p:custDataLst>
          </p:nvPr>
        </p:nvSpPr>
        <p:spPr>
          <a:xfrm>
            <a:off x="6253200" y="4813795"/>
            <a:ext cx="5367600" cy="781296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38908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448"/>
          <a:stretch/>
        </p:blipFill>
        <p:spPr>
          <a:xfrm rot="5400000" flipV="1">
            <a:off x="2667001" y="-2667000"/>
            <a:ext cx="6858000" cy="12191999"/>
          </a:xfrm>
          <a:prstGeom prst="rect">
            <a:avLst/>
          </a:prstGeom>
        </p:spPr>
      </p:pic>
      <p:sp>
        <p:nvSpPr>
          <p:cNvPr id="2" name="KSO_ST1"/>
          <p:cNvSpPr>
            <a:spLocks noGrp="1"/>
          </p:cNvSpPr>
          <p:nvPr>
            <p:ph type="title" hasCustomPrompt="1"/>
          </p:nvPr>
        </p:nvSpPr>
        <p:spPr>
          <a:xfrm>
            <a:off x="2934792" y="2481945"/>
            <a:ext cx="6261461" cy="811257"/>
          </a:xfrm>
          <a:blipFill>
            <a:blip r:embed="rId3" cstate="print"/>
            <a:stretch>
              <a:fillRect/>
            </a:stretch>
          </a:blipFill>
        </p:spPr>
        <p:txBody>
          <a:bodyPr anchor="ctr">
            <a:normAutofit/>
          </a:bodyPr>
          <a:lstStyle>
            <a:lvl1pPr algn="ctr">
              <a:defRPr sz="4000"/>
            </a:lvl1pPr>
          </a:lstStyle>
          <a:p>
            <a:r>
              <a:rPr lang="zh-CN" altLang="en-US" dirty="0"/>
              <a:t>单击此处添加标题</a:t>
            </a:r>
            <a:endParaRPr lang="en-US" dirty="0"/>
          </a:p>
        </p:txBody>
      </p:sp>
      <p:sp>
        <p:nvSpPr>
          <p:cNvPr id="3" name="KSO_ST2"/>
          <p:cNvSpPr>
            <a:spLocks noGrp="1"/>
          </p:cNvSpPr>
          <p:nvPr>
            <p:ph type="body" idx="1" hasCustomPrompt="1"/>
          </p:nvPr>
        </p:nvSpPr>
        <p:spPr>
          <a:xfrm>
            <a:off x="2934792" y="3320190"/>
            <a:ext cx="6261461" cy="450623"/>
          </a:xfrm>
        </p:spPr>
        <p:txBody>
          <a:bodyPr>
            <a:normAutofit/>
          </a:bodyPr>
          <a:lstStyle>
            <a:lvl1pPr marL="0" indent="0" algn="ctr">
              <a:buNone/>
              <a:defRPr sz="1600" spc="180" baseline="0">
                <a:solidFill>
                  <a:schemeClr val="accent1">
                    <a:lumMod val="75000"/>
                  </a:schemeClr>
                </a:solidFill>
                <a:latin typeface="Elephant" panose="02020904090505020303" pitchFamily="18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单击此处添加副标题</a:t>
            </a:r>
            <a:endParaRPr lang="en-US" altLang="zh-CN" dirty="0"/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0263D-2266-4A68-8BAA-E4DB42E0C137}" type="datetimeFigureOut">
              <a:rPr lang="zh-CN" altLang="en-US" smtClean="0"/>
              <a:pPr/>
              <a:t>2020/3/23</a:t>
            </a:fld>
            <a:endParaRPr lang="zh-CN" altLang="en-US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A757E-7276-40EC-92C7-A70F94DB6415}" type="slidenum">
              <a:rPr lang="zh-CN" altLang="en-US" smtClean="0"/>
              <a:pPr/>
              <a:t>‹#›</a:t>
            </a:fld>
            <a:endParaRPr lang="zh-CN" altLang="en-US"/>
          </a:p>
        </p:txBody>
      </p:sp>
      <p:grpSp>
        <p:nvGrpSpPr>
          <p:cNvPr id="8" name="组合 7"/>
          <p:cNvGrpSpPr/>
          <p:nvPr/>
        </p:nvGrpSpPr>
        <p:grpSpPr>
          <a:xfrm>
            <a:off x="5826000" y="4484123"/>
            <a:ext cx="540000" cy="540000"/>
            <a:chOff x="4347417" y="5016137"/>
            <a:chExt cx="487680" cy="487680"/>
          </a:xfrm>
        </p:grpSpPr>
        <p:sp>
          <p:nvSpPr>
            <p:cNvPr id="9" name="椭圆 8">
              <a:hlinkClick r:id="" action="ppaction://hlinkshowjump?jump=nextslide"/>
            </p:cNvPr>
            <p:cNvSpPr/>
            <p:nvPr userDrawn="1"/>
          </p:nvSpPr>
          <p:spPr>
            <a:xfrm>
              <a:off x="4347417" y="5016137"/>
              <a:ext cx="487680" cy="487680"/>
            </a:xfrm>
            <a:prstGeom prst="ellipse">
              <a:avLst/>
            </a:prstGeom>
            <a:solidFill>
              <a:schemeClr val="tx1">
                <a:lumMod val="40000"/>
                <a:lumOff val="60000"/>
              </a:schemeClr>
            </a:solidFill>
            <a:ln>
              <a:noFill/>
            </a:ln>
            <a:effectLst>
              <a:outerShdw dist="25400" dir="5400000" algn="t" rotWithShape="0">
                <a:schemeClr val="bg1">
                  <a:alpha val="37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0" name="燕尾形 9">
              <a:hlinkClick r:id="" action="ppaction://hlinkshowjump?jump=nextslide"/>
            </p:cNvPr>
            <p:cNvSpPr/>
            <p:nvPr userDrawn="1"/>
          </p:nvSpPr>
          <p:spPr>
            <a:xfrm>
              <a:off x="4502830" y="5168537"/>
              <a:ext cx="176854" cy="204653"/>
            </a:xfrm>
            <a:prstGeom prst="chevron">
              <a:avLst>
                <a:gd name="adj" fmla="val 61752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6226691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953810"/>
            <a:ext cx="12192000" cy="4951229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 hangingPunct="0"/>
            <a:endParaRPr lang="zh-CN" altLang="en-US" sz="1800" kern="0">
              <a:solidFill>
                <a:srgbClr val="FFFFFF"/>
              </a:solidFill>
              <a:sym typeface="Calibri" panose="020F0502020204030204"/>
            </a:endParaRPr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1" y="5533959"/>
            <a:ext cx="12191999" cy="1324888"/>
            <a:chOff x="0" y="5533275"/>
            <a:chExt cx="12191999" cy="1324725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0571797" y="5533275"/>
              <a:ext cx="1620202" cy="1324725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5533275"/>
              <a:ext cx="1620202" cy="1324725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522800" y="1339366"/>
            <a:ext cx="9144000" cy="2387095"/>
          </a:xfrm>
        </p:spPr>
        <p:txBody>
          <a:bodyPr wrap="square" anchor="b">
            <a:normAutofit/>
          </a:bodyPr>
          <a:lstStyle>
            <a:lvl1pPr algn="ctr">
              <a:defRPr sz="60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879743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2020/3/23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50618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610600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1522413" y="3863278"/>
            <a:ext cx="9144000" cy="1656204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16733106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2020/3/23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2910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sz="half" idx="1"/>
          </p:nvPr>
        </p:nvSpPr>
        <p:spPr>
          <a:xfrm>
            <a:off x="1399823" y="1244601"/>
            <a:ext cx="5080000" cy="493236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</p:txBody>
      </p:sp>
      <p:sp>
        <p:nvSpPr>
          <p:cNvPr id="4" name="KSO_BC2"/>
          <p:cNvSpPr>
            <a:spLocks noGrp="1"/>
          </p:cNvSpPr>
          <p:nvPr>
            <p:ph sz="half" idx="2"/>
          </p:nvPr>
        </p:nvSpPr>
        <p:spPr>
          <a:xfrm>
            <a:off x="6519333" y="1244601"/>
            <a:ext cx="5094116" cy="493236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0263D-2266-4A68-8BAA-E4DB42E0C137}" type="datetimeFigureOut">
              <a:rPr lang="zh-CN" altLang="en-US" smtClean="0"/>
              <a:pPr/>
              <a:t>2020/3/23</a:t>
            </a:fld>
            <a:endParaRPr lang="zh-CN" altLang="en-US"/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A757E-7276-40EC-92C7-A70F94DB641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5524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2302932" y="118532"/>
            <a:ext cx="9312101" cy="71702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9435" y="1376362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KSO_BC1"/>
          <p:cNvSpPr>
            <a:spLocks noGrp="1"/>
          </p:cNvSpPr>
          <p:nvPr>
            <p:ph sz="half" idx="2"/>
          </p:nvPr>
        </p:nvSpPr>
        <p:spPr>
          <a:xfrm>
            <a:off x="1099435" y="2200274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31846" y="1376362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KSO_BC2"/>
          <p:cNvSpPr>
            <a:spLocks noGrp="1"/>
          </p:cNvSpPr>
          <p:nvPr>
            <p:ph sz="quarter" idx="4"/>
          </p:nvPr>
        </p:nvSpPr>
        <p:spPr>
          <a:xfrm>
            <a:off x="6431846" y="2200274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</p:txBody>
      </p:sp>
      <p:sp>
        <p:nvSpPr>
          <p:cNvPr id="7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0263D-2266-4A68-8BAA-E4DB42E0C137}" type="datetimeFigureOut">
              <a:rPr lang="zh-CN" altLang="en-US" smtClean="0"/>
              <a:pPr/>
              <a:t>2020/3/23</a:t>
            </a:fld>
            <a:endParaRPr lang="zh-CN" altLang="en-US"/>
          </a:p>
        </p:txBody>
      </p:sp>
      <p:sp>
        <p:nvSpPr>
          <p:cNvPr id="8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A757E-7276-40EC-92C7-A70F94DB641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61195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0263D-2266-4A68-8BAA-E4DB42E0C137}" type="datetimeFigureOut">
              <a:rPr lang="zh-CN" altLang="en-US" smtClean="0"/>
              <a:pPr/>
              <a:t>2020/3/23</a:t>
            </a:fld>
            <a:endParaRPr lang="zh-CN" altLang="en-US"/>
          </a:p>
        </p:txBody>
      </p:sp>
      <p:sp>
        <p:nvSpPr>
          <p:cNvPr id="4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A757E-7276-40EC-92C7-A70F94DB641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36325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0263D-2266-4A68-8BAA-E4DB42E0C137}" type="datetimeFigureOut">
              <a:rPr lang="zh-CN" altLang="en-US" smtClean="0"/>
              <a:pPr/>
              <a:t>2020/3/23</a:t>
            </a:fld>
            <a:endParaRPr lang="zh-CN" altLang="en-US"/>
          </a:p>
        </p:txBody>
      </p:sp>
      <p:sp>
        <p:nvSpPr>
          <p:cNvPr id="3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A757E-7276-40EC-92C7-A70F94DB641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17421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1144590" y="533402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idx="1"/>
          </p:nvPr>
        </p:nvSpPr>
        <p:spPr>
          <a:xfrm>
            <a:off x="5487989" y="1063629"/>
            <a:ext cx="6172200" cy="487362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</p:txBody>
      </p:sp>
      <p:sp>
        <p:nvSpPr>
          <p:cNvPr id="4" name="KSO_BC2"/>
          <p:cNvSpPr>
            <a:spLocks noGrp="1"/>
          </p:cNvSpPr>
          <p:nvPr>
            <p:ph type="body" sz="half" idx="2"/>
          </p:nvPr>
        </p:nvSpPr>
        <p:spPr>
          <a:xfrm>
            <a:off x="1144590" y="2133602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0263D-2266-4A68-8BAA-E4DB42E0C137}" type="datetimeFigureOut">
              <a:rPr lang="zh-CN" altLang="en-US" smtClean="0"/>
              <a:pPr/>
              <a:t>2020/3/23</a:t>
            </a:fld>
            <a:endParaRPr lang="zh-CN" altLang="en-US"/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A757E-7276-40EC-92C7-A70F94DB641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5911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1246192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 noChangeAspect="1"/>
          </p:cNvSpPr>
          <p:nvPr>
            <p:ph type="pic" idx="1"/>
          </p:nvPr>
        </p:nvSpPr>
        <p:spPr>
          <a:xfrm>
            <a:off x="5442833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KSO_BC2"/>
          <p:cNvSpPr>
            <a:spLocks noGrp="1"/>
          </p:cNvSpPr>
          <p:nvPr>
            <p:ph type="body" sz="half" idx="2"/>
          </p:nvPr>
        </p:nvSpPr>
        <p:spPr>
          <a:xfrm>
            <a:off x="1246192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0263D-2266-4A68-8BAA-E4DB42E0C137}" type="datetimeFigureOut">
              <a:rPr lang="zh-CN" altLang="en-US" smtClean="0"/>
              <a:pPr/>
              <a:t>2020/3/23</a:t>
            </a:fld>
            <a:endParaRPr lang="zh-CN" altLang="en-US"/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A757E-7276-40EC-92C7-A70F94DB641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37932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26" Type="http://schemas.openxmlformats.org/officeDocument/2006/relationships/tags" Target="../tags/tag14.xml"/><Relationship Id="rId3" Type="http://schemas.openxmlformats.org/officeDocument/2006/relationships/slideLayout" Target="../slideLayouts/slideLayout15.xml"/><Relationship Id="rId21" Type="http://schemas.openxmlformats.org/officeDocument/2006/relationships/tags" Target="../tags/tag9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5" Type="http://schemas.openxmlformats.org/officeDocument/2006/relationships/tags" Target="../tags/tag13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24" Type="http://schemas.openxmlformats.org/officeDocument/2006/relationships/tags" Target="../tags/tag12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23" Type="http://schemas.openxmlformats.org/officeDocument/2006/relationships/tags" Target="../tags/tag11.xml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Relationship Id="rId22" Type="http://schemas.openxmlformats.org/officeDocument/2006/relationships/tags" Target="../tags/tag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638627" y="101595"/>
            <a:ext cx="10974823" cy="69959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type="body" idx="1"/>
          </p:nvPr>
        </p:nvSpPr>
        <p:spPr>
          <a:xfrm>
            <a:off x="638627" y="1166950"/>
            <a:ext cx="10963532" cy="52799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</p:txBody>
      </p:sp>
      <p:sp>
        <p:nvSpPr>
          <p:cNvPr id="4" name="KSO_FD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D0263D-2266-4A68-8BAA-E4DB42E0C137}" type="datetimeFigureOut">
              <a:rPr lang="zh-CN" altLang="en-US" smtClean="0"/>
              <a:pPr/>
              <a:t>2020/3/23</a:t>
            </a:fld>
            <a:endParaRPr lang="zh-CN" altLang="en-US"/>
          </a:p>
        </p:txBody>
      </p:sp>
      <p:sp>
        <p:nvSpPr>
          <p:cNvPr id="5" name="KSO_FT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KSO_FN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3A757E-7276-40EC-92C7-A70F94DB6415}" type="slidenum">
              <a:rPr lang="zh-CN" altLang="en-US" smtClean="0"/>
              <a:pPr/>
              <a:t>‹#›</a:t>
            </a:fld>
            <a:endParaRPr lang="zh-CN" altLang="en-US"/>
          </a:p>
        </p:txBody>
      </p:sp>
      <p:cxnSp>
        <p:nvCxnSpPr>
          <p:cNvPr id="12" name="直接连接符 11"/>
          <p:cNvCxnSpPr/>
          <p:nvPr/>
        </p:nvCxnSpPr>
        <p:spPr>
          <a:xfrm>
            <a:off x="638627" y="818607"/>
            <a:ext cx="10974823" cy="0"/>
          </a:xfrm>
          <a:prstGeom prst="line">
            <a:avLst/>
          </a:prstGeom>
          <a:ln w="190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8640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accent2">
              <a:lumMod val="50000"/>
            </a:schemeClr>
          </a:solidFill>
          <a:latin typeface="幼圆" panose="02010509060101010101" pitchFamily="49" charset="-122"/>
          <a:ea typeface="幼圆" panose="02010509060101010101" pitchFamily="49" charset="-122"/>
          <a:cs typeface="+mj-cs"/>
        </a:defRPr>
      </a:lvl1pPr>
    </p:titleStyle>
    <p:bodyStyle>
      <a:lvl1pPr marL="357188" indent="-357188" algn="just" defTabSz="914400" rtl="0" eaLnBrk="1" latinLnBrk="0" hangingPunct="1">
        <a:lnSpc>
          <a:spcPct val="110000"/>
        </a:lnSpc>
        <a:spcBef>
          <a:spcPts val="1400"/>
        </a:spcBef>
        <a:spcAft>
          <a:spcPts val="0"/>
        </a:spcAft>
        <a:buClr>
          <a:schemeClr val="accent1">
            <a:lumMod val="75000"/>
          </a:schemeClr>
        </a:buClr>
        <a:buSzPct val="50000"/>
        <a:buFont typeface="Wingdings" panose="05000000000000000000" pitchFamily="2" charset="2"/>
        <a:buChar char="u"/>
        <a:defRPr sz="2400" b="1" kern="1200" baseline="0">
          <a:solidFill>
            <a:schemeClr val="accent1">
              <a:lumMod val="50000"/>
            </a:schemeClr>
          </a:solidFill>
          <a:latin typeface="幼圆" panose="02010509060101010101" pitchFamily="49" charset="-122"/>
          <a:ea typeface="幼圆" panose="02010509060101010101" pitchFamily="49" charset="-122"/>
          <a:cs typeface="+mn-cs"/>
        </a:defRPr>
      </a:lvl1pPr>
      <a:lvl2pPr marL="357188" indent="-285750" algn="just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>
            <a:lumMod val="60000"/>
            <a:lumOff val="40000"/>
          </a:schemeClr>
        </a:buClr>
        <a:buFont typeface="华文新魏" panose="02010800040101010101" pitchFamily="2" charset="-122"/>
        <a:buChar char=" "/>
        <a:defRPr sz="2000" b="0" kern="1200" baseline="0">
          <a:solidFill>
            <a:schemeClr val="tx1"/>
          </a:solidFill>
          <a:latin typeface="华文新魏" panose="02010800040101010101" pitchFamily="2" charset="-122"/>
          <a:ea typeface="华文新魏" panose="02010800040101010101" pitchFamily="2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1"/>
            </p:custDataLst>
          </p:nvPr>
        </p:nvSpPr>
        <p:spPr>
          <a:xfrm>
            <a:off x="669883" y="443285"/>
            <a:ext cx="10852237" cy="442019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2"/>
            </p:custDataLst>
          </p:nvPr>
        </p:nvSpPr>
        <p:spPr>
          <a:xfrm>
            <a:off x="669883" y="961518"/>
            <a:ext cx="10852237" cy="5389572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3"/>
            </p:custDataLst>
          </p:nvPr>
        </p:nvSpPr>
        <p:spPr>
          <a:xfrm>
            <a:off x="879743" y="6350618"/>
            <a:ext cx="2700000" cy="31683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hangingPunct="0"/>
            <a:fld id="{760FBDFE-C587-4B4C-A407-44438C67B59E}" type="datetimeFigureOut">
              <a:rPr lang="zh-CN" altLang="en-US" kern="0" smtClean="0">
                <a:solidFill>
                  <a:srgbClr val="000000">
                    <a:tint val="75000"/>
                  </a:srgbClr>
                </a:solidFill>
                <a:sym typeface="Calibri" panose="020F0502020204030204"/>
              </a:rPr>
              <a:pPr hangingPunct="0"/>
              <a:t>2020/3/23</a:t>
            </a:fld>
            <a:endParaRPr lang="zh-CN" altLang="en-US" kern="0">
              <a:solidFill>
                <a:srgbClr val="000000">
                  <a:tint val="75000"/>
                </a:srgbClr>
              </a:solidFill>
              <a:sym typeface="Calibri" panose="020F0502020204030204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4"/>
            </p:custDataLst>
          </p:nvPr>
        </p:nvSpPr>
        <p:spPr>
          <a:xfrm>
            <a:off x="4116000" y="6350618"/>
            <a:ext cx="3960000" cy="31683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hangingPunct="0"/>
            <a:endParaRPr lang="zh-CN" altLang="en-US" kern="0" dirty="0">
              <a:solidFill>
                <a:srgbClr val="000000">
                  <a:tint val="75000"/>
                </a:srgbClr>
              </a:solidFill>
              <a:sym typeface="Calibri" panose="020F0502020204030204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5"/>
            </p:custDataLst>
          </p:nvPr>
        </p:nvSpPr>
        <p:spPr>
          <a:xfrm>
            <a:off x="8610600" y="6350618"/>
            <a:ext cx="2700000" cy="31683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hangingPunct="0"/>
            <a:fld id="{49AE70B2-8BF9-45C0-BB95-33D1B9D3A854}" type="slidenum">
              <a:rPr lang="zh-CN" altLang="en-US" kern="0" smtClean="0">
                <a:solidFill>
                  <a:srgbClr val="000000">
                    <a:tint val="75000"/>
                  </a:srgbClr>
                </a:solidFill>
                <a:sym typeface="Calibri" panose="020F0502020204030204"/>
              </a:rPr>
              <a:pPr hangingPunct="0"/>
              <a:t>‹#›</a:t>
            </a:fld>
            <a:endParaRPr lang="zh-CN" altLang="en-US" kern="0" dirty="0">
              <a:solidFill>
                <a:srgbClr val="000000">
                  <a:tint val="75000"/>
                </a:srgbClr>
              </a:solidFill>
              <a:sym typeface="Calibri" panose="020F0502020204030204"/>
            </a:endParaRPr>
          </a:p>
        </p:txBody>
      </p:sp>
      <p:sp>
        <p:nvSpPr>
          <p:cNvPr id="7" name="KSO_TEMPLATE" hidden="1"/>
          <p:cNvSpPr/>
          <p:nvPr>
            <p:custDataLst>
              <p:tags r:id="rId26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hangingPunct="0"/>
            <a:endParaRPr lang="zh-CN" altLang="en-US" sz="1800" kern="0">
              <a:solidFill>
                <a:srgbClr val="FFFFFF"/>
              </a:solidFill>
              <a:sym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292297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  <p:sldLayoutId id="2147483689" r:id="rId16"/>
    <p:sldLayoutId id="2147483690" r:id="rId17"/>
    <p:sldLayoutId id="2147483691" r:id="rId18"/>
    <p:sldLayoutId id="2147483692" r:id="rId19"/>
  </p:sldLayoutIdLst>
  <p:txStyles>
    <p:titleStyle>
      <a:lvl1pPr algn="l" defTabSz="914377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67" normalizeH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594" indent="-228594" algn="l" defTabSz="914377" rtl="0" eaLnBrk="1" fontAlgn="auto" latinLnBrk="0" hangingPunct="1">
        <a:lnSpc>
          <a:spcPct val="130000"/>
        </a:lnSpc>
        <a:spcBef>
          <a:spcPts val="0"/>
        </a:spcBef>
        <a:spcAft>
          <a:spcPts val="1333"/>
        </a:spcAft>
        <a:buFont typeface="Arial" panose="020B0604020202020204" pitchFamily="34" charset="0"/>
        <a:buChar char="•"/>
        <a:defRPr sz="1600" u="none" strike="noStrike" kern="1200" cap="none" spc="20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783" indent="-228594" algn="l" defTabSz="914377" rtl="0" eaLnBrk="1" fontAlgn="auto" latinLnBrk="0" hangingPunct="1">
        <a:lnSpc>
          <a:spcPct val="130000"/>
        </a:lnSpc>
        <a:spcBef>
          <a:spcPts val="0"/>
        </a:spcBef>
        <a:spcAft>
          <a:spcPts val="1333"/>
        </a:spcAft>
        <a:buFont typeface="Arial" panose="020B0604020202020204" pitchFamily="34" charset="0"/>
        <a:buChar char="•"/>
        <a:tabLst>
          <a:tab pos="1609473" algn="l"/>
        </a:tabLst>
        <a:defRPr sz="1600" u="none" strike="noStrike" kern="1200" cap="none" spc="20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2971" indent="-228594" algn="l" defTabSz="914377" rtl="0" eaLnBrk="1" fontAlgn="auto" latinLnBrk="0" hangingPunct="1">
        <a:lnSpc>
          <a:spcPct val="130000"/>
        </a:lnSpc>
        <a:spcBef>
          <a:spcPts val="0"/>
        </a:spcBef>
        <a:spcAft>
          <a:spcPts val="1333"/>
        </a:spcAft>
        <a:buFont typeface="Arial" panose="020B0604020202020204" pitchFamily="34" charset="0"/>
        <a:buChar char="•"/>
        <a:defRPr sz="1600" u="none" strike="noStrike" kern="1200" cap="none" spc="20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160" indent="-228594" algn="l" defTabSz="914377" rtl="0" eaLnBrk="1" fontAlgn="auto" latinLnBrk="0" hangingPunct="1">
        <a:lnSpc>
          <a:spcPct val="130000"/>
        </a:lnSpc>
        <a:spcBef>
          <a:spcPts val="0"/>
        </a:spcBef>
        <a:spcAft>
          <a:spcPts val="1333"/>
        </a:spcAft>
        <a:buFont typeface="Arial" panose="020B0604020202020204" pitchFamily="34" charset="0"/>
        <a:buChar char="•"/>
        <a:defRPr sz="1600" u="none" strike="noStrike" kern="1200" cap="none" spc="20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349" indent="-228594" algn="l" defTabSz="914377" rtl="0" eaLnBrk="1" fontAlgn="auto" latinLnBrk="0" hangingPunct="1">
        <a:lnSpc>
          <a:spcPct val="130000"/>
        </a:lnSpc>
        <a:spcBef>
          <a:spcPts val="0"/>
        </a:spcBef>
        <a:spcAft>
          <a:spcPts val="1333"/>
        </a:spcAft>
        <a:buFont typeface="Arial" panose="020B0604020202020204" pitchFamily="34" charset="0"/>
        <a:buChar char="•"/>
        <a:defRPr sz="1600" u="none" strike="noStrike" kern="1200" cap="none" spc="20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59.xml"/><Relationship Id="rId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tags" Target="../tags/tag161.xml"/><Relationship Id="rId1" Type="http://schemas.openxmlformats.org/officeDocument/2006/relationships/tags" Target="../tags/tag160.xml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A2141037-D0A4-4E21-8F8B-B1408E39520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r="53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标题 14"/>
          <p:cNvSpPr>
            <a:spLocks noGrp="1"/>
          </p:cNvSpPr>
          <p:nvPr>
            <p:ph type="ctrTitle" idx="13"/>
          </p:nvPr>
        </p:nvSpPr>
        <p:spPr>
          <a:xfrm>
            <a:off x="3736622" y="2965046"/>
            <a:ext cx="8274756" cy="971127"/>
          </a:xfrm>
        </p:spPr>
        <p:txBody>
          <a:bodyPr>
            <a:noAutofit/>
          </a:bodyPr>
          <a:lstStyle/>
          <a:p>
            <a:pPr algn="ctr"/>
            <a:r>
              <a:rPr lang="en-US" altLang="zh-CN" sz="4300" b="1" dirty="0" smtClean="0">
                <a:solidFill>
                  <a:srgbClr val="FF0000"/>
                </a:solidFill>
              </a:rPr>
              <a:t>《</a:t>
            </a:r>
            <a:r>
              <a:rPr lang="zh-CN" altLang="en-US" sz="4300" b="1" dirty="0" smtClean="0">
                <a:solidFill>
                  <a:srgbClr val="FF0000"/>
                </a:solidFill>
              </a:rPr>
              <a:t>论语</a:t>
            </a:r>
            <a:r>
              <a:rPr lang="en-US" altLang="zh-CN" sz="4300" b="1" dirty="0" smtClean="0">
                <a:solidFill>
                  <a:srgbClr val="FF0000"/>
                </a:solidFill>
              </a:rPr>
              <a:t>》</a:t>
            </a:r>
            <a:r>
              <a:rPr lang="zh-CN" altLang="en-US" sz="4300" b="1" dirty="0" smtClean="0">
                <a:solidFill>
                  <a:srgbClr val="FF0000"/>
                </a:solidFill>
              </a:rPr>
              <a:t>中的君子</a:t>
            </a:r>
            <a:endParaRPr lang="zh-CN" altLang="en-US" sz="4300" b="1" dirty="0">
              <a:solidFill>
                <a:srgbClr val="FF00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494780" y="4847167"/>
            <a:ext cx="4802293" cy="746354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b="1" spc="30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en-US" altLang="zh-CN" sz="2700" spc="301" dirty="0">
                <a:latin typeface="微软雅黑" panose="020B0503020204020204" charset="-122"/>
                <a:ea typeface="微软雅黑" panose="020B0503020204020204" charset="-122"/>
              </a:rPr>
              <a:t> 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4887018" y="1700567"/>
            <a:ext cx="61376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spc="226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朝阳区线上课堂</a:t>
            </a:r>
            <a:r>
              <a:rPr lang="en-US" altLang="zh-CN" sz="2800" b="1" spc="226" dirty="0" smtClean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·</a:t>
            </a:r>
            <a:r>
              <a:rPr lang="zh-CN" altLang="en-US" sz="2800" b="1" spc="226" dirty="0" smtClean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高中名著阅读</a:t>
            </a:r>
            <a:r>
              <a:rPr lang="zh-CN" altLang="en-US" sz="3200" b="1" spc="226" dirty="0" smtClean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 </a:t>
            </a:r>
            <a:endParaRPr lang="zh-CN" altLang="en-US" sz="3200" b="1" spc="226" dirty="0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  <a:cs typeface="楷体" panose="02010609060101010101" charset="-122"/>
              <a:sym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887018" y="4847167"/>
            <a:ext cx="6202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b="1" spc="226" dirty="0" smtClean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</a:rPr>
              <a:t>  </a:t>
            </a:r>
            <a:r>
              <a:rPr lang="zh-CN" altLang="en-US" sz="2400" b="1" spc="226" dirty="0" smtClean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</a:rPr>
              <a:t>北京市朝阳区教育研究中心  张晓毓</a:t>
            </a:r>
            <a:endParaRPr lang="zh-CN" altLang="en-US" sz="2400" b="1" spc="226" dirty="0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50173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817"/>
    </mc:Choice>
    <mc:Fallback xmlns="">
      <p:transition spd="slow" advTm="981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59397" y="-226210"/>
            <a:ext cx="10974823" cy="1065355"/>
          </a:xfrm>
        </p:spPr>
        <p:txBody>
          <a:bodyPr>
            <a:normAutofit/>
          </a:bodyPr>
          <a:lstStyle/>
          <a:p>
            <a:r>
              <a:rPr lang="zh-CN" altLang="en-US" sz="4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三、如何成为“有德”之“君子”？</a:t>
            </a:r>
            <a:endParaRPr lang="zh-CN" altLang="en-US" sz="44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1990" y="1484751"/>
            <a:ext cx="11489635" cy="3233023"/>
          </a:xfrm>
        </p:spPr>
        <p:txBody>
          <a:bodyPr>
            <a:normAutofit/>
          </a:bodyPr>
          <a:lstStyle/>
          <a:p>
            <a:r>
              <a:rPr lang="en-US" altLang="zh-CN" dirty="0" smtClean="0">
                <a:latin typeface="宋体" panose="02010600030101010101" pitchFamily="2" charset="-122"/>
                <a:ea typeface="宋体" panose="02010600030101010101" pitchFamily="2" charset="-122"/>
              </a:rPr>
              <a:t>4.5 </a:t>
            </a:r>
            <a:r>
              <a:rPr lang="zh-CN" altLang="en-US" dirty="0" smtClean="0">
                <a:latin typeface="宋体" panose="02010600030101010101" pitchFamily="2" charset="-122"/>
                <a:ea typeface="宋体" panose="02010600030101010101" pitchFamily="2" charset="-122"/>
              </a:rPr>
              <a:t>子</a:t>
            </a: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曰：“富与贵，是人之所欲也，不以其道，得之不处也。贫与贱，是人之所恶也，不以其道，得之不去也。</a:t>
            </a:r>
            <a:r>
              <a:rPr lang="zh-CN" altLang="en-US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君子去仁，恶乎成名？君子无终食之间违仁。造次必于是，颠沛必于是。</a:t>
            </a:r>
            <a:r>
              <a:rPr lang="zh-CN" altLang="en-US" dirty="0" smtClean="0">
                <a:latin typeface="宋体" panose="02010600030101010101" pitchFamily="2" charset="-122"/>
                <a:ea typeface="宋体" panose="02010600030101010101" pitchFamily="2" charset="-122"/>
              </a:rPr>
              <a:t>”（</a:t>
            </a:r>
            <a:r>
              <a:rPr lang="en-US" altLang="zh-CN" dirty="0" smtClean="0">
                <a:latin typeface="宋体" panose="02010600030101010101" pitchFamily="2" charset="-122"/>
                <a:ea typeface="宋体" panose="02010600030101010101" pitchFamily="2" charset="-122"/>
              </a:rPr>
              <a:t>《</a:t>
            </a:r>
            <a:r>
              <a:rPr lang="zh-CN" altLang="en-US" dirty="0" smtClean="0">
                <a:latin typeface="宋体" panose="02010600030101010101" pitchFamily="2" charset="-122"/>
                <a:ea typeface="宋体" panose="02010600030101010101" pitchFamily="2" charset="-122"/>
              </a:rPr>
              <a:t>论语</a:t>
            </a:r>
            <a:r>
              <a:rPr lang="en-US" altLang="zh-CN" dirty="0" smtClean="0">
                <a:latin typeface="宋体" panose="02010600030101010101" pitchFamily="2" charset="-122"/>
                <a:ea typeface="宋体" panose="02010600030101010101" pitchFamily="2" charset="-122"/>
              </a:rPr>
              <a:t>·</a:t>
            </a:r>
            <a:r>
              <a:rPr lang="zh-CN" altLang="en-US" dirty="0" smtClean="0">
                <a:latin typeface="宋体" panose="02010600030101010101" pitchFamily="2" charset="-122"/>
                <a:ea typeface="宋体" panose="02010600030101010101" pitchFamily="2" charset="-122"/>
              </a:rPr>
              <a:t>里仁</a:t>
            </a:r>
            <a:r>
              <a:rPr lang="en-US" altLang="zh-CN" dirty="0" smtClean="0">
                <a:latin typeface="宋体" panose="02010600030101010101" pitchFamily="2" charset="-122"/>
                <a:ea typeface="宋体" panose="02010600030101010101" pitchFamily="2" charset="-122"/>
              </a:rPr>
              <a:t>》</a:t>
            </a:r>
            <a:r>
              <a:rPr lang="zh-CN" altLang="en-US" dirty="0" smtClean="0">
                <a:latin typeface="宋体" panose="02010600030101010101" pitchFamily="2" charset="-122"/>
                <a:ea typeface="宋体" panose="02010600030101010101" pitchFamily="2" charset="-122"/>
              </a:rPr>
              <a:t>）</a:t>
            </a:r>
            <a:endParaRPr lang="en-US" altLang="zh-CN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b="0" dirty="0" smtClean="0">
                <a:latin typeface="宋体" panose="02010600030101010101" pitchFamily="2" charset="-122"/>
                <a:ea typeface="宋体" panose="02010600030101010101" pitchFamily="2" charset="-122"/>
              </a:rPr>
              <a:t>君子抛弃了仁德，怎样去成就他的声名呢？君子没有吃完一餐饭的时间离开仁德，就是在仓猝匆忙的时候一定和仁德同在，就是在颠沛流离的时候一定和仁德同在。</a:t>
            </a:r>
            <a:endParaRPr lang="en-US" altLang="zh-CN" b="0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en-US" altLang="zh-CN" b="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en-US" altLang="zh-CN" dirty="0" smtClean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48028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1059728"/>
            <a:ext cx="8747185" cy="5798272"/>
          </a:xfrm>
        </p:spPr>
        <p:txBody>
          <a:bodyPr>
            <a:normAutofit/>
          </a:bodyPr>
          <a:lstStyle/>
          <a:p>
            <a:r>
              <a:rPr lang="zh-CN" altLang="zh-CN" dirty="0" smtClean="0"/>
              <a:t>“</a:t>
            </a:r>
            <a:r>
              <a:rPr lang="zh-CN" altLang="zh-CN" dirty="0"/>
              <a:t>君子义以为</a:t>
            </a:r>
            <a:r>
              <a:rPr lang="zh-CN" altLang="zh-CN" dirty="0" smtClean="0"/>
              <a:t>上</a:t>
            </a:r>
            <a:r>
              <a:rPr lang="zh-CN" altLang="en-US" dirty="0" smtClean="0"/>
              <a:t>”</a:t>
            </a:r>
            <a:r>
              <a:rPr lang="zh-CN" altLang="zh-CN" dirty="0" smtClean="0"/>
              <a:t>“</a:t>
            </a:r>
            <a:r>
              <a:rPr lang="zh-CN" altLang="zh-CN" dirty="0"/>
              <a:t>君子</a:t>
            </a:r>
            <a:r>
              <a:rPr lang="zh-CN" altLang="zh-CN" dirty="0" smtClean="0"/>
              <a:t>喻于义”</a:t>
            </a:r>
            <a:r>
              <a:rPr lang="zh-CN" altLang="en-US" dirty="0" smtClean="0"/>
              <a:t>“</a:t>
            </a:r>
            <a:r>
              <a:rPr lang="zh-CN" altLang="zh-CN" dirty="0" smtClean="0"/>
              <a:t>君子</a:t>
            </a:r>
            <a:r>
              <a:rPr lang="zh-CN" altLang="zh-CN" dirty="0"/>
              <a:t>义以为</a:t>
            </a:r>
            <a:r>
              <a:rPr lang="zh-CN" altLang="zh-CN" dirty="0" smtClean="0"/>
              <a:t>质”</a:t>
            </a:r>
            <a:endParaRPr lang="en-US" altLang="zh-CN" dirty="0" smtClean="0"/>
          </a:p>
          <a:p>
            <a:r>
              <a:rPr lang="en-US" altLang="zh-CN" dirty="0" smtClean="0"/>
              <a:t>“</a:t>
            </a:r>
            <a:r>
              <a:rPr lang="zh-CN" altLang="zh-CN" dirty="0"/>
              <a:t>学而时习之，不亦说乎</a:t>
            </a:r>
            <a:r>
              <a:rPr lang="zh-CN" altLang="zh-CN" dirty="0" smtClean="0"/>
              <a:t>？</a:t>
            </a:r>
            <a:r>
              <a:rPr lang="en-US" altLang="zh-CN" dirty="0" smtClean="0"/>
              <a:t>”</a:t>
            </a:r>
          </a:p>
          <a:p>
            <a:r>
              <a:rPr lang="zh-CN" altLang="zh-CN" dirty="0"/>
              <a:t>“君子谋道不谋</a:t>
            </a:r>
            <a:r>
              <a:rPr lang="zh-CN" altLang="zh-CN" dirty="0" smtClean="0"/>
              <a:t>食</a:t>
            </a:r>
            <a:r>
              <a:rPr lang="zh-CN" altLang="en-US" dirty="0" smtClean="0"/>
              <a:t>”“</a:t>
            </a:r>
            <a:r>
              <a:rPr lang="zh-CN" altLang="zh-CN" dirty="0"/>
              <a:t>君子忧道不忧</a:t>
            </a:r>
            <a:r>
              <a:rPr lang="zh-CN" altLang="zh-CN" dirty="0" smtClean="0"/>
              <a:t>贫”</a:t>
            </a:r>
            <a:endParaRPr lang="en-US" altLang="zh-CN" dirty="0" smtClean="0"/>
          </a:p>
          <a:p>
            <a:r>
              <a:rPr lang="zh-CN" altLang="zh-CN" dirty="0"/>
              <a:t>“君子周而</a:t>
            </a:r>
            <a:r>
              <a:rPr lang="zh-CN" altLang="zh-CN" dirty="0" smtClean="0"/>
              <a:t>不比</a:t>
            </a:r>
            <a:r>
              <a:rPr lang="zh-CN" altLang="en-US" dirty="0" smtClean="0"/>
              <a:t>”</a:t>
            </a:r>
            <a:r>
              <a:rPr lang="zh-CN" altLang="zh-CN" dirty="0" smtClean="0"/>
              <a:t>，</a:t>
            </a:r>
            <a:r>
              <a:rPr lang="zh-CN" altLang="zh-CN" dirty="0"/>
              <a:t> “君子矜而不争，群而不</a:t>
            </a:r>
            <a:r>
              <a:rPr lang="zh-CN" altLang="zh-CN" dirty="0" smtClean="0"/>
              <a:t>党”</a:t>
            </a:r>
            <a:endParaRPr lang="en-US" altLang="zh-CN" dirty="0" smtClean="0"/>
          </a:p>
          <a:p>
            <a:r>
              <a:rPr lang="zh-CN" altLang="en-US" dirty="0" smtClean="0"/>
              <a:t>“君子成人之美”，“君子</a:t>
            </a:r>
            <a:r>
              <a:rPr lang="zh-CN" altLang="en-US" dirty="0"/>
              <a:t>以文会友，以友辅</a:t>
            </a:r>
            <a:r>
              <a:rPr lang="zh-CN" altLang="en-US" dirty="0" smtClean="0"/>
              <a:t>仁”</a:t>
            </a:r>
            <a:endParaRPr lang="en-US" altLang="zh-CN" dirty="0" smtClean="0"/>
          </a:p>
          <a:p>
            <a:r>
              <a:rPr lang="zh-CN" altLang="en-US" dirty="0" smtClean="0"/>
              <a:t>“君子求诸己”，</a:t>
            </a:r>
            <a:r>
              <a:rPr lang="zh-CN" altLang="zh-CN" dirty="0"/>
              <a:t> “君子有九思：视思明，听思聪，色思温，貌思恭，言思忠，事思敬，疑思温，忿思难，见得思义。</a:t>
            </a:r>
            <a:r>
              <a:rPr lang="en-US" altLang="zh-CN" dirty="0" smtClean="0"/>
              <a:t>”</a:t>
            </a:r>
          </a:p>
          <a:p>
            <a:r>
              <a:rPr lang="en-US" altLang="zh-CN" dirty="0"/>
              <a:t>“</a:t>
            </a:r>
            <a:r>
              <a:rPr lang="zh-CN" altLang="en-US" dirty="0"/>
              <a:t>敏于事而慎于</a:t>
            </a:r>
            <a:r>
              <a:rPr lang="zh-CN" altLang="en-US" dirty="0" smtClean="0"/>
              <a:t>言”</a:t>
            </a:r>
            <a:r>
              <a:rPr lang="en-US" altLang="zh-CN" dirty="0"/>
              <a:t>“</a:t>
            </a:r>
            <a:r>
              <a:rPr lang="zh-CN" altLang="en-US" dirty="0"/>
              <a:t>君子欲讷于言而敏</a:t>
            </a:r>
            <a:r>
              <a:rPr lang="zh-CN" altLang="en-US" dirty="0" smtClean="0"/>
              <a:t>于行”</a:t>
            </a:r>
            <a:endParaRPr lang="en-US" altLang="zh-CN" dirty="0" smtClean="0"/>
          </a:p>
          <a:p>
            <a:r>
              <a:rPr lang="zh-CN" altLang="zh-CN" dirty="0" smtClean="0"/>
              <a:t>“君子坦荡荡” </a:t>
            </a:r>
            <a:r>
              <a:rPr lang="zh-CN" altLang="zh-CN" dirty="0"/>
              <a:t>“君子不忧不惧</a:t>
            </a:r>
            <a:r>
              <a:rPr lang="zh-CN" altLang="zh-CN" dirty="0" smtClean="0"/>
              <a:t>”</a:t>
            </a:r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931925" y="124407"/>
            <a:ext cx="10974823" cy="699594"/>
          </a:xfrm>
        </p:spPr>
        <p:txBody>
          <a:bodyPr>
            <a:normAutofit/>
          </a:bodyPr>
          <a:lstStyle/>
          <a:p>
            <a:r>
              <a:rPr lang="zh-CN" altLang="en-US" sz="4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君子日常生活中应具备怎样的修养？</a:t>
            </a:r>
            <a:endParaRPr lang="zh-CN" altLang="en-US" sz="44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8230275" y="890281"/>
            <a:ext cx="2225070" cy="732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3200" b="1" dirty="0" smtClean="0">
                <a:latin typeface="Arial" panose="020B0604020202020204" pitchFamily="34" charset="0"/>
                <a:ea typeface="微软雅黑" panose="020B0503020204020204" pitchFamily="34" charset="-122"/>
              </a:rPr>
              <a:t>急公好义</a:t>
            </a:r>
            <a:endParaRPr lang="zh-CN" altLang="en-US" sz="32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789986" y="1435365"/>
            <a:ext cx="1005403" cy="6692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3200" b="1" dirty="0" smtClean="0">
                <a:latin typeface="Arial" panose="020B0604020202020204" pitchFamily="34" charset="0"/>
                <a:ea typeface="微软雅黑" panose="020B0503020204020204" pitchFamily="34" charset="-122"/>
              </a:rPr>
              <a:t>好学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6789986" y="2105901"/>
            <a:ext cx="1005403" cy="6692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3200" b="1" dirty="0" smtClean="0">
                <a:latin typeface="Arial" panose="020B0604020202020204" pitchFamily="34" charset="0"/>
                <a:ea typeface="微软雅黑" panose="020B0503020204020204" pitchFamily="34" charset="-122"/>
              </a:rPr>
              <a:t>立志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7453431" y="2613108"/>
            <a:ext cx="3416320" cy="11573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800" b="1" dirty="0" smtClean="0">
                <a:latin typeface="Arial" panose="020B0604020202020204" pitchFamily="34" charset="0"/>
                <a:ea typeface="微软雅黑" panose="020B0503020204020204" pitchFamily="34" charset="-122"/>
              </a:rPr>
              <a:t>团结他人，不计私利</a:t>
            </a:r>
            <a:endParaRPr lang="en-US" altLang="zh-CN" sz="2800" b="1" dirty="0" smtClean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800" b="1" dirty="0" smtClean="0">
                <a:latin typeface="Arial" panose="020B0604020202020204" pitchFamily="34" charset="0"/>
                <a:ea typeface="微软雅黑" panose="020B0503020204020204" pitchFamily="34" charset="-122"/>
              </a:rPr>
              <a:t>互相勉励扶持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9161591" y="3958864"/>
            <a:ext cx="1826141" cy="6692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3200" b="1" dirty="0">
                <a:latin typeface="Arial" panose="020B0604020202020204" pitchFamily="34" charset="0"/>
                <a:ea typeface="微软雅黑" panose="020B0503020204020204" pitchFamily="34" charset="-122"/>
              </a:rPr>
              <a:t>自省</a:t>
            </a:r>
            <a:r>
              <a:rPr lang="zh-CN" altLang="en-US" sz="3200" b="1" dirty="0" smtClean="0">
                <a:latin typeface="Arial" panose="020B0604020202020204" pitchFamily="34" charset="0"/>
                <a:ea typeface="微软雅黑" panose="020B0503020204020204" pitchFamily="34" charset="-122"/>
              </a:rPr>
              <a:t>反思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7039025" y="4863877"/>
            <a:ext cx="3416320" cy="5972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800" b="1" dirty="0" smtClean="0">
                <a:latin typeface="Arial" panose="020B0604020202020204" pitchFamily="34" charset="0"/>
                <a:ea typeface="微软雅黑" panose="020B0503020204020204" pitchFamily="34" charset="-122"/>
              </a:rPr>
              <a:t>说话谨慎、谦虚诚实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7109277" y="5461092"/>
            <a:ext cx="1620957" cy="5972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800" b="1" dirty="0" smtClean="0">
                <a:latin typeface="Arial" panose="020B0604020202020204" pitchFamily="34" charset="0"/>
                <a:ea typeface="微软雅黑" panose="020B0503020204020204" pitchFamily="34" charset="-122"/>
              </a:rPr>
              <a:t>胸怀坦荡</a:t>
            </a:r>
          </a:p>
        </p:txBody>
      </p:sp>
    </p:spTree>
    <p:extLst>
      <p:ext uri="{BB962C8B-B14F-4D97-AF65-F5344CB8AC3E}">
        <p14:creationId xmlns:p14="http://schemas.microsoft.com/office/powerpoint/2010/main" val="1766952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0658" y="1368298"/>
            <a:ext cx="8747185" cy="5798272"/>
          </a:xfrm>
        </p:spPr>
        <p:txBody>
          <a:bodyPr>
            <a:normAutofit/>
          </a:bodyPr>
          <a:lstStyle/>
          <a:p>
            <a:r>
              <a:rPr lang="en-US" altLang="zh-CN" dirty="0"/>
              <a:t>“</a:t>
            </a:r>
            <a:r>
              <a:rPr lang="zh-CN" altLang="zh-CN" dirty="0"/>
              <a:t>君子博学于文，约之以礼，亦可以弗畔矣夫。</a:t>
            </a:r>
            <a:r>
              <a:rPr lang="en-US" altLang="zh-CN" dirty="0" smtClean="0"/>
              <a:t>”“</a:t>
            </a:r>
            <a:r>
              <a:rPr lang="zh-CN" altLang="zh-CN" dirty="0"/>
              <a:t>恭而无礼则劳；慎而无礼则葸；勇而无礼则乱；直而无礼则绞。</a:t>
            </a:r>
            <a:r>
              <a:rPr lang="zh-CN" altLang="en-US" dirty="0"/>
              <a:t>”</a:t>
            </a:r>
            <a:endParaRPr lang="en-US" altLang="zh-CN" dirty="0"/>
          </a:p>
          <a:p>
            <a:r>
              <a:rPr lang="zh-CN" altLang="en-US" dirty="0"/>
              <a:t>“其事上也敬”</a:t>
            </a:r>
            <a:endParaRPr lang="en-US" altLang="zh-CN" dirty="0"/>
          </a:p>
          <a:p>
            <a:r>
              <a:rPr lang="zh-CN" altLang="en-US" dirty="0" smtClean="0"/>
              <a:t>“其养民也惠，其使民也义”“君子学道则爱人”“君子惠而不费，劳而不怨”</a:t>
            </a:r>
            <a:endParaRPr lang="en-US" altLang="zh-CN" dirty="0" smtClean="0"/>
          </a:p>
          <a:p>
            <a:r>
              <a:rPr lang="zh-CN" altLang="en-US" dirty="0" smtClean="0"/>
              <a:t>“邦有道，则仕；邦无道，则可卷而怀之”</a:t>
            </a:r>
            <a:endParaRPr lang="en-US" altLang="zh-CN" dirty="0" smtClean="0"/>
          </a:p>
          <a:p>
            <a:r>
              <a:rPr lang="zh-CN" altLang="en-US" dirty="0" smtClean="0"/>
              <a:t>“泰而不骄，威而不猛”“其行己也恭”</a:t>
            </a:r>
            <a:endParaRPr lang="en-US" altLang="zh-CN" dirty="0" smtClean="0"/>
          </a:p>
          <a:p>
            <a:r>
              <a:rPr lang="zh-CN" altLang="zh-CN" dirty="0"/>
              <a:t>“君子固穷”</a:t>
            </a:r>
            <a:r>
              <a:rPr lang="zh-CN" altLang="en-US" dirty="0"/>
              <a:t>“</a:t>
            </a:r>
            <a:r>
              <a:rPr lang="zh-CN" altLang="zh-CN" dirty="0"/>
              <a:t>君子有三戒</a:t>
            </a:r>
            <a:r>
              <a:rPr lang="zh-CN" altLang="en-US" dirty="0"/>
              <a:t>”“君子有三畏”</a:t>
            </a:r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4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君子日常生活中应具备怎样的修养？</a:t>
            </a:r>
            <a:endParaRPr lang="zh-CN" altLang="en-US" sz="44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9098695" y="1272777"/>
            <a:ext cx="1345721" cy="665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3200" b="1" dirty="0" smtClean="0">
                <a:latin typeface="Arial" panose="020B0604020202020204" pitchFamily="34" charset="0"/>
                <a:ea typeface="微软雅黑" panose="020B0503020204020204" pitchFamily="34" charset="-122"/>
              </a:rPr>
              <a:t>尊礼</a:t>
            </a:r>
            <a:endParaRPr lang="zh-CN" altLang="en-US" sz="32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752440" y="2206140"/>
            <a:ext cx="2236510" cy="6692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3200" b="1" dirty="0" smtClean="0">
                <a:latin typeface="Arial" panose="020B0604020202020204" pitchFamily="34" charset="0"/>
                <a:ea typeface="微软雅黑" panose="020B0503020204020204" pitchFamily="34" charset="-122"/>
              </a:rPr>
              <a:t>对国君负责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9098695" y="2919655"/>
            <a:ext cx="1826141" cy="6692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3200" b="1" dirty="0" smtClean="0">
                <a:latin typeface="Arial" panose="020B0604020202020204" pitchFamily="34" charset="0"/>
                <a:ea typeface="微软雅黑" panose="020B0503020204020204" pitchFamily="34" charset="-122"/>
              </a:rPr>
              <a:t>爱人惠民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7806168" y="3844645"/>
            <a:ext cx="1620957" cy="5972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800" b="1" dirty="0" smtClean="0">
                <a:latin typeface="Arial" panose="020B0604020202020204" pitchFamily="34" charset="0"/>
                <a:ea typeface="微软雅黑" panose="020B0503020204020204" pitchFamily="34" charset="-122"/>
              </a:rPr>
              <a:t>洁身自好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7752440" y="4454556"/>
            <a:ext cx="1620957" cy="5972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800" b="1" dirty="0" smtClean="0">
                <a:latin typeface="Arial" panose="020B0604020202020204" pitchFamily="34" charset="0"/>
                <a:ea typeface="微软雅黑" panose="020B0503020204020204" pitchFamily="34" charset="-122"/>
              </a:rPr>
              <a:t>仪态恭敬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7570071" y="5084836"/>
            <a:ext cx="3057247" cy="6524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800" b="1" dirty="0" smtClean="0">
                <a:latin typeface="Arial" panose="020B0604020202020204" pitchFamily="34" charset="0"/>
                <a:ea typeface="微软雅黑" panose="020B0503020204020204" pitchFamily="34" charset="-122"/>
              </a:rPr>
              <a:t>克己自律，有底线</a:t>
            </a:r>
          </a:p>
        </p:txBody>
      </p:sp>
    </p:spTree>
    <p:extLst>
      <p:ext uri="{BB962C8B-B14F-4D97-AF65-F5344CB8AC3E}">
        <p14:creationId xmlns:p14="http://schemas.microsoft.com/office/powerpoint/2010/main" val="409569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 baseline="0">
                <a:solidFill>
                  <a:schemeClr val="accent2">
                    <a:lumMod val="50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cs typeface="+mj-cs"/>
              </a:defRPr>
            </a:lvl1pPr>
          </a:lstStyle>
          <a:p>
            <a:r>
              <a:rPr lang="zh-CN" altLang="en-US" sz="4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三、如何成为“有德”之“君子”</a:t>
            </a:r>
            <a:r>
              <a:rPr lang="en-US" altLang="zh-CN" sz="4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——</a:t>
            </a:r>
            <a:r>
              <a:rPr lang="zh-CN" altLang="en-US" sz="4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修身</a:t>
            </a:r>
            <a:endParaRPr lang="zh-CN" altLang="en-US" sz="44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7064649" y="4196866"/>
            <a:ext cx="4838506" cy="1625082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400" b="1" dirty="0" smtClean="0">
                <a:solidFill>
                  <a:srgbClr val="FF0000"/>
                </a:solidFill>
              </a:rPr>
              <a:t>内修仁义</a:t>
            </a:r>
            <a:endParaRPr lang="zh-CN" altLang="en-US" sz="4400" b="1" dirty="0" smtClean="0">
              <a:solidFill>
                <a:srgbClr val="FF0000"/>
              </a:solidFill>
            </a:endParaRPr>
          </a:p>
          <a:p>
            <a:pPr algn="ctr"/>
            <a:r>
              <a:rPr lang="zh-CN" altLang="en-US" sz="2400" b="1" dirty="0" smtClean="0">
                <a:solidFill>
                  <a:srgbClr val="FF0000"/>
                </a:solidFill>
              </a:rPr>
              <a:t>（君子修养的本质内核）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9" name="半闭框 8"/>
          <p:cNvSpPr/>
          <p:nvPr/>
        </p:nvSpPr>
        <p:spPr>
          <a:xfrm>
            <a:off x="2333831" y="5275639"/>
            <a:ext cx="2718760" cy="1578637"/>
          </a:xfrm>
          <a:prstGeom prst="halfFram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0" name="半闭框 9"/>
          <p:cNvSpPr/>
          <p:nvPr/>
        </p:nvSpPr>
        <p:spPr>
          <a:xfrm>
            <a:off x="4481727" y="4069373"/>
            <a:ext cx="2845279" cy="1518248"/>
          </a:xfrm>
          <a:prstGeom prst="halfFram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1" name="半闭框 10"/>
          <p:cNvSpPr/>
          <p:nvPr/>
        </p:nvSpPr>
        <p:spPr>
          <a:xfrm>
            <a:off x="6790526" y="2825547"/>
            <a:ext cx="2798195" cy="1518248"/>
          </a:xfrm>
          <a:prstGeom prst="halfFram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4" name="直接箭头连接符 13"/>
          <p:cNvCxnSpPr/>
          <p:nvPr/>
        </p:nvCxnSpPr>
        <p:spPr>
          <a:xfrm flipV="1">
            <a:off x="1545306" y="1961060"/>
            <a:ext cx="5831456" cy="3579961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笑脸 17"/>
          <p:cNvSpPr/>
          <p:nvPr/>
        </p:nvSpPr>
        <p:spPr>
          <a:xfrm>
            <a:off x="7413036" y="1303762"/>
            <a:ext cx="1394891" cy="1311488"/>
          </a:xfrm>
          <a:prstGeom prst="smileyFac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4400" b="1" dirty="0">
              <a:solidFill>
                <a:srgbClr val="FF0000"/>
              </a:solidFill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9935451" y="852017"/>
            <a:ext cx="1297011" cy="177279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安百姓</a:t>
            </a:r>
            <a:endParaRPr lang="en-US" altLang="zh-CN" sz="2800" b="1" dirty="0" smtClean="0">
              <a:solidFill>
                <a:srgbClr val="FF0000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安人</a:t>
            </a:r>
            <a:endParaRPr lang="en-US" altLang="zh-CN" sz="2800" b="1" dirty="0" smtClean="0">
              <a:solidFill>
                <a:srgbClr val="FF0000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修己</a:t>
            </a:r>
            <a:endParaRPr lang="zh-CN" altLang="en-US" sz="2800" b="1" dirty="0" smtClean="0">
              <a:solidFill>
                <a:srgbClr val="FF0000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 rot="19671424">
            <a:off x="1644249" y="3574023"/>
            <a:ext cx="1826141" cy="66928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3200" dirty="0" smtClean="0">
                <a:latin typeface="Arial" panose="020B0604020202020204" pitchFamily="34" charset="0"/>
                <a:ea typeface="微软雅黑" panose="020B0503020204020204" pitchFamily="34" charset="-122"/>
              </a:rPr>
              <a:t>博学内省</a:t>
            </a:r>
          </a:p>
        </p:txBody>
      </p:sp>
      <p:sp>
        <p:nvSpPr>
          <p:cNvPr id="21" name="文本框 20"/>
          <p:cNvSpPr txBox="1"/>
          <p:nvPr/>
        </p:nvSpPr>
        <p:spPr>
          <a:xfrm rot="19629107">
            <a:off x="4139521" y="2053885"/>
            <a:ext cx="1826141" cy="66928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3200" dirty="0" smtClean="0">
                <a:latin typeface="Arial" panose="020B0604020202020204" pitchFamily="34" charset="0"/>
                <a:ea typeface="微软雅黑" panose="020B0503020204020204" pitchFamily="34" charset="-122"/>
              </a:rPr>
              <a:t>进德修业</a:t>
            </a:r>
          </a:p>
        </p:txBody>
      </p:sp>
      <p:sp>
        <p:nvSpPr>
          <p:cNvPr id="23" name="椭圆 22"/>
          <p:cNvSpPr/>
          <p:nvPr/>
        </p:nvSpPr>
        <p:spPr>
          <a:xfrm>
            <a:off x="-18451" y="1283692"/>
            <a:ext cx="4391782" cy="1504002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600" b="1" dirty="0" smtClean="0">
                <a:solidFill>
                  <a:srgbClr val="FF0000"/>
                </a:solidFill>
              </a:rPr>
              <a:t>外循礼仪</a:t>
            </a:r>
            <a:endParaRPr lang="en-US" altLang="zh-CN" sz="3600" b="1" dirty="0" smtClean="0">
              <a:solidFill>
                <a:srgbClr val="FF0000"/>
              </a:solidFill>
            </a:endParaRPr>
          </a:p>
          <a:p>
            <a:pPr algn="ctr"/>
            <a:r>
              <a:rPr lang="zh-CN" altLang="en-US" sz="2400" b="1" dirty="0" smtClean="0">
                <a:solidFill>
                  <a:srgbClr val="FF0000"/>
                </a:solidFill>
              </a:rPr>
              <a:t>（</a:t>
            </a:r>
            <a:r>
              <a:rPr lang="zh-CN" altLang="en-US" sz="2400" b="1" dirty="0">
                <a:solidFill>
                  <a:srgbClr val="FF0000"/>
                </a:solidFill>
              </a:rPr>
              <a:t>接人待</a:t>
            </a:r>
            <a:r>
              <a:rPr lang="zh-CN" altLang="en-US" sz="2400" b="1" dirty="0" smtClean="0">
                <a:solidFill>
                  <a:srgbClr val="FF0000"/>
                </a:solidFill>
              </a:rPr>
              <a:t>物处事态度言行仪态</a:t>
            </a:r>
            <a:r>
              <a:rPr lang="zh-CN" altLang="en-US" sz="2400" b="1" dirty="0" smtClean="0">
                <a:solidFill>
                  <a:srgbClr val="FF0000"/>
                </a:solidFill>
              </a:rPr>
              <a:t>）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 rot="19726932">
            <a:off x="2341552" y="4265603"/>
            <a:ext cx="4852610" cy="65248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800" b="1" dirty="0" smtClean="0">
                <a:latin typeface="Arial" panose="020B0604020202020204" pitchFamily="34" charset="0"/>
                <a:ea typeface="微软雅黑" panose="020B0503020204020204" pitchFamily="34" charset="-122"/>
              </a:rPr>
              <a:t>重视自身修养，提升修养境界</a:t>
            </a:r>
            <a:endParaRPr lang="zh-CN" altLang="en-US" sz="2800" b="1" dirty="0" smtClean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233820" y="1347394"/>
            <a:ext cx="1864559" cy="15727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000" b="1" dirty="0" smtClean="0">
                <a:solidFill>
                  <a:srgbClr val="FF0000"/>
                </a:solidFill>
              </a:rPr>
              <a:t>仁者不忧</a:t>
            </a:r>
            <a:endParaRPr lang="en-US" altLang="zh-CN" sz="2000" b="1" dirty="0" smtClean="0">
              <a:solidFill>
                <a:srgbClr val="FF0000"/>
              </a:solidFill>
            </a:endParaRPr>
          </a:p>
          <a:p>
            <a:pPr algn="ctr">
              <a:lnSpc>
                <a:spcPct val="130000"/>
              </a:lnSpc>
            </a:pPr>
            <a:r>
              <a:rPr lang="zh-CN" altLang="en-US" sz="2000" b="1" dirty="0">
                <a:solidFill>
                  <a:srgbClr val="FF0000"/>
                </a:solidFill>
              </a:rPr>
              <a:t>知者</a:t>
            </a:r>
            <a:r>
              <a:rPr lang="zh-CN" altLang="en-US" sz="2000" b="1" dirty="0" smtClean="0">
                <a:solidFill>
                  <a:srgbClr val="FF0000"/>
                </a:solidFill>
              </a:rPr>
              <a:t>不惑</a:t>
            </a:r>
            <a:endParaRPr lang="en-US" altLang="zh-CN" sz="2000" b="1" dirty="0" smtClean="0">
              <a:solidFill>
                <a:srgbClr val="FF0000"/>
              </a:solidFill>
            </a:endParaRPr>
          </a:p>
          <a:p>
            <a:pPr algn="ctr">
              <a:lnSpc>
                <a:spcPct val="130000"/>
              </a:lnSpc>
            </a:pPr>
            <a:r>
              <a:rPr lang="zh-CN" altLang="en-US" sz="2000" b="1" dirty="0">
                <a:solidFill>
                  <a:srgbClr val="FF0000"/>
                </a:solidFill>
              </a:rPr>
              <a:t>勇者不惧</a:t>
            </a:r>
          </a:p>
          <a:p>
            <a:pPr>
              <a:lnSpc>
                <a:spcPct val="130000"/>
              </a:lnSpc>
            </a:pPr>
            <a:endParaRPr lang="zh-CN" altLang="en-US" sz="1400" dirty="0" smtClean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cxnSp>
        <p:nvCxnSpPr>
          <p:cNvPr id="7" name="直接连接符 6"/>
          <p:cNvCxnSpPr/>
          <p:nvPr/>
        </p:nvCxnSpPr>
        <p:spPr>
          <a:xfrm flipV="1">
            <a:off x="8951292" y="1176169"/>
            <a:ext cx="777368" cy="42904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 flipV="1">
            <a:off x="8977796" y="1712813"/>
            <a:ext cx="750864" cy="1555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文本框 24"/>
          <p:cNvSpPr txBox="1"/>
          <p:nvPr/>
        </p:nvSpPr>
        <p:spPr>
          <a:xfrm>
            <a:off x="583900" y="5387030"/>
            <a:ext cx="646331" cy="74135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3600" dirty="0" smtClean="0">
                <a:latin typeface="Arial" panose="020B0604020202020204" pitchFamily="34" charset="0"/>
                <a:ea typeface="微软雅黑" panose="020B0503020204020204" pitchFamily="34" charset="-122"/>
              </a:rPr>
              <a:t>志</a:t>
            </a:r>
            <a:endParaRPr lang="zh-CN" altLang="en-US" sz="3600" dirty="0" smtClean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cxnSp>
        <p:nvCxnSpPr>
          <p:cNvPr id="27" name="直接连接符 26"/>
          <p:cNvCxnSpPr/>
          <p:nvPr/>
        </p:nvCxnSpPr>
        <p:spPr>
          <a:xfrm>
            <a:off x="8923994" y="1813775"/>
            <a:ext cx="804666" cy="44853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文本框 30"/>
          <p:cNvSpPr txBox="1"/>
          <p:nvPr/>
        </p:nvSpPr>
        <p:spPr>
          <a:xfrm>
            <a:off x="7555361" y="668175"/>
            <a:ext cx="1523430" cy="11726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40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君子</a:t>
            </a:r>
            <a:endParaRPr lang="en-US" altLang="zh-CN" sz="40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30000"/>
              </a:lnSpc>
            </a:pPr>
            <a:endParaRPr lang="zh-CN" altLang="en-US" sz="1400" dirty="0" smtClean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7" name="弧形 36"/>
          <p:cNvSpPr/>
          <p:nvPr/>
        </p:nvSpPr>
        <p:spPr>
          <a:xfrm rot="8591146">
            <a:off x="7699685" y="1381674"/>
            <a:ext cx="880682" cy="851529"/>
          </a:xfrm>
          <a:prstGeom prst="arc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6170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9" grpId="0" animBg="1"/>
      <p:bldP spid="20" grpId="0" animBg="1"/>
      <p:bldP spid="21" grpId="0" animBg="1"/>
      <p:bldP spid="23" grpId="0" animBg="1"/>
      <p:bldP spid="2" grpId="0" animBg="1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08317" y="1370981"/>
            <a:ext cx="11835442" cy="5279985"/>
          </a:xfrm>
        </p:spPr>
        <p:txBody>
          <a:bodyPr/>
          <a:lstStyle/>
          <a:p>
            <a:r>
              <a:rPr lang="en-US" altLang="zh-CN" sz="3600" dirty="0" smtClean="0"/>
              <a:t>14.42 </a:t>
            </a:r>
            <a:r>
              <a:rPr lang="zh-CN" altLang="en-US" sz="3600" dirty="0" smtClean="0"/>
              <a:t>子</a:t>
            </a:r>
            <a:r>
              <a:rPr lang="zh-CN" altLang="en-US" sz="3600" dirty="0"/>
              <a:t>路问君子。</a:t>
            </a:r>
            <a:r>
              <a:rPr lang="zh-CN" altLang="en-US" sz="3600" dirty="0" smtClean="0"/>
              <a:t>子曰</a:t>
            </a:r>
            <a:r>
              <a:rPr lang="en-US" altLang="zh-CN" sz="3600" dirty="0" smtClean="0"/>
              <a:t>:“</a:t>
            </a:r>
            <a:r>
              <a:rPr lang="zh-CN" altLang="en-US" sz="3600" dirty="0">
                <a:solidFill>
                  <a:srgbClr val="FF0000"/>
                </a:solidFill>
              </a:rPr>
              <a:t>修己以敬</a:t>
            </a:r>
            <a:r>
              <a:rPr lang="zh-CN" altLang="en-US" sz="3600" dirty="0"/>
              <a:t>。</a:t>
            </a:r>
            <a:r>
              <a:rPr lang="zh-CN" altLang="en-US" sz="3600" dirty="0" smtClean="0"/>
              <a:t>”曰</a:t>
            </a:r>
            <a:r>
              <a:rPr lang="en-US" altLang="zh-CN" sz="3600" dirty="0" smtClean="0"/>
              <a:t>:“</a:t>
            </a:r>
            <a:r>
              <a:rPr lang="zh-CN" altLang="en-US" sz="3600" dirty="0"/>
              <a:t>如斯而已</a:t>
            </a:r>
            <a:r>
              <a:rPr lang="zh-CN" altLang="en-US" sz="3600" dirty="0" smtClean="0"/>
              <a:t>乎？”曰</a:t>
            </a:r>
            <a:r>
              <a:rPr lang="en-US" altLang="zh-CN" sz="3600" dirty="0" smtClean="0"/>
              <a:t>:“</a:t>
            </a:r>
            <a:r>
              <a:rPr lang="zh-CN" altLang="en-US" sz="3600" dirty="0">
                <a:solidFill>
                  <a:srgbClr val="FF0000"/>
                </a:solidFill>
              </a:rPr>
              <a:t>修己以安人</a:t>
            </a:r>
            <a:r>
              <a:rPr lang="zh-CN" altLang="en-US" sz="3600" dirty="0"/>
              <a:t>。”日</a:t>
            </a:r>
            <a:r>
              <a:rPr lang="en-US" altLang="zh-CN" sz="3600" dirty="0"/>
              <a:t>:“</a:t>
            </a:r>
            <a:r>
              <a:rPr lang="zh-CN" altLang="en-US" sz="3600" dirty="0"/>
              <a:t>如斯</a:t>
            </a:r>
            <a:r>
              <a:rPr lang="zh-CN" altLang="en-US" sz="3600" dirty="0" smtClean="0"/>
              <a:t>而已乎</a:t>
            </a:r>
            <a:r>
              <a:rPr lang="en-US" altLang="zh-CN" sz="3600" dirty="0"/>
              <a:t>?”</a:t>
            </a:r>
            <a:r>
              <a:rPr lang="zh-CN" altLang="en-US" sz="3600" dirty="0"/>
              <a:t>日</a:t>
            </a:r>
            <a:r>
              <a:rPr lang="en-US" altLang="zh-CN" sz="3600" dirty="0"/>
              <a:t>:“</a:t>
            </a:r>
            <a:r>
              <a:rPr lang="zh-CN" altLang="en-US" sz="3600" dirty="0">
                <a:solidFill>
                  <a:srgbClr val="FF0000"/>
                </a:solidFill>
              </a:rPr>
              <a:t>修己以安百姓</a:t>
            </a:r>
            <a:r>
              <a:rPr lang="zh-CN" altLang="en-US" sz="3600" dirty="0"/>
              <a:t>。修己以安百姓，尧舜其犹病诸</a:t>
            </a:r>
            <a:r>
              <a:rPr lang="en-US" altLang="zh-CN" sz="3600" dirty="0"/>
              <a:t>!”(《</a:t>
            </a:r>
            <a:r>
              <a:rPr lang="zh-CN" altLang="en-US" sz="3600" dirty="0" smtClean="0"/>
              <a:t>宪问</a:t>
            </a:r>
            <a:r>
              <a:rPr lang="en-US" altLang="zh-CN" sz="3600" dirty="0" smtClean="0"/>
              <a:t>》)</a:t>
            </a:r>
            <a:endParaRPr lang="en-US" altLang="zh-CN" sz="3600" dirty="0"/>
          </a:p>
          <a:p>
            <a:r>
              <a:rPr lang="zh-CN" altLang="en-US" b="0" dirty="0" smtClean="0"/>
              <a:t>子路问怎样才能算是一个君子。孔子说：“</a:t>
            </a:r>
            <a:r>
              <a:rPr lang="zh-CN" altLang="en-US" b="0" dirty="0" smtClean="0">
                <a:solidFill>
                  <a:srgbClr val="FF0000"/>
                </a:solidFill>
              </a:rPr>
              <a:t>修养自己而做到严肃认真。</a:t>
            </a:r>
            <a:r>
              <a:rPr lang="zh-CN" altLang="en-US" b="0" dirty="0" smtClean="0"/>
              <a:t>”</a:t>
            </a:r>
            <a:endParaRPr lang="en-US" altLang="zh-CN" b="0" dirty="0" smtClean="0"/>
          </a:p>
          <a:p>
            <a:r>
              <a:rPr lang="zh-CN" altLang="en-US" b="0" dirty="0"/>
              <a:t>子</a:t>
            </a:r>
            <a:r>
              <a:rPr lang="zh-CN" altLang="en-US" b="0" dirty="0" smtClean="0"/>
              <a:t>路道，“这样就够了吗？”孔子说：“</a:t>
            </a:r>
            <a:r>
              <a:rPr lang="zh-CN" altLang="en-US" b="0" dirty="0" smtClean="0">
                <a:solidFill>
                  <a:srgbClr val="FF0000"/>
                </a:solidFill>
              </a:rPr>
              <a:t>修养自己而使上层人物安乐。</a:t>
            </a:r>
            <a:r>
              <a:rPr lang="zh-CN" altLang="en-US" b="0" dirty="0" smtClean="0"/>
              <a:t>”</a:t>
            </a:r>
            <a:endParaRPr lang="en-US" altLang="zh-CN" b="0" dirty="0" smtClean="0"/>
          </a:p>
          <a:p>
            <a:r>
              <a:rPr lang="zh-CN" altLang="en-US" b="0" dirty="0" smtClean="0"/>
              <a:t>子路又说：“这样就够了吗？”孔子说：“</a:t>
            </a:r>
            <a:r>
              <a:rPr lang="zh-CN" altLang="en-US" b="0" dirty="0" smtClean="0">
                <a:solidFill>
                  <a:srgbClr val="FF0000"/>
                </a:solidFill>
              </a:rPr>
              <a:t>修养自己而使所有老百姓安乐</a:t>
            </a:r>
            <a:r>
              <a:rPr lang="zh-CN" altLang="en-US" b="0" dirty="0" smtClean="0"/>
              <a:t>。修养自己而使所有老百姓安乐，尧舜大概还没有完全做到呢！”</a:t>
            </a:r>
            <a:endParaRPr lang="zh-CN" altLang="en-US" b="0" dirty="0"/>
          </a:p>
        </p:txBody>
      </p:sp>
    </p:spTree>
    <p:extLst>
      <p:ext uri="{BB962C8B-B14F-4D97-AF65-F5344CB8AC3E}">
        <p14:creationId xmlns:p14="http://schemas.microsoft.com/office/powerpoint/2010/main" val="1872996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589343" y="1184203"/>
            <a:ext cx="7073389" cy="5279985"/>
          </a:xfrm>
        </p:spPr>
        <p:txBody>
          <a:bodyPr>
            <a:normAutofit/>
          </a:bodyPr>
          <a:lstStyle/>
          <a:p>
            <a:r>
              <a:rPr lang="zh-CN" altLang="en-US" sz="3200" dirty="0" smtClean="0"/>
              <a:t>外</a:t>
            </a:r>
            <a:r>
              <a:rPr lang="zh-CN" altLang="en-US" sz="3200" dirty="0" smtClean="0">
                <a:solidFill>
                  <a:srgbClr val="FF0000"/>
                </a:solidFill>
              </a:rPr>
              <a:t>循礼</a:t>
            </a:r>
            <a:r>
              <a:rPr lang="en-US" altLang="zh-CN" sz="3200" dirty="0" smtClean="0"/>
              <a:t>——</a:t>
            </a:r>
            <a:r>
              <a:rPr lang="zh-CN" altLang="en-US" sz="3200" dirty="0" smtClean="0"/>
              <a:t>礼制、礼仪、礼节</a:t>
            </a:r>
            <a:endParaRPr lang="en-US" altLang="zh-CN" sz="3200" dirty="0" smtClean="0"/>
          </a:p>
          <a:p>
            <a:endParaRPr lang="en-US" altLang="zh-CN" sz="3200" dirty="0"/>
          </a:p>
          <a:p>
            <a:endParaRPr lang="en-US" altLang="zh-CN" sz="3200" dirty="0"/>
          </a:p>
          <a:p>
            <a:endParaRPr lang="en-US" altLang="zh-CN" sz="3200" dirty="0" smtClean="0"/>
          </a:p>
          <a:p>
            <a:endParaRPr lang="en-US" altLang="zh-CN" sz="3200" dirty="0"/>
          </a:p>
          <a:p>
            <a:r>
              <a:rPr lang="zh-CN" altLang="en-US" sz="3200" dirty="0" smtClean="0"/>
              <a:t>内</a:t>
            </a:r>
            <a:r>
              <a:rPr lang="zh-CN" altLang="en-US" sz="3200" dirty="0" smtClean="0">
                <a:solidFill>
                  <a:srgbClr val="FF0000"/>
                </a:solidFill>
              </a:rPr>
              <a:t>修仁</a:t>
            </a:r>
            <a:r>
              <a:rPr lang="en-US" altLang="zh-CN" sz="3200" dirty="0" smtClean="0"/>
              <a:t>——</a:t>
            </a:r>
            <a:r>
              <a:rPr lang="zh-CN" altLang="en-US" sz="3200" dirty="0"/>
              <a:t>仁义、</a:t>
            </a:r>
            <a:r>
              <a:rPr lang="zh-CN" altLang="en-US" sz="3200" dirty="0" smtClean="0"/>
              <a:t>仁德、仁爱</a:t>
            </a:r>
            <a:endParaRPr lang="zh-CN" altLang="en-US" sz="3200" dirty="0"/>
          </a:p>
        </p:txBody>
      </p:sp>
      <p:sp>
        <p:nvSpPr>
          <p:cNvPr id="4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4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三、如何成为“有德”之“君子”</a:t>
            </a:r>
            <a:r>
              <a:rPr lang="en-US" altLang="zh-CN" sz="4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——</a:t>
            </a:r>
            <a:r>
              <a:rPr lang="zh-CN" altLang="en-US" sz="4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仁礼</a:t>
            </a:r>
            <a:endParaRPr lang="zh-CN" altLang="en-US" sz="44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cxnSp>
        <p:nvCxnSpPr>
          <p:cNvPr id="7" name="直接箭头连接符 6"/>
          <p:cNvCxnSpPr/>
          <p:nvPr/>
        </p:nvCxnSpPr>
        <p:spPr>
          <a:xfrm flipV="1">
            <a:off x="2720353" y="1811548"/>
            <a:ext cx="1188697" cy="1187147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下箭头 9"/>
          <p:cNvSpPr/>
          <p:nvPr/>
        </p:nvSpPr>
        <p:spPr>
          <a:xfrm rot="10800000">
            <a:off x="5203875" y="2052993"/>
            <a:ext cx="1086929" cy="1891402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887553" y="2998695"/>
            <a:ext cx="2031325" cy="8125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3600" dirty="0" smtClean="0">
                <a:latin typeface="Arial" panose="020B0604020202020204" pitchFamily="34" charset="0"/>
                <a:ea typeface="微软雅黑" panose="020B0503020204020204" pitchFamily="34" charset="-122"/>
              </a:rPr>
              <a:t>学而时习</a:t>
            </a:r>
          </a:p>
        </p:txBody>
      </p:sp>
      <p:cxnSp>
        <p:nvCxnSpPr>
          <p:cNvPr id="17" name="直接箭头连接符 16"/>
          <p:cNvCxnSpPr/>
          <p:nvPr/>
        </p:nvCxnSpPr>
        <p:spPr>
          <a:xfrm>
            <a:off x="2796612" y="3721649"/>
            <a:ext cx="1112438" cy="950631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本框 19"/>
          <p:cNvSpPr txBox="1"/>
          <p:nvPr/>
        </p:nvSpPr>
        <p:spPr>
          <a:xfrm>
            <a:off x="8393112" y="2916634"/>
            <a:ext cx="2031325" cy="7413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3600" dirty="0" smtClean="0">
                <a:latin typeface="Arial" panose="020B0604020202020204" pitchFamily="34" charset="0"/>
                <a:ea typeface="微软雅黑" panose="020B0503020204020204" pitchFamily="34" charset="-122"/>
              </a:rPr>
              <a:t>为政以德</a:t>
            </a:r>
          </a:p>
        </p:txBody>
      </p:sp>
      <p:cxnSp>
        <p:nvCxnSpPr>
          <p:cNvPr id="21" name="直接箭头连接符 20"/>
          <p:cNvCxnSpPr/>
          <p:nvPr/>
        </p:nvCxnSpPr>
        <p:spPr>
          <a:xfrm>
            <a:off x="7783429" y="1804629"/>
            <a:ext cx="1046835" cy="1111999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箭头连接符 25"/>
          <p:cNvCxnSpPr/>
          <p:nvPr/>
        </p:nvCxnSpPr>
        <p:spPr>
          <a:xfrm flipV="1">
            <a:off x="7992594" y="3596536"/>
            <a:ext cx="961625" cy="1075745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文本框 28"/>
          <p:cNvSpPr txBox="1"/>
          <p:nvPr/>
        </p:nvSpPr>
        <p:spPr>
          <a:xfrm>
            <a:off x="4765480" y="2555881"/>
            <a:ext cx="2441694" cy="88562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4400" dirty="0" smtClean="0">
                <a:latin typeface="Arial" panose="020B0604020202020204" pitchFamily="34" charset="0"/>
                <a:ea typeface="微软雅黑" panose="020B0503020204020204" pitchFamily="34" charset="-122"/>
              </a:rPr>
              <a:t>以仁入礼</a:t>
            </a:r>
          </a:p>
        </p:txBody>
      </p:sp>
    </p:spTree>
    <p:extLst>
      <p:ext uri="{BB962C8B-B14F-4D97-AF65-F5344CB8AC3E}">
        <p14:creationId xmlns:p14="http://schemas.microsoft.com/office/powerpoint/2010/main" val="3465572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8627" y="-467745"/>
            <a:ext cx="10974823" cy="1278632"/>
          </a:xfrm>
        </p:spPr>
        <p:txBody>
          <a:bodyPr>
            <a:normAutofit/>
          </a:bodyPr>
          <a:lstStyle/>
          <a:p>
            <a:r>
              <a:rPr lang="zh-CN" altLang="en-US" sz="4400" dirty="0">
                <a:latin typeface="宋体" panose="02010600030101010101" pitchFamily="2" charset="-122"/>
                <a:ea typeface="宋体" panose="02010600030101010101" pitchFamily="2" charset="-122"/>
              </a:rPr>
              <a:t>四、孔子“君子”理论之</a:t>
            </a:r>
            <a:r>
              <a:rPr lang="zh-CN" altLang="en-US" sz="4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影响</a:t>
            </a:r>
            <a:endParaRPr lang="zh-CN" altLang="en-US" sz="44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810886"/>
            <a:ext cx="12094234" cy="5796947"/>
          </a:xfrm>
        </p:spPr>
        <p:txBody>
          <a:bodyPr>
            <a:noAutofit/>
          </a:bodyPr>
          <a:lstStyle/>
          <a:p>
            <a:r>
              <a:rPr lang="zh-CN" altLang="en-US" sz="2600" dirty="0" smtClean="0">
                <a:latin typeface="宋体" panose="02010600030101010101" pitchFamily="2" charset="-122"/>
                <a:ea typeface="宋体" panose="02010600030101010101" pitchFamily="2" charset="-122"/>
              </a:rPr>
              <a:t>孔子</a:t>
            </a:r>
            <a:r>
              <a:rPr lang="zh-CN" altLang="en-US" sz="2600" dirty="0">
                <a:latin typeface="宋体" panose="02010600030101010101" pitchFamily="2" charset="-122"/>
                <a:ea typeface="宋体" panose="02010600030101010101" pitchFamily="2" charset="-122"/>
              </a:rPr>
              <a:t>所确立</a:t>
            </a:r>
            <a:r>
              <a:rPr lang="zh-CN" altLang="en-US" sz="2600" dirty="0" smtClean="0">
                <a:latin typeface="宋体" panose="02010600030101010101" pitchFamily="2" charset="-122"/>
                <a:ea typeface="宋体" panose="02010600030101010101" pitchFamily="2" charset="-122"/>
              </a:rPr>
              <a:t>的君子理想</a:t>
            </a:r>
            <a:r>
              <a:rPr lang="zh-CN" altLang="en-US" sz="2600" dirty="0">
                <a:latin typeface="宋体" panose="02010600030101010101" pitchFamily="2" charset="-122"/>
                <a:ea typeface="宋体" panose="02010600030101010101" pitchFamily="2" charset="-122"/>
              </a:rPr>
              <a:t>人格</a:t>
            </a:r>
            <a:r>
              <a:rPr lang="zh-CN" altLang="en-US" sz="2600" dirty="0" smtClean="0">
                <a:latin typeface="宋体" panose="02010600030101010101" pitchFamily="2" charset="-122"/>
                <a:ea typeface="宋体" panose="02010600030101010101" pitchFamily="2" charset="-122"/>
              </a:rPr>
              <a:t>规范，</a:t>
            </a:r>
            <a:r>
              <a:rPr lang="zh-CN" altLang="en-US" sz="2600" dirty="0">
                <a:latin typeface="宋体" panose="02010600030101010101" pitchFamily="2" charset="-122"/>
                <a:ea typeface="宋体" panose="02010600030101010101" pitchFamily="2" charset="-122"/>
              </a:rPr>
              <a:t>如果剔除</a:t>
            </a:r>
            <a:r>
              <a:rPr lang="zh-CN" altLang="en-US" sz="2600" dirty="0" smtClean="0">
                <a:latin typeface="宋体" panose="02010600030101010101" pitchFamily="2" charset="-122"/>
                <a:ea typeface="宋体" panose="02010600030101010101" pitchFamily="2" charset="-122"/>
              </a:rPr>
              <a:t>其中反映历史</a:t>
            </a:r>
            <a:r>
              <a:rPr lang="zh-CN" altLang="en-US" sz="2600" dirty="0">
                <a:latin typeface="宋体" panose="02010600030101010101" pitchFamily="2" charset="-122"/>
                <a:ea typeface="宋体" panose="02010600030101010101" pitchFamily="2" charset="-122"/>
              </a:rPr>
              <a:t>、阶级局限的内容</a:t>
            </a:r>
            <a:r>
              <a:rPr lang="zh-CN" altLang="en-US" sz="2600" dirty="0" smtClean="0">
                <a:latin typeface="宋体" panose="02010600030101010101" pitchFamily="2" charset="-122"/>
                <a:ea typeface="宋体" panose="02010600030101010101" pitchFamily="2" charset="-122"/>
              </a:rPr>
              <a:t>，它们</a:t>
            </a:r>
            <a:r>
              <a:rPr lang="zh-CN" altLang="en-US" sz="2600" dirty="0">
                <a:latin typeface="宋体" panose="02010600030101010101" pitchFamily="2" charset="-122"/>
                <a:ea typeface="宋体" panose="02010600030101010101" pitchFamily="2" charset="-122"/>
              </a:rPr>
              <a:t>是具有</a:t>
            </a:r>
            <a:r>
              <a:rPr lang="zh-CN" altLang="en-US" sz="2600" dirty="0" smtClean="0">
                <a:latin typeface="宋体" panose="02010600030101010101" pitchFamily="2" charset="-122"/>
                <a:ea typeface="宋体" panose="02010600030101010101" pitchFamily="2" charset="-122"/>
              </a:rPr>
              <a:t>普遍永恒</a:t>
            </a:r>
            <a:r>
              <a:rPr lang="zh-CN" altLang="en-US" sz="2600" dirty="0">
                <a:latin typeface="宋体" panose="02010600030101010101" pitchFamily="2" charset="-122"/>
                <a:ea typeface="宋体" panose="02010600030101010101" pitchFamily="2" charset="-122"/>
              </a:rPr>
              <a:t>的意义的。</a:t>
            </a:r>
            <a:r>
              <a:rPr lang="zh-CN" altLang="en-US" sz="2600" dirty="0" smtClean="0">
                <a:latin typeface="宋体" panose="02010600030101010101" pitchFamily="2" charset="-122"/>
                <a:ea typeface="宋体" panose="02010600030101010101" pitchFamily="2" charset="-122"/>
              </a:rPr>
              <a:t>例如“君子坦荡荡”</a:t>
            </a:r>
            <a:r>
              <a:rPr lang="zh-CN" altLang="en-US" sz="2600" dirty="0">
                <a:latin typeface="宋体" panose="02010600030101010101" pitchFamily="2" charset="-122"/>
                <a:ea typeface="宋体" panose="02010600030101010101" pitchFamily="2" charset="-122"/>
              </a:rPr>
              <a:t>“君子泰而不骄”“君子成人之美，不成人之恶”，“君子不以言举人，不以</a:t>
            </a:r>
            <a:r>
              <a:rPr lang="zh-CN" altLang="en-US" sz="2600" dirty="0" smtClean="0">
                <a:latin typeface="宋体" panose="02010600030101010101" pitchFamily="2" charset="-122"/>
                <a:ea typeface="宋体" panose="02010600030101010101" pitchFamily="2" charset="-122"/>
              </a:rPr>
              <a:t>人废</a:t>
            </a:r>
            <a:r>
              <a:rPr lang="zh-CN" altLang="en-US" sz="2600" dirty="0">
                <a:latin typeface="宋体" panose="02010600030101010101" pitchFamily="2" charset="-122"/>
                <a:ea typeface="宋体" panose="02010600030101010101" pitchFamily="2" charset="-122"/>
              </a:rPr>
              <a:t>言”，“君子求诸己”，“君子尊贤而容众，嘉善而矜不能”</a:t>
            </a:r>
            <a:r>
              <a:rPr lang="zh-CN" altLang="en-US" sz="2600" dirty="0" smtClean="0">
                <a:latin typeface="宋体" panose="02010600030101010101" pitchFamily="2" charset="-122"/>
                <a:ea typeface="宋体" panose="02010600030101010101" pitchFamily="2" charset="-122"/>
              </a:rPr>
              <a:t>，君子</a:t>
            </a:r>
            <a:r>
              <a:rPr lang="zh-CN" altLang="en-US" sz="2600" dirty="0">
                <a:latin typeface="宋体" panose="02010600030101010101" pitchFamily="2" charset="-122"/>
                <a:ea typeface="宋体" panose="02010600030101010101" pitchFamily="2" charset="-122"/>
              </a:rPr>
              <a:t>“修己以安人”，“修己以安百姓”</a:t>
            </a:r>
            <a:r>
              <a:rPr lang="zh-CN" altLang="en-US" sz="2600" dirty="0" smtClean="0">
                <a:latin typeface="宋体" panose="02010600030101010101" pitchFamily="2" charset="-122"/>
                <a:ea typeface="宋体" panose="02010600030101010101" pitchFamily="2" charset="-122"/>
              </a:rPr>
              <a:t>等名言，无论</a:t>
            </a:r>
            <a:r>
              <a:rPr lang="zh-CN" altLang="en-US" sz="2600" dirty="0">
                <a:latin typeface="宋体" panose="02010600030101010101" pitchFamily="2" charset="-122"/>
                <a:ea typeface="宋体" panose="02010600030101010101" pitchFamily="2" charset="-122"/>
              </a:rPr>
              <a:t>在任何时代</a:t>
            </a:r>
            <a:r>
              <a:rPr lang="zh-CN" altLang="en-US" sz="2600" dirty="0" smtClean="0">
                <a:latin typeface="宋体" panose="02010600030101010101" pitchFamily="2" charset="-122"/>
                <a:ea typeface="宋体" panose="02010600030101010101" pitchFamily="2" charset="-122"/>
              </a:rPr>
              <a:t>，任何</a:t>
            </a:r>
            <a:r>
              <a:rPr lang="zh-CN" altLang="en-US" sz="2600" dirty="0">
                <a:latin typeface="宋体" panose="02010600030101010101" pitchFamily="2" charset="-122"/>
                <a:ea typeface="宋体" panose="02010600030101010101" pitchFamily="2" charset="-122"/>
              </a:rPr>
              <a:t>国家，都是为人应具有的美好品质</a:t>
            </a:r>
            <a:r>
              <a:rPr lang="zh-CN" altLang="en-US" sz="2600" dirty="0" smtClean="0"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en-US" altLang="zh-CN" sz="2600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2600" dirty="0" smtClean="0">
                <a:latin typeface="宋体" panose="02010600030101010101" pitchFamily="2" charset="-122"/>
                <a:ea typeface="宋体" panose="02010600030101010101" pitchFamily="2" charset="-122"/>
              </a:rPr>
              <a:t>这些思想精华在</a:t>
            </a:r>
            <a:r>
              <a:rPr lang="zh-CN" altLang="en-US" sz="2600" dirty="0">
                <a:latin typeface="宋体" panose="02010600030101010101" pitchFamily="2" charset="-122"/>
                <a:ea typeface="宋体" panose="02010600030101010101" pitchFamily="2" charset="-122"/>
              </a:rPr>
              <a:t>历史的发展中承传下来，逐渐</a:t>
            </a:r>
            <a:r>
              <a:rPr lang="zh-CN" altLang="en-US" sz="2600" dirty="0" smtClean="0">
                <a:latin typeface="宋体" panose="02010600030101010101" pitchFamily="2" charset="-122"/>
                <a:ea typeface="宋体" panose="02010600030101010101" pitchFamily="2" charset="-122"/>
              </a:rPr>
              <a:t>渗透到中华民族的</a:t>
            </a:r>
            <a:r>
              <a:rPr lang="zh-CN" altLang="en-US" sz="2600" dirty="0">
                <a:latin typeface="宋体" panose="02010600030101010101" pitchFamily="2" charset="-122"/>
                <a:ea typeface="宋体" panose="02010600030101010101" pitchFamily="2" charset="-122"/>
              </a:rPr>
              <a:t>深层心理意识当中</a:t>
            </a:r>
            <a:r>
              <a:rPr lang="zh-CN" altLang="en-US" sz="2600" dirty="0" smtClean="0">
                <a:latin typeface="宋体" panose="02010600030101010101" pitchFamily="2" charset="-122"/>
                <a:ea typeface="宋体" panose="02010600030101010101" pitchFamily="2" charset="-122"/>
              </a:rPr>
              <a:t>，陶冶</a:t>
            </a:r>
            <a:r>
              <a:rPr lang="zh-CN" altLang="en-US" sz="2600" dirty="0">
                <a:latin typeface="宋体" panose="02010600030101010101" pitchFamily="2" charset="-122"/>
                <a:ea typeface="宋体" panose="02010600030101010101" pitchFamily="2" charset="-122"/>
              </a:rPr>
              <a:t>成</a:t>
            </a:r>
            <a:r>
              <a:rPr lang="zh-CN" altLang="en-US" sz="2600" dirty="0" smtClean="0">
                <a:latin typeface="宋体" panose="02010600030101010101" pitchFamily="2" charset="-122"/>
                <a:ea typeface="宋体" panose="02010600030101010101" pitchFamily="2" charset="-122"/>
              </a:rPr>
              <a:t>诸如敦厚</a:t>
            </a:r>
            <a:r>
              <a:rPr lang="zh-CN" altLang="en-US" sz="2600" dirty="0">
                <a:latin typeface="宋体" panose="02010600030101010101" pitchFamily="2" charset="-122"/>
                <a:ea typeface="宋体" panose="02010600030101010101" pitchFamily="2" charset="-122"/>
              </a:rPr>
              <a:t>宽弘，友爱互助，</a:t>
            </a:r>
            <a:r>
              <a:rPr lang="zh-CN" altLang="en-US" sz="2600" dirty="0" smtClean="0">
                <a:latin typeface="宋体" panose="02010600030101010101" pitchFamily="2" charset="-122"/>
                <a:ea typeface="宋体" panose="02010600030101010101" pitchFamily="2" charset="-122"/>
              </a:rPr>
              <a:t>关心民族兴衰、国家兴亡匹夫有责等</a:t>
            </a:r>
            <a:r>
              <a:rPr lang="zh-CN" altLang="en-US" sz="2600" dirty="0">
                <a:latin typeface="宋体" panose="02010600030101010101" pitchFamily="2" charset="-122"/>
                <a:ea typeface="宋体" panose="02010600030101010101" pitchFamily="2" charset="-122"/>
              </a:rPr>
              <a:t>传统的民族性格特征</a:t>
            </a:r>
            <a:r>
              <a:rPr lang="zh-CN" altLang="en-US" sz="2600" dirty="0" smtClean="0"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en-US" altLang="zh-CN" sz="2600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2600" dirty="0" smtClean="0">
                <a:latin typeface="宋体" panose="02010600030101010101" pitchFamily="2" charset="-122"/>
                <a:ea typeface="宋体" panose="02010600030101010101" pitchFamily="2" charset="-122"/>
              </a:rPr>
              <a:t>在</a:t>
            </a:r>
            <a:r>
              <a:rPr lang="zh-CN" altLang="en-US" sz="2600" dirty="0">
                <a:latin typeface="宋体" panose="02010600030101010101" pitchFamily="2" charset="-122"/>
                <a:ea typeface="宋体" panose="02010600030101010101" pitchFamily="2" charset="-122"/>
              </a:rPr>
              <a:t>中国漫长的历史发展进程中，几乎每个历史</a:t>
            </a:r>
            <a:r>
              <a:rPr lang="zh-CN" altLang="en-US" sz="2600" dirty="0" smtClean="0">
                <a:latin typeface="宋体" panose="02010600030101010101" pitchFamily="2" charset="-122"/>
                <a:ea typeface="宋体" panose="02010600030101010101" pitchFamily="2" charset="-122"/>
              </a:rPr>
              <a:t>时期</a:t>
            </a:r>
            <a:r>
              <a:rPr lang="zh-CN" altLang="en-US" sz="2600" dirty="0">
                <a:latin typeface="宋体" panose="02010600030101010101" pitchFamily="2" charset="-122"/>
                <a:ea typeface="宋体" panose="02010600030101010101" pitchFamily="2" charset="-122"/>
              </a:rPr>
              <a:t>都出现</a:t>
            </a:r>
            <a:r>
              <a:rPr lang="zh-CN" altLang="en-US" sz="2600" dirty="0" smtClean="0">
                <a:latin typeface="宋体" panose="02010600030101010101" pitchFamily="2" charset="-122"/>
                <a:ea typeface="宋体" panose="02010600030101010101" pitchFamily="2" charset="-122"/>
              </a:rPr>
              <a:t>过关心</a:t>
            </a:r>
            <a:r>
              <a:rPr lang="zh-CN" altLang="en-US" sz="2600" dirty="0" smtClean="0">
                <a:latin typeface="宋体" panose="02010600030101010101" pitchFamily="2" charset="-122"/>
                <a:ea typeface="宋体" panose="02010600030101010101" pitchFamily="2" charset="-122"/>
              </a:rPr>
              <a:t>国家命运</a:t>
            </a:r>
            <a:r>
              <a:rPr lang="zh-CN" altLang="en-US" sz="2600" dirty="0">
                <a:latin typeface="宋体" panose="02010600030101010101" pitchFamily="2" charset="-122"/>
                <a:ea typeface="宋体" panose="02010600030101010101" pitchFamily="2" charset="-122"/>
              </a:rPr>
              <a:t>和百姓</a:t>
            </a:r>
            <a:r>
              <a:rPr lang="zh-CN" altLang="en-US" sz="2600" dirty="0" smtClean="0">
                <a:latin typeface="宋体" panose="02010600030101010101" pitchFamily="2" charset="-122"/>
                <a:ea typeface="宋体" panose="02010600030101010101" pitchFamily="2" charset="-122"/>
              </a:rPr>
              <a:t>疾苦的，</a:t>
            </a:r>
            <a:r>
              <a:rPr lang="zh-CN" altLang="en-US" sz="2600" dirty="0">
                <a:latin typeface="宋体" panose="02010600030101010101" pitchFamily="2" charset="-122"/>
                <a:ea typeface="宋体" panose="02010600030101010101" pitchFamily="2" charset="-122"/>
              </a:rPr>
              <a:t>胸怀磊落、清廉正直、</a:t>
            </a:r>
            <a:r>
              <a:rPr lang="zh-CN" altLang="en-US" sz="2600" dirty="0" smtClean="0">
                <a:latin typeface="宋体" panose="02010600030101010101" pitchFamily="2" charset="-122"/>
                <a:ea typeface="宋体" panose="02010600030101010101" pitchFamily="2" charset="-122"/>
              </a:rPr>
              <a:t>敢于揭露</a:t>
            </a:r>
            <a:r>
              <a:rPr lang="zh-CN" altLang="en-US" sz="2600" dirty="0">
                <a:latin typeface="宋体" panose="02010600030101010101" pitchFamily="2" charset="-122"/>
                <a:ea typeface="宋体" panose="02010600030101010101" pitchFamily="2" charset="-122"/>
              </a:rPr>
              <a:t>黑暗现实的政治家、思想家、</a:t>
            </a:r>
            <a:r>
              <a:rPr lang="zh-CN" altLang="en-US" sz="2600" dirty="0" smtClean="0">
                <a:latin typeface="宋体" panose="02010600030101010101" pitchFamily="2" charset="-122"/>
                <a:ea typeface="宋体" panose="02010600030101010101" pitchFamily="2" charset="-122"/>
              </a:rPr>
              <a:t>文学家。他们几乎都曾受过</a:t>
            </a:r>
            <a:r>
              <a:rPr lang="zh-CN" altLang="en-US" sz="2600" dirty="0">
                <a:latin typeface="宋体" panose="02010600030101010101" pitchFamily="2" charset="-122"/>
                <a:ea typeface="宋体" panose="02010600030101010101" pitchFamily="2" charset="-122"/>
              </a:rPr>
              <a:t>孔子所提出的理想人格规范的熏陶</a:t>
            </a:r>
            <a:r>
              <a:rPr lang="zh-CN" altLang="en-US" sz="2600" dirty="0" smtClean="0"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zh-CN" altLang="en-US" sz="26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99603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45058" y="1578015"/>
            <a:ext cx="11846942" cy="5279985"/>
          </a:xfrm>
        </p:spPr>
        <p:txBody>
          <a:bodyPr/>
          <a:lstStyle/>
          <a:p>
            <a:r>
              <a:rPr lang="zh-CN" altLang="zh-CN" dirty="0"/>
              <a:t>君子之守，修其身而天下平。</a:t>
            </a:r>
            <a:r>
              <a:rPr lang="zh-CN" altLang="zh-CN" dirty="0" smtClean="0"/>
              <a:t>——《孟子》</a:t>
            </a:r>
            <a:endParaRPr lang="en-US" altLang="zh-CN" dirty="0" smtClean="0"/>
          </a:p>
          <a:p>
            <a:r>
              <a:rPr lang="zh-CN" altLang="zh-CN" dirty="0" smtClean="0"/>
              <a:t>君子</a:t>
            </a:r>
            <a:r>
              <a:rPr lang="zh-CN" altLang="zh-CN" dirty="0"/>
              <a:t>养心莫善于诚。——</a:t>
            </a:r>
            <a:r>
              <a:rPr lang="zh-CN" altLang="zh-CN" dirty="0" smtClean="0"/>
              <a:t>《荀子》</a:t>
            </a:r>
            <a:endParaRPr lang="en-US" altLang="zh-CN" dirty="0" smtClean="0"/>
          </a:p>
          <a:p>
            <a:r>
              <a:rPr lang="zh-CN" altLang="zh-CN" dirty="0"/>
              <a:t>君子不自大其事，不自尚其功。——</a:t>
            </a:r>
            <a:r>
              <a:rPr lang="zh-CN" altLang="zh-CN" dirty="0" smtClean="0"/>
              <a:t>《礼记》</a:t>
            </a:r>
            <a:endParaRPr lang="en-US" altLang="zh-CN" dirty="0" smtClean="0"/>
          </a:p>
          <a:p>
            <a:r>
              <a:rPr lang="zh-CN" altLang="zh-CN" dirty="0"/>
              <a:t>君子祸至不惧，福至不喜。——</a:t>
            </a:r>
            <a:r>
              <a:rPr lang="zh-CN" altLang="zh-CN" dirty="0" smtClean="0"/>
              <a:t>《史记》</a:t>
            </a:r>
            <a:endParaRPr lang="en-US" altLang="zh-CN" dirty="0" smtClean="0"/>
          </a:p>
          <a:p>
            <a:r>
              <a:rPr lang="zh-CN" altLang="zh-CN" dirty="0"/>
              <a:t>君子之行，静以修身，俭以养德，非澹泊无以明志，非宁静无以致远。</a:t>
            </a:r>
            <a:r>
              <a:rPr lang="zh-CN" altLang="zh-CN" dirty="0" smtClean="0"/>
              <a:t>——诸葛亮</a:t>
            </a:r>
            <a:endParaRPr lang="en-US" altLang="zh-CN" dirty="0" smtClean="0"/>
          </a:p>
          <a:p>
            <a:r>
              <a:rPr lang="zh-CN" altLang="zh-CN" dirty="0" smtClean="0"/>
              <a:t>夫君</a:t>
            </a:r>
            <a:r>
              <a:rPr lang="zh-CN" altLang="zh-CN" dirty="0"/>
              <a:t>子之不骄，虽暗室不敢自慢。——</a:t>
            </a:r>
            <a:r>
              <a:rPr lang="zh-CN" altLang="zh-CN" dirty="0" smtClean="0"/>
              <a:t>宋</a:t>
            </a:r>
            <a:r>
              <a:rPr lang="en-US" altLang="zh-CN" dirty="0" smtClean="0"/>
              <a:t>·</a:t>
            </a:r>
            <a:r>
              <a:rPr lang="zh-CN" altLang="zh-CN" dirty="0" smtClean="0"/>
              <a:t>王安石《周公》</a:t>
            </a:r>
            <a:endParaRPr lang="en-US" altLang="zh-CN" dirty="0" smtClean="0"/>
          </a:p>
          <a:p>
            <a:r>
              <a:rPr lang="zh-CN" altLang="zh-CN" dirty="0"/>
              <a:t>君子之为利，利人；小人之为利，利已。——明</a:t>
            </a:r>
            <a:r>
              <a:rPr lang="en-US" altLang="zh-CN" dirty="0"/>
              <a:t>·</a:t>
            </a:r>
            <a:r>
              <a:rPr lang="zh-CN" altLang="zh-CN" dirty="0"/>
              <a:t>方孝</a:t>
            </a:r>
            <a:r>
              <a:rPr lang="zh-CN" altLang="zh-CN" dirty="0" smtClean="0"/>
              <a:t>孺</a:t>
            </a:r>
            <a:endParaRPr lang="en-US" altLang="zh-CN" dirty="0" smtClean="0"/>
          </a:p>
          <a:p>
            <a:r>
              <a:rPr lang="en-US" altLang="zh-CN" dirty="0"/>
              <a:t>……</a:t>
            </a:r>
            <a:endParaRPr lang="en-US" altLang="zh-CN" dirty="0" smtClean="0"/>
          </a:p>
          <a:p>
            <a:endParaRPr lang="zh-CN" altLang="en-US" dirty="0"/>
          </a:p>
        </p:txBody>
      </p:sp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569615" y="446652"/>
            <a:ext cx="10974823" cy="699594"/>
          </a:xfrm>
        </p:spPr>
        <p:txBody>
          <a:bodyPr>
            <a:normAutofit/>
          </a:bodyPr>
          <a:lstStyle/>
          <a:p>
            <a:r>
              <a:rPr lang="zh-CN" altLang="en-US" sz="4400" dirty="0">
                <a:latin typeface="宋体" panose="02010600030101010101" pitchFamily="2" charset="-122"/>
                <a:ea typeface="宋体" panose="02010600030101010101" pitchFamily="2" charset="-122"/>
              </a:rPr>
              <a:t>四、孔子“君子”理论之</a:t>
            </a:r>
            <a:r>
              <a:rPr lang="zh-CN" altLang="en-US" sz="4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影响</a:t>
            </a:r>
            <a:endParaRPr lang="zh-CN" altLang="en-US" sz="44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68999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99010" y="1380226"/>
            <a:ext cx="11604567" cy="5066709"/>
          </a:xfrm>
        </p:spPr>
        <p:txBody>
          <a:bodyPr>
            <a:normAutofit/>
          </a:bodyPr>
          <a:lstStyle/>
          <a:p>
            <a:r>
              <a:rPr lang="zh-CN" altLang="en-US" sz="3200" b="0" dirty="0">
                <a:latin typeface="宋体" panose="02010600030101010101" pitchFamily="2" charset="-122"/>
                <a:ea typeface="宋体" panose="02010600030101010101" pitchFamily="2" charset="-122"/>
              </a:rPr>
              <a:t>君子文化</a:t>
            </a:r>
            <a:r>
              <a:rPr lang="zh-CN" altLang="en-US" sz="3200" b="0" dirty="0" smtClean="0">
                <a:latin typeface="宋体" panose="02010600030101010101" pitchFamily="2" charset="-122"/>
                <a:ea typeface="宋体" panose="02010600030101010101" pitchFamily="2" charset="-122"/>
              </a:rPr>
              <a:t>，无疑</a:t>
            </a:r>
            <a:r>
              <a:rPr lang="zh-CN" altLang="en-US" sz="3200" b="0" dirty="0">
                <a:latin typeface="宋体" panose="02010600030101010101" pitchFamily="2" charset="-122"/>
                <a:ea typeface="宋体" panose="02010600030101010101" pitchFamily="2" charset="-122"/>
              </a:rPr>
              <a:t>是联系中国人的血脉之根，渗透</a:t>
            </a:r>
            <a:r>
              <a:rPr lang="zh-CN" altLang="en-US" sz="3200" b="0" dirty="0" smtClean="0">
                <a:latin typeface="宋体" panose="02010600030101010101" pitchFamily="2" charset="-122"/>
                <a:ea typeface="宋体" panose="02010600030101010101" pitchFamily="2" charset="-122"/>
              </a:rPr>
              <a:t>在中国人</a:t>
            </a:r>
            <a:r>
              <a:rPr lang="zh-CN" altLang="en-US" sz="3200" b="0" dirty="0">
                <a:latin typeface="宋体" panose="02010600030101010101" pitchFamily="2" charset="-122"/>
                <a:ea typeface="宋体" panose="02010600030101010101" pitchFamily="2" charset="-122"/>
              </a:rPr>
              <a:t>的日常生活中</a:t>
            </a:r>
            <a:r>
              <a:rPr lang="zh-CN" altLang="en-US" sz="3200" b="0" dirty="0" smtClean="0"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en-US" altLang="zh-CN" sz="3200" b="0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3200" b="0" dirty="0" smtClean="0">
                <a:latin typeface="宋体" panose="02010600030101010101" pitchFamily="2" charset="-122"/>
                <a:ea typeface="宋体" panose="02010600030101010101" pitchFamily="2" charset="-122"/>
              </a:rPr>
              <a:t>中国</a:t>
            </a:r>
            <a:r>
              <a:rPr lang="zh-CN" altLang="en-US" sz="3200" b="0" dirty="0">
                <a:latin typeface="宋体" panose="02010600030101010101" pitchFamily="2" charset="-122"/>
                <a:ea typeface="宋体" panose="02010600030101010101" pitchFamily="2" charset="-122"/>
              </a:rPr>
              <a:t>文化因为有了君子</a:t>
            </a:r>
            <a:r>
              <a:rPr lang="zh-CN" altLang="en-US" sz="3200" b="0" dirty="0" smtClean="0">
                <a:latin typeface="宋体" panose="02010600030101010101" pitchFamily="2" charset="-122"/>
                <a:ea typeface="宋体" panose="02010600030101010101" pitchFamily="2" charset="-122"/>
              </a:rPr>
              <a:t>就什么</a:t>
            </a:r>
            <a:r>
              <a:rPr lang="zh-CN" altLang="en-US" sz="3200" b="0" dirty="0">
                <a:latin typeface="宋体" panose="02010600030101010101" pitchFamily="2" charset="-122"/>
                <a:ea typeface="宋体" panose="02010600030101010101" pitchFamily="2" charset="-122"/>
              </a:rPr>
              <a:t>都有了，没有君子什么都是徒劳</a:t>
            </a:r>
            <a:r>
              <a:rPr lang="zh-CN" altLang="en-US" sz="3200" b="0" dirty="0" smtClean="0">
                <a:latin typeface="宋体" panose="02010600030101010101" pitchFamily="2" charset="-122"/>
                <a:ea typeface="宋体" panose="02010600030101010101" pitchFamily="2" charset="-122"/>
              </a:rPr>
              <a:t>。任何</a:t>
            </a:r>
            <a:r>
              <a:rPr lang="zh-CN" altLang="en-US" sz="3200" b="0" dirty="0">
                <a:latin typeface="宋体" panose="02010600030101010101" pitchFamily="2" charset="-122"/>
                <a:ea typeface="宋体" panose="02010600030101010101" pitchFamily="2" charset="-122"/>
              </a:rPr>
              <a:t>文化都是前人对后代的遗嘱。</a:t>
            </a:r>
            <a:r>
              <a:rPr lang="zh-CN" altLang="en-US" sz="3200" b="0" dirty="0" smtClean="0">
                <a:latin typeface="宋体" panose="02010600030101010101" pitchFamily="2" charset="-122"/>
                <a:ea typeface="宋体" panose="02010600030101010101" pitchFamily="2" charset="-122"/>
              </a:rPr>
              <a:t>后代</a:t>
            </a:r>
            <a:r>
              <a:rPr lang="zh-CN" altLang="en-US" sz="3200" b="0" dirty="0">
                <a:latin typeface="宋体" panose="02010600030101010101" pitchFamily="2" charset="-122"/>
                <a:ea typeface="宋体" panose="02010600030101010101" pitchFamily="2" charset="-122"/>
              </a:rPr>
              <a:t>应该成为怎样的</a:t>
            </a:r>
            <a:r>
              <a:rPr lang="zh-CN" altLang="en-US" sz="3200" b="0" dirty="0" smtClean="0">
                <a:latin typeface="宋体" panose="02010600030101010101" pitchFamily="2" charset="-122"/>
                <a:ea typeface="宋体" panose="02010600030101010101" pitchFamily="2" charset="-122"/>
              </a:rPr>
              <a:t>人？中国</a:t>
            </a:r>
            <a:r>
              <a:rPr lang="zh-CN" altLang="en-US" sz="3200" b="0" dirty="0">
                <a:latin typeface="宋体" panose="02010600030101010101" pitchFamily="2" charset="-122"/>
                <a:ea typeface="宋体" panose="02010600030101010101" pitchFamily="2" charset="-122"/>
              </a:rPr>
              <a:t>文化由</a:t>
            </a:r>
            <a:r>
              <a:rPr lang="zh-CN" altLang="en-US" sz="3200" b="0" dirty="0" smtClean="0">
                <a:latin typeface="宋体" panose="02010600030101010101" pitchFamily="2" charset="-122"/>
                <a:ea typeface="宋体" panose="02010600030101010101" pitchFamily="2" charset="-122"/>
              </a:rPr>
              <a:t>儒家</a:t>
            </a:r>
            <a:r>
              <a:rPr lang="zh-CN" altLang="en-US" sz="3200" b="0" dirty="0">
                <a:latin typeface="宋体" panose="02010600030101010101" pitchFamily="2" charset="-122"/>
                <a:ea typeface="宋体" panose="02010600030101010101" pitchFamily="2" charset="-122"/>
              </a:rPr>
              <a:t>作了理想性的</a:t>
            </a:r>
            <a:r>
              <a:rPr lang="zh-CN" altLang="en-US" sz="3200" b="0" dirty="0" smtClean="0">
                <a:latin typeface="宋体" panose="02010600030101010101" pitchFamily="2" charset="-122"/>
                <a:ea typeface="宋体" panose="02010600030101010101" pitchFamily="2" charset="-122"/>
              </a:rPr>
              <a:t>回答：做</a:t>
            </a:r>
            <a:r>
              <a:rPr lang="zh-CN" altLang="en-US" sz="3200" b="0" dirty="0">
                <a:latin typeface="宋体" panose="02010600030101010101" pitchFamily="2" charset="-122"/>
                <a:ea typeface="宋体" panose="02010600030101010101" pitchFamily="2" charset="-122"/>
              </a:rPr>
              <a:t>个君子，</a:t>
            </a:r>
            <a:r>
              <a:rPr lang="zh-CN" altLang="en-US" sz="3200" b="0" dirty="0" smtClean="0">
                <a:latin typeface="宋体" panose="02010600030101010101" pitchFamily="2" charset="-122"/>
                <a:ea typeface="宋体" panose="02010600030101010101" pitchFamily="2" charset="-122"/>
              </a:rPr>
              <a:t>也就是</a:t>
            </a:r>
            <a:r>
              <a:rPr lang="zh-CN" altLang="en-US" sz="3200" b="0" dirty="0">
                <a:latin typeface="宋体" panose="02010600030101010101" pitchFamily="2" charset="-122"/>
                <a:ea typeface="宋体" panose="02010600030101010101" pitchFamily="2" charset="-122"/>
              </a:rPr>
              <a:t>做个最合格最理想的中国人。</a:t>
            </a:r>
            <a:r>
              <a:rPr lang="zh-CN" altLang="en-US" sz="3200" b="0" dirty="0" smtClean="0">
                <a:latin typeface="宋体" panose="02010600030101010101" pitchFamily="2" charset="-122"/>
                <a:ea typeface="宋体" panose="02010600030101010101" pitchFamily="2" charset="-122"/>
              </a:rPr>
              <a:t>中国</a:t>
            </a:r>
            <a:r>
              <a:rPr lang="zh-CN" altLang="en-US" sz="3200" b="0" dirty="0">
                <a:latin typeface="宋体" panose="02010600030101010101" pitchFamily="2" charset="-122"/>
                <a:ea typeface="宋体" panose="02010600030101010101" pitchFamily="2" charset="-122"/>
              </a:rPr>
              <a:t>文化没有沦丧的最终原因，是</a:t>
            </a:r>
            <a:r>
              <a:rPr lang="zh-CN" altLang="en-US" sz="3200" b="0" dirty="0" smtClean="0">
                <a:latin typeface="宋体" panose="02010600030101010101" pitchFamily="2" charset="-122"/>
                <a:ea typeface="宋体" panose="02010600030101010101" pitchFamily="2" charset="-122"/>
              </a:rPr>
              <a:t>君子未</a:t>
            </a:r>
            <a:r>
              <a:rPr lang="zh-CN" altLang="en-US" sz="3200" b="0" dirty="0">
                <a:latin typeface="宋体" panose="02010600030101010101" pitchFamily="2" charset="-122"/>
                <a:ea typeface="宋体" panose="02010600030101010101" pitchFamily="2" charset="-122"/>
              </a:rPr>
              <a:t>死，人格未溃</a:t>
            </a:r>
            <a:r>
              <a:rPr lang="zh-CN" altLang="en-US" sz="3200" b="0" dirty="0" smtClean="0"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en-US" altLang="zh-CN" sz="3200" b="0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sz="3200" b="0" dirty="0" smtClean="0">
                <a:latin typeface="宋体" panose="02010600030101010101" pitchFamily="2" charset="-122"/>
                <a:ea typeface="宋体" panose="02010600030101010101" pitchFamily="2" charset="-122"/>
              </a:rPr>
              <a:t>——</a:t>
            </a:r>
            <a:r>
              <a:rPr lang="zh-CN" altLang="en-US" sz="3200" b="0" dirty="0" smtClean="0">
                <a:latin typeface="宋体" panose="02010600030101010101" pitchFamily="2" charset="-122"/>
                <a:ea typeface="宋体" panose="02010600030101010101" pitchFamily="2" charset="-122"/>
              </a:rPr>
              <a:t>余秋雨</a:t>
            </a:r>
            <a:r>
              <a:rPr lang="en-US" altLang="zh-CN" sz="3200" b="0" dirty="0" smtClean="0">
                <a:latin typeface="宋体" panose="02010600030101010101" pitchFamily="2" charset="-122"/>
                <a:ea typeface="宋体" panose="02010600030101010101" pitchFamily="2" charset="-122"/>
              </a:rPr>
              <a:t>《</a:t>
            </a:r>
            <a:r>
              <a:rPr lang="zh-CN" altLang="en-US" sz="3200" b="0" dirty="0" smtClean="0">
                <a:latin typeface="宋体" panose="02010600030101010101" pitchFamily="2" charset="-122"/>
                <a:ea typeface="宋体" panose="02010600030101010101" pitchFamily="2" charset="-122"/>
              </a:rPr>
              <a:t>君子，中国人的人格理想</a:t>
            </a:r>
            <a:r>
              <a:rPr lang="en-US" altLang="zh-CN" sz="3200" b="0" dirty="0" smtClean="0">
                <a:latin typeface="宋体" panose="02010600030101010101" pitchFamily="2" charset="-122"/>
                <a:ea typeface="宋体" panose="02010600030101010101" pitchFamily="2" charset="-122"/>
              </a:rPr>
              <a:t>》</a:t>
            </a:r>
            <a:endParaRPr lang="zh-CN" altLang="en-US" sz="3200" b="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638175" y="101600"/>
            <a:ext cx="10975975" cy="1065213"/>
          </a:xfrm>
        </p:spPr>
        <p:txBody>
          <a:bodyPr>
            <a:normAutofit/>
          </a:bodyPr>
          <a:lstStyle/>
          <a:p>
            <a:r>
              <a:rPr lang="zh-CN" altLang="en-US" sz="4400" dirty="0">
                <a:latin typeface="宋体" panose="02010600030101010101" pitchFamily="2" charset="-122"/>
                <a:ea typeface="宋体" panose="02010600030101010101" pitchFamily="2" charset="-122"/>
              </a:rPr>
              <a:t>四、孔子“君子”理论之</a:t>
            </a:r>
            <a:r>
              <a:rPr lang="zh-CN" altLang="en-US" sz="4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影响</a:t>
            </a:r>
            <a:endParaRPr lang="zh-CN" altLang="en-US" sz="44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06943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微信图片_2020020117150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73040" y="1058444"/>
            <a:ext cx="1645920" cy="1630680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3169074" y="3147060"/>
            <a:ext cx="621199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hangingPunct="0"/>
            <a:r>
              <a:rPr lang="zh-CN" altLang="en-US" sz="7200" b="1" kern="0" spc="400" dirty="0">
                <a:solidFill>
                  <a:srgbClr val="002060"/>
                </a:solidFill>
                <a:latin typeface="微软雅黑" panose="020B0503020204020204" charset="-122"/>
                <a:sym typeface="Calibri" panose="020F0502020204030204"/>
              </a:rPr>
              <a:t>谢谢您的观看</a:t>
            </a:r>
          </a:p>
        </p:txBody>
      </p:sp>
      <p:sp>
        <p:nvSpPr>
          <p:cNvPr id="7" name="矩形 6"/>
          <p:cNvSpPr/>
          <p:nvPr/>
        </p:nvSpPr>
        <p:spPr>
          <a:xfrm>
            <a:off x="3510280" y="4676987"/>
            <a:ext cx="56072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hangingPunct="0">
              <a:lnSpc>
                <a:spcPct val="150000"/>
              </a:lnSpc>
            </a:pPr>
            <a:r>
              <a:rPr lang="zh-CN" altLang="en-US" sz="2400" kern="0" spc="301" dirty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  <a:sym typeface="Calibri" panose="020F0502020204030204"/>
              </a:rPr>
              <a:t>北京市朝阳区教育研究中心  制作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6612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内容占位符 6"/>
          <p:cNvSpPr>
            <a:spLocks noGrp="1"/>
          </p:cNvSpPr>
          <p:nvPr>
            <p:ph idx="1"/>
          </p:nvPr>
        </p:nvSpPr>
        <p:spPr>
          <a:xfrm>
            <a:off x="705129" y="1578015"/>
            <a:ext cx="10963532" cy="5279985"/>
          </a:xfrm>
        </p:spPr>
        <p:txBody>
          <a:bodyPr>
            <a:normAutofit/>
          </a:bodyPr>
          <a:lstStyle/>
          <a:p>
            <a:r>
              <a:rPr lang="zh-CN" altLang="en-US" sz="3600" dirty="0" smtClean="0"/>
              <a:t>一、“君子”概念的由来</a:t>
            </a:r>
            <a:endParaRPr lang="en-US" altLang="zh-CN" sz="3600" dirty="0" smtClean="0"/>
          </a:p>
          <a:p>
            <a:r>
              <a:rPr lang="zh-CN" altLang="en-US" sz="3600" dirty="0" smtClean="0"/>
              <a:t>二、</a:t>
            </a:r>
            <a:r>
              <a:rPr lang="en-US" altLang="zh-CN" sz="3600" dirty="0" smtClean="0"/>
              <a:t>《</a:t>
            </a:r>
            <a:r>
              <a:rPr lang="zh-CN" altLang="en-US" sz="3600" dirty="0" smtClean="0"/>
              <a:t>论语</a:t>
            </a:r>
            <a:r>
              <a:rPr lang="en-US" altLang="zh-CN" sz="3600" dirty="0" smtClean="0"/>
              <a:t>》</a:t>
            </a:r>
            <a:r>
              <a:rPr lang="zh-CN" altLang="en-US" sz="3600" dirty="0" smtClean="0"/>
              <a:t>中的“君子”</a:t>
            </a:r>
            <a:endParaRPr lang="en-US" altLang="zh-CN" sz="3600" dirty="0" smtClean="0"/>
          </a:p>
          <a:p>
            <a:r>
              <a:rPr lang="zh-CN" altLang="en-US" sz="3600" dirty="0" smtClean="0"/>
              <a:t>三、如何成为“有德”之“君子”</a:t>
            </a:r>
            <a:endParaRPr lang="en-US" altLang="zh-CN" sz="3600" dirty="0" smtClean="0"/>
          </a:p>
          <a:p>
            <a:r>
              <a:rPr lang="zh-CN" altLang="en-US" sz="3600" dirty="0" smtClean="0"/>
              <a:t>四、孔子“君子”理论之影响</a:t>
            </a:r>
            <a:endParaRPr lang="zh-CN" altLang="en-US" sz="3600" dirty="0"/>
          </a:p>
        </p:txBody>
      </p:sp>
      <p:sp>
        <p:nvSpPr>
          <p:cNvPr id="3" name="标题 5"/>
          <p:cNvSpPr>
            <a:spLocks noGrp="1"/>
          </p:cNvSpPr>
          <p:nvPr>
            <p:ph type="title"/>
          </p:nvPr>
        </p:nvSpPr>
        <p:spPr>
          <a:xfrm>
            <a:off x="487022" y="-389150"/>
            <a:ext cx="10974823" cy="1571930"/>
          </a:xfrm>
        </p:spPr>
        <p:txBody>
          <a:bodyPr>
            <a:normAutofit/>
          </a:bodyPr>
          <a:lstStyle/>
          <a:p>
            <a:r>
              <a:rPr lang="en-US" altLang="zh-CN" sz="4800" dirty="0" smtClean="0">
                <a:latin typeface="宋体" panose="02010600030101010101" pitchFamily="2" charset="-122"/>
                <a:ea typeface="宋体" panose="02010600030101010101" pitchFamily="2" charset="-122"/>
              </a:rPr>
              <a:t>《</a:t>
            </a:r>
            <a:r>
              <a:rPr lang="zh-CN" altLang="en-US" sz="4800" dirty="0" smtClean="0">
                <a:latin typeface="宋体" panose="02010600030101010101" pitchFamily="2" charset="-122"/>
                <a:ea typeface="宋体" panose="02010600030101010101" pitchFamily="2" charset="-122"/>
              </a:rPr>
              <a:t>论语</a:t>
            </a:r>
            <a:r>
              <a:rPr lang="en-US" altLang="zh-CN" sz="4800" dirty="0" smtClean="0">
                <a:latin typeface="宋体" panose="02010600030101010101" pitchFamily="2" charset="-122"/>
                <a:ea typeface="宋体" panose="02010600030101010101" pitchFamily="2" charset="-122"/>
              </a:rPr>
              <a:t>》</a:t>
            </a:r>
            <a:r>
              <a:rPr lang="zh-CN" altLang="en-US" sz="4800" dirty="0" smtClean="0">
                <a:latin typeface="宋体" panose="02010600030101010101" pitchFamily="2" charset="-122"/>
                <a:ea typeface="宋体" panose="02010600030101010101" pitchFamily="2" charset="-122"/>
              </a:rPr>
              <a:t>中的“君子”</a:t>
            </a:r>
            <a:endParaRPr lang="zh-CN" altLang="en-US" sz="48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94608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>
          <a:xfrm>
            <a:off x="487022" y="-389150"/>
            <a:ext cx="10974823" cy="1571930"/>
          </a:xfrm>
        </p:spPr>
        <p:txBody>
          <a:bodyPr>
            <a:normAutofit/>
          </a:bodyPr>
          <a:lstStyle/>
          <a:p>
            <a:r>
              <a:rPr lang="zh-CN" altLang="en-US" sz="4800" dirty="0" smtClean="0">
                <a:latin typeface="宋体" panose="02010600030101010101" pitchFamily="2" charset="-122"/>
                <a:ea typeface="宋体" panose="02010600030101010101" pitchFamily="2" charset="-122"/>
              </a:rPr>
              <a:t>一、“君子”概念的由来</a:t>
            </a:r>
            <a:endParaRPr lang="zh-CN" altLang="en-US" sz="48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idx="1"/>
          </p:nvPr>
        </p:nvSpPr>
        <p:spPr>
          <a:xfrm>
            <a:off x="0" y="1552755"/>
            <a:ext cx="11948868" cy="5469148"/>
          </a:xfrm>
        </p:spPr>
        <p:txBody>
          <a:bodyPr>
            <a:normAutofit/>
          </a:bodyPr>
          <a:lstStyle/>
          <a:p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</a:rPr>
              <a:t>“君子”一词出现在先秦古籍中，见于</a:t>
            </a: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</a:rPr>
              <a:t>《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</a:rPr>
              <a:t>尚书</a:t>
            </a: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</a:rPr>
              <a:t>》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</a:rPr>
              <a:t>、</a:t>
            </a: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</a:rPr>
              <a:t>《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</a:rPr>
              <a:t>易经</a:t>
            </a: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</a:rPr>
              <a:t>》82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</a:rPr>
              <a:t>次、</a:t>
            </a: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</a:rPr>
              <a:t>《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</a:rPr>
              <a:t>诗经</a:t>
            </a: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</a:rPr>
              <a:t>》61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</a:rPr>
              <a:t>篇、</a:t>
            </a: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</a:rPr>
              <a:t>《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</a:rPr>
              <a:t>左传</a:t>
            </a: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</a:rPr>
              <a:t>》139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</a:rPr>
              <a:t>次、</a:t>
            </a: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</a:rPr>
              <a:t>《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</a:rPr>
              <a:t>国语</a:t>
            </a: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</a:rPr>
              <a:t>》30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</a:rPr>
              <a:t>次</a:t>
            </a: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</a:rPr>
              <a:t>……</a:t>
            </a:r>
          </a:p>
          <a:p>
            <a:r>
              <a:rPr lang="en-US" altLang="zh-CN" sz="2800" dirty="0" smtClean="0">
                <a:latin typeface="宋体" panose="02010600030101010101" pitchFamily="2" charset="-122"/>
                <a:ea typeface="宋体" panose="02010600030101010101" pitchFamily="2" charset="-122"/>
              </a:rPr>
              <a:t>《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</a:rPr>
              <a:t>论语</a:t>
            </a:r>
            <a:r>
              <a:rPr lang="en-US" altLang="zh-CN" sz="2800" dirty="0" smtClean="0">
                <a:latin typeface="宋体" panose="02010600030101010101" pitchFamily="2" charset="-122"/>
                <a:ea typeface="宋体" panose="02010600030101010101" pitchFamily="2" charset="-122"/>
              </a:rPr>
              <a:t>》</a:t>
            </a: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</a:rPr>
              <a:t> “君子”一词出现</a:t>
            </a:r>
            <a:r>
              <a:rPr lang="en-US" altLang="zh-CN" sz="2800" dirty="0" smtClean="0">
                <a:latin typeface="宋体" panose="02010600030101010101" pitchFamily="2" charset="-122"/>
                <a:ea typeface="宋体" panose="02010600030101010101" pitchFamily="2" charset="-122"/>
              </a:rPr>
              <a:t>107</a:t>
            </a: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</a:rPr>
              <a:t>次。每篇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</a:rPr>
              <a:t>均有章、节言及“君子”</a:t>
            </a: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</a:rPr>
              <a:t>。其</a:t>
            </a:r>
            <a:r>
              <a:rPr lang="en-US" altLang="zh-CN" sz="2800" dirty="0" smtClean="0">
                <a:latin typeface="宋体" panose="02010600030101010101" pitchFamily="2" charset="-122"/>
                <a:ea typeface="宋体" panose="02010600030101010101" pitchFamily="2" charset="-122"/>
              </a:rPr>
              <a:t>20</a:t>
            </a: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</a:rPr>
              <a:t>篇中，共有</a:t>
            </a:r>
            <a:r>
              <a:rPr lang="en-US" altLang="zh-CN" sz="2800" dirty="0" smtClean="0">
                <a:latin typeface="宋体" panose="02010600030101010101" pitchFamily="2" charset="-122"/>
                <a:ea typeface="宋体" panose="02010600030101010101" pitchFamily="2" charset="-122"/>
              </a:rPr>
              <a:t>86</a:t>
            </a: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</a:rPr>
              <a:t>章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</a:rPr>
              <a:t>论及</a:t>
            </a: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</a:rPr>
              <a:t>“君子”。其中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</a:rPr>
              <a:t>孔子论</a:t>
            </a: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</a:rPr>
              <a:t>“君子”占</a:t>
            </a:r>
            <a:r>
              <a:rPr lang="en-US" altLang="zh-CN" sz="2800" dirty="0" smtClean="0">
                <a:latin typeface="宋体" panose="02010600030101010101" pitchFamily="2" charset="-122"/>
                <a:ea typeface="宋体" panose="02010600030101010101" pitchFamily="2" charset="-122"/>
              </a:rPr>
              <a:t>67</a:t>
            </a: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</a:rPr>
              <a:t>章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</a:rPr>
              <a:t>，孔子弟子论“君子”</a:t>
            </a: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</a:rPr>
              <a:t>占</a:t>
            </a:r>
            <a:r>
              <a:rPr lang="en-US" altLang="zh-CN" sz="2800" dirty="0" smtClean="0">
                <a:latin typeface="宋体" panose="02010600030101010101" pitchFamily="2" charset="-122"/>
                <a:ea typeface="宋体" panose="02010600030101010101" pitchFamily="2" charset="-122"/>
              </a:rPr>
              <a:t>17</a:t>
            </a: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</a:rPr>
              <a:t>章。</a:t>
            </a:r>
            <a:endParaRPr lang="en-US" altLang="zh-CN" sz="2800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</a:rPr>
              <a:t>“君子”出现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</a:rPr>
              <a:t>频率之高，远远</a:t>
            </a: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</a:rPr>
              <a:t>超过“仁人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</a:rPr>
              <a:t>”</a:t>
            </a:r>
            <a:r>
              <a:rPr lang="en-US" altLang="zh-CN" sz="2800" dirty="0" smtClean="0">
                <a:latin typeface="宋体" panose="02010600030101010101" pitchFamily="2" charset="-122"/>
                <a:ea typeface="宋体" panose="02010600030101010101" pitchFamily="2" charset="-122"/>
              </a:rPr>
              <a:t> (15</a:t>
            </a: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</a:rPr>
              <a:t>次</a:t>
            </a:r>
            <a:r>
              <a:rPr lang="en-US" altLang="zh-CN" sz="2800" dirty="0" smtClean="0">
                <a:latin typeface="宋体" panose="02010600030101010101" pitchFamily="2" charset="-122"/>
                <a:ea typeface="宋体" panose="02010600030101010101" pitchFamily="2" charset="-122"/>
              </a:rPr>
              <a:t>)</a:t>
            </a: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</a:rPr>
              <a:t> 、“士”</a:t>
            </a:r>
            <a:r>
              <a:rPr lang="en-US" altLang="zh-CN" sz="2800" dirty="0" smtClean="0">
                <a:latin typeface="宋体" panose="02010600030101010101" pitchFamily="2" charset="-122"/>
                <a:ea typeface="宋体" panose="02010600030101010101" pitchFamily="2" charset="-122"/>
              </a:rPr>
              <a:t>(7</a:t>
            </a: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</a:rPr>
              <a:t>次</a:t>
            </a: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</a:rPr>
              <a:t>)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</a:rPr>
              <a:t>、</a:t>
            </a: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</a:rPr>
              <a:t>“圣人”</a:t>
            </a:r>
            <a:r>
              <a:rPr lang="en-US" altLang="zh-CN" sz="2800" dirty="0" smtClean="0">
                <a:latin typeface="宋体" panose="02010600030101010101" pitchFamily="2" charset="-122"/>
                <a:ea typeface="宋体" panose="02010600030101010101" pitchFamily="2" charset="-122"/>
              </a:rPr>
              <a:t>(5</a:t>
            </a: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</a:rPr>
              <a:t>次</a:t>
            </a: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</a:rPr>
              <a:t>)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</a:rPr>
              <a:t>、‘</a:t>
            </a: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</a:rPr>
              <a:t>贤人” 或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</a:rPr>
              <a:t>“贤者”</a:t>
            </a:r>
            <a:r>
              <a:rPr lang="en-US" altLang="zh-CN" sz="2800" dirty="0" smtClean="0">
                <a:latin typeface="宋体" panose="02010600030101010101" pitchFamily="2" charset="-122"/>
                <a:ea typeface="宋体" panose="02010600030101010101" pitchFamily="2" charset="-122"/>
              </a:rPr>
              <a:t>(5</a:t>
            </a: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</a:rPr>
              <a:t>次</a:t>
            </a: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</a:rPr>
              <a:t>)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</a:rPr>
              <a:t>、‘善人”</a:t>
            </a:r>
            <a:r>
              <a:rPr lang="en-US" altLang="zh-CN" sz="2800" dirty="0" smtClean="0">
                <a:latin typeface="宋体" panose="02010600030101010101" pitchFamily="2" charset="-122"/>
                <a:ea typeface="宋体" panose="02010600030101010101" pitchFamily="2" charset="-122"/>
              </a:rPr>
              <a:t>(4</a:t>
            </a: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</a:rPr>
              <a:t>次</a:t>
            </a: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</a:rPr>
              <a:t>)</a:t>
            </a: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</a:rPr>
              <a:t>出现的次数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</a:rPr>
              <a:t>，并比它们的总和还要多</a:t>
            </a: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en-US" altLang="zh-CN" sz="2800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zh-CN" altLang="en-US" sz="28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45218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idx="1"/>
          </p:nvPr>
        </p:nvSpPr>
        <p:spPr>
          <a:xfrm>
            <a:off x="0" y="2553421"/>
            <a:ext cx="12191999" cy="4304580"/>
          </a:xfrm>
        </p:spPr>
        <p:txBody>
          <a:bodyPr>
            <a:normAutofit/>
          </a:bodyPr>
          <a:lstStyle/>
          <a:p>
            <a:r>
              <a:rPr lang="en-US" altLang="zh-CN" dirty="0" smtClean="0">
                <a:latin typeface="宋体" panose="02010600030101010101" pitchFamily="2" charset="-122"/>
                <a:ea typeface="宋体" panose="02010600030101010101" pitchFamily="2" charset="-122"/>
              </a:rPr>
              <a:t>《</a:t>
            </a:r>
            <a:r>
              <a:rPr lang="zh-CN" altLang="en-US" dirty="0" smtClean="0">
                <a:latin typeface="宋体" panose="02010600030101010101" pitchFamily="2" charset="-122"/>
                <a:ea typeface="宋体" panose="02010600030101010101" pitchFamily="2" charset="-122"/>
              </a:rPr>
              <a:t>说文解字</a:t>
            </a:r>
            <a:r>
              <a:rPr lang="en-US" altLang="zh-CN" dirty="0" smtClean="0">
                <a:latin typeface="宋体" panose="02010600030101010101" pitchFamily="2" charset="-122"/>
                <a:ea typeface="宋体" panose="02010600030101010101" pitchFamily="2" charset="-122"/>
              </a:rPr>
              <a:t>》</a:t>
            </a:r>
            <a:r>
              <a:rPr lang="zh-CN" altLang="en-US" dirty="0" smtClean="0">
                <a:latin typeface="宋体" panose="02010600030101010101" pitchFamily="2" charset="-122"/>
                <a:ea typeface="宋体" panose="02010600030101010101" pitchFamily="2" charset="-122"/>
              </a:rPr>
              <a:t>“君，尊也。从尹，发号。”</a:t>
            </a:r>
            <a:endParaRPr lang="en-US" altLang="zh-CN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dirty="0" smtClean="0">
                <a:latin typeface="宋体" panose="02010600030101010101" pitchFamily="2" charset="-122"/>
                <a:ea typeface="宋体" panose="02010600030101010101" pitchFamily="2" charset="-122"/>
              </a:rPr>
              <a:t>“君”</a:t>
            </a: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zh-CN" altLang="en-US" dirty="0" smtClean="0">
                <a:latin typeface="宋体" panose="02010600030101010101" pitchFamily="2" charset="-122"/>
                <a:ea typeface="宋体" panose="02010600030101010101" pitchFamily="2" charset="-122"/>
              </a:rPr>
              <a:t>会意字，“尹”</a:t>
            </a: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，表示治</a:t>
            </a:r>
            <a:r>
              <a:rPr lang="zh-CN" altLang="en-US" dirty="0" smtClean="0">
                <a:latin typeface="宋体" panose="02010600030101010101" pitchFamily="2" charset="-122"/>
                <a:ea typeface="宋体" panose="02010600030101010101" pitchFamily="2" charset="-122"/>
              </a:rPr>
              <a:t>事；“口”</a:t>
            </a: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，表示发布命令。合起来的意思</a:t>
            </a:r>
            <a:r>
              <a:rPr lang="zh-CN" altLang="en-US" dirty="0" smtClean="0">
                <a:latin typeface="宋体" panose="02010600030101010101" pitchFamily="2" charset="-122"/>
                <a:ea typeface="宋体" panose="02010600030101010101" pitchFamily="2" charset="-122"/>
              </a:rPr>
              <a:t>是：发号施令</a:t>
            </a: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，治理国家。</a:t>
            </a:r>
            <a:r>
              <a:rPr lang="zh-CN" altLang="en-US" dirty="0" smtClean="0">
                <a:latin typeface="宋体" panose="02010600030101010101" pitchFamily="2" charset="-122"/>
                <a:ea typeface="宋体" panose="02010600030101010101" pitchFamily="2" charset="-122"/>
              </a:rPr>
              <a:t>本义是指君主，奴隶社会中的</a:t>
            </a: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最高</a:t>
            </a:r>
            <a:r>
              <a:rPr lang="zh-CN" altLang="en-US" dirty="0" smtClean="0">
                <a:latin typeface="宋体" panose="02010600030101010101" pitchFamily="2" charset="-122"/>
                <a:ea typeface="宋体" panose="02010600030101010101" pitchFamily="2" charset="-122"/>
              </a:rPr>
              <a:t>统治者。“子”是对男性的尊称。</a:t>
            </a:r>
            <a:endParaRPr lang="en-US" altLang="zh-CN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dirty="0" smtClean="0">
                <a:latin typeface="宋体" panose="02010600030101010101" pitchFamily="2" charset="-122"/>
                <a:ea typeface="宋体" panose="02010600030101010101" pitchFamily="2" charset="-122"/>
              </a:rPr>
              <a:t>“君子”最初是对统治者的泛称，常常与被统治的百姓、民众（“小人”）相对立</a:t>
            </a:r>
            <a:r>
              <a:rPr lang="zh-CN" altLang="en-US" dirty="0" smtClean="0"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en-US" altLang="zh-CN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dirty="0" smtClean="0">
                <a:latin typeface="宋体" panose="02010600030101010101" pitchFamily="2" charset="-122"/>
                <a:ea typeface="宋体" panose="02010600030101010101" pitchFamily="2" charset="-122"/>
              </a:rPr>
              <a:t>后来泛指有德行有修养的人。除了指国君、诸侯、公卿大夫以及德才兼备的男子，还包括妻子对丈夫的爱称和品行高洁的女子等。</a:t>
            </a:r>
            <a:r>
              <a:rPr lang="zh-CN" altLang="en-US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君子</a:t>
            </a:r>
            <a:r>
              <a:rPr lang="zh-CN" altLang="en-US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的血统、</a:t>
            </a:r>
            <a:r>
              <a:rPr lang="zh-CN" altLang="en-US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性别、身份</a:t>
            </a:r>
            <a:r>
              <a:rPr lang="zh-CN" altLang="en-US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逐渐</a:t>
            </a:r>
            <a:r>
              <a:rPr lang="zh-CN" altLang="en-US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弱化，品德成为君子的核心</a:t>
            </a:r>
            <a:r>
              <a:rPr lang="zh-CN" altLang="en-US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en-US" altLang="zh-CN" dirty="0" smtClean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dirty="0" smtClean="0">
                <a:latin typeface="宋体" panose="02010600030101010101" pitchFamily="2" charset="-122"/>
                <a:ea typeface="宋体" panose="02010600030101010101" pitchFamily="2" charset="-122"/>
              </a:rPr>
              <a:t>“</a:t>
            </a: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自汉以来，天下贤人君子</a:t>
            </a:r>
            <a:r>
              <a:rPr lang="zh-CN" altLang="en-US" dirty="0" smtClean="0">
                <a:latin typeface="宋体" panose="02010600030101010101" pitchFamily="2" charset="-122"/>
                <a:ea typeface="宋体" panose="02010600030101010101" pitchFamily="2" charset="-122"/>
              </a:rPr>
              <a:t>，不可胜数</a:t>
            </a: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r>
              <a:rPr lang="zh-CN" altLang="en-US" dirty="0" smtClean="0">
                <a:latin typeface="宋体" panose="02010600030101010101" pitchFamily="2" charset="-122"/>
                <a:ea typeface="宋体" panose="02010600030101010101" pitchFamily="2" charset="-122"/>
              </a:rPr>
              <a:t>”</a:t>
            </a:r>
            <a:endParaRPr lang="zh-CN" altLang="en-US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7197"/>
            <a:ext cx="12192000" cy="2710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512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4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二、</a:t>
            </a:r>
            <a:r>
              <a:rPr lang="en-US" altLang="zh-CN" sz="4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《</a:t>
            </a:r>
            <a:r>
              <a:rPr lang="zh-CN" altLang="en-US" sz="4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论语</a:t>
            </a:r>
            <a:r>
              <a:rPr lang="en-US" altLang="zh-CN" sz="4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》</a:t>
            </a:r>
            <a:r>
              <a:rPr lang="zh-CN" altLang="en-US" sz="4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中的“君子”</a:t>
            </a:r>
            <a:endParaRPr lang="zh-CN" altLang="en-US" sz="44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idx="1"/>
          </p:nvPr>
        </p:nvSpPr>
        <p:spPr>
          <a:xfrm>
            <a:off x="638626" y="2053086"/>
            <a:ext cx="10974823" cy="3001993"/>
          </a:xfrm>
        </p:spPr>
        <p:txBody>
          <a:bodyPr>
            <a:normAutofit/>
          </a:bodyPr>
          <a:lstStyle/>
          <a:p>
            <a:r>
              <a:rPr lang="zh-CN" altLang="en-US" sz="3200" dirty="0" smtClean="0"/>
              <a:t>“ </a:t>
            </a:r>
            <a:r>
              <a:rPr lang="zh-CN" altLang="zh-CN" sz="3200" dirty="0" smtClean="0"/>
              <a:t>《论语》</a:t>
            </a:r>
            <a:r>
              <a:rPr lang="zh-CN" altLang="zh-CN" sz="3200" dirty="0"/>
              <a:t>的‘君子’有时指</a:t>
            </a:r>
            <a:r>
              <a:rPr lang="zh-CN" altLang="zh-CN" sz="3200" dirty="0">
                <a:solidFill>
                  <a:srgbClr val="FF0000"/>
                </a:solidFill>
              </a:rPr>
              <a:t>‘有位之人’</a:t>
            </a:r>
            <a:r>
              <a:rPr lang="zh-CN" altLang="zh-CN" sz="3200" dirty="0"/>
              <a:t>，有时指</a:t>
            </a:r>
            <a:r>
              <a:rPr lang="zh-CN" altLang="zh-CN" sz="3200" dirty="0">
                <a:solidFill>
                  <a:srgbClr val="FF0000"/>
                </a:solidFill>
              </a:rPr>
              <a:t>‘有德之人’</a:t>
            </a:r>
            <a:r>
              <a:rPr lang="zh-CN" altLang="zh-CN" sz="3200" dirty="0" smtClean="0"/>
              <a:t>。</a:t>
            </a:r>
            <a:r>
              <a:rPr lang="zh-CN" altLang="en-US" sz="3200" dirty="0" smtClean="0"/>
              <a:t>”</a:t>
            </a:r>
            <a:endParaRPr lang="en-US" altLang="zh-CN" sz="3200" dirty="0" smtClean="0"/>
          </a:p>
          <a:p>
            <a:r>
              <a:rPr lang="en-US" altLang="zh-CN" sz="3200" dirty="0" smtClean="0"/>
              <a:t>——</a:t>
            </a:r>
            <a:r>
              <a:rPr lang="zh-CN" altLang="zh-CN" sz="3200" dirty="0" smtClean="0"/>
              <a:t>杨伯峻《论语译注》</a:t>
            </a:r>
            <a:endParaRPr lang="zh-CN" altLang="en-US" sz="32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96646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>
          <a:xfrm>
            <a:off x="0" y="-485001"/>
            <a:ext cx="11953915" cy="1744458"/>
          </a:xfrm>
        </p:spPr>
        <p:txBody>
          <a:bodyPr>
            <a:noAutofit/>
          </a:bodyPr>
          <a:lstStyle/>
          <a:p>
            <a:r>
              <a:rPr lang="zh-CN" altLang="en-US" sz="4400" dirty="0">
                <a:latin typeface="宋体" panose="02010600030101010101" pitchFamily="2" charset="-122"/>
                <a:ea typeface="宋体" panose="02010600030101010101" pitchFamily="2" charset="-122"/>
              </a:rPr>
              <a:t>“有位”</a:t>
            </a:r>
            <a:r>
              <a:rPr lang="zh-CN" altLang="en-US" sz="4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之“君子”未必是从政治国的理想人物</a:t>
            </a:r>
            <a:endParaRPr lang="zh-CN" altLang="en-US" sz="44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idx="1"/>
          </p:nvPr>
        </p:nvSpPr>
        <p:spPr>
          <a:xfrm>
            <a:off x="0" y="1466491"/>
            <a:ext cx="11953916" cy="5753818"/>
          </a:xfrm>
        </p:spPr>
        <p:txBody>
          <a:bodyPr>
            <a:noAutofit/>
          </a:bodyPr>
          <a:lstStyle/>
          <a:p>
            <a:r>
              <a:rPr lang="en-US" altLang="zh-CN" dirty="0">
                <a:latin typeface="宋体" panose="02010600030101010101" pitchFamily="2" charset="-122"/>
                <a:ea typeface="宋体" panose="02010600030101010101" pitchFamily="2" charset="-122"/>
              </a:rPr>
              <a:t>13.20……</a:t>
            </a: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（子贡）曰：“今之从政者何如？”子曰：“噫</a:t>
            </a:r>
            <a:r>
              <a:rPr lang="en-US" altLang="zh-CN" dirty="0">
                <a:latin typeface="宋体" panose="02010600030101010101" pitchFamily="2" charset="-122"/>
                <a:ea typeface="宋体" panose="02010600030101010101" pitchFamily="2" charset="-122"/>
              </a:rPr>
              <a:t>,</a:t>
            </a:r>
            <a:r>
              <a:rPr lang="zh-CN" altLang="en-US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斗筲之人</a:t>
            </a:r>
            <a:r>
              <a:rPr lang="en-US" altLang="zh-CN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,</a:t>
            </a:r>
            <a:r>
              <a:rPr lang="zh-CN" altLang="en-US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何足算也？</a:t>
            </a:r>
            <a:r>
              <a:rPr lang="zh-CN" altLang="en-US" dirty="0" smtClean="0">
                <a:latin typeface="宋体" panose="02010600030101010101" pitchFamily="2" charset="-122"/>
                <a:ea typeface="宋体" panose="02010600030101010101" pitchFamily="2" charset="-122"/>
              </a:rPr>
              <a:t>”（</a:t>
            </a:r>
            <a:r>
              <a:rPr lang="en-US" altLang="zh-CN" dirty="0" smtClean="0">
                <a:latin typeface="宋体" panose="02010600030101010101" pitchFamily="2" charset="-122"/>
                <a:ea typeface="宋体" panose="02010600030101010101" pitchFamily="2" charset="-122"/>
              </a:rPr>
              <a:t>《</a:t>
            </a:r>
            <a:r>
              <a:rPr lang="zh-CN" altLang="en-US" dirty="0" smtClean="0">
                <a:latin typeface="宋体" panose="02010600030101010101" pitchFamily="2" charset="-122"/>
                <a:ea typeface="宋体" panose="02010600030101010101" pitchFamily="2" charset="-122"/>
              </a:rPr>
              <a:t>论语</a:t>
            </a:r>
            <a:r>
              <a:rPr lang="en-US" altLang="zh-CN" dirty="0" smtClean="0">
                <a:latin typeface="宋体" panose="02010600030101010101" pitchFamily="2" charset="-122"/>
                <a:ea typeface="宋体" panose="02010600030101010101" pitchFamily="2" charset="-122"/>
              </a:rPr>
              <a:t>·</a:t>
            </a:r>
            <a:r>
              <a:rPr lang="zh-CN" altLang="en-US" dirty="0" smtClean="0">
                <a:latin typeface="宋体" panose="02010600030101010101" pitchFamily="2" charset="-122"/>
                <a:ea typeface="宋体" panose="02010600030101010101" pitchFamily="2" charset="-122"/>
              </a:rPr>
              <a:t>子路</a:t>
            </a:r>
            <a:r>
              <a:rPr lang="en-US" altLang="zh-CN" dirty="0" smtClean="0">
                <a:latin typeface="宋体" panose="02010600030101010101" pitchFamily="2" charset="-122"/>
                <a:ea typeface="宋体" panose="02010600030101010101" pitchFamily="2" charset="-122"/>
              </a:rPr>
              <a:t>》</a:t>
            </a:r>
            <a:r>
              <a:rPr lang="zh-CN" altLang="en-US" dirty="0" smtClean="0">
                <a:latin typeface="宋体" panose="02010600030101010101" pitchFamily="2" charset="-122"/>
                <a:ea typeface="宋体" panose="02010600030101010101" pitchFamily="2" charset="-122"/>
              </a:rPr>
              <a:t>）</a:t>
            </a:r>
            <a:endParaRPr lang="en-US" altLang="zh-CN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b="0" dirty="0">
                <a:latin typeface="宋体" panose="02010600030101010101" pitchFamily="2" charset="-122"/>
                <a:ea typeface="宋体" panose="02010600030101010101" pitchFamily="2" charset="-122"/>
              </a:rPr>
              <a:t>子贡说：“现在的执政者怎么样呢？”孔子说：“咳！这班度量见识狭小的人算得什么？”</a:t>
            </a:r>
          </a:p>
          <a:p>
            <a:r>
              <a:rPr lang="en-US" altLang="zh-CN" dirty="0" smtClean="0">
                <a:latin typeface="宋体" panose="02010600030101010101" pitchFamily="2" charset="-122"/>
                <a:ea typeface="宋体" panose="02010600030101010101" pitchFamily="2" charset="-122"/>
              </a:rPr>
              <a:t>14.6</a:t>
            </a:r>
            <a:r>
              <a:rPr lang="zh-CN" altLang="en-US" dirty="0" smtClean="0">
                <a:latin typeface="宋体" panose="02010600030101010101" pitchFamily="2" charset="-122"/>
                <a:ea typeface="宋体" panose="02010600030101010101" pitchFamily="2" charset="-122"/>
              </a:rPr>
              <a:t>子曰：</a:t>
            </a:r>
            <a:r>
              <a:rPr lang="en-US" altLang="zh-CN" dirty="0" smtClean="0">
                <a:latin typeface="宋体" panose="02010600030101010101" pitchFamily="2" charset="-122"/>
                <a:ea typeface="宋体" panose="02010600030101010101" pitchFamily="2" charset="-122"/>
              </a:rPr>
              <a:t>“</a:t>
            </a:r>
            <a:r>
              <a:rPr lang="zh-CN" altLang="en-US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君子而不仁者有矣夫</a:t>
            </a:r>
            <a:r>
              <a:rPr lang="en-US" altLang="zh-CN" dirty="0">
                <a:latin typeface="宋体" panose="02010600030101010101" pitchFamily="2" charset="-122"/>
                <a:ea typeface="宋体" panose="02010600030101010101" pitchFamily="2" charset="-122"/>
              </a:rPr>
              <a:t>,</a:t>
            </a: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未有小人而仁者也。</a:t>
            </a:r>
            <a:r>
              <a:rPr lang="zh-CN" altLang="en-US" dirty="0" smtClean="0">
                <a:latin typeface="宋体" panose="02010600030101010101" pitchFamily="2" charset="-122"/>
                <a:ea typeface="宋体" panose="02010600030101010101" pitchFamily="2" charset="-122"/>
              </a:rPr>
              <a:t>”（</a:t>
            </a:r>
            <a:r>
              <a:rPr lang="en-US" altLang="zh-CN" dirty="0" smtClean="0">
                <a:latin typeface="宋体" panose="02010600030101010101" pitchFamily="2" charset="-122"/>
                <a:ea typeface="宋体" panose="02010600030101010101" pitchFamily="2" charset="-122"/>
              </a:rPr>
              <a:t>《</a:t>
            </a:r>
            <a:r>
              <a:rPr lang="zh-CN" altLang="en-US" dirty="0" smtClean="0">
                <a:latin typeface="宋体" panose="02010600030101010101" pitchFamily="2" charset="-122"/>
                <a:ea typeface="宋体" panose="02010600030101010101" pitchFamily="2" charset="-122"/>
              </a:rPr>
              <a:t>论语</a:t>
            </a:r>
            <a:r>
              <a:rPr lang="en-US" altLang="zh-CN" dirty="0" smtClean="0">
                <a:latin typeface="宋体" panose="02010600030101010101" pitchFamily="2" charset="-122"/>
                <a:ea typeface="宋体" panose="02010600030101010101" pitchFamily="2" charset="-122"/>
              </a:rPr>
              <a:t>·</a:t>
            </a:r>
            <a:r>
              <a:rPr lang="zh-CN" altLang="en-US" dirty="0" smtClean="0">
                <a:latin typeface="宋体" panose="02010600030101010101" pitchFamily="2" charset="-122"/>
                <a:ea typeface="宋体" panose="02010600030101010101" pitchFamily="2" charset="-122"/>
              </a:rPr>
              <a:t>宪问</a:t>
            </a:r>
            <a:r>
              <a:rPr lang="en-US" altLang="zh-CN" dirty="0" smtClean="0">
                <a:latin typeface="宋体" panose="02010600030101010101" pitchFamily="2" charset="-122"/>
                <a:ea typeface="宋体" panose="02010600030101010101" pitchFamily="2" charset="-122"/>
              </a:rPr>
              <a:t>》</a:t>
            </a:r>
            <a:r>
              <a:rPr lang="zh-CN" altLang="en-US" dirty="0" smtClean="0">
                <a:latin typeface="宋体" panose="02010600030101010101" pitchFamily="2" charset="-122"/>
                <a:ea typeface="宋体" panose="02010600030101010101" pitchFamily="2" charset="-122"/>
              </a:rPr>
              <a:t>）</a:t>
            </a:r>
            <a:endParaRPr lang="en-US" altLang="zh-CN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b="0" dirty="0" smtClean="0">
                <a:latin typeface="宋体" panose="02010600030101010101" pitchFamily="2" charset="-122"/>
                <a:ea typeface="宋体" panose="02010600030101010101" pitchFamily="2" charset="-122"/>
              </a:rPr>
              <a:t>孔子说：“君子之中不仁的人有的吧，小人之中却不会有仁人。”</a:t>
            </a:r>
            <a:endParaRPr lang="en-US" altLang="zh-CN" b="0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dirty="0">
                <a:latin typeface="宋体" panose="02010600030101010101" pitchFamily="2" charset="-122"/>
                <a:ea typeface="宋体" panose="02010600030101010101" pitchFamily="2" charset="-122"/>
              </a:rPr>
              <a:t>17.23 </a:t>
            </a:r>
            <a:r>
              <a:rPr lang="zh-CN" altLang="en-US" u="sng" dirty="0">
                <a:latin typeface="宋体" panose="02010600030101010101" pitchFamily="2" charset="-122"/>
                <a:ea typeface="宋体" panose="02010600030101010101" pitchFamily="2" charset="-122"/>
              </a:rPr>
              <a:t>子路</a:t>
            </a: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曰：“君子尚勇乎</a:t>
            </a:r>
            <a:r>
              <a:rPr lang="zh-CN" altLang="en-US" dirty="0" smtClean="0">
                <a:latin typeface="宋体" panose="02010600030101010101" pitchFamily="2" charset="-122"/>
                <a:ea typeface="宋体" panose="02010600030101010101" pitchFamily="2" charset="-122"/>
              </a:rPr>
              <a:t>？”子</a:t>
            </a: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曰：“君子义以为上。</a:t>
            </a:r>
            <a:r>
              <a:rPr lang="zh-CN" altLang="en-US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君子有勇而无义为乱</a:t>
            </a: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，小人有勇而无义为盗。</a:t>
            </a:r>
            <a:r>
              <a:rPr lang="zh-CN" altLang="en-US" dirty="0" smtClean="0">
                <a:latin typeface="宋体" panose="02010600030101010101" pitchFamily="2" charset="-122"/>
                <a:ea typeface="宋体" panose="02010600030101010101" pitchFamily="2" charset="-122"/>
              </a:rPr>
              <a:t>”（</a:t>
            </a:r>
            <a:r>
              <a:rPr lang="en-US" altLang="zh-CN" dirty="0" smtClean="0">
                <a:latin typeface="宋体" panose="02010600030101010101" pitchFamily="2" charset="-122"/>
                <a:ea typeface="宋体" panose="02010600030101010101" pitchFamily="2" charset="-122"/>
              </a:rPr>
              <a:t>《</a:t>
            </a:r>
            <a:r>
              <a:rPr lang="zh-CN" altLang="en-US" dirty="0" smtClean="0">
                <a:latin typeface="宋体" panose="02010600030101010101" pitchFamily="2" charset="-122"/>
                <a:ea typeface="宋体" panose="02010600030101010101" pitchFamily="2" charset="-122"/>
              </a:rPr>
              <a:t>论语</a:t>
            </a:r>
            <a:r>
              <a:rPr lang="en-US" altLang="zh-CN" dirty="0" smtClean="0">
                <a:latin typeface="宋体" panose="02010600030101010101" pitchFamily="2" charset="-122"/>
                <a:ea typeface="宋体" panose="02010600030101010101" pitchFamily="2" charset="-122"/>
              </a:rPr>
              <a:t>·</a:t>
            </a:r>
            <a:r>
              <a:rPr lang="zh-CN" altLang="en-US" dirty="0" smtClean="0">
                <a:latin typeface="宋体" panose="02010600030101010101" pitchFamily="2" charset="-122"/>
                <a:ea typeface="宋体" panose="02010600030101010101" pitchFamily="2" charset="-122"/>
              </a:rPr>
              <a:t>阳货</a:t>
            </a:r>
            <a:r>
              <a:rPr lang="en-US" altLang="zh-CN" dirty="0" smtClean="0">
                <a:latin typeface="宋体" panose="02010600030101010101" pitchFamily="2" charset="-122"/>
                <a:ea typeface="宋体" panose="02010600030101010101" pitchFamily="2" charset="-122"/>
              </a:rPr>
              <a:t>》</a:t>
            </a:r>
            <a:r>
              <a:rPr lang="zh-CN" altLang="en-US" dirty="0" smtClean="0">
                <a:latin typeface="宋体" panose="02010600030101010101" pitchFamily="2" charset="-122"/>
                <a:ea typeface="宋体" panose="02010600030101010101" pitchFamily="2" charset="-122"/>
              </a:rPr>
              <a:t>）</a:t>
            </a:r>
            <a:endParaRPr lang="en-US" altLang="zh-CN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b="0" dirty="0">
                <a:latin typeface="宋体" panose="02010600030101010101" pitchFamily="2" charset="-122"/>
                <a:ea typeface="宋体" panose="02010600030101010101" pitchFamily="2" charset="-122"/>
              </a:rPr>
              <a:t>子路说：“君子崇尚勇敢吗？”孔子说：“君子把义看作是最尊贵的。君子有勇无义就会作乱，小人有勇无义就会去做盗賊。”</a:t>
            </a:r>
            <a:endParaRPr lang="en-US" altLang="zh-CN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79263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" y="101594"/>
            <a:ext cx="11613450" cy="1313138"/>
          </a:xfrm>
        </p:spPr>
        <p:txBody>
          <a:bodyPr>
            <a:noAutofit/>
          </a:bodyPr>
          <a:lstStyle/>
          <a:p>
            <a:r>
              <a:rPr lang="zh-CN" altLang="en-US" sz="4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“有德”之君子具有理想化的人格，</a:t>
            </a:r>
            <a:r>
              <a:rPr lang="en-US" altLang="zh-CN" sz="4400" dirty="0" smtClean="0">
                <a:latin typeface="宋体" panose="02010600030101010101" pitchFamily="2" charset="-122"/>
                <a:ea typeface="宋体" panose="02010600030101010101" pitchFamily="2" charset="-122"/>
              </a:rPr>
              <a:t/>
            </a:r>
            <a:br>
              <a:rPr lang="en-US" altLang="zh-CN" sz="4400" dirty="0" smtClean="0">
                <a:latin typeface="宋体" panose="02010600030101010101" pitchFamily="2" charset="-122"/>
                <a:ea typeface="宋体" panose="02010600030101010101" pitchFamily="2" charset="-122"/>
              </a:rPr>
            </a:br>
            <a:r>
              <a:rPr lang="zh-CN" altLang="en-US" sz="4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有责任使命意识</a:t>
            </a:r>
            <a:endParaRPr lang="zh-CN" altLang="en-US" sz="44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79312" y="1783542"/>
            <a:ext cx="11395125" cy="4756158"/>
          </a:xfrm>
        </p:spPr>
        <p:txBody>
          <a:bodyPr>
            <a:normAutofit/>
          </a:bodyPr>
          <a:lstStyle/>
          <a:p>
            <a:r>
              <a:rPr lang="en-US" altLang="zh-CN" sz="2800" dirty="0" smtClean="0">
                <a:latin typeface="宋体" panose="02010600030101010101" pitchFamily="2" charset="-122"/>
                <a:ea typeface="宋体" panose="02010600030101010101" pitchFamily="2" charset="-122"/>
              </a:rPr>
              <a:t>7.26 </a:t>
            </a: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</a:rPr>
              <a:t>子曰：</a:t>
            </a:r>
            <a:r>
              <a:rPr lang="zh-CN" altLang="zh-CN" sz="2800" dirty="0" smtClean="0">
                <a:latin typeface="宋体" panose="02010600030101010101" pitchFamily="2" charset="-122"/>
                <a:ea typeface="宋体" panose="02010600030101010101" pitchFamily="2" charset="-122"/>
              </a:rPr>
              <a:t>“圣人，吾不得而见之矣</a:t>
            </a: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</a:rPr>
              <a:t>；</a:t>
            </a:r>
            <a:r>
              <a:rPr lang="zh-CN" altLang="zh-CN" sz="2800" dirty="0" smtClean="0">
                <a:latin typeface="宋体" panose="02010600030101010101" pitchFamily="2" charset="-122"/>
                <a:ea typeface="宋体" panose="02010600030101010101" pitchFamily="2" charset="-122"/>
              </a:rPr>
              <a:t>得见君子者，斯可矣</a:t>
            </a: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r>
              <a:rPr lang="zh-CN" altLang="zh-CN" sz="2800" dirty="0" smtClean="0">
                <a:latin typeface="宋体" panose="02010600030101010101" pitchFamily="2" charset="-122"/>
                <a:ea typeface="宋体" panose="02010600030101010101" pitchFamily="2" charset="-122"/>
              </a:rPr>
              <a:t>”</a:t>
            </a:r>
            <a:endParaRPr lang="en-US" altLang="zh-CN" sz="2800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>
              <a:buNone/>
            </a:pP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en-US" altLang="zh-CN" sz="2800" dirty="0" smtClean="0">
                <a:latin typeface="宋体" panose="02010600030101010101" pitchFamily="2" charset="-122"/>
                <a:ea typeface="宋体" panose="02010600030101010101" pitchFamily="2" charset="-122"/>
              </a:rPr>
              <a:t>      </a:t>
            </a: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</a:rPr>
              <a:t>子曰：</a:t>
            </a:r>
            <a:r>
              <a:rPr lang="zh-CN" altLang="zh-CN" sz="2800" dirty="0" smtClean="0">
                <a:latin typeface="宋体" panose="02010600030101010101" pitchFamily="2" charset="-122"/>
                <a:ea typeface="宋体" panose="02010600030101010101" pitchFamily="2" charset="-122"/>
              </a:rPr>
              <a:t>“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</a:rPr>
              <a:t>善人，吾不得而见之矣，得见有恒</a:t>
            </a: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</a:rPr>
              <a:t>者，斯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</a:rPr>
              <a:t>可矣。亡而为有，虚而为盈，约而为泰，难乎有恒乎</a:t>
            </a: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r>
              <a:rPr lang="zh-CN" altLang="zh-CN" sz="2800" dirty="0" smtClean="0">
                <a:latin typeface="宋体" panose="02010600030101010101" pitchFamily="2" charset="-122"/>
                <a:ea typeface="宋体" panose="02010600030101010101" pitchFamily="2" charset="-122"/>
              </a:rPr>
              <a:t>”</a:t>
            </a:r>
            <a:endParaRPr lang="en-US" altLang="zh-CN" sz="2800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2800" b="0" dirty="0" smtClean="0"/>
              <a:t>孔子</a:t>
            </a:r>
            <a:r>
              <a:rPr lang="zh-CN" altLang="en-US" sz="2800" b="0" dirty="0"/>
              <a:t>说：“</a:t>
            </a:r>
            <a:r>
              <a:rPr lang="zh-CN" altLang="en-US" sz="2800" b="0" dirty="0" smtClean="0"/>
              <a:t>圣人，我不能</a:t>
            </a:r>
            <a:r>
              <a:rPr lang="zh-CN" altLang="en-US" sz="2800" b="0" dirty="0"/>
              <a:t>看到</a:t>
            </a:r>
            <a:r>
              <a:rPr lang="zh-CN" altLang="en-US" sz="2800" b="0" dirty="0" smtClean="0"/>
              <a:t>了；能够</a:t>
            </a:r>
            <a:r>
              <a:rPr lang="zh-CN" altLang="en-US" sz="2800" b="0" dirty="0"/>
              <a:t>看到君子</a:t>
            </a:r>
            <a:r>
              <a:rPr lang="zh-CN" altLang="en-US" sz="2800" b="0" dirty="0" smtClean="0"/>
              <a:t>，就</a:t>
            </a:r>
            <a:r>
              <a:rPr lang="zh-CN" altLang="en-US" sz="2800" b="0" dirty="0"/>
              <a:t>可以了。”孔子又说：“善人，</a:t>
            </a:r>
            <a:r>
              <a:rPr lang="zh-CN" altLang="en-US" sz="2800" b="0" dirty="0" smtClean="0"/>
              <a:t>我不能看到了</a:t>
            </a:r>
            <a:r>
              <a:rPr lang="zh-CN" altLang="en-US" sz="2800" b="0" dirty="0"/>
              <a:t>，能看到有一定操守的</a:t>
            </a:r>
            <a:r>
              <a:rPr lang="zh-CN" altLang="en-US" sz="2800" b="0" dirty="0" smtClean="0"/>
              <a:t>人，就</a:t>
            </a:r>
            <a:r>
              <a:rPr lang="zh-CN" altLang="en-US" sz="2800" b="0" dirty="0"/>
              <a:t>可以了</a:t>
            </a:r>
            <a:r>
              <a:rPr lang="zh-CN" altLang="en-US" sz="2800" b="0" dirty="0" smtClean="0"/>
              <a:t>。本来没有，却</a:t>
            </a:r>
            <a:r>
              <a:rPr lang="zh-CN" altLang="en-US" sz="2800" b="0" dirty="0"/>
              <a:t>装作</a:t>
            </a:r>
            <a:r>
              <a:rPr lang="zh-CN" altLang="en-US" sz="2800" b="0" dirty="0" smtClean="0"/>
              <a:t>有；本来空虚，却</a:t>
            </a:r>
            <a:r>
              <a:rPr lang="zh-CN" altLang="en-US" sz="2800" b="0" dirty="0"/>
              <a:t>装作</a:t>
            </a:r>
            <a:r>
              <a:rPr lang="zh-CN" altLang="en-US" sz="2800" b="0" dirty="0" smtClean="0"/>
              <a:t>充足；本来</a:t>
            </a:r>
            <a:r>
              <a:rPr lang="zh-CN" altLang="en-US" sz="2800" b="0" dirty="0"/>
              <a:t>穷困却</a:t>
            </a:r>
            <a:r>
              <a:rPr lang="zh-CN" altLang="en-US" sz="2800" b="0" dirty="0" smtClean="0"/>
              <a:t>装作</a:t>
            </a:r>
            <a:r>
              <a:rPr lang="zh-CN" altLang="en-US" sz="2800" b="0" dirty="0"/>
              <a:t>豪华</a:t>
            </a:r>
            <a:r>
              <a:rPr lang="zh-CN" altLang="en-US" sz="2800" b="0" dirty="0" smtClean="0"/>
              <a:t>，</a:t>
            </a:r>
            <a:r>
              <a:rPr lang="zh-CN" altLang="en-US" sz="2800" b="0" dirty="0"/>
              <a:t>这样的人很难</a:t>
            </a:r>
            <a:r>
              <a:rPr lang="zh-CN" altLang="en-US" sz="2800" b="0" dirty="0" smtClean="0"/>
              <a:t>保持一定的操守了。</a:t>
            </a:r>
            <a:r>
              <a:rPr lang="zh-CN" altLang="en-US" sz="2800" b="0" dirty="0"/>
              <a:t>”</a:t>
            </a:r>
            <a:endParaRPr lang="zh-CN" altLang="en-US" sz="28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77783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76181" y="1537886"/>
            <a:ext cx="11576649" cy="3499941"/>
          </a:xfrm>
        </p:spPr>
        <p:txBody>
          <a:bodyPr>
            <a:normAutofit/>
          </a:bodyPr>
          <a:lstStyle/>
          <a:p>
            <a:r>
              <a:rPr lang="zh-CN" altLang="en-US" sz="4000" dirty="0" smtClean="0">
                <a:latin typeface="宋体" panose="02010600030101010101" pitchFamily="2" charset="-122"/>
                <a:ea typeface="宋体" panose="02010600030101010101" pitchFamily="2" charset="-122"/>
              </a:rPr>
              <a:t>阅读并梳理</a:t>
            </a:r>
            <a:r>
              <a:rPr lang="en-US" altLang="zh-CN" sz="4000" dirty="0" smtClean="0">
                <a:latin typeface="宋体" panose="02010600030101010101" pitchFamily="2" charset="-122"/>
                <a:ea typeface="宋体" panose="02010600030101010101" pitchFamily="2" charset="-122"/>
              </a:rPr>
              <a:t>《</a:t>
            </a:r>
            <a:r>
              <a:rPr lang="zh-CN" altLang="en-US" sz="4000" dirty="0" smtClean="0">
                <a:latin typeface="宋体" panose="02010600030101010101" pitchFamily="2" charset="-122"/>
                <a:ea typeface="宋体" panose="02010600030101010101" pitchFamily="2" charset="-122"/>
              </a:rPr>
              <a:t>论语</a:t>
            </a:r>
            <a:r>
              <a:rPr lang="en-US" altLang="zh-CN" sz="4000" dirty="0" smtClean="0">
                <a:latin typeface="宋体" panose="02010600030101010101" pitchFamily="2" charset="-122"/>
                <a:ea typeface="宋体" panose="02010600030101010101" pitchFamily="2" charset="-122"/>
              </a:rPr>
              <a:t>》</a:t>
            </a:r>
            <a:r>
              <a:rPr lang="zh-CN" altLang="en-US" sz="4000" dirty="0" smtClean="0">
                <a:latin typeface="宋体" panose="02010600030101010101" pitchFamily="2" charset="-122"/>
                <a:ea typeface="宋体" panose="02010600030101010101" pitchFamily="2" charset="-122"/>
              </a:rPr>
              <a:t>中关于“君子”的章句，</a:t>
            </a:r>
            <a:r>
              <a:rPr lang="zh-CN" altLang="en-US" sz="4000" dirty="0">
                <a:latin typeface="宋体" panose="02010600030101010101" pitchFamily="2" charset="-122"/>
                <a:ea typeface="宋体" panose="02010600030101010101" pitchFamily="2" charset="-122"/>
              </a:rPr>
              <a:t>小组合作</a:t>
            </a:r>
            <a:r>
              <a:rPr lang="zh-CN" altLang="en-US" sz="4000" dirty="0" smtClean="0">
                <a:latin typeface="宋体" panose="02010600030101010101" pitchFamily="2" charset="-122"/>
                <a:ea typeface="宋体" panose="02010600030101010101" pitchFamily="2" charset="-122"/>
              </a:rPr>
              <a:t>，探究君子</a:t>
            </a:r>
            <a:r>
              <a:rPr lang="zh-CN" altLang="en-US" sz="4000" dirty="0">
                <a:latin typeface="宋体" panose="02010600030101010101" pitchFamily="2" charset="-122"/>
                <a:ea typeface="宋体" panose="02010600030101010101" pitchFamily="2" charset="-122"/>
              </a:rPr>
              <a:t>日常生活中应具备怎样的言行</a:t>
            </a:r>
            <a:r>
              <a:rPr lang="zh-CN" altLang="en-US" sz="4000" dirty="0" smtClean="0">
                <a:latin typeface="宋体" panose="02010600030101010101" pitchFamily="2" charset="-122"/>
                <a:ea typeface="宋体" panose="02010600030101010101" pitchFamily="2" charset="-122"/>
              </a:rPr>
              <a:t>修养</a:t>
            </a:r>
            <a:r>
              <a:rPr lang="zh-CN" altLang="en-US" sz="4000" dirty="0">
                <a:latin typeface="宋体" panose="02010600030101010101" pitchFamily="2" charset="-122"/>
                <a:ea typeface="宋体" panose="02010600030101010101" pitchFamily="2" charset="-122"/>
              </a:rPr>
              <a:t>？</a:t>
            </a:r>
            <a:endParaRPr lang="zh-CN" altLang="en-US" sz="4000" b="0" dirty="0"/>
          </a:p>
        </p:txBody>
      </p:sp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414338" y="-242888"/>
            <a:ext cx="11299825" cy="1065213"/>
          </a:xfrm>
        </p:spPr>
        <p:txBody>
          <a:bodyPr>
            <a:normAutofit/>
          </a:bodyPr>
          <a:lstStyle/>
          <a:p>
            <a:r>
              <a:rPr lang="zh-CN" altLang="en-US" sz="4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三、如何成为“有德”之“君子”？</a:t>
            </a:r>
            <a:endParaRPr lang="zh-CN" altLang="en-US" sz="44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28548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内容占位符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25322981"/>
              </p:ext>
            </p:extLst>
          </p:nvPr>
        </p:nvGraphicFramePr>
        <p:xfrm>
          <a:off x="465647" y="2314755"/>
          <a:ext cx="10963275" cy="426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1621"/>
                <a:gridCol w="4617229"/>
                <a:gridCol w="3654425"/>
              </a:tblGrid>
              <a:tr h="712818">
                <a:tc>
                  <a:txBody>
                    <a:bodyPr/>
                    <a:lstStyle/>
                    <a:p>
                      <a:r>
                        <a:rPr lang="zh-CN" altLang="en-US" sz="4000" dirty="0" smtClean="0"/>
                        <a:t>君子修养</a:t>
                      </a:r>
                      <a:endParaRPr lang="zh-CN" alt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4400" dirty="0" smtClean="0"/>
                        <a:t>章句</a:t>
                      </a:r>
                      <a:endParaRPr lang="zh-CN" altLang="en-US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4000" dirty="0" smtClean="0"/>
                        <a:t>比对“小人”</a:t>
                      </a:r>
                      <a:endParaRPr lang="zh-CN" altLang="en-US" sz="4000" dirty="0"/>
                    </a:p>
                  </a:txBody>
                  <a:tcPr/>
                </a:tc>
              </a:tr>
              <a:tr h="655793">
                <a:tc>
                  <a:txBody>
                    <a:bodyPr/>
                    <a:lstStyle/>
                    <a:p>
                      <a:endParaRPr lang="zh-CN" alt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65579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655793">
                <a:tc>
                  <a:txBody>
                    <a:bodyPr/>
                    <a:lstStyle/>
                    <a:p>
                      <a:endParaRPr lang="zh-CN" alt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65579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655793">
                <a:tc>
                  <a:txBody>
                    <a:bodyPr/>
                    <a:lstStyle/>
                    <a:p>
                      <a:endParaRPr lang="zh-CN" alt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655880" y="446650"/>
            <a:ext cx="10974823" cy="1727205"/>
          </a:xfrm>
        </p:spPr>
        <p:txBody>
          <a:bodyPr>
            <a:normAutofit/>
          </a:bodyPr>
          <a:lstStyle/>
          <a:p>
            <a:r>
              <a:rPr lang="zh-CN" altLang="en-US" sz="4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请梳理：君子日常生活中应具备怎样的修养？</a:t>
            </a:r>
            <a:r>
              <a:rPr lang="en-US" altLang="zh-CN" sz="4400" dirty="0" smtClean="0">
                <a:latin typeface="宋体" panose="02010600030101010101" pitchFamily="2" charset="-122"/>
                <a:ea typeface="宋体" panose="02010600030101010101" pitchFamily="2" charset="-122"/>
              </a:rPr>
              <a:t/>
            </a:r>
            <a:br>
              <a:rPr lang="en-US" altLang="zh-CN" sz="4400" dirty="0" smtClean="0">
                <a:latin typeface="宋体" panose="02010600030101010101" pitchFamily="2" charset="-122"/>
                <a:ea typeface="宋体" panose="02010600030101010101" pitchFamily="2" charset="-122"/>
              </a:rPr>
            </a:br>
            <a:r>
              <a:rPr lang="zh-CN" altLang="en-US" sz="4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（或用思维导图画出）</a:t>
            </a:r>
            <a:endParaRPr lang="zh-CN" altLang="en-US" sz="44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88320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OURCELIBID_PRE" val="1266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3*i*0"/>
  <p:tag name="KSO_WM_UNIT_BK_DARK_LIGHT" val="2"/>
  <p:tag name="KSO_WM_UNIT_LAYERLEVEL" val="1"/>
  <p:tag name="KSO_WM_TAG_VERSION" val="1.0"/>
  <p:tag name="KSO_WM_BEAUTIFY_FLAG" val="#wm#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4*i*0"/>
  <p:tag name="KSO_WM_UNIT_BK_DARK_LIGHT" val="2"/>
  <p:tag name="KSO_WM_UNIT_LAYERLEVEL" val="1"/>
  <p:tag name="KSO_WM_TAG_VERSION" val="1.0"/>
  <p:tag name="KSO_WM_BEAUTIFY_FLAG" val="#wm#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5*i*0"/>
  <p:tag name="KSO_WM_UNIT_BK_DARK_LIGHT" val="2"/>
  <p:tag name="KSO_WM_UNIT_LAYERLEVEL" val="1"/>
  <p:tag name="KSO_WM_TAG_VERSION" val="1.0"/>
  <p:tag name="KSO_WM_BEAUTIFY_FLAG" val="#wm#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6*i*0"/>
  <p:tag name="KSO_WM_UNIT_BK_DARK_LIGHT" val="2"/>
  <p:tag name="KSO_WM_UNIT_LAYERLEVEL" val="1"/>
  <p:tag name="KSO_WM_TAG_VERSION" val="1.0"/>
  <p:tag name="KSO_WM_BEAUTIFY_FLAG" val="#wm#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7*i*0"/>
  <p:tag name="KSO_WM_UNIT_BK_DARK_LIGHT" val="2"/>
  <p:tag name="KSO_WM_UNIT_LAYERLEVEL" val="1"/>
  <p:tag name="KSO_WM_TAG_VERSION" val="1.0"/>
  <p:tag name="KSO_WM_BEAUTIFY_FLAG" val="#wm#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9、11、16、19、20、21、22、23、26、29、34、38"/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4538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8*i*0"/>
  <p:tag name="KSO_WM_UNIT_BK_DARK_LIGHT" val="2"/>
  <p:tag name="KSO_WM_UNIT_LAYERLEVEL" val="1"/>
  <p:tag name="KSO_WM_TAG_VERSION" val="1.0"/>
  <p:tag name="KSO_WM_BEAUTIFY_FLAG" val="#wm#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4538"/>
  <p:tag name="KSO_WM_TAG_VERSION" val="1.0"/>
  <p:tag name="KSO_WM_SLIDE_ID" val="custom20186579_1"/>
  <p:tag name="KSO_WM_SLIDE_INDEX" val="1"/>
  <p:tag name="KSO_WM_SLIDE_ITEM_CNT" val="0"/>
  <p:tag name="KSO_WM_SLIDE_LAYOUT" val="a_b"/>
  <p:tag name="KSO_WM_SLIDE_LAYOUT_CNT" val="1_1"/>
  <p:tag name="KSO_WM_SLIDE_TYPE" val="title"/>
  <p:tag name="KSO_WM_SLIDE_SUBTYPE" val="pureTxt"/>
  <p:tag name="KSO_WM_TEMPLATE_THUMBS_INDEX" val="1、5、6、7、8、10、13、14、16、17、18、19"/>
  <p:tag name="KSO_WM_BEAUTIFY_FLAG" val="#wm#"/>
  <p:tag name="KSO_WM_TEMPLATE_TOPIC_ID" val="2869567"/>
  <p:tag name="KSO_WM_TEMPLATE_OUTLINE_ID" val="6"/>
  <p:tag name="KSO_WM_TEMPLATE_SCENE_ID" val="1"/>
  <p:tag name="KSO_WM_TEMPLATE_JOB_ID" val="6"/>
  <p:tag name="KSO_WM_TEMPLATE_TOPIC_DEFAULT" val="0"/>
  <p:tag name="KSO_WM_TEMPLATE_SUBCATEGORY" val="0"/>
  <p:tag name="KSO_WM_TEMPLATE_MASTER_TYPE" val="1"/>
  <p:tag name="KSO_WM_TEMPLATE_COLOR_TYPE" val="1"/>
  <p:tag name="KSO_WM_TEMPLATE_MASTER_THUMB_INDEX" val="1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926,&quot;width&quot;:1944}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A000120140530A18PPBG">
  <a:themeElements>
    <a:clrScheme name="kso_RED4">
      <a:dk1>
        <a:srgbClr val="494B4D"/>
      </a:dk1>
      <a:lt1>
        <a:srgbClr val="FFFFFF"/>
      </a:lt1>
      <a:dk2>
        <a:srgbClr val="3D3F41"/>
      </a:dk2>
      <a:lt2>
        <a:srgbClr val="FFFFFF"/>
      </a:lt2>
      <a:accent1>
        <a:srgbClr val="C68F2C"/>
      </a:accent1>
      <a:accent2>
        <a:srgbClr val="BB4A27"/>
      </a:accent2>
      <a:accent3>
        <a:srgbClr val="E68C68"/>
      </a:accent3>
      <a:accent4>
        <a:srgbClr val="8F2578"/>
      </a:accent4>
      <a:accent5>
        <a:srgbClr val="DCD834"/>
      </a:accent5>
      <a:accent6>
        <a:srgbClr val="9FBE3C"/>
      </a:accent6>
      <a:hlink>
        <a:srgbClr val="00B0F0"/>
      </a:hlink>
      <a:folHlink>
        <a:srgbClr val="AFB2B4"/>
      </a:folHlink>
    </a:clrScheme>
    <a:fontScheme name="KSO主题6">
      <a:majorFont>
        <a:latin typeface="Elephant"/>
        <a:ea typeface="幼圆"/>
        <a:cs typeface=""/>
      </a:majorFont>
      <a:minorFont>
        <a:latin typeface="Calibri"/>
        <a:ea typeface="华文新魏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lnSpc>
            <a:spcPct val="130000"/>
          </a:lnSpc>
          <a:defRPr sz="1400" dirty="0" smtClean="0">
            <a:latin typeface="Arial" panose="020B0604020202020204" pitchFamily="34" charset="0"/>
            <a:ea typeface="微软雅黑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WPS主题色">
      <a:dk1>
        <a:srgbClr val="000000"/>
      </a:dk1>
      <a:lt1>
        <a:srgbClr val="FFFFFF"/>
      </a:lt1>
      <a:dk2>
        <a:srgbClr val="ECEEEF"/>
      </a:dk2>
      <a:lt2>
        <a:srgbClr val="FCFDFD"/>
      </a:lt2>
      <a:accent1>
        <a:srgbClr val="547D9D"/>
      </a:accent1>
      <a:accent2>
        <a:srgbClr val="437F81"/>
      </a:accent2>
      <a:accent3>
        <a:srgbClr val="4F7A5C"/>
      </a:accent3>
      <a:accent4>
        <a:srgbClr val="6E6D45"/>
      </a:accent4>
      <a:accent5>
        <a:srgbClr val="905E43"/>
      </a:accent5>
      <a:accent6>
        <a:srgbClr val="9D5458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637026332889634403</Template>
  <TotalTime>2345</TotalTime>
  <Words>1892</Words>
  <Application>Microsoft Office PowerPoint</Application>
  <PresentationFormat>宽屏</PresentationFormat>
  <Paragraphs>123</Paragraphs>
  <Slides>19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19</vt:i4>
      </vt:variant>
    </vt:vector>
  </HeadingPairs>
  <TitlesOfParts>
    <vt:vector size="31" baseType="lpstr">
      <vt:lpstr>汉仪旗黑-85S</vt:lpstr>
      <vt:lpstr>华文新魏</vt:lpstr>
      <vt:lpstr>楷体</vt:lpstr>
      <vt:lpstr>宋体</vt:lpstr>
      <vt:lpstr>微软雅黑</vt:lpstr>
      <vt:lpstr>幼圆</vt:lpstr>
      <vt:lpstr>Arial</vt:lpstr>
      <vt:lpstr>Calibri</vt:lpstr>
      <vt:lpstr>Elephant</vt:lpstr>
      <vt:lpstr>Wingdings</vt:lpstr>
      <vt:lpstr>A000120140530A18PPBG</vt:lpstr>
      <vt:lpstr>1_Office 主题​​</vt:lpstr>
      <vt:lpstr>《论语》中的君子</vt:lpstr>
      <vt:lpstr>《论语》中的“君子”</vt:lpstr>
      <vt:lpstr>一、“君子”概念的由来</vt:lpstr>
      <vt:lpstr>PowerPoint 演示文稿</vt:lpstr>
      <vt:lpstr>二、《论语》中的“君子”</vt:lpstr>
      <vt:lpstr>“有位”之“君子”未必是从政治国的理想人物</vt:lpstr>
      <vt:lpstr>“有德”之君子具有理想化的人格， 有责任使命意识</vt:lpstr>
      <vt:lpstr>三、如何成为“有德”之“君子”？</vt:lpstr>
      <vt:lpstr>请梳理：君子日常生活中应具备怎样的修养？ （或用思维导图画出）</vt:lpstr>
      <vt:lpstr>三、如何成为“有德”之“君子”？</vt:lpstr>
      <vt:lpstr>君子日常生活中应具备怎样的修养？</vt:lpstr>
      <vt:lpstr>君子日常生活中应具备怎样的修养？</vt:lpstr>
      <vt:lpstr>三、如何成为“有德”之“君子”——修身</vt:lpstr>
      <vt:lpstr>PowerPoint 演示文稿</vt:lpstr>
      <vt:lpstr>三、如何成为“有德”之“君子”——仁礼</vt:lpstr>
      <vt:lpstr>四、孔子“君子”理论之影响</vt:lpstr>
      <vt:lpstr>四、孔子“君子”理论之影响</vt:lpstr>
      <vt:lpstr>四、孔子“君子”理论之影响</vt:lpstr>
      <vt:lpstr>PowerPoint 演示文稿</vt:lpstr>
    </vt:vector>
  </TitlesOfParts>
  <Company>微软中国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微软用户</dc:creator>
  <cp:lastModifiedBy>Administrator</cp:lastModifiedBy>
  <cp:revision>182</cp:revision>
  <dcterms:created xsi:type="dcterms:W3CDTF">2019-08-28T15:40:44Z</dcterms:created>
  <dcterms:modified xsi:type="dcterms:W3CDTF">2020-03-23T12:13:32Z</dcterms:modified>
</cp:coreProperties>
</file>