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01.xml" ContentType="application/vnd.openxmlformats-officedocument.presentationml.tags+xml"/>
  <Override PartName="/ppt/notesSlides/notesSlide1.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12" r:id="rId3"/>
  </p:sldMasterIdLst>
  <p:notesMasterIdLst>
    <p:notesMasterId r:id="rId20"/>
  </p:notesMasterIdLst>
  <p:sldIdLst>
    <p:sldId id="257" r:id="rId4"/>
    <p:sldId id="260" r:id="rId5"/>
    <p:sldId id="259" r:id="rId6"/>
    <p:sldId id="265" r:id="rId7"/>
    <p:sldId id="266" r:id="rId8"/>
    <p:sldId id="261" r:id="rId9"/>
    <p:sldId id="267" r:id="rId10"/>
    <p:sldId id="262" r:id="rId11"/>
    <p:sldId id="268" r:id="rId12"/>
    <p:sldId id="269" r:id="rId13"/>
    <p:sldId id="270" r:id="rId14"/>
    <p:sldId id="263" r:id="rId15"/>
    <p:sldId id="272" r:id="rId16"/>
    <p:sldId id="271" r:id="rId17"/>
    <p:sldId id="264" r:id="rId18"/>
    <p:sldId id="258"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A5FF8-7479-4BBB-ABC2-3D36DF2393E7}" type="datetimeFigureOut">
              <a:rPr lang="zh-CN" altLang="en-US" smtClean="0"/>
              <a:t>2020/3/26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7B36B-BAFE-4053-A8D0-892E5E9AA110}" type="slidenum">
              <a:rPr lang="zh-CN" altLang="en-US" smtClean="0"/>
              <a:t>‹#›</a:t>
            </a:fld>
            <a:endParaRPr lang="zh-CN" altLang="en-US"/>
          </a:p>
        </p:txBody>
      </p:sp>
    </p:spTree>
    <p:extLst>
      <p:ext uri="{BB962C8B-B14F-4D97-AF65-F5344CB8AC3E}">
        <p14:creationId xmlns:p14="http://schemas.microsoft.com/office/powerpoint/2010/main" val="58593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extLst>
      <p:ext uri="{BB962C8B-B14F-4D97-AF65-F5344CB8AC3E}">
        <p14:creationId xmlns:p14="http://schemas.microsoft.com/office/powerpoint/2010/main" val="13472170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image" Target="../media/image3.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68.xml"/><Relationship Id="rId10" Type="http://schemas.openxmlformats.org/officeDocument/2006/relationships/image" Target="../media/image2.png"/><Relationship Id="rId4" Type="http://schemas.openxmlformats.org/officeDocument/2006/relationships/tags" Target="../tags/tag167.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174.xml"/><Relationship Id="rId7" Type="http://schemas.openxmlformats.org/officeDocument/2006/relationships/image" Target="../media/image4.pn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Master" Target="../slideMasters/slideMaster2.xml"/><Relationship Id="rId5" Type="http://schemas.openxmlformats.org/officeDocument/2006/relationships/tags" Target="../tags/tag176.xml"/><Relationship Id="rId4" Type="http://schemas.openxmlformats.org/officeDocument/2006/relationships/tags" Target="../tags/tag175.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image" Target="../media/image3.pn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2.png"/><Relationship Id="rId5" Type="http://schemas.openxmlformats.org/officeDocument/2006/relationships/tags" Target="../tags/tag181.xml"/><Relationship Id="rId10" Type="http://schemas.openxmlformats.org/officeDocument/2006/relationships/slideMaster" Target="../slideMasters/slideMaster2.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image" Target="file:///C:\Users\1V994W2\PycharmProjects\PPT_Background_Generation/pic_temp/1_pic_quater_right_up.png"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image" Target="../media/image2.png"/><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slideMaster" Target="../slideMasters/slideMaster2.xml"/><Relationship Id="rId2" Type="http://schemas.openxmlformats.org/officeDocument/2006/relationships/tags" Target="../tags/tag18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5" Type="http://schemas.openxmlformats.org/officeDocument/2006/relationships/tags" Target="../tags/tag190.xml"/><Relationship Id="rId15" Type="http://schemas.openxmlformats.org/officeDocument/2006/relationships/image" Target="../media/image3.png"/><Relationship Id="rId10" Type="http://schemas.openxmlformats.org/officeDocument/2006/relationships/tags" Target="../tags/tag195.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image" Target="file:///C:\Users\1V994W2\PycharmProjects\PPT_Background_Generation/pic_temp/0_pic_quater_left_up.png"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99.xml"/><Relationship Id="rId7" Type="http://schemas.openxmlformats.org/officeDocument/2006/relationships/slideMaster" Target="../slideMasters/slideMaster2.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201.xml"/><Relationship Id="rId10" Type="http://schemas.openxmlformats.org/officeDocument/2006/relationships/image" Target="../media/image3.png"/><Relationship Id="rId4" Type="http://schemas.openxmlformats.org/officeDocument/2006/relationships/tags" Target="../tags/tag20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image" Target="../media/image3.png"/><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image" Target="../media/image2.png"/><Relationship Id="rId5" Type="http://schemas.openxmlformats.org/officeDocument/2006/relationships/tags" Target="../tags/tag210.xml"/><Relationship Id="rId10" Type="http://schemas.openxmlformats.org/officeDocument/2006/relationships/slideMaster" Target="../slideMasters/slideMaster2.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image" Target="file:///C:\Users\1V994W2\PycharmProjects\PPT_Background_Generation/pic_temp/1_pic_quater_right_up.png"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image" Target="../media/image3.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219.xml"/><Relationship Id="rId10" Type="http://schemas.openxmlformats.org/officeDocument/2006/relationships/image" Target="../media/image2.png"/><Relationship Id="rId4" Type="http://schemas.openxmlformats.org/officeDocument/2006/relationships/tags" Target="../tags/tag218.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media/image3.png"/><Relationship Id="rId5" Type="http://schemas.openxmlformats.org/officeDocument/2006/relationships/tags" Target="../tags/tag22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226.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32.xml"/><Relationship Id="rId7" Type="http://schemas.openxmlformats.org/officeDocument/2006/relationships/slideMaster" Target="../slideMasters/slideMaster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9" Type="http://schemas.openxmlformats.org/officeDocument/2006/relationships/image" Target="file:///C:\Users\1V994W2\PycharmProjects\PPT_Background_Generation/pic_temp/pic_sup.png"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image" Target="../media/image3.png"/><Relationship Id="rId5" Type="http://schemas.openxmlformats.org/officeDocument/2006/relationships/tags" Target="../tags/tag24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239.xml"/><Relationship Id="rId9"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image" Target="../media/image3.png"/><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image" Target="../media/image2.png"/><Relationship Id="rId5" Type="http://schemas.openxmlformats.org/officeDocument/2006/relationships/tags" Target="../tags/tag247.xml"/><Relationship Id="rId10" Type="http://schemas.openxmlformats.org/officeDocument/2006/relationships/slideMaster" Target="../slideMasters/slideMaster2.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image" Target="file:///C:\Users\1V994W2\PycharmProjects\PPT_Background_Generation/pic_temp/1_pic_quater_right_up.png"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59.xml"/><Relationship Id="rId3" Type="http://schemas.openxmlformats.org/officeDocument/2006/relationships/tags" Target="../tags/tag254.xml"/><Relationship Id="rId7" Type="http://schemas.openxmlformats.org/officeDocument/2006/relationships/tags" Target="../tags/tag258.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256.xml"/><Relationship Id="rId10" Type="http://schemas.openxmlformats.org/officeDocument/2006/relationships/image" Target="../media/image2.png"/><Relationship Id="rId4" Type="http://schemas.openxmlformats.org/officeDocument/2006/relationships/tags" Target="../tags/tag255.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image" Target="../media/image2.pn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slideMaster" Target="../slideMasters/slideMaster2.xml"/><Relationship Id="rId5" Type="http://schemas.openxmlformats.org/officeDocument/2006/relationships/tags" Target="../tags/tag26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269.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7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272.xml"/><Relationship Id="rId7" Type="http://schemas.openxmlformats.org/officeDocument/2006/relationships/tags" Target="../tags/tag276.xml"/><Relationship Id="rId12" Type="http://schemas.openxmlformats.org/officeDocument/2006/relationships/image" Target="../media/image2.png"/><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slideMaster" Target="../slideMasters/slideMaster2.xml"/><Relationship Id="rId5" Type="http://schemas.openxmlformats.org/officeDocument/2006/relationships/tags" Target="../tags/tag27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279.xml"/><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slideMaster" Target="../slideMasters/slideMaster2.xml"/><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81.xml"/><Relationship Id="rId16" Type="http://schemas.openxmlformats.org/officeDocument/2006/relationships/image" Target="../media/image3.png"/><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5" Type="http://schemas.openxmlformats.org/officeDocument/2006/relationships/tags" Target="../tags/tag28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289.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image" Target="../media/image7.png"/><Relationship Id="rId3" Type="http://schemas.openxmlformats.org/officeDocument/2006/relationships/tags" Target="../tags/tag294.xml"/><Relationship Id="rId7" Type="http://schemas.openxmlformats.org/officeDocument/2006/relationships/tags" Target="../tags/tag29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image" Target="../media/image2.png"/><Relationship Id="rId5" Type="http://schemas.openxmlformats.org/officeDocument/2006/relationships/tags" Target="../tags/tag296.xml"/><Relationship Id="rId10" Type="http://schemas.openxmlformats.org/officeDocument/2006/relationships/slideMaster" Target="../slideMasters/slideMaster2.xml"/><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image" Target="file:///C:\Users\1V994W2\PycharmProjects\PPT_Background_Generation/pic_temp/1_pic_quater_left_down.png"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17" name="页脚占位符 16"/>
          <p:cNvSpPr>
            <a:spLocks noGrp="1"/>
          </p:cNvSpPr>
          <p:nvPr>
            <p:ph type="ftr" sz="quarter" idx="11"/>
            <p:custDataLst>
              <p:tags r:id="rId2"/>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3"/>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6" name="文本占位符 5"/>
          <p:cNvSpPr>
            <a:spLocks noGrp="1"/>
          </p:cNvSpPr>
          <p:nvPr>
            <p:ph type="body" sz="quarter" idx="16" hasCustomPrompt="1"/>
            <p:custDataLst>
              <p:tags r:id="rId4"/>
            </p:custDataLst>
          </p:nvPr>
        </p:nvSpPr>
        <p:spPr>
          <a:xfrm>
            <a:off x="4824418" y="4663917"/>
            <a:ext cx="1433036"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5138955"/>
            <a:ext cx="1433036"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3188625"/>
            <a:ext cx="3619500"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2013097"/>
            <a:ext cx="3619024"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111321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58884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502448" y="952627"/>
            <a:ext cx="8139178" cy="5389572"/>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23431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3"/>
            <a:ext cx="9144000" cy="6858847"/>
          </a:xfrm>
          <a:prstGeom prst="rect">
            <a:avLst/>
          </a:prstGeom>
        </p:spPr>
      </p:pic>
      <p:sp>
        <p:nvSpPr>
          <p:cNvPr id="3" name="日期占位符 2"/>
          <p:cNvSpPr>
            <a:spLocks noGrp="1"/>
          </p:cNvSpPr>
          <p:nvPr>
            <p:ph type="dt" sz="half" idx="10"/>
            <p:custDataLst>
              <p:tags r:id="rId2"/>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idx="14" hasCustomPrompt="1"/>
            <p:custDataLst>
              <p:tags r:id="rId5"/>
            </p:custDataLst>
          </p:nvPr>
        </p:nvSpPr>
        <p:spPr>
          <a:xfrm>
            <a:off x="4953000" y="3652021"/>
            <a:ext cx="3619500" cy="1111387"/>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2095445"/>
            <a:ext cx="3619024" cy="135208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extLst>
      <p:ext uri="{BB962C8B-B14F-4D97-AF65-F5344CB8AC3E}">
        <p14:creationId xmlns:p14="http://schemas.microsoft.com/office/powerpoint/2010/main" val="152050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58884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443285"/>
            <a:ext cx="8139178"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5"/>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84991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303850"/>
            <a:ext cx="8705888" cy="625115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1249358"/>
            <a:ext cx="7219800" cy="723689"/>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2163870"/>
            <a:ext cx="7219950" cy="34456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581111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3"/>
            <a:ext cx="3618452" cy="685884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pic>
        <p:nvPicPr>
          <p:cNvPr id="8" name="图片 7"/>
          <p:cNvPicPr/>
          <p:nvPr>
            <p:custDataLst>
              <p:tags r:id="rId2"/>
            </p:custDataLst>
          </p:nvPr>
        </p:nvPicPr>
        <p:blipFill>
          <a:blip r:embed="rId10" r:link="rId11" cstate="screen"/>
          <a:stretch>
            <a:fillRect/>
          </a:stretch>
        </p:blipFill>
        <p:spPr>
          <a:xfrm>
            <a:off x="8603933" y="0"/>
            <a:ext cx="540068" cy="588840"/>
          </a:xfrm>
          <a:prstGeom prst="rect">
            <a:avLst/>
          </a:prstGeom>
        </p:spPr>
      </p:pic>
      <p:sp>
        <p:nvSpPr>
          <p:cNvPr id="2" name="标题 1"/>
          <p:cNvSpPr>
            <a:spLocks noGrp="1"/>
          </p:cNvSpPr>
          <p:nvPr>
            <p:ph type="title" hasCustomPrompt="1"/>
            <p:custDataLst>
              <p:tags r:id="rId3"/>
            </p:custDataLst>
          </p:nvPr>
        </p:nvSpPr>
        <p:spPr>
          <a:xfrm>
            <a:off x="437400" y="770496"/>
            <a:ext cx="2970000" cy="882109"/>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40100" y="1764221"/>
            <a:ext cx="2967300" cy="409370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770036"/>
            <a:ext cx="4860000" cy="508856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237935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266466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781296"/>
            <a:ext cx="8232300" cy="626477"/>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59000" y="1659809"/>
            <a:ext cx="8231981" cy="82810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808347"/>
            <a:ext cx="8224200" cy="34312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90770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5029595"/>
            <a:ext cx="9144000" cy="182925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669684"/>
            <a:ext cx="8232300" cy="565269"/>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53628" y="1681411"/>
            <a:ext cx="8243100" cy="32115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5181040"/>
            <a:ext cx="8251200" cy="10117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354865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4"/>
            <a:ext cx="9144000" cy="91451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6270007"/>
            <a:ext cx="9144000" cy="58884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237629"/>
            <a:ext cx="8278200"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34700" y="1663408"/>
            <a:ext cx="40068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663408"/>
            <a:ext cx="40257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4817395"/>
            <a:ext cx="40068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4813795"/>
            <a:ext cx="40257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223749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3812"/>
            <a:ext cx="9144000" cy="49512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5" y="5533959"/>
            <a:ext cx="9143999" cy="1324888"/>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339369"/>
            <a:ext cx="6858000" cy="2387095"/>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1141810" y="3863279"/>
            <a:ext cx="6858000" cy="1656204"/>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169949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1191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443289"/>
            <a:ext cx="8139178" cy="442019"/>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952627"/>
            <a:ext cx="8139178" cy="538957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06008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17" name="页脚占位符 16"/>
          <p:cNvSpPr>
            <a:spLocks noGrp="1"/>
          </p:cNvSpPr>
          <p:nvPr>
            <p:ph type="ftr" sz="quarter" idx="11"/>
            <p:custDataLst>
              <p:tags r:id="rId2"/>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3"/>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6" name="文本占位符 5"/>
          <p:cNvSpPr>
            <a:spLocks noGrp="1"/>
          </p:cNvSpPr>
          <p:nvPr>
            <p:ph type="body" sz="quarter" idx="16" hasCustomPrompt="1"/>
            <p:custDataLst>
              <p:tags r:id="rId4"/>
            </p:custDataLst>
          </p:nvPr>
        </p:nvSpPr>
        <p:spPr>
          <a:xfrm>
            <a:off x="4824418" y="4663914"/>
            <a:ext cx="1433036"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5138953"/>
            <a:ext cx="1433036"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3188625"/>
            <a:ext cx="3619500"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2013096"/>
            <a:ext cx="3619024"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4018457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443289"/>
            <a:ext cx="8139178" cy="442019"/>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952626"/>
            <a:ext cx="8139178" cy="538957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92521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5716722"/>
            <a:ext cx="3048000" cy="1142125"/>
          </a:xfrm>
          <a:prstGeom prst="rect">
            <a:avLst/>
          </a:prstGeom>
        </p:spPr>
      </p:pic>
      <p:sp>
        <p:nvSpPr>
          <p:cNvPr id="4" name="日期占位符 3"/>
          <p:cNvSpPr>
            <a:spLocks noGrp="1"/>
          </p:cNvSpPr>
          <p:nvPr>
            <p:ph type="dt" sz="half" idx="10"/>
            <p:custDataLst>
              <p:tags r:id="rId2"/>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5" name="页脚占位符 4"/>
          <p:cNvSpPr>
            <a:spLocks noGrp="1"/>
          </p:cNvSpPr>
          <p:nvPr>
            <p:ph type="ftr" sz="quarter" idx="11"/>
            <p:custDataLst>
              <p:tags r:id="rId3"/>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4"/>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ctrTitle" idx="13" hasCustomPrompt="1"/>
            <p:custDataLst>
              <p:tags r:id="rId5"/>
            </p:custDataLst>
          </p:nvPr>
        </p:nvSpPr>
        <p:spPr>
          <a:xfrm>
            <a:off x="3569970" y="2914057"/>
            <a:ext cx="3660458" cy="1081539"/>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74738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443289"/>
            <a:ext cx="8139178"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952626"/>
            <a:ext cx="3962432" cy="538957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952626"/>
            <a:ext cx="3962432" cy="5389572"/>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84308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58884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443289"/>
            <a:ext cx="8139178"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952625"/>
            <a:ext cx="3962432" cy="381051"/>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406700"/>
            <a:ext cx="3962400" cy="493536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952625"/>
            <a:ext cx="3962432" cy="381051"/>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406700"/>
            <a:ext cx="3962432" cy="493536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52555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2194832"/>
            <a:ext cx="3291840" cy="2469185"/>
          </a:xfrm>
          <a:prstGeom prst="rect">
            <a:avLst/>
          </a:prstGeom>
        </p:spPr>
      </p:pic>
      <p:pic>
        <p:nvPicPr>
          <p:cNvPr id="6" name="图片 5"/>
          <p:cNvPicPr/>
          <p:nvPr>
            <p:custDataLst>
              <p:tags r:id="rId2"/>
            </p:custDataLst>
          </p:nvPr>
        </p:nvPicPr>
        <p:blipFill>
          <a:blip r:embed="rId10" r:link="rId11" cstate="screen"/>
          <a:stretch>
            <a:fillRect/>
          </a:stretch>
        </p:blipFill>
        <p:spPr>
          <a:xfrm>
            <a:off x="0" y="6270007"/>
            <a:ext cx="540068" cy="588840"/>
          </a:xfrm>
          <a:prstGeom prst="rect">
            <a:avLst/>
          </a:prstGeom>
        </p:spPr>
      </p:pic>
      <p:sp>
        <p:nvSpPr>
          <p:cNvPr id="2" name="标题 1"/>
          <p:cNvSpPr>
            <a:spLocks noGrp="1"/>
          </p:cNvSpPr>
          <p:nvPr>
            <p:ph type="title"/>
            <p:custDataLst>
              <p:tags r:id="rId3"/>
            </p:custDataLst>
          </p:nvPr>
        </p:nvSpPr>
        <p:spPr>
          <a:xfrm>
            <a:off x="502412" y="443285"/>
            <a:ext cx="8139178"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93447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7172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443289"/>
            <a:ext cx="8139178"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952626"/>
            <a:ext cx="3962432" cy="5389572"/>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952626"/>
            <a:ext cx="3962432" cy="538957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pPr/>
              <a:t>2020/3/26</a:t>
            </a:fld>
            <a:endParaRPr lang="zh-CN" altLang="en-US" dirty="0">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490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952626"/>
            <a:ext cx="713238" cy="5389572"/>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952618"/>
            <a:ext cx="7371076" cy="5389572"/>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99114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58884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502448" y="952626"/>
            <a:ext cx="8139178" cy="5389572"/>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6779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5716724"/>
            <a:ext cx="3048000" cy="1142125"/>
          </a:xfrm>
          <a:prstGeom prst="rect">
            <a:avLst/>
          </a:prstGeom>
        </p:spPr>
      </p:pic>
      <p:sp>
        <p:nvSpPr>
          <p:cNvPr id="4" name="日期占位符 3"/>
          <p:cNvSpPr>
            <a:spLocks noGrp="1"/>
          </p:cNvSpPr>
          <p:nvPr>
            <p:ph type="dt" sz="half" idx="10"/>
            <p:custDataLst>
              <p:tags r:id="rId2"/>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5" name="页脚占位符 4"/>
          <p:cNvSpPr>
            <a:spLocks noGrp="1"/>
          </p:cNvSpPr>
          <p:nvPr>
            <p:ph type="ftr" sz="quarter" idx="11"/>
            <p:custDataLst>
              <p:tags r:id="rId3"/>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4"/>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ctrTitle" idx="13" hasCustomPrompt="1"/>
            <p:custDataLst>
              <p:tags r:id="rId5"/>
            </p:custDataLst>
          </p:nvPr>
        </p:nvSpPr>
        <p:spPr>
          <a:xfrm>
            <a:off x="3569970" y="2914057"/>
            <a:ext cx="3660458" cy="1081539"/>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128286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1"/>
            <a:ext cx="9144000" cy="6858847"/>
          </a:xfrm>
          <a:prstGeom prst="rect">
            <a:avLst/>
          </a:prstGeom>
        </p:spPr>
      </p:pic>
      <p:sp>
        <p:nvSpPr>
          <p:cNvPr id="3" name="日期占位符 2"/>
          <p:cNvSpPr>
            <a:spLocks noGrp="1"/>
          </p:cNvSpPr>
          <p:nvPr>
            <p:ph type="dt" sz="half" idx="10"/>
            <p:custDataLst>
              <p:tags r:id="rId2"/>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idx="14" hasCustomPrompt="1"/>
            <p:custDataLst>
              <p:tags r:id="rId5"/>
            </p:custDataLst>
          </p:nvPr>
        </p:nvSpPr>
        <p:spPr>
          <a:xfrm>
            <a:off x="4953000" y="3652019"/>
            <a:ext cx="3619500" cy="1111387"/>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2095442"/>
            <a:ext cx="3619024" cy="135208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extLst>
      <p:ext uri="{BB962C8B-B14F-4D97-AF65-F5344CB8AC3E}">
        <p14:creationId xmlns:p14="http://schemas.microsoft.com/office/powerpoint/2010/main" val="3218938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58884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443285"/>
            <a:ext cx="8139178"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5"/>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4255423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303848"/>
            <a:ext cx="8705888" cy="625115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1249356"/>
            <a:ext cx="7219800" cy="723689"/>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2163868"/>
            <a:ext cx="7219950" cy="34456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281215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
            <a:ext cx="3618452" cy="685884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pic>
        <p:nvPicPr>
          <p:cNvPr id="8" name="图片 7"/>
          <p:cNvPicPr/>
          <p:nvPr>
            <p:custDataLst>
              <p:tags r:id="rId2"/>
            </p:custDataLst>
          </p:nvPr>
        </p:nvPicPr>
        <p:blipFill>
          <a:blip r:embed="rId10" r:link="rId11" cstate="screen"/>
          <a:stretch>
            <a:fillRect/>
          </a:stretch>
        </p:blipFill>
        <p:spPr>
          <a:xfrm>
            <a:off x="8603933" y="0"/>
            <a:ext cx="540068" cy="588840"/>
          </a:xfrm>
          <a:prstGeom prst="rect">
            <a:avLst/>
          </a:prstGeom>
        </p:spPr>
      </p:pic>
      <p:sp>
        <p:nvSpPr>
          <p:cNvPr id="2" name="标题 1"/>
          <p:cNvSpPr>
            <a:spLocks noGrp="1"/>
          </p:cNvSpPr>
          <p:nvPr>
            <p:ph type="title" hasCustomPrompt="1"/>
            <p:custDataLst>
              <p:tags r:id="rId3"/>
            </p:custDataLst>
          </p:nvPr>
        </p:nvSpPr>
        <p:spPr>
          <a:xfrm>
            <a:off x="437400" y="770495"/>
            <a:ext cx="2970000" cy="882109"/>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40100" y="1764218"/>
            <a:ext cx="2967300" cy="409370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770034"/>
            <a:ext cx="4860000" cy="508856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438194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266466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781296"/>
            <a:ext cx="8232300" cy="626477"/>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59000" y="1659806"/>
            <a:ext cx="8231981" cy="82810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808347"/>
            <a:ext cx="8224200" cy="34312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08526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5029593"/>
            <a:ext cx="9144000" cy="182925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669683"/>
            <a:ext cx="8232300" cy="565269"/>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53628" y="1681409"/>
            <a:ext cx="8243100" cy="32115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5181040"/>
            <a:ext cx="8251200" cy="10117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2336337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1"/>
            <a:ext cx="9144000" cy="91451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6270007"/>
            <a:ext cx="9144000" cy="58884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237629"/>
            <a:ext cx="8278200"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34700" y="1663406"/>
            <a:ext cx="40068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663406"/>
            <a:ext cx="40257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4817395"/>
            <a:ext cx="40068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4813795"/>
            <a:ext cx="40257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1150146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3810"/>
            <a:ext cx="9144000" cy="49512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1" y="5533959"/>
            <a:ext cx="9143999" cy="1324888"/>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339366"/>
            <a:ext cx="6858000" cy="2387095"/>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1141810" y="3863278"/>
            <a:ext cx="6858000" cy="1656204"/>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3564845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698846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2020/3/26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443289"/>
            <a:ext cx="8139178"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952627"/>
            <a:ext cx="3962432" cy="538957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952627"/>
            <a:ext cx="3962432" cy="5389572"/>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367523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solidFill>
                  <a:prstClr val="black">
                    <a:tint val="75000"/>
                  </a:prstClr>
                </a:solidFill>
              </a:rPr>
              <a:pPr/>
              <a:t>2020/3/26</a:t>
            </a:fld>
            <a:endParaRPr lang="zh-CN" altLang="en-US">
              <a:solidFill>
                <a:prstClr val="black">
                  <a:tint val="75000"/>
                </a:prstClr>
              </a:solidFill>
            </a:endParaRPr>
          </a:p>
        </p:txBody>
      </p:sp>
      <p:sp>
        <p:nvSpPr>
          <p:cNvPr id="5" name="页脚占位符 4"/>
          <p:cNvSpPr>
            <a:spLocks noGrp="1"/>
          </p:cNvSpPr>
          <p:nvPr>
            <p:ph type="ftr" sz="quarter" idx="11"/>
          </p:nvPr>
        </p:nvSpPr>
        <p:spPr>
          <a:xfrm>
            <a:off x="5330952" y="6400800"/>
            <a:ext cx="3733800" cy="283800"/>
          </a:xfr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2020/3/26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2020/3/26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2020/3/26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2020/3/26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2020/3/26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2020/3/26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2020/3/26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2020/3/26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2020/3/26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58884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443289"/>
            <a:ext cx="8139178"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952625"/>
            <a:ext cx="3962432" cy="381051"/>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406702"/>
            <a:ext cx="3962400" cy="493536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952625"/>
            <a:ext cx="3962432" cy="381051"/>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406702"/>
            <a:ext cx="3962432" cy="493536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693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2194834"/>
            <a:ext cx="3291840" cy="2469185"/>
          </a:xfrm>
          <a:prstGeom prst="rect">
            <a:avLst/>
          </a:prstGeom>
        </p:spPr>
      </p:pic>
      <p:pic>
        <p:nvPicPr>
          <p:cNvPr id="6" name="图片 5"/>
          <p:cNvPicPr/>
          <p:nvPr>
            <p:custDataLst>
              <p:tags r:id="rId2"/>
            </p:custDataLst>
          </p:nvPr>
        </p:nvPicPr>
        <p:blipFill>
          <a:blip r:embed="rId10" r:link="rId11" cstate="screen"/>
          <a:stretch>
            <a:fillRect/>
          </a:stretch>
        </p:blipFill>
        <p:spPr>
          <a:xfrm>
            <a:off x="0" y="6270007"/>
            <a:ext cx="540068" cy="588840"/>
          </a:xfrm>
          <a:prstGeom prst="rect">
            <a:avLst/>
          </a:prstGeom>
        </p:spPr>
      </p:pic>
      <p:sp>
        <p:nvSpPr>
          <p:cNvPr id="2" name="标题 1"/>
          <p:cNvSpPr>
            <a:spLocks noGrp="1"/>
          </p:cNvSpPr>
          <p:nvPr>
            <p:ph type="title"/>
            <p:custDataLst>
              <p:tags r:id="rId3"/>
            </p:custDataLst>
          </p:nvPr>
        </p:nvSpPr>
        <p:spPr>
          <a:xfrm>
            <a:off x="502412" y="443285"/>
            <a:ext cx="8139178"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64152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3341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443289"/>
            <a:ext cx="8139178"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952627"/>
            <a:ext cx="3962432" cy="5389572"/>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952627"/>
            <a:ext cx="3962432" cy="538957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pPr/>
              <a:t>2020/3/26</a:t>
            </a:fld>
            <a:endParaRPr lang="zh-CN" altLang="en-US" dirty="0">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8613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952627"/>
            <a:ext cx="713238" cy="5389572"/>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952619"/>
            <a:ext cx="7371076" cy="5389572"/>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2020/3/26</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6350621"/>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6350621"/>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2165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156.xml"/><Relationship Id="rId3" Type="http://schemas.openxmlformats.org/officeDocument/2006/relationships/slideLayout" Target="../slideLayouts/slideLayout22.xml"/><Relationship Id="rId21" Type="http://schemas.openxmlformats.org/officeDocument/2006/relationships/tags" Target="../tags/tag151.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155.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154.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153.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1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443285"/>
            <a:ext cx="8139178" cy="442019"/>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961519"/>
            <a:ext cx="8139178" cy="5389572"/>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6350621"/>
            <a:ext cx="2025000" cy="31683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hangingPunct="0"/>
            <a:fld id="{760FBDFE-C587-4B4C-A407-44438C67B59E}" type="datetimeFigureOut">
              <a:rPr lang="zh-CN" altLang="en-US" kern="0" smtClean="0">
                <a:solidFill>
                  <a:srgbClr val="000000">
                    <a:tint val="75000"/>
                  </a:srgbClr>
                </a:solidFill>
                <a:cs typeface="+mj-cs"/>
                <a:sym typeface="Calibri" panose="020F0502020204030204"/>
              </a:rPr>
              <a:pPr hangingPunct="0"/>
              <a:t>2020/3/26</a:t>
            </a:fld>
            <a:endParaRPr lang="zh-CN" altLang="en-US" kern="0">
              <a:solidFill>
                <a:srgbClr val="000000">
                  <a:tint val="75000"/>
                </a:srgbClr>
              </a:solidFill>
              <a:cs typeface="+mj-cs"/>
              <a:sym typeface="Calibri" panose="020F0502020204030204"/>
            </a:endParaRPr>
          </a:p>
        </p:txBody>
      </p:sp>
      <p:sp>
        <p:nvSpPr>
          <p:cNvPr id="5" name="页脚占位符 4"/>
          <p:cNvSpPr>
            <a:spLocks noGrp="1"/>
          </p:cNvSpPr>
          <p:nvPr>
            <p:ph type="ftr" sz="quarter" idx="3"/>
            <p:custDataLst>
              <p:tags r:id="rId24"/>
            </p:custDataLst>
          </p:nvPr>
        </p:nvSpPr>
        <p:spPr>
          <a:xfrm>
            <a:off x="3087000" y="6350621"/>
            <a:ext cx="2970000" cy="31683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hangingPunct="0"/>
            <a:endParaRPr lang="zh-CN" altLang="en-US" kern="0" dirty="0">
              <a:solidFill>
                <a:srgbClr val="000000">
                  <a:tint val="75000"/>
                </a:srgbClr>
              </a:solidFill>
              <a:cs typeface="+mj-cs"/>
              <a:sym typeface="Calibri" panose="020F0502020204030204"/>
            </a:endParaRPr>
          </a:p>
        </p:txBody>
      </p:sp>
      <p:sp>
        <p:nvSpPr>
          <p:cNvPr id="6" name="灯片编号占位符 5"/>
          <p:cNvSpPr>
            <a:spLocks noGrp="1"/>
          </p:cNvSpPr>
          <p:nvPr>
            <p:ph type="sldNum" sz="quarter" idx="4"/>
            <p:custDataLst>
              <p:tags r:id="rId25"/>
            </p:custDataLst>
          </p:nvPr>
        </p:nvSpPr>
        <p:spPr>
          <a:xfrm>
            <a:off x="6457950" y="6350621"/>
            <a:ext cx="2025000" cy="31683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hangingPunct="0"/>
            <a:fld id="{49AE70B2-8BF9-45C0-BB95-33D1B9D3A854}" type="slidenum">
              <a:rPr lang="zh-CN" altLang="en-US" kern="0" smtClean="0">
                <a:solidFill>
                  <a:srgbClr val="000000">
                    <a:tint val="75000"/>
                  </a:srgbClr>
                </a:solidFill>
                <a:cs typeface="+mj-cs"/>
                <a:sym typeface="Calibri" panose="020F0502020204030204"/>
              </a:rPr>
              <a:pPr hangingPunct="0"/>
              <a:t>‹#›</a:t>
            </a:fld>
            <a:endParaRPr lang="zh-CN" altLang="en-US" kern="0" dirty="0">
              <a:solidFill>
                <a:srgbClr val="000000">
                  <a:tint val="75000"/>
                </a:srgbClr>
              </a:solidFill>
              <a:cs typeface="+mj-cs"/>
              <a:sym typeface="Calibri" panose="020F0502020204030204"/>
            </a:endParaRPr>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zh-CN" altLang="en-US" sz="1350" kern="0">
              <a:solidFill>
                <a:srgbClr val="FFFFFF"/>
              </a:solidFill>
              <a:sym typeface="Calibri" panose="020F0502020204030204"/>
            </a:endParaRPr>
          </a:p>
        </p:txBody>
      </p:sp>
    </p:spTree>
    <p:extLst>
      <p:ext uri="{BB962C8B-B14F-4D97-AF65-F5344CB8AC3E}">
        <p14:creationId xmlns:p14="http://schemas.microsoft.com/office/powerpoint/2010/main" val="1530638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443285"/>
            <a:ext cx="8139178" cy="442019"/>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961518"/>
            <a:ext cx="8139178" cy="5389572"/>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6350618"/>
            <a:ext cx="2025000" cy="31683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hangingPunct="0"/>
            <a:fld id="{760FBDFE-C587-4B4C-A407-44438C67B59E}" type="datetimeFigureOut">
              <a:rPr lang="zh-CN" altLang="en-US" kern="0" smtClean="0">
                <a:solidFill>
                  <a:srgbClr val="000000">
                    <a:tint val="75000"/>
                  </a:srgbClr>
                </a:solidFill>
                <a:cs typeface="+mj-cs"/>
                <a:sym typeface="Calibri" panose="020F0502020204030204"/>
              </a:rPr>
              <a:pPr hangingPunct="0"/>
              <a:t>2020/3/26</a:t>
            </a:fld>
            <a:endParaRPr lang="zh-CN" altLang="en-US" kern="0">
              <a:solidFill>
                <a:srgbClr val="000000">
                  <a:tint val="75000"/>
                </a:srgbClr>
              </a:solidFill>
              <a:cs typeface="+mj-cs"/>
              <a:sym typeface="Calibri" panose="020F0502020204030204"/>
            </a:endParaRPr>
          </a:p>
        </p:txBody>
      </p:sp>
      <p:sp>
        <p:nvSpPr>
          <p:cNvPr id="5" name="页脚占位符 4"/>
          <p:cNvSpPr>
            <a:spLocks noGrp="1"/>
          </p:cNvSpPr>
          <p:nvPr>
            <p:ph type="ftr" sz="quarter" idx="3"/>
            <p:custDataLst>
              <p:tags r:id="rId24"/>
            </p:custDataLst>
          </p:nvPr>
        </p:nvSpPr>
        <p:spPr>
          <a:xfrm>
            <a:off x="3087000" y="6350618"/>
            <a:ext cx="2970000" cy="31683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hangingPunct="0"/>
            <a:endParaRPr lang="zh-CN" altLang="en-US" kern="0" dirty="0">
              <a:solidFill>
                <a:srgbClr val="000000">
                  <a:tint val="75000"/>
                </a:srgbClr>
              </a:solidFill>
              <a:cs typeface="+mj-cs"/>
              <a:sym typeface="Calibri" panose="020F0502020204030204"/>
            </a:endParaRPr>
          </a:p>
        </p:txBody>
      </p:sp>
      <p:sp>
        <p:nvSpPr>
          <p:cNvPr id="6" name="灯片编号占位符 5"/>
          <p:cNvSpPr>
            <a:spLocks noGrp="1"/>
          </p:cNvSpPr>
          <p:nvPr>
            <p:ph type="sldNum" sz="quarter" idx="4"/>
            <p:custDataLst>
              <p:tags r:id="rId25"/>
            </p:custDataLst>
          </p:nvPr>
        </p:nvSpPr>
        <p:spPr>
          <a:xfrm>
            <a:off x="6457950" y="6350618"/>
            <a:ext cx="2025000" cy="31683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hangingPunct="0"/>
            <a:fld id="{49AE70B2-8BF9-45C0-BB95-33D1B9D3A854}" type="slidenum">
              <a:rPr lang="zh-CN" altLang="en-US" kern="0" smtClean="0">
                <a:solidFill>
                  <a:srgbClr val="000000">
                    <a:tint val="75000"/>
                  </a:srgbClr>
                </a:solidFill>
                <a:cs typeface="+mj-cs"/>
                <a:sym typeface="Calibri" panose="020F0502020204030204"/>
              </a:rPr>
              <a:pPr hangingPunct="0"/>
              <a:t>‹#›</a:t>
            </a:fld>
            <a:endParaRPr lang="zh-CN" altLang="en-US" kern="0" dirty="0">
              <a:solidFill>
                <a:srgbClr val="000000">
                  <a:tint val="75000"/>
                </a:srgbClr>
              </a:solidFill>
              <a:cs typeface="+mj-cs"/>
              <a:sym typeface="Calibri" panose="020F0502020204030204"/>
            </a:endParaRPr>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zh-CN" altLang="en-US" sz="1350" kern="0">
              <a:solidFill>
                <a:srgbClr val="FFFFFF"/>
              </a:solidFill>
              <a:sym typeface="Calibri" panose="020F0502020204030204"/>
            </a:endParaRPr>
          </a:p>
        </p:txBody>
      </p:sp>
    </p:spTree>
    <p:extLst>
      <p:ext uri="{BB962C8B-B14F-4D97-AF65-F5344CB8AC3E}">
        <p14:creationId xmlns:p14="http://schemas.microsoft.com/office/powerpoint/2010/main" val="22484882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hangingPunct="0"/>
            <a:fld id="{760FBDFE-C587-4B4C-A407-44438C67B59E}" type="datetimeFigureOut">
              <a:rPr lang="zh-CN" altLang="en-US" kern="0" smtClean="0">
                <a:solidFill>
                  <a:srgbClr val="000000">
                    <a:tint val="75000"/>
                  </a:srgbClr>
                </a:solidFill>
                <a:cs typeface="+mj-cs"/>
                <a:sym typeface="Calibri" panose="020F0502020204030204"/>
              </a:rPr>
              <a:pPr hangingPunct="0"/>
              <a:t>2020/3/26</a:t>
            </a:fld>
            <a:endParaRPr lang="zh-CN" altLang="en-US" kern="0">
              <a:solidFill>
                <a:srgbClr val="000000">
                  <a:tint val="75000"/>
                </a:srgbClr>
              </a:solidFill>
              <a:cs typeface="+mj-cs"/>
              <a:sym typeface="Calibri" panose="020F0502020204030204"/>
            </a:endParaRPr>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hangingPunct="0"/>
            <a:endParaRPr lang="zh-CN" altLang="en-US" kern="0" dirty="0">
              <a:solidFill>
                <a:srgbClr val="000000">
                  <a:tint val="75000"/>
                </a:srgbClr>
              </a:solidFill>
              <a:cs typeface="+mj-cs"/>
              <a:sym typeface="Calibri" panose="020F0502020204030204"/>
            </a:endParaRPr>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hangingPunct="0"/>
            <a:fld id="{49AE70B2-8BF9-45C0-BB95-33D1B9D3A854}" type="slidenum">
              <a:rPr lang="zh-CN" altLang="en-US" kern="0" smtClean="0">
                <a:solidFill>
                  <a:srgbClr val="000000">
                    <a:tint val="75000"/>
                  </a:srgbClr>
                </a:solidFill>
                <a:cs typeface="+mj-cs"/>
                <a:sym typeface="Calibri" panose="020F0502020204030204"/>
              </a:rPr>
              <a:pPr hangingPunct="0"/>
              <a:t>‹#›</a:t>
            </a:fld>
            <a:endParaRPr lang="zh-CN" altLang="en-US" kern="0" dirty="0">
              <a:solidFill>
                <a:srgbClr val="000000">
                  <a:tint val="75000"/>
                </a:srgbClr>
              </a:solidFill>
              <a:cs typeface="+mj-cs"/>
              <a:sym typeface="Calibri" panose="020F0502020204030204"/>
            </a:endParaRPr>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0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6858000"/>
          </a:xfrm>
          <a:prstGeom prst="rect">
            <a:avLst/>
          </a:prstGeom>
        </p:spPr>
      </p:pic>
      <p:sp>
        <p:nvSpPr>
          <p:cNvPr id="15" name="标题 14"/>
          <p:cNvSpPr>
            <a:spLocks noGrp="1"/>
          </p:cNvSpPr>
          <p:nvPr>
            <p:ph type="ctrTitle" idx="13"/>
          </p:nvPr>
        </p:nvSpPr>
        <p:spPr>
          <a:xfrm>
            <a:off x="2987824" y="2558645"/>
            <a:ext cx="6156176" cy="971127"/>
          </a:xfrm>
        </p:spPr>
        <p:txBody>
          <a:bodyPr>
            <a:normAutofit/>
          </a:bodyPr>
          <a:lstStyle/>
          <a:p>
            <a:pPr algn="ctr"/>
            <a:r>
              <a:rPr lang="en-US" altLang="zh-CN" sz="3600" b="1" spc="300" dirty="0" smtClean="0">
                <a:solidFill>
                  <a:srgbClr val="FF0000"/>
                </a:solidFill>
                <a:latin typeface="微软雅黑" panose="020B0503020204020204" charset="-122"/>
                <a:ea typeface="微软雅黑" panose="020B0503020204020204" charset="-122"/>
                <a:sym typeface="+mn-ea"/>
              </a:rPr>
              <a:t>《</a:t>
            </a:r>
            <a:r>
              <a:rPr lang="zh-CN" altLang="en-US" sz="3600" b="1" spc="300" dirty="0" smtClean="0">
                <a:solidFill>
                  <a:srgbClr val="FF0000"/>
                </a:solidFill>
                <a:latin typeface="微软雅黑" panose="020B0503020204020204" charset="-122"/>
                <a:ea typeface="微软雅黑" panose="020B0503020204020204" charset="-122"/>
                <a:sym typeface="+mn-ea"/>
              </a:rPr>
              <a:t>论语</a:t>
            </a:r>
            <a:r>
              <a:rPr lang="en-US" altLang="zh-CN" sz="3600" b="1" spc="300" dirty="0" smtClean="0">
                <a:solidFill>
                  <a:srgbClr val="FF0000"/>
                </a:solidFill>
                <a:latin typeface="微软雅黑" panose="020B0503020204020204" charset="-122"/>
                <a:ea typeface="微软雅黑" panose="020B0503020204020204" charset="-122"/>
                <a:sym typeface="+mn-ea"/>
              </a:rPr>
              <a:t>》</a:t>
            </a:r>
            <a:r>
              <a:rPr lang="zh-CN" altLang="en-US" sz="3600" b="1" spc="300" dirty="0" smtClean="0">
                <a:solidFill>
                  <a:srgbClr val="FF0000"/>
                </a:solidFill>
                <a:latin typeface="微软雅黑" panose="020B0503020204020204" charset="-122"/>
                <a:ea typeface="微软雅黑" panose="020B0503020204020204" charset="-122"/>
                <a:sym typeface="+mn-ea"/>
              </a:rPr>
              <a:t>中的“为政”</a:t>
            </a:r>
            <a:endParaRPr lang="zh-CN" altLang="en-US" sz="3600" dirty="0">
              <a:solidFill>
                <a:srgbClr val="FF0000"/>
              </a:solidFill>
            </a:endParaRPr>
          </a:p>
        </p:txBody>
      </p:sp>
      <p:sp>
        <p:nvSpPr>
          <p:cNvPr id="10" name="矩形 9"/>
          <p:cNvSpPr/>
          <p:nvPr/>
        </p:nvSpPr>
        <p:spPr>
          <a:xfrm>
            <a:off x="4871085" y="4847167"/>
            <a:ext cx="3601720" cy="553998"/>
          </a:xfrm>
          <a:prstGeom prst="rect">
            <a:avLst/>
          </a:prstGeom>
        </p:spPr>
        <p:txBody>
          <a:bodyPr wrap="square">
            <a:spAutoFit/>
          </a:bodyPr>
          <a:lstStyle/>
          <a:p>
            <a:pPr hangingPunct="0">
              <a:lnSpc>
                <a:spcPct val="150000"/>
              </a:lnSpc>
            </a:pPr>
            <a:r>
              <a:rPr lang="en-US" altLang="zh-CN" b="1" kern="0" spc="226" dirty="0">
                <a:solidFill>
                  <a:srgbClr val="000000"/>
                </a:solidFill>
                <a:latin typeface="楷体" panose="02010609060101010101" charset="-122"/>
                <a:ea typeface="楷体" panose="02010609060101010101" charset="-122"/>
                <a:cs typeface="楷体" panose="02010609060101010101" charset="-122"/>
                <a:sym typeface="Calibri" panose="020F0502020204030204"/>
              </a:rPr>
              <a:t>  </a:t>
            </a:r>
            <a:r>
              <a:rPr lang="en-US" altLang="zh-CN" sz="2000" kern="0" spc="226" dirty="0">
                <a:solidFill>
                  <a:srgbClr val="000000"/>
                </a:solidFill>
                <a:latin typeface="微软雅黑" panose="020B0503020204020204" charset="-122"/>
                <a:cs typeface="+mj-cs"/>
                <a:sym typeface="Calibri" panose="020F0502020204030204"/>
              </a:rPr>
              <a:t> </a:t>
            </a:r>
          </a:p>
        </p:txBody>
      </p:sp>
      <p:sp>
        <p:nvSpPr>
          <p:cNvPr id="11" name="文本框 10"/>
          <p:cNvSpPr txBox="1"/>
          <p:nvPr/>
        </p:nvSpPr>
        <p:spPr>
          <a:xfrm>
            <a:off x="4066626" y="1592164"/>
            <a:ext cx="4093845" cy="400110"/>
          </a:xfrm>
          <a:prstGeom prst="rect">
            <a:avLst/>
          </a:prstGeom>
          <a:noFill/>
        </p:spPr>
        <p:txBody>
          <a:bodyPr wrap="square" rtlCol="0">
            <a:spAutoFit/>
          </a:bodyPr>
          <a:lstStyle/>
          <a:p>
            <a:pPr algn="ctr" hangingPunct="0"/>
            <a:r>
              <a:rPr lang="zh-CN" altLang="en-US" sz="2000" b="1" kern="0" spc="226" dirty="0">
                <a:solidFill>
                  <a:srgbClr val="0070C0"/>
                </a:solidFill>
                <a:latin typeface="微软雅黑" panose="020B0503020204020204" pitchFamily="34" charset="-122"/>
                <a:cs typeface="楷体" panose="02010609060101010101" charset="-122"/>
                <a:sym typeface="+mn-ea"/>
              </a:rPr>
              <a:t>朝阳区线上课堂</a:t>
            </a:r>
            <a:r>
              <a:rPr lang="en-US" altLang="zh-CN" sz="2000" b="1" kern="0" spc="226" dirty="0">
                <a:solidFill>
                  <a:srgbClr val="0070C0"/>
                </a:solidFill>
                <a:latin typeface="微软雅黑" panose="020B0503020204020204" pitchFamily="34" charset="-122"/>
                <a:cs typeface="楷体" panose="02010609060101010101" charset="-122"/>
                <a:sym typeface="+mn-ea"/>
              </a:rPr>
              <a:t>·</a:t>
            </a:r>
            <a:r>
              <a:rPr lang="zh-CN" altLang="en-US" sz="2000" b="1" kern="0" spc="226" dirty="0" smtClean="0">
                <a:solidFill>
                  <a:srgbClr val="0070C0"/>
                </a:solidFill>
                <a:latin typeface="微软雅黑" panose="020B0503020204020204" pitchFamily="34" charset="-122"/>
                <a:cs typeface="楷体" panose="02010609060101010101" charset="-122"/>
                <a:sym typeface="+mn-ea"/>
              </a:rPr>
              <a:t>高中名著阅读</a:t>
            </a:r>
            <a:endParaRPr lang="zh-CN" altLang="en-US" sz="2400" b="1" kern="0" spc="226" dirty="0">
              <a:solidFill>
                <a:srgbClr val="0070C0"/>
              </a:solidFill>
              <a:latin typeface="微软雅黑" panose="020B0503020204020204" pitchFamily="34" charset="-122"/>
              <a:cs typeface="楷体" panose="02010609060101010101" charset="-122"/>
              <a:sym typeface="+mn-ea"/>
            </a:endParaRPr>
          </a:p>
        </p:txBody>
      </p:sp>
      <p:sp>
        <p:nvSpPr>
          <p:cNvPr id="9" name="文本框 8"/>
          <p:cNvSpPr txBox="1"/>
          <p:nvPr/>
        </p:nvSpPr>
        <p:spPr>
          <a:xfrm>
            <a:off x="3539643" y="5014716"/>
            <a:ext cx="4933169" cy="499624"/>
          </a:xfrm>
          <a:prstGeom prst="rect">
            <a:avLst/>
          </a:prstGeom>
          <a:noFill/>
        </p:spPr>
        <p:txBody>
          <a:bodyPr wrap="square" rtlCol="0">
            <a:spAutoFit/>
          </a:bodyPr>
          <a:lstStyle/>
          <a:p>
            <a:pPr algn="ctr" hangingPunct="0">
              <a:lnSpc>
                <a:spcPct val="150000"/>
              </a:lnSpc>
            </a:pPr>
            <a:r>
              <a:rPr lang="zh-CN" altLang="en-US" sz="2000" b="1" kern="0" spc="226" dirty="0" smtClean="0">
                <a:solidFill>
                  <a:srgbClr val="0070C0"/>
                </a:solidFill>
                <a:latin typeface="微软雅黑" panose="020B0503020204020204" charset="-122"/>
                <a:cs typeface="+mj-cs"/>
                <a:sym typeface="Calibri" panose="020F0502020204030204"/>
              </a:rPr>
              <a:t>北京中学  肖中</a:t>
            </a:r>
            <a:endParaRPr lang="zh-CN" altLang="en-US" sz="2000" b="1" kern="0" spc="226" dirty="0">
              <a:solidFill>
                <a:srgbClr val="0070C0"/>
              </a:solidFill>
              <a:latin typeface="微软雅黑" panose="020B0503020204020204" charset="-122"/>
              <a:cs typeface="+mj-cs"/>
              <a:sym typeface="Calibri" panose="020F0502020204030204"/>
            </a:endParaRPr>
          </a:p>
        </p:txBody>
      </p:sp>
    </p:spTree>
    <p:custDataLst>
      <p:tags r:id="rId1"/>
    </p:custDataLst>
    <p:extLst>
      <p:ext uri="{BB962C8B-B14F-4D97-AF65-F5344CB8AC3E}">
        <p14:creationId xmlns:p14="http://schemas.microsoft.com/office/powerpoint/2010/main" val="420388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t>5</a:t>
            </a:r>
            <a:r>
              <a:rPr lang="en-US" altLang="zh-CN" dirty="0" smtClean="0"/>
              <a:t>.</a:t>
            </a:r>
            <a:r>
              <a:rPr lang="zh-CN" altLang="en-US" dirty="0" smtClean="0"/>
              <a:t>礼乐治国原则</a:t>
            </a:r>
            <a:endParaRPr lang="en-US" altLang="zh-CN" dirty="0" smtClean="0"/>
          </a:p>
          <a:p>
            <a:pPr marL="0" indent="0">
              <a:buNone/>
            </a:pPr>
            <a:r>
              <a:rPr lang="zh-CN" altLang="en-US" dirty="0"/>
              <a:t>春秋时期，礼崩乐坏，王室衰微。孔子希望</a:t>
            </a:r>
          </a:p>
          <a:p>
            <a:pPr marL="0" indent="0">
              <a:buNone/>
            </a:pPr>
            <a:r>
              <a:rPr lang="zh-CN" altLang="en-US" dirty="0"/>
              <a:t>通过对礼乐系统的重建，实现其心目中的理想政治。每个人在这个秩序中，都有其位置，也有其相应的权力界限与言行规范。国君与臣子，各有各的礼仪，各有各的坚守。 “导之以政，齐之以德，民免而无耻。导之以德，齐之以礼，有耻且格。</a:t>
            </a:r>
            <a:r>
              <a:rPr lang="zh-CN" altLang="en-US" dirty="0" smtClean="0"/>
              <a:t>” “</a:t>
            </a:r>
            <a:r>
              <a:rPr lang="zh-CN" altLang="en-US" dirty="0"/>
              <a:t>君君，臣臣，父父，子子。”</a:t>
            </a:r>
          </a:p>
        </p:txBody>
      </p:sp>
    </p:spTree>
    <p:extLst>
      <p:ext uri="{BB962C8B-B14F-4D97-AF65-F5344CB8AC3E}">
        <p14:creationId xmlns:p14="http://schemas.microsoft.com/office/powerpoint/2010/main" val="624610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en-US" altLang="zh-CN" dirty="0" smtClean="0"/>
              <a:t>6.</a:t>
            </a:r>
            <a:r>
              <a:rPr lang="zh-CN" altLang="en-US" dirty="0" smtClean="0"/>
              <a:t>慎终追远原则</a:t>
            </a:r>
            <a:endParaRPr lang="en-US" altLang="zh-CN" dirty="0" smtClean="0"/>
          </a:p>
          <a:p>
            <a:pPr marL="0" indent="0">
              <a:buNone/>
            </a:pPr>
            <a:r>
              <a:rPr lang="zh-CN" altLang="en-US" dirty="0" smtClean="0"/>
              <a:t>      在</a:t>
            </a:r>
            <a:r>
              <a:rPr lang="zh-CN" altLang="en-US" dirty="0"/>
              <a:t>孔子看来，祭祀天地鬼神不是迷信，而是</a:t>
            </a:r>
            <a:r>
              <a:rPr lang="zh-CN" altLang="en-US" dirty="0" smtClean="0"/>
              <a:t>教育</a:t>
            </a:r>
            <a:r>
              <a:rPr lang="zh-CN" altLang="en-US" dirty="0"/>
              <a:t>。祭祀祖先体现的是孝道。孝是做人的根本。</a:t>
            </a:r>
            <a:r>
              <a:rPr lang="zh-CN" altLang="en-US" dirty="0" smtClean="0"/>
              <a:t>一个人</a:t>
            </a:r>
            <a:r>
              <a:rPr lang="zh-CN" altLang="en-US" dirty="0"/>
              <a:t>懂得孝亲，自然会做到悌弟。把孝扩充至极，</a:t>
            </a:r>
            <a:r>
              <a:rPr lang="zh-CN" altLang="en-US" dirty="0" smtClean="0"/>
              <a:t>自然会</a:t>
            </a:r>
            <a:r>
              <a:rPr lang="zh-CN" altLang="en-US" dirty="0"/>
              <a:t>做到恪尽职守、忠君爱国。祭祀天帝、社神、山川</a:t>
            </a:r>
            <a:r>
              <a:rPr lang="zh-CN" altLang="en-US" dirty="0" smtClean="0"/>
              <a:t>、五行</a:t>
            </a:r>
            <a:r>
              <a:rPr lang="zh-CN" altLang="en-US" dirty="0"/>
              <a:t>之神，体现的是人道的终极关怀。孔子强调“</a:t>
            </a:r>
            <a:r>
              <a:rPr lang="zh-CN" altLang="en-US" dirty="0" smtClean="0"/>
              <a:t>祭神</a:t>
            </a:r>
            <a:r>
              <a:rPr lang="zh-CN" altLang="en-US" dirty="0"/>
              <a:t>如神在”，贵在一个“敬”字。可见，祭祀实质上也</a:t>
            </a:r>
            <a:r>
              <a:rPr lang="zh-CN" altLang="en-US" dirty="0" smtClean="0"/>
              <a:t>是一</a:t>
            </a:r>
            <a:r>
              <a:rPr lang="zh-CN" altLang="en-US" dirty="0"/>
              <a:t>种“人道”的</a:t>
            </a:r>
            <a:r>
              <a:rPr lang="zh-CN" altLang="en-US" dirty="0" smtClean="0"/>
              <a:t>教育。</a:t>
            </a:r>
            <a:endParaRPr lang="zh-CN" altLang="en-US" dirty="0"/>
          </a:p>
        </p:txBody>
      </p:sp>
    </p:spTree>
    <p:extLst>
      <p:ext uri="{BB962C8B-B14F-4D97-AF65-F5344CB8AC3E}">
        <p14:creationId xmlns:p14="http://schemas.microsoft.com/office/powerpoint/2010/main" val="445924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t>四、</a:t>
            </a:r>
            <a:r>
              <a:rPr lang="en-US" altLang="zh-CN" sz="3600" dirty="0"/>
              <a:t>《</a:t>
            </a:r>
            <a:r>
              <a:rPr lang="zh-CN" altLang="en-US" sz="3600" dirty="0"/>
              <a:t>论语</a:t>
            </a:r>
            <a:r>
              <a:rPr lang="en-US" altLang="zh-CN" sz="3600" dirty="0"/>
              <a:t>》</a:t>
            </a:r>
            <a:r>
              <a:rPr lang="zh-CN" altLang="en-US" sz="3600" dirty="0"/>
              <a:t>中“德政”思想的</a:t>
            </a:r>
            <a:r>
              <a:rPr lang="zh-CN" altLang="en-US" sz="3600" dirty="0" smtClean="0"/>
              <a:t>纲领</a:t>
            </a:r>
            <a:endParaRPr lang="zh-CN" altLang="en-US" sz="3600" dirty="0"/>
          </a:p>
        </p:txBody>
      </p:sp>
      <p:sp>
        <p:nvSpPr>
          <p:cNvPr id="3" name="内容占位符 2"/>
          <p:cNvSpPr>
            <a:spLocks noGrp="1"/>
          </p:cNvSpPr>
          <p:nvPr>
            <p:ph idx="1"/>
          </p:nvPr>
        </p:nvSpPr>
        <p:spPr>
          <a:xfrm>
            <a:off x="107504" y="1600200"/>
            <a:ext cx="8856984" cy="4686320"/>
          </a:xfrm>
        </p:spPr>
        <p:txBody>
          <a:bodyPr/>
          <a:lstStyle/>
          <a:p>
            <a:pPr marL="0" indent="0">
              <a:buNone/>
            </a:pPr>
            <a:r>
              <a:rPr lang="zh-CN" altLang="en-US" dirty="0" smtClean="0"/>
              <a:t>    孔子</a:t>
            </a:r>
            <a:r>
              <a:rPr lang="zh-CN" altLang="en-US" dirty="0"/>
              <a:t>的治国理政思想散见于</a:t>
            </a:r>
            <a:r>
              <a:rPr lang="en-US" altLang="zh-CN" dirty="0"/>
              <a:t>《</a:t>
            </a:r>
            <a:r>
              <a:rPr lang="zh-CN" altLang="en-US" dirty="0"/>
              <a:t>论语</a:t>
            </a:r>
            <a:r>
              <a:rPr lang="en-US" altLang="zh-CN" dirty="0"/>
              <a:t>》</a:t>
            </a:r>
            <a:r>
              <a:rPr lang="zh-CN" altLang="en-US" dirty="0"/>
              <a:t>各篇，看似杂乱无章、缺乏内在关联，然稍加条贯分析，其实也有其内在逻辑和体系建构可言。细读</a:t>
            </a:r>
            <a:r>
              <a:rPr lang="en-US" altLang="zh-CN" dirty="0"/>
              <a:t>《</a:t>
            </a:r>
            <a:r>
              <a:rPr lang="zh-CN" altLang="en-US" dirty="0"/>
              <a:t>论语</a:t>
            </a:r>
            <a:r>
              <a:rPr lang="en-US" altLang="zh-CN" dirty="0"/>
              <a:t>》</a:t>
            </a:r>
            <a:r>
              <a:rPr lang="zh-CN" altLang="en-US" dirty="0" smtClean="0"/>
              <a:t>我们可以发现孔子</a:t>
            </a:r>
            <a:r>
              <a:rPr lang="zh-CN" altLang="en-US" dirty="0"/>
              <a:t>治国理政思想的</a:t>
            </a:r>
            <a:r>
              <a:rPr lang="zh-CN" altLang="en-US" dirty="0" smtClean="0"/>
              <a:t>总纲。</a:t>
            </a:r>
            <a:endParaRPr lang="en-US" altLang="zh-CN" dirty="0" smtClean="0"/>
          </a:p>
          <a:p>
            <a:pPr marL="0" indent="0">
              <a:buNone/>
            </a:pPr>
            <a:r>
              <a:rPr lang="en-US" altLang="zh-CN" dirty="0">
                <a:latin typeface="楷体"/>
                <a:cs typeface="Times New Roman"/>
              </a:rPr>
              <a:t>2.1  </a:t>
            </a:r>
            <a:r>
              <a:rPr lang="zh-CN" altLang="zh-CN" dirty="0">
                <a:ea typeface="楷体"/>
                <a:cs typeface="Times New Roman"/>
              </a:rPr>
              <a:t>子曰：</a:t>
            </a:r>
            <a:r>
              <a:rPr lang="zh-CN" altLang="zh-CN" dirty="0">
                <a:solidFill>
                  <a:srgbClr val="FF0000"/>
                </a:solidFill>
                <a:ea typeface="楷体"/>
                <a:cs typeface="Times New Roman"/>
              </a:rPr>
              <a:t>为政以德</a:t>
            </a:r>
            <a:r>
              <a:rPr lang="zh-CN" altLang="zh-CN" dirty="0">
                <a:ea typeface="楷体"/>
                <a:cs typeface="Times New Roman"/>
              </a:rPr>
              <a:t>，譬如北辰，居其所，而众星共之</a:t>
            </a:r>
            <a:r>
              <a:rPr lang="zh-CN" altLang="zh-CN" dirty="0" smtClean="0">
                <a:ea typeface="楷体"/>
                <a:cs typeface="Times New Roman"/>
              </a:rPr>
              <a:t>。</a:t>
            </a:r>
            <a:endParaRPr lang="en-US" altLang="zh-CN" dirty="0" smtClean="0">
              <a:ea typeface="楷体"/>
              <a:cs typeface="Times New Roman"/>
            </a:endParaRPr>
          </a:p>
          <a:p>
            <a:pPr marL="0" indent="0">
              <a:buNone/>
            </a:pPr>
            <a:r>
              <a:rPr lang="en-US" altLang="zh-CN" dirty="0">
                <a:latin typeface="楷体"/>
                <a:cs typeface="Times New Roman"/>
              </a:rPr>
              <a:t>2.3  </a:t>
            </a:r>
            <a:r>
              <a:rPr lang="zh-CN" altLang="zh-CN" dirty="0">
                <a:ea typeface="楷体"/>
                <a:cs typeface="Times New Roman"/>
              </a:rPr>
              <a:t>子曰：导之以政，齐之以德，民免而无耻。导之以德，</a:t>
            </a:r>
            <a:r>
              <a:rPr lang="zh-CN" altLang="zh-CN" dirty="0">
                <a:solidFill>
                  <a:srgbClr val="FF0000"/>
                </a:solidFill>
                <a:ea typeface="楷体"/>
                <a:cs typeface="Times New Roman"/>
              </a:rPr>
              <a:t>齐之以礼</a:t>
            </a:r>
            <a:r>
              <a:rPr lang="zh-CN" altLang="zh-CN" dirty="0">
                <a:ea typeface="楷体"/>
                <a:cs typeface="Times New Roman"/>
              </a:rPr>
              <a:t>，有耻且格。</a:t>
            </a:r>
            <a:endParaRPr lang="en-US" altLang="zh-CN" dirty="0" smtClean="0"/>
          </a:p>
          <a:p>
            <a:pPr marL="0" indent="0">
              <a:buNone/>
            </a:pPr>
            <a:endParaRPr lang="zh-CN" altLang="en-US" dirty="0"/>
          </a:p>
        </p:txBody>
      </p:sp>
    </p:spTree>
    <p:extLst>
      <p:ext uri="{BB962C8B-B14F-4D97-AF65-F5344CB8AC3E}">
        <p14:creationId xmlns:p14="http://schemas.microsoft.com/office/powerpoint/2010/main" val="4264725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30026"/>
          </a:xfrm>
        </p:spPr>
        <p:txBody>
          <a:bodyPr>
            <a:normAutofit fontScale="90000"/>
          </a:bodyPr>
          <a:lstStyle/>
          <a:p>
            <a:endParaRPr lang="zh-CN" altLang="en-US" dirty="0"/>
          </a:p>
        </p:txBody>
      </p:sp>
      <p:sp>
        <p:nvSpPr>
          <p:cNvPr id="3" name="内容占位符 2"/>
          <p:cNvSpPr>
            <a:spLocks noGrp="1"/>
          </p:cNvSpPr>
          <p:nvPr>
            <p:ph idx="1"/>
          </p:nvPr>
        </p:nvSpPr>
        <p:spPr>
          <a:xfrm>
            <a:off x="107504" y="548680"/>
            <a:ext cx="8928992" cy="5737840"/>
          </a:xfrm>
        </p:spPr>
        <p:txBody>
          <a:bodyPr>
            <a:normAutofit/>
          </a:bodyPr>
          <a:lstStyle/>
          <a:p>
            <a:pPr marL="0" indent="0">
              <a:buNone/>
            </a:pPr>
            <a:r>
              <a:rPr lang="en-US" altLang="zh-CN" dirty="0" smtClean="0"/>
              <a:t>13.9</a:t>
            </a:r>
            <a:r>
              <a:rPr lang="zh-CN" altLang="en-US" dirty="0" smtClean="0"/>
              <a:t>子</a:t>
            </a:r>
            <a:r>
              <a:rPr lang="zh-CN" altLang="en-US" dirty="0"/>
              <a:t>适卫，冉有仆。子曰：“庶矣哉</a:t>
            </a:r>
            <a:r>
              <a:rPr lang="en-US" altLang="zh-CN" dirty="0"/>
              <a:t>!”</a:t>
            </a:r>
            <a:r>
              <a:rPr lang="zh-CN" altLang="en-US" dirty="0"/>
              <a:t>冉有曰：“既庶矣，又何加焉？”曰：“</a:t>
            </a:r>
            <a:r>
              <a:rPr lang="zh-CN" altLang="en-US" dirty="0">
                <a:solidFill>
                  <a:srgbClr val="FF0000"/>
                </a:solidFill>
              </a:rPr>
              <a:t>富之。</a:t>
            </a:r>
            <a:r>
              <a:rPr lang="zh-CN" altLang="en-US" dirty="0"/>
              <a:t>”曰：“既富矣，又何加焉？”曰：“</a:t>
            </a:r>
            <a:r>
              <a:rPr lang="zh-CN" altLang="en-US" dirty="0">
                <a:solidFill>
                  <a:srgbClr val="FF0000"/>
                </a:solidFill>
              </a:rPr>
              <a:t>教之。</a:t>
            </a:r>
            <a:r>
              <a:rPr lang="zh-CN" altLang="en-US" dirty="0"/>
              <a:t>”（</a:t>
            </a:r>
            <a:r>
              <a:rPr lang="en-US" altLang="zh-CN" dirty="0"/>
              <a:t>《</a:t>
            </a:r>
            <a:r>
              <a:rPr lang="zh-CN" altLang="en-US" dirty="0"/>
              <a:t>子路</a:t>
            </a:r>
            <a:r>
              <a:rPr lang="en-US" altLang="zh-CN" dirty="0"/>
              <a:t>》</a:t>
            </a:r>
            <a:r>
              <a:rPr lang="zh-CN" altLang="en-US" dirty="0"/>
              <a:t>）</a:t>
            </a:r>
          </a:p>
          <a:p>
            <a:pPr marL="0" indent="0">
              <a:buNone/>
            </a:pPr>
            <a:r>
              <a:rPr lang="en-US" altLang="zh-CN" dirty="0" smtClean="0"/>
              <a:t>20.2</a:t>
            </a:r>
            <a:r>
              <a:rPr lang="zh-CN" altLang="en-US" dirty="0" smtClean="0"/>
              <a:t>子</a:t>
            </a:r>
            <a:r>
              <a:rPr lang="zh-CN" altLang="en-US" dirty="0"/>
              <a:t>张问于孔子曰：“何如斯可以从政矣？”子曰：“</a:t>
            </a:r>
            <a:r>
              <a:rPr lang="zh-CN" altLang="en-US" dirty="0">
                <a:solidFill>
                  <a:srgbClr val="FF0000"/>
                </a:solidFill>
              </a:rPr>
              <a:t>尊五美，屏四恶，斯可以从政矣。</a:t>
            </a:r>
            <a:r>
              <a:rPr lang="zh-CN" altLang="en-US" dirty="0"/>
              <a:t>”子张曰：“何谓五美？”子曰：“君子</a:t>
            </a:r>
            <a:r>
              <a:rPr lang="zh-CN" altLang="en-US" dirty="0">
                <a:solidFill>
                  <a:srgbClr val="FF0000"/>
                </a:solidFill>
              </a:rPr>
              <a:t>惠而不费，劳而不怨，欲而不贪，泰而不骄，威而不猛。</a:t>
            </a:r>
            <a:r>
              <a:rPr lang="zh-CN" altLang="en-US" dirty="0"/>
              <a:t>”</a:t>
            </a:r>
            <a:r>
              <a:rPr lang="en-US" altLang="zh-CN" dirty="0"/>
              <a:t>……</a:t>
            </a:r>
            <a:r>
              <a:rPr lang="zh-CN" altLang="en-US" dirty="0"/>
              <a:t>子张曰：“何谓四恶？”子曰：“</a:t>
            </a:r>
            <a:r>
              <a:rPr lang="zh-CN" altLang="en-US" dirty="0">
                <a:solidFill>
                  <a:srgbClr val="00B050"/>
                </a:solidFill>
              </a:rPr>
              <a:t>不教而杀谓之</a:t>
            </a:r>
            <a:r>
              <a:rPr lang="zh-CN" altLang="en-US" dirty="0">
                <a:solidFill>
                  <a:srgbClr val="FF0000"/>
                </a:solidFill>
              </a:rPr>
              <a:t>虐</a:t>
            </a:r>
            <a:r>
              <a:rPr lang="zh-CN" altLang="en-US" dirty="0">
                <a:solidFill>
                  <a:srgbClr val="00B050"/>
                </a:solidFill>
              </a:rPr>
              <a:t>；不戒视成谓之</a:t>
            </a:r>
            <a:r>
              <a:rPr lang="zh-CN" altLang="en-US" dirty="0">
                <a:solidFill>
                  <a:srgbClr val="FF0000"/>
                </a:solidFill>
              </a:rPr>
              <a:t>暴</a:t>
            </a:r>
            <a:r>
              <a:rPr lang="zh-CN" altLang="en-US" dirty="0">
                <a:solidFill>
                  <a:srgbClr val="00B050"/>
                </a:solidFill>
              </a:rPr>
              <a:t>；慢令致期谓之</a:t>
            </a:r>
            <a:r>
              <a:rPr lang="zh-CN" altLang="en-US" dirty="0">
                <a:solidFill>
                  <a:srgbClr val="FF0000"/>
                </a:solidFill>
              </a:rPr>
              <a:t>贼</a:t>
            </a:r>
            <a:r>
              <a:rPr lang="zh-CN" altLang="en-US" dirty="0">
                <a:solidFill>
                  <a:srgbClr val="00B050"/>
                </a:solidFill>
              </a:rPr>
              <a:t>；犹之与人也，出纳之吝谓之</a:t>
            </a:r>
            <a:r>
              <a:rPr lang="zh-CN" altLang="en-US" dirty="0">
                <a:solidFill>
                  <a:srgbClr val="FF0000"/>
                </a:solidFill>
              </a:rPr>
              <a:t>有司</a:t>
            </a:r>
            <a:r>
              <a:rPr lang="zh-CN" altLang="en-US" dirty="0"/>
              <a:t>。”（</a:t>
            </a:r>
            <a:r>
              <a:rPr lang="en-US" altLang="zh-CN" dirty="0"/>
              <a:t>《</a:t>
            </a:r>
            <a:r>
              <a:rPr lang="zh-CN" altLang="en-US" dirty="0"/>
              <a:t>尧曰</a:t>
            </a:r>
            <a:r>
              <a:rPr lang="en-US" altLang="zh-CN" dirty="0"/>
              <a:t>》</a:t>
            </a:r>
            <a:r>
              <a:rPr lang="zh-CN" altLang="en-US" dirty="0"/>
              <a:t>）</a:t>
            </a:r>
          </a:p>
          <a:p>
            <a:pPr marL="0" indent="0">
              <a:buNone/>
            </a:pPr>
            <a:endParaRPr lang="zh-CN" altLang="en-US" dirty="0"/>
          </a:p>
        </p:txBody>
      </p:sp>
    </p:spTree>
    <p:extLst>
      <p:ext uri="{BB962C8B-B14F-4D97-AF65-F5344CB8AC3E}">
        <p14:creationId xmlns:p14="http://schemas.microsoft.com/office/powerpoint/2010/main" val="1537884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孔子“德政”</a:t>
            </a:r>
            <a:r>
              <a:rPr lang="zh-CN" altLang="en-US" dirty="0"/>
              <a:t>思想的纲领</a:t>
            </a:r>
          </a:p>
        </p:txBody>
      </p:sp>
      <p:sp>
        <p:nvSpPr>
          <p:cNvPr id="3" name="内容占位符 2"/>
          <p:cNvSpPr>
            <a:spLocks noGrp="1"/>
          </p:cNvSpPr>
          <p:nvPr>
            <p:ph idx="1"/>
          </p:nvPr>
        </p:nvSpPr>
        <p:spPr/>
        <p:txBody>
          <a:bodyPr/>
          <a:lstStyle/>
          <a:p>
            <a:pPr marL="0" indent="0">
              <a:buNone/>
            </a:pPr>
            <a:r>
              <a:rPr lang="zh-CN" altLang="en-US" dirty="0" smtClean="0"/>
              <a:t>为政理想：德政</a:t>
            </a:r>
            <a:endParaRPr lang="en-US" altLang="zh-CN" dirty="0" smtClean="0"/>
          </a:p>
          <a:p>
            <a:pPr marL="0" indent="0">
              <a:buNone/>
            </a:pPr>
            <a:r>
              <a:rPr lang="zh-CN" altLang="en-US" dirty="0"/>
              <a:t>为</a:t>
            </a:r>
            <a:r>
              <a:rPr lang="zh-CN" altLang="en-US" dirty="0" smtClean="0"/>
              <a:t>政基石：礼乐孝道</a:t>
            </a:r>
            <a:endParaRPr lang="en-US" altLang="zh-CN" dirty="0" smtClean="0"/>
          </a:p>
          <a:p>
            <a:pPr marL="0" indent="0">
              <a:buNone/>
            </a:pPr>
            <a:r>
              <a:rPr lang="zh-CN" altLang="en-US" dirty="0"/>
              <a:t>为政目标：富民</a:t>
            </a:r>
            <a:r>
              <a:rPr lang="zh-CN" altLang="en-US" dirty="0" smtClean="0"/>
              <a:t>教民</a:t>
            </a:r>
            <a:endParaRPr lang="en-US" altLang="zh-CN" dirty="0" smtClean="0"/>
          </a:p>
          <a:p>
            <a:pPr marL="0" indent="0">
              <a:buNone/>
            </a:pPr>
            <a:r>
              <a:rPr lang="zh-CN" altLang="en-US" dirty="0"/>
              <a:t>为</a:t>
            </a:r>
            <a:r>
              <a:rPr lang="zh-CN" altLang="en-US" dirty="0" smtClean="0"/>
              <a:t>政张目：</a:t>
            </a:r>
            <a:r>
              <a:rPr lang="zh-CN" altLang="en-US" dirty="0"/>
              <a:t>尊五美屏四恶</a:t>
            </a:r>
          </a:p>
        </p:txBody>
      </p:sp>
    </p:spTree>
    <p:extLst>
      <p:ext uri="{BB962C8B-B14F-4D97-AF65-F5344CB8AC3E}">
        <p14:creationId xmlns:p14="http://schemas.microsoft.com/office/powerpoint/2010/main" val="2350956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t>五、孔子“德政”思想对今人的</a:t>
            </a:r>
            <a:r>
              <a:rPr lang="zh-CN" altLang="en-US" sz="3600" dirty="0" smtClean="0"/>
              <a:t>启示</a:t>
            </a:r>
            <a:endParaRPr lang="zh-CN" altLang="en-US" sz="3600" dirty="0"/>
          </a:p>
        </p:txBody>
      </p:sp>
      <p:sp>
        <p:nvSpPr>
          <p:cNvPr id="3" name="内容占位符 2"/>
          <p:cNvSpPr>
            <a:spLocks noGrp="1"/>
          </p:cNvSpPr>
          <p:nvPr>
            <p:ph idx="1"/>
          </p:nvPr>
        </p:nvSpPr>
        <p:spPr>
          <a:xfrm>
            <a:off x="179512" y="1412776"/>
            <a:ext cx="8856984" cy="4873744"/>
          </a:xfrm>
        </p:spPr>
        <p:txBody>
          <a:bodyPr>
            <a:normAutofit/>
          </a:bodyPr>
          <a:lstStyle/>
          <a:p>
            <a:pPr marL="0" indent="0">
              <a:buNone/>
            </a:pPr>
            <a:r>
              <a:rPr lang="en-US" altLang="zh-CN" dirty="0" smtClean="0"/>
              <a:t>1.</a:t>
            </a:r>
            <a:r>
              <a:rPr lang="zh-CN" altLang="en-US" dirty="0" smtClean="0"/>
              <a:t>正人正己，修身重德。</a:t>
            </a:r>
            <a:endParaRPr lang="en-US" altLang="zh-CN" dirty="0" smtClean="0"/>
          </a:p>
          <a:p>
            <a:pPr marL="0" indent="0">
              <a:buNone/>
            </a:pPr>
            <a:r>
              <a:rPr lang="en-US" altLang="zh-CN" dirty="0" smtClean="0"/>
              <a:t>2.</a:t>
            </a:r>
            <a:r>
              <a:rPr lang="zh-CN" altLang="en-US" dirty="0" smtClean="0"/>
              <a:t>爱民重民，勤政为民</a:t>
            </a:r>
            <a:endParaRPr lang="en-US" altLang="zh-CN" dirty="0" smtClean="0"/>
          </a:p>
          <a:p>
            <a:pPr marL="0" indent="0">
              <a:buNone/>
            </a:pPr>
            <a:r>
              <a:rPr lang="en-US" altLang="zh-CN" dirty="0" smtClean="0"/>
              <a:t>3.</a:t>
            </a:r>
            <a:r>
              <a:rPr lang="zh-CN" altLang="en-US" dirty="0" smtClean="0"/>
              <a:t>注重贤良，德才兼备</a:t>
            </a:r>
            <a:endParaRPr lang="en-US" altLang="zh-CN" dirty="0" smtClean="0"/>
          </a:p>
          <a:p>
            <a:pPr marL="0" indent="0">
              <a:buNone/>
            </a:pPr>
            <a:r>
              <a:rPr lang="en-US" altLang="zh-CN" dirty="0" smtClean="0"/>
              <a:t>4.</a:t>
            </a:r>
            <a:r>
              <a:rPr lang="zh-CN" altLang="en-US" dirty="0" smtClean="0"/>
              <a:t>注重教化，重塑礼乐</a:t>
            </a:r>
            <a:endParaRPr lang="zh-CN" altLang="en-US" dirty="0"/>
          </a:p>
          <a:p>
            <a:pPr marL="0" indent="0">
              <a:buNone/>
            </a:pPr>
            <a:r>
              <a:rPr lang="zh-CN" altLang="en-US" dirty="0"/>
              <a:t>“历史是最好的老师”，当代治国理政理应从</a:t>
            </a:r>
            <a:r>
              <a:rPr lang="en-US" altLang="zh-CN" dirty="0"/>
              <a:t>《</a:t>
            </a:r>
            <a:r>
              <a:rPr lang="zh-CN" altLang="en-US" dirty="0"/>
              <a:t>论语</a:t>
            </a:r>
            <a:r>
              <a:rPr lang="en-US" altLang="zh-CN" dirty="0"/>
              <a:t>》</a:t>
            </a:r>
            <a:r>
              <a:rPr lang="zh-CN" altLang="en-US" dirty="0"/>
              <a:t>中汲取精神滋养，将孔子治国理政思想创造性地转化为推进国家治理体系治理能力现代化的重要精神动力。</a:t>
            </a:r>
          </a:p>
          <a:p>
            <a:endParaRPr lang="zh-CN" altLang="en-US" dirty="0"/>
          </a:p>
        </p:txBody>
      </p:sp>
    </p:spTree>
    <p:extLst>
      <p:ext uri="{BB962C8B-B14F-4D97-AF65-F5344CB8AC3E}">
        <p14:creationId xmlns:p14="http://schemas.microsoft.com/office/powerpoint/2010/main" val="1704894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1058444"/>
            <a:ext cx="1234440" cy="1630680"/>
          </a:xfrm>
          <a:prstGeom prst="rect">
            <a:avLst/>
          </a:prstGeom>
        </p:spPr>
      </p:pic>
      <p:sp>
        <p:nvSpPr>
          <p:cNvPr id="19" name="矩形 18"/>
          <p:cNvSpPr/>
          <p:nvPr/>
        </p:nvSpPr>
        <p:spPr>
          <a:xfrm>
            <a:off x="2376808" y="3147060"/>
            <a:ext cx="4658995" cy="923330"/>
          </a:xfrm>
          <a:prstGeom prst="rect">
            <a:avLst/>
          </a:prstGeom>
        </p:spPr>
        <p:txBody>
          <a:bodyPr wrap="square">
            <a:spAutoFit/>
          </a:bodyPr>
          <a:lstStyle/>
          <a:p>
            <a:pPr algn="r" hangingPunct="0"/>
            <a:r>
              <a:rPr lang="zh-CN" altLang="en-US" sz="5400" b="1" kern="0" spc="300" dirty="0">
                <a:solidFill>
                  <a:srgbClr val="002060"/>
                </a:solidFill>
                <a:latin typeface="微软雅黑" panose="020B0503020204020204" charset="-122"/>
                <a:cs typeface="+mj-cs"/>
                <a:sym typeface="Calibri" panose="020F0502020204030204"/>
              </a:rPr>
              <a:t>谢谢您的观看</a:t>
            </a:r>
          </a:p>
        </p:txBody>
      </p:sp>
      <p:sp>
        <p:nvSpPr>
          <p:cNvPr id="7" name="矩形 6"/>
          <p:cNvSpPr/>
          <p:nvPr/>
        </p:nvSpPr>
        <p:spPr>
          <a:xfrm>
            <a:off x="2632710" y="4676989"/>
            <a:ext cx="4205412" cy="507831"/>
          </a:xfrm>
          <a:prstGeom prst="rect">
            <a:avLst/>
          </a:prstGeom>
        </p:spPr>
        <p:txBody>
          <a:bodyPr wrap="square">
            <a:spAutoFit/>
          </a:bodyPr>
          <a:lstStyle/>
          <a:p>
            <a:pPr hangingPunct="0">
              <a:lnSpc>
                <a:spcPct val="150000"/>
              </a:lnSpc>
            </a:pPr>
            <a:r>
              <a:rPr lang="zh-CN" altLang="en-US" kern="0" spc="226" dirty="0">
                <a:solidFill>
                  <a:srgbClr val="002060"/>
                </a:solidFill>
                <a:latin typeface="楷体" panose="02010609060101010101" charset="-122"/>
                <a:ea typeface="楷体" panose="02010609060101010101" charset="-122"/>
                <a:cs typeface="+mj-cs"/>
                <a:sym typeface="Calibri" panose="020F0502020204030204"/>
              </a:rPr>
              <a:t>北京市朝阳区教育研究中心  制作</a:t>
            </a:r>
          </a:p>
        </p:txBody>
      </p:sp>
    </p:spTree>
    <p:custDataLst>
      <p:tags r:id="rId1"/>
    </p:custDataLst>
    <p:extLst>
      <p:ext uri="{BB962C8B-B14F-4D97-AF65-F5344CB8AC3E}">
        <p14:creationId xmlns:p14="http://schemas.microsoft.com/office/powerpoint/2010/main" val="401779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solidFill>
                  <a:srgbClr val="FF0000"/>
                </a:solidFill>
                <a:latin typeface="华文琥珀" pitchFamily="2" charset="-122"/>
                <a:ea typeface="华文琥珀" pitchFamily="2" charset="-122"/>
              </a:rPr>
              <a:t>《</a:t>
            </a:r>
            <a:r>
              <a:rPr lang="zh-CN" altLang="en-US" sz="3600" dirty="0">
                <a:solidFill>
                  <a:srgbClr val="FF0000"/>
                </a:solidFill>
                <a:latin typeface="华文琥珀" pitchFamily="2" charset="-122"/>
                <a:ea typeface="华文琥珀" pitchFamily="2" charset="-122"/>
              </a:rPr>
              <a:t>论语</a:t>
            </a:r>
            <a:r>
              <a:rPr lang="en-US" altLang="zh-CN" sz="3600" dirty="0">
                <a:solidFill>
                  <a:srgbClr val="FF0000"/>
                </a:solidFill>
                <a:latin typeface="华文琥珀" pitchFamily="2" charset="-122"/>
                <a:ea typeface="华文琥珀" pitchFamily="2" charset="-122"/>
              </a:rPr>
              <a:t>》</a:t>
            </a:r>
            <a:r>
              <a:rPr lang="zh-CN" altLang="en-US" sz="3600" dirty="0">
                <a:solidFill>
                  <a:srgbClr val="FF0000"/>
                </a:solidFill>
                <a:latin typeface="华文琥珀" pitchFamily="2" charset="-122"/>
                <a:ea typeface="华文琥珀" pitchFamily="2" charset="-122"/>
              </a:rPr>
              <a:t>中孔子“为政以德”的思想</a:t>
            </a:r>
          </a:p>
        </p:txBody>
      </p:sp>
      <p:sp>
        <p:nvSpPr>
          <p:cNvPr id="3" name="内容占位符 2"/>
          <p:cNvSpPr>
            <a:spLocks noGrp="1"/>
          </p:cNvSpPr>
          <p:nvPr>
            <p:ph idx="1"/>
          </p:nvPr>
        </p:nvSpPr>
        <p:spPr>
          <a:xfrm>
            <a:off x="457200" y="1484784"/>
            <a:ext cx="8229600" cy="4801736"/>
          </a:xfrm>
        </p:spPr>
        <p:txBody>
          <a:bodyPr/>
          <a:lstStyle/>
          <a:p>
            <a:pPr marL="0" indent="0">
              <a:lnSpc>
                <a:spcPct val="150000"/>
              </a:lnSpc>
              <a:buNone/>
            </a:pPr>
            <a:r>
              <a:rPr lang="zh-CN" altLang="en-US" dirty="0" smtClean="0">
                <a:latin typeface="方正姚体" pitchFamily="2" charset="-122"/>
                <a:ea typeface="方正姚体" pitchFamily="2" charset="-122"/>
              </a:rPr>
              <a:t>一、</a:t>
            </a:r>
            <a:r>
              <a:rPr lang="zh-CN" altLang="en-US" dirty="0">
                <a:latin typeface="方正姚体" pitchFamily="2" charset="-122"/>
                <a:ea typeface="方正姚体" pitchFamily="2" charset="-122"/>
              </a:rPr>
              <a:t>孔子</a:t>
            </a:r>
            <a:r>
              <a:rPr lang="zh-CN" altLang="en-US" dirty="0" smtClean="0">
                <a:latin typeface="方正姚体" pitchFamily="2" charset="-122"/>
                <a:ea typeface="方正姚体" pitchFamily="2" charset="-122"/>
              </a:rPr>
              <a:t>“为政以德”思想的提出</a:t>
            </a:r>
            <a:endParaRPr lang="en-US" altLang="zh-CN" dirty="0" smtClean="0">
              <a:latin typeface="方正姚体" pitchFamily="2" charset="-122"/>
              <a:ea typeface="方正姚体" pitchFamily="2" charset="-122"/>
            </a:endParaRPr>
          </a:p>
          <a:p>
            <a:pPr marL="0" indent="0">
              <a:lnSpc>
                <a:spcPct val="150000"/>
              </a:lnSpc>
              <a:buNone/>
            </a:pPr>
            <a:r>
              <a:rPr lang="zh-CN" altLang="en-US" dirty="0" smtClean="0">
                <a:latin typeface="方正姚体" pitchFamily="2" charset="-122"/>
                <a:ea typeface="方正姚体" pitchFamily="2" charset="-122"/>
              </a:rPr>
              <a:t>二、</a:t>
            </a:r>
            <a:r>
              <a:rPr lang="en-US" altLang="zh-CN" dirty="0" smtClean="0">
                <a:latin typeface="方正姚体" pitchFamily="2" charset="-122"/>
                <a:ea typeface="方正姚体" pitchFamily="2" charset="-122"/>
              </a:rPr>
              <a:t>《</a:t>
            </a:r>
            <a:r>
              <a:rPr lang="zh-CN" altLang="en-US" dirty="0" smtClean="0">
                <a:latin typeface="方正姚体" pitchFamily="2" charset="-122"/>
                <a:ea typeface="方正姚体" pitchFamily="2" charset="-122"/>
              </a:rPr>
              <a:t>论语</a:t>
            </a:r>
            <a:r>
              <a:rPr lang="en-US" altLang="zh-CN" dirty="0" smtClean="0">
                <a:latin typeface="方正姚体" pitchFamily="2" charset="-122"/>
                <a:ea typeface="方正姚体" pitchFamily="2" charset="-122"/>
              </a:rPr>
              <a:t>》</a:t>
            </a:r>
            <a:r>
              <a:rPr lang="zh-CN" altLang="en-US" dirty="0" smtClean="0">
                <a:latin typeface="方正姚体" pitchFamily="2" charset="-122"/>
                <a:ea typeface="方正姚体" pitchFamily="2" charset="-122"/>
              </a:rPr>
              <a:t>中有关“为政”的内容</a:t>
            </a:r>
            <a:endParaRPr lang="en-US" altLang="zh-CN" dirty="0" smtClean="0">
              <a:latin typeface="方正姚体" pitchFamily="2" charset="-122"/>
              <a:ea typeface="方正姚体" pitchFamily="2" charset="-122"/>
            </a:endParaRPr>
          </a:p>
          <a:p>
            <a:pPr marL="0" indent="0">
              <a:lnSpc>
                <a:spcPct val="150000"/>
              </a:lnSpc>
              <a:buNone/>
            </a:pPr>
            <a:r>
              <a:rPr lang="zh-CN" altLang="en-US" dirty="0" smtClean="0">
                <a:latin typeface="方正姚体" pitchFamily="2" charset="-122"/>
                <a:ea typeface="方正姚体" pitchFamily="2" charset="-122"/>
              </a:rPr>
              <a:t>三、</a:t>
            </a:r>
            <a:r>
              <a:rPr lang="en-US" altLang="zh-CN" dirty="0" smtClean="0">
                <a:latin typeface="方正姚体" pitchFamily="2" charset="-122"/>
                <a:ea typeface="方正姚体" pitchFamily="2" charset="-122"/>
              </a:rPr>
              <a:t>《</a:t>
            </a:r>
            <a:r>
              <a:rPr lang="zh-CN" altLang="en-US" dirty="0" smtClean="0">
                <a:latin typeface="方正姚体" pitchFamily="2" charset="-122"/>
                <a:ea typeface="方正姚体" pitchFamily="2" charset="-122"/>
              </a:rPr>
              <a:t>论语</a:t>
            </a:r>
            <a:r>
              <a:rPr lang="en-US" altLang="zh-CN" dirty="0" smtClean="0">
                <a:latin typeface="方正姚体" pitchFamily="2" charset="-122"/>
                <a:ea typeface="方正姚体" pitchFamily="2" charset="-122"/>
              </a:rPr>
              <a:t>》</a:t>
            </a:r>
            <a:r>
              <a:rPr lang="zh-CN" altLang="en-US" dirty="0" smtClean="0">
                <a:latin typeface="方正姚体" pitchFamily="2" charset="-122"/>
                <a:ea typeface="方正姚体" pitchFamily="2" charset="-122"/>
              </a:rPr>
              <a:t>中孔子“为政”的原则</a:t>
            </a:r>
            <a:endParaRPr lang="en-US" altLang="zh-CN" dirty="0" smtClean="0">
              <a:latin typeface="方正姚体" pitchFamily="2" charset="-122"/>
              <a:ea typeface="方正姚体" pitchFamily="2" charset="-122"/>
            </a:endParaRPr>
          </a:p>
          <a:p>
            <a:pPr marL="0" indent="0">
              <a:lnSpc>
                <a:spcPct val="150000"/>
              </a:lnSpc>
              <a:buNone/>
            </a:pPr>
            <a:r>
              <a:rPr lang="zh-CN" altLang="en-US" dirty="0" smtClean="0">
                <a:latin typeface="方正姚体" pitchFamily="2" charset="-122"/>
                <a:ea typeface="方正姚体" pitchFamily="2" charset="-122"/>
              </a:rPr>
              <a:t>四、</a:t>
            </a:r>
            <a:r>
              <a:rPr lang="en-US" altLang="zh-CN" dirty="0" smtClean="0">
                <a:latin typeface="方正姚体" pitchFamily="2" charset="-122"/>
                <a:ea typeface="方正姚体" pitchFamily="2" charset="-122"/>
              </a:rPr>
              <a:t>《</a:t>
            </a:r>
            <a:r>
              <a:rPr lang="zh-CN" altLang="en-US" dirty="0" smtClean="0">
                <a:latin typeface="方正姚体" pitchFamily="2" charset="-122"/>
                <a:ea typeface="方正姚体" pitchFamily="2" charset="-122"/>
              </a:rPr>
              <a:t>论语</a:t>
            </a:r>
            <a:r>
              <a:rPr lang="en-US" altLang="zh-CN" dirty="0" smtClean="0">
                <a:latin typeface="方正姚体" pitchFamily="2" charset="-122"/>
                <a:ea typeface="方正姚体" pitchFamily="2" charset="-122"/>
              </a:rPr>
              <a:t>》</a:t>
            </a:r>
            <a:r>
              <a:rPr lang="zh-CN" altLang="en-US" dirty="0" smtClean="0">
                <a:latin typeface="方正姚体" pitchFamily="2" charset="-122"/>
                <a:ea typeface="方正姚体" pitchFamily="2" charset="-122"/>
              </a:rPr>
              <a:t>中“德政”思想的纲领</a:t>
            </a:r>
            <a:endParaRPr lang="en-US" altLang="zh-CN" dirty="0" smtClean="0">
              <a:latin typeface="方正姚体" pitchFamily="2" charset="-122"/>
              <a:ea typeface="方正姚体" pitchFamily="2" charset="-122"/>
            </a:endParaRPr>
          </a:p>
          <a:p>
            <a:pPr marL="0" indent="0">
              <a:lnSpc>
                <a:spcPct val="150000"/>
              </a:lnSpc>
              <a:buNone/>
            </a:pPr>
            <a:r>
              <a:rPr lang="zh-CN" altLang="en-US" dirty="0" smtClean="0">
                <a:latin typeface="方正姚体" pitchFamily="2" charset="-122"/>
                <a:ea typeface="方正姚体" pitchFamily="2" charset="-122"/>
              </a:rPr>
              <a:t>五、孔子“</a:t>
            </a:r>
            <a:r>
              <a:rPr lang="zh-CN" altLang="en-US" dirty="0">
                <a:latin typeface="方正姚体" pitchFamily="2" charset="-122"/>
                <a:ea typeface="方正姚体" pitchFamily="2" charset="-122"/>
              </a:rPr>
              <a:t>德</a:t>
            </a:r>
            <a:r>
              <a:rPr lang="zh-CN" altLang="en-US" dirty="0" smtClean="0">
                <a:latin typeface="方正姚体" pitchFamily="2" charset="-122"/>
                <a:ea typeface="方正姚体" pitchFamily="2" charset="-122"/>
              </a:rPr>
              <a:t>政”思想对今人的启示</a:t>
            </a:r>
            <a:endParaRPr lang="zh-CN" altLang="en-US" dirty="0">
              <a:latin typeface="方正姚体" pitchFamily="2" charset="-122"/>
              <a:ea typeface="方正姚体" pitchFamily="2" charset="-122"/>
            </a:endParaRPr>
          </a:p>
        </p:txBody>
      </p:sp>
    </p:spTree>
    <p:extLst>
      <p:ext uri="{BB962C8B-B14F-4D97-AF65-F5344CB8AC3E}">
        <p14:creationId xmlns:p14="http://schemas.microsoft.com/office/powerpoint/2010/main" val="181756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一、“为政以德”思想的提出</a:t>
            </a:r>
            <a:endParaRPr lang="zh-CN" altLang="en-US" dirty="0"/>
          </a:p>
        </p:txBody>
      </p:sp>
      <p:sp>
        <p:nvSpPr>
          <p:cNvPr id="3" name="内容占位符 2"/>
          <p:cNvSpPr>
            <a:spLocks noGrp="1"/>
          </p:cNvSpPr>
          <p:nvPr>
            <p:ph idx="1"/>
          </p:nvPr>
        </p:nvSpPr>
        <p:spPr>
          <a:xfrm>
            <a:off x="179512" y="1600200"/>
            <a:ext cx="8856984" cy="4525963"/>
          </a:xfrm>
        </p:spPr>
        <p:txBody>
          <a:bodyPr/>
          <a:lstStyle/>
          <a:p>
            <a:pPr marL="0" indent="0">
              <a:buNone/>
            </a:pPr>
            <a:r>
              <a:rPr lang="zh-CN" altLang="en-US" dirty="0" smtClean="0"/>
              <a:t>    在</a:t>
            </a:r>
            <a:r>
              <a:rPr lang="en-US" altLang="zh-CN" dirty="0"/>
              <a:t>《</a:t>
            </a:r>
            <a:r>
              <a:rPr lang="zh-CN" altLang="en-US" dirty="0"/>
              <a:t>论语</a:t>
            </a:r>
            <a:r>
              <a:rPr lang="en-US" altLang="zh-CN" dirty="0"/>
              <a:t>.</a:t>
            </a:r>
            <a:r>
              <a:rPr lang="zh-CN" altLang="en-US" dirty="0"/>
              <a:t>为政</a:t>
            </a:r>
            <a:r>
              <a:rPr lang="en-US" altLang="zh-CN" dirty="0"/>
              <a:t>》</a:t>
            </a:r>
            <a:r>
              <a:rPr lang="zh-CN" altLang="en-US" dirty="0"/>
              <a:t>篇</a:t>
            </a:r>
            <a:r>
              <a:rPr lang="zh-CN" altLang="en-US" dirty="0" smtClean="0"/>
              <a:t>中，</a:t>
            </a:r>
            <a:r>
              <a:rPr lang="en-US" altLang="zh-CN" dirty="0" smtClean="0"/>
              <a:t> </a:t>
            </a:r>
            <a:r>
              <a:rPr lang="zh-CN" altLang="en-US" dirty="0" smtClean="0"/>
              <a:t>孔子提出了“为政以德”的思想，把</a:t>
            </a:r>
            <a:r>
              <a:rPr lang="zh-CN" altLang="en-US" dirty="0"/>
              <a:t>实行德治放到了治国的核心</a:t>
            </a:r>
            <a:r>
              <a:rPr lang="zh-CN" altLang="en-US" dirty="0" smtClean="0"/>
              <a:t>地位，他</a:t>
            </a:r>
            <a:r>
              <a:rPr lang="zh-CN" altLang="en-US" dirty="0"/>
              <a:t>说</a:t>
            </a:r>
            <a:r>
              <a:rPr lang="en-US" altLang="zh-CN" dirty="0" smtClean="0"/>
              <a:t>:</a:t>
            </a:r>
            <a:r>
              <a:rPr lang="zh-CN" altLang="en-US" dirty="0" smtClean="0"/>
              <a:t>“</a:t>
            </a:r>
            <a:r>
              <a:rPr lang="zh-CN" altLang="en-US" dirty="0" smtClean="0">
                <a:solidFill>
                  <a:srgbClr val="FF0000"/>
                </a:solidFill>
                <a:latin typeface="方正姚体" pitchFamily="2" charset="-122"/>
                <a:ea typeface="方正姚体" pitchFamily="2" charset="-122"/>
              </a:rPr>
              <a:t>为</a:t>
            </a:r>
            <a:r>
              <a:rPr lang="zh-CN" altLang="en-US" dirty="0">
                <a:solidFill>
                  <a:srgbClr val="FF0000"/>
                </a:solidFill>
                <a:latin typeface="方正姚体" pitchFamily="2" charset="-122"/>
                <a:ea typeface="方正姚体" pitchFamily="2" charset="-122"/>
              </a:rPr>
              <a:t>政以德</a:t>
            </a:r>
            <a:r>
              <a:rPr lang="en-US" altLang="zh-CN" dirty="0">
                <a:solidFill>
                  <a:srgbClr val="FF0000"/>
                </a:solidFill>
                <a:latin typeface="方正姚体" pitchFamily="2" charset="-122"/>
                <a:ea typeface="方正姚体" pitchFamily="2" charset="-122"/>
              </a:rPr>
              <a:t>, </a:t>
            </a:r>
            <a:r>
              <a:rPr lang="zh-CN" altLang="en-US" dirty="0">
                <a:solidFill>
                  <a:srgbClr val="FF0000"/>
                </a:solidFill>
                <a:latin typeface="方正姚体" pitchFamily="2" charset="-122"/>
                <a:ea typeface="方正姚体" pitchFamily="2" charset="-122"/>
              </a:rPr>
              <a:t>譬如</a:t>
            </a:r>
            <a:r>
              <a:rPr lang="zh-CN" altLang="en-US" dirty="0" smtClean="0">
                <a:solidFill>
                  <a:srgbClr val="FF0000"/>
                </a:solidFill>
                <a:latin typeface="方正姚体" pitchFamily="2" charset="-122"/>
                <a:ea typeface="方正姚体" pitchFamily="2" charset="-122"/>
              </a:rPr>
              <a:t>北辰，居</a:t>
            </a:r>
            <a:r>
              <a:rPr lang="zh-CN" altLang="en-US" dirty="0">
                <a:solidFill>
                  <a:srgbClr val="FF0000"/>
                </a:solidFill>
                <a:latin typeface="方正姚体" pitchFamily="2" charset="-122"/>
                <a:ea typeface="方正姚体" pitchFamily="2" charset="-122"/>
              </a:rPr>
              <a:t>其所而众星共之</a:t>
            </a:r>
            <a:r>
              <a:rPr lang="zh-CN" altLang="en-US" dirty="0" smtClean="0"/>
              <a:t>”，这种思想为</a:t>
            </a:r>
            <a:r>
              <a:rPr lang="zh-CN" altLang="en-US" dirty="0"/>
              <a:t>西汉以后的历代统治者提供了一条治国良策</a:t>
            </a:r>
            <a:r>
              <a:rPr lang="zh-CN" altLang="en-US" dirty="0" smtClean="0"/>
              <a:t>。</a:t>
            </a:r>
            <a:endParaRPr lang="en-US" altLang="zh-CN" dirty="0" smtClean="0"/>
          </a:p>
          <a:p>
            <a:pPr marL="0" indent="0">
              <a:buNone/>
            </a:pPr>
            <a:r>
              <a:rPr lang="zh-CN" altLang="en-US" dirty="0" smtClean="0"/>
              <a:t>    孔子在借鉴西周</a:t>
            </a:r>
            <a:r>
              <a:rPr lang="zh-CN" altLang="en-US" dirty="0"/>
              <a:t>初期“明德慎罚”思想的基础上，主张以德治国。用道德手段来达到治国安民的目的，对后世封建统治阶级产生了深远的影响。</a:t>
            </a:r>
          </a:p>
        </p:txBody>
      </p:sp>
    </p:spTree>
    <p:extLst>
      <p:ext uri="{BB962C8B-B14F-4D97-AF65-F5344CB8AC3E}">
        <p14:creationId xmlns:p14="http://schemas.microsoft.com/office/powerpoint/2010/main" val="4268834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864096"/>
          </a:xfrm>
        </p:spPr>
        <p:txBody>
          <a:bodyPr>
            <a:normAutofit/>
          </a:bodyPr>
          <a:lstStyle/>
          <a:p>
            <a:r>
              <a:rPr lang="zh-CN" altLang="en-US" dirty="0" smtClean="0"/>
              <a:t>提出背景（社会）</a:t>
            </a:r>
            <a:endParaRPr lang="zh-CN" altLang="en-US" dirty="0"/>
          </a:p>
        </p:txBody>
      </p:sp>
      <p:sp>
        <p:nvSpPr>
          <p:cNvPr id="3" name="内容占位符 2"/>
          <p:cNvSpPr>
            <a:spLocks noGrp="1"/>
          </p:cNvSpPr>
          <p:nvPr>
            <p:ph idx="1"/>
          </p:nvPr>
        </p:nvSpPr>
        <p:spPr>
          <a:xfrm>
            <a:off x="179512" y="1052736"/>
            <a:ext cx="8856984" cy="5544616"/>
          </a:xfrm>
        </p:spPr>
        <p:txBody>
          <a:bodyPr>
            <a:normAutofit fontScale="85000" lnSpcReduction="10000"/>
          </a:bodyPr>
          <a:lstStyle/>
          <a:p>
            <a:pPr marL="0" indent="0">
              <a:buNone/>
            </a:pPr>
            <a:r>
              <a:rPr lang="zh-CN" altLang="en-US" dirty="0" smtClean="0">
                <a:solidFill>
                  <a:srgbClr val="FF0000"/>
                </a:solidFill>
                <a:latin typeface="+mn-ea"/>
              </a:rPr>
              <a:t>    </a:t>
            </a:r>
            <a:r>
              <a:rPr lang="en-US" altLang="zh-CN" dirty="0" smtClean="0">
                <a:solidFill>
                  <a:srgbClr val="FF0000"/>
                </a:solidFill>
                <a:latin typeface="+mn-ea"/>
              </a:rPr>
              <a:t>1.</a:t>
            </a:r>
            <a:r>
              <a:rPr lang="zh-CN" altLang="en-US" dirty="0" smtClean="0">
                <a:solidFill>
                  <a:srgbClr val="FF0000"/>
                </a:solidFill>
                <a:latin typeface="+mn-ea"/>
              </a:rPr>
              <a:t>从</a:t>
            </a:r>
            <a:r>
              <a:rPr lang="zh-CN" altLang="en-US" dirty="0">
                <a:solidFill>
                  <a:srgbClr val="FF0000"/>
                </a:solidFill>
                <a:latin typeface="+mn-ea"/>
              </a:rPr>
              <a:t>春秋</a:t>
            </a:r>
            <a:r>
              <a:rPr lang="zh-CN" altLang="en-US" dirty="0" smtClean="0">
                <a:solidFill>
                  <a:srgbClr val="FF0000"/>
                </a:solidFill>
                <a:latin typeface="+mn-ea"/>
              </a:rPr>
              <a:t>末期的社会</a:t>
            </a:r>
            <a:r>
              <a:rPr lang="zh-CN" altLang="en-US" dirty="0">
                <a:solidFill>
                  <a:srgbClr val="FF0000"/>
                </a:solidFill>
                <a:latin typeface="+mn-ea"/>
              </a:rPr>
              <a:t>背景</a:t>
            </a:r>
            <a:r>
              <a:rPr lang="zh-CN" altLang="en-US" dirty="0" smtClean="0">
                <a:solidFill>
                  <a:srgbClr val="FF0000"/>
                </a:solidFill>
                <a:latin typeface="+mn-ea"/>
              </a:rPr>
              <a:t>来看，孔子</a:t>
            </a:r>
            <a:r>
              <a:rPr lang="zh-CN" altLang="en-US" dirty="0">
                <a:solidFill>
                  <a:srgbClr val="FF0000"/>
                </a:solidFill>
                <a:latin typeface="+mn-ea"/>
              </a:rPr>
              <a:t>生活的时代</a:t>
            </a:r>
            <a:r>
              <a:rPr lang="zh-CN" altLang="en-US" dirty="0" smtClean="0">
                <a:solidFill>
                  <a:srgbClr val="FF0000"/>
                </a:solidFill>
                <a:latin typeface="+mn-ea"/>
              </a:rPr>
              <a:t>，急剧</a:t>
            </a:r>
            <a:r>
              <a:rPr lang="zh-CN" altLang="en-US" dirty="0">
                <a:solidFill>
                  <a:srgbClr val="FF0000"/>
                </a:solidFill>
                <a:latin typeface="+mn-ea"/>
              </a:rPr>
              <a:t>的</a:t>
            </a:r>
            <a:r>
              <a:rPr lang="zh-CN" altLang="en-US" dirty="0" smtClean="0">
                <a:solidFill>
                  <a:srgbClr val="FF0000"/>
                </a:solidFill>
                <a:latin typeface="+mn-ea"/>
              </a:rPr>
              <a:t>社会变革</a:t>
            </a:r>
            <a:r>
              <a:rPr lang="zh-CN" altLang="en-US" dirty="0">
                <a:solidFill>
                  <a:srgbClr val="FF0000"/>
                </a:solidFill>
                <a:latin typeface="+mn-ea"/>
              </a:rPr>
              <a:t>对社会治理提出了新要求</a:t>
            </a:r>
            <a:r>
              <a:rPr lang="zh-CN" altLang="en-US" dirty="0" smtClean="0">
                <a:solidFill>
                  <a:srgbClr val="FF0000"/>
                </a:solidFill>
                <a:latin typeface="+mn-ea"/>
              </a:rPr>
              <a:t>。</a:t>
            </a:r>
            <a:endParaRPr lang="en-US" altLang="zh-CN" dirty="0">
              <a:solidFill>
                <a:srgbClr val="FF0000"/>
              </a:solidFill>
              <a:latin typeface="+mn-ea"/>
            </a:endParaRPr>
          </a:p>
          <a:p>
            <a:pPr marL="0" indent="0">
              <a:buNone/>
            </a:pPr>
            <a:r>
              <a:rPr lang="zh-CN" altLang="en-US" dirty="0" smtClean="0"/>
              <a:t>        经济</a:t>
            </a:r>
            <a:r>
              <a:rPr lang="zh-CN" altLang="en-US" dirty="0"/>
              <a:t>上</a:t>
            </a:r>
            <a:r>
              <a:rPr lang="zh-CN" altLang="en-US" dirty="0" smtClean="0"/>
              <a:t>，公家</a:t>
            </a:r>
            <a:r>
              <a:rPr lang="zh-CN" altLang="en-US" dirty="0"/>
              <a:t>土地变成私人土地， 奴隶制开始瓦解</a:t>
            </a:r>
            <a:r>
              <a:rPr lang="zh-CN" altLang="en-US" dirty="0" smtClean="0"/>
              <a:t>。</a:t>
            </a:r>
            <a:endParaRPr lang="en-US" altLang="zh-CN" dirty="0" smtClean="0"/>
          </a:p>
          <a:p>
            <a:pPr marL="0" indent="0">
              <a:buNone/>
            </a:pPr>
            <a:r>
              <a:rPr lang="zh-CN" altLang="en-US" dirty="0" smtClean="0"/>
              <a:t>        政治上</a:t>
            </a:r>
            <a:r>
              <a:rPr lang="zh-CN" altLang="en-US" dirty="0"/>
              <a:t>，</a:t>
            </a:r>
            <a:r>
              <a:rPr lang="zh-CN" altLang="en-US" dirty="0" smtClean="0"/>
              <a:t>周</a:t>
            </a:r>
            <a:r>
              <a:rPr lang="zh-CN" altLang="en-US" dirty="0"/>
              <a:t>王室统治作用式微， 诸侯相互争霸</a:t>
            </a:r>
            <a:r>
              <a:rPr lang="zh-CN" altLang="en-US" dirty="0" smtClean="0"/>
              <a:t>，战争</a:t>
            </a:r>
            <a:r>
              <a:rPr lang="zh-CN" altLang="en-US" dirty="0"/>
              <a:t>频繁</a:t>
            </a:r>
            <a:r>
              <a:rPr lang="zh-CN" altLang="en-US" dirty="0" smtClean="0"/>
              <a:t>，民不聊生。</a:t>
            </a:r>
            <a:endParaRPr lang="en-US" altLang="zh-CN" dirty="0" smtClean="0"/>
          </a:p>
          <a:p>
            <a:pPr marL="0" indent="0">
              <a:buNone/>
            </a:pPr>
            <a:r>
              <a:rPr lang="zh-CN" altLang="en-US" dirty="0" smtClean="0"/>
              <a:t>        文化</a:t>
            </a:r>
            <a:r>
              <a:rPr lang="zh-CN" altLang="en-US" dirty="0"/>
              <a:t>上</a:t>
            </a:r>
            <a:r>
              <a:rPr lang="zh-CN" altLang="en-US" dirty="0" smtClean="0"/>
              <a:t>，“ </a:t>
            </a:r>
            <a:r>
              <a:rPr lang="zh-CN" altLang="en-US" dirty="0"/>
              <a:t>学在官府</a:t>
            </a:r>
            <a:r>
              <a:rPr lang="zh-CN" altLang="en-US" dirty="0" smtClean="0"/>
              <a:t>”逐步向“ </a:t>
            </a:r>
            <a:r>
              <a:rPr lang="zh-CN" altLang="en-US" dirty="0"/>
              <a:t>学在民间</a:t>
            </a:r>
            <a:r>
              <a:rPr lang="zh-CN" altLang="en-US" dirty="0" smtClean="0"/>
              <a:t>”发展。</a:t>
            </a:r>
            <a:endParaRPr lang="en-US" altLang="zh-CN" dirty="0" smtClean="0"/>
          </a:p>
          <a:p>
            <a:pPr marL="0" indent="0">
              <a:buNone/>
            </a:pPr>
            <a:r>
              <a:rPr lang="zh-CN" altLang="en-US" dirty="0" smtClean="0"/>
              <a:t>        变革</a:t>
            </a:r>
            <a:r>
              <a:rPr lang="zh-CN" altLang="en-US" dirty="0"/>
              <a:t>时代社会动荡、传统失序， </a:t>
            </a:r>
            <a:r>
              <a:rPr lang="zh-CN" altLang="en-US" dirty="0" smtClean="0"/>
              <a:t>统治者如何</a:t>
            </a:r>
            <a:r>
              <a:rPr lang="zh-CN" altLang="en-US" dirty="0"/>
              <a:t>治理国家</a:t>
            </a:r>
            <a:r>
              <a:rPr lang="zh-CN" altLang="en-US" dirty="0" smtClean="0"/>
              <a:t>、维护</a:t>
            </a:r>
            <a:r>
              <a:rPr lang="zh-CN" altLang="en-US" dirty="0"/>
              <a:t>社会稳定、赢得百姓支持， 成为亟待解决的</a:t>
            </a:r>
            <a:r>
              <a:rPr lang="zh-CN" altLang="en-US" dirty="0" smtClean="0"/>
              <a:t>问题</a:t>
            </a:r>
            <a:r>
              <a:rPr lang="zh-CN" altLang="en-US" dirty="0"/>
              <a:t>。</a:t>
            </a:r>
            <a:r>
              <a:rPr lang="zh-CN" altLang="en-US" dirty="0" smtClean="0"/>
              <a:t>在</a:t>
            </a:r>
            <a:r>
              <a:rPr lang="zh-CN" altLang="en-US" dirty="0"/>
              <a:t>这样的背景下， 形成了百家争鸣的局面， 其中就</a:t>
            </a:r>
            <a:r>
              <a:rPr lang="zh-CN" altLang="en-US" dirty="0" smtClean="0"/>
              <a:t>包括</a:t>
            </a:r>
            <a:r>
              <a:rPr lang="zh-CN" altLang="en-US" dirty="0"/>
              <a:t>以孔子为代表的儒家学派。孔子儒家思想体系</a:t>
            </a:r>
            <a:r>
              <a:rPr lang="zh-CN" altLang="en-US" dirty="0" smtClean="0"/>
              <a:t>的核心“ 仁”，主张</a:t>
            </a:r>
            <a:r>
              <a:rPr lang="zh-CN" altLang="en-US" dirty="0"/>
              <a:t>用</a:t>
            </a:r>
            <a:r>
              <a:rPr lang="zh-CN" altLang="en-US" dirty="0" smtClean="0"/>
              <a:t>“ 仁”教化</a:t>
            </a:r>
            <a:r>
              <a:rPr lang="zh-CN" altLang="en-US" dirty="0"/>
              <a:t>人民</a:t>
            </a:r>
            <a:r>
              <a:rPr lang="zh-CN" altLang="en-US" dirty="0" smtClean="0"/>
              <a:t>，处理</a:t>
            </a:r>
            <a:r>
              <a:rPr lang="zh-CN" altLang="en-US" dirty="0"/>
              <a:t>人们之间</a:t>
            </a:r>
            <a:r>
              <a:rPr lang="zh-CN" altLang="en-US" dirty="0" smtClean="0"/>
              <a:t>的关系</a:t>
            </a:r>
            <a:r>
              <a:rPr lang="zh-CN" altLang="en-US" dirty="0"/>
              <a:t>。主张</a:t>
            </a:r>
            <a:r>
              <a:rPr lang="zh-CN" altLang="en-US" dirty="0" smtClean="0"/>
              <a:t>“ 仁政”，反对</a:t>
            </a:r>
            <a:r>
              <a:rPr lang="zh-CN" altLang="en-US" dirty="0"/>
              <a:t>暴政， 在治国理政</a:t>
            </a:r>
            <a:r>
              <a:rPr lang="zh-CN" altLang="en-US" dirty="0" smtClean="0"/>
              <a:t>指导思想上</a:t>
            </a:r>
            <a:r>
              <a:rPr lang="zh-CN" altLang="en-US" dirty="0"/>
              <a:t>体现为倡导“ 为政以</a:t>
            </a:r>
            <a:r>
              <a:rPr lang="zh-CN" altLang="en-US" dirty="0" smtClean="0"/>
              <a:t>德“ </a:t>
            </a:r>
            <a:r>
              <a:rPr lang="zh-CN" altLang="en-US" dirty="0"/>
              <a:t>以德治国</a:t>
            </a:r>
            <a:r>
              <a:rPr lang="zh-CN" altLang="en-US" dirty="0" smtClean="0"/>
              <a:t>”， </a:t>
            </a:r>
            <a:r>
              <a:rPr lang="zh-CN" altLang="en-US" dirty="0"/>
              <a:t>对百姓</a:t>
            </a:r>
            <a:r>
              <a:rPr lang="zh-CN" altLang="en-US" dirty="0" smtClean="0"/>
              <a:t>施予“ 仁爱”。</a:t>
            </a:r>
            <a:endParaRPr lang="zh-CN" altLang="en-US" dirty="0"/>
          </a:p>
        </p:txBody>
      </p:sp>
    </p:spTree>
    <p:extLst>
      <p:ext uri="{BB962C8B-B14F-4D97-AF65-F5344CB8AC3E}">
        <p14:creationId xmlns:p14="http://schemas.microsoft.com/office/powerpoint/2010/main" val="3693676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dirty="0">
                <a:solidFill>
                  <a:srgbClr val="2F2F2F"/>
                </a:solidFill>
              </a:rPr>
              <a:t>提出背景</a:t>
            </a:r>
            <a:r>
              <a:rPr lang="zh-CN" altLang="en-US" dirty="0" smtClean="0">
                <a:solidFill>
                  <a:srgbClr val="2F2F2F"/>
                </a:solidFill>
              </a:rPr>
              <a:t>（</a:t>
            </a:r>
            <a:r>
              <a:rPr lang="zh-CN" altLang="en-US" dirty="0">
                <a:solidFill>
                  <a:srgbClr val="2F2F2F"/>
                </a:solidFill>
              </a:rPr>
              <a:t>个人</a:t>
            </a:r>
            <a:r>
              <a:rPr lang="zh-CN" altLang="en-US" dirty="0" smtClean="0">
                <a:solidFill>
                  <a:srgbClr val="2F2F2F"/>
                </a:solidFill>
              </a:rPr>
              <a:t>）</a:t>
            </a:r>
            <a:endParaRPr lang="zh-CN" altLang="en-US" dirty="0"/>
          </a:p>
        </p:txBody>
      </p:sp>
      <p:sp>
        <p:nvSpPr>
          <p:cNvPr id="3" name="内容占位符 2"/>
          <p:cNvSpPr>
            <a:spLocks noGrp="1"/>
          </p:cNvSpPr>
          <p:nvPr>
            <p:ph idx="1"/>
          </p:nvPr>
        </p:nvSpPr>
        <p:spPr>
          <a:xfrm>
            <a:off x="0" y="1484784"/>
            <a:ext cx="9108504" cy="5112568"/>
          </a:xfrm>
        </p:spPr>
        <p:txBody>
          <a:bodyPr>
            <a:normAutofit fontScale="77500" lnSpcReduction="20000"/>
          </a:bodyPr>
          <a:lstStyle/>
          <a:p>
            <a:pPr marL="0" indent="0">
              <a:buNone/>
            </a:pPr>
            <a:r>
              <a:rPr lang="en-US" altLang="zh-CN" dirty="0" smtClean="0">
                <a:solidFill>
                  <a:srgbClr val="FF0000"/>
                </a:solidFill>
                <a:latin typeface="+mn-ea"/>
              </a:rPr>
              <a:t>    2.</a:t>
            </a:r>
            <a:r>
              <a:rPr lang="zh-CN" altLang="en-US" dirty="0" smtClean="0">
                <a:solidFill>
                  <a:srgbClr val="FF0000"/>
                </a:solidFill>
                <a:latin typeface="+mn-ea"/>
              </a:rPr>
              <a:t>从</a:t>
            </a:r>
            <a:r>
              <a:rPr lang="zh-CN" altLang="en-US" dirty="0">
                <a:solidFill>
                  <a:srgbClr val="FF0000"/>
                </a:solidFill>
                <a:latin typeface="+mn-ea"/>
              </a:rPr>
              <a:t>个人生活背景看</a:t>
            </a:r>
            <a:r>
              <a:rPr lang="zh-CN" altLang="en-US" dirty="0" smtClean="0">
                <a:solidFill>
                  <a:srgbClr val="FF0000"/>
                </a:solidFill>
                <a:latin typeface="+mn-ea"/>
              </a:rPr>
              <a:t>，“ 周礼”深刻</a:t>
            </a:r>
            <a:r>
              <a:rPr lang="zh-CN" altLang="en-US" dirty="0">
                <a:solidFill>
                  <a:srgbClr val="FF0000"/>
                </a:solidFill>
                <a:latin typeface="+mn-ea"/>
              </a:rPr>
              <a:t>影响了孔子</a:t>
            </a:r>
            <a:r>
              <a:rPr lang="zh-CN" altLang="en-US" dirty="0" smtClean="0">
                <a:solidFill>
                  <a:srgbClr val="FF0000"/>
                </a:solidFill>
                <a:latin typeface="+mn-ea"/>
              </a:rPr>
              <a:t>的成长过程，并</a:t>
            </a:r>
            <a:r>
              <a:rPr lang="zh-CN" altLang="en-US" dirty="0">
                <a:solidFill>
                  <a:srgbClr val="FF0000"/>
                </a:solidFill>
                <a:latin typeface="+mn-ea"/>
              </a:rPr>
              <a:t>成为儒家思想的重要文化基础</a:t>
            </a:r>
            <a:r>
              <a:rPr lang="zh-CN" altLang="en-US" dirty="0" smtClean="0">
                <a:solidFill>
                  <a:srgbClr val="FF0000"/>
                </a:solidFill>
                <a:latin typeface="+mn-ea"/>
              </a:rPr>
              <a:t>，对“为政以</a:t>
            </a:r>
            <a:r>
              <a:rPr lang="zh-CN" altLang="en-US" dirty="0">
                <a:solidFill>
                  <a:srgbClr val="FF0000"/>
                </a:solidFill>
                <a:latin typeface="+mn-ea"/>
              </a:rPr>
              <a:t>德</a:t>
            </a:r>
            <a:r>
              <a:rPr lang="zh-CN" altLang="en-US" dirty="0" smtClean="0">
                <a:solidFill>
                  <a:srgbClr val="FF0000"/>
                </a:solidFill>
                <a:latin typeface="+mn-ea"/>
              </a:rPr>
              <a:t>”思想</a:t>
            </a:r>
            <a:r>
              <a:rPr lang="zh-CN" altLang="en-US" dirty="0">
                <a:solidFill>
                  <a:srgbClr val="FF0000"/>
                </a:solidFill>
                <a:latin typeface="+mn-ea"/>
              </a:rPr>
              <a:t>提供了重要支撑</a:t>
            </a:r>
            <a:r>
              <a:rPr lang="zh-CN" altLang="en-US" dirty="0" smtClean="0">
                <a:solidFill>
                  <a:srgbClr val="FF0000"/>
                </a:solidFill>
                <a:latin typeface="+mn-ea"/>
              </a:rPr>
              <a:t>。</a:t>
            </a:r>
            <a:endParaRPr lang="en-US" altLang="zh-CN" dirty="0" smtClean="0">
              <a:solidFill>
                <a:srgbClr val="FF0000"/>
              </a:solidFill>
              <a:latin typeface="+mn-ea"/>
            </a:endParaRPr>
          </a:p>
          <a:p>
            <a:pPr marL="0" indent="0">
              <a:buNone/>
            </a:pPr>
            <a:r>
              <a:rPr lang="zh-CN" altLang="en-US" dirty="0" smtClean="0"/>
              <a:t>        孔子</a:t>
            </a:r>
            <a:r>
              <a:rPr lang="zh-CN" altLang="en-US" dirty="0"/>
              <a:t>从小就喜欢礼</a:t>
            </a:r>
            <a:r>
              <a:rPr lang="zh-CN" altLang="en-US" dirty="0" smtClean="0"/>
              <a:t>，小时候</a:t>
            </a:r>
            <a:r>
              <a:rPr lang="zh-CN" altLang="en-US" dirty="0"/>
              <a:t>玩耍常拿一些瓦器来当祭祀品， 在前面摆齐</a:t>
            </a:r>
            <a:r>
              <a:rPr lang="zh-CN" altLang="en-US" dirty="0" smtClean="0"/>
              <a:t>，还会</a:t>
            </a:r>
            <a:r>
              <a:rPr lang="zh-CN" altLang="en-US" dirty="0"/>
              <a:t>行礼叩拜。</a:t>
            </a:r>
            <a:r>
              <a:rPr lang="en-US" altLang="zh-CN" dirty="0"/>
              <a:t>《</a:t>
            </a:r>
            <a:r>
              <a:rPr lang="zh-CN" altLang="en-US" dirty="0" smtClean="0"/>
              <a:t>史记∙孔子</a:t>
            </a:r>
            <a:r>
              <a:rPr lang="zh-CN" altLang="en-US" dirty="0"/>
              <a:t>世家</a:t>
            </a:r>
            <a:r>
              <a:rPr lang="en-US" altLang="zh-CN" dirty="0"/>
              <a:t>》</a:t>
            </a:r>
            <a:r>
              <a:rPr lang="zh-CN" altLang="en-US" dirty="0"/>
              <a:t>中记载， 孔子“ 为</a:t>
            </a:r>
            <a:r>
              <a:rPr lang="zh-CN" altLang="en-US" dirty="0" smtClean="0"/>
              <a:t>儿嬉戏</a:t>
            </a:r>
            <a:r>
              <a:rPr lang="zh-CN" altLang="en-US" dirty="0"/>
              <a:t>， 常陈俎豆， 设礼容</a:t>
            </a:r>
            <a:r>
              <a:rPr lang="zh-CN" altLang="en-US" dirty="0" smtClean="0"/>
              <a:t>”。</a:t>
            </a:r>
            <a:r>
              <a:rPr lang="zh-CN" altLang="en-US" dirty="0"/>
              <a:t>而当时“ 周礼” 崩坏， 礼</a:t>
            </a:r>
            <a:r>
              <a:rPr lang="zh-CN" altLang="en-US" dirty="0" smtClean="0"/>
              <a:t>基本</a:t>
            </a:r>
            <a:r>
              <a:rPr lang="zh-CN" altLang="en-US" dirty="0"/>
              <a:t>失去作用</a:t>
            </a:r>
            <a:r>
              <a:rPr lang="zh-CN" altLang="en-US" dirty="0" smtClean="0"/>
              <a:t>，孔子</a:t>
            </a:r>
            <a:r>
              <a:rPr lang="zh-CN" altLang="en-US" dirty="0"/>
              <a:t>想通过“ 复礼” 为统治者提供</a:t>
            </a:r>
            <a:r>
              <a:rPr lang="zh-CN" altLang="en-US" dirty="0" smtClean="0"/>
              <a:t>治国安邦之</a:t>
            </a:r>
            <a:r>
              <a:rPr lang="zh-CN" altLang="en-US" dirty="0"/>
              <a:t>道。所谓</a:t>
            </a:r>
            <a:r>
              <a:rPr lang="zh-CN" altLang="en-US" dirty="0" smtClean="0"/>
              <a:t>“ 礼治”，就是</a:t>
            </a:r>
            <a:r>
              <a:rPr lang="zh-CN" altLang="en-US" dirty="0"/>
              <a:t>对百姓“ 教之以礼</a:t>
            </a:r>
            <a:r>
              <a:rPr lang="zh-CN" altLang="en-US" dirty="0" smtClean="0"/>
              <a:t>”，使人们</a:t>
            </a:r>
            <a:r>
              <a:rPr lang="zh-CN" altLang="en-US" dirty="0"/>
              <a:t>自觉接受礼的约束</a:t>
            </a:r>
            <a:r>
              <a:rPr lang="zh-CN" altLang="en-US" dirty="0" smtClean="0"/>
              <a:t>，从而</a:t>
            </a:r>
            <a:r>
              <a:rPr lang="zh-CN" altLang="en-US" dirty="0"/>
              <a:t>实现社会治理的目的</a:t>
            </a:r>
            <a:r>
              <a:rPr lang="zh-CN" altLang="en-US" dirty="0" smtClean="0"/>
              <a:t>。这样</a:t>
            </a:r>
            <a:r>
              <a:rPr lang="zh-CN" altLang="en-US" dirty="0"/>
              <a:t>， 在用“ 为政以德</a:t>
            </a:r>
            <a:r>
              <a:rPr lang="zh-CN" altLang="en-US" dirty="0" smtClean="0"/>
              <a:t>”思想</a:t>
            </a:r>
            <a:r>
              <a:rPr lang="zh-CN" altLang="en-US" dirty="0"/>
              <a:t>要求统治者提髙内在</a:t>
            </a:r>
            <a:r>
              <a:rPr lang="zh-CN" altLang="en-US" dirty="0" smtClean="0"/>
              <a:t>品德</a:t>
            </a:r>
            <a:r>
              <a:rPr lang="zh-CN" altLang="en-US" dirty="0"/>
              <a:t>修养的</a:t>
            </a:r>
            <a:r>
              <a:rPr lang="zh-CN" altLang="en-US" dirty="0" smtClean="0"/>
              <a:t>同时， </a:t>
            </a:r>
            <a:r>
              <a:rPr lang="zh-CN" altLang="en-US" dirty="0"/>
              <a:t>又借</a:t>
            </a:r>
            <a:r>
              <a:rPr lang="zh-CN" altLang="en-US" dirty="0" smtClean="0"/>
              <a:t>“ 礼治”为</a:t>
            </a:r>
            <a:r>
              <a:rPr lang="zh-CN" altLang="en-US" dirty="0"/>
              <a:t>统治者实施社会</a:t>
            </a:r>
            <a:r>
              <a:rPr lang="zh-CN" altLang="en-US" dirty="0" smtClean="0"/>
              <a:t>治理提供</a:t>
            </a:r>
            <a:r>
              <a:rPr lang="zh-CN" altLang="en-US" dirty="0"/>
              <a:t>了外在规范。孔子一生勤奋好学</a:t>
            </a:r>
            <a:r>
              <a:rPr lang="zh-CN" altLang="en-US" dirty="0" smtClean="0"/>
              <a:t>，有</a:t>
            </a:r>
            <a:r>
              <a:rPr lang="zh-CN" altLang="en-US" dirty="0"/>
              <a:t>远大的</a:t>
            </a:r>
            <a:r>
              <a:rPr lang="zh-CN" altLang="en-US" dirty="0" smtClean="0"/>
              <a:t>政治抱负，三十</a:t>
            </a:r>
            <a:r>
              <a:rPr lang="zh-CN" altLang="en-US" dirty="0"/>
              <a:t>岁就习得了做人、学习、治国的深厚学问</a:t>
            </a:r>
            <a:r>
              <a:rPr lang="zh-CN" altLang="en-US" dirty="0" smtClean="0"/>
              <a:t>，并以此为基础</a:t>
            </a:r>
            <a:r>
              <a:rPr lang="zh-CN" altLang="en-US" dirty="0"/>
              <a:t>创办平民教育</a:t>
            </a:r>
            <a:r>
              <a:rPr lang="zh-CN" altLang="en-US" dirty="0" smtClean="0"/>
              <a:t>，收徒</a:t>
            </a:r>
            <a:r>
              <a:rPr lang="zh-CN" altLang="en-US" dirty="0"/>
              <a:t>讲学</a:t>
            </a:r>
            <a:r>
              <a:rPr lang="zh-CN" altLang="en-US" dirty="0" smtClean="0"/>
              <a:t>，向</a:t>
            </a:r>
            <a:r>
              <a:rPr lang="zh-CN" altLang="en-US" dirty="0"/>
              <a:t>弟子</a:t>
            </a:r>
            <a:r>
              <a:rPr lang="zh-CN" altLang="en-US" dirty="0" smtClean="0"/>
              <a:t>传授自己</a:t>
            </a:r>
            <a:r>
              <a:rPr lang="zh-CN" altLang="en-US" dirty="0"/>
              <a:t>的</a:t>
            </a:r>
            <a:r>
              <a:rPr lang="zh-CN" altLang="en-US" dirty="0" smtClean="0"/>
              <a:t>思想。他</a:t>
            </a:r>
            <a:r>
              <a:rPr lang="zh-CN" altLang="en-US" dirty="0"/>
              <a:t>还通过周游列国</a:t>
            </a:r>
            <a:r>
              <a:rPr lang="zh-CN" altLang="en-US" dirty="0" smtClean="0"/>
              <a:t>，在</a:t>
            </a:r>
            <a:r>
              <a:rPr lang="zh-CN" altLang="en-US" dirty="0"/>
              <a:t>诸侯王之间</a:t>
            </a:r>
            <a:r>
              <a:rPr lang="zh-CN" altLang="en-US" dirty="0" smtClean="0"/>
              <a:t>宣传自己</a:t>
            </a:r>
            <a:r>
              <a:rPr lang="zh-CN" altLang="en-US" dirty="0"/>
              <a:t>的主张</a:t>
            </a:r>
            <a:r>
              <a:rPr lang="zh-CN" altLang="en-US" dirty="0" smtClean="0"/>
              <a:t>，这些</a:t>
            </a:r>
            <a:r>
              <a:rPr lang="zh-CN" altLang="en-US" dirty="0"/>
              <a:t>活动极大推动了“ 为政以德</a:t>
            </a:r>
            <a:r>
              <a:rPr lang="zh-CN" altLang="en-US" dirty="0" smtClean="0"/>
              <a:t>”思想的传播。</a:t>
            </a:r>
            <a:endParaRPr lang="zh-CN" altLang="en-US" dirty="0"/>
          </a:p>
        </p:txBody>
      </p:sp>
    </p:spTree>
    <p:extLst>
      <p:ext uri="{BB962C8B-B14F-4D97-AF65-F5344CB8AC3E}">
        <p14:creationId xmlns:p14="http://schemas.microsoft.com/office/powerpoint/2010/main" val="2817573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二、</a:t>
            </a:r>
            <a:r>
              <a:rPr lang="en-US" altLang="zh-CN" sz="3600" dirty="0"/>
              <a:t>《</a:t>
            </a:r>
            <a:r>
              <a:rPr lang="zh-CN" altLang="en-US" sz="3600" dirty="0"/>
              <a:t>论语</a:t>
            </a:r>
            <a:r>
              <a:rPr lang="en-US" altLang="zh-CN" sz="3600" dirty="0"/>
              <a:t>》</a:t>
            </a:r>
            <a:r>
              <a:rPr lang="zh-CN" altLang="en-US" sz="3600" dirty="0"/>
              <a:t>中有关“为政”的</a:t>
            </a:r>
            <a:r>
              <a:rPr lang="zh-CN" altLang="en-US" sz="3600" dirty="0" smtClean="0"/>
              <a:t>内容</a:t>
            </a:r>
            <a:endParaRPr lang="zh-CN" altLang="en-US" sz="3600" dirty="0"/>
          </a:p>
        </p:txBody>
      </p:sp>
      <p:sp>
        <p:nvSpPr>
          <p:cNvPr id="3" name="内容占位符 2"/>
          <p:cNvSpPr>
            <a:spLocks noGrp="1"/>
          </p:cNvSpPr>
          <p:nvPr>
            <p:ph idx="1"/>
          </p:nvPr>
        </p:nvSpPr>
        <p:spPr>
          <a:xfrm>
            <a:off x="323528" y="1412776"/>
            <a:ext cx="8363272" cy="4873744"/>
          </a:xfrm>
        </p:spPr>
        <p:txBody>
          <a:bodyPr>
            <a:normAutofit fontScale="92500" lnSpcReduction="10000"/>
          </a:bodyPr>
          <a:lstStyle/>
          <a:p>
            <a:pPr marL="0" indent="0">
              <a:buNone/>
            </a:pPr>
            <a:r>
              <a:rPr lang="en-US" altLang="zh-CN" dirty="0" smtClean="0"/>
              <a:t>《</a:t>
            </a:r>
            <a:r>
              <a:rPr lang="zh-CN" altLang="en-US" dirty="0" smtClean="0"/>
              <a:t>论语</a:t>
            </a:r>
            <a:r>
              <a:rPr lang="en-US" altLang="zh-CN" dirty="0" smtClean="0"/>
              <a:t>》</a:t>
            </a:r>
            <a:r>
              <a:rPr lang="zh-CN" altLang="en-US" dirty="0" smtClean="0"/>
              <a:t>中涉及“为政”言论的章句很多，大约有</a:t>
            </a:r>
            <a:r>
              <a:rPr lang="en-US" altLang="zh-CN" dirty="0" smtClean="0"/>
              <a:t>51</a:t>
            </a:r>
            <a:r>
              <a:rPr lang="zh-CN" altLang="en-US" dirty="0" smtClean="0"/>
              <a:t>章。</a:t>
            </a:r>
            <a:endParaRPr lang="en-US" altLang="zh-CN" dirty="0" smtClean="0"/>
          </a:p>
          <a:p>
            <a:pPr marL="0" indent="0">
              <a:buNone/>
            </a:pPr>
            <a:r>
              <a:rPr lang="zh-CN" altLang="en-US" dirty="0" smtClean="0"/>
              <a:t>（一）从篇章的分布来看，主要</a:t>
            </a:r>
            <a:r>
              <a:rPr lang="zh-CN" altLang="en-US" dirty="0"/>
              <a:t>集中</a:t>
            </a:r>
            <a:r>
              <a:rPr lang="zh-CN" altLang="en-US" dirty="0" smtClean="0"/>
              <a:t>在为政、泰伯、颜回、子路、</a:t>
            </a:r>
            <a:r>
              <a:rPr lang="zh-CN" altLang="en-US" dirty="0"/>
              <a:t>尧</a:t>
            </a:r>
            <a:r>
              <a:rPr lang="zh-CN" altLang="en-US" dirty="0" smtClean="0"/>
              <a:t>曰等篇章，其中：</a:t>
            </a:r>
            <a:endParaRPr lang="en-US" altLang="zh-CN" dirty="0" smtClean="0"/>
          </a:p>
          <a:p>
            <a:pPr marL="0" indent="0">
              <a:buNone/>
            </a:pPr>
            <a:r>
              <a:rPr lang="zh-CN" altLang="en-US" dirty="0" smtClean="0"/>
              <a:t>为政篇：</a:t>
            </a:r>
            <a:r>
              <a:rPr lang="en-US" altLang="zh-CN" dirty="0" smtClean="0"/>
              <a:t>7</a:t>
            </a:r>
            <a:r>
              <a:rPr lang="zh-CN" altLang="en-US" dirty="0" smtClean="0"/>
              <a:t>章</a:t>
            </a:r>
            <a:endParaRPr lang="en-US" altLang="zh-CN" dirty="0" smtClean="0"/>
          </a:p>
          <a:p>
            <a:pPr marL="0" indent="0">
              <a:buNone/>
            </a:pPr>
            <a:r>
              <a:rPr lang="zh-CN" altLang="en-US" dirty="0" smtClean="0"/>
              <a:t>泰伯篇：</a:t>
            </a:r>
            <a:r>
              <a:rPr lang="en-US" altLang="zh-CN" dirty="0" smtClean="0"/>
              <a:t>6</a:t>
            </a:r>
            <a:r>
              <a:rPr lang="zh-CN" altLang="en-US" dirty="0" smtClean="0"/>
              <a:t>章</a:t>
            </a:r>
            <a:endParaRPr lang="en-US" altLang="zh-CN" dirty="0" smtClean="0"/>
          </a:p>
          <a:p>
            <a:pPr marL="0" indent="0">
              <a:buNone/>
            </a:pPr>
            <a:r>
              <a:rPr lang="zh-CN" altLang="en-US" dirty="0" smtClean="0"/>
              <a:t>颜回篇：</a:t>
            </a:r>
            <a:r>
              <a:rPr lang="en-US" altLang="zh-CN" dirty="0" smtClean="0"/>
              <a:t>7</a:t>
            </a:r>
            <a:r>
              <a:rPr lang="zh-CN" altLang="en-US" dirty="0" smtClean="0"/>
              <a:t>章</a:t>
            </a:r>
            <a:endParaRPr lang="en-US" altLang="zh-CN" dirty="0" smtClean="0"/>
          </a:p>
          <a:p>
            <a:pPr marL="0" indent="0">
              <a:buNone/>
            </a:pPr>
            <a:r>
              <a:rPr lang="zh-CN" altLang="en-US" dirty="0" smtClean="0"/>
              <a:t>子路篇：</a:t>
            </a:r>
            <a:r>
              <a:rPr lang="en-US" altLang="zh-CN" dirty="0" smtClean="0"/>
              <a:t>15</a:t>
            </a:r>
            <a:r>
              <a:rPr lang="zh-CN" altLang="en-US" dirty="0" smtClean="0"/>
              <a:t>章</a:t>
            </a:r>
            <a:endParaRPr lang="en-US" altLang="zh-CN" dirty="0" smtClean="0"/>
          </a:p>
          <a:p>
            <a:pPr marL="0" indent="0">
              <a:buNone/>
            </a:pPr>
            <a:r>
              <a:rPr lang="zh-CN" altLang="en-US" dirty="0" smtClean="0"/>
              <a:t>尧曰篇：</a:t>
            </a:r>
            <a:r>
              <a:rPr lang="en-US" altLang="zh-CN" dirty="0" smtClean="0"/>
              <a:t>3</a:t>
            </a:r>
            <a:r>
              <a:rPr lang="zh-CN" altLang="en-US" dirty="0" smtClean="0"/>
              <a:t>章中有</a:t>
            </a:r>
            <a:r>
              <a:rPr lang="en-US" altLang="zh-CN" dirty="0" smtClean="0"/>
              <a:t>2</a:t>
            </a:r>
            <a:r>
              <a:rPr lang="zh-CN" altLang="en-US" dirty="0" smtClean="0"/>
              <a:t>章</a:t>
            </a:r>
            <a:endParaRPr lang="en-US" altLang="zh-CN" dirty="0" smtClean="0"/>
          </a:p>
          <a:p>
            <a:pPr marL="0" indent="0">
              <a:buNone/>
            </a:pPr>
            <a:r>
              <a:rPr lang="zh-CN" altLang="en-US" dirty="0"/>
              <a:t>其</a:t>
            </a:r>
            <a:r>
              <a:rPr lang="zh-CN" altLang="en-US" dirty="0" smtClean="0"/>
              <a:t>他篇章：散落</a:t>
            </a:r>
            <a:r>
              <a:rPr lang="en-US" altLang="zh-CN" dirty="0" smtClean="0"/>
              <a:t>14</a:t>
            </a:r>
            <a:r>
              <a:rPr lang="zh-CN" altLang="en-US" dirty="0" smtClean="0"/>
              <a:t>章</a:t>
            </a:r>
            <a:endParaRPr lang="en-US" altLang="zh-CN" dirty="0" smtClean="0"/>
          </a:p>
          <a:p>
            <a:pPr marL="0" indent="0">
              <a:buNone/>
            </a:pPr>
            <a:endParaRPr lang="zh-CN" altLang="en-US" dirty="0"/>
          </a:p>
        </p:txBody>
      </p:sp>
    </p:spTree>
    <p:extLst>
      <p:ext uri="{BB962C8B-B14F-4D97-AF65-F5344CB8AC3E}">
        <p14:creationId xmlns:p14="http://schemas.microsoft.com/office/powerpoint/2010/main" val="374297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smtClean="0"/>
              <a:t>（二）从内容分布来看：</a:t>
            </a:r>
            <a:endParaRPr lang="en-US" altLang="zh-CN" dirty="0" smtClean="0"/>
          </a:p>
          <a:p>
            <a:pPr marL="0" indent="0">
              <a:buNone/>
            </a:pPr>
            <a:r>
              <a:rPr lang="en-US" altLang="zh-CN" dirty="0" smtClean="0"/>
              <a:t>1.</a:t>
            </a:r>
            <a:r>
              <a:rPr lang="zh-CN" altLang="en-US" dirty="0" smtClean="0"/>
              <a:t>关于“为政以德”的：</a:t>
            </a:r>
            <a:r>
              <a:rPr lang="en-US" altLang="zh-CN" dirty="0" smtClean="0"/>
              <a:t>10</a:t>
            </a:r>
            <a:r>
              <a:rPr lang="zh-CN" altLang="en-US" dirty="0" smtClean="0"/>
              <a:t>章</a:t>
            </a:r>
            <a:endParaRPr lang="en-US" altLang="zh-CN" dirty="0" smtClean="0"/>
          </a:p>
          <a:p>
            <a:pPr marL="0" indent="0">
              <a:buNone/>
            </a:pPr>
            <a:r>
              <a:rPr lang="en-US" altLang="zh-CN" dirty="0" smtClean="0"/>
              <a:t>2.</a:t>
            </a:r>
            <a:r>
              <a:rPr lang="zh-CN" altLang="en-US" dirty="0" smtClean="0"/>
              <a:t>关于“为政以礼”的：</a:t>
            </a:r>
            <a:r>
              <a:rPr lang="en-US" altLang="zh-CN" dirty="0" smtClean="0"/>
              <a:t>7</a:t>
            </a:r>
            <a:r>
              <a:rPr lang="zh-CN" altLang="en-US" dirty="0" smtClean="0"/>
              <a:t>章</a:t>
            </a:r>
            <a:endParaRPr lang="en-US" altLang="zh-CN" dirty="0" smtClean="0"/>
          </a:p>
          <a:p>
            <a:pPr marL="0" indent="0">
              <a:buNone/>
            </a:pPr>
            <a:r>
              <a:rPr lang="en-US" altLang="zh-CN" dirty="0" smtClean="0"/>
              <a:t>3.</a:t>
            </a:r>
            <a:r>
              <a:rPr lang="zh-CN" altLang="en-US" dirty="0" smtClean="0"/>
              <a:t>关于“为政以孝”的：</a:t>
            </a:r>
            <a:r>
              <a:rPr lang="en-US" altLang="zh-CN" dirty="0" smtClean="0"/>
              <a:t>5</a:t>
            </a:r>
            <a:r>
              <a:rPr lang="zh-CN" altLang="en-US" dirty="0" smtClean="0"/>
              <a:t>章</a:t>
            </a:r>
            <a:endParaRPr lang="en-US" altLang="zh-CN" dirty="0" smtClean="0"/>
          </a:p>
          <a:p>
            <a:pPr marL="0" indent="0">
              <a:buNone/>
            </a:pPr>
            <a:r>
              <a:rPr lang="en-US" altLang="zh-CN" dirty="0" smtClean="0"/>
              <a:t>4.</a:t>
            </a:r>
            <a:r>
              <a:rPr lang="zh-CN" altLang="en-US" dirty="0" smtClean="0"/>
              <a:t>关于“勤政为民”的：</a:t>
            </a:r>
            <a:r>
              <a:rPr lang="en-US" altLang="zh-CN" dirty="0"/>
              <a:t>8</a:t>
            </a:r>
            <a:r>
              <a:rPr lang="zh-CN" altLang="en-US" dirty="0" smtClean="0"/>
              <a:t>章</a:t>
            </a:r>
            <a:endParaRPr lang="en-US" altLang="zh-CN" dirty="0" smtClean="0"/>
          </a:p>
          <a:p>
            <a:pPr marL="0" indent="0">
              <a:buNone/>
            </a:pPr>
            <a:r>
              <a:rPr lang="en-US" altLang="zh-CN" dirty="0" smtClean="0"/>
              <a:t>5.</a:t>
            </a:r>
            <a:r>
              <a:rPr lang="zh-CN" altLang="en-US" dirty="0" smtClean="0"/>
              <a:t>关于“选贤任能”的：</a:t>
            </a:r>
            <a:r>
              <a:rPr lang="en-US" altLang="zh-CN" dirty="0" smtClean="0"/>
              <a:t>8</a:t>
            </a:r>
            <a:r>
              <a:rPr lang="zh-CN" altLang="en-US" dirty="0" smtClean="0"/>
              <a:t>章</a:t>
            </a:r>
            <a:endParaRPr lang="en-US" altLang="zh-CN" dirty="0" smtClean="0"/>
          </a:p>
          <a:p>
            <a:pPr marL="0" indent="0">
              <a:buNone/>
            </a:pPr>
            <a:r>
              <a:rPr lang="en-US" altLang="zh-CN" dirty="0" smtClean="0"/>
              <a:t>6.</a:t>
            </a:r>
            <a:r>
              <a:rPr lang="zh-CN" altLang="en-US" dirty="0" smtClean="0"/>
              <a:t>关于“先贤德政”的：</a:t>
            </a:r>
            <a:r>
              <a:rPr lang="en-US" altLang="zh-CN" dirty="0" smtClean="0"/>
              <a:t>6</a:t>
            </a:r>
            <a:r>
              <a:rPr lang="zh-CN" altLang="en-US" dirty="0" smtClean="0"/>
              <a:t>章</a:t>
            </a:r>
            <a:endParaRPr lang="en-US" altLang="zh-CN" dirty="0" smtClean="0"/>
          </a:p>
          <a:p>
            <a:pPr marL="0" indent="0">
              <a:buNone/>
            </a:pPr>
            <a:r>
              <a:rPr lang="en-US" altLang="zh-CN" dirty="0" smtClean="0"/>
              <a:t>7.</a:t>
            </a:r>
            <a:r>
              <a:rPr lang="zh-CN" altLang="en-US" dirty="0" smtClean="0"/>
              <a:t>关于“德政实践”的：</a:t>
            </a:r>
            <a:r>
              <a:rPr lang="en-US" altLang="zh-CN" dirty="0" smtClean="0"/>
              <a:t>7</a:t>
            </a:r>
            <a:r>
              <a:rPr lang="zh-CN" altLang="en-US" dirty="0" smtClean="0"/>
              <a:t>章</a:t>
            </a:r>
            <a:endParaRPr lang="zh-CN" altLang="en-US" dirty="0"/>
          </a:p>
        </p:txBody>
      </p:sp>
    </p:spTree>
    <p:extLst>
      <p:ext uri="{BB962C8B-B14F-4D97-AF65-F5344CB8AC3E}">
        <p14:creationId xmlns:p14="http://schemas.microsoft.com/office/powerpoint/2010/main" val="2804254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t>三、</a:t>
            </a:r>
            <a:r>
              <a:rPr lang="en-US" altLang="zh-CN" sz="3600" dirty="0"/>
              <a:t>《</a:t>
            </a:r>
            <a:r>
              <a:rPr lang="zh-CN" altLang="en-US" sz="3600" dirty="0"/>
              <a:t>论语</a:t>
            </a:r>
            <a:r>
              <a:rPr lang="en-US" altLang="zh-CN" sz="3600" dirty="0"/>
              <a:t>》</a:t>
            </a:r>
            <a:r>
              <a:rPr lang="zh-CN" altLang="en-US" sz="3600" dirty="0"/>
              <a:t>中孔子“为政”的</a:t>
            </a:r>
            <a:r>
              <a:rPr lang="zh-CN" altLang="en-US" sz="3600" dirty="0" smtClean="0"/>
              <a:t>原则</a:t>
            </a:r>
            <a:endParaRPr lang="zh-CN" altLang="en-US" sz="3600" dirty="0"/>
          </a:p>
        </p:txBody>
      </p:sp>
      <p:sp>
        <p:nvSpPr>
          <p:cNvPr id="3" name="内容占位符 2"/>
          <p:cNvSpPr>
            <a:spLocks noGrp="1"/>
          </p:cNvSpPr>
          <p:nvPr>
            <p:ph idx="1"/>
          </p:nvPr>
        </p:nvSpPr>
        <p:spPr>
          <a:xfrm>
            <a:off x="179512" y="1412776"/>
            <a:ext cx="8507288" cy="4873744"/>
          </a:xfrm>
        </p:spPr>
        <p:txBody>
          <a:bodyPr>
            <a:normAutofit fontScale="92500" lnSpcReduction="20000"/>
          </a:bodyPr>
          <a:lstStyle/>
          <a:p>
            <a:pPr marL="0" indent="0">
              <a:buNone/>
            </a:pPr>
            <a:r>
              <a:rPr lang="en-US" altLang="zh-CN" dirty="0" smtClean="0"/>
              <a:t>1.</a:t>
            </a:r>
            <a:r>
              <a:rPr lang="zh-CN" altLang="en-US" dirty="0"/>
              <a:t>修身为</a:t>
            </a:r>
            <a:r>
              <a:rPr lang="zh-CN" altLang="en-US" dirty="0" smtClean="0"/>
              <a:t>政原则</a:t>
            </a:r>
            <a:endParaRPr lang="en-US" altLang="zh-CN" dirty="0" smtClean="0"/>
          </a:p>
          <a:p>
            <a:pPr marL="0" indent="0">
              <a:buNone/>
            </a:pPr>
            <a:r>
              <a:rPr lang="zh-CN" altLang="en-US" dirty="0"/>
              <a:t>孔子把修身视作为政</a:t>
            </a:r>
            <a:r>
              <a:rPr lang="zh-CN" altLang="en-US" dirty="0" smtClean="0"/>
              <a:t>的根本</a:t>
            </a:r>
            <a:r>
              <a:rPr lang="zh-CN" altLang="en-US" dirty="0"/>
              <a:t>，官长修身正己得以正官吏，官吏修身正己</a:t>
            </a:r>
            <a:r>
              <a:rPr lang="zh-CN" altLang="en-US" dirty="0" smtClean="0"/>
              <a:t>得以正</a:t>
            </a:r>
            <a:r>
              <a:rPr lang="zh-CN" altLang="en-US" dirty="0"/>
              <a:t>百姓，于是天下治。正所谓“其身正，不令而行；其身不正，虽令不从。</a:t>
            </a:r>
            <a:r>
              <a:rPr lang="zh-CN" altLang="en-US" dirty="0" smtClean="0"/>
              <a:t>”</a:t>
            </a:r>
            <a:endParaRPr lang="en-US" altLang="zh-CN" dirty="0" smtClean="0"/>
          </a:p>
          <a:p>
            <a:pPr marL="0" indent="0">
              <a:buNone/>
            </a:pPr>
            <a:r>
              <a:rPr lang="en-US" altLang="zh-CN" dirty="0" smtClean="0"/>
              <a:t>2.</a:t>
            </a:r>
            <a:r>
              <a:rPr lang="zh-CN" altLang="en-US" dirty="0"/>
              <a:t>德主刑</a:t>
            </a:r>
            <a:r>
              <a:rPr lang="zh-CN" altLang="en-US" dirty="0" smtClean="0"/>
              <a:t>辅原则</a:t>
            </a:r>
            <a:endParaRPr lang="en-US" altLang="zh-CN" dirty="0" smtClean="0"/>
          </a:p>
          <a:p>
            <a:pPr marL="0" indent="0">
              <a:buNone/>
            </a:pPr>
            <a:r>
              <a:rPr lang="zh-CN" altLang="en-US" dirty="0"/>
              <a:t>孔子注重道德在治理国家中的重要作用，</a:t>
            </a:r>
            <a:r>
              <a:rPr lang="zh-CN" altLang="en-US" dirty="0" smtClean="0"/>
              <a:t>同时也</a:t>
            </a:r>
            <a:r>
              <a:rPr lang="zh-CN" altLang="en-US" dirty="0"/>
              <a:t>不排斥刑罚的效用</a:t>
            </a:r>
            <a:r>
              <a:rPr lang="zh-CN" altLang="en-US" dirty="0" smtClean="0"/>
              <a:t>，他</a:t>
            </a:r>
            <a:r>
              <a:rPr lang="zh-CN" altLang="en-US" dirty="0"/>
              <a:t>把德法和刑罚看作是</a:t>
            </a:r>
            <a:r>
              <a:rPr lang="zh-CN" altLang="en-US" dirty="0" smtClean="0"/>
              <a:t>统治百姓</a:t>
            </a:r>
            <a:r>
              <a:rPr lang="zh-CN" altLang="en-US" dirty="0"/>
              <a:t>的工具</a:t>
            </a:r>
            <a:r>
              <a:rPr lang="zh-CN" altLang="en-US" dirty="0" smtClean="0"/>
              <a:t>。他认为善于</a:t>
            </a:r>
            <a:r>
              <a:rPr lang="zh-CN" altLang="en-US" dirty="0"/>
              <a:t>治理者</a:t>
            </a:r>
            <a:r>
              <a:rPr lang="zh-CN" altLang="en-US" dirty="0" smtClean="0"/>
              <a:t>，要</a:t>
            </a:r>
            <a:r>
              <a:rPr lang="zh-CN" altLang="en-US" dirty="0"/>
              <a:t>“一其德法，正其百官，以均齐</a:t>
            </a:r>
            <a:r>
              <a:rPr lang="zh-CN" altLang="en-US" dirty="0" smtClean="0"/>
              <a:t>民力，和</a:t>
            </a:r>
            <a:r>
              <a:rPr lang="zh-CN" altLang="en-US" dirty="0"/>
              <a:t>安民心</a:t>
            </a:r>
            <a:r>
              <a:rPr lang="zh-CN" altLang="en-US" dirty="0" smtClean="0"/>
              <a:t>”，这样</a:t>
            </a:r>
            <a:r>
              <a:rPr lang="zh-CN" altLang="en-US" dirty="0"/>
              <a:t>就会“令不再而民顺从，刑不用而天下治”</a:t>
            </a:r>
            <a:r>
              <a:rPr lang="zh-CN" altLang="en-US" dirty="0" smtClean="0"/>
              <a:t>。</a:t>
            </a:r>
            <a:endParaRPr lang="zh-CN" altLang="en-US" dirty="0"/>
          </a:p>
        </p:txBody>
      </p:sp>
    </p:spTree>
    <p:extLst>
      <p:ext uri="{BB962C8B-B14F-4D97-AF65-F5344CB8AC3E}">
        <p14:creationId xmlns:p14="http://schemas.microsoft.com/office/powerpoint/2010/main" val="742062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论语</a:t>
            </a:r>
            <a:r>
              <a:rPr lang="en-US" altLang="zh-CN" dirty="0"/>
              <a:t>》</a:t>
            </a:r>
            <a:r>
              <a:rPr lang="zh-CN" altLang="en-US" dirty="0"/>
              <a:t>中孔子“为政”的原则</a:t>
            </a:r>
          </a:p>
        </p:txBody>
      </p:sp>
      <p:sp>
        <p:nvSpPr>
          <p:cNvPr id="3" name="内容占位符 2"/>
          <p:cNvSpPr>
            <a:spLocks noGrp="1"/>
          </p:cNvSpPr>
          <p:nvPr>
            <p:ph idx="1"/>
          </p:nvPr>
        </p:nvSpPr>
        <p:spPr/>
        <p:txBody>
          <a:bodyPr>
            <a:normAutofit fontScale="92500" lnSpcReduction="10000"/>
          </a:bodyPr>
          <a:lstStyle/>
          <a:p>
            <a:pPr marL="0" indent="0">
              <a:buNone/>
            </a:pPr>
            <a:r>
              <a:rPr lang="en-US" altLang="zh-CN" dirty="0" smtClean="0"/>
              <a:t>3.</a:t>
            </a:r>
            <a:r>
              <a:rPr lang="zh-CN" altLang="en-US" dirty="0"/>
              <a:t>选贤任</a:t>
            </a:r>
            <a:r>
              <a:rPr lang="zh-CN" altLang="en-US" dirty="0" smtClean="0"/>
              <a:t>能原则</a:t>
            </a:r>
            <a:endParaRPr lang="en-US" altLang="zh-CN" dirty="0" smtClean="0"/>
          </a:p>
          <a:p>
            <a:pPr marL="0" indent="0">
              <a:buNone/>
            </a:pPr>
            <a:r>
              <a:rPr lang="zh-CN" altLang="en-US" dirty="0"/>
              <a:t>孔子特别重视任用贤才来治国。“举直错诸枉，则民服；举枉错诸直，则民不服”。</a:t>
            </a:r>
            <a:r>
              <a:rPr lang="zh-CN" altLang="en-US" dirty="0" smtClean="0"/>
              <a:t>他把</a:t>
            </a:r>
            <a:r>
              <a:rPr lang="zh-CN" altLang="en-US" dirty="0"/>
              <a:t>尊重和任用贤良之才看作是治国安民的最重要</a:t>
            </a:r>
            <a:r>
              <a:rPr lang="zh-CN" altLang="en-US" dirty="0" smtClean="0"/>
              <a:t>的一</a:t>
            </a:r>
            <a:r>
              <a:rPr lang="zh-CN" altLang="en-US" dirty="0"/>
              <a:t>个策略，能得人才方能得天下</a:t>
            </a:r>
            <a:r>
              <a:rPr lang="zh-CN" altLang="en-US" dirty="0" smtClean="0"/>
              <a:t>。</a:t>
            </a:r>
            <a:endParaRPr lang="en-US" altLang="zh-CN" dirty="0" smtClean="0"/>
          </a:p>
          <a:p>
            <a:pPr marL="0" indent="0">
              <a:buNone/>
            </a:pPr>
            <a:r>
              <a:rPr lang="en-US" altLang="zh-CN" dirty="0" smtClean="0"/>
              <a:t>4.</a:t>
            </a:r>
            <a:r>
              <a:rPr lang="zh-CN" altLang="en-US" dirty="0" smtClean="0"/>
              <a:t>重民爱民原则</a:t>
            </a:r>
            <a:endParaRPr lang="en-US" altLang="zh-CN" dirty="0" smtClean="0"/>
          </a:p>
          <a:p>
            <a:pPr marL="0" indent="0">
              <a:buNone/>
            </a:pPr>
            <a:r>
              <a:rPr lang="zh-CN" altLang="en-US" dirty="0"/>
              <a:t>孔子主张忠君尊王， 同时也特别看重民众在治</a:t>
            </a:r>
          </a:p>
          <a:p>
            <a:pPr marL="0" indent="0">
              <a:buNone/>
            </a:pPr>
            <a:r>
              <a:rPr lang="zh-CN" altLang="en-US" dirty="0"/>
              <a:t>国安邦中的作用，认为统治者应该重民、养民、富民、教民。“道千乘之国，敬事而信，节用而爱人，使民以时。”</a:t>
            </a:r>
          </a:p>
        </p:txBody>
      </p:sp>
    </p:spTree>
    <p:extLst>
      <p:ext uri="{BB962C8B-B14F-4D97-AF65-F5344CB8AC3E}">
        <p14:creationId xmlns:p14="http://schemas.microsoft.com/office/powerpoint/2010/main" val="27494310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30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_rels/them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1774</Words>
  <Application>Microsoft Office PowerPoint</Application>
  <PresentationFormat>全屏显示(4:3)</PresentationFormat>
  <Paragraphs>75</Paragraphs>
  <Slides>16</Slides>
  <Notes>1</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16</vt:i4>
      </vt:variant>
    </vt:vector>
  </HeadingPairs>
  <TitlesOfParts>
    <vt:vector size="32" baseType="lpstr">
      <vt:lpstr>方正姚体</vt:lpstr>
      <vt:lpstr>汉仪旗黑-85S</vt:lpstr>
      <vt:lpstr>黑体</vt:lpstr>
      <vt:lpstr>华文琥珀</vt:lpstr>
      <vt:lpstr>楷体</vt:lpstr>
      <vt:lpstr>宋体</vt:lpstr>
      <vt:lpstr>微软雅黑</vt:lpstr>
      <vt:lpstr>Arial</vt:lpstr>
      <vt:lpstr>Calibri</vt:lpstr>
      <vt:lpstr>Franklin Gothic Book</vt:lpstr>
      <vt:lpstr>Franklin Gothic Medium</vt:lpstr>
      <vt:lpstr>Times New Roman</vt:lpstr>
      <vt:lpstr>Wingdings 2</vt:lpstr>
      <vt:lpstr>1_Office 主题​​</vt:lpstr>
      <vt:lpstr>2_Office 主题​​</vt:lpstr>
      <vt:lpstr>暗香扑面</vt:lpstr>
      <vt:lpstr>《论语》中的“为政”</vt:lpstr>
      <vt:lpstr>《论语》中孔子“为政以德”的思想</vt:lpstr>
      <vt:lpstr>一、“为政以德”思想的提出</vt:lpstr>
      <vt:lpstr>提出背景（社会）</vt:lpstr>
      <vt:lpstr>提出背景（个人）</vt:lpstr>
      <vt:lpstr>二、《论语》中有关“为政”的内容</vt:lpstr>
      <vt:lpstr>PowerPoint 演示文稿</vt:lpstr>
      <vt:lpstr>三、《论语》中孔子“为政”的原则</vt:lpstr>
      <vt:lpstr>《论语》中孔子“为政”的原则</vt:lpstr>
      <vt:lpstr>PowerPoint 演示文稿</vt:lpstr>
      <vt:lpstr>PowerPoint 演示文稿</vt:lpstr>
      <vt:lpstr>四、《论语》中“德政”思想的纲领</vt:lpstr>
      <vt:lpstr>PowerPoint 演示文稿</vt:lpstr>
      <vt:lpstr>孔子“德政”思想的纲领</vt:lpstr>
      <vt:lpstr>五、孔子“德政”思想对今人的启示</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从《论语》的为政篇看</dc:title>
  <dc:creator>user</dc:creator>
  <cp:lastModifiedBy>Administrator</cp:lastModifiedBy>
  <cp:revision>21</cp:revision>
  <dcterms:created xsi:type="dcterms:W3CDTF">2020-03-24T09:12:02Z</dcterms:created>
  <dcterms:modified xsi:type="dcterms:W3CDTF">2020-03-26T07:11:46Z</dcterms:modified>
</cp:coreProperties>
</file>