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65" r:id="rId2"/>
    <p:sldId id="313" r:id="rId3"/>
    <p:sldId id="334" r:id="rId4"/>
    <p:sldId id="340" r:id="rId5"/>
    <p:sldId id="337" r:id="rId6"/>
    <p:sldId id="338" r:id="rId7"/>
    <p:sldId id="335" r:id="rId8"/>
    <p:sldId id="336" r:id="rId9"/>
    <p:sldId id="339" r:id="rId10"/>
    <p:sldId id="328" r:id="rId11"/>
    <p:sldId id="326" r:id="rId12"/>
    <p:sldId id="327" r:id="rId13"/>
    <p:sldId id="325" r:id="rId14"/>
    <p:sldId id="330" r:id="rId15"/>
    <p:sldId id="333" r:id="rId16"/>
    <p:sldId id="271"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648182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9943648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2020/3/23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2020/3/23</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111191" y="1918980"/>
            <a:ext cx="5797856" cy="1111221"/>
          </a:xfrm>
        </p:spPr>
        <p:txBody>
          <a:bodyPr>
            <a:noAutofit/>
          </a:bodyPr>
          <a:lstStyle/>
          <a:p>
            <a:pPr algn="ctr"/>
            <a:br>
              <a:rPr lang="en-US" altLang="zh-CN"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FF0000"/>
                </a:solidFill>
                <a:latin typeface="微软雅黑" panose="020B0503020204020204" charset="-122"/>
                <a:ea typeface="微软雅黑" panose="020B0503020204020204" charset="-122"/>
                <a:sym typeface="+mn-ea"/>
              </a:rPr>
              <a:t>文言文阅读常见问题分析（三）</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高一年级语文</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1829844" y="3837038"/>
            <a:ext cx="7079203"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北京市东方德才学校  刘妺</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967796" y="332466"/>
            <a:ext cx="7673794" cy="788841"/>
          </a:xfrm>
        </p:spPr>
        <p:txBody>
          <a:bodyPr>
            <a:noAutofit/>
          </a:bodyPr>
          <a:lstStyle/>
          <a:p>
            <a:r>
              <a:rPr lang="zh-CN" altLang="en-US" sz="3600" dirty="0"/>
              <a:t>小试牛刀</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472117" y="1207098"/>
            <a:ext cx="8090970" cy="3699734"/>
          </a:xfrm>
        </p:spPr>
        <p:txBody>
          <a:bodyPr>
            <a:normAutofit/>
          </a:bodyPr>
          <a:lstStyle/>
          <a:p>
            <a:r>
              <a:rPr lang="zh-CN" altLang="en-US" sz="2400" spc="1000" dirty="0">
                <a:latin typeface="楷体" panose="02010609060101010101" pitchFamily="49" charset="-122"/>
                <a:ea typeface="楷体" panose="02010609060101010101" pitchFamily="49" charset="-122"/>
              </a:rPr>
              <a:t>晋侯秦伯围郑以其无礼于晋且贰于楚也晋军函陵秦军氾南</a:t>
            </a:r>
          </a:p>
          <a:p>
            <a:r>
              <a:rPr lang="zh-CN" altLang="en-US" sz="2400" spc="1000" dirty="0">
                <a:latin typeface="楷体" panose="02010609060101010101" pitchFamily="49" charset="-122"/>
                <a:ea typeface="楷体" panose="02010609060101010101" pitchFamily="49" charset="-122"/>
              </a:rPr>
              <a:t>佚之狐言于郑伯曰国危矣若使烛之武见秦君师必退公从之辞曰臣之壮也犹不如人今老矣无能为也已公曰吾不能早用子今急而求子是寡人之过也然郑亡子亦有不利焉许之</a:t>
            </a:r>
            <a:endParaRPr lang="en-US" altLang="zh-CN" sz="2400" spc="1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4342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63946" y="0"/>
            <a:ext cx="7673794" cy="788841"/>
          </a:xfrm>
        </p:spPr>
        <p:txBody>
          <a:bodyPr>
            <a:noAutofit/>
          </a:bodyPr>
          <a:lstStyle/>
          <a:p>
            <a:r>
              <a:rPr lang="zh-CN" altLang="en-US" sz="3600" dirty="0"/>
              <a:t>练习强化</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251205" y="685800"/>
            <a:ext cx="8641590" cy="4457700"/>
          </a:xfrm>
        </p:spPr>
        <p:txBody>
          <a:bodyPr>
            <a:noAutofit/>
          </a:bodyPr>
          <a:lstStyle/>
          <a:p>
            <a:r>
              <a:rPr lang="zh-CN" altLang="en-US" sz="2400" spc="1000" dirty="0">
                <a:latin typeface="楷体" panose="02010609060101010101" pitchFamily="49" charset="-122"/>
                <a:ea typeface="楷体" panose="02010609060101010101" pitchFamily="49" charset="-122"/>
              </a:rPr>
              <a:t>夜缒而出见秦伯曰秦晋围郑郑既知亡矣若亡郑而有益于君敢以烦执事越国以鄙远君知其难也焉用亡郑以陪邻邻之厚君之薄也若舍郑以为东道主行李之往来共其乏困君亦无所害</a:t>
            </a:r>
            <a:endParaRPr lang="en-US" altLang="zh-CN" sz="2400" spc="1000" dirty="0">
              <a:latin typeface="楷体" panose="02010609060101010101" pitchFamily="49" charset="-122"/>
              <a:ea typeface="楷体" panose="02010609060101010101" pitchFamily="49" charset="-122"/>
            </a:endParaRPr>
          </a:p>
          <a:p>
            <a:r>
              <a:rPr lang="zh-CN" altLang="en-US" sz="2400" spc="1000" dirty="0">
                <a:latin typeface="楷体" panose="02010609060101010101" pitchFamily="49" charset="-122"/>
                <a:ea typeface="楷体" panose="02010609060101010101" pitchFamily="49" charset="-122"/>
              </a:rPr>
              <a:t>且君尝为晋君赐矣许君焦瑕朝济而夕设版焉君之所知也夫晋何厌之有既东封郑又欲肆其西封若不阙秦将焉取之阙秦以利晋唯君图之秦伯说与郑人盟使杞子逢孙杨孙戍之乃还</a:t>
            </a:r>
            <a:endParaRPr lang="en-US" altLang="zh-CN" sz="2400" spc="1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313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848022" y="226665"/>
            <a:ext cx="7673794" cy="788841"/>
          </a:xfrm>
        </p:spPr>
        <p:txBody>
          <a:bodyPr>
            <a:noAutofit/>
          </a:bodyPr>
          <a:lstStyle/>
          <a:p>
            <a:r>
              <a:rPr lang="zh-CN" altLang="en-US" sz="3600" dirty="0"/>
              <a:t>巩固测试</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848022" y="1217101"/>
            <a:ext cx="7574083" cy="3699734"/>
          </a:xfrm>
        </p:spPr>
        <p:txBody>
          <a:bodyPr>
            <a:normAutofit/>
          </a:bodyPr>
          <a:lstStyle/>
          <a:p>
            <a:pPr marL="0" indent="0">
              <a:buNone/>
            </a:pPr>
            <a:r>
              <a:rPr lang="zh-CN" altLang="en-US" sz="2800" spc="1000" dirty="0">
                <a:latin typeface="楷体" panose="02010609060101010101" pitchFamily="49" charset="-122"/>
                <a:ea typeface="楷体" panose="02010609060101010101" pitchFamily="49" charset="-122"/>
              </a:rPr>
              <a:t>子犯请击之公曰不可微夫人之力不及此因人之力而敝之不仁失其所与不知以乱易整不武吾其还也亦去之</a:t>
            </a:r>
            <a:endParaRPr lang="en-US" altLang="zh-CN" sz="3200" spc="1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753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82374" y="106689"/>
            <a:ext cx="7673794" cy="649668"/>
          </a:xfrm>
        </p:spPr>
        <p:txBody>
          <a:bodyPr>
            <a:noAutofit/>
          </a:bodyPr>
          <a:lstStyle/>
          <a:p>
            <a:r>
              <a:rPr lang="zh-CN" altLang="en-US" sz="2800" dirty="0"/>
              <a:t>方法梳理一：关注虚词</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0" y="790225"/>
            <a:ext cx="8871712" cy="4064684"/>
          </a:xfrm>
        </p:spPr>
        <p:txBody>
          <a:bodyPr>
            <a:normAutofit/>
          </a:bodyPr>
          <a:lstStyle/>
          <a:p>
            <a:r>
              <a:rPr lang="zh-CN" altLang="en-US" sz="2000" dirty="0">
                <a:latin typeface="宋体" panose="02010600030101010101" pitchFamily="2" charset="-122"/>
                <a:ea typeface="宋体" panose="02010600030101010101" pitchFamily="2" charset="-122"/>
              </a:rPr>
              <a:t>句首词“夫”“盖”“方”“初”“唯”等</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句末语气词“也”“焉”“矣”“耳”“与（欤）”“乎”等</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关联词：“虽”“是故”“故”“然则”“则”等</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298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967796" y="332466"/>
            <a:ext cx="7673794" cy="788841"/>
          </a:xfrm>
        </p:spPr>
        <p:txBody>
          <a:bodyPr>
            <a:noAutofit/>
          </a:bodyPr>
          <a:lstStyle/>
          <a:p>
            <a:r>
              <a:rPr lang="zh-CN" altLang="en-US" sz="3600" dirty="0"/>
              <a:t>方法梳理二：留心句式</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272288" y="1650036"/>
            <a:ext cx="8871712" cy="3699734"/>
          </a:xfrm>
        </p:spPr>
        <p:txBody>
          <a:bodyPr>
            <a:normAutofit/>
          </a:bodyPr>
          <a:lstStyle/>
          <a:p>
            <a:r>
              <a:rPr lang="zh-CN" altLang="en-US" sz="2000" dirty="0">
                <a:latin typeface="宋体" panose="02010600030101010101" pitchFamily="2" charset="-122"/>
                <a:ea typeface="宋体" panose="02010600030101010101" pitchFamily="2" charset="-122"/>
              </a:rPr>
              <a:t>判断句：</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者</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也</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被动句：为</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所</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；受</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于</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于</a:t>
            </a:r>
            <a:r>
              <a:rPr lang="en-US" altLang="zh-CN" sz="2000" dirty="0">
                <a:latin typeface="宋体" panose="02010600030101010101" pitchFamily="2" charset="-122"/>
                <a:ea typeface="宋体" panose="02010600030101010101" pitchFamily="2" charset="-122"/>
              </a:rPr>
              <a:t>……</a:t>
            </a:r>
          </a:p>
          <a:p>
            <a:r>
              <a:rPr lang="zh-CN" altLang="en-US" sz="2000" dirty="0">
                <a:latin typeface="宋体" panose="02010600030101010101" pitchFamily="2" charset="-122"/>
                <a:ea typeface="宋体" panose="02010600030101010101" pitchFamily="2" charset="-122"/>
              </a:rPr>
              <a:t>固定句式：况</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乎；不亦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乎；何</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之有；</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1406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630911" y="236213"/>
            <a:ext cx="7673794" cy="788841"/>
          </a:xfrm>
        </p:spPr>
        <p:txBody>
          <a:bodyPr>
            <a:noAutofit/>
          </a:bodyPr>
          <a:lstStyle/>
          <a:p>
            <a:r>
              <a:rPr lang="zh-CN" altLang="en-US" sz="3600" dirty="0"/>
              <a:t>方法梳理三：注意规律</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272288" y="1341278"/>
            <a:ext cx="8871712" cy="3699734"/>
          </a:xfrm>
        </p:spPr>
        <p:txBody>
          <a:bodyPr>
            <a:normAutofit/>
          </a:bodyPr>
          <a:lstStyle/>
          <a:p>
            <a:r>
              <a:rPr lang="zh-CN" altLang="en-US" sz="2000" b="1" dirty="0">
                <a:latin typeface="宋体" panose="02010600030101010101" pitchFamily="2" charset="-122"/>
                <a:ea typeface="宋体" panose="02010600030101010101" pitchFamily="2" charset="-122"/>
              </a:rPr>
              <a:t>利用语句对称性特点来断句</a:t>
            </a:r>
            <a:endParaRPr lang="en-US" altLang="zh-CN" sz="2000" b="1" dirty="0">
              <a:latin typeface="宋体" panose="02010600030101010101" pitchFamily="2" charset="-122"/>
              <a:ea typeface="宋体" panose="02010600030101010101" pitchFamily="2" charset="-122"/>
            </a:endParaRPr>
          </a:p>
          <a:p>
            <a:pPr marL="0" indent="0">
              <a:buNone/>
            </a:pPr>
            <a:endParaRPr lang="en-US" altLang="zh-CN" sz="2000" dirty="0">
              <a:latin typeface="楷体" panose="02010609060101010101" pitchFamily="49" charset="-122"/>
              <a:ea typeface="楷体" panose="02010609060101010101" pitchFamily="49" charset="-122"/>
            </a:endParaRPr>
          </a:p>
        </p:txBody>
      </p:sp>
      <p:sp>
        <p:nvSpPr>
          <p:cNvPr id="4" name="标题 1">
            <a:extLst>
              <a:ext uri="{FF2B5EF4-FFF2-40B4-BE49-F238E27FC236}">
                <a16:creationId xmlns:a16="http://schemas.microsoft.com/office/drawing/2014/main" id="{090ED49F-5275-491E-8D2B-E9135908C5B8}"/>
              </a:ext>
            </a:extLst>
          </p:cNvPr>
          <p:cNvSpPr txBox="1">
            <a:spLocks/>
          </p:cNvSpPr>
          <p:nvPr/>
        </p:nvSpPr>
        <p:spPr>
          <a:xfrm>
            <a:off x="735103" y="2177329"/>
            <a:ext cx="7673794" cy="788841"/>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3600"/>
              <a:t>方法梳理四：具体分析</a:t>
            </a:r>
          </a:p>
        </p:txBody>
      </p:sp>
      <p:sp>
        <p:nvSpPr>
          <p:cNvPr id="5" name="内容占位符 5">
            <a:extLst>
              <a:ext uri="{FF2B5EF4-FFF2-40B4-BE49-F238E27FC236}">
                <a16:creationId xmlns:a16="http://schemas.microsoft.com/office/drawing/2014/main" id="{91065D1E-D1E9-4A72-894A-61C5F06EF999}"/>
              </a:ext>
            </a:extLst>
          </p:cNvPr>
          <p:cNvSpPr txBox="1">
            <a:spLocks/>
          </p:cNvSpPr>
          <p:nvPr/>
        </p:nvSpPr>
        <p:spPr>
          <a:xfrm>
            <a:off x="272288" y="3117232"/>
            <a:ext cx="9144000" cy="4252171"/>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000" b="1" dirty="0">
                <a:latin typeface="宋体" panose="02010600030101010101" pitchFamily="2" charset="-122"/>
                <a:ea typeface="宋体" panose="02010600030101010101" pitchFamily="2" charset="-122"/>
              </a:rPr>
              <a:t>两字连用的情况</a:t>
            </a:r>
            <a:endParaRPr lang="en-US" altLang="zh-CN"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427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179127" y="2301281"/>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967796" y="332466"/>
            <a:ext cx="7673794" cy="788841"/>
          </a:xfrm>
        </p:spPr>
        <p:txBody>
          <a:bodyPr>
            <a:noAutofit/>
          </a:bodyPr>
          <a:lstStyle/>
          <a:p>
            <a:r>
              <a:rPr lang="zh-CN" altLang="en-US" sz="3600" dirty="0"/>
              <a:t>复习回顾</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502410" y="1045992"/>
            <a:ext cx="7433926" cy="3699734"/>
          </a:xfrm>
        </p:spPr>
        <p:txBody>
          <a:bodyPr>
            <a:normAutofit fontScale="92500"/>
          </a:bodyPr>
          <a:lstStyle/>
          <a:p>
            <a:pPr algn="just">
              <a:spcAft>
                <a:spcPts val="0"/>
              </a:spcAft>
            </a:pPr>
            <a:endParaRPr lang="en-US" altLang="zh-CN" sz="2400" kern="100" dirty="0">
              <a:solidFill>
                <a:srgbClr val="000000"/>
              </a:solidFill>
              <a:latin typeface="宋体" panose="02010600030101010101" pitchFamily="2" charset="-122"/>
              <a:ea typeface="宋体" panose="02010600030101010101" pitchFamily="2" charset="-122"/>
            </a:endParaRPr>
          </a:p>
          <a:p>
            <a:pPr algn="just">
              <a:spcAft>
                <a:spcPts val="0"/>
              </a:spcAft>
            </a:pPr>
            <a:r>
              <a:rPr lang="en-US" altLang="zh-CN" sz="2400" kern="100" dirty="0">
                <a:solidFill>
                  <a:srgbClr val="000000"/>
                </a:solidFill>
                <a:latin typeface="宋体" panose="02010600030101010101" pitchFamily="2" charset="-122"/>
                <a:ea typeface="宋体" panose="02010600030101010101" pitchFamily="2" charset="-122"/>
              </a:rPr>
              <a:t>11.</a:t>
            </a:r>
            <a:r>
              <a:rPr lang="zh-CN" altLang="zh-CN" sz="2400" kern="100" dirty="0">
                <a:solidFill>
                  <a:srgbClr val="000000"/>
                </a:solidFill>
                <a:latin typeface="Times New Roman" panose="02020603050405020304" pitchFamily="18" charset="0"/>
                <a:ea typeface="宋体" panose="02010600030101010101" pitchFamily="2" charset="-122"/>
              </a:rPr>
              <a:t>用</a:t>
            </a:r>
            <a:r>
              <a:rPr lang="en-US" altLang="zh-CN" sz="2400" kern="100" dirty="0">
                <a:solidFill>
                  <a:srgbClr val="000000"/>
                </a:solidFill>
                <a:latin typeface="Times New Roman" panose="02020603050405020304" pitchFamily="18" charset="0"/>
                <a:ea typeface="宋体" panose="02010600030101010101" pitchFamily="2" charset="-122"/>
              </a:rPr>
              <a:t>“/”</a:t>
            </a:r>
            <a:r>
              <a:rPr lang="zh-CN" altLang="zh-CN" sz="2400" kern="100" dirty="0">
                <a:solidFill>
                  <a:srgbClr val="000000"/>
                </a:solidFill>
                <a:latin typeface="Times New Roman" panose="02020603050405020304" pitchFamily="18" charset="0"/>
                <a:ea typeface="宋体" panose="02010600030101010101" pitchFamily="2" charset="-122"/>
              </a:rPr>
              <a:t>给下面的划线句断句（</a:t>
            </a:r>
            <a:r>
              <a:rPr lang="en-US" altLang="zh-CN" sz="2400" kern="100" dirty="0">
                <a:solidFill>
                  <a:srgbClr val="000000"/>
                </a:solidFill>
                <a:latin typeface="Times New Roman" panose="02020603050405020304" pitchFamily="18" charset="0"/>
                <a:ea typeface="宋体" panose="02010600030101010101" pitchFamily="2" charset="-122"/>
              </a:rPr>
              <a:t>5</a:t>
            </a:r>
            <a:r>
              <a:rPr lang="zh-CN" altLang="zh-CN" sz="2400" kern="100" dirty="0">
                <a:solidFill>
                  <a:srgbClr val="000000"/>
                </a:solidFill>
                <a:latin typeface="Times New Roman" panose="02020603050405020304" pitchFamily="18" charset="0"/>
                <a:ea typeface="宋体" panose="02010600030101010101" pitchFamily="2" charset="-122"/>
              </a:rPr>
              <a:t>分）</a:t>
            </a:r>
            <a:endParaRPr lang="zh-CN" altLang="zh-CN" sz="2400" kern="100" dirty="0">
              <a:latin typeface="Times New Roman" panose="02020603050405020304" pitchFamily="18" charset="0"/>
              <a:ea typeface="宋体" panose="02010600030101010101" pitchFamily="2" charset="-122"/>
            </a:endParaRPr>
          </a:p>
          <a:p>
            <a:pPr marL="0" indent="0">
              <a:buNone/>
            </a:pPr>
            <a:r>
              <a:rPr lang="zh-CN" altLang="zh-CN" sz="3200" dirty="0">
                <a:latin typeface="楷体" panose="02010609060101010101" pitchFamily="49" charset="-122"/>
                <a:ea typeface="楷体" panose="02010609060101010101" pitchFamily="49" charset="-122"/>
              </a:rPr>
              <a:t>岁比不登</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盗贼满野</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狱讼充斥</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而斋厨索然</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日食杞菊</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人固疑予之不乐也</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处之期年</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而貌加丰</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发之白者</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日以反黑</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予既乐其风俗之淳</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而其吏民亦安予之拙也</a:t>
            </a:r>
          </a:p>
          <a:p>
            <a:endParaRPr lang="en-US" altLang="zh-CN" sz="2400" dirty="0"/>
          </a:p>
        </p:txBody>
      </p:sp>
    </p:spTree>
    <p:extLst>
      <p:ext uri="{BB962C8B-B14F-4D97-AF65-F5344CB8AC3E}">
        <p14:creationId xmlns:p14="http://schemas.microsoft.com/office/powerpoint/2010/main" val="56862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82374" y="106689"/>
            <a:ext cx="7673794" cy="649668"/>
          </a:xfrm>
        </p:spPr>
        <p:txBody>
          <a:bodyPr>
            <a:noAutofit/>
          </a:bodyPr>
          <a:lstStyle/>
          <a:p>
            <a:r>
              <a:rPr lang="zh-CN" altLang="en-US" sz="2800" dirty="0"/>
              <a:t>已熟知的简单规律</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880534" y="1078816"/>
            <a:ext cx="8871712" cy="4064684"/>
          </a:xfrm>
        </p:spPr>
        <p:txBody>
          <a:bodyPr>
            <a:normAutofit/>
          </a:bodyPr>
          <a:lstStyle/>
          <a:p>
            <a:r>
              <a:rPr lang="zh-CN" altLang="en-US" sz="2000" dirty="0">
                <a:latin typeface="宋体" panose="02010600030101010101" pitchFamily="2" charset="-122"/>
                <a:ea typeface="宋体" panose="02010600030101010101" pitchFamily="2" charset="-122"/>
              </a:rPr>
              <a:t>对话引文中的“曰”、“云”、“语”等动词</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latin typeface="楷体" panose="02010609060101010101" pitchFamily="49" charset="-122"/>
                <a:ea typeface="楷体" panose="02010609060101010101" pitchFamily="49" charset="-122"/>
              </a:rPr>
              <a:t>君子</a:t>
            </a:r>
            <a:r>
              <a:rPr lang="zh-CN" altLang="en-US" sz="2000" spc="1000" dirty="0">
                <a:solidFill>
                  <a:srgbClr val="FF0000"/>
                </a:solidFill>
                <a:latin typeface="楷体" panose="02010609060101010101" pitchFamily="49" charset="-122"/>
                <a:ea typeface="楷体" panose="02010609060101010101" pitchFamily="49" charset="-122"/>
              </a:rPr>
              <a:t>曰</a:t>
            </a:r>
            <a:r>
              <a:rPr lang="zh-CN" altLang="en-US" sz="2000" spc="1000" dirty="0">
                <a:latin typeface="楷体" panose="02010609060101010101" pitchFamily="49" charset="-122"/>
                <a:ea typeface="楷体" panose="02010609060101010101" pitchFamily="49" charset="-122"/>
              </a:rPr>
              <a:t>学不可以已</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歌</a:t>
            </a:r>
            <a:r>
              <a:rPr lang="zh-CN" altLang="en-US" sz="2000" spc="1000" dirty="0">
                <a:solidFill>
                  <a:srgbClr val="FF0000"/>
                </a:solidFill>
                <a:latin typeface="楷体" panose="02010609060101010101" pitchFamily="49" charset="-122"/>
                <a:ea typeface="楷体" panose="02010609060101010101" pitchFamily="49" charset="-122"/>
              </a:rPr>
              <a:t>曰</a:t>
            </a:r>
            <a:r>
              <a:rPr lang="zh-CN" altLang="en-US" sz="2000" spc="1000" dirty="0">
                <a:latin typeface="楷体" panose="02010609060101010101" pitchFamily="49" charset="-122"/>
                <a:ea typeface="楷体" panose="02010609060101010101" pitchFamily="49" charset="-122"/>
              </a:rPr>
              <a:t>桂棹兮兰桨击空明兮溯流光</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赤壁赋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此中人与</a:t>
            </a:r>
            <a:r>
              <a:rPr lang="zh-CN" altLang="en-US" sz="2000" spc="1000" dirty="0">
                <a:solidFill>
                  <a:srgbClr val="FF0000"/>
                </a:solidFill>
                <a:latin typeface="楷体" panose="02010609060101010101" pitchFamily="49" charset="-122"/>
                <a:ea typeface="楷体" panose="02010609060101010101" pitchFamily="49" charset="-122"/>
              </a:rPr>
              <a:t>云</a:t>
            </a:r>
            <a:r>
              <a:rPr lang="zh-CN" altLang="en-US" sz="2000" spc="1000" dirty="0">
                <a:latin typeface="楷体" panose="02010609060101010101" pitchFamily="49" charset="-122"/>
                <a:ea typeface="楷体" panose="02010609060101010101" pitchFamily="49" charset="-122"/>
              </a:rPr>
              <a:t>不足为外人道也</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桃花源记</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364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82374" y="106689"/>
            <a:ext cx="7673794" cy="649668"/>
          </a:xfrm>
        </p:spPr>
        <p:txBody>
          <a:bodyPr>
            <a:noAutofit/>
          </a:bodyPr>
          <a:lstStyle/>
          <a:p>
            <a:r>
              <a:rPr lang="zh-CN" altLang="en-US" sz="2800" dirty="0"/>
              <a:t>方法梳理一：关注虚词</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598311" y="1365958"/>
            <a:ext cx="8871712" cy="4064684"/>
          </a:xfrm>
        </p:spPr>
        <p:txBody>
          <a:bodyPr>
            <a:normAutofit/>
          </a:bodyPr>
          <a:lstStyle/>
          <a:p>
            <a:r>
              <a:rPr lang="zh-CN" altLang="en-US" sz="2000" dirty="0">
                <a:latin typeface="宋体" panose="02010600030101010101" pitchFamily="2" charset="-122"/>
                <a:ea typeface="宋体" panose="02010600030101010101" pitchFamily="2" charset="-122"/>
              </a:rPr>
              <a:t>句首词“夫”“盖”“方”“初”“唯”等</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latin typeface="楷体" panose="02010609060101010101" pitchFamily="49" charset="-122"/>
                <a:ea typeface="楷体" panose="02010609060101010101" pitchFamily="49" charset="-122"/>
              </a:rPr>
              <a:t>而卒莫消长也</a:t>
            </a:r>
            <a:r>
              <a:rPr lang="zh-CN" altLang="en-US" sz="2000" spc="1000" dirty="0">
                <a:solidFill>
                  <a:srgbClr val="FF0000"/>
                </a:solidFill>
                <a:latin typeface="楷体" panose="02010609060101010101" pitchFamily="49" charset="-122"/>
                <a:ea typeface="楷体" panose="02010609060101010101" pitchFamily="49" charset="-122"/>
              </a:rPr>
              <a:t>盖</a:t>
            </a:r>
            <a:r>
              <a:rPr lang="zh-CN" altLang="en-US" sz="2000" spc="1000" dirty="0">
                <a:latin typeface="楷体" panose="02010609060101010101" pitchFamily="49" charset="-122"/>
                <a:ea typeface="楷体" panose="02010609060101010101" pitchFamily="49" charset="-122"/>
              </a:rPr>
              <a:t>将自其变者而观之</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赤壁赋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吾师道也</a:t>
            </a:r>
            <a:r>
              <a:rPr lang="zh-CN" altLang="en-US" sz="2000" spc="1000" dirty="0">
                <a:solidFill>
                  <a:srgbClr val="FF0000"/>
                </a:solidFill>
                <a:latin typeface="楷体" panose="02010609060101010101" pitchFamily="49" charset="-122"/>
                <a:ea typeface="楷体" panose="02010609060101010101" pitchFamily="49" charset="-122"/>
              </a:rPr>
              <a:t>夫</a:t>
            </a:r>
            <a:r>
              <a:rPr lang="zh-CN" altLang="en-US" sz="2000" spc="1000" dirty="0">
                <a:latin typeface="楷体" panose="02010609060101010101" pitchFamily="49" charset="-122"/>
                <a:ea typeface="楷体" panose="02010609060101010101" pitchFamily="49" charset="-122"/>
              </a:rPr>
              <a:t>庸知其年之先后生于吾乎</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833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82374" y="106689"/>
            <a:ext cx="7673794" cy="649668"/>
          </a:xfrm>
        </p:spPr>
        <p:txBody>
          <a:bodyPr>
            <a:noAutofit/>
          </a:bodyPr>
          <a:lstStyle/>
          <a:p>
            <a:r>
              <a:rPr lang="zh-CN" altLang="en-US" sz="2800" dirty="0"/>
              <a:t>方法梳理一：关注虚词</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0" y="790225"/>
            <a:ext cx="8871712" cy="4064684"/>
          </a:xfrm>
        </p:spPr>
        <p:txBody>
          <a:bodyPr>
            <a:normAutofit/>
          </a:bodyPr>
          <a:lstStyle/>
          <a:p>
            <a:r>
              <a:rPr lang="zh-CN" altLang="en-US" sz="2000" dirty="0">
                <a:latin typeface="宋体" panose="02010600030101010101" pitchFamily="2" charset="-122"/>
                <a:ea typeface="宋体" panose="02010600030101010101" pitchFamily="2" charset="-122"/>
              </a:rPr>
              <a:t>句末语气词“也”“焉”“矣”“耳”“与（欤）”“乎”等</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latin typeface="楷体" panose="02010609060101010101" pitchFamily="49" charset="-122"/>
                <a:ea typeface="楷体" panose="02010609060101010101" pitchFamily="49" charset="-122"/>
              </a:rPr>
              <a:t>惑而不从师其为惑</a:t>
            </a:r>
            <a:r>
              <a:rPr lang="zh-CN" altLang="en-US" sz="2000" spc="1000" dirty="0">
                <a:solidFill>
                  <a:srgbClr val="FF0000"/>
                </a:solidFill>
                <a:latin typeface="楷体" panose="02010609060101010101" pitchFamily="49" charset="-122"/>
                <a:ea typeface="楷体" panose="02010609060101010101" pitchFamily="49" charset="-122"/>
              </a:rPr>
              <a:t>也</a:t>
            </a:r>
            <a:r>
              <a:rPr lang="zh-CN" altLang="en-US" sz="2000" spc="1000" dirty="0">
                <a:latin typeface="楷体" panose="02010609060101010101" pitchFamily="49" charset="-122"/>
                <a:ea typeface="楷体" panose="02010609060101010101" pitchFamily="49" charset="-122"/>
              </a:rPr>
              <a:t>终不解</a:t>
            </a:r>
            <a:r>
              <a:rPr lang="zh-CN" altLang="en-US" sz="2000" spc="1000" dirty="0">
                <a:solidFill>
                  <a:srgbClr val="FF0000"/>
                </a:solidFill>
                <a:latin typeface="楷体" panose="02010609060101010101" pitchFamily="49" charset="-122"/>
                <a:ea typeface="楷体" panose="02010609060101010101" pitchFamily="49" charset="-122"/>
              </a:rPr>
              <a:t>矣</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吾尝终日而思</a:t>
            </a:r>
            <a:r>
              <a:rPr lang="zh-CN" altLang="en-US" sz="2000" spc="1000" dirty="0">
                <a:solidFill>
                  <a:srgbClr val="FF0000"/>
                </a:solidFill>
                <a:latin typeface="楷体" panose="02010609060101010101" pitchFamily="49" charset="-122"/>
                <a:ea typeface="楷体" panose="02010609060101010101" pitchFamily="49" charset="-122"/>
              </a:rPr>
              <a:t>矣</a:t>
            </a:r>
            <a:r>
              <a:rPr lang="zh-CN" altLang="en-US" sz="2000" spc="1000" dirty="0">
                <a:latin typeface="楷体" panose="02010609060101010101" pitchFamily="49" charset="-122"/>
                <a:ea typeface="楷体" panose="02010609060101010101" pitchFamily="49" charset="-122"/>
              </a:rPr>
              <a:t>不如须臾之所学</a:t>
            </a:r>
            <a:r>
              <a:rPr lang="zh-CN" altLang="en-US" sz="2000" spc="1000" dirty="0">
                <a:solidFill>
                  <a:srgbClr val="FF0000"/>
                </a:solidFill>
                <a:latin typeface="楷体" panose="02010609060101010101" pitchFamily="49" charset="-122"/>
                <a:ea typeface="楷体" panose="02010609060101010101" pitchFamily="49" charset="-122"/>
              </a:rPr>
              <a:t>也</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劝学</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则物与我皆无尽</a:t>
            </a:r>
            <a:r>
              <a:rPr lang="zh-CN" altLang="en-US" sz="2000" spc="1000" dirty="0">
                <a:solidFill>
                  <a:srgbClr val="FF0000"/>
                </a:solidFill>
                <a:latin typeface="楷体" panose="02010609060101010101" pitchFamily="49" charset="-122"/>
                <a:ea typeface="楷体" panose="02010609060101010101" pitchFamily="49" charset="-122"/>
              </a:rPr>
              <a:t>也</a:t>
            </a:r>
            <a:r>
              <a:rPr lang="zh-CN" altLang="en-US" sz="2000" spc="1000" dirty="0">
                <a:latin typeface="楷体" panose="02010609060101010101" pitchFamily="49" charset="-122"/>
                <a:ea typeface="楷体" panose="02010609060101010101" pitchFamily="49" charset="-122"/>
              </a:rPr>
              <a:t>而又何羡</a:t>
            </a:r>
            <a:r>
              <a:rPr lang="zh-CN" altLang="en-US" sz="2000" dirty="0">
                <a:solidFill>
                  <a:srgbClr val="FF0000"/>
                </a:solidFill>
                <a:latin typeface="楷体" panose="02010609060101010101" pitchFamily="49" charset="-122"/>
                <a:ea typeface="楷体" panose="02010609060101010101" pitchFamily="49" charset="-122"/>
              </a:rPr>
              <a:t>乎</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赤壁赋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吾师道</a:t>
            </a:r>
            <a:r>
              <a:rPr lang="zh-CN" altLang="en-US" sz="2000" spc="1000" dirty="0">
                <a:solidFill>
                  <a:srgbClr val="FF0000"/>
                </a:solidFill>
                <a:latin typeface="楷体" panose="02010609060101010101" pitchFamily="49" charset="-122"/>
                <a:ea typeface="楷体" panose="02010609060101010101" pitchFamily="49" charset="-122"/>
              </a:rPr>
              <a:t>也</a:t>
            </a:r>
            <a:r>
              <a:rPr lang="zh-CN" altLang="en-US" sz="2000" spc="1000" dirty="0">
                <a:latin typeface="楷体" panose="02010609060101010101" pitchFamily="49" charset="-122"/>
                <a:ea typeface="楷体" panose="02010609060101010101" pitchFamily="49" charset="-122"/>
              </a:rPr>
              <a:t>夫庸知其年之先后生于吾</a:t>
            </a:r>
            <a:r>
              <a:rPr lang="zh-CN" altLang="en-US" sz="2000" spc="1000" dirty="0">
                <a:solidFill>
                  <a:srgbClr val="FF0000"/>
                </a:solidFill>
                <a:latin typeface="楷体" panose="02010609060101010101" pitchFamily="49" charset="-122"/>
                <a:ea typeface="楷体" panose="02010609060101010101" pitchFamily="49" charset="-122"/>
              </a:rPr>
              <a:t>乎</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句读之不知惑之不解或师</a:t>
            </a:r>
            <a:r>
              <a:rPr lang="zh-CN" altLang="en-US" sz="2000" spc="1000" dirty="0">
                <a:solidFill>
                  <a:srgbClr val="FF0000"/>
                </a:solidFill>
                <a:latin typeface="楷体" panose="02010609060101010101" pitchFamily="49" charset="-122"/>
                <a:ea typeface="楷体" panose="02010609060101010101" pitchFamily="49" charset="-122"/>
              </a:rPr>
              <a:t>焉</a:t>
            </a:r>
            <a:r>
              <a:rPr lang="zh-CN" altLang="en-US" sz="2000" spc="1000" dirty="0">
                <a:latin typeface="楷体" panose="02010609060101010101" pitchFamily="49" charset="-122"/>
                <a:ea typeface="楷体" panose="02010609060101010101" pitchFamily="49" charset="-122"/>
              </a:rPr>
              <a:t>或不</a:t>
            </a:r>
            <a:r>
              <a:rPr lang="zh-CN" altLang="en-US" sz="2000" spc="1000" dirty="0">
                <a:solidFill>
                  <a:srgbClr val="FF0000"/>
                </a:solidFill>
                <a:latin typeface="楷体" panose="02010609060101010101" pitchFamily="49" charset="-122"/>
                <a:ea typeface="楷体" panose="02010609060101010101" pitchFamily="49" charset="-122"/>
              </a:rPr>
              <a:t>焉</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0769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482374" y="106689"/>
            <a:ext cx="7673794" cy="649668"/>
          </a:xfrm>
        </p:spPr>
        <p:txBody>
          <a:bodyPr>
            <a:noAutofit/>
          </a:bodyPr>
          <a:lstStyle/>
          <a:p>
            <a:r>
              <a:rPr lang="zh-CN" altLang="en-US" sz="2800" dirty="0"/>
              <a:t>方法梳理一：关注虚词</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0" y="790225"/>
            <a:ext cx="8871712" cy="4064684"/>
          </a:xfrm>
        </p:spPr>
        <p:txBody>
          <a:bodyPr>
            <a:normAutofit/>
          </a:bodyPr>
          <a:lstStyle/>
          <a:p>
            <a:r>
              <a:rPr lang="zh-CN" altLang="en-US" sz="2000" dirty="0">
                <a:latin typeface="宋体" panose="02010600030101010101" pitchFamily="2" charset="-122"/>
                <a:ea typeface="宋体" panose="02010600030101010101" pitchFamily="2" charset="-122"/>
              </a:rPr>
              <a:t>关联词：“虽”“是故”“故”“然则”“则”等</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solidFill>
                  <a:srgbClr val="FF0000"/>
                </a:solidFill>
                <a:latin typeface="楷体" panose="02010609060101010101" pitchFamily="49" charset="-122"/>
                <a:ea typeface="楷体" panose="02010609060101010101" pitchFamily="49" charset="-122"/>
              </a:rPr>
              <a:t>是故</a:t>
            </a:r>
            <a:r>
              <a:rPr lang="zh-CN" altLang="en-US" sz="2000" spc="1000" dirty="0">
                <a:latin typeface="楷体" panose="02010609060101010101" pitchFamily="49" charset="-122"/>
                <a:ea typeface="楷体" panose="02010609060101010101" pitchFamily="49" charset="-122"/>
              </a:rPr>
              <a:t>无贵无贱无长无少道之所存师之所存也</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solidFill>
                  <a:srgbClr val="FF0000"/>
                </a:solidFill>
                <a:latin typeface="楷体" panose="02010609060101010101" pitchFamily="49" charset="-122"/>
                <a:ea typeface="楷体" panose="02010609060101010101" pitchFamily="49" charset="-122"/>
              </a:rPr>
              <a:t>是故</a:t>
            </a:r>
            <a:r>
              <a:rPr lang="zh-CN" altLang="en-US" sz="2000" spc="1000" dirty="0">
                <a:latin typeface="楷体" panose="02010609060101010101" pitchFamily="49" charset="-122"/>
                <a:ea typeface="楷体" panose="02010609060101010101" pitchFamily="49" charset="-122"/>
              </a:rPr>
              <a:t>圣益圣愚益愚</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solidFill>
                  <a:srgbClr val="FF0000"/>
                </a:solidFill>
                <a:latin typeface="楷体" panose="02010609060101010101" pitchFamily="49" charset="-122"/>
                <a:ea typeface="楷体" panose="02010609060101010101" pitchFamily="49" charset="-122"/>
              </a:rPr>
              <a:t>故</a:t>
            </a:r>
            <a:r>
              <a:rPr lang="zh-CN" altLang="en-US" sz="2000" spc="1000" dirty="0">
                <a:latin typeface="楷体" panose="02010609060101010101" pitchFamily="49" charset="-122"/>
                <a:ea typeface="楷体" panose="02010609060101010101" pitchFamily="49" charset="-122"/>
              </a:rPr>
              <a:t>木受绳则直金就砺则利</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劝学</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solidFill>
                  <a:srgbClr val="FF0000"/>
                </a:solidFill>
                <a:latin typeface="楷体" panose="02010609060101010101" pitchFamily="49" charset="-122"/>
                <a:ea typeface="楷体" panose="02010609060101010101" pitchFamily="49" charset="-122"/>
              </a:rPr>
              <a:t>故</a:t>
            </a:r>
            <a:r>
              <a:rPr lang="zh-CN" altLang="en-US" sz="2000" spc="1000" dirty="0">
                <a:latin typeface="楷体" panose="02010609060101010101" pitchFamily="49" charset="-122"/>
                <a:ea typeface="楷体" panose="02010609060101010101" pitchFamily="49" charset="-122"/>
              </a:rPr>
              <a:t>不积跬步无以至千里</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劝学</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苟非吾之所有</a:t>
            </a:r>
            <a:r>
              <a:rPr lang="zh-CN" altLang="en-US" sz="2000" spc="1000" dirty="0">
                <a:solidFill>
                  <a:srgbClr val="FF0000"/>
                </a:solidFill>
                <a:latin typeface="楷体" panose="02010609060101010101" pitchFamily="49" charset="-122"/>
                <a:ea typeface="楷体" panose="02010609060101010101" pitchFamily="49" charset="-122"/>
              </a:rPr>
              <a:t>虽</a:t>
            </a:r>
            <a:r>
              <a:rPr lang="zh-CN" altLang="en-US" sz="2000" spc="1000" dirty="0">
                <a:latin typeface="楷体" panose="02010609060101010101" pitchFamily="49" charset="-122"/>
                <a:ea typeface="楷体" panose="02010609060101010101" pitchFamily="49" charset="-122"/>
              </a:rPr>
              <a:t>一毫而莫取</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赤壁赋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solidFill>
                  <a:srgbClr val="FF0000"/>
                </a:solidFill>
                <a:latin typeface="楷体" panose="02010609060101010101" pitchFamily="49" charset="-122"/>
                <a:ea typeface="楷体" panose="02010609060101010101" pitchFamily="49" charset="-122"/>
              </a:rPr>
              <a:t>虽</a:t>
            </a:r>
            <a:r>
              <a:rPr lang="zh-CN" altLang="en-US" sz="2000" spc="1000" dirty="0">
                <a:latin typeface="楷体" panose="02010609060101010101" pitchFamily="49" charset="-122"/>
                <a:ea typeface="楷体" panose="02010609060101010101" pitchFamily="49" charset="-122"/>
              </a:rPr>
              <a:t>有槁暴不复挺者輮使之然也</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劝学</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588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967796" y="332466"/>
            <a:ext cx="7673794" cy="788841"/>
          </a:xfrm>
        </p:spPr>
        <p:txBody>
          <a:bodyPr>
            <a:noAutofit/>
          </a:bodyPr>
          <a:lstStyle/>
          <a:p>
            <a:r>
              <a:rPr lang="zh-CN" altLang="en-US" sz="3600" dirty="0"/>
              <a:t>方法梳理二：留心句式</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272288" y="1650036"/>
            <a:ext cx="8871712" cy="3699734"/>
          </a:xfrm>
        </p:spPr>
        <p:txBody>
          <a:bodyPr>
            <a:normAutofit/>
          </a:bodyPr>
          <a:lstStyle/>
          <a:p>
            <a:r>
              <a:rPr lang="zh-CN" altLang="en-US" sz="2000" dirty="0">
                <a:latin typeface="宋体" panose="02010600030101010101" pitchFamily="2" charset="-122"/>
                <a:ea typeface="宋体" panose="02010600030101010101" pitchFamily="2" charset="-122"/>
              </a:rPr>
              <a:t>判断句：</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者</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也</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latin typeface="楷体" panose="02010609060101010101" pitchFamily="49" charset="-122"/>
                <a:ea typeface="楷体" panose="02010609060101010101" pitchFamily="49" charset="-122"/>
              </a:rPr>
              <a:t>师</a:t>
            </a:r>
            <a:r>
              <a:rPr lang="zh-CN" altLang="en-US" sz="2000" spc="1000" dirty="0">
                <a:solidFill>
                  <a:srgbClr val="FF0000"/>
                </a:solidFill>
                <a:latin typeface="楷体" panose="02010609060101010101" pitchFamily="49" charset="-122"/>
                <a:ea typeface="楷体" panose="02010609060101010101" pitchFamily="49" charset="-122"/>
              </a:rPr>
              <a:t>者</a:t>
            </a:r>
            <a:r>
              <a:rPr lang="zh-CN" altLang="en-US" sz="2000" spc="1000" dirty="0">
                <a:latin typeface="楷体" panose="02010609060101010101" pitchFamily="49" charset="-122"/>
                <a:ea typeface="楷体" panose="02010609060101010101" pitchFamily="49" charset="-122"/>
              </a:rPr>
              <a:t>，所以传道受业解惑</a:t>
            </a:r>
            <a:r>
              <a:rPr lang="zh-CN" altLang="en-US" sz="2000" spc="1000" dirty="0">
                <a:solidFill>
                  <a:srgbClr val="FF0000"/>
                </a:solidFill>
                <a:latin typeface="楷体" panose="02010609060101010101" pitchFamily="49" charset="-122"/>
                <a:ea typeface="楷体" panose="02010609060101010101" pitchFamily="49" charset="-122"/>
              </a:rPr>
              <a:t>也</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师说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r>
              <a:rPr lang="zh-CN" altLang="en-US" sz="2000" dirty="0">
                <a:latin typeface="宋体" panose="02010600030101010101" pitchFamily="2" charset="-122"/>
                <a:ea typeface="宋体" panose="02010600030101010101" pitchFamily="2" charset="-122"/>
              </a:rPr>
              <a:t>被动句：为</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所</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；受</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于</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于</a:t>
            </a:r>
            <a:r>
              <a:rPr lang="en-US" altLang="zh-CN" sz="2000" dirty="0">
                <a:latin typeface="宋体" panose="02010600030101010101" pitchFamily="2" charset="-122"/>
                <a:ea typeface="宋体" panose="02010600030101010101" pitchFamily="2" charset="-122"/>
              </a:rPr>
              <a:t>……</a:t>
            </a:r>
          </a:p>
          <a:p>
            <a:r>
              <a:rPr lang="zh-CN" altLang="en-US" sz="2000" dirty="0">
                <a:latin typeface="宋体" panose="02010600030101010101" pitchFamily="2" charset="-122"/>
                <a:ea typeface="宋体" panose="02010600030101010101" pitchFamily="2" charset="-122"/>
              </a:rPr>
              <a:t>固定句式：况</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乎；不亦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乎；何</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之有；</a:t>
            </a:r>
            <a:endParaRPr lang="en-US" altLang="zh-CN" sz="2000" dirty="0">
              <a:latin typeface="宋体" panose="02010600030101010101" pitchFamily="2" charset="-122"/>
              <a:ea typeface="宋体" panose="02010600030101010101" pitchFamily="2" charset="-122"/>
            </a:endParaRPr>
          </a:p>
          <a:p>
            <a:pPr marL="0" indent="0">
              <a:buNone/>
            </a:pPr>
            <a:r>
              <a:rPr lang="zh-CN" altLang="en-US" sz="2000" spc="1000" dirty="0">
                <a:latin typeface="楷体" panose="02010609060101010101" pitchFamily="49" charset="-122"/>
                <a:ea typeface="楷体" panose="02010609060101010101" pitchFamily="49" charset="-122"/>
              </a:rPr>
              <a:t>有朋自远方来不亦乐乎</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论语</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a:buNone/>
            </a:pPr>
            <a:r>
              <a:rPr lang="zh-CN" altLang="en-US" sz="2000" spc="1000" dirty="0">
                <a:latin typeface="楷体" panose="02010609060101010101" pitchFamily="49" charset="-122"/>
                <a:ea typeface="楷体" panose="02010609060101010101" pitchFamily="49" charset="-122"/>
              </a:rPr>
              <a:t>孔子云何陋之有</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陋室铭</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947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FB6C1-CE46-4918-AC28-E1ADECD693F9}"/>
              </a:ext>
            </a:extLst>
          </p:cNvPr>
          <p:cNvSpPr>
            <a:spLocks noGrp="1"/>
          </p:cNvSpPr>
          <p:nvPr>
            <p:ph type="title"/>
          </p:nvPr>
        </p:nvSpPr>
        <p:spPr>
          <a:xfrm>
            <a:off x="630911" y="236213"/>
            <a:ext cx="7673794" cy="788841"/>
          </a:xfrm>
        </p:spPr>
        <p:txBody>
          <a:bodyPr>
            <a:noAutofit/>
          </a:bodyPr>
          <a:lstStyle/>
          <a:p>
            <a:r>
              <a:rPr lang="zh-CN" altLang="en-US" sz="3600" dirty="0"/>
              <a:t>方法梳理三：注意规律</a:t>
            </a:r>
          </a:p>
        </p:txBody>
      </p:sp>
      <p:sp>
        <p:nvSpPr>
          <p:cNvPr id="6" name="内容占位符 5">
            <a:extLst>
              <a:ext uri="{FF2B5EF4-FFF2-40B4-BE49-F238E27FC236}">
                <a16:creationId xmlns:a16="http://schemas.microsoft.com/office/drawing/2014/main" id="{C997312C-6BA1-45EA-B92F-A24B5585A899}"/>
              </a:ext>
            </a:extLst>
          </p:cNvPr>
          <p:cNvSpPr>
            <a:spLocks noGrp="1"/>
          </p:cNvSpPr>
          <p:nvPr>
            <p:ph sz="half" idx="2"/>
          </p:nvPr>
        </p:nvSpPr>
        <p:spPr>
          <a:xfrm>
            <a:off x="272288" y="1341278"/>
            <a:ext cx="8871712" cy="3699734"/>
          </a:xfrm>
        </p:spPr>
        <p:txBody>
          <a:bodyPr>
            <a:normAutofit/>
          </a:bodyPr>
          <a:lstStyle/>
          <a:p>
            <a:r>
              <a:rPr lang="zh-CN" altLang="en-US" sz="2000" b="1" dirty="0">
                <a:latin typeface="宋体" panose="02010600030101010101" pitchFamily="2" charset="-122"/>
                <a:ea typeface="宋体" panose="02010600030101010101" pitchFamily="2" charset="-122"/>
              </a:rPr>
              <a:t>利用语句对称性特点来断句</a:t>
            </a:r>
            <a:endParaRPr lang="en-US" altLang="zh-CN" sz="2000" b="1" dirty="0">
              <a:latin typeface="宋体" panose="02010600030101010101" pitchFamily="2" charset="-122"/>
              <a:ea typeface="宋体" panose="02010600030101010101" pitchFamily="2" charset="-122"/>
            </a:endParaRPr>
          </a:p>
          <a:p>
            <a:pPr marL="0" indent="0">
              <a:buNone/>
            </a:pPr>
            <a:r>
              <a:rPr lang="zh-CN" altLang="en-US" sz="2000" b="1" spc="1000" dirty="0">
                <a:latin typeface="楷体" panose="02010609060101010101" pitchFamily="49" charset="-122"/>
                <a:ea typeface="楷体" panose="02010609060101010101" pitchFamily="49" charset="-122"/>
              </a:rPr>
              <a:t>生乎吾前其闻道也固先乎吾吾从而师之生乎吾后其闻道也亦先乎吾吾从而师之</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师说</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r>
              <a:rPr lang="zh-CN" altLang="en-US" sz="2000" b="1" spc="1000" dirty="0">
                <a:latin typeface="楷体" panose="02010609060101010101" pitchFamily="49" charset="-122"/>
                <a:ea typeface="楷体" panose="02010609060101010101" pitchFamily="49" charset="-122"/>
              </a:rPr>
              <a:t>句读之不知惑之不解或师焉或不焉</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师说</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r>
              <a:rPr lang="zh-CN" altLang="en-US" sz="2000" b="1" spc="1000" dirty="0">
                <a:latin typeface="楷体" panose="02010609060101010101" pitchFamily="49" charset="-122"/>
                <a:ea typeface="楷体" panose="02010609060101010101" pitchFamily="49" charset="-122"/>
              </a:rPr>
              <a:t>其声呜呜然如怨如慕如泣如诉余音袅袅不绝如缕舞幽壑之潜蛟泣孤舟之嫠妇</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赤壁赋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endParaRPr lang="en-US" altLang="zh-CN"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885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90ED49F-5275-491E-8D2B-E9135908C5B8}"/>
              </a:ext>
            </a:extLst>
          </p:cNvPr>
          <p:cNvSpPr txBox="1">
            <a:spLocks/>
          </p:cNvSpPr>
          <p:nvPr/>
        </p:nvSpPr>
        <p:spPr>
          <a:xfrm>
            <a:off x="565770" y="156618"/>
            <a:ext cx="7673794" cy="788841"/>
          </a:xfrm>
          <a:prstGeom prst="rect">
            <a:avLst/>
          </a:prstGeom>
        </p:spPr>
        <p:txBody>
          <a:bodyPr vert="horz" wrap="square"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3600" dirty="0"/>
              <a:t>方法梳理四：具体分析</a:t>
            </a:r>
          </a:p>
        </p:txBody>
      </p:sp>
      <p:sp>
        <p:nvSpPr>
          <p:cNvPr id="5" name="内容占位符 5">
            <a:extLst>
              <a:ext uri="{FF2B5EF4-FFF2-40B4-BE49-F238E27FC236}">
                <a16:creationId xmlns:a16="http://schemas.microsoft.com/office/drawing/2014/main" id="{91065D1E-D1E9-4A72-894A-61C5F06EF999}"/>
              </a:ext>
            </a:extLst>
          </p:cNvPr>
          <p:cNvSpPr txBox="1">
            <a:spLocks/>
          </p:cNvSpPr>
          <p:nvPr/>
        </p:nvSpPr>
        <p:spPr>
          <a:xfrm>
            <a:off x="238421" y="945459"/>
            <a:ext cx="9144000" cy="4252171"/>
          </a:xfrm>
          <a:prstGeom prst="rect">
            <a:avLst/>
          </a:prstGeom>
        </p:spPr>
        <p:txBody>
          <a:bodyPr vert="horz" wrap="square" lIns="90170" tIns="46990" rIns="90170" bIns="46990" rtlCol="0">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000" b="1" dirty="0">
                <a:latin typeface="宋体" panose="02010600030101010101" pitchFamily="2" charset="-122"/>
                <a:ea typeface="宋体" panose="02010600030101010101" pitchFamily="2" charset="-122"/>
              </a:rPr>
              <a:t>两字连用的情况</a:t>
            </a:r>
            <a:endParaRPr lang="en-US" altLang="zh-CN" sz="2000" b="1" dirty="0">
              <a:latin typeface="宋体" panose="02010600030101010101" pitchFamily="2" charset="-122"/>
              <a:ea typeface="宋体" panose="02010600030101010101" pitchFamily="2" charset="-122"/>
            </a:endParaRPr>
          </a:p>
          <a:p>
            <a:pPr marL="0" indent="0">
              <a:buNone/>
            </a:pPr>
            <a:r>
              <a:rPr lang="zh-CN" altLang="en-US" sz="2000" b="1" spc="1000" dirty="0">
                <a:latin typeface="楷体" panose="02010609060101010101" pitchFamily="49" charset="-122"/>
                <a:ea typeface="楷体" panose="02010609060101010101" pitchFamily="49" charset="-122"/>
              </a:rPr>
              <a:t>其闻道也亦先乎</a:t>
            </a:r>
            <a:r>
              <a:rPr lang="zh-CN" altLang="en-US" sz="2000" b="1" spc="1000" dirty="0">
                <a:solidFill>
                  <a:srgbClr val="FF0000"/>
                </a:solidFill>
                <a:latin typeface="楷体" panose="02010609060101010101" pitchFamily="49" charset="-122"/>
                <a:ea typeface="楷体" panose="02010609060101010101" pitchFamily="49" charset="-122"/>
              </a:rPr>
              <a:t>吾吾</a:t>
            </a:r>
            <a:r>
              <a:rPr lang="zh-CN" altLang="en-US" sz="2000" b="1" spc="1000" dirty="0">
                <a:latin typeface="楷体" panose="02010609060101010101" pitchFamily="49" charset="-122"/>
                <a:ea typeface="楷体" panose="02010609060101010101" pitchFamily="49" charset="-122"/>
              </a:rPr>
              <a:t>从而师之</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师说</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r>
              <a:rPr lang="zh-CN" altLang="en-US" sz="2000" b="1" spc="1000" dirty="0">
                <a:latin typeface="楷体" panose="02010609060101010101" pitchFamily="49" charset="-122"/>
                <a:ea typeface="楷体" panose="02010609060101010101" pitchFamily="49" charset="-122"/>
              </a:rPr>
              <a:t>孰能无</a:t>
            </a:r>
            <a:r>
              <a:rPr lang="zh-CN" altLang="en-US" sz="2000" b="1" spc="1000" dirty="0">
                <a:solidFill>
                  <a:srgbClr val="FF0000"/>
                </a:solidFill>
                <a:latin typeface="楷体" panose="02010609060101010101" pitchFamily="49" charset="-122"/>
                <a:ea typeface="楷体" panose="02010609060101010101" pitchFamily="49" charset="-122"/>
              </a:rPr>
              <a:t>惑惑</a:t>
            </a:r>
            <a:r>
              <a:rPr lang="zh-CN" altLang="en-US" sz="2000" b="1" spc="1000" dirty="0">
                <a:latin typeface="楷体" panose="02010609060101010101" pitchFamily="49" charset="-122"/>
                <a:ea typeface="楷体" panose="02010609060101010101" pitchFamily="49" charset="-122"/>
              </a:rPr>
              <a:t>而不从师</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师说</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r>
              <a:rPr lang="zh-CN" altLang="en-US" sz="2000" b="1" spc="1000" dirty="0">
                <a:solidFill>
                  <a:srgbClr val="FF0000"/>
                </a:solidFill>
                <a:latin typeface="楷体" panose="02010609060101010101" pitchFamily="49" charset="-122"/>
                <a:ea typeface="楷体" panose="02010609060101010101" pitchFamily="49" charset="-122"/>
              </a:rPr>
              <a:t>浩浩</a:t>
            </a:r>
            <a:r>
              <a:rPr lang="zh-CN" altLang="en-US" sz="2000" b="1" spc="1000" dirty="0">
                <a:latin typeface="楷体" panose="02010609060101010101" pitchFamily="49" charset="-122"/>
                <a:ea typeface="楷体" panose="02010609060101010101" pitchFamily="49" charset="-122"/>
              </a:rPr>
              <a:t>呼如凭虚御风而不知其所止</a:t>
            </a:r>
            <a:r>
              <a:rPr lang="zh-CN" altLang="en-US" sz="2000" b="1" spc="1000" dirty="0">
                <a:solidFill>
                  <a:srgbClr val="FF0000"/>
                </a:solidFill>
                <a:latin typeface="楷体" panose="02010609060101010101" pitchFamily="49" charset="-122"/>
                <a:ea typeface="楷体" panose="02010609060101010101" pitchFamily="49" charset="-122"/>
              </a:rPr>
              <a:t>飘飘</a:t>
            </a:r>
            <a:r>
              <a:rPr lang="zh-CN" altLang="en-US" sz="2000" b="1" spc="1000" dirty="0">
                <a:latin typeface="楷体" panose="02010609060101010101" pitchFamily="49" charset="-122"/>
                <a:ea typeface="楷体" panose="02010609060101010101" pitchFamily="49" charset="-122"/>
              </a:rPr>
              <a:t>乎如遗世独立羽化而登仙</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赤壁赋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marL="0" indent="0">
              <a:buNone/>
            </a:pPr>
            <a:r>
              <a:rPr lang="zh-CN" altLang="en-US" sz="2000" b="1" spc="1000" dirty="0">
                <a:latin typeface="楷体" panose="02010609060101010101" pitchFamily="49" charset="-122"/>
                <a:ea typeface="楷体" panose="02010609060101010101" pitchFamily="49" charset="-122"/>
              </a:rPr>
              <a:t>余音</a:t>
            </a:r>
            <a:r>
              <a:rPr lang="zh-CN" altLang="en-US" sz="2000" b="1" spc="1000" dirty="0">
                <a:solidFill>
                  <a:srgbClr val="FF0000"/>
                </a:solidFill>
                <a:latin typeface="楷体" panose="02010609060101010101" pitchFamily="49" charset="-122"/>
                <a:ea typeface="楷体" panose="02010609060101010101" pitchFamily="49" charset="-122"/>
              </a:rPr>
              <a:t>袅袅</a:t>
            </a:r>
            <a:r>
              <a:rPr lang="zh-CN" altLang="en-US" sz="2000" b="1" spc="1000" dirty="0">
                <a:latin typeface="楷体" panose="02010609060101010101" pitchFamily="49" charset="-122"/>
                <a:ea typeface="楷体" panose="02010609060101010101" pitchFamily="49" charset="-122"/>
              </a:rPr>
              <a:t>不绝如缕（</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赤壁赋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20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4686</TotalTime>
  <Words>1099</Words>
  <Application>Microsoft Office PowerPoint</Application>
  <PresentationFormat>全屏显示(16:9)</PresentationFormat>
  <Paragraphs>73</Paragraphs>
  <Slides>16</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楷体</vt:lpstr>
      <vt:lpstr>宋体</vt:lpstr>
      <vt:lpstr>微软雅黑</vt:lpstr>
      <vt:lpstr>Arial</vt:lpstr>
      <vt:lpstr>Calibri</vt:lpstr>
      <vt:lpstr>Times New Roman</vt:lpstr>
      <vt:lpstr>1_Office 主题​​</vt:lpstr>
      <vt:lpstr> 文言文阅读常见问题分析（三）</vt:lpstr>
      <vt:lpstr>复习回顾</vt:lpstr>
      <vt:lpstr>已熟知的简单规律</vt:lpstr>
      <vt:lpstr>方法梳理一：关注虚词</vt:lpstr>
      <vt:lpstr>方法梳理一：关注虚词</vt:lpstr>
      <vt:lpstr>方法梳理一：关注虚词</vt:lpstr>
      <vt:lpstr>方法梳理二：留心句式</vt:lpstr>
      <vt:lpstr>方法梳理三：注意规律</vt:lpstr>
      <vt:lpstr>PowerPoint 演示文稿</vt:lpstr>
      <vt:lpstr>小试牛刀</vt:lpstr>
      <vt:lpstr>练习强化</vt:lpstr>
      <vt:lpstr>巩固测试</vt:lpstr>
      <vt:lpstr>方法梳理一：关注虚词</vt:lpstr>
      <vt:lpstr>方法梳理二：留心句式</vt:lpstr>
      <vt:lpstr>方法梳理三：注意规律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liumo</cp:lastModifiedBy>
  <cp:revision>107</cp:revision>
  <dcterms:created xsi:type="dcterms:W3CDTF">2020-02-01T11:21:51Z</dcterms:created>
  <dcterms:modified xsi:type="dcterms:W3CDTF">2020-03-23T07:28:42Z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