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tags/tag16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306" r:id="rId3"/>
    <p:sldId id="412" r:id="rId4"/>
    <p:sldId id="410" r:id="rId5"/>
    <p:sldId id="414" r:id="rId6"/>
    <p:sldId id="415" r:id="rId7"/>
    <p:sldId id="416" r:id="rId8"/>
    <p:sldId id="417" r:id="rId9"/>
    <p:sldId id="418" r:id="rId10"/>
    <p:sldId id="413" r:id="rId11"/>
    <p:sldId id="421" r:id="rId12"/>
    <p:sldId id="423" r:id="rId13"/>
    <p:sldId id="422" r:id="rId14"/>
    <p:sldId id="425" r:id="rId15"/>
    <p:sldId id="283" r:id="rId16"/>
    <p:sldId id="30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62674-D844-473B-83D9-099A25E893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01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62674-D844-473B-83D9-099A25E893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76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62674-D844-473B-83D9-099A25E893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324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62674-D844-473B-83D9-099A25E893B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83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2020/3/28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2020/3/28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zh-CN" altLang="en-US" sz="4300" b="1" dirty="0">
                <a:solidFill>
                  <a:srgbClr val="FF0000"/>
                </a:solidFill>
              </a:rPr>
              <a:t>理性之光，思辨表达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69" y="1592170"/>
            <a:ext cx="545846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7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7579079" cy="6729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700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清华大学附属中学朝阳学校：朱娜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569-28FF-4403-8CC9-7F38A931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3" y="145775"/>
            <a:ext cx="10852237" cy="739534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写作指南：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E68313-A2B7-47BA-8C7B-F64ECD8A3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81" y="1152939"/>
            <a:ext cx="10852237" cy="5155096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b="1" dirty="0"/>
              <a:t>审读题干要求，界定范围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一道典型的“思辨类”作文题。“对此怎么看？”要求作文必须对“此”做出回答。“此”指代什么？包含哪些信息？争议的焦点在哪？网友双方各自的观点是什么？以及观点背后隐含的信息是什么？只有厘清这些问题，我们才可能给出正确立意并作出辩证的分析。</a:t>
            </a:r>
            <a:b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8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0C1D85-4E31-464D-ACB5-4CA8E950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E5F338-7268-4474-9FEE-DF4F7FC1B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明确写作对象，抓准核心概念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“风月同天”</a:t>
            </a:r>
            <a:r>
              <a:rPr lang="en-US" altLang="zh-CN" sz="3200" b="1" dirty="0"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vs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“武汉加油”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雅</a:t>
            </a:r>
            <a:r>
              <a:rPr lang="en-US" altLang="zh-CN" sz="3600" b="1" dirty="0"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vs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俗（对汉语的运用）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5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98ED70-3D97-4984-BD68-21F760DC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353" y="675202"/>
            <a:ext cx="10852237" cy="1312624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确立核心观点：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C4BA16-5C83-4C16-889F-8C33A1A5E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09" y="2199860"/>
            <a:ext cx="10852237" cy="4122459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有人说，这提醒我们，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还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有一种斯文值得追寻；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相比“风月同天”，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“武汉加油”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更简单直接；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“风月”与“加油”，各美其美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8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D52663-6970-4A17-B932-039ACA67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602973"/>
            <a:ext cx="10939025" cy="6049617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行文构思指导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“是什么”“为什么”“怎么办” 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现象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本质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5.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温馨提示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我们在行文时不要完全抛离题中材料，应是由抗疫口号的不同风格引出你的观点。在行文中，可以做对比权衡、分析提炼。</a:t>
            </a: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29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1133061"/>
            <a:ext cx="10200835" cy="4357017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思辨意识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给予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我们一双锐利的眼睛和一副睿智的头脑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，助你写出硬核作文。</a:t>
            </a:r>
            <a:endParaRPr lang="zh-CN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康德说，所有的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人生实践和社会阅历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，都不过是在训练自己的</a:t>
            </a:r>
            <a:r>
              <a:rPr lang="zh-CN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判断力</a:t>
            </a:r>
            <a:r>
              <a:rPr lang="zh-CN" altLang="zh-CN" sz="3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3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30527-B236-4BFE-AA19-88766379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8" y="500074"/>
            <a:ext cx="6323390" cy="847874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“思辨”一词的来源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D49B19-3855-467A-B167-A49EC1C2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08" y="2854711"/>
            <a:ext cx="10562097" cy="31242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“有弗学，学之弗能弗措也。有弗问，问之弗知弗措也。</a:t>
            </a:r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有弗思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思之弗得弗措也。有弗辨，辨之弗明弗措也。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有弗行，行之弗笃弗措也。”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E66D4EC-4E2C-4305-B3C8-A86F40E3697B}"/>
              </a:ext>
            </a:extLst>
          </p:cNvPr>
          <p:cNvSpPr/>
          <p:nvPr/>
        </p:nvSpPr>
        <p:spPr>
          <a:xfrm>
            <a:off x="7078133" y="4866755"/>
            <a:ext cx="4605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礼记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中庸》</a:t>
            </a:r>
            <a:b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1F84846-4260-494C-9CB9-69EE49CDE6EB}"/>
              </a:ext>
            </a:extLst>
          </p:cNvPr>
          <p:cNvSpPr/>
          <p:nvPr/>
        </p:nvSpPr>
        <p:spPr>
          <a:xfrm>
            <a:off x="585410" y="1930033"/>
            <a:ext cx="1097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“博学之，审问之，</a:t>
            </a:r>
            <a:r>
              <a:rPr lang="zh-CN" altLang="zh-CN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慎思之，明辨之，</a:t>
            </a:r>
            <a:r>
              <a:rPr lang="zh-CN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笃行之。”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51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1" y="695081"/>
            <a:ext cx="10852237" cy="442019"/>
          </a:xfrm>
        </p:spPr>
        <p:txBody>
          <a:bodyPr>
            <a:noAutofit/>
          </a:bodyPr>
          <a:lstStyle/>
          <a:p>
            <a:pPr algn="ctr"/>
            <a:r>
              <a:rPr lang="zh-CN" altLang="zh-CN" sz="4000" dirty="0">
                <a:solidFill>
                  <a:srgbClr val="000000"/>
                </a:solidFill>
              </a:rPr>
              <a:t>什么叫</a:t>
            </a:r>
            <a:r>
              <a:rPr lang="en-US" altLang="zh-CN" sz="4000" dirty="0">
                <a:solidFill>
                  <a:srgbClr val="000000"/>
                </a:solidFill>
              </a:rPr>
              <a:t>“</a:t>
            </a:r>
            <a:r>
              <a:rPr lang="zh-CN" altLang="zh-CN" sz="4000" dirty="0">
                <a:solidFill>
                  <a:srgbClr val="000000"/>
                </a:solidFill>
              </a:rPr>
              <a:t>思辨</a:t>
            </a:r>
            <a:r>
              <a:rPr lang="en-US" altLang="zh-CN" sz="4000" dirty="0">
                <a:solidFill>
                  <a:srgbClr val="000000"/>
                </a:solidFill>
              </a:rPr>
              <a:t>”</a:t>
            </a:r>
            <a:r>
              <a:rPr lang="zh-CN" altLang="zh-CN" sz="4000" dirty="0">
                <a:solidFill>
                  <a:srgbClr val="000000"/>
                </a:solidFill>
              </a:rPr>
              <a:t>？</a:t>
            </a:r>
            <a:endParaRPr lang="zh-CN" altLang="en-US" sz="4000" dirty="0">
              <a:solidFill>
                <a:srgbClr val="0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1027" y="1755647"/>
            <a:ext cx="10852238" cy="48836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zh-CN" sz="2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思辨</a:t>
            </a:r>
            <a:r>
              <a:rPr lang="en-US" altLang="zh-CN" sz="2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zh-CN" sz="26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在《现代汉语词典》解释为：</a:t>
            </a:r>
            <a:endParaRPr lang="en-US" altLang="zh-CN" sz="26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+mn-ea"/>
                <a:ea typeface="+mn-ea"/>
              </a:rPr>
              <a:t>①哲学上指运用逻辑推导而进行纯理论、纯概念的思考。</a:t>
            </a:r>
            <a:endParaRPr lang="en-US" altLang="zh-CN" sz="26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000000"/>
                </a:solidFill>
                <a:latin typeface="+mn-ea"/>
                <a:ea typeface="+mn-ea"/>
              </a:rPr>
              <a:t>②思考辨析。</a:t>
            </a:r>
          </a:p>
          <a:p>
            <a:pPr>
              <a:lnSpc>
                <a:spcPct val="150000"/>
              </a:lnSpc>
            </a:pPr>
            <a:r>
              <a:rPr lang="zh-CN" altLang="en-US" sz="2600" b="1" dirty="0">
                <a:solidFill>
                  <a:srgbClr val="FF0000"/>
                </a:solidFill>
                <a:latin typeface="+mn-ea"/>
                <a:ea typeface="+mn-ea"/>
              </a:rPr>
              <a:t>所谓思考指的是分析、推理、判断等思维活动；所谓辨析指的是对事物的情况、类别、事理等的辨别分析。</a:t>
            </a:r>
            <a:endParaRPr lang="en-US" altLang="zh-CN" sz="2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600" b="1" dirty="0">
                <a:solidFill>
                  <a:srgbClr val="FF0000"/>
                </a:solidFill>
                <a:latin typeface="+mn-ea"/>
                <a:ea typeface="+mn-ea"/>
              </a:rPr>
              <a:t>思辨，是议论文的生命。</a:t>
            </a:r>
          </a:p>
          <a:p>
            <a:pPr>
              <a:lnSpc>
                <a:spcPct val="150000"/>
              </a:lnSpc>
            </a:pPr>
            <a:endParaRPr lang="zh-CN" altLang="en-US" sz="26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F8806-7EDB-449F-A002-ADF857B89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1" y="157993"/>
            <a:ext cx="10852237" cy="928311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一、核心概念的界定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C652F-256B-43CC-87BD-7350B998D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822" y="1151409"/>
            <a:ext cx="11442604" cy="5620452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任务二：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当代著名作家王充闾在《家山》中说，地坛是史铁生生命的重要组成部分。在很多文学作品中，某个地方也与某个人物关联密切。请从下面提示中任选一个，谈谈你的理解。（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字左右）（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提示:</a:t>
            </a:r>
            <a:endParaRPr lang="zh-CN" altLang="zh-CN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TW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潇湘馆与林黛玉（《红楼梦》）</a:t>
            </a:r>
            <a:r>
              <a:rPr lang="en-US" altLang="zh-TW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TW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未庄与阿Q（《呐喊》）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③</a:t>
            </a:r>
            <a:r>
              <a:rPr lang="zh-TW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茶峒与翠翠（《边城》）</a:t>
            </a:r>
            <a:r>
              <a:rPr lang="en-US" altLang="zh-TW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TW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④渣滓洞与小萝卜头（《红岩》） 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TW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⑤黄原与孙少平（《平凡的世界》）</a:t>
            </a:r>
            <a:r>
              <a:rPr lang="en-US" altLang="zh-TW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TW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⑥大海与桑地亚哥（《老人与海》）</a:t>
            </a:r>
            <a:endParaRPr lang="zh-CN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1B642E-34FF-43FC-B119-3D992D243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09" y="443289"/>
            <a:ext cx="11138452" cy="58989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任务二：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当代著名作家王充闾在《家山》中说，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地坛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史铁生</a:t>
            </a:r>
            <a:r>
              <a:rPr lang="zh-CN" altLang="zh-CN" sz="3000" b="1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生命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重要组成部分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。在很多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文学作品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中，某个</a:t>
            </a:r>
            <a:r>
              <a:rPr lang="zh-CN" altLang="zh-CN" sz="3000" b="1" dirty="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地方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也与某个</a:t>
            </a:r>
            <a:r>
              <a:rPr lang="zh-CN" altLang="zh-CN" sz="3000" b="1" dirty="0">
                <a:highlight>
                  <a:srgbClr val="00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人物关联密切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。请从下面提示中任选一个，谈谈你的</a:t>
            </a:r>
            <a:r>
              <a:rPr lang="zh-CN" altLang="zh-CN" sz="3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理解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。（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150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字左右）（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zh-CN" altLang="zh-CN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kumimoji="1" lang="zh-CN" altLang="en-US" sz="3000" dirty="0">
                <a:solidFill>
                  <a:srgbClr val="FF0000"/>
                </a:solidFill>
              </a:rPr>
              <a:t>解题：</a:t>
            </a:r>
            <a:endParaRPr kumimoji="1" lang="en-US" altLang="zh-CN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zh-CN" altLang="en-US" sz="3000" dirty="0">
                <a:solidFill>
                  <a:srgbClr val="FF0000"/>
                </a:solidFill>
              </a:rPr>
              <a:t>关联密切</a:t>
            </a:r>
            <a:r>
              <a:rPr kumimoji="1" lang="en-US" altLang="zh-CN" sz="3000" dirty="0">
                <a:solidFill>
                  <a:srgbClr val="FF0000"/>
                </a:solidFill>
              </a:rPr>
              <a:t>——</a:t>
            </a:r>
            <a:r>
              <a:rPr kumimoji="1" lang="zh-CN" altLang="en-US" sz="3000" dirty="0">
                <a:solidFill>
                  <a:srgbClr val="FF0000"/>
                </a:solidFill>
              </a:rPr>
              <a:t>有关</a:t>
            </a:r>
          </a:p>
          <a:p>
            <a:pPr marL="0" lvl="0" indent="0" defTabSz="457200">
              <a:spcAft>
                <a:spcPts val="0"/>
              </a:spcAft>
              <a:buNone/>
              <a:defRPr/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TW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谈谈理解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TW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，理解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对象是</a:t>
            </a:r>
            <a:r>
              <a:rPr lang="zh-TW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地方与人物的关联。而具体的，表象上面的联系是一望而知的，不必到达“理解”的程度，所以“理解”应该包含，或者说</a:t>
            </a:r>
            <a:r>
              <a:rPr lang="zh-TW" altLang="zh-CN" sz="3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更重要的是指地方与人物的内在的、深层的关联</a:t>
            </a:r>
            <a:r>
              <a:rPr lang="zh-TW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。而这种关联，既可以是</a:t>
            </a:r>
            <a:r>
              <a:rPr lang="zh-TW" altLang="zh-CN" sz="3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地方对人物的影响</a:t>
            </a:r>
            <a:r>
              <a:rPr lang="zh-TW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，也可以反过来，是</a:t>
            </a:r>
            <a:r>
              <a:rPr lang="zh-TW" altLang="zh-CN" sz="30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人物对地方的影响</a:t>
            </a:r>
            <a:r>
              <a:rPr lang="zh-TW" altLang="zh-CN" sz="3000" dirty="0">
                <a:latin typeface="楷体" panose="02010609060101010101" pitchFamily="49" charset="-122"/>
                <a:ea typeface="楷体" panose="02010609060101010101" pitchFamily="49" charset="-122"/>
              </a:rPr>
              <a:t>。要依据具体的情况而分析。</a:t>
            </a:r>
            <a:endParaRPr lang="zh-CN" altLang="zh-CN" sz="3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88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07DF2-CD81-45FE-9F84-D18AF5F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83" y="165653"/>
            <a:ext cx="10852237" cy="719656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核心概念的阐释：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B747AE-476C-44F0-BF8D-01448504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83" y="952625"/>
            <a:ext cx="10852237" cy="5839113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3200" dirty="0"/>
              <a:t>关联密切：</a:t>
            </a:r>
            <a:r>
              <a:rPr lang="en-US" altLang="zh-CN" sz="3200" dirty="0"/>
              <a:t>A——B,B——A</a:t>
            </a:r>
          </a:p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翠翠出生成长均在茶峒，她与茶洞</a:t>
            </a:r>
            <a:r>
              <a:rPr lang="zh-CN" altLang="en-US" sz="3200" b="1" dirty="0">
                <a:highlight>
                  <a:srgbClr val="00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关联密切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。茶峒秀丽的自然山水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赋予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她灵动的眼睛和美好纯真的容貌；茶峒淳朴善良的民风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她从小未见过“恶”，心中充满善良的本性；茶峒单纯的文化背景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翠翠对一切充满童真的好奇与热爱。翠翠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一切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美好的特质都是茶峒风景、人文的影子。而单纯善良的“翠翠们”，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也塑造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了一个偏远闭塞、恬静安宁的世外桃源般的茶峒，那也是翠翠一辈子的心灵寓所和港湾。</a:t>
            </a:r>
          </a:p>
          <a:p>
            <a:r>
              <a:rPr lang="zh-CN" altLang="en-US" sz="3200" dirty="0"/>
              <a:t>（</a:t>
            </a:r>
            <a:r>
              <a:rPr lang="en-US" altLang="zh-CN" sz="3200" dirty="0"/>
              <a:t>8</a:t>
            </a:r>
            <a:r>
              <a:rPr lang="zh-CN" altLang="en-US" sz="3200" dirty="0"/>
              <a:t>分：关联明确，由浅入深，层次清晰，茶峒和翠翠的特点具体准确，对核心概念“关联密切”的阐释独到而深入。）</a:t>
            </a:r>
          </a:p>
          <a:p>
            <a:endParaRPr lang="en-US" altLang="zh-CN" sz="3200" dirty="0"/>
          </a:p>
          <a:p>
            <a:endParaRPr lang="en-US" altLang="zh-CN" sz="3200" dirty="0"/>
          </a:p>
          <a:p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847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356E14-9058-41A0-B869-B6EEC75A5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88" y="318052"/>
            <a:ext cx="11243824" cy="6314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zh-CN" altLang="zh-CN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理解辨析相关信息，多角度分析问题，逐步形成独立判断。</a:t>
            </a:r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有的同学说，现在有了人工智能，想查什么文章只要上网一搜就能找到，我们何必还要背课文呢？请谈谈你对这个问题的看法。要求观点鲜明，有理有据。（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180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字左右）（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分）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解题：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人工智能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，我们依然需要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背课文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有了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人工智能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，我们不需要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背课文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dirty="0"/>
              <a:t>科技化的学习手段</a:t>
            </a:r>
            <a:r>
              <a:rPr lang="en-US" altLang="zh-CN" sz="2800" dirty="0">
                <a:solidFill>
                  <a:srgbClr val="FF0000"/>
                </a:solidFill>
              </a:rPr>
              <a:t>VS</a:t>
            </a:r>
            <a:r>
              <a:rPr lang="zh-CN" altLang="en-US" sz="2800" dirty="0"/>
              <a:t>传统的学习方式</a:t>
            </a: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zh-CN" dirty="0"/>
          </a:p>
          <a:p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187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3D411D-8BEE-4C89-9C9E-F8FFD1684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642730"/>
            <a:ext cx="10958903" cy="5699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         </a:t>
            </a:r>
            <a:r>
              <a:rPr lang="zh-CN" altLang="zh-CN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我赞同该观点，因为比起背课文，人工智能上网搜索更占优势。首先，人工智能具有高效性。理解一篇文章，比起用</a:t>
            </a:r>
            <a:r>
              <a:rPr lang="en-US" altLang="zh-CN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zh-CN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个小时背诵它，不如用</a:t>
            </a:r>
            <a:r>
              <a:rPr lang="en-US" altLang="zh-CN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15</a:t>
            </a:r>
            <a:r>
              <a:rPr lang="zh-CN" altLang="zh-CN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分钟上网搜索解析与含义</a:t>
            </a:r>
            <a:r>
              <a:rPr lang="zh-CN" altLang="en-US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让你理解得更全面</a:t>
            </a:r>
            <a:r>
              <a:rPr lang="zh-CN" altLang="zh-CN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。其次，人工智能具有准确性。</a:t>
            </a:r>
            <a:r>
              <a:rPr lang="zh-CN" altLang="en-US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人的</a:t>
            </a:r>
            <a:r>
              <a:rPr lang="zh-CN" altLang="zh-CN" sz="2800" b="1" kern="50" dirty="0">
                <a:latin typeface="Times New Roman" panose="02020603050405020304" pitchFamily="18" charset="0"/>
                <a:ea typeface="楷体" panose="02010609060101010101" pitchFamily="49" charset="-122"/>
              </a:rPr>
              <a:t>记忆不是永久的，时间隔得越长，其准确性会下降越多，背下一篇课文如果不反复复习，会使你记错或忘记，而人工智能是以数据的形式记录信息，其准确性极高且保持时间长。最后，人工智能具有延伸性。背课文顶多是掌握课文本身的内容，而上网搜索可帮助你扩展延伸你的思维，扩充你的知识。既高效、准确，又能帮助我们拓展知识，使用人工智能是我们的不二选择。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2269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373C4-EF53-4400-8384-2CD55C4E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41" y="787845"/>
            <a:ext cx="10852237" cy="442019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dirty="0"/>
              <a:t>三、</a:t>
            </a:r>
            <a:r>
              <a:rPr lang="zh-CN" altLang="zh-CN" sz="2800" dirty="0"/>
              <a:t>“风月同天”和“武汉加油”之辩</a:t>
            </a:r>
            <a:br>
              <a:rPr lang="zh-CN" altLang="zh-CN" sz="2800" dirty="0"/>
            </a:b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D9E079-9DA9-4982-A032-6178C2321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83" y="1318590"/>
            <a:ext cx="10852237" cy="50236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大疫之时，日本友邻在捐赠给中国的防疫物资上写的“山川异域，风月同天”或“岂曰无衣，与子同裳”“青山一道同云雨，明月何曾是两乡” 而我们却更愿意用“加油”“给力”等大众化的口号。许多人开始讨论，甚至不乏主流媒体和党报的声音。有人说，这提醒我们，还有一种斯文值得追寻；还有人说，相比“风月同天”，“武汉加油”更简单直接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对此你怎么看？请表明你的态度，阐述你的看法，自选角度，自拟题目，写一篇议论文。要求：观点明确，论证合理，不少于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800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字。</a:t>
            </a:r>
          </a:p>
        </p:txBody>
      </p:sp>
    </p:spTree>
    <p:extLst>
      <p:ext uri="{BB962C8B-B14F-4D97-AF65-F5344CB8AC3E}">
        <p14:creationId xmlns:p14="http://schemas.microsoft.com/office/powerpoint/2010/main" val="3981725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68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8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1073</TotalTime>
  <Words>1313</Words>
  <Application>Microsoft Office PowerPoint</Application>
  <PresentationFormat>宽屏</PresentationFormat>
  <Paragraphs>68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黑体</vt:lpstr>
      <vt:lpstr>华文新魏</vt:lpstr>
      <vt:lpstr>楷体</vt:lpstr>
      <vt:lpstr>宋体</vt:lpstr>
      <vt:lpstr>微软雅黑</vt:lpstr>
      <vt:lpstr>幼圆</vt:lpstr>
      <vt:lpstr>Arial</vt:lpstr>
      <vt:lpstr>Calibri</vt:lpstr>
      <vt:lpstr>Elephant</vt:lpstr>
      <vt:lpstr>Times New Roman</vt:lpstr>
      <vt:lpstr>Wingdings</vt:lpstr>
      <vt:lpstr>A000120140530A18PPBG</vt:lpstr>
      <vt:lpstr>1_Office 主题​​</vt:lpstr>
      <vt:lpstr>理性之光，思辨表达</vt:lpstr>
      <vt:lpstr>“思辨”一词的来源</vt:lpstr>
      <vt:lpstr>什么叫“思辨”？</vt:lpstr>
      <vt:lpstr>一、核心概念的界定</vt:lpstr>
      <vt:lpstr>PowerPoint 演示文稿</vt:lpstr>
      <vt:lpstr>核心概念的阐释：</vt:lpstr>
      <vt:lpstr>PowerPoint 演示文稿</vt:lpstr>
      <vt:lpstr>PowerPoint 演示文稿</vt:lpstr>
      <vt:lpstr>三、“风月同天”和“武汉加油”之辩 </vt:lpstr>
      <vt:lpstr>写作指南：</vt:lpstr>
      <vt:lpstr>PowerPoint 演示文稿</vt:lpstr>
      <vt:lpstr>3.确立核心观点：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Na Zhu</cp:lastModifiedBy>
  <cp:revision>168</cp:revision>
  <dcterms:created xsi:type="dcterms:W3CDTF">2019-08-28T15:40:44Z</dcterms:created>
  <dcterms:modified xsi:type="dcterms:W3CDTF">2020-03-28T04:01:39Z</dcterms:modified>
</cp:coreProperties>
</file>