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80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921C72D-9824-405E-97AF-0CB937FE9858}" type="datetimeFigureOut">
              <a:rPr lang="zh-CN" altLang="en-US"/>
              <a:pPr>
                <a:defRPr/>
              </a:pPr>
              <a:t>2020/3/23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887EBB3-5E2B-4055-B2B9-ED044182C6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6EC69CD-8405-4500-90F1-CEE585E4EE0B}" type="slidenum">
              <a:rPr lang="en-US" altLang="zh-CN" sz="1200">
                <a:latin typeface="Times New Roman" panose="02020603050405020304" pitchFamily="18" charset="0"/>
              </a:rPr>
              <a:pPr algn="r"/>
              <a:t>10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/>
            <a:fld id="{F62A4127-9D67-4705-A773-6B100695BD84}" type="slidenum">
              <a:rPr lang="zh-CN" altLang="en-US" sz="1800"/>
              <a:pPr algn="l"/>
              <a:t>11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/>
            <a:fld id="{E0A101F9-F7AA-4156-81DE-C5DC936BAC1F}" type="slidenum">
              <a:rPr lang="zh-CN" altLang="en-US" sz="1800"/>
              <a:pPr algn="l"/>
              <a:t>12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6EC69CD-8405-4500-90F1-CEE585E4EE0B}" type="slidenum">
              <a:rPr lang="en-US" altLang="zh-CN" sz="1200">
                <a:latin typeface="Times New Roman" panose="02020603050405020304" pitchFamily="18" charset="0"/>
              </a:rPr>
              <a:pPr algn="r"/>
              <a:t>13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7EBB3-5E2B-4055-B2B9-ED044182C6E4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/>
            <a:fld id="{7365FAC4-C781-4F97-B4E2-87265AA5BAE5}" type="slidenum">
              <a:rPr lang="zh-CN" altLang="en-US" sz="1800"/>
              <a:pPr algn="l"/>
              <a:t>5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74325A0A-A609-4771-B106-7CA713F79502}" type="slidenum">
              <a:rPr lang="en-US" altLang="zh-CN" sz="1800"/>
              <a:pPr algn="l">
                <a:buFontTx/>
                <a:buChar char="•"/>
              </a:pPr>
              <a:t>6</a:t>
            </a:fld>
            <a:endParaRPr lang="en-US" altLang="zh-CN" sz="18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9635AE27-48BF-4DA0-8ED3-89953026BDFD}" type="slidenum">
              <a:rPr lang="en-US" altLang="zh-CN" sz="1800"/>
              <a:pPr algn="l">
                <a:buFontTx/>
                <a:buChar char="•"/>
              </a:pPr>
              <a:t>7</a:t>
            </a:fld>
            <a:endParaRPr lang="en-US" altLang="zh-CN" sz="18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7E34E1F5-94B6-4D76-9539-CF6703CA2505}" type="slidenum">
              <a:rPr lang="en-US" altLang="zh-CN" sz="1800"/>
              <a:pPr algn="l">
                <a:buFontTx/>
                <a:buChar char="•"/>
              </a:pPr>
              <a:t>8</a:t>
            </a:fld>
            <a:endParaRPr lang="en-US" altLang="zh-CN" sz="18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algn="l">
              <a:buFontTx/>
              <a:buChar char="•"/>
            </a:pPr>
            <a:fld id="{F62C8158-6D10-49E8-85E2-4B0806B30574}" type="slidenum">
              <a:rPr lang="en-US" altLang="zh-CN" sz="1800"/>
              <a:pPr algn="l">
                <a:buFontTx/>
                <a:buChar char="•"/>
              </a:pPr>
              <a:t>9</a:t>
            </a:fld>
            <a:endParaRPr lang="en-US" altLang="zh-CN" sz="18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F1F5-17F1-46F8-9392-90E6ECD2F47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7463-3A04-4931-916E-6F957B486CC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0539-80B0-4B99-B204-D522EE47B26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B9F2-9C28-40CB-B044-894792E331E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01A4-F027-4E78-B343-135BD5045C9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6AC5-47AE-42FE-8D18-0D1CD0FADE9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B818-1C2E-452D-80CA-0D0E65348F5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A2D2-E602-4D30-936A-312B3512053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E925-A734-4E47-81E8-D4C63B3CE97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C6A1-13C6-4B27-B432-F78AFC587C0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85B8-E678-44CE-95F4-CF0F0D10450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74818622-3DFB-4D76-BC96-BB0C18F1EF9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1905" y="-635"/>
            <a:ext cx="9144000" cy="6858635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17850" y="2776220"/>
            <a:ext cx="579120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如何发现技术问题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449262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205137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初中劳动</a:t>
            </a:r>
            <a:r>
              <a:rPr lang="zh-CN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455681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北京市第八十中学   何 斌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4520" y="441325"/>
            <a:ext cx="4236085" cy="4236085"/>
          </a:xfrm>
          <a:prstGeom prst="rect">
            <a:avLst/>
          </a:prstGeom>
        </p:spPr>
      </p:pic>
      <p:pic>
        <p:nvPicPr>
          <p:cNvPr id="15369" name="Picture 9" descr="T28X4kXfxMXXXXXXXX_!!694823158"/>
          <p:cNvPicPr>
            <a:picLocks noChangeAspect="1" noChangeArrowheads="1"/>
          </p:cNvPicPr>
          <p:nvPr/>
        </p:nvPicPr>
        <p:blipFill>
          <a:blip r:embed="rId4" cstate="print"/>
          <a:srcRect l="11929" t="49443" r="10883" b="2829"/>
          <a:stretch>
            <a:fillRect/>
          </a:stretch>
        </p:blipFill>
        <p:spPr bwMode="auto">
          <a:xfrm>
            <a:off x="3008313" y="781050"/>
            <a:ext cx="476408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743200" y="4768850"/>
            <a:ext cx="6221413" cy="142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eaLnBrk="0" hangingPunct="0"/>
            <a:r>
              <a:rPr lang="zh-CN" altLang="en-US" sz="2800" b="1">
                <a:latin typeface="Arial Rounded MT Bold" pitchFamily="34" charset="0"/>
              </a:rPr>
              <a:t>提出的问题是</a:t>
            </a:r>
            <a:r>
              <a:rPr lang="en-US" altLang="zh-CN" sz="2800" b="1">
                <a:latin typeface="Arial Rounded MT Bold" pitchFamily="34" charset="0"/>
              </a:rPr>
              <a:t>“</a:t>
            </a:r>
            <a:r>
              <a:rPr lang="zh-CN" altLang="en-US" sz="2800" b="1">
                <a:latin typeface="Arial Rounded MT Bold" pitchFamily="34" charset="0"/>
              </a:rPr>
              <a:t>能否发明一种</a:t>
            </a:r>
          </a:p>
          <a:p>
            <a:pPr eaLnBrk="0" hangingPunct="0"/>
            <a:r>
              <a:rPr lang="zh-CN" altLang="en-US" sz="2800" b="1">
                <a:latin typeface="Arial Rounded MT Bold" pitchFamily="34" charset="0"/>
              </a:rPr>
              <a:t>集中方便演示多种力学实验的装置？</a:t>
            </a:r>
            <a:r>
              <a:rPr lang="en-US" altLang="zh-CN" sz="2800" b="1">
                <a:latin typeface="Arial Rounded MT Bold" pitchFamily="34" charset="0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24735" y="5979160"/>
            <a:ext cx="4025900" cy="5219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通过试验发现技术问题</a:t>
            </a:r>
          </a:p>
        </p:txBody>
      </p:sp>
      <p:sp>
        <p:nvSpPr>
          <p:cNvPr id="10245" name="标题 8"/>
          <p:cNvSpPr>
            <a:spLocks noGrp="1" noChangeArrowheads="1"/>
          </p:cNvSpPr>
          <p:nvPr/>
        </p:nvSpPr>
        <p:spPr bwMode="auto">
          <a:xfrm>
            <a:off x="558800" y="1431925"/>
            <a:ext cx="996950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4"/>
          <p:cNvSpPr txBox="1">
            <a:spLocks noChangeArrowheads="1"/>
          </p:cNvSpPr>
          <p:nvPr/>
        </p:nvSpPr>
        <p:spPr bwMode="auto">
          <a:xfrm>
            <a:off x="4727575" y="6165850"/>
            <a:ext cx="12112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反向折叠伞</a:t>
            </a:r>
          </a:p>
        </p:txBody>
      </p:sp>
      <p:pic>
        <p:nvPicPr>
          <p:cNvPr id="11267" name="Picture 14" descr="http://upload.qianlong.com/2015/1204/1449194010735.jpg"/>
          <p:cNvPicPr>
            <a:picLocks noChangeAspect="1" noChangeArrowheads="1"/>
          </p:cNvPicPr>
          <p:nvPr/>
        </p:nvPicPr>
        <p:blipFill>
          <a:blip r:embed="rId3" cstate="print"/>
          <a:srcRect b="-372"/>
          <a:stretch>
            <a:fillRect/>
          </a:stretch>
        </p:blipFill>
        <p:spPr bwMode="auto">
          <a:xfrm>
            <a:off x="1184275" y="1484313"/>
            <a:ext cx="18716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184275" y="3090863"/>
            <a:ext cx="20304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桐油布面，木竹骨架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200400" y="1482725"/>
            <a:ext cx="2738438" cy="2017713"/>
            <a:chOff x="5041" y="2335"/>
            <a:chExt cx="4312" cy="3177"/>
          </a:xfrm>
        </p:grpSpPr>
        <p:pic>
          <p:nvPicPr>
            <p:cNvPr id="11289" name="Picture 4" descr="https://timgsa.baidu.com/timg?image&amp;quality=80&amp;size=b9999_10000&amp;sec=1536288460862&amp;di=51d2d3d9279e7a283972be474fa027b9&amp;imgtype=0&amp;src=http%3A%2F%2Fcdimg.good.cc%2Fimages%2FUploadImage%2F0%2F516%2F51698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0" y="2335"/>
              <a:ext cx="3062" cy="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Box 9"/>
            <p:cNvSpPr txBox="1">
              <a:spLocks noChangeArrowheads="1"/>
            </p:cNvSpPr>
            <p:nvPr/>
          </p:nvSpPr>
          <p:spPr bwMode="auto">
            <a:xfrm>
              <a:off x="6152" y="4980"/>
              <a:ext cx="3200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600"/>
                <a:t>尼龙布面，金属骨架</a:t>
              </a: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5041" y="3585"/>
              <a:ext cx="1247" cy="2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91144" name="TextBox 11"/>
          <p:cNvSpPr txBox="1">
            <a:spLocks noChangeArrowheads="1"/>
          </p:cNvSpPr>
          <p:nvPr/>
        </p:nvSpPr>
        <p:spPr bwMode="auto">
          <a:xfrm>
            <a:off x="3273425" y="1844675"/>
            <a:ext cx="8699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不牢固</a:t>
            </a:r>
          </a:p>
        </p:txBody>
      </p:sp>
      <p:sp>
        <p:nvSpPr>
          <p:cNvPr id="91147" name="TextBox 14"/>
          <p:cNvSpPr txBox="1">
            <a:spLocks noChangeArrowheads="1"/>
          </p:cNvSpPr>
          <p:nvPr/>
        </p:nvSpPr>
        <p:spPr bwMode="auto">
          <a:xfrm>
            <a:off x="5795963" y="1628775"/>
            <a:ext cx="10969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造型和</a:t>
            </a:r>
          </a:p>
          <a:p>
            <a:r>
              <a:rPr lang="zh-CN" altLang="en-US"/>
              <a:t>颜色单一</a:t>
            </a: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7091363" y="3429000"/>
            <a:ext cx="1800225" cy="2592388"/>
            <a:chOff x="11168" y="5400"/>
            <a:chExt cx="2834" cy="4083"/>
          </a:xfrm>
        </p:grpSpPr>
        <p:pic>
          <p:nvPicPr>
            <p:cNvPr id="11287" name="Picture 6" descr="https://timgsa.baidu.com/timg?image&amp;quality=80&amp;size=b9999_10000&amp;sec=1536288678942&amp;di=fe15d14aa416094862f8e8a54d87884b&amp;imgtype=0&amp;src=http%3A%2F%2Fimg002.hc360.cn%2Fhb%2FMTQ3NjAxMDcxODk1NC0xNTExMDk4MzI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68" y="6875"/>
              <a:ext cx="2835" cy="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右箭头 16"/>
            <p:cNvSpPr/>
            <p:nvPr/>
          </p:nvSpPr>
          <p:spPr>
            <a:xfrm rot="5400000">
              <a:off x="12017" y="5908"/>
              <a:ext cx="1248" cy="2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91150" name="TextBox 17"/>
          <p:cNvSpPr txBox="1">
            <a:spLocks noChangeArrowheads="1"/>
          </p:cNvSpPr>
          <p:nvPr/>
        </p:nvSpPr>
        <p:spPr bwMode="auto">
          <a:xfrm>
            <a:off x="8172450" y="3502025"/>
            <a:ext cx="9715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收起来占地</a:t>
            </a:r>
          </a:p>
        </p:txBody>
      </p:sp>
      <p:sp>
        <p:nvSpPr>
          <p:cNvPr id="91151" name="TextBox 18"/>
          <p:cNvSpPr txBox="1">
            <a:spLocks noChangeArrowheads="1"/>
          </p:cNvSpPr>
          <p:nvPr/>
        </p:nvSpPr>
        <p:spPr bwMode="auto">
          <a:xfrm>
            <a:off x="7380288" y="6165850"/>
            <a:ext cx="10048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三节折叠</a:t>
            </a: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1008063" y="4148138"/>
            <a:ext cx="3059112" cy="2160587"/>
            <a:chOff x="1588" y="6532"/>
            <a:chExt cx="4816" cy="3402"/>
          </a:xfrm>
        </p:grpSpPr>
        <p:sp>
          <p:nvSpPr>
            <p:cNvPr id="23" name="右箭头 22"/>
            <p:cNvSpPr/>
            <p:nvPr/>
          </p:nvSpPr>
          <p:spPr>
            <a:xfrm flipH="1">
              <a:off x="5154" y="8317"/>
              <a:ext cx="1247" cy="2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pic>
          <p:nvPicPr>
            <p:cNvPr id="11286" name="图片 21" descr="电动全自动伞.gif"/>
            <p:cNvPicPr>
              <a:picLocks noChangeAspect="1" noChangeArrowheads="1"/>
            </p:cNvPicPr>
            <p:nvPr/>
          </p:nvPicPr>
          <p:blipFill>
            <a:blip r:embed="rId6" cstate="print"/>
            <a:srcRect l="47827"/>
            <a:stretch>
              <a:fillRect/>
            </a:stretch>
          </p:blipFill>
          <p:spPr bwMode="auto">
            <a:xfrm>
              <a:off x="1588" y="6532"/>
              <a:ext cx="3505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157" name="TextBox 24"/>
          <p:cNvSpPr txBox="1">
            <a:spLocks noChangeArrowheads="1"/>
          </p:cNvSpPr>
          <p:nvPr/>
        </p:nvSpPr>
        <p:spPr bwMode="auto">
          <a:xfrm>
            <a:off x="3273425" y="46751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/>
              <a:t>不方便收</a:t>
            </a: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4214813" y="4676775"/>
            <a:ext cx="2863850" cy="1416050"/>
            <a:chOff x="6516" y="7250"/>
            <a:chExt cx="4511" cy="2232"/>
          </a:xfrm>
        </p:grpSpPr>
        <p:pic>
          <p:nvPicPr>
            <p:cNvPr id="11283" name="图片 20" descr="反向撑开的伞0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" y="7250"/>
              <a:ext cx="3534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右箭头 25"/>
            <p:cNvSpPr/>
            <p:nvPr/>
          </p:nvSpPr>
          <p:spPr>
            <a:xfrm flipH="1">
              <a:off x="10112" y="8123"/>
              <a:ext cx="915" cy="2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6" name="组合 3"/>
          <p:cNvGrpSpPr/>
          <p:nvPr/>
        </p:nvGrpSpPr>
        <p:grpSpPr bwMode="auto">
          <a:xfrm>
            <a:off x="6011863" y="1392238"/>
            <a:ext cx="2846387" cy="1846262"/>
            <a:chOff x="9467" y="2193"/>
            <a:chExt cx="4483" cy="2908"/>
          </a:xfrm>
        </p:grpSpPr>
        <p:sp>
          <p:nvSpPr>
            <p:cNvPr id="14" name="右箭头 13"/>
            <p:cNvSpPr/>
            <p:nvPr/>
          </p:nvSpPr>
          <p:spPr>
            <a:xfrm>
              <a:off x="9467" y="3586"/>
              <a:ext cx="1248" cy="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pic>
          <p:nvPicPr>
            <p:cNvPr id="11282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68" y="2193"/>
              <a:ext cx="3183" cy="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161" name="TextBox 26"/>
          <p:cNvSpPr txBox="1">
            <a:spLocks noChangeArrowheads="1"/>
          </p:cNvSpPr>
          <p:nvPr/>
        </p:nvSpPr>
        <p:spPr bwMode="auto">
          <a:xfrm>
            <a:off x="6445250" y="4235450"/>
            <a:ext cx="646113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车里收伞进水</a:t>
            </a:r>
          </a:p>
        </p:txBody>
      </p:sp>
      <p:sp>
        <p:nvSpPr>
          <p:cNvPr id="11280" name="标题 8"/>
          <p:cNvSpPr>
            <a:spLocks noGrp="1" noChangeArrowheads="1"/>
          </p:cNvSpPr>
          <p:nvPr/>
        </p:nvSpPr>
        <p:spPr bwMode="auto">
          <a:xfrm>
            <a:off x="127000" y="1431925"/>
            <a:ext cx="998538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4" grpId="0"/>
      <p:bldP spid="91147" grpId="0"/>
      <p:bldP spid="91150" grpId="0"/>
      <p:bldP spid="91151" grpId="0"/>
      <p:bldP spid="91157" grpId="0"/>
      <p:bldP spid="91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51117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伞的附加功能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89475" y="1052513"/>
            <a:ext cx="32670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基本功能</a:t>
            </a:r>
            <a:r>
              <a:rPr lang="zh-CN" altLang="en-US" sz="2400">
                <a:latin typeface="Times New Roman" panose="02020603050405020304" pitchFamily="18" charset="0"/>
              </a:rPr>
              <a:t>：挡雨遮阳</a:t>
            </a:r>
          </a:p>
        </p:txBody>
      </p:sp>
      <p:sp>
        <p:nvSpPr>
          <p:cNvPr id="305158" name="AutoShape 6"/>
          <p:cNvSpPr>
            <a:spLocks noChangeArrowheads="1"/>
          </p:cNvSpPr>
          <p:nvPr/>
        </p:nvSpPr>
        <p:spPr bwMode="auto">
          <a:xfrm flipV="1">
            <a:off x="3479800" y="1700213"/>
            <a:ext cx="508000" cy="544512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224338" y="1816100"/>
            <a:ext cx="36607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助晚间行走的“照明伞”</a:t>
            </a:r>
          </a:p>
        </p:txBody>
      </p:sp>
      <p:sp>
        <p:nvSpPr>
          <p:cNvPr id="305160" name="AutoShape 8"/>
          <p:cNvSpPr>
            <a:spLocks noChangeArrowheads="1"/>
          </p:cNvSpPr>
          <p:nvPr/>
        </p:nvSpPr>
        <p:spPr bwMode="auto">
          <a:xfrm flipV="1">
            <a:off x="3479800" y="2386013"/>
            <a:ext cx="508000" cy="544512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4227513" y="2717800"/>
            <a:ext cx="48085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克服途中寂寞的“音乐伞”</a:t>
            </a:r>
          </a:p>
        </p:txBody>
      </p:sp>
      <p:sp>
        <p:nvSpPr>
          <p:cNvPr id="305162" name="AutoShape 10"/>
          <p:cNvSpPr>
            <a:spLocks noChangeArrowheads="1"/>
          </p:cNvSpPr>
          <p:nvPr/>
        </p:nvSpPr>
        <p:spPr bwMode="auto">
          <a:xfrm flipV="1">
            <a:off x="3479800" y="3148013"/>
            <a:ext cx="508000" cy="544512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4232275" y="3479800"/>
            <a:ext cx="4876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方便老人使用的“手杖伞”</a:t>
            </a:r>
          </a:p>
        </p:txBody>
      </p:sp>
      <p:sp>
        <p:nvSpPr>
          <p:cNvPr id="305164" name="AutoShape 12"/>
          <p:cNvSpPr>
            <a:spLocks noChangeArrowheads="1"/>
          </p:cNvSpPr>
          <p:nvPr/>
        </p:nvSpPr>
        <p:spPr bwMode="auto">
          <a:xfrm flipV="1">
            <a:off x="3556000" y="3933825"/>
            <a:ext cx="508000" cy="542925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4284663" y="4048125"/>
            <a:ext cx="4191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方便残疾人使用的“折凳伞”</a:t>
            </a:r>
          </a:p>
        </p:txBody>
      </p:sp>
      <p:sp>
        <p:nvSpPr>
          <p:cNvPr id="17" name="右箭头 16"/>
          <p:cNvSpPr/>
          <p:nvPr/>
        </p:nvSpPr>
        <p:spPr>
          <a:xfrm>
            <a:off x="3924300" y="1268413"/>
            <a:ext cx="7921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V="1">
            <a:off x="3551238" y="4657725"/>
            <a:ext cx="508000" cy="542925"/>
          </a:xfrm>
          <a:custGeom>
            <a:avLst/>
            <a:gdLst>
              <a:gd name="T0" fmla="*/ 21600 w 21600"/>
              <a:gd name="T1" fmla="*/ 6079 h 21600"/>
              <a:gd name="T2" fmla="*/ 17999 w 21600"/>
              <a:gd name="T3" fmla="*/ 0 h 21600"/>
              <a:gd name="T4" fmla="*/ 17999 w 21600"/>
              <a:gd name="T5" fmla="*/ 4761 h 21600"/>
              <a:gd name="T6" fmla="*/ 12427 w 21600"/>
              <a:gd name="T7" fmla="*/ 4761 h 21600"/>
              <a:gd name="T8" fmla="*/ 0 w 21600"/>
              <a:gd name="T9" fmla="*/ 12158 h 21600"/>
              <a:gd name="T10" fmla="*/ 0 w 21600"/>
              <a:gd name="T11" fmla="*/ 21600 h 21600"/>
              <a:gd name="T12" fmla="*/ 2694 w 21600"/>
              <a:gd name="T13" fmla="*/ 21600 h 21600"/>
              <a:gd name="T14" fmla="*/ 2694 w 21600"/>
              <a:gd name="T15" fmla="*/ 12158 h 21600"/>
              <a:gd name="T16" fmla="*/ 12427 w 21600"/>
              <a:gd name="T17" fmla="*/ 7397 h 21600"/>
              <a:gd name="T18" fmla="*/ 17999 w 21600"/>
              <a:gd name="T19" fmla="*/ 7397 h 21600"/>
              <a:gd name="T20" fmla="*/ 17999 w 21600"/>
              <a:gd name="T21" fmla="*/ 12158 h 21600"/>
              <a:gd name="T22" fmla="*/ 21600 w 21600"/>
              <a:gd name="T23" fmla="*/ 6079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7999" y="0"/>
                </a:lnTo>
                <a:lnTo>
                  <a:pt x="17999" y="4761"/>
                </a:lnTo>
                <a:lnTo>
                  <a:pt x="12427" y="4761"/>
                </a:lnTo>
                <a:cubicBezTo>
                  <a:pt x="5564" y="4761"/>
                  <a:pt x="0" y="8073"/>
                  <a:pt x="0" y="12158"/>
                </a:cubicBezTo>
                <a:lnTo>
                  <a:pt x="0" y="21600"/>
                </a:lnTo>
                <a:lnTo>
                  <a:pt x="2694" y="21600"/>
                </a:lnTo>
                <a:lnTo>
                  <a:pt x="2694" y="12158"/>
                </a:lnTo>
                <a:cubicBezTo>
                  <a:pt x="2694" y="9529"/>
                  <a:pt x="7052" y="7397"/>
                  <a:pt x="12427" y="7397"/>
                </a:cubicBezTo>
                <a:lnTo>
                  <a:pt x="17999" y="7397"/>
                </a:lnTo>
                <a:lnTo>
                  <a:pt x="1799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284663" y="4772025"/>
            <a:ext cx="44434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儿童游戏的“带水枪的伞”</a:t>
            </a:r>
          </a:p>
        </p:txBody>
      </p:sp>
      <p:pic>
        <p:nvPicPr>
          <p:cNvPr id="12303" name="Picture 8" descr="https://timgsa.baidu.com/timg?image&amp;quality=80&amp;size=b9999_10000&amp;sec=1536288588047&amp;di=a86413e5640594d266bd1525218c608a&amp;imgtype=0&amp;src=http%3A%2F%2Fimage5.suning.cn%2Fuimg%2Fb2c%2Fnewcatentries%2F0070181992-000000010128622750_5_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47825"/>
            <a:ext cx="14414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4" descr="https://timgsa.baidu.com/timg?image&amp;quality=80&amp;size=b9999_10000&amp;sec=1536289481330&amp;di=a907800a599b5401f5fa1da2a1b0c82e&amp;imgtype=jpg&amp;src=http%3A%2F%2Fimg3.imgtn.bdimg.com%2Fit%2Fu%3D3688754598%2C19213690%26fm%3D214%26gp%3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59075"/>
            <a:ext cx="1441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6" descr="https://timgsa.baidu.com/timg?image&amp;quality=80&amp;size=b9999_10000&amp;sec=1536289238356&amp;di=2be2d3f1b36e552db9d313ff1e7fa1a6&amp;imgtype=0&amp;src=http%3A%2F%2F5b0988e595225.cdn.sohucs.com%2Fq_70%2Cc_zoom%2Cw_640%2Fimages%2F20180811%2F3a12a4f937b14e039b89bf6e52520af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211763"/>
            <a:ext cx="144145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 descr="http://huabot.com/uploads/3E2C1342B707EF96A7C2F19BC17FCB7140A911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31286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4" descr="http://huabot.com/uploads/4C3748616D4AC84518F90596E7E5F8039C22F2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976688"/>
            <a:ext cx="14414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图片 26" descr="雨伞握把的新设计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0"/>
            <a:ext cx="18367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图片 27" descr="反向撑开的伞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0"/>
            <a:ext cx="1489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图片 25" descr="安全雨伞锁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4325" y="0"/>
            <a:ext cx="12287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标题 8"/>
          <p:cNvSpPr>
            <a:spLocks noGrp="1" noChangeArrowheads="1"/>
          </p:cNvSpPr>
          <p:nvPr/>
        </p:nvSpPr>
        <p:spPr bwMode="auto">
          <a:xfrm>
            <a:off x="1778000" y="1431925"/>
            <a:ext cx="996950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29304" y="5979160"/>
            <a:ext cx="5126990" cy="52196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通过缺点列举法发现技术问题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8" grpId="0" animBg="1"/>
      <p:bldP spid="305159" grpId="0"/>
      <p:bldP spid="305160" grpId="0" animBg="1"/>
      <p:bldP spid="305161" grpId="0"/>
      <p:bldP spid="305162" grpId="0" animBg="1"/>
      <p:bldP spid="305163" grpId="0"/>
      <p:bldP spid="305164" grpId="0" animBg="1"/>
      <p:bldP spid="305165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24735" y="5979160"/>
            <a:ext cx="4054475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通过查新发现技术问题</a:t>
            </a:r>
          </a:p>
        </p:txBody>
      </p:sp>
      <p:sp>
        <p:nvSpPr>
          <p:cNvPr id="10245" name="标题 8"/>
          <p:cNvSpPr>
            <a:spLocks noGrp="1" noChangeArrowheads="1"/>
          </p:cNvSpPr>
          <p:nvPr/>
        </p:nvSpPr>
        <p:spPr bwMode="auto">
          <a:xfrm>
            <a:off x="324485" y="1315085"/>
            <a:ext cx="996950" cy="399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D0D0D"/>
                </a:solidFill>
                <a:latin typeface="Calibri" panose="020F0502020204030204" pitchFamily="34" charset="0"/>
              </a:rPr>
              <a:t>如何发现技术问题</a:t>
            </a:r>
          </a:p>
        </p:txBody>
      </p:sp>
      <p:pic>
        <p:nvPicPr>
          <p:cNvPr id="2" name="图片 1" descr="[]E{AG7(F2H51)53B`F}ZYW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r="6441"/>
          <a:stretch>
            <a:fillRect/>
          </a:stretch>
        </p:blipFill>
        <p:spPr>
          <a:xfrm>
            <a:off x="1525905" y="795655"/>
            <a:ext cx="7379335" cy="461581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课下练习</a:t>
            </a:r>
          </a:p>
        </p:txBody>
      </p:sp>
      <p:sp>
        <p:nvSpPr>
          <p:cNvPr id="26627" name="内容占位符 2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88300" cy="4419600"/>
          </a:xfrm>
        </p:spPr>
        <p:txBody>
          <a:bodyPr/>
          <a:lstStyle/>
          <a:p>
            <a:pPr eaLnBrk="1" hangingPunct="1"/>
            <a:r>
              <a:rPr lang="zh-CN" altLang="en-US" smtClean="0"/>
              <a:t>运用老师所讲的</a:t>
            </a:r>
            <a:r>
              <a:rPr lang="en-US" altLang="zh-CN" smtClean="0"/>
              <a:t>7</a:t>
            </a:r>
            <a:r>
              <a:rPr lang="zh-CN" altLang="en-US" smtClean="0"/>
              <a:t>条发现技术问题的途径和方法来找到几个自己发现的技术问题，并把他们记录下来。利用佰腾网</a:t>
            </a:r>
            <a:r>
              <a:rPr lang="en-US" altLang="zh-CN" smtClean="0"/>
              <a:t>\</a:t>
            </a:r>
            <a:r>
              <a:rPr lang="zh-CN" altLang="en-US" smtClean="0"/>
              <a:t>国家知识产权局网站查找相关发明专利，看看是否已经有人解决，打开网页下载进行阅读学习，也可以进行班级分享。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发现问题的重要性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835" y="167322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itchFamily="18" charset="0"/>
                <a:ea typeface="楷体_GB2312" pitchFamily="49" charset="-122"/>
                <a:sym typeface="+mn-ea"/>
              </a:rPr>
              <a:t>设计是一个“问题的求解”的过程</a:t>
            </a:r>
            <a:endParaRPr lang="zh-CN" alt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High Tower Text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itchFamily="18" charset="0"/>
                <a:ea typeface="楷体_GB2312" pitchFamily="49" charset="-122"/>
                <a:sym typeface="+mn-ea"/>
              </a:rPr>
              <a:t>发现问题→进行设计→解决问题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itchFamily="18" charset="0"/>
                <a:ea typeface="楷体_GB2312" pitchFamily="49" charset="-122"/>
                <a:sym typeface="+mn-ea"/>
              </a:rPr>
              <a:t>爱因斯坦曾经说过：“提出一个问题比解决一个问题更重要”。这说明了发现与提出问题在科学研究中的重要性。 </a:t>
            </a:r>
            <a:endParaRPr lang="zh-CN" altLang="en-US" b="0" dirty="0">
              <a:effectLst>
                <a:outerShdw blurRad="38100" dist="38100" dir="2700000" algn="tl">
                  <a:srgbClr val="000000"/>
                </a:outerShdw>
              </a:effectLst>
              <a:latin typeface="High Tower Text" pitchFamily="18" charset="0"/>
              <a:ea typeface="楷体_GB2312" pitchFamily="49" charset="-122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6797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5400" smtClean="0"/>
              <a:t>问题的类型</a:t>
            </a:r>
          </a:p>
        </p:txBody>
      </p:sp>
      <p:sp>
        <p:nvSpPr>
          <p:cNvPr id="3075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 anchor="ctr"/>
          <a:lstStyle/>
          <a:p>
            <a:pPr>
              <a:lnSpc>
                <a:spcPts val="1200"/>
              </a:lnSpc>
              <a:buFont typeface="Arial" panose="020B0604020202020204" pitchFamily="34" charset="0"/>
              <a:buNone/>
            </a:pPr>
            <a:fld id="{6B11E655-6AA5-4C54-BAF9-61BD0D2796DD}" type="datetime1">
              <a:rPr lang="zh-CN" altLang="en-US" sz="1000">
                <a:solidFill>
                  <a:schemeClr val="bg1"/>
                </a:solidFill>
              </a:rPr>
              <a:pPr>
                <a:lnSpc>
                  <a:spcPts val="1200"/>
                </a:lnSpc>
                <a:buFont typeface="Arial" panose="020B0604020202020204" pitchFamily="34" charset="0"/>
                <a:buNone/>
              </a:pPr>
              <a:t>2020/3/23</a:t>
            </a:fld>
            <a:endParaRPr lang="en-US" altLang="zh-CN" sz="1800"/>
          </a:p>
        </p:txBody>
      </p:sp>
      <p:sp>
        <p:nvSpPr>
          <p:cNvPr id="2" name="矩形 1"/>
          <p:cNvSpPr/>
          <p:nvPr/>
        </p:nvSpPr>
        <p:spPr>
          <a:xfrm>
            <a:off x="714375" y="2286000"/>
            <a:ext cx="164306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/>
              <a:t>社会问题</a:t>
            </a:r>
          </a:p>
        </p:txBody>
      </p:sp>
      <p:sp>
        <p:nvSpPr>
          <p:cNvPr id="3" name="矩形 2"/>
          <p:cNvSpPr/>
          <p:nvPr/>
        </p:nvSpPr>
        <p:spPr>
          <a:xfrm>
            <a:off x="714375" y="3429000"/>
            <a:ext cx="164306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/>
              <a:t>科学问题</a:t>
            </a:r>
          </a:p>
        </p:txBody>
      </p:sp>
      <p:sp>
        <p:nvSpPr>
          <p:cNvPr id="5" name="矩形 4"/>
          <p:cNvSpPr/>
          <p:nvPr/>
        </p:nvSpPr>
        <p:spPr>
          <a:xfrm>
            <a:off x="714375" y="4714875"/>
            <a:ext cx="164306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/>
              <a:t>技术问题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3214688" y="1571625"/>
            <a:ext cx="3756025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①如何应对老龄化社会的到来？</a:t>
            </a:r>
          </a:p>
        </p:txBody>
      </p:sp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3214688" y="2314575"/>
            <a:ext cx="3246437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②地震的诱发原因是什么？</a:t>
            </a:r>
          </a:p>
        </p:txBody>
      </p:sp>
      <p:sp>
        <p:nvSpPr>
          <p:cNvPr id="3081" name="TextBox 6"/>
          <p:cNvSpPr txBox="1">
            <a:spLocks noChangeArrowheads="1"/>
          </p:cNvSpPr>
          <p:nvPr/>
        </p:nvSpPr>
        <p:spPr bwMode="auto">
          <a:xfrm>
            <a:off x="3214688" y="3071813"/>
            <a:ext cx="4778375" cy="398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③如何有效解决看病难和看病贵的问题？</a:t>
            </a:r>
          </a:p>
        </p:txBody>
      </p:sp>
      <p:sp>
        <p:nvSpPr>
          <p:cNvPr id="3082" name="TextBox 7"/>
          <p:cNvSpPr txBox="1">
            <a:spLocks noChangeArrowheads="1"/>
          </p:cNvSpPr>
          <p:nvPr/>
        </p:nvSpPr>
        <p:spPr bwMode="auto">
          <a:xfrm>
            <a:off x="3214688" y="4029075"/>
            <a:ext cx="4778375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④如何才能防止人们随意停放共享单车？</a:t>
            </a:r>
          </a:p>
        </p:txBody>
      </p:sp>
      <p:sp>
        <p:nvSpPr>
          <p:cNvPr id="3083" name="TextBox 8"/>
          <p:cNvSpPr txBox="1">
            <a:spLocks noChangeArrowheads="1"/>
          </p:cNvSpPr>
          <p:nvPr/>
        </p:nvSpPr>
        <p:spPr bwMode="auto">
          <a:xfrm>
            <a:off x="3214688" y="4772025"/>
            <a:ext cx="4267200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⑤不用农药如何防治水果的病虫害？</a:t>
            </a:r>
          </a:p>
        </p:txBody>
      </p:sp>
      <p:sp>
        <p:nvSpPr>
          <p:cNvPr id="3084" name="TextBox 9"/>
          <p:cNvSpPr txBox="1">
            <a:spLocks noChangeArrowheads="1"/>
          </p:cNvSpPr>
          <p:nvPr/>
        </p:nvSpPr>
        <p:spPr bwMode="auto">
          <a:xfrm>
            <a:off x="3214688" y="5529263"/>
            <a:ext cx="503237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⑥教室的桌椅如何设计才能既让不同身高的</a:t>
            </a:r>
            <a:endParaRPr lang="en-US" altLang="zh-CN" sz="2000" b="1"/>
          </a:p>
          <a:p>
            <a:r>
              <a:rPr lang="zh-CN" altLang="en-US" sz="2000" b="1"/>
              <a:t>同学都能感到舒适又不会影响教室的美观？</a:t>
            </a:r>
          </a:p>
        </p:txBody>
      </p:sp>
      <p:cxnSp>
        <p:nvCxnSpPr>
          <p:cNvPr id="6" name="直接箭头连接符 5"/>
          <p:cNvCxnSpPr>
            <a:stCxn id="3079" idx="1"/>
            <a:endCxn id="2" idx="3"/>
          </p:cNvCxnSpPr>
          <p:nvPr/>
        </p:nvCxnSpPr>
        <p:spPr>
          <a:xfrm flipH="1">
            <a:off x="2357438" y="1771650"/>
            <a:ext cx="857250" cy="83661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3080" idx="1"/>
            <a:endCxn id="3" idx="3"/>
          </p:cNvCxnSpPr>
          <p:nvPr/>
        </p:nvCxnSpPr>
        <p:spPr>
          <a:xfrm flipH="1">
            <a:off x="2357438" y="2514600"/>
            <a:ext cx="857250" cy="12366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3081" idx="1"/>
            <a:endCxn id="3" idx="3"/>
          </p:cNvCxnSpPr>
          <p:nvPr/>
        </p:nvCxnSpPr>
        <p:spPr>
          <a:xfrm flipH="1" flipV="1">
            <a:off x="2411413" y="2636838"/>
            <a:ext cx="803275" cy="6350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91285" y="6308725"/>
            <a:ext cx="622808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当然，有些社会问题可以技术方法解决</a:t>
            </a:r>
          </a:p>
        </p:txBody>
      </p:sp>
      <p:cxnSp>
        <p:nvCxnSpPr>
          <p:cNvPr id="10" name="直接箭头连接符 9"/>
          <p:cNvCxnSpPr>
            <a:stCxn id="3082" idx="1"/>
            <a:endCxn id="3" idx="3"/>
          </p:cNvCxnSpPr>
          <p:nvPr/>
        </p:nvCxnSpPr>
        <p:spPr>
          <a:xfrm flipH="1" flipV="1">
            <a:off x="2411413" y="2636838"/>
            <a:ext cx="803275" cy="159226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3083" idx="1"/>
            <a:endCxn id="5" idx="3"/>
          </p:cNvCxnSpPr>
          <p:nvPr/>
        </p:nvCxnSpPr>
        <p:spPr>
          <a:xfrm flipH="1">
            <a:off x="2357438" y="4972050"/>
            <a:ext cx="857250" cy="65088"/>
          </a:xfrm>
          <a:prstGeom prst="straightConnector1">
            <a:avLst/>
          </a:prstGeom>
          <a:ln w="44450" cmpd="sng">
            <a:solidFill>
              <a:schemeClr val="tx1">
                <a:alpha val="9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084" idx="1"/>
            <a:endCxn id="5" idx="3"/>
          </p:cNvCxnSpPr>
          <p:nvPr/>
        </p:nvCxnSpPr>
        <p:spPr>
          <a:xfrm flipH="1" flipV="1">
            <a:off x="2411413" y="5084763"/>
            <a:ext cx="803275" cy="79851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grpSp>
        <p:nvGrpSpPr>
          <p:cNvPr id="4099" name="组合 8"/>
          <p:cNvGrpSpPr/>
          <p:nvPr/>
        </p:nvGrpSpPr>
        <p:grpSpPr bwMode="auto">
          <a:xfrm>
            <a:off x="323850" y="2051050"/>
            <a:ext cx="962025" cy="2859088"/>
            <a:chOff x="792092" y="853547"/>
            <a:chExt cx="1153299" cy="741176"/>
          </a:xfrm>
        </p:grpSpPr>
        <p:sp>
          <p:nvSpPr>
            <p:cNvPr id="10" name="圆角矩形 9"/>
            <p:cNvSpPr/>
            <p:nvPr/>
          </p:nvSpPr>
          <p:spPr>
            <a:xfrm>
              <a:off x="792092" y="853547"/>
              <a:ext cx="1153299" cy="7411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圆角矩形 4"/>
            <p:cNvSpPr/>
            <p:nvPr/>
          </p:nvSpPr>
          <p:spPr>
            <a:xfrm>
              <a:off x="813027" y="875359"/>
              <a:ext cx="1111430" cy="697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技术问题的来源</a:t>
              </a:r>
            </a:p>
          </p:txBody>
        </p:sp>
      </p:grpSp>
      <p:grpSp>
        <p:nvGrpSpPr>
          <p:cNvPr id="3" name="组合 14"/>
          <p:cNvGrpSpPr/>
          <p:nvPr/>
        </p:nvGrpSpPr>
        <p:grpSpPr bwMode="auto">
          <a:xfrm>
            <a:off x="1814513" y="2906713"/>
            <a:ext cx="2755900" cy="1524000"/>
            <a:chOff x="792092" y="853547"/>
            <a:chExt cx="1153299" cy="719468"/>
          </a:xfrm>
        </p:grpSpPr>
        <p:sp>
          <p:nvSpPr>
            <p:cNvPr id="16" name="圆角矩形 15"/>
            <p:cNvSpPr/>
            <p:nvPr/>
          </p:nvSpPr>
          <p:spPr>
            <a:xfrm>
              <a:off x="792092" y="853547"/>
              <a:ext cx="1153299" cy="6789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圆角矩形 4"/>
            <p:cNvSpPr/>
            <p:nvPr/>
          </p:nvSpPr>
          <p:spPr>
            <a:xfrm>
              <a:off x="814015" y="875281"/>
              <a:ext cx="1109452" cy="697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别人给出的问题</a:t>
              </a:r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1811338" y="4910138"/>
            <a:ext cx="2987675" cy="1624012"/>
            <a:chOff x="792092" y="853547"/>
            <a:chExt cx="1174878" cy="911022"/>
          </a:xfrm>
        </p:grpSpPr>
        <p:sp>
          <p:nvSpPr>
            <p:cNvPr id="19" name="圆角矩形 18"/>
            <p:cNvSpPr/>
            <p:nvPr/>
          </p:nvSpPr>
          <p:spPr>
            <a:xfrm>
              <a:off x="792092" y="853547"/>
              <a:ext cx="1153028" cy="740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圆角矩形 4"/>
            <p:cNvSpPr/>
            <p:nvPr/>
          </p:nvSpPr>
          <p:spPr>
            <a:xfrm>
              <a:off x="813941" y="874920"/>
              <a:ext cx="1153029" cy="889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自己主动发现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noProof="1">
                  <a:solidFill>
                    <a:schemeClr val="tx1"/>
                  </a:solidFill>
                </a:rPr>
                <a:t>的问题</a:t>
              </a:r>
            </a:p>
          </p:txBody>
        </p:sp>
      </p:grpSp>
      <p:cxnSp>
        <p:nvCxnSpPr>
          <p:cNvPr id="22" name="直接连接符 21"/>
          <p:cNvCxnSpPr>
            <a:stCxn id="11" idx="3"/>
            <a:endCxn id="14" idx="1"/>
          </p:cNvCxnSpPr>
          <p:nvPr/>
        </p:nvCxnSpPr>
        <p:spPr>
          <a:xfrm flipV="1">
            <a:off x="1268413" y="1766888"/>
            <a:ext cx="604837" cy="171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3"/>
            <a:endCxn id="16" idx="1"/>
          </p:cNvCxnSpPr>
          <p:nvPr/>
        </p:nvCxnSpPr>
        <p:spPr>
          <a:xfrm>
            <a:off x="1268413" y="3481388"/>
            <a:ext cx="546100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3"/>
            <a:endCxn id="19" idx="1"/>
          </p:cNvCxnSpPr>
          <p:nvPr/>
        </p:nvCxnSpPr>
        <p:spPr>
          <a:xfrm>
            <a:off x="1285875" y="3479800"/>
            <a:ext cx="525463" cy="209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69" name="Picture 8" descr="https://ss3.bdstatic.com/70cFv8Sh_Q1YnxGkpoWK1HF6hhy/it/u=2423392886,3872937545&amp;fm=26&amp;gp=0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lum bright="12000" contrast="24000"/>
          </a:blip>
          <a:srcRect/>
          <a:stretch>
            <a:fillRect/>
          </a:stretch>
        </p:blipFill>
        <p:spPr>
          <a:xfrm>
            <a:off x="5332413" y="2728913"/>
            <a:ext cx="2824162" cy="1925637"/>
          </a:xfrm>
        </p:spPr>
      </p:pic>
      <p:pic>
        <p:nvPicPr>
          <p:cNvPr id="747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2413" y="4910138"/>
            <a:ext cx="2941637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"/>
          <p:cNvGrpSpPr/>
          <p:nvPr/>
        </p:nvGrpSpPr>
        <p:grpSpPr bwMode="auto">
          <a:xfrm>
            <a:off x="1811338" y="396875"/>
            <a:ext cx="5872162" cy="2168525"/>
            <a:chOff x="2853" y="625"/>
            <a:chExt cx="9247" cy="3414"/>
          </a:xfrm>
        </p:grpSpPr>
        <p:grpSp>
          <p:nvGrpSpPr>
            <p:cNvPr id="4108" name="组合 11"/>
            <p:cNvGrpSpPr/>
            <p:nvPr/>
          </p:nvGrpSpPr>
          <p:grpSpPr bwMode="auto">
            <a:xfrm>
              <a:off x="2852" y="1445"/>
              <a:ext cx="5087" cy="2595"/>
              <a:chOff x="792092" y="853547"/>
              <a:chExt cx="1153299" cy="71946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792319" y="853480"/>
                <a:ext cx="1153350" cy="67906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圆角矩形 4"/>
              <p:cNvSpPr/>
              <p:nvPr/>
            </p:nvSpPr>
            <p:spPr>
              <a:xfrm>
                <a:off x="813855" y="874961"/>
                <a:ext cx="1110277" cy="697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890" tIns="8890" rIns="8890" bIns="889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noProof="1">
                    <a:solidFill>
                      <a:schemeClr val="tx1"/>
                    </a:solidFill>
                  </a:rPr>
                  <a:t>人类生存必然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noProof="1">
                    <a:solidFill>
                      <a:schemeClr val="tx1"/>
                    </a:solidFill>
                  </a:rPr>
                  <a:t>遇到的问题</a:t>
                </a:r>
              </a:p>
            </p:txBody>
          </p:sp>
        </p:grpSp>
        <p:pic>
          <p:nvPicPr>
            <p:cNvPr id="4109" name="图片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30" y="625"/>
              <a:ext cx="3270" cy="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717550" y="1104900"/>
            <a:ext cx="62801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这些设计，解决了什么技术问题？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08238"/>
            <a:ext cx="40290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J:\通用技术2013\设计赏图2013\省力瓶盖.jpg"/>
          <p:cNvPicPr>
            <a:picLocks noChangeAspect="1" noChangeArrowheads="1"/>
          </p:cNvPicPr>
          <p:nvPr/>
        </p:nvPicPr>
        <p:blipFill>
          <a:blip r:embed="rId4" cstate="print"/>
          <a:srcRect b="8356"/>
          <a:stretch>
            <a:fillRect/>
          </a:stretch>
        </p:blipFill>
        <p:spPr bwMode="auto">
          <a:xfrm>
            <a:off x="5033963" y="1955800"/>
            <a:ext cx="33385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68325" y="5899150"/>
            <a:ext cx="8051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对于中学生来说，更多的是对现有产品的改良设计。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843213" y="3933825"/>
            <a:ext cx="5853112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能不能发明一种太阳能、无需人工的自动水面清污船？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pic>
        <p:nvPicPr>
          <p:cNvPr id="6147" name="Picture 4" descr="201006071548554"/>
          <p:cNvPicPr>
            <a:picLocks noChangeAspect="1" noChangeArrowheads="1"/>
          </p:cNvPicPr>
          <p:nvPr/>
        </p:nvPicPr>
        <p:blipFill>
          <a:blip r:embed="rId3" cstate="print"/>
          <a:srcRect b="-954"/>
          <a:stretch>
            <a:fillRect/>
          </a:stretch>
        </p:blipFill>
        <p:spPr bwMode="auto">
          <a:xfrm>
            <a:off x="2150745" y="650240"/>
            <a:ext cx="30956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32380" y="5504180"/>
            <a:ext cx="5419725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通过细致观察生活发现技术问题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2895" y="650240"/>
            <a:ext cx="3761105" cy="28213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786063" y="4473575"/>
            <a:ext cx="5853112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能不能发明一种高楼快速逃生的装置？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547688"/>
            <a:ext cx="266858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2532379" y="5504180"/>
            <a:ext cx="546227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通过新闻网络热点发现技术问题</a:t>
            </a:r>
          </a:p>
        </p:txBody>
      </p:sp>
      <p:sp>
        <p:nvSpPr>
          <p:cNvPr id="7173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pic>
        <p:nvPicPr>
          <p:cNvPr id="7174" name="图片 4"/>
          <p:cNvPicPr>
            <a:picLocks noChangeAspect="1" noChangeArrowheads="1"/>
          </p:cNvPicPr>
          <p:nvPr/>
        </p:nvPicPr>
        <p:blipFill>
          <a:blip r:embed="rId4" cstate="print"/>
          <a:srcRect l="11394" r="10696"/>
          <a:stretch>
            <a:fillRect/>
          </a:stretch>
        </p:blipFill>
        <p:spPr bwMode="auto">
          <a:xfrm>
            <a:off x="5578475" y="844550"/>
            <a:ext cx="30607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786063" y="4473575"/>
            <a:ext cx="5853112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能不能发明一种帮助残疾人朋友的仿生学机械手？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2380" y="5504180"/>
            <a:ext cx="545211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通过学科知识延伸发现技术问题</a:t>
            </a:r>
          </a:p>
        </p:txBody>
      </p:sp>
      <p:sp>
        <p:nvSpPr>
          <p:cNvPr id="8197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369185" y="605790"/>
            <a:ext cx="5385435" cy="3590925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260600" y="4473575"/>
            <a:ext cx="6378575" cy="892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提出的问题是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“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Rounded MT Bold" pitchFamily="34" charset="0"/>
              </a:rPr>
              <a:t>如何改进杯子满足某一人群的使用需求？</a:t>
            </a:r>
            <a:r>
              <a:rPr lang="zh-CN" alt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cs typeface="Arial Rounded MT Bold" pitchFamily="34" charset="0"/>
              </a:rPr>
              <a:t>”</a:t>
            </a:r>
            <a:endParaRPr lang="zh-CN" alt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 Rounded MT Bold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2375" y="5504180"/>
            <a:ext cx="5475605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通过收集分析信息发现技术问题</a:t>
            </a:r>
          </a:p>
        </p:txBody>
      </p:sp>
      <p:sp>
        <p:nvSpPr>
          <p:cNvPr id="9220" name="标题 8"/>
          <p:cNvSpPr>
            <a:spLocks noGrp="1" noChangeArrowheads="1"/>
          </p:cNvSpPr>
          <p:nvPr>
            <p:ph type="title"/>
          </p:nvPr>
        </p:nvSpPr>
        <p:spPr>
          <a:xfrm>
            <a:off x="558800" y="1431925"/>
            <a:ext cx="996950" cy="399415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0D0D0D"/>
                </a:solidFill>
              </a:rPr>
              <a:t>如何发现技术问题</a:t>
            </a:r>
          </a:p>
        </p:txBody>
      </p:sp>
      <p:pic>
        <p:nvPicPr>
          <p:cNvPr id="9221" name="图片 4" descr="V@]36OV{ZH2@VT$]I8D8W27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790700" y="1147763"/>
            <a:ext cx="6959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23048252"/>
  <p:tag name="KSO_WM_UNIT_PLACING_PICTURE_USER_VIEWPORT" val="{&quot;height&quot;:5115,&quot;width&quot;:75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128,&quot;width&quot;:1069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02303460"/>
  <p:tag name="KSO_WM_UNIT_PLACING_PICTURE_USER_VIEWPORT" val="{&quot;height&quot;:9134,&quot;width&quot;:15840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538</Words>
  <Application>Microsoft Office PowerPoint</Application>
  <PresentationFormat>全屏显示(4:3)</PresentationFormat>
  <Paragraphs>83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如何发现技术问题</vt:lpstr>
      <vt:lpstr>发现问题的重要性</vt:lpstr>
      <vt:lpstr>问题的类型</vt:lpstr>
      <vt:lpstr>幻灯片 4</vt:lpstr>
      <vt:lpstr>幻灯片 5</vt:lpstr>
      <vt:lpstr>如何发现技术问题</vt:lpstr>
      <vt:lpstr>如何发现技术问题</vt:lpstr>
      <vt:lpstr>如何发现技术问题</vt:lpstr>
      <vt:lpstr>如何发现技术问题</vt:lpstr>
      <vt:lpstr>幻灯片 10</vt:lpstr>
      <vt:lpstr>幻灯片 11</vt:lpstr>
      <vt:lpstr>幻灯片 12</vt:lpstr>
      <vt:lpstr>幻灯片 13</vt:lpstr>
      <vt:lpstr>课下练习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Administrator</cp:lastModifiedBy>
  <cp:revision>13</cp:revision>
  <dcterms:created xsi:type="dcterms:W3CDTF">2020-03-11T01:20:00Z</dcterms:created>
  <dcterms:modified xsi:type="dcterms:W3CDTF">2020-03-23T02:30:35Z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