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4" r:id="rId5"/>
    <p:sldId id="275" r:id="rId6"/>
    <p:sldId id="292" r:id="rId7"/>
    <p:sldId id="293" r:id="rId8"/>
    <p:sldId id="294" r:id="rId9"/>
    <p:sldId id="281" r:id="rId10"/>
    <p:sldId id="282" r:id="rId11"/>
    <p:sldId id="283" r:id="rId12"/>
    <p:sldId id="285" r:id="rId13"/>
    <p:sldId id="298" r:id="rId14"/>
    <p:sldId id="295" r:id="rId15"/>
    <p:sldId id="297" r:id="rId16"/>
    <p:sldId id="299" r:id="rId17"/>
    <p:sldId id="296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43" autoAdjust="0"/>
  </p:normalViewPr>
  <p:slideViewPr>
    <p:cSldViewPr snapToGrid="0">
      <p:cViewPr varScale="1">
        <p:scale>
          <a:sx n="59" d="100"/>
          <a:sy n="59" d="100"/>
        </p:scale>
        <p:origin x="1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u="sng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u="sng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u="sng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u="sng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u="sn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sz="1200" dirty="0">
                <a:effectLst/>
                <a:latin typeface="+mj-lt"/>
                <a:ea typeface="+mj-ea"/>
                <a:cs typeface="+mj-cs"/>
                <a:sym typeface="Calibri" panose="020F0502020204030204"/>
              </a:rPr>
            </a:br>
            <a:r>
              <a:rPr lang="zh-CN" altLang="zh-CN" sz="1200" dirty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　　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18.jpe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94828" y="2281409"/>
            <a:ext cx="594917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论语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品读：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zh-CN" altLang="en-US" dirty="0">
                <a:solidFill>
                  <a:srgbClr val="FF0000"/>
                </a:solidFill>
              </a:rPr>
              <a:t>儒家思想之何为真“孝”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北京市陈经纶中学分校   王欢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883" y="1979875"/>
            <a:ext cx="2520563" cy="37281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64710" y="264140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0070C0"/>
                </a:solidFill>
              </a:rPr>
              <a:t>“孝”</a:t>
            </a:r>
            <a:r>
              <a:rPr lang="en-US" altLang="zh-CN" sz="3600" dirty="0">
                <a:solidFill>
                  <a:srgbClr val="0070C0"/>
                </a:solidFill>
              </a:rPr>
              <a:t>——</a:t>
            </a:r>
            <a:r>
              <a:rPr lang="zh-CN" altLang="en-US" sz="5400" dirty="0">
                <a:solidFill>
                  <a:srgbClr val="FF0000"/>
                </a:solidFill>
              </a:rPr>
              <a:t>传承</a:t>
            </a:r>
            <a:endParaRPr lang="en-US" altLang="zh-CN" sz="54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5480" y="1512393"/>
            <a:ext cx="7089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子曰：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父在，观其志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；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父没，观其行。三年无改于父之道，可谓孝矣。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”  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学而》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7" y="1895351"/>
            <a:ext cx="2520563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842292" y="1891934"/>
            <a:ext cx="432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</a:rPr>
              <a:t>孝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3355257" y="573873"/>
            <a:ext cx="457201" cy="3728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4920342" y="628015"/>
            <a:ext cx="457200" cy="3728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83709" y="573873"/>
            <a:ext cx="174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</a:rPr>
              <a:t>物质</a:t>
            </a:r>
            <a:endParaRPr lang="en-US" altLang="zh-CN" sz="4800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7211" y="516389"/>
            <a:ext cx="174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</a:rPr>
              <a:t>直接</a:t>
            </a:r>
            <a:endParaRPr lang="en-US" altLang="zh-CN" sz="48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6108" y="373863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</a:rPr>
              <a:t>精神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0920" y="3836251"/>
            <a:ext cx="1970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</a:rPr>
              <a:t>间接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10" grpId="0"/>
      <p:bldP spid="11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7" y="1895351"/>
            <a:ext cx="2520563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43714" y="149044"/>
            <a:ext cx="660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孝行大讨论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8393" y="1603389"/>
            <a:ext cx="66928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什么才是真正的</a:t>
            </a:r>
            <a:r>
              <a:rPr lang="zh-CN" altLang="en-US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6600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孝</a:t>
            </a:r>
            <a:r>
              <a:rPr lang="zh-CN" altLang="en-US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6" y="1895351"/>
            <a:ext cx="2124932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08" y="1118966"/>
            <a:ext cx="2122688" cy="32135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8" y="1118966"/>
            <a:ext cx="2122688" cy="32135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7" y="1118966"/>
            <a:ext cx="3185413" cy="32135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00566" y="451276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吴尚哲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3947016" y="4512765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朱海秀</a:t>
            </a:r>
            <a:endParaRPr lang="zh-CN" altLang="en-US" sz="3200" b="1" dirty="0"/>
          </a:p>
        </p:txBody>
      </p:sp>
      <p:sp>
        <p:nvSpPr>
          <p:cNvPr id="14" name="矩形 13"/>
          <p:cNvSpPr/>
          <p:nvPr/>
        </p:nvSpPr>
        <p:spPr>
          <a:xfrm>
            <a:off x="5716246" y="4546174"/>
            <a:ext cx="3712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张伯礼、张磊父子</a:t>
            </a:r>
            <a:endParaRPr lang="zh-CN" altLang="en-US" sz="3200" b="1" dirty="0"/>
          </a:p>
          <a:p>
            <a:endParaRPr lang="en-US" altLang="zh-CN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947016" y="-44054"/>
            <a:ext cx="432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</a:rPr>
              <a:t>孝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482" y="-526947"/>
            <a:ext cx="5023254" cy="65770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79917" y="1118966"/>
          <a:ext cx="6450965" cy="27943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8755"/>
                <a:gridCol w="1710055"/>
                <a:gridCol w="1710055"/>
                <a:gridCol w="1562100"/>
              </a:tblGrid>
              <a:tr h="75058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200" kern="0" dirty="0">
                          <a:effectLst/>
                        </a:rPr>
                        <a:t>  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</a:rPr>
                        <a:t>语句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</a:rPr>
                        <a:t>含义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我的理解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25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25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25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687286" y="156468"/>
            <a:ext cx="6085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8450" algn="just"/>
            <a:r>
              <a:rPr lang="en-US" altLang="zh-CN" sz="2800" b="1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《论语》中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lang="zh-CN" altLang="zh-CN" sz="2800" b="1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任选三则</a:t>
            </a:r>
            <a:r>
              <a:rPr lang="zh-CN" altLang="en-US" sz="2800" b="1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制作积累卡片，并尝试背诵下来。</a:t>
            </a:r>
            <a:endParaRPr lang="zh-CN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7" y="1895351"/>
            <a:ext cx="2520563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590339" y="1602615"/>
            <a:ext cx="702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70C0"/>
                </a:solidFill>
              </a:rPr>
              <a:t>君子、治国、仁</a:t>
            </a:r>
            <a:r>
              <a:rPr lang="en-US" altLang="zh-CN" sz="5400" dirty="0">
                <a:solidFill>
                  <a:srgbClr val="0070C0"/>
                </a:solidFill>
              </a:rPr>
              <a:t>……</a:t>
            </a:r>
            <a:endParaRPr lang="zh-CN" alt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29" y="1995778"/>
            <a:ext cx="2520563" cy="37281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2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22" y="1118966"/>
            <a:ext cx="5999601" cy="2608028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>
          <a:xfrm>
            <a:off x="4102873" y="2154803"/>
            <a:ext cx="1073426" cy="20673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46580" y="4006842"/>
            <a:ext cx="569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孝者，善事父母者</a:t>
            </a: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4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4" y="964301"/>
            <a:ext cx="2917136" cy="32148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0485" y="-101328"/>
            <a:ext cx="58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析“孝”字含义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4048" y="931866"/>
            <a:ext cx="74835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子曰：“父在，观其志；父没，观其行；三年无改于父之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道，可谓孝矣。”                       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学而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孟武伯问孝。“子曰：“父母唯其疾之忧。”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为政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子游问孝。子曰：“今之孝者，是谓能养。至于犬马，皆能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有养；不敬，何以别乎？”               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为政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子夏问孝。子曰：“色难。有事，弟子服其劳；有酒食，先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生馔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，曾是以为孝乎？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                 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为政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子曰：“父母之年，不可不知也。一则以喜，一则以惧。”   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里仁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子曰：“父母在，不远游，游必有方。”   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里仁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子曰：“事父母几谏，见志不从，又敬不违，劳而不怨。”         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里仁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论语译注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节选 杨伯峻译注）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879" y="1907509"/>
            <a:ext cx="2028079" cy="37281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5427" y="-101328"/>
            <a:ext cx="673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明</a:t>
            </a:r>
            <a:r>
              <a:rPr lang="en-US" altLang="zh-CN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论语</a:t>
            </a:r>
            <a:r>
              <a:rPr lang="en-US" altLang="zh-CN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孝道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7" y="1895351"/>
            <a:ext cx="2520563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06257" y="789842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子曰：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父在，观其志。父没，观其行。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三年无改</a:t>
            </a:r>
            <a:endParaRPr lang="en-US" altLang="zh-CN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于父之道，可谓孝矣</a:t>
            </a:r>
            <a:r>
              <a:rPr lang="zh-C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学而》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</a:t>
            </a:r>
            <a:endParaRPr lang="zh-CN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3645" y="2057399"/>
            <a:ext cx="6835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理解一：很长时间不改变父亲的做人原则，就是   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</a:t>
            </a:r>
            <a:r>
              <a:rPr lang="zh-CN" altLang="en-US" sz="2400" dirty="0">
                <a:solidFill>
                  <a:srgbClr val="0070C0"/>
                </a:solidFill>
              </a:rPr>
              <a:t>孝了。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理解二：很长时间不改变父亲的做人原则中合理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的部分，就是孝了。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7" y="1895351"/>
            <a:ext cx="2520563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89009" y="396599"/>
            <a:ext cx="7173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孟武伯问孝。子曰：“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父母唯其疾之忧</a:t>
            </a:r>
            <a:r>
              <a:rPr lang="zh-C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为政》</a:t>
            </a:r>
            <a:endParaRPr lang="zh-CN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6572" y="1357848"/>
            <a:ext cx="7097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理解一：父母爱子，无所不至，因此常忧其子或他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的疾病。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理解二：子女应该谨慎从事，让父母只是为他们的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疾病担忧，不再为其它事情忧虑。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理解三：子女诚心孝顺父母，有时过度操心，使父 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母不安。所以做子女的，只是应该担忧父 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母的疾病，不要过分操心。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67" y="1895351"/>
            <a:ext cx="2520563" cy="37281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87837" y="321973"/>
            <a:ext cx="7271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7.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子曰：“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事父母几谏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见志不从</a:t>
            </a:r>
            <a:r>
              <a:rPr lang="zh-C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又敬不违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劳而不怨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。”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                   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里仁》</a:t>
            </a:r>
            <a:endParaRPr lang="zh-CN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025" y="1445220"/>
            <a:ext cx="7271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理解一：看到父母有做的不对的地方，一定要随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时指出来，如果他们不听，那就不违背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他们的错误，虽然忧愁，但不怨恨。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理解二：看到父母有做的不对的地方，一定要委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婉地劝说，如果他们不听，仍然恭敬地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对待他们，不能触犯他们，虽然忧愁他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>
                <a:solidFill>
                  <a:srgbClr val="0070C0"/>
                </a:solidFill>
              </a:rPr>
              <a:t>               </a:t>
            </a:r>
            <a:r>
              <a:rPr lang="zh-CN" altLang="en-US" sz="2400" dirty="0">
                <a:solidFill>
                  <a:srgbClr val="0070C0"/>
                </a:solidFill>
              </a:rPr>
              <a:t>们的问题，但不怨恨他们。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883" y="1979875"/>
            <a:ext cx="2520563" cy="37281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23194" y="910471"/>
            <a:ext cx="84324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  “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 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今之孝者，是谓能养。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… 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 ”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                    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为政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 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弟子服其劳；有酒食，先生馔，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 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             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为政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子曰：“父母之年，不可不知也。一则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以喜，一则以惧。” 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里仁》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                   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4710" y="26414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0070C0"/>
                </a:solidFill>
              </a:rPr>
              <a:t>“孝”</a:t>
            </a:r>
            <a:r>
              <a:rPr lang="en-US" altLang="zh-CN" sz="3600" dirty="0">
                <a:solidFill>
                  <a:srgbClr val="0070C0"/>
                </a:solidFill>
              </a:rPr>
              <a:t>——</a:t>
            </a:r>
            <a:endParaRPr lang="en-US" altLang="zh-CN" sz="5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87576" y="12231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赡养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883" y="1979875"/>
            <a:ext cx="2520563" cy="37281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64710" y="12262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0070C0"/>
                </a:solidFill>
              </a:rPr>
              <a:t>“孝”</a:t>
            </a:r>
            <a:r>
              <a:rPr lang="en-US" altLang="zh-CN" sz="3600" dirty="0">
                <a:solidFill>
                  <a:srgbClr val="0070C0"/>
                </a:solidFill>
              </a:rPr>
              <a:t>——</a:t>
            </a:r>
            <a:r>
              <a:rPr lang="zh-CN" altLang="en-US" sz="5400" dirty="0">
                <a:solidFill>
                  <a:srgbClr val="FF0000"/>
                </a:solidFill>
              </a:rPr>
              <a:t>敬重</a:t>
            </a:r>
            <a:endParaRPr lang="en-US" altLang="zh-CN" sz="54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6145" y="1287996"/>
            <a:ext cx="7519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子游问孝。子曰：“今之孝者，是谓能养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至于犬马，皆能有养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；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不敬，何以别乎？” 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为政》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      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子夏问孝。子曰：“色难。有事，弟子服其劳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；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有酒食，先生馔，曾是以为孝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乎？”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为政》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子曰：“事父母几谏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见志不从，又敬不违，劳而不怨。”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                   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里仁》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     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5" y="69852"/>
            <a:ext cx="1062726" cy="10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883" y="1979875"/>
            <a:ext cx="2520563" cy="37281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64710" y="264140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rgbClr val="0070C0"/>
                </a:solidFill>
              </a:rPr>
              <a:t>“孝”</a:t>
            </a:r>
            <a:r>
              <a:rPr lang="en-US" altLang="zh-CN" sz="3600" dirty="0">
                <a:solidFill>
                  <a:srgbClr val="0070C0"/>
                </a:solidFill>
              </a:rPr>
              <a:t>——</a:t>
            </a:r>
            <a:r>
              <a:rPr lang="zh-CN" altLang="en-US" sz="5400" dirty="0">
                <a:solidFill>
                  <a:srgbClr val="FF0000"/>
                </a:solidFill>
              </a:rPr>
              <a:t>少忧</a:t>
            </a:r>
            <a:endParaRPr lang="en-US" altLang="zh-CN" sz="5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3079" y="1429292"/>
            <a:ext cx="73609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孟武伯问孝。子曰：“父母唯其疾之忧。”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                  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                  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为政》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子曰：“父母在，不远游，游必有方。”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里仁》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WPS 演示</Application>
  <PresentationFormat>全屏显示(16:9)</PresentationFormat>
  <Paragraphs>173</Paragraphs>
  <Slides>16</Slides>
  <Notes>15</Notes>
  <HiddenSlides>0</HiddenSlides>
  <MMClips>16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隶书</vt:lpstr>
      <vt:lpstr>黑体</vt:lpstr>
      <vt:lpstr>Calibri</vt:lpstr>
      <vt:lpstr>Times New Roman</vt:lpstr>
      <vt:lpstr>等线</vt:lpstr>
      <vt:lpstr>Arial Unicode MS</vt:lpstr>
      <vt:lpstr>1_Office 主题​​</vt:lpstr>
      <vt:lpstr>《论语》品读：   儒家思想之何为真“孝”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大白</cp:lastModifiedBy>
  <cp:revision>351</cp:revision>
  <dcterms:created xsi:type="dcterms:W3CDTF">2020-02-01T11:21:00Z</dcterms:created>
  <dcterms:modified xsi:type="dcterms:W3CDTF">2020-03-23T03:12:33Z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